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8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64FE79-A29C-41B4-9130-0DC01E46B43A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D50251-D135-4779-B75E-CF25016A9BD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F1D69-45E1-4D64-A859-FAD1A75B4B0F}" type="datetime1">
              <a:rPr lang="en-US" smtClean="0"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9E06F-4FD2-4D4E-8B63-1C0758F0F0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A236F-FD0C-44A5-A3D0-06189B210C5F}" type="datetime1">
              <a:rPr lang="en-US" smtClean="0"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9E06F-4FD2-4D4E-8B63-1C0758F0F0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31306-678E-4831-B78E-16361997CAEA}" type="datetime1">
              <a:rPr lang="en-US" smtClean="0"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9E06F-4FD2-4D4E-8B63-1C0758F0F0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2AE5-71EA-42A7-8F72-CF1CD2C43614}" type="datetime1">
              <a:rPr lang="en-US" smtClean="0"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9E06F-4FD2-4D4E-8B63-1C0758F0F0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D54F9-A5D4-43A0-B877-6223E77A718A}" type="datetime1">
              <a:rPr lang="en-US" smtClean="0"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9E06F-4FD2-4D4E-8B63-1C0758F0F0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C45C-5824-4B95-B9D4-D0ADF9CD17FE}" type="datetime1">
              <a:rPr lang="en-US" smtClean="0"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9E06F-4FD2-4D4E-8B63-1C0758F0F0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86990-817C-473F-B1A7-5096E8D93628}" type="datetime1">
              <a:rPr lang="en-US" smtClean="0"/>
              <a:t>11/17/2011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9E06F-4FD2-4D4E-8B63-1C0758F0F0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1425A-79F1-4762-8F66-63C7734EAF10}" type="datetime1">
              <a:rPr lang="en-US" smtClean="0"/>
              <a:t>11/17/2011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9E06F-4FD2-4D4E-8B63-1C0758F0F0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FB651-2F64-4A6A-9DC8-729715A34FAD}" type="datetime1">
              <a:rPr lang="en-US" smtClean="0"/>
              <a:t>11/17/2011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9E06F-4FD2-4D4E-8B63-1C0758F0F0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1231B-C588-424E-A543-C3FA672D2815}" type="datetime1">
              <a:rPr lang="en-US" smtClean="0"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9E06F-4FD2-4D4E-8B63-1C0758F0F0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7529C-C798-48BA-B876-B30557FE078A}" type="datetime1">
              <a:rPr lang="en-US" smtClean="0"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9E06F-4FD2-4D4E-8B63-1C0758F0F0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CE457-3932-430E-8F03-FE97D4ACE231}" type="datetime1">
              <a:rPr lang="en-US" smtClean="0"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69E06F-4FD2-4D4E-8B63-1C0758F0F06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H-&gt;</a:t>
            </a:r>
            <a:r>
              <a:rPr lang="en-US" dirty="0" err="1"/>
              <a:t>gg,WW</a:t>
            </a:r>
            <a:r>
              <a:rPr lang="en-US" dirty="0"/>
              <a:t> Analysis for Detector Optimization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Ron Cassell</a:t>
            </a:r>
          </a:p>
          <a:p>
            <a:r>
              <a:rPr lang="en-US" dirty="0" smtClean="0"/>
              <a:t>11/16/11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Isolated lepton 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previously observed isolated leptons (mainly electrons) being reconstructed as 2 or more particles.</a:t>
            </a:r>
          </a:p>
          <a:p>
            <a:r>
              <a:rPr lang="en-US" dirty="0" smtClean="0"/>
              <a:t>Current criteria:</a:t>
            </a:r>
          </a:p>
          <a:p>
            <a:r>
              <a:rPr lang="en-US" dirty="0" smtClean="0"/>
              <a:t>Jet contains an electron or </a:t>
            </a:r>
            <a:r>
              <a:rPr lang="en-US" dirty="0" err="1" smtClean="0"/>
              <a:t>muon</a:t>
            </a:r>
            <a:r>
              <a:rPr lang="en-US" dirty="0" smtClean="0"/>
              <a:t> &gt; 5 </a:t>
            </a:r>
            <a:r>
              <a:rPr lang="en-US" dirty="0" err="1" smtClean="0"/>
              <a:t>GeV</a:t>
            </a:r>
            <a:endParaRPr lang="en-US" dirty="0" smtClean="0"/>
          </a:p>
          <a:p>
            <a:r>
              <a:rPr lang="en-US" dirty="0" err="1" smtClean="0"/>
              <a:t>Elepton</a:t>
            </a:r>
            <a:r>
              <a:rPr lang="en-US" dirty="0" smtClean="0"/>
              <a:t>/</a:t>
            </a:r>
            <a:r>
              <a:rPr lang="en-US" dirty="0" err="1" smtClean="0"/>
              <a:t>Ejet</a:t>
            </a:r>
            <a:r>
              <a:rPr lang="en-US" dirty="0" smtClean="0"/>
              <a:t> &gt; 0.6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9E06F-4FD2-4D4E-8B63-1C0758F0F064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impact parameter 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Track parameters D0 and Z0: errors appear to be too small</a:t>
            </a:r>
          </a:p>
          <a:p>
            <a:r>
              <a:rPr lang="en-US" dirty="0" smtClean="0"/>
              <a:t>Check with sid02</a:t>
            </a:r>
          </a:p>
          <a:p>
            <a:r>
              <a:rPr lang="en-US" dirty="0" smtClean="0"/>
              <a:t>Match tracks to </a:t>
            </a:r>
            <a:r>
              <a:rPr lang="en-US" dirty="0" err="1" smtClean="0"/>
              <a:t>MCParticle</a:t>
            </a:r>
            <a:endParaRPr lang="en-US" dirty="0" smtClean="0"/>
          </a:p>
          <a:p>
            <a:r>
              <a:rPr lang="en-US" dirty="0" smtClean="0"/>
              <a:t>Require </a:t>
            </a:r>
            <a:r>
              <a:rPr lang="en-US" dirty="0" err="1" smtClean="0"/>
              <a:t>MCParticle</a:t>
            </a:r>
            <a:r>
              <a:rPr lang="en-US" dirty="0" smtClean="0"/>
              <a:t> origin =&gt; magnitude &lt; 1 micron.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9E06F-4FD2-4D4E-8B63-1C0758F0F064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sigD0.emz"/>
          <p:cNvPicPr>
            <a:picLocks noChangeAspect="1"/>
          </p:cNvPicPr>
          <p:nvPr/>
        </p:nvPicPr>
        <p:blipFill>
          <a:blip r:embed="rId2" cstate="print"/>
          <a:srcRect r="39804" b="44444"/>
          <a:stretch>
            <a:fillRect/>
          </a:stretch>
        </p:blipFill>
        <p:spPr>
          <a:xfrm>
            <a:off x="609600" y="228600"/>
            <a:ext cx="7772400" cy="63246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9E06F-4FD2-4D4E-8B63-1C0758F0F064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sigZ0.emz"/>
          <p:cNvPicPr>
            <a:picLocks noChangeAspect="1"/>
          </p:cNvPicPr>
          <p:nvPr/>
        </p:nvPicPr>
        <p:blipFill>
          <a:blip r:embed="rId2" cstate="print"/>
          <a:srcRect r="41843" b="44444"/>
          <a:stretch>
            <a:fillRect/>
          </a:stretch>
        </p:blipFill>
        <p:spPr>
          <a:xfrm>
            <a:off x="838200" y="381000"/>
            <a:ext cx="7239000" cy="6096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9E06F-4FD2-4D4E-8B63-1C0758F0F064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impact parameter 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Correct for errors, and define </a:t>
            </a:r>
            <a:r>
              <a:rPr lang="en-US" dirty="0" smtClean="0"/>
              <a:t>ipsig2 </a:t>
            </a:r>
            <a:r>
              <a:rPr lang="en-US" dirty="0" smtClean="0"/>
              <a:t>= </a:t>
            </a:r>
            <a:r>
              <a:rPr lang="en-US" dirty="0" smtClean="0"/>
              <a:t>(D0**2/eD0**2 + Z0**2/eZ0**2)/2</a:t>
            </a:r>
          </a:p>
          <a:p>
            <a:r>
              <a:rPr lang="en-US" dirty="0" smtClean="0"/>
              <a:t>Define </a:t>
            </a:r>
            <a:r>
              <a:rPr lang="en-US" dirty="0" err="1" smtClean="0"/>
              <a:t>ipsig</a:t>
            </a:r>
            <a:r>
              <a:rPr lang="en-US" dirty="0" smtClean="0"/>
              <a:t> = </a:t>
            </a:r>
            <a:r>
              <a:rPr lang="en-US" dirty="0" err="1" smtClean="0"/>
              <a:t>sqrt</a:t>
            </a:r>
            <a:r>
              <a:rPr lang="en-US" dirty="0" smtClean="0"/>
              <a:t>(ipsig2)</a:t>
            </a:r>
            <a:endParaRPr lang="en-US" dirty="0" smtClean="0"/>
          </a:p>
          <a:p>
            <a:r>
              <a:rPr lang="en-US" dirty="0" smtClean="0"/>
              <a:t>Look at # of tracks with </a:t>
            </a:r>
            <a:r>
              <a:rPr lang="en-US" dirty="0" smtClean="0"/>
              <a:t>E &gt; 2 </a:t>
            </a:r>
            <a:r>
              <a:rPr lang="en-US" dirty="0" err="1" smtClean="0"/>
              <a:t>Gev</a:t>
            </a:r>
            <a:r>
              <a:rPr lang="en-US" dirty="0" smtClean="0"/>
              <a:t> and </a:t>
            </a:r>
            <a:r>
              <a:rPr lang="en-US" dirty="0" err="1" smtClean="0"/>
              <a:t>ipsig</a:t>
            </a:r>
            <a:r>
              <a:rPr lang="en-US" dirty="0" smtClean="0"/>
              <a:t> </a:t>
            </a:r>
            <a:r>
              <a:rPr lang="en-US" dirty="0" smtClean="0"/>
              <a:t>&gt; 3 per event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9E06F-4FD2-4D4E-8B63-1C0758F0F064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lipt.emz"/>
          <p:cNvPicPr>
            <a:picLocks noChangeAspect="1"/>
          </p:cNvPicPr>
          <p:nvPr/>
        </p:nvPicPr>
        <p:blipFill>
          <a:blip r:embed="rId2" cstate="print"/>
          <a:srcRect r="68352" b="67778"/>
          <a:stretch>
            <a:fillRect/>
          </a:stretch>
        </p:blipFill>
        <p:spPr>
          <a:xfrm>
            <a:off x="1219200" y="685800"/>
            <a:ext cx="6629400" cy="5334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9E06F-4FD2-4D4E-8B63-1C0758F0F064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cuts for </a:t>
            </a:r>
            <a:r>
              <a:rPr lang="en-US" dirty="0" err="1" smtClean="0"/>
              <a:t>gg</a:t>
            </a:r>
            <a:r>
              <a:rPr lang="en-US" dirty="0"/>
              <a:t> </a:t>
            </a:r>
            <a:r>
              <a:rPr lang="en-US" dirty="0" smtClean="0"/>
              <a:t>+ WW*had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100 &lt; </a:t>
            </a:r>
            <a:r>
              <a:rPr lang="en-US" dirty="0" err="1" smtClean="0"/>
              <a:t>Evis</a:t>
            </a:r>
            <a:r>
              <a:rPr lang="en-US" dirty="0" smtClean="0"/>
              <a:t> &lt; 500</a:t>
            </a:r>
          </a:p>
          <a:p>
            <a:r>
              <a:rPr lang="en-US" dirty="0" smtClean="0"/>
              <a:t>20 &lt; Pt &lt; 400</a:t>
            </a:r>
          </a:p>
          <a:p>
            <a:r>
              <a:rPr lang="en-US" dirty="0" err="1" smtClean="0"/>
              <a:t>cos</a:t>
            </a:r>
            <a:r>
              <a:rPr lang="en-US" dirty="0" smtClean="0"/>
              <a:t>(</a:t>
            </a:r>
            <a:r>
              <a:rPr lang="el-GR" dirty="0" smtClean="0"/>
              <a:t>Θ</a:t>
            </a:r>
            <a:r>
              <a:rPr lang="en-US" dirty="0" smtClean="0"/>
              <a:t>thrust) &lt; 0.95</a:t>
            </a:r>
          </a:p>
          <a:p>
            <a:r>
              <a:rPr lang="en-US" dirty="0" smtClean="0"/>
              <a:t># isolated leptons = 0</a:t>
            </a:r>
          </a:p>
          <a:p>
            <a:r>
              <a:rPr lang="en-US" dirty="0" smtClean="0"/>
              <a:t>10 &lt;= # Tracks &lt;= 48</a:t>
            </a:r>
          </a:p>
          <a:p>
            <a:r>
              <a:rPr lang="en-US" dirty="0" smtClean="0"/>
              <a:t># large </a:t>
            </a:r>
            <a:r>
              <a:rPr lang="en-US" dirty="0" err="1" smtClean="0"/>
              <a:t>ip</a:t>
            </a:r>
            <a:r>
              <a:rPr lang="en-US" dirty="0" smtClean="0"/>
              <a:t> tracks &lt; 4</a:t>
            </a:r>
          </a:p>
          <a:p>
            <a:r>
              <a:rPr lang="en-US" dirty="0" smtClean="0"/>
              <a:t>2 &lt;= #jets &lt;= 5</a:t>
            </a:r>
          </a:p>
          <a:p>
            <a:r>
              <a:rPr lang="en-US" dirty="0" smtClean="0"/>
              <a:t>102 &lt; </a:t>
            </a:r>
            <a:r>
              <a:rPr lang="en-US" dirty="0" err="1" smtClean="0"/>
              <a:t>Mvis</a:t>
            </a:r>
            <a:r>
              <a:rPr lang="en-US" dirty="0" smtClean="0"/>
              <a:t> &lt; 132</a:t>
            </a:r>
          </a:p>
          <a:p>
            <a:r>
              <a:rPr lang="en-US" dirty="0" smtClean="0"/>
              <a:t>All subject to change when studying SM background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9E06F-4FD2-4D4E-8B63-1C0758F0F064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efficiency for cuts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33400" y="1397000"/>
          <a:ext cx="8153400" cy="4353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0680"/>
                <a:gridCol w="1630680"/>
                <a:gridCol w="1630680"/>
                <a:gridCol w="1630680"/>
                <a:gridCol w="1630680"/>
              </a:tblGrid>
              <a:tr h="69596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         CUT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    WW* </a:t>
                      </a:r>
                      <a:r>
                        <a:rPr lang="en-US" dirty="0" err="1" smtClean="0"/>
                        <a:t>eff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        </a:t>
                      </a:r>
                      <a:r>
                        <a:rPr lang="en-US" dirty="0" err="1" smtClean="0"/>
                        <a:t>gg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eff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 WW* +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gg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eff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WW* + </a:t>
                      </a:r>
                      <a:r>
                        <a:rPr lang="en-US" dirty="0" err="1" smtClean="0"/>
                        <a:t>gg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pur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  </a:t>
                      </a:r>
                      <a:r>
                        <a:rPr lang="en-US" dirty="0" err="1" smtClean="0"/>
                        <a:t>wrt</a:t>
                      </a:r>
                      <a:r>
                        <a:rPr lang="en-US" dirty="0" smtClean="0"/>
                        <a:t> other H    </a:t>
                      </a:r>
                      <a:r>
                        <a:rPr lang="en-US" baseline="0" dirty="0" smtClean="0"/>
                        <a:t> d</a:t>
                      </a:r>
                      <a:r>
                        <a:rPr lang="en-US" dirty="0" smtClean="0"/>
                        <a:t>ecays</a:t>
                      </a:r>
                      <a:endParaRPr lang="en-US" dirty="0"/>
                    </a:p>
                  </a:txBody>
                  <a:tcPr/>
                </a:tc>
              </a:tr>
              <a:tr h="6959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visE</a:t>
                      </a:r>
                      <a:r>
                        <a:rPr lang="en-US" dirty="0" smtClean="0"/>
                        <a:t> + </a:t>
                      </a:r>
                      <a:r>
                        <a:rPr lang="en-US" dirty="0" err="1" smtClean="0"/>
                        <a:t>visPt</a:t>
                      </a:r>
                      <a:r>
                        <a:rPr lang="en-US" dirty="0" smtClean="0"/>
                        <a:t> + </a:t>
                      </a:r>
                      <a:r>
                        <a:rPr lang="en-US" dirty="0" err="1" smtClean="0"/>
                        <a:t>cos</a:t>
                      </a:r>
                      <a:r>
                        <a:rPr lang="el-GR" dirty="0" smtClean="0"/>
                        <a:t>Θ</a:t>
                      </a:r>
                      <a:r>
                        <a:rPr lang="en-US" dirty="0" err="1" smtClean="0"/>
                        <a:t>thr</a:t>
                      </a:r>
                      <a:r>
                        <a:rPr lang="en-US" dirty="0" smtClean="0"/>
                        <a:t> + # </a:t>
                      </a:r>
                      <a:r>
                        <a:rPr lang="en-US" dirty="0" err="1" smtClean="0"/>
                        <a:t>iso</a:t>
                      </a:r>
                      <a:r>
                        <a:rPr lang="en-US" dirty="0" smtClean="0"/>
                        <a:t> leptons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       79.3%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        80.7%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         80.0%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       13.8%</a:t>
                      </a:r>
                      <a:endParaRPr lang="en-US" dirty="0"/>
                    </a:p>
                  </a:txBody>
                  <a:tcPr/>
                </a:tc>
              </a:tr>
              <a:tr h="695960">
                <a:tc>
                  <a:txBody>
                    <a:bodyPr/>
                    <a:lstStyle/>
                    <a:p>
                      <a:r>
                        <a:rPr lang="en-US" dirty="0" smtClean="0"/>
                        <a:t>+ # tracks + # jets + # large</a:t>
                      </a:r>
                      <a:r>
                        <a:rPr lang="en-US" baseline="0" dirty="0" smtClean="0"/>
                        <a:t> impact tracks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       72.9%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        75.8%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         74.6%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       42.3%</a:t>
                      </a:r>
                      <a:endParaRPr lang="en-US" dirty="0"/>
                    </a:p>
                  </a:txBody>
                  <a:tcPr/>
                </a:tc>
              </a:tr>
              <a:tr h="69596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+</a:t>
                      </a:r>
                      <a:r>
                        <a:rPr lang="en-US" baseline="0" dirty="0" smtClean="0"/>
                        <a:t> Mass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       66.6%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baseline="0" dirty="0" smtClean="0"/>
                        <a:t>        68.9%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         67.6%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       48.7%</a:t>
                      </a:r>
                      <a:endParaRPr lang="en-US" dirty="0"/>
                    </a:p>
                  </a:txBody>
                  <a:tcPr/>
                </a:tc>
              </a:tr>
              <a:tr h="69596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9E06F-4FD2-4D4E-8B63-1C0758F0F064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Estimates from Tim’s paper:</a:t>
            </a:r>
          </a:p>
          <a:p>
            <a:r>
              <a:rPr lang="en-US" dirty="0" smtClean="0"/>
              <a:t># WW* </a:t>
            </a:r>
            <a:r>
              <a:rPr lang="en-US" dirty="0" err="1" smtClean="0"/>
              <a:t>hadronic</a:t>
            </a:r>
            <a:r>
              <a:rPr lang="en-US" dirty="0" smtClean="0"/>
              <a:t> events ~ 37000</a:t>
            </a:r>
          </a:p>
          <a:p>
            <a:r>
              <a:rPr lang="en-US" dirty="0" smtClean="0"/>
              <a:t>After WW cuts: </a:t>
            </a:r>
            <a:r>
              <a:rPr lang="en-US" dirty="0" err="1" smtClean="0"/>
              <a:t>eff</a:t>
            </a:r>
            <a:r>
              <a:rPr lang="en-US" dirty="0" smtClean="0"/>
              <a:t> = 49.5%, </a:t>
            </a:r>
            <a:r>
              <a:rPr lang="en-US" dirty="0" err="1" smtClean="0"/>
              <a:t>pur</a:t>
            </a:r>
            <a:r>
              <a:rPr lang="en-US" dirty="0" smtClean="0"/>
              <a:t> </a:t>
            </a:r>
            <a:r>
              <a:rPr lang="en-US" dirty="0" err="1" smtClean="0"/>
              <a:t>wrtH</a:t>
            </a:r>
            <a:r>
              <a:rPr lang="en-US" dirty="0" smtClean="0"/>
              <a:t> = 44.4%, </a:t>
            </a:r>
            <a:r>
              <a:rPr lang="en-US" dirty="0" err="1" smtClean="0"/>
              <a:t>pur</a:t>
            </a:r>
            <a:r>
              <a:rPr lang="en-US" dirty="0" smtClean="0"/>
              <a:t> = 31.6%</a:t>
            </a:r>
          </a:p>
          <a:p>
            <a:r>
              <a:rPr lang="en-US" dirty="0" smtClean="0"/>
              <a:t>After NN: </a:t>
            </a:r>
            <a:r>
              <a:rPr lang="en-US" dirty="0" err="1" smtClean="0"/>
              <a:t>eff</a:t>
            </a:r>
            <a:r>
              <a:rPr lang="en-US" dirty="0" smtClean="0"/>
              <a:t> = 32.2%, </a:t>
            </a:r>
            <a:r>
              <a:rPr lang="en-US" dirty="0" err="1" smtClean="0"/>
              <a:t>pur</a:t>
            </a:r>
            <a:r>
              <a:rPr lang="en-US" dirty="0" smtClean="0"/>
              <a:t> </a:t>
            </a:r>
            <a:r>
              <a:rPr lang="en-US" dirty="0" err="1" smtClean="0"/>
              <a:t>wrtH</a:t>
            </a:r>
            <a:r>
              <a:rPr lang="en-US" dirty="0" smtClean="0"/>
              <a:t> = 67.0%, </a:t>
            </a:r>
            <a:r>
              <a:rPr lang="en-US" dirty="0" err="1" smtClean="0"/>
              <a:t>pur</a:t>
            </a:r>
            <a:r>
              <a:rPr lang="en-US" dirty="0" smtClean="0"/>
              <a:t> = 52.2%</a:t>
            </a:r>
          </a:p>
          <a:p>
            <a:r>
              <a:rPr lang="en-US" dirty="0" smtClean="0"/>
              <a:t>If I cut on &gt; 3 jets:</a:t>
            </a:r>
          </a:p>
          <a:p>
            <a:r>
              <a:rPr lang="en-US" dirty="0" err="1" smtClean="0"/>
              <a:t>Eff</a:t>
            </a:r>
            <a:r>
              <a:rPr lang="en-US" dirty="0" smtClean="0"/>
              <a:t> = 48.0%, </a:t>
            </a:r>
            <a:r>
              <a:rPr lang="en-US" dirty="0" err="1" smtClean="0"/>
              <a:t>pur</a:t>
            </a:r>
            <a:r>
              <a:rPr lang="en-US" dirty="0" smtClean="0"/>
              <a:t> </a:t>
            </a:r>
            <a:r>
              <a:rPr lang="en-US" dirty="0" err="1" smtClean="0"/>
              <a:t>wrtH</a:t>
            </a:r>
            <a:r>
              <a:rPr lang="en-US" dirty="0" smtClean="0"/>
              <a:t> = 56.0%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9E06F-4FD2-4D4E-8B63-1C0758F0F064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Envisioned procedure</a:t>
            </a:r>
          </a:p>
          <a:p>
            <a:r>
              <a:rPr lang="en-US" dirty="0" smtClean="0"/>
              <a:t>Simulation/Reconstruction</a:t>
            </a:r>
          </a:p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9E06F-4FD2-4D4E-8B63-1C0758F0F064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Envisioned 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Develop an analysis package to measure the </a:t>
            </a:r>
            <a:r>
              <a:rPr lang="en-US" dirty="0" err="1" smtClean="0"/>
              <a:t>e+e</a:t>
            </a:r>
            <a:r>
              <a:rPr lang="en-US" dirty="0" smtClean="0"/>
              <a:t>- -&gt; </a:t>
            </a:r>
            <a:r>
              <a:rPr lang="en-US" dirty="0" err="1" smtClean="0"/>
              <a:t>nunuH</a:t>
            </a:r>
            <a:r>
              <a:rPr lang="en-US" dirty="0" smtClean="0"/>
              <a:t>, H-&gt;</a:t>
            </a:r>
            <a:r>
              <a:rPr lang="en-US" dirty="0" err="1" smtClean="0"/>
              <a:t>gg,WW</a:t>
            </a:r>
            <a:r>
              <a:rPr lang="en-US" dirty="0" smtClean="0"/>
              <a:t> sigma*</a:t>
            </a:r>
            <a:r>
              <a:rPr lang="en-US" dirty="0" err="1" smtClean="0"/>
              <a:t>br</a:t>
            </a:r>
            <a:r>
              <a:rPr lang="en-US" dirty="0" smtClean="0"/>
              <a:t> error at 1 </a:t>
            </a:r>
            <a:r>
              <a:rPr lang="en-US" dirty="0" err="1" smtClean="0"/>
              <a:t>TeV</a:t>
            </a:r>
            <a:r>
              <a:rPr lang="en-US" dirty="0" smtClean="0"/>
              <a:t> in the sidloi3 detector, using full simulation/reconstruction, following the lead of Tim’s analysis using fast MC.</a:t>
            </a:r>
          </a:p>
          <a:p>
            <a:r>
              <a:rPr lang="en-US" dirty="0" smtClean="0"/>
              <a:t>Create new detectors varying the </a:t>
            </a:r>
            <a:r>
              <a:rPr lang="en-US" dirty="0" err="1" smtClean="0"/>
              <a:t>Hcal</a:t>
            </a:r>
            <a:r>
              <a:rPr lang="en-US" dirty="0" smtClean="0"/>
              <a:t> (# interaction lengths, absorber?).</a:t>
            </a:r>
          </a:p>
          <a:p>
            <a:r>
              <a:rPr lang="en-US" dirty="0" smtClean="0"/>
              <a:t>Calibrate, simulate, reconstruct and analyze in the new detectors.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9E06F-4FD2-4D4E-8B63-1C0758F0F064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Slic</a:t>
            </a:r>
            <a:r>
              <a:rPr lang="en-US" dirty="0" smtClean="0"/>
              <a:t>, Geant4, and lcio have all changed recently.</a:t>
            </a:r>
          </a:p>
          <a:p>
            <a:r>
              <a:rPr lang="en-US" dirty="0" smtClean="0"/>
              <a:t>Various problems with each, being worked out.</a:t>
            </a:r>
          </a:p>
          <a:p>
            <a:r>
              <a:rPr lang="en-US" dirty="0" smtClean="0"/>
              <a:t>Currently have a “compatible path”:</a:t>
            </a:r>
            <a:r>
              <a:rPr lang="en-US" dirty="0" smtClean="0"/>
              <a:t> SLIC – “special” – from Jeremy – new </a:t>
            </a:r>
            <a:r>
              <a:rPr lang="en-US" dirty="0" err="1" smtClean="0"/>
              <a:t>slic</a:t>
            </a:r>
            <a:r>
              <a:rPr lang="en-US" dirty="0" smtClean="0"/>
              <a:t>, old </a:t>
            </a:r>
            <a:r>
              <a:rPr lang="en-US" dirty="0" err="1" smtClean="0"/>
              <a:t>geant</a:t>
            </a:r>
            <a:r>
              <a:rPr lang="en-US" dirty="0" smtClean="0"/>
              <a:t>, old lcio: requires using old </a:t>
            </a:r>
            <a:r>
              <a:rPr lang="en-US" dirty="0" err="1" smtClean="0"/>
              <a:t>lcsim</a:t>
            </a:r>
            <a:r>
              <a:rPr lang="en-US" dirty="0" smtClean="0"/>
              <a:t> and old </a:t>
            </a:r>
            <a:r>
              <a:rPr lang="en-US" dirty="0" err="1" smtClean="0"/>
              <a:t>slicPandora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This is the </a:t>
            </a:r>
            <a:r>
              <a:rPr lang="en-US" dirty="0" err="1" smtClean="0"/>
              <a:t>sim</a:t>
            </a:r>
            <a:r>
              <a:rPr lang="en-US" dirty="0" smtClean="0"/>
              <a:t>/</a:t>
            </a:r>
            <a:r>
              <a:rPr lang="en-US" dirty="0" err="1" smtClean="0"/>
              <a:t>reco</a:t>
            </a:r>
            <a:r>
              <a:rPr lang="en-US" dirty="0" smtClean="0"/>
              <a:t> path I’m using.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9E06F-4FD2-4D4E-8B63-1C0758F0F064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Simulation: Data samples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80% e-(L) 20% e+(R), ½ inverse </a:t>
            </a:r>
            <a:r>
              <a:rPr lang="en-US" dirty="0" err="1" smtClean="0"/>
              <a:t>ab</a:t>
            </a:r>
            <a:r>
              <a:rPr lang="en-US" dirty="0" smtClean="0"/>
              <a:t>:</a:t>
            </a:r>
          </a:p>
          <a:p>
            <a:r>
              <a:rPr lang="en-US" dirty="0" err="1" smtClean="0"/>
              <a:t>nunuH</a:t>
            </a:r>
            <a:r>
              <a:rPr lang="en-US" dirty="0" smtClean="0"/>
              <a:t>: 214,787 events, H-&gt;</a:t>
            </a:r>
            <a:r>
              <a:rPr lang="en-US" dirty="0" err="1" smtClean="0"/>
              <a:t>WW,gg</a:t>
            </a:r>
            <a:r>
              <a:rPr lang="en-US" dirty="0" smtClean="0"/>
              <a:t> 25,745 events.</a:t>
            </a:r>
          </a:p>
          <a:p>
            <a:r>
              <a:rPr lang="en-US" dirty="0" err="1"/>
              <a:t>e</a:t>
            </a:r>
            <a:r>
              <a:rPr lang="en-US" dirty="0" err="1" smtClean="0"/>
              <a:t>+e</a:t>
            </a:r>
            <a:r>
              <a:rPr lang="en-US" dirty="0" smtClean="0"/>
              <a:t>- -&gt; </a:t>
            </a:r>
            <a:r>
              <a:rPr lang="en-US" dirty="0" err="1" smtClean="0"/>
              <a:t>enuW</a:t>
            </a:r>
            <a:r>
              <a:rPr lang="en-US" dirty="0" smtClean="0"/>
              <a:t>: 2,789,166 events</a:t>
            </a:r>
          </a:p>
          <a:p>
            <a:r>
              <a:rPr lang="en-US" dirty="0"/>
              <a:t>e</a:t>
            </a:r>
            <a:r>
              <a:rPr lang="en-US" dirty="0" smtClean="0"/>
              <a:t>+-A -&gt; </a:t>
            </a:r>
            <a:r>
              <a:rPr lang="en-US" dirty="0" err="1" smtClean="0"/>
              <a:t>enuW</a:t>
            </a:r>
            <a:r>
              <a:rPr lang="en-US" dirty="0" smtClean="0"/>
              <a:t>: 10,882,230 events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9E06F-4FD2-4D4E-8B63-1C0758F0F064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Simulation: Data samples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practical to process 14 million events for each detector.</a:t>
            </a:r>
          </a:p>
          <a:p>
            <a:r>
              <a:rPr lang="en-US" dirty="0" smtClean="0"/>
              <a:t>Looking for cuts at the generator level to reduce number.</a:t>
            </a:r>
          </a:p>
          <a:p>
            <a:r>
              <a:rPr lang="en-US" dirty="0" smtClean="0"/>
              <a:t>Currently processing 100,000 </a:t>
            </a:r>
            <a:r>
              <a:rPr lang="en-US" dirty="0" err="1" smtClean="0"/>
              <a:t>nunuH</a:t>
            </a:r>
            <a:r>
              <a:rPr lang="en-US" dirty="0" smtClean="0"/>
              <a:t> events, and 1,362,000 </a:t>
            </a:r>
            <a:r>
              <a:rPr lang="en-US" dirty="0" err="1" smtClean="0"/>
              <a:t>enuW</a:t>
            </a:r>
            <a:r>
              <a:rPr lang="en-US" dirty="0" smtClean="0"/>
              <a:t> (~10%) events.</a:t>
            </a:r>
          </a:p>
          <a:p>
            <a:r>
              <a:rPr lang="en-US" dirty="0" smtClean="0"/>
              <a:t>Initial processing neglected beam crossing angle, =&gt; large # of </a:t>
            </a:r>
            <a:r>
              <a:rPr lang="en-US" dirty="0" err="1" smtClean="0"/>
              <a:t>enuW</a:t>
            </a:r>
            <a:r>
              <a:rPr lang="en-US" dirty="0" smtClean="0"/>
              <a:t> events passing cuts.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9E06F-4FD2-4D4E-8B63-1C0758F0F064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Tim’s analysis: variables used</a:t>
            </a:r>
          </a:p>
          <a:p>
            <a:r>
              <a:rPr lang="en-US" dirty="0" smtClean="0"/>
              <a:t>Event energy, Event Pt, Event Mass, </a:t>
            </a:r>
            <a:r>
              <a:rPr lang="en-US" dirty="0" err="1" smtClean="0"/>
              <a:t>cos</a:t>
            </a:r>
            <a:r>
              <a:rPr lang="en-US" dirty="0" smtClean="0"/>
              <a:t>(</a:t>
            </a:r>
            <a:r>
              <a:rPr lang="el-GR" dirty="0" smtClean="0"/>
              <a:t>Θ</a:t>
            </a:r>
            <a:r>
              <a:rPr lang="en-US" dirty="0" smtClean="0"/>
              <a:t>thrust), # charged tracks, # “large impact parameter” tracks, # jets, # isolated leptons.</a:t>
            </a:r>
          </a:p>
          <a:p>
            <a:r>
              <a:rPr lang="en-US" dirty="0" smtClean="0"/>
              <a:t>To use these variables, we need to define:</a:t>
            </a:r>
          </a:p>
          <a:p>
            <a:r>
              <a:rPr lang="en-US" dirty="0" smtClean="0"/>
              <a:t>Jet </a:t>
            </a:r>
            <a:r>
              <a:rPr lang="en-US" dirty="0" err="1" smtClean="0"/>
              <a:t>clusterer</a:t>
            </a:r>
            <a:endParaRPr lang="en-US" dirty="0" smtClean="0"/>
          </a:p>
          <a:p>
            <a:r>
              <a:rPr lang="en-US" dirty="0" smtClean="0"/>
              <a:t>Isolated lepton criteria</a:t>
            </a:r>
          </a:p>
          <a:p>
            <a:r>
              <a:rPr lang="en-US" dirty="0" smtClean="0"/>
              <a:t>Large impact parameter track criteria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9E06F-4FD2-4D4E-8B63-1C0758F0F064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 </a:t>
            </a:r>
            <a:r>
              <a:rPr lang="en-US" dirty="0" err="1" smtClean="0"/>
              <a:t>clusterers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Tried using the Durham </a:t>
            </a:r>
            <a:r>
              <a:rPr lang="en-US" dirty="0" err="1" smtClean="0"/>
              <a:t>clusterer</a:t>
            </a:r>
            <a:r>
              <a:rPr lang="en-US" dirty="0" smtClean="0"/>
              <a:t> with a variety of y cuts.</a:t>
            </a:r>
          </a:p>
          <a:p>
            <a:r>
              <a:rPr lang="en-US" dirty="0" smtClean="0"/>
              <a:t>Separation of WW* and </a:t>
            </a:r>
            <a:r>
              <a:rPr lang="en-US" dirty="0" err="1" smtClean="0"/>
              <a:t>gluongluon</a:t>
            </a:r>
            <a:r>
              <a:rPr lang="en-US" dirty="0" smtClean="0"/>
              <a:t> events not as good as hoped.</a:t>
            </a:r>
          </a:p>
          <a:p>
            <a:r>
              <a:rPr lang="en-US" dirty="0" smtClean="0"/>
              <a:t>Tried jet clustering in the event CM system.</a:t>
            </a:r>
          </a:p>
          <a:p>
            <a:r>
              <a:rPr lang="en-US" dirty="0" smtClean="0"/>
              <a:t>Compared to clustering with “perfect” </a:t>
            </a:r>
            <a:r>
              <a:rPr lang="en-US" dirty="0" smtClean="0"/>
              <a:t>particles</a:t>
            </a:r>
            <a:r>
              <a:rPr lang="en-US" dirty="0" smtClean="0"/>
              <a:t>, results nearly identical.</a:t>
            </a:r>
            <a:endParaRPr lang="en-US" dirty="0" smtClean="0"/>
          </a:p>
          <a:p>
            <a:r>
              <a:rPr lang="en-US" dirty="0" smtClean="0"/>
              <a:t>For now, using Durham </a:t>
            </a:r>
            <a:r>
              <a:rPr lang="en-US" dirty="0" err="1" smtClean="0"/>
              <a:t>clusterer</a:t>
            </a:r>
            <a:r>
              <a:rPr lang="en-US" dirty="0" smtClean="0"/>
              <a:t> in the CM system with a </a:t>
            </a:r>
            <a:r>
              <a:rPr lang="en-US" dirty="0" err="1" smtClean="0"/>
              <a:t>ycut</a:t>
            </a:r>
            <a:r>
              <a:rPr lang="en-US" dirty="0" smtClean="0"/>
              <a:t> = .0075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9E06F-4FD2-4D4E-8B63-1C0758F0F064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j.emz"/>
          <p:cNvPicPr>
            <a:picLocks noChangeAspect="1"/>
          </p:cNvPicPr>
          <p:nvPr/>
        </p:nvPicPr>
        <p:blipFill>
          <a:blip r:embed="rId2" cstate="print"/>
          <a:srcRect r="64274" b="66667"/>
          <a:stretch>
            <a:fillRect/>
          </a:stretch>
        </p:blipFill>
        <p:spPr>
          <a:xfrm>
            <a:off x="1371600" y="609600"/>
            <a:ext cx="6400800" cy="5334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9E06F-4FD2-4D4E-8B63-1C0758F0F064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1252</TotalTime>
  <Words>710</Words>
  <Application>Microsoft Office PowerPoint</Application>
  <PresentationFormat>On-screen Show (4:3)</PresentationFormat>
  <Paragraphs>126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H-&gt;gg,WW Analysis for Detector Optimization</vt:lpstr>
      <vt:lpstr>Outline</vt:lpstr>
      <vt:lpstr>Envisioned procedure</vt:lpstr>
      <vt:lpstr>Simulation</vt:lpstr>
      <vt:lpstr>Simulation: Data samples</vt:lpstr>
      <vt:lpstr>Simulation: Data samples</vt:lpstr>
      <vt:lpstr>Analysis variables</vt:lpstr>
      <vt:lpstr>Jet clusterers</vt:lpstr>
      <vt:lpstr>Slide 9</vt:lpstr>
      <vt:lpstr>Isolated lepton criteria</vt:lpstr>
      <vt:lpstr>Large impact parameter criteria</vt:lpstr>
      <vt:lpstr>Slide 12</vt:lpstr>
      <vt:lpstr>Slide 13</vt:lpstr>
      <vt:lpstr>Large impact parameter criteria</vt:lpstr>
      <vt:lpstr>Slide 15</vt:lpstr>
      <vt:lpstr>Current cuts for gg + WW*had</vt:lpstr>
      <vt:lpstr>Signal efficiency for cuts</vt:lpstr>
      <vt:lpstr>Comparison</vt:lpstr>
    </vt:vector>
  </TitlesOfParts>
  <Company>SLAC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H-&gt;gg,WW Analysis for Detector Optimization</dc:title>
  <dc:creator>cassell</dc:creator>
  <cp:lastModifiedBy>cassell</cp:lastModifiedBy>
  <cp:revision>30</cp:revision>
  <dcterms:created xsi:type="dcterms:W3CDTF">2011-11-16T17:51:42Z</dcterms:created>
  <dcterms:modified xsi:type="dcterms:W3CDTF">2011-11-17T14:44:33Z</dcterms:modified>
</cp:coreProperties>
</file>