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embeddings/oleObject3.bin" ContentType="application/vnd.openxmlformats-officedocument.oleObject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embeddings/oleObject4.bin" ContentType="application/vnd.openxmlformats-officedocument.oleObject"/>
  <Override PartName="/ppt/notesSlides/notesSlide41.xml" ContentType="application/vnd.openxmlformats-officedocument.presentationml.notesSlide+xml"/>
  <Override PartName="/ppt/embeddings/oleObject5.bin" ContentType="application/vnd.openxmlformats-officedocument.oleObject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89" r:id="rId2"/>
    <p:sldId id="316" r:id="rId3"/>
    <p:sldId id="317" r:id="rId4"/>
    <p:sldId id="342" r:id="rId5"/>
    <p:sldId id="336" r:id="rId6"/>
    <p:sldId id="321" r:id="rId7"/>
    <p:sldId id="328" r:id="rId8"/>
    <p:sldId id="335" r:id="rId9"/>
    <p:sldId id="334" r:id="rId10"/>
    <p:sldId id="332" r:id="rId11"/>
    <p:sldId id="318" r:id="rId12"/>
    <p:sldId id="337" r:id="rId13"/>
    <p:sldId id="339" r:id="rId14"/>
    <p:sldId id="259" r:id="rId15"/>
    <p:sldId id="285" r:id="rId16"/>
    <p:sldId id="272" r:id="rId17"/>
    <p:sldId id="265" r:id="rId18"/>
    <p:sldId id="286" r:id="rId19"/>
    <p:sldId id="266" r:id="rId20"/>
    <p:sldId id="293" r:id="rId21"/>
    <p:sldId id="267" r:id="rId22"/>
    <p:sldId id="288" r:id="rId23"/>
    <p:sldId id="296" r:id="rId24"/>
    <p:sldId id="314" r:id="rId25"/>
    <p:sldId id="315" r:id="rId26"/>
    <p:sldId id="300" r:id="rId27"/>
    <p:sldId id="257" r:id="rId28"/>
    <p:sldId id="258" r:id="rId29"/>
    <p:sldId id="268" r:id="rId30"/>
    <p:sldId id="340" r:id="rId31"/>
    <p:sldId id="302" r:id="rId32"/>
    <p:sldId id="305" r:id="rId33"/>
    <p:sldId id="313" r:id="rId34"/>
    <p:sldId id="341" r:id="rId35"/>
    <p:sldId id="310" r:id="rId36"/>
    <p:sldId id="303" r:id="rId37"/>
    <p:sldId id="304" r:id="rId38"/>
    <p:sldId id="306" r:id="rId39"/>
    <p:sldId id="307" r:id="rId40"/>
    <p:sldId id="308" r:id="rId41"/>
    <p:sldId id="309" r:id="rId42"/>
    <p:sldId id="33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C6EE4-4925-4137-B011-CC84B28CA2A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3E268-CD5C-41CF-8E5D-31C4DEECC5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43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B2135A-5C3F-4DCA-AAEC-169D7333E8E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3E268-CD5C-41CF-8E5D-31C4DEECC57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WLC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56638" y="6559550"/>
            <a:ext cx="411162" cy="227013"/>
          </a:xfrm>
        </p:spPr>
        <p:txBody>
          <a:bodyPr/>
          <a:lstStyle>
            <a:lvl1pPr>
              <a:defRPr sz="1000" baseline="0"/>
            </a:lvl1pPr>
          </a:lstStyle>
          <a:p>
            <a:pPr>
              <a:defRPr/>
            </a:pPr>
            <a:fld id="{FB493734-51D6-4B30-BBDF-83AD611CF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80075" y="6565900"/>
            <a:ext cx="2895600" cy="225425"/>
          </a:xfrm>
          <a:prstGeom prst="rect">
            <a:avLst/>
          </a:prstGeom>
        </p:spPr>
        <p:txBody>
          <a:bodyPr/>
          <a:lstStyle>
            <a:lvl1pPr>
              <a:defRPr sz="800" smtClean="0"/>
            </a:lvl1pPr>
          </a:lstStyle>
          <a:p>
            <a:r>
              <a:rPr lang="en-US"/>
              <a:t>M.Oriunno,  Eugene, Or  Nov.2010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EC8A0-5907-471E-A0AD-CE906099F1EC}" type="datetimeFigureOut">
              <a:rPr lang="en-US" smtClean="0"/>
              <a:pPr/>
              <a:t>4/23/12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7BD4E-183A-4415-B004-B799C3BB7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7.png"/><Relationship Id="rId8" Type="http://schemas.openxmlformats.org/officeDocument/2006/relationships/oleObject" Target="../embeddings/oleObject2.bin"/><Relationship Id="rId9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wmf"/><Relationship Id="rId5" Type="http://schemas.openxmlformats.org/officeDocument/2006/relationships/image" Target="../media/image36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5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4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66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67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1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480AF9-A015-4E5D-9531-13EA289BAC5E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7171" name="Picture 11" descr="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15413" cy="61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600200" y="5040213"/>
            <a:ext cx="6248400" cy="981075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>
              <a:lnSpc>
                <a:spcPct val="125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MDI Status</a:t>
            </a:r>
          </a:p>
          <a:p>
            <a:pPr algn="ctr">
              <a:lnSpc>
                <a:spcPct val="125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SID Assembly for Vertical Shafts &amp; Japanese Site</a:t>
            </a:r>
            <a:endParaRPr lang="en-US" dirty="0"/>
          </a:p>
          <a:p>
            <a:pPr algn="ctr">
              <a:lnSpc>
                <a:spcPct val="125000"/>
              </a:lnSpc>
              <a:spcBef>
                <a:spcPct val="20000"/>
              </a:spcBef>
            </a:pPr>
            <a:r>
              <a:rPr lang="en-GB" sz="2400" dirty="0">
                <a:latin typeface="Times New Roman" pitchFamily="18" charset="0"/>
              </a:rPr>
              <a:t>Marco Oriunno, SLAC</a:t>
            </a:r>
            <a:endParaRPr lang="en-GB" sz="24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>
              <a:lnSpc>
                <a:spcPct val="125000"/>
              </a:lnSpc>
              <a:spcBef>
                <a:spcPct val="20000"/>
              </a:spcBef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633538" y="304800"/>
            <a:ext cx="5876925" cy="461665"/>
          </a:xfrm>
          <a:prstGeom prst="rect">
            <a:avLst/>
          </a:prstGeom>
          <a:solidFill>
            <a:schemeClr val="bg1">
              <a:alpha val="81175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KILC’12, </a:t>
            </a:r>
            <a:r>
              <a:rPr kumimoji="1" lang="en-US" altLang="ja-JP" sz="2400" dirty="0" err="1" smtClean="0">
                <a:ea typeface="ＭＳ Ｐゴシック" charset="-128"/>
                <a:cs typeface="Arial" charset="0"/>
              </a:rPr>
              <a:t>Daegu</a:t>
            </a:r>
            <a:r>
              <a:rPr kumimoji="1" lang="en-US" altLang="ja-JP" sz="2400" dirty="0" smtClean="0">
                <a:ea typeface="ＭＳ Ｐゴシック" charset="-128"/>
                <a:cs typeface="Arial" charset="0"/>
              </a:rPr>
              <a:t> - April 2012</a:t>
            </a:r>
            <a:endParaRPr kumimoji="1" lang="en-US" sz="2400" dirty="0">
              <a:ea typeface="ＭＳ Ｐゴシック" charset="-128"/>
              <a:cs typeface="Arial" charset="0"/>
            </a:endParaRPr>
          </a:p>
        </p:txBody>
      </p:sp>
      <p:pic>
        <p:nvPicPr>
          <p:cNvPr id="7174" name="Picture 6" descr="ilc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625" y="534035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1024_greendot_divi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9700" y="6089650"/>
            <a:ext cx="75438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048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 cstate="print"/>
          <a:srcRect t="-4651" r="-2940" b="-1926"/>
          <a:stretch>
            <a:fillRect/>
          </a:stretch>
        </p:blipFill>
        <p:spPr bwMode="auto">
          <a:xfrm>
            <a:off x="7138988" y="0"/>
            <a:ext cx="193675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r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5570"/>
            <a:ext cx="9136908" cy="580526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957580" y="1285114"/>
            <a:ext cx="792088" cy="535200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245208" y="4885514"/>
            <a:ext cx="792088" cy="535200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905926" y="2540394"/>
            <a:ext cx="1530170" cy="1152128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00760" y="3267314"/>
            <a:ext cx="855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Technic"/>
              </a:rPr>
              <a:t>ID </a:t>
            </a:r>
            <a:r>
              <a:rPr lang="en-US" dirty="0" smtClean="0"/>
              <a:t>18m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1195612"/>
            <a:ext cx="738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Technic"/>
              </a:rPr>
              <a:t>ID </a:t>
            </a:r>
            <a:r>
              <a:rPr lang="en-US" dirty="0" smtClean="0"/>
              <a:t>8m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5348706"/>
            <a:ext cx="738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Technic"/>
              </a:rPr>
              <a:t>ID </a:t>
            </a:r>
            <a:r>
              <a:rPr lang="en-US" dirty="0" smtClean="0"/>
              <a:t>8m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004048" y="4844650"/>
            <a:ext cx="432048" cy="216024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0" y="4556618"/>
            <a:ext cx="91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Technic"/>
              </a:rPr>
              <a:t>ID </a:t>
            </a:r>
            <a:r>
              <a:rPr lang="en-US" dirty="0" smtClean="0"/>
              <a:t>5.6m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00364" y="0"/>
            <a:ext cx="2895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Underground Area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0694" y="2981562"/>
            <a:ext cx="1396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Shaft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779912" y="4124570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57422" y="1624240"/>
            <a:ext cx="95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Elevator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214810" y="909860"/>
            <a:ext cx="251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Sub-Detector installation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39952" y="1964330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00628" y="5196140"/>
            <a:ext cx="95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Elevator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3714744" y="1481364"/>
            <a:ext cx="432048" cy="216024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086" y="2705725"/>
            <a:ext cx="60338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Japanese Site</a:t>
            </a:r>
          </a:p>
          <a:p>
            <a:pPr algn="ctr"/>
            <a:r>
              <a:rPr lang="en-US" sz="4400" dirty="0" smtClean="0"/>
              <a:t>Horizontal access Tunnels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8" y="115888"/>
            <a:ext cx="9136062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E325F-0EC0-4541-8F12-B02EF20EC06D}" type="slidenum">
              <a:rPr lang="ja-JP" altLang="en-US"/>
              <a:pPr>
                <a:defRPr/>
              </a:pPr>
              <a:t>12</a:t>
            </a:fld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7343775" y="5121275"/>
            <a:ext cx="576263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436" name="テキスト ボックス 9"/>
          <p:cNvSpPr txBox="1">
            <a:spLocks noChangeArrowheads="1"/>
          </p:cNvSpPr>
          <p:nvPr/>
        </p:nvSpPr>
        <p:spPr bwMode="auto">
          <a:xfrm>
            <a:off x="7907338" y="5481638"/>
            <a:ext cx="12827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Damping </a:t>
            </a:r>
            <a:endParaRPr lang="en-US" altLang="ja-JP" sz="2000" dirty="0">
              <a:solidFill>
                <a:srgbClr val="FF0000"/>
              </a:solidFill>
            </a:endParaRPr>
          </a:p>
          <a:p>
            <a:r>
              <a:rPr lang="en-US" altLang="ja-JP" sz="2000" dirty="0">
                <a:solidFill>
                  <a:srgbClr val="FF0000"/>
                </a:solidFill>
              </a:rPr>
              <a:t>Ring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8437" name="テキスト ボックス 10"/>
          <p:cNvSpPr txBox="1">
            <a:spLocks noChangeArrowheads="1"/>
          </p:cNvSpPr>
          <p:nvPr/>
        </p:nvSpPr>
        <p:spPr bwMode="auto">
          <a:xfrm>
            <a:off x="214282" y="1643050"/>
            <a:ext cx="10679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Surface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rot="10800000">
            <a:off x="214282" y="2214554"/>
            <a:ext cx="576263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215267" y="450912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Storage caverns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are not shown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214290"/>
            <a:ext cx="6543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Detector Hall, Japanese Mountain Site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8" y="785794"/>
            <a:ext cx="1634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SLAC, Dec.2011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5857892"/>
            <a:ext cx="3739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Transfer tunnel now increased to 11m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0"/>
          </p:cNvCxnSpPr>
          <p:nvPr/>
        </p:nvCxnSpPr>
        <p:spPr>
          <a:xfrm rot="5400000" flipH="1" flipV="1">
            <a:off x="3113603" y="5042438"/>
            <a:ext cx="857255" cy="7736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5972188" cy="500066"/>
          </a:xfrm>
        </p:spPr>
        <p:txBody>
          <a:bodyPr>
            <a:normAutofit fontScale="90000"/>
          </a:bodyPr>
          <a:lstStyle/>
          <a:p>
            <a:r>
              <a:rPr kumimoji="1" lang="en-US" altLang="ja-JP" sz="3200" dirty="0" smtClean="0"/>
              <a:t>Current Layout, Apr.2012</a:t>
            </a:r>
            <a:endParaRPr kumimoji="1" lang="ja-JP" altLang="en-US" sz="32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ADA5-301F-438A-A362-5404E6C96C10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8" y="833462"/>
            <a:ext cx="91154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357950" y="2266906"/>
            <a:ext cx="154382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Loading Area</a:t>
            </a:r>
            <a:endParaRPr lang="en-US" sz="2000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5400000">
            <a:off x="6743905" y="2924004"/>
            <a:ext cx="642944" cy="1289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00760" y="5524536"/>
            <a:ext cx="172335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Assembly Area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V="1">
            <a:off x="5357821" y="4024341"/>
            <a:ext cx="2214574" cy="7858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86314" y="3095644"/>
            <a:ext cx="3609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572132" y="2238388"/>
            <a:ext cx="2286016" cy="207170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86578" y="881066"/>
            <a:ext cx="2339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. Assembly Region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 rot="5400000">
            <a:off x="6953619" y="1164312"/>
            <a:ext cx="916552" cy="1088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371698" y="4128839"/>
            <a:ext cx="11975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FS delive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4340"/>
            <a:ext cx="9116490" cy="6309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404664"/>
            <a:ext cx="5245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Site Delivery prior the start of the Detector Assembly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4786322"/>
            <a:ext cx="58144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Two Cranes 215 tons,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Platforms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Minimum set of infrastructures (Power, </a:t>
            </a:r>
            <a:r>
              <a:rPr lang="en-US" dirty="0" err="1" smtClean="0"/>
              <a:t>Compr</a:t>
            </a:r>
            <a:r>
              <a:rPr lang="en-US" dirty="0" smtClean="0"/>
              <a:t>. Air, etc.)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Pacmen</a:t>
            </a:r>
            <a:r>
              <a:rPr lang="en-US" dirty="0" smtClean="0"/>
              <a:t> can wait until detectors are ready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or explo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8758791" cy="6192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72200" y="5877272"/>
            <a:ext cx="2443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Mass ~ 2’300 Tons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02210" y="214290"/>
            <a:ext cx="1739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End Door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4786322"/>
            <a:ext cx="2390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x 200mm Iron plates</a:t>
            </a:r>
          </a:p>
          <a:p>
            <a:pPr algn="ctr"/>
            <a:r>
              <a:rPr lang="en-US" dirty="0" smtClean="0"/>
              <a:t>40mm gap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1071546"/>
            <a:ext cx="132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Pacman</a:t>
            </a:r>
            <a:endParaRPr lang="en-US" dirty="0" smtClean="0"/>
          </a:p>
          <a:p>
            <a:r>
              <a:rPr lang="en-US" dirty="0" smtClean="0"/>
              <a:t>on the door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oor spl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3501008"/>
            <a:ext cx="4481242" cy="3168352"/>
          </a:xfrm>
          <a:prstGeom prst="rect">
            <a:avLst/>
          </a:prstGeom>
        </p:spPr>
      </p:pic>
      <p:pic>
        <p:nvPicPr>
          <p:cNvPr id="4" name="Picture 3" descr="door disc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27262" y="3501008"/>
            <a:ext cx="4481242" cy="3168352"/>
          </a:xfrm>
          <a:prstGeom prst="rect">
            <a:avLst/>
          </a:prstGeom>
        </p:spPr>
      </p:pic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932040" y="332656"/>
          <a:ext cx="3454152" cy="2670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Acrobat Document" r:id="rId6" imgW="7542857" imgH="5830114" progId="AcroExch.Document.7">
                  <p:embed/>
                </p:oleObj>
              </mc:Choice>
              <mc:Fallback>
                <p:oleObj name="Acrobat Document" r:id="rId6" imgW="7542857" imgH="5830114" progId="AcroExch.Document.7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32656"/>
                        <a:ext cx="3454152" cy="26705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395536" y="188640"/>
          <a:ext cx="3805808" cy="2942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5" name="Acrobat Document" r:id="rId8" imgW="7542857" imgH="5830114" progId="AcroExch.Document.7">
                  <p:embed/>
                </p:oleObj>
              </mc:Choice>
              <mc:Fallback>
                <p:oleObj name="Acrobat Document" r:id="rId8" imgW="7542857" imgH="5830114" progId="AcroExch.Document.7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88640"/>
                        <a:ext cx="3805808" cy="29425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3059668"/>
            <a:ext cx="228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Intraplate</a:t>
            </a:r>
            <a:r>
              <a:rPr lang="en-US" dirty="0" smtClean="0"/>
              <a:t> connections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3059668"/>
            <a:ext cx="1438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Spacer Offset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oo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211395" cy="6237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142852"/>
            <a:ext cx="5409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Door Assembly on the platform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675280" y="2928934"/>
            <a:ext cx="91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 Tons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28794" y="2285992"/>
            <a:ext cx="1571636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28794" y="3643314"/>
            <a:ext cx="1571636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071934" y="4071942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4282" y="4857760"/>
            <a:ext cx="49930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11 trips from Surface /Door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1 heavy lift / day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97008" y="188640"/>
            <a:ext cx="2749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Chamber Installation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t="20297" b="20297"/>
          <a:stretch>
            <a:fillRect/>
          </a:stretch>
        </p:blipFill>
        <p:spPr bwMode="auto">
          <a:xfrm>
            <a:off x="0" y="1214422"/>
            <a:ext cx="902335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or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060" y="288032"/>
            <a:ext cx="9012444" cy="62373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357166"/>
            <a:ext cx="6968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Doors completed – Moved in the alcoves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786454"/>
            <a:ext cx="3730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Elapsed time</a:t>
            </a:r>
          </a:p>
          <a:p>
            <a:r>
              <a:rPr lang="en-US" dirty="0" smtClean="0"/>
              <a:t>~ 2 months / door ( with contingency)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20544"/>
            <a:ext cx="7358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assembly procedure of SID is driven by the its specific design features</a:t>
            </a:r>
          </a:p>
          <a:p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	Compact  design with 5 T Solenoid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Single Ring Barrel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Self Shielded: Stray Fields &amp; Radiation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Short L* with FFS QD0’s supported from the doors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3573016"/>
            <a:ext cx="196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 breakdown</a:t>
            </a:r>
            <a:endParaRPr lang="en-US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463416"/>
            <a:ext cx="5643570" cy="439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029984"/>
              </p:ext>
            </p:extLst>
          </p:nvPr>
        </p:nvGraphicFramePr>
        <p:xfrm>
          <a:off x="251520" y="4005064"/>
          <a:ext cx="2286000" cy="2641600"/>
        </p:xfrm>
        <a:graphic>
          <a:graphicData uri="http://schemas.openxmlformats.org/drawingml/2006/table">
            <a:tbl>
              <a:tblPr/>
              <a:tblGrid>
                <a:gridCol w="1600200"/>
                <a:gridCol w="68580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Barrel Ecal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Barrel Hcal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450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Coil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192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Barrel Iron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3287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Total Barrel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3990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Endcap Ecal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Endcap Hcal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Endcap Iron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2100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Pacman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Feet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BDS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Total Door (x1)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2313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Total SiD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8615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3653C-8DD9-459D-970C-84C4DE45268E}" type="slidenum">
              <a:rPr lang="en-US"/>
              <a:pPr/>
              <a:t>20</a:t>
            </a:fld>
            <a:endParaRPr lang="en-US"/>
          </a:p>
        </p:txBody>
      </p:sp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3048000" y="3048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3224213" y="68263"/>
            <a:ext cx="2695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Iron</a:t>
            </a:r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Barrel Yoke layout</a:t>
            </a:r>
          </a:p>
        </p:txBody>
      </p:sp>
      <p:pic>
        <p:nvPicPr>
          <p:cNvPr id="111620" name="Picture 4" descr="explode1"/>
          <p:cNvPicPr>
            <a:picLocks noChangeAspect="1" noChangeArrowheads="1"/>
          </p:cNvPicPr>
          <p:nvPr/>
        </p:nvPicPr>
        <p:blipFill>
          <a:blip r:embed="rId3" cstate="print"/>
          <a:srcRect l="4762" t="9135" r="6349" b="12296"/>
          <a:stretch>
            <a:fillRect/>
          </a:stretch>
        </p:blipFill>
        <p:spPr bwMode="auto">
          <a:xfrm>
            <a:off x="4148138" y="2849563"/>
            <a:ext cx="4724400" cy="3627437"/>
          </a:xfrm>
          <a:prstGeom prst="rect">
            <a:avLst/>
          </a:prstGeom>
          <a:noFill/>
        </p:spPr>
      </p:pic>
      <p:pic>
        <p:nvPicPr>
          <p:cNvPr id="1116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88" y="484188"/>
            <a:ext cx="337661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4305300" y="441325"/>
            <a:ext cx="42005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Bolted assembly, 144 plates 200 mm thick, 40mm gap</a:t>
            </a:r>
          </a:p>
          <a:p>
            <a:pPr>
              <a:spcBef>
                <a:spcPct val="50000"/>
              </a:spcBef>
            </a:pPr>
            <a:r>
              <a:rPr lang="en-US" sz="1000"/>
              <a:t>Opportunity to make blank assembly at the factory before shipping</a:t>
            </a:r>
          </a:p>
          <a:p>
            <a:endParaRPr lang="en-US" sz="1000"/>
          </a:p>
          <a:p>
            <a:r>
              <a:rPr lang="en-US" sz="1000"/>
              <a:t>Preliminary Contacts with Kawasaki Heavy Industries</a:t>
            </a:r>
          </a:p>
          <a:p>
            <a:endParaRPr lang="en-US" sz="1000"/>
          </a:p>
          <a:p>
            <a:pPr marL="263525" lvl="1" indent="92075">
              <a:buFontTx/>
              <a:buChar char="•"/>
            </a:pPr>
            <a:r>
              <a:rPr lang="en-US" sz="1000"/>
              <a:t>Plate thickness tolerance for each: 0.1mm </a:t>
            </a:r>
          </a:p>
          <a:p>
            <a:pPr>
              <a:buFontTx/>
              <a:buChar char="•"/>
            </a:pPr>
            <a:endParaRPr lang="en-US" sz="1000"/>
          </a:p>
          <a:p>
            <a:pPr marL="263525" lvl="1" indent="92075">
              <a:buFontTx/>
              <a:buChar char="•"/>
            </a:pPr>
            <a:r>
              <a:rPr lang="en-US" sz="1000"/>
              <a:t>Plate flatness: 4mm (in a plate)</a:t>
            </a:r>
          </a:p>
          <a:p>
            <a:pPr>
              <a:buFontTx/>
              <a:buChar char="•"/>
            </a:pPr>
            <a:endParaRPr lang="en-US" sz="1000"/>
          </a:p>
          <a:p>
            <a:pPr marL="263525" lvl="1" indent="92075">
              <a:buFontTx/>
              <a:buChar char="•"/>
            </a:pPr>
            <a:r>
              <a:rPr lang="en-US" sz="1000"/>
              <a:t>Fabrication (assembling &amp; welding) tolerance: 2mm</a:t>
            </a:r>
          </a:p>
          <a:p>
            <a:pPr>
              <a:buFontTx/>
              <a:buChar char="•"/>
            </a:pPr>
            <a:endParaRPr lang="en-US" sz="1000"/>
          </a:p>
          <a:p>
            <a:pPr marL="263525" lvl="1" indent="92075">
              <a:buFontTx/>
              <a:buChar char="•"/>
            </a:pPr>
            <a:r>
              <a:rPr lang="en-US" sz="1000"/>
              <a:t>Full trial assembly: capable (but need to study)</a:t>
            </a:r>
          </a:p>
          <a:p>
            <a:pPr>
              <a:spcBef>
                <a:spcPct val="50000"/>
              </a:spcBef>
            </a:pPr>
            <a:endParaRPr lang="en-US" sz="1000"/>
          </a:p>
        </p:txBody>
      </p:sp>
      <p:pic>
        <p:nvPicPr>
          <p:cNvPr id="11162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5388" y="3186113"/>
            <a:ext cx="28289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7337942" y="3059668"/>
            <a:ext cx="1249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i="0" u="none" strike="noStrike" dirty="0" smtClean="0">
                <a:latin typeface="Arial"/>
              </a:rPr>
              <a:t>3990 tons</a:t>
            </a:r>
            <a:endParaRPr lang="en-US" b="1" i="0" u="none" strike="noStrike" dirty="0"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4488428"/>
            <a:ext cx="2952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Max. Crane capacity 215 Tons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220537" cy="6381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4857760"/>
            <a:ext cx="39126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16 trips from Surface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1 heavy lift / day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gnet exploded.jpg"/>
          <p:cNvPicPr>
            <a:picLocks noChangeAspect="1"/>
          </p:cNvPicPr>
          <p:nvPr/>
        </p:nvPicPr>
        <p:blipFill>
          <a:blip r:embed="rId3" cstate="print"/>
          <a:srcRect b="20829"/>
          <a:stretch>
            <a:fillRect/>
          </a:stretch>
        </p:blipFill>
        <p:spPr>
          <a:xfrm>
            <a:off x="0" y="0"/>
            <a:ext cx="9105052" cy="48811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5083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Assembly on Site (surface)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Test with low current</a:t>
            </a:r>
            <a:endParaRPr lang="en-US" sz="32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/>
          <a:srcRect t="30169"/>
          <a:stretch>
            <a:fillRect/>
          </a:stretch>
        </p:blipFill>
        <p:spPr bwMode="auto">
          <a:xfrm>
            <a:off x="214282" y="4553454"/>
            <a:ext cx="7265987" cy="21616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8148" y="2428868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214311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71736" y="121442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 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29322" y="6143644"/>
            <a:ext cx="22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Solenoid Cross section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1000108"/>
            <a:ext cx="2226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Mass = 180 Tons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D51F8F-D6A0-4C07-A14F-E8524BCE8860}" type="slidenum">
              <a:rPr lang="ja-JP" altLang="en-US" smtClean="0"/>
              <a:pPr>
                <a:defRPr/>
              </a:pPr>
              <a:t>23</a:t>
            </a:fld>
            <a:endParaRPr lang="ja-JP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08" y="584684"/>
            <a:ext cx="8940189" cy="53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72984" y="118154"/>
            <a:ext cx="51730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Access Tunnel, Coil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652120" y="5877272"/>
            <a:ext cx="2450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Solenoid on truck,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ol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74" y="548680"/>
            <a:ext cx="9105052" cy="616530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42910" y="1714488"/>
            <a:ext cx="1000132" cy="158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85786" y="128586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0"/>
            <a:ext cx="77758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Solenoid Installation path (view from the top)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 flipH="1" flipV="1">
            <a:off x="2555776" y="34290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Z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987824" y="3717032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699792" y="4149080"/>
            <a:ext cx="728464" cy="8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19872" y="3861048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" descr="F:\ILC\SiD\SiD stuff\MDI\Japanese Site\JMS Assembly\sole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42"/>
            <a:ext cx="9144000" cy="6192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0"/>
            <a:ext cx="35792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Solenoid Installation</a:t>
            </a:r>
            <a:endParaRPr lang="en-US" sz="3200" dirty="0"/>
          </a:p>
        </p:txBody>
      </p:sp>
      <p:sp>
        <p:nvSpPr>
          <p:cNvPr id="2" name="Right Arrow 1"/>
          <p:cNvSpPr/>
          <p:nvPr/>
        </p:nvSpPr>
        <p:spPr>
          <a:xfrm rot="8527628">
            <a:off x="0" y="2348880"/>
            <a:ext cx="755576" cy="432048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057461">
            <a:off x="523587" y="3820321"/>
            <a:ext cx="755576" cy="432048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374820">
            <a:off x="2556953" y="2953185"/>
            <a:ext cx="755576" cy="432048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9307700">
            <a:off x="3832597" y="1672166"/>
            <a:ext cx="755576" cy="432048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216827">
            <a:off x="4842009" y="1812501"/>
            <a:ext cx="755576" cy="432048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331640" y="4293096"/>
            <a:ext cx="936104" cy="576064"/>
          </a:xfrm>
          <a:prstGeom prst="line">
            <a:avLst/>
          </a:prstGeom>
          <a:ln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 rot="13542469">
            <a:off x="67377" y="2379503"/>
            <a:ext cx="1296144" cy="1440160"/>
          </a:xfrm>
          <a:prstGeom prst="arc">
            <a:avLst>
              <a:gd name="adj1" fmla="val 14732955"/>
              <a:gd name="adj2" fmla="val 0"/>
            </a:avLst>
          </a:prstGeom>
          <a:ln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843808" y="3717032"/>
            <a:ext cx="72008" cy="1008112"/>
          </a:xfrm>
          <a:prstGeom prst="line">
            <a:avLst/>
          </a:prstGeom>
          <a:ln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7" idx="3"/>
          </p:cNvCxnSpPr>
          <p:nvPr/>
        </p:nvCxnSpPr>
        <p:spPr>
          <a:xfrm flipH="1">
            <a:off x="2953944" y="2132856"/>
            <a:ext cx="897976" cy="659053"/>
          </a:xfrm>
          <a:prstGeom prst="line">
            <a:avLst/>
          </a:prstGeom>
          <a:ln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419872" y="2780928"/>
            <a:ext cx="160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215 tons Crane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j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8" y="686623"/>
            <a:ext cx="9001156" cy="59664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4248" y="0"/>
            <a:ext cx="4404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HCAL Barrel, 12 wedges x 38 tons 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91680" y="1196752"/>
            <a:ext cx="2738063" cy="529119"/>
          </a:xfrm>
          <a:prstGeom prst="line">
            <a:avLst/>
          </a:prstGeom>
          <a:ln w="28575" cmpd="sng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99792" y="836712"/>
            <a:ext cx="8132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 </a:t>
            </a:r>
            <a:r>
              <a:rPr lang="en-US" sz="3200" dirty="0" err="1" smtClean="0"/>
              <a:t>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ca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189234"/>
            <a:ext cx="4434415" cy="3068960"/>
          </a:xfrm>
          <a:prstGeom prst="rect">
            <a:avLst/>
          </a:prstGeom>
        </p:spPr>
      </p:pic>
      <p:pic>
        <p:nvPicPr>
          <p:cNvPr id="11" name="Picture 10" descr="hcal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9" y="189234"/>
            <a:ext cx="4538461" cy="3140968"/>
          </a:xfrm>
          <a:prstGeom prst="rect">
            <a:avLst/>
          </a:prstGeom>
        </p:spPr>
      </p:pic>
      <p:pic>
        <p:nvPicPr>
          <p:cNvPr id="12" name="Picture 11" descr="hcal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3871582"/>
            <a:ext cx="4211961" cy="2915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7356" y="2832416"/>
            <a:ext cx="249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Truck with HCAL Module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46400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Assembly beam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1214414" y="1046466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15074" y="2903854"/>
            <a:ext cx="187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Insertion of  HCAL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429000"/>
            <a:ext cx="3143272" cy="2883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5000628" y="6211669"/>
            <a:ext cx="30922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SLD, Liquid Argon Calorimeter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Assembly  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50929" y="0"/>
            <a:ext cx="384214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HCAL Barrel Assembly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527239" y="2132856"/>
            <a:ext cx="1604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Insertion beam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691680" y="1772816"/>
            <a:ext cx="288032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14074" y="1772816"/>
            <a:ext cx="1725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Assembly Spider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979712" y="1628800"/>
            <a:ext cx="504056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5890" y="214290"/>
            <a:ext cx="260199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QD0 Assembly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14282" y="1680206"/>
            <a:ext cx="4143404" cy="3497588"/>
            <a:chOff x="2857488" y="431478"/>
            <a:chExt cx="3429024" cy="3068960"/>
          </a:xfrm>
        </p:grpSpPr>
        <p:pic>
          <p:nvPicPr>
            <p:cNvPr id="6" name="Picture 5" descr="QD0 2 .jpg"/>
            <p:cNvPicPr>
              <a:picLocks noChangeAspect="1"/>
            </p:cNvPicPr>
            <p:nvPr/>
          </p:nvPicPr>
          <p:blipFill>
            <a:blip r:embed="rId3" cstate="print"/>
            <a:srcRect l="22672"/>
            <a:stretch>
              <a:fillRect/>
            </a:stretch>
          </p:blipFill>
          <p:spPr>
            <a:xfrm>
              <a:off x="2857488" y="431478"/>
              <a:ext cx="3429024" cy="3068960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 rot="9644596">
              <a:off x="3730837" y="2722522"/>
              <a:ext cx="500066" cy="21431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 rot="16200000">
              <a:off x="4709617" y="2717494"/>
              <a:ext cx="500066" cy="21431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 rot="11884529">
              <a:off x="3164149" y="2642330"/>
              <a:ext cx="500066" cy="21431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 rot="16200000">
              <a:off x="3000364" y="2143116"/>
              <a:ext cx="500066" cy="21431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0" y="1815151"/>
            <a:ext cx="4438084" cy="3227698"/>
            <a:chOff x="2277056" y="3571877"/>
            <a:chExt cx="4438084" cy="3227698"/>
          </a:xfrm>
        </p:grpSpPr>
        <p:pic>
          <p:nvPicPr>
            <p:cNvPr id="7" name="Picture 6" descr="QD0 3 .jpg"/>
            <p:cNvPicPr>
              <a:picLocks noChangeAspect="1"/>
            </p:cNvPicPr>
            <p:nvPr/>
          </p:nvPicPr>
          <p:blipFill>
            <a:blip r:embed="rId4" cstate="print"/>
            <a:srcRect l="31340" t="4509" b="23339"/>
            <a:stretch>
              <a:fillRect/>
            </a:stretch>
          </p:blipFill>
          <p:spPr>
            <a:xfrm>
              <a:off x="2277056" y="3571877"/>
              <a:ext cx="4438084" cy="3227698"/>
            </a:xfrm>
            <a:prstGeom prst="rect">
              <a:avLst/>
            </a:prstGeom>
          </p:spPr>
        </p:pic>
        <p:sp>
          <p:nvSpPr>
            <p:cNvPr id="15" name="Right Arrow 14"/>
            <p:cNvSpPr/>
            <p:nvPr/>
          </p:nvSpPr>
          <p:spPr>
            <a:xfrm rot="21040876">
              <a:off x="2585787" y="5396899"/>
              <a:ext cx="500066" cy="21431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406582" y="857232"/>
            <a:ext cx="6330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can be done in the alcove with the door moved on the platform</a:t>
            </a:r>
          </a:p>
          <a:p>
            <a:r>
              <a:rPr lang="en-US" dirty="0" smtClean="0"/>
              <a:t>Need of a small crane ~3-5 tons in the alcove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826412"/>
            <a:ext cx="8769019" cy="41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59233" y="428604"/>
            <a:ext cx="5225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Alcoves only used for cabling and Door maintenance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Only Low capacity cranes (monorail ~2-5 tons)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5774312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8082" y="5845750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5945" y="2928934"/>
            <a:ext cx="426805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G:\Departments\GS\Groups\SEM\CE\Activities and Services\DO\Kosmicki\etudes\ILC\20120307-ILC 3D model\16.png"/>
          <p:cNvPicPr>
            <a:picLocks noChangeAspect="1" noChangeArrowheads="1"/>
          </p:cNvPicPr>
          <p:nvPr/>
        </p:nvPicPr>
        <p:blipFill>
          <a:blip r:embed="rId4" cstate="print"/>
          <a:srcRect l="20832" t="32883" r="40107" b="5005"/>
          <a:stretch>
            <a:fillRect/>
          </a:stretch>
        </p:blipFill>
        <p:spPr bwMode="auto">
          <a:xfrm>
            <a:off x="0" y="2928934"/>
            <a:ext cx="32777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8150" y="5228180"/>
            <a:ext cx="3187700" cy="162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28596" y="71414"/>
            <a:ext cx="7679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basic  layouts of the experimental areas are considered,  the main difference being the geometry of access tunnels :</a:t>
            </a:r>
          </a:p>
          <a:p>
            <a:pPr marL="285750" indent="571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Vertical shafts (Europe, Americas)</a:t>
            </a:r>
          </a:p>
          <a:p>
            <a:pPr marL="285750" indent="571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Horizontal shafts (Japan)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572133" y="5286388"/>
            <a:ext cx="1428761" cy="69443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2500298" y="5643578"/>
            <a:ext cx="1285884" cy="4286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2857488" y="4857760"/>
            <a:ext cx="1714512" cy="7143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00034" y="1500174"/>
            <a:ext cx="8143932" cy="13388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	The assembly procedure will be different for the two sites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	Both layouts must satisfy push-pull requirements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	The detector hall must be optimized for costs: benefits vs. features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print"/>
          <a:srcRect t="12059"/>
          <a:stretch>
            <a:fillRect/>
          </a:stretch>
        </p:blipFill>
        <p:spPr bwMode="auto">
          <a:xfrm>
            <a:off x="357190" y="1565285"/>
            <a:ext cx="8501090" cy="520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4786314" y="3089317"/>
            <a:ext cx="3609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286512" y="3000372"/>
            <a:ext cx="714380" cy="78581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64447" y="0"/>
            <a:ext cx="62151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Possible Optimizations</a:t>
            </a:r>
          </a:p>
          <a:p>
            <a:pPr algn="ctr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Length reduction of the Loading Area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Total length 2 x 56 m vs. 2 x 72 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Space around IP as temporary storage for tooling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357686" y="3000371"/>
            <a:ext cx="1143008" cy="714381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00364" y="6488668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72132" y="6488668"/>
            <a:ext cx="99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45308" y="4074340"/>
            <a:ext cx="11975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EBD58-D09A-43B6-AF6F-9E2D89E7FAC2}" type="slidenum">
              <a:rPr lang="en-US"/>
              <a:pPr/>
              <a:t>31</a:t>
            </a:fld>
            <a:endParaRPr lang="en-US"/>
          </a:p>
        </p:txBody>
      </p:sp>
      <p:graphicFrame>
        <p:nvGraphicFramePr>
          <p:cNvPr id="121860" name="Object 4"/>
          <p:cNvGraphicFramePr>
            <a:graphicFrameLocks noChangeAspect="1"/>
          </p:cNvGraphicFramePr>
          <p:nvPr/>
        </p:nvGraphicFramePr>
        <p:xfrm>
          <a:off x="1184304" y="561975"/>
          <a:ext cx="7531100" cy="582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name="Visio" r:id="rId4" imgW="9145905" imgH="7077456" progId="Visio.Drawing.11">
                  <p:embed/>
                </p:oleObj>
              </mc:Choice>
              <mc:Fallback>
                <p:oleObj name="Visio" r:id="rId4" imgW="9145905" imgH="7077456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4304" y="561975"/>
                        <a:ext cx="7531100" cy="582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436813" y="65088"/>
            <a:ext cx="427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</a:rPr>
              <a:t>Cryogenics layout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2" y="1785926"/>
            <a:ext cx="25897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Cryogenic  Service Cavern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3059668"/>
            <a:ext cx="14194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Detector Hall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3CD9A-1EB5-4F31-A3CD-CE0D5E27974E}" type="slidenum">
              <a:rPr lang="en-US"/>
              <a:pPr/>
              <a:t>32</a:t>
            </a:fld>
            <a:endParaRPr lang="en-US"/>
          </a:p>
        </p:txBody>
      </p:sp>
      <p:pic>
        <p:nvPicPr>
          <p:cNvPr id="34820" name="Picture 4" descr="img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" y="0"/>
            <a:ext cx="7980362" cy="6561138"/>
          </a:xfrm>
          <a:prstGeom prst="rect">
            <a:avLst/>
          </a:prstGeom>
          <a:noFill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057400" y="1524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Cold box A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3048000" y="18288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057400" y="4267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Cold box B</a:t>
            </a: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3048000" y="4572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715000" y="23622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Solenoid Detector A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5334000" y="27432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5943600" y="55626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Solenoid Detector B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H="1" flipV="1">
            <a:off x="5562600" y="5715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H="1">
            <a:off x="2209800" y="3676650"/>
            <a:ext cx="5791200" cy="0"/>
          </a:xfrm>
          <a:prstGeom prst="line">
            <a:avLst/>
          </a:prstGeom>
          <a:noFill/>
          <a:ln w="19050">
            <a:solidFill>
              <a:srgbClr val="FFFF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6934200" y="3733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Beam Line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572000" y="6096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Garage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4648200" y="6858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Flexible Cryo-line A</a:t>
            </a:r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 flipH="1">
            <a:off x="4267200" y="990600"/>
            <a:ext cx="685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1371600" y="29718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Interconnection</a:t>
            </a:r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3276600" y="32004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4724400" y="36576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4572000" y="4495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30 m</a:t>
            </a:r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 flipH="1">
            <a:off x="4657725" y="5638800"/>
            <a:ext cx="1100138" cy="0"/>
          </a:xfrm>
          <a:prstGeom prst="line">
            <a:avLst/>
          </a:prstGeom>
          <a:noFill/>
          <a:ln w="1905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rta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74" y="692720"/>
            <a:ext cx="9105052" cy="6165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0"/>
            <a:ext cx="62810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Surface Area, Very preliminary study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306099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HCAL Modules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406112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ECAL Modules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1989422"/>
            <a:ext cx="1263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Door Plates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1275042"/>
            <a:ext cx="178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Iron Barrel Plates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3775372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Solenoid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18248"/>
            <a:ext cx="4429124" cy="2571768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14876" y="3989686"/>
            <a:ext cx="4429124" cy="2643206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00892" y="527557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28728" y="513269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m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7558" y="142852"/>
            <a:ext cx="1821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889843"/>
            <a:ext cx="73581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 has </a:t>
            </a:r>
            <a:r>
              <a:rPr lang="en-US" smtClean="0"/>
              <a:t>developed assembly </a:t>
            </a:r>
            <a:r>
              <a:rPr lang="en-US" dirty="0" smtClean="0"/>
              <a:t>scenarios for both the Vertical and Horizontal access shaft.</a:t>
            </a:r>
          </a:p>
          <a:p>
            <a:endParaRPr lang="en-US" dirty="0" smtClean="0"/>
          </a:p>
          <a:p>
            <a:r>
              <a:rPr lang="en-US" dirty="0" smtClean="0"/>
              <a:t>The Detector Hall with vertical shafts has been redesigned and optimized for the push-pull,  in a  common effort with ILD.</a:t>
            </a:r>
          </a:p>
          <a:p>
            <a:endParaRPr lang="en-US" dirty="0" smtClean="0"/>
          </a:p>
          <a:p>
            <a:r>
              <a:rPr lang="en-US" dirty="0" smtClean="0"/>
              <a:t>The Japanese Mountain site with horizontal shafts is preferred by SID, being closer to the original assembly procedure considered for the design of the detector.</a:t>
            </a:r>
          </a:p>
          <a:p>
            <a:endParaRPr lang="en-US" dirty="0" smtClean="0"/>
          </a:p>
          <a:p>
            <a:r>
              <a:rPr lang="en-US" dirty="0" smtClean="0"/>
              <a:t>With the present baseline we believe that there is still a margin to optimize cost and procedure.</a:t>
            </a:r>
          </a:p>
          <a:p>
            <a:endParaRPr lang="en-US" dirty="0" smtClean="0"/>
          </a:p>
          <a:p>
            <a:r>
              <a:rPr lang="en-US" dirty="0" smtClean="0"/>
              <a:t>More work is needed to define the layout of the cryogenic distribution and services</a:t>
            </a:r>
          </a:p>
          <a:p>
            <a:endParaRPr lang="en-US" dirty="0" smtClean="0"/>
          </a:p>
          <a:p>
            <a:r>
              <a:rPr lang="en-US" dirty="0" smtClean="0"/>
              <a:t>The logistic and procedures of the site on surface for the preassembly of the detector is at an early stage.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8442-9718-495C-AD74-AB6B90C7AAA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12570" y="3037929"/>
            <a:ext cx="3918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Spare Sides</a:t>
            </a:r>
            <a:endParaRPr lang="en-US" sz="4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C55D-B2B0-45BF-A54D-D0F6EEBCAB10}" type="slidenum">
              <a:rPr lang="en-US"/>
              <a:pPr/>
              <a:t>36</a:t>
            </a:fld>
            <a:endParaRPr lang="en-US"/>
          </a:p>
        </p:txBody>
      </p:sp>
      <p:pic>
        <p:nvPicPr>
          <p:cNvPr id="31750" name="Picture 6" descr="img200"/>
          <p:cNvPicPr>
            <a:picLocks noChangeAspect="1" noChangeArrowheads="1"/>
          </p:cNvPicPr>
          <p:nvPr/>
        </p:nvPicPr>
        <p:blipFill>
          <a:blip r:embed="rId3" cstate="print"/>
          <a:srcRect b="4575"/>
          <a:stretch>
            <a:fillRect/>
          </a:stretch>
        </p:blipFill>
        <p:spPr bwMode="auto">
          <a:xfrm>
            <a:off x="457200" y="457200"/>
            <a:ext cx="7848600" cy="6159500"/>
          </a:xfrm>
          <a:prstGeom prst="rect">
            <a:avLst/>
          </a:prstGeom>
          <a:noFill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572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66FF"/>
                </a:solidFill>
              </a:rPr>
              <a:t>Cryogenics system design for push-pull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57200" y="457200"/>
            <a:ext cx="548640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FF00"/>
                </a:solidFill>
              </a:rPr>
              <a:t>Stationary cold box with flexible cryo-transfer line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FF00"/>
                </a:solidFill>
              </a:rPr>
              <a:t>Minimize risks vs. a moving cold box with high pressure He flexible line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FF00"/>
                </a:solidFill>
              </a:rPr>
              <a:t>Cold boxes interconnection with redundancy feature for temporary unavailability</a:t>
            </a:r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flipH="1" flipV="1">
            <a:off x="3962400" y="25908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495800" y="2743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Cold box A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457200" y="2971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Cold box B</a:t>
            </a:r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1143000" y="33528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4191000" y="5486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Detector A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447800" y="5334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Detector B</a:t>
            </a:r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H="1" flipV="1">
            <a:off x="4114800" y="4419600"/>
            <a:ext cx="685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V="1">
            <a:off x="2057400" y="49530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4648200" y="33528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Flexible cryo-line</a:t>
            </a:r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 flipH="1" flipV="1">
            <a:off x="3733800" y="29718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914400" y="2362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Interconnection</a:t>
            </a:r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1981200" y="26670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DD2F-B9C9-45F5-9242-6F5DB6D8555E}" type="slidenum">
              <a:rPr lang="en-US"/>
              <a:pPr/>
              <a:t>37</a:t>
            </a:fld>
            <a:endParaRPr lang="en-US"/>
          </a:p>
        </p:txBody>
      </p:sp>
      <p:pic>
        <p:nvPicPr>
          <p:cNvPr id="36868" name="Picture 4" descr="img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" y="0"/>
            <a:ext cx="7970838" cy="6553200"/>
          </a:xfrm>
          <a:prstGeom prst="rect">
            <a:avLst/>
          </a:prstGeom>
          <a:noFill/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114425" y="32766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Cold box A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2105025" y="35814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327525" y="3505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Cryo-line</a:t>
            </a: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H="1">
            <a:off x="3933825" y="3733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543175" y="645795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Detector open on the beam line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F6B77-557C-406C-8FA9-4EA200D77141}" type="slidenum">
              <a:rPr lang="en-US"/>
              <a:pPr/>
              <a:t>38</a:t>
            </a:fld>
            <a:endParaRPr lang="en-US"/>
          </a:p>
        </p:txBody>
      </p:sp>
      <p:pic>
        <p:nvPicPr>
          <p:cNvPr id="105483" name="Picture 11" descr="glob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49288"/>
            <a:ext cx="8605838" cy="5837237"/>
          </a:xfrm>
          <a:prstGeom prst="rect">
            <a:avLst/>
          </a:prstGeom>
          <a:noFill/>
        </p:spPr>
      </p:pic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5314950" y="668338"/>
            <a:ext cx="3552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ea typeface="Arial Unicode MS" pitchFamily="34" charset="-128"/>
                <a:cs typeface="Arial Unicode MS" pitchFamily="34" charset="-128"/>
              </a:rPr>
              <a:t>Electrical motor, low friction hinges</a:t>
            </a:r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7058025" y="968375"/>
            <a:ext cx="449263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3603625" y="98425"/>
            <a:ext cx="193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Rotating Pacmen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47B3B-25FB-47E1-8948-521FD62F312A}" type="slidenum">
              <a:rPr lang="en-US"/>
              <a:pPr/>
              <a:t>39</a:t>
            </a:fld>
            <a:endParaRPr lang="en-US"/>
          </a:p>
        </p:txBody>
      </p:sp>
      <p:pic>
        <p:nvPicPr>
          <p:cNvPr id="106498" name="Picture 2" descr="hing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413" y="325438"/>
            <a:ext cx="2500312" cy="24145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499" name="Picture 3" descr="hing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5950" y="571500"/>
            <a:ext cx="2235200" cy="215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500" name="Picture 4" descr="hing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3250" y="587375"/>
            <a:ext cx="2209800" cy="213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501" name="Picture 5" descr="hinge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8" y="2774950"/>
            <a:ext cx="2271712" cy="219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502" name="Picture 6" descr="pac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8750" y="3103563"/>
            <a:ext cx="2189163" cy="141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503" name="Picture 7" descr="pac4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16500" y="3070225"/>
            <a:ext cx="2273300" cy="147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504" name="Picture 8" descr="pac5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2125" y="5157788"/>
            <a:ext cx="2228850" cy="1441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6505" name="Picture 9" descr="pac8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75138" y="4743450"/>
            <a:ext cx="2874962" cy="1858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1187450" y="24733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1</a:t>
            </a: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4071938" y="246697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2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6718300" y="24733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3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1333500" y="468947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4</a:t>
            </a:r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3575050" y="4525963"/>
            <a:ext cx="317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5</a:t>
            </a:r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5903913" y="4478338"/>
            <a:ext cx="317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6</a:t>
            </a: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1365250" y="6583363"/>
            <a:ext cx="317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7</a:t>
            </a:r>
          </a:p>
        </p:txBody>
      </p:sp>
      <p:sp>
        <p:nvSpPr>
          <p:cNvPr id="106513" name="Text Box 17"/>
          <p:cNvSpPr txBox="1">
            <a:spLocks noChangeArrowheads="1"/>
          </p:cNvSpPr>
          <p:nvPr/>
        </p:nvSpPr>
        <p:spPr bwMode="auto">
          <a:xfrm>
            <a:off x="5657850" y="6583363"/>
            <a:ext cx="317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8</a:t>
            </a:r>
          </a:p>
        </p:txBody>
      </p:sp>
      <p:sp>
        <p:nvSpPr>
          <p:cNvPr id="106514" name="Text Box 18"/>
          <p:cNvSpPr txBox="1">
            <a:spLocks noChangeArrowheads="1"/>
          </p:cNvSpPr>
          <p:nvPr/>
        </p:nvSpPr>
        <p:spPr bwMode="auto">
          <a:xfrm>
            <a:off x="3127375" y="111125"/>
            <a:ext cx="3786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Detector opening on the beam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9239" y="2705725"/>
            <a:ext cx="542553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Vertical Shaft Sites</a:t>
            </a:r>
          </a:p>
          <a:p>
            <a:pPr algn="ctr"/>
            <a:r>
              <a:rPr lang="en-US" sz="4400" dirty="0" smtClean="0"/>
              <a:t>Europe, Americas, Asia</a:t>
            </a:r>
          </a:p>
        </p:txBody>
      </p:sp>
    </p:spTree>
    <p:extLst>
      <p:ext uri="{BB962C8B-B14F-4D97-AF65-F5344CB8AC3E}">
        <p14:creationId xmlns:p14="http://schemas.microsoft.com/office/powerpoint/2010/main" val="2569338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57C4E18-460F-4AA2-A50A-51D2CBEE5C5E}" type="slidenum">
              <a:rPr lang="en-US"/>
              <a:pPr/>
              <a:t>40</a:t>
            </a:fld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34950" y="0"/>
          <a:ext cx="7570788" cy="675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3" name="VoloViewContainer" r:id="rId4" imgW="23682302" imgH="13059803" progId="">
                  <p:embed/>
                </p:oleObj>
              </mc:Choice>
              <mc:Fallback>
                <p:oleObj name="VoloViewContainer" r:id="rId4" imgW="23682302" imgH="130598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385" r="20468"/>
                      <a:stretch>
                        <a:fillRect/>
                      </a:stretch>
                    </p:blipFill>
                    <p:spPr bwMode="auto">
                      <a:xfrm>
                        <a:off x="234950" y="0"/>
                        <a:ext cx="7570788" cy="675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1524000" y="762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0">
                <a:latin typeface="Helvetica" charset="0"/>
                <a:ea typeface="ＭＳ Ｐゴシック" charset="-128"/>
              </a:rPr>
              <a:t>Pacmen closed: Modified to allow ILD opening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8963" y="148431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0">
                <a:solidFill>
                  <a:srgbClr val="0000FF"/>
                </a:solidFill>
                <a:latin typeface="Helvetica" charset="0"/>
                <a:ea typeface="ＭＳ Ｐゴシック" charset="-128"/>
              </a:rPr>
              <a:t>ILD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676775" y="1484313"/>
            <a:ext cx="51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0">
                <a:solidFill>
                  <a:srgbClr val="FF0000"/>
                </a:solidFill>
                <a:latin typeface="Helvetica" charset="0"/>
                <a:ea typeface="ＭＳ Ｐゴシック" charset="-128"/>
              </a:rPr>
              <a:t>SiD</a:t>
            </a:r>
          </a:p>
        </p:txBody>
      </p:sp>
      <p:cxnSp>
        <p:nvCxnSpPr>
          <p:cNvPr id="21" name="Connecteur droit 20"/>
          <p:cNvCxnSpPr>
            <a:cxnSpLocks noChangeShapeType="1"/>
          </p:cNvCxnSpPr>
          <p:nvPr/>
        </p:nvCxnSpPr>
        <p:spPr bwMode="auto">
          <a:xfrm rot="5400000" flipH="1" flipV="1">
            <a:off x="1712913" y="2146300"/>
            <a:ext cx="1970088" cy="142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2" name="Connecteur droit 21"/>
          <p:cNvCxnSpPr>
            <a:cxnSpLocks noChangeShapeType="1"/>
          </p:cNvCxnSpPr>
          <p:nvPr/>
        </p:nvCxnSpPr>
        <p:spPr bwMode="auto">
          <a:xfrm rot="5400000" flipH="1" flipV="1">
            <a:off x="4962525" y="2065338"/>
            <a:ext cx="2017713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Connecteur droit avec flèche 22"/>
          <p:cNvCxnSpPr>
            <a:cxnSpLocks noChangeShapeType="1"/>
          </p:cNvCxnSpPr>
          <p:nvPr/>
        </p:nvCxnSpPr>
        <p:spPr bwMode="auto">
          <a:xfrm flipV="1">
            <a:off x="2717800" y="1206500"/>
            <a:ext cx="3251200" cy="254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34" name="ZoneTexte 24"/>
          <p:cNvSpPr txBox="1">
            <a:spLocks noChangeArrowheads="1"/>
          </p:cNvSpPr>
          <p:nvPr/>
        </p:nvSpPr>
        <p:spPr bwMode="auto">
          <a:xfrm>
            <a:off x="3657600" y="838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b="0">
                <a:latin typeface="Helvetica" charset="0"/>
                <a:ea typeface="ＭＳ Ｐゴシック" charset="-128"/>
              </a:rPr>
              <a:t>19 m</a:t>
            </a:r>
          </a:p>
        </p:txBody>
      </p:sp>
      <p:sp>
        <p:nvSpPr>
          <p:cNvPr id="1035" name="ZoneTexte 6"/>
          <p:cNvSpPr txBox="1">
            <a:spLocks noChangeArrowheads="1"/>
          </p:cNvSpPr>
          <p:nvPr/>
        </p:nvSpPr>
        <p:spPr bwMode="auto">
          <a:xfrm>
            <a:off x="2266950" y="6159500"/>
            <a:ext cx="413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b="0">
                <a:latin typeface="Helvetica" charset="0"/>
                <a:ea typeface="ＭＳ Ｐゴシック" charset="-128"/>
              </a:rPr>
              <a:t>Interface pieces born by each experiment</a:t>
            </a:r>
          </a:p>
        </p:txBody>
      </p:sp>
      <p:cxnSp>
        <p:nvCxnSpPr>
          <p:cNvPr id="26" name="Connecteur droit avec flèche 25"/>
          <p:cNvCxnSpPr>
            <a:cxnSpLocks noChangeShapeType="1"/>
          </p:cNvCxnSpPr>
          <p:nvPr/>
        </p:nvCxnSpPr>
        <p:spPr bwMode="auto">
          <a:xfrm rot="16200000" flipV="1">
            <a:off x="2495550" y="4273550"/>
            <a:ext cx="2476500" cy="10922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7" name="Connecteur droit avec flèche 26"/>
          <p:cNvCxnSpPr>
            <a:cxnSpLocks noChangeShapeType="1"/>
          </p:cNvCxnSpPr>
          <p:nvPr/>
        </p:nvCxnSpPr>
        <p:spPr bwMode="auto">
          <a:xfrm rot="5400000" flipH="1" flipV="1">
            <a:off x="3651250" y="4248150"/>
            <a:ext cx="2501900" cy="11938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38" name="Line 3"/>
          <p:cNvSpPr>
            <a:spLocks noChangeShapeType="1"/>
          </p:cNvSpPr>
          <p:nvPr/>
        </p:nvSpPr>
        <p:spPr bwMode="auto">
          <a:xfrm>
            <a:off x="4035425" y="1409700"/>
            <a:ext cx="0" cy="42291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1197045-0CE6-4C07-9C46-401ED770024B}" type="slidenum">
              <a:rPr lang="en-US"/>
              <a:pPr/>
              <a:t>41</a:t>
            </a:fld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38150" y="193675"/>
          <a:ext cx="7469188" cy="666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7" name="VoloViewContainer" r:id="rId4" imgW="23682302" imgH="13059803" progId="">
                  <p:embed/>
                </p:oleObj>
              </mc:Choice>
              <mc:Fallback>
                <p:oleObj name="VoloViewContainer" r:id="rId4" imgW="23682302" imgH="130598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385" r="20468"/>
                      <a:stretch>
                        <a:fillRect/>
                      </a:stretch>
                    </p:blipFill>
                    <p:spPr bwMode="auto">
                      <a:xfrm>
                        <a:off x="438150" y="193675"/>
                        <a:ext cx="7469188" cy="666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3195638" y="115888"/>
            <a:ext cx="235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0">
                <a:latin typeface="Helvetica" charset="0"/>
                <a:ea typeface="ＭＳ Ｐゴシック" charset="-128"/>
              </a:rPr>
              <a:t>Pacmen open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8963" y="148431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0">
                <a:solidFill>
                  <a:srgbClr val="0000FF"/>
                </a:solidFill>
                <a:latin typeface="Helvetica" charset="0"/>
                <a:ea typeface="ＭＳ Ｐゴシック" charset="-128"/>
              </a:rPr>
              <a:t>ILD</a:t>
            </a: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4676775" y="1484313"/>
            <a:ext cx="51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0">
                <a:solidFill>
                  <a:srgbClr val="FF0000"/>
                </a:solidFill>
                <a:latin typeface="Helvetica" charset="0"/>
                <a:ea typeface="ＭＳ Ｐゴシック" charset="-128"/>
              </a:rPr>
              <a:t>SiD</a:t>
            </a:r>
          </a:p>
        </p:txBody>
      </p:sp>
      <p:sp>
        <p:nvSpPr>
          <p:cNvPr id="10" name="Ellipse 9"/>
          <p:cNvSpPr>
            <a:spLocks noChangeArrowheads="1"/>
          </p:cNvSpPr>
          <p:nvPr/>
        </p:nvSpPr>
        <p:spPr bwMode="auto">
          <a:xfrm>
            <a:off x="2967038" y="4864100"/>
            <a:ext cx="842962" cy="635000"/>
          </a:xfrm>
          <a:prstGeom prst="ellipse">
            <a:avLst/>
          </a:prstGeom>
          <a:noFill/>
          <a:ln w="9525">
            <a:solidFill>
              <a:srgbClr val="B6DCD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endParaRPr lang="en-US" b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2056" name="Line 3"/>
          <p:cNvSpPr>
            <a:spLocks noChangeShapeType="1"/>
          </p:cNvSpPr>
          <p:nvPr/>
        </p:nvSpPr>
        <p:spPr bwMode="auto">
          <a:xfrm>
            <a:off x="4213225" y="608013"/>
            <a:ext cx="0" cy="504031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" name="ZoneTexte 11"/>
          <p:cNvSpPr txBox="1">
            <a:spLocks noChangeArrowheads="1"/>
          </p:cNvSpPr>
          <p:nvPr/>
        </p:nvSpPr>
        <p:spPr bwMode="auto">
          <a:xfrm>
            <a:off x="3157538" y="5791200"/>
            <a:ext cx="223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0">
                <a:latin typeface="Helvetica" charset="0"/>
                <a:ea typeface="ＭＳ Ｐゴシック" charset="-128"/>
              </a:rPr>
              <a:t>Increased to nominal! </a:t>
            </a:r>
          </a:p>
        </p:txBody>
      </p:sp>
      <p:cxnSp>
        <p:nvCxnSpPr>
          <p:cNvPr id="14" name="Connecteur droit avec flèche 13"/>
          <p:cNvCxnSpPr>
            <a:cxnSpLocks noChangeShapeType="1"/>
          </p:cNvCxnSpPr>
          <p:nvPr/>
        </p:nvCxnSpPr>
        <p:spPr bwMode="auto">
          <a:xfrm rot="16200000" flipV="1">
            <a:off x="3670300" y="5283200"/>
            <a:ext cx="495300" cy="4191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90538" y="3071810"/>
            <a:ext cx="3554412" cy="3451228"/>
            <a:chOff x="490538" y="3071810"/>
            <a:chExt cx="3554412" cy="3451228"/>
          </a:xfrm>
        </p:grpSpPr>
        <p:pic>
          <p:nvPicPr>
            <p:cNvPr id="72708" name="Picture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0538" y="3092450"/>
              <a:ext cx="3554412" cy="3430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500034" y="3071810"/>
              <a:ext cx="1071570" cy="357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2705" name="Pictur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349250"/>
            <a:ext cx="43688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44932A-8841-4B27-8DF5-AAD94EA77B54}" type="slidenum">
              <a:rPr lang="en-US"/>
              <a:pPr/>
              <a:t>42</a:t>
            </a:fld>
            <a:endParaRPr lang="en-US"/>
          </a:p>
        </p:txBody>
      </p:sp>
      <p:pic>
        <p:nvPicPr>
          <p:cNvPr id="72707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950" y="152400"/>
            <a:ext cx="4154488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9" name="Picture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0" y="3259138"/>
            <a:ext cx="3138488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TextBox 1"/>
          <p:cNvSpPr txBox="1">
            <a:spLocks noChangeArrowheads="1"/>
          </p:cNvSpPr>
          <p:nvPr/>
        </p:nvSpPr>
        <p:spPr bwMode="auto">
          <a:xfrm>
            <a:off x="2822575" y="84138"/>
            <a:ext cx="29432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LHC IR layouts</a:t>
            </a:r>
          </a:p>
        </p:txBody>
      </p:sp>
      <p:sp>
        <p:nvSpPr>
          <p:cNvPr id="72711" name="TextBox 2"/>
          <p:cNvSpPr txBox="1">
            <a:spLocks noChangeArrowheads="1"/>
          </p:cNvSpPr>
          <p:nvPr/>
        </p:nvSpPr>
        <p:spPr bwMode="auto">
          <a:xfrm>
            <a:off x="7308850" y="2794000"/>
            <a:ext cx="1173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CMS, IP5</a:t>
            </a:r>
          </a:p>
        </p:txBody>
      </p:sp>
      <p:sp>
        <p:nvSpPr>
          <p:cNvPr id="72712" name="TextBox 8"/>
          <p:cNvSpPr txBox="1">
            <a:spLocks noChangeArrowheads="1"/>
          </p:cNvSpPr>
          <p:nvPr/>
        </p:nvSpPr>
        <p:spPr bwMode="auto">
          <a:xfrm>
            <a:off x="2452688" y="2522538"/>
            <a:ext cx="1385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ATLAS, IP1</a:t>
            </a:r>
          </a:p>
        </p:txBody>
      </p:sp>
      <p:sp>
        <p:nvSpPr>
          <p:cNvPr id="72713" name="TextBox 9"/>
          <p:cNvSpPr txBox="1">
            <a:spLocks noChangeArrowheads="1"/>
          </p:cNvSpPr>
          <p:nvPr/>
        </p:nvSpPr>
        <p:spPr bwMode="auto">
          <a:xfrm>
            <a:off x="911225" y="5962650"/>
            <a:ext cx="133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ALICE, IP2</a:t>
            </a:r>
          </a:p>
        </p:txBody>
      </p:sp>
      <p:sp>
        <p:nvSpPr>
          <p:cNvPr id="72714" name="TextBox 10"/>
          <p:cNvSpPr txBox="1">
            <a:spLocks noChangeArrowheads="1"/>
          </p:cNvSpPr>
          <p:nvPr/>
        </p:nvSpPr>
        <p:spPr bwMode="auto">
          <a:xfrm>
            <a:off x="6059488" y="6200775"/>
            <a:ext cx="1249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LHCb, IP8</a:t>
            </a:r>
          </a:p>
        </p:txBody>
      </p:sp>
      <p:sp>
        <p:nvSpPr>
          <p:cNvPr id="72715" name="TextBox 3"/>
          <p:cNvSpPr txBox="1">
            <a:spLocks noChangeArrowheads="1"/>
          </p:cNvSpPr>
          <p:nvPr/>
        </p:nvSpPr>
        <p:spPr bwMode="auto">
          <a:xfrm>
            <a:off x="184150" y="1171575"/>
            <a:ext cx="992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 shafts</a:t>
            </a:r>
          </a:p>
        </p:txBody>
      </p:sp>
      <p:sp>
        <p:nvSpPr>
          <p:cNvPr id="72716" name="TextBox 12"/>
          <p:cNvSpPr txBox="1">
            <a:spLocks noChangeArrowheads="1"/>
          </p:cNvSpPr>
          <p:nvPr/>
        </p:nvSpPr>
        <p:spPr bwMode="auto">
          <a:xfrm>
            <a:off x="3071802" y="5786454"/>
            <a:ext cx="992187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3 shafts</a:t>
            </a:r>
          </a:p>
        </p:txBody>
      </p:sp>
      <p:sp>
        <p:nvSpPr>
          <p:cNvPr id="72717" name="TextBox 13"/>
          <p:cNvSpPr txBox="1">
            <a:spLocks noChangeArrowheads="1"/>
          </p:cNvSpPr>
          <p:nvPr/>
        </p:nvSpPr>
        <p:spPr bwMode="auto">
          <a:xfrm>
            <a:off x="7699375" y="431800"/>
            <a:ext cx="99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 shafts</a:t>
            </a:r>
          </a:p>
        </p:txBody>
      </p:sp>
      <p:sp>
        <p:nvSpPr>
          <p:cNvPr id="72718" name="TextBox 14"/>
          <p:cNvSpPr txBox="1">
            <a:spLocks noChangeArrowheads="1"/>
          </p:cNvSpPr>
          <p:nvPr/>
        </p:nvSpPr>
        <p:spPr bwMode="auto">
          <a:xfrm>
            <a:off x="7772400" y="4159250"/>
            <a:ext cx="993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 shafts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684612"/>
            <a:ext cx="6528428" cy="400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10392" y="0"/>
            <a:ext cx="46276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Detector Hall Optimization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77867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Agreed at ALCPG11 (Eugene) that both detectors move on platforms</a:t>
            </a:r>
          </a:p>
          <a:p>
            <a:endParaRPr lang="en-US" dirty="0" smtClean="0"/>
          </a:p>
          <a:p>
            <a:r>
              <a:rPr lang="en-US" dirty="0" smtClean="0"/>
              <a:t>Common effort MDI-CFS moved to the implementation of the push-pull </a:t>
            </a:r>
            <a:r>
              <a:rPr lang="en-US" dirty="0" err="1" smtClean="0"/>
              <a:t>req’s</a:t>
            </a:r>
            <a:r>
              <a:rPr lang="en-US" dirty="0" smtClean="0"/>
              <a:t> on the  RDR 2007 IR Hall.</a:t>
            </a:r>
          </a:p>
          <a:p>
            <a:endParaRPr lang="en-US" dirty="0" smtClean="0"/>
          </a:p>
          <a:p>
            <a:r>
              <a:rPr lang="en-US" dirty="0" smtClean="0"/>
              <a:t>Found several inconsistencies, i.e. small shaft, narrow cavern,  floor depth. Inadequacy of layout to the surface assembly and expected maintenance scenarios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6000768"/>
            <a:ext cx="317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!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4286256"/>
            <a:ext cx="317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!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72396" y="4429132"/>
            <a:ext cx="317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!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653136"/>
            <a:ext cx="21689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IR Hall 2007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/>
          <p:cNvPicPr>
            <a:picLocks noChangeAspect="1" noChangeArrowheads="1"/>
          </p:cNvPicPr>
          <p:nvPr/>
        </p:nvPicPr>
        <p:blipFill>
          <a:blip r:embed="rId3" cstate="print"/>
          <a:srcRect t="48518" r="59602"/>
          <a:stretch>
            <a:fillRect/>
          </a:stretch>
        </p:blipFill>
        <p:spPr bwMode="auto">
          <a:xfrm>
            <a:off x="34925" y="4581525"/>
            <a:ext cx="25003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 cstate="print"/>
          <a:srcRect t="48933" r="63927" b="-1364"/>
          <a:stretch>
            <a:fillRect/>
          </a:stretch>
        </p:blipFill>
        <p:spPr bwMode="auto">
          <a:xfrm>
            <a:off x="6284913" y="28575"/>
            <a:ext cx="282416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5" cstate="print"/>
          <a:srcRect t="47955" r="61630" b="-960"/>
          <a:stretch>
            <a:fillRect/>
          </a:stretch>
        </p:blipFill>
        <p:spPr bwMode="auto">
          <a:xfrm>
            <a:off x="3276600" y="4319588"/>
            <a:ext cx="25908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6" cstate="print"/>
          <a:srcRect t="49896" r="48837"/>
          <a:stretch>
            <a:fillRect/>
          </a:stretch>
        </p:blipFill>
        <p:spPr bwMode="auto">
          <a:xfrm>
            <a:off x="6646863" y="4076700"/>
            <a:ext cx="249713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TextBox 4"/>
          <p:cNvSpPr txBox="1">
            <a:spLocks noChangeArrowheads="1"/>
          </p:cNvSpPr>
          <p:nvPr/>
        </p:nvSpPr>
        <p:spPr bwMode="auto">
          <a:xfrm>
            <a:off x="1042988" y="1606550"/>
            <a:ext cx="24495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Rating Scale 1÷5 : 1=Low, 5=High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2988" y="1854200"/>
          <a:ext cx="4608512" cy="2507350"/>
        </p:xfrm>
        <a:graphic>
          <a:graphicData uri="http://schemas.openxmlformats.org/drawingml/2006/table">
            <a:tbl>
              <a:tblPr/>
              <a:tblGrid>
                <a:gridCol w="242887"/>
                <a:gridCol w="2205038"/>
                <a:gridCol w="431800"/>
                <a:gridCol w="433387"/>
                <a:gridCol w="431800"/>
                <a:gridCol w="431800"/>
                <a:gridCol w="4318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# 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Requirement 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Layout  1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Layout  2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Layout  3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Layout  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Layout  5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Surface assembly of Magnet 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Underground installation of Tracker, Calorimeters and Forwards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Number and Size of Cranes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Costs: Shafts and Halls size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Infrastructures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Easy Maintenance, Smooth Operation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Beam Comissioning 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Safety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8626" marR="8626" marT="862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 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Final Score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14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16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27</a:t>
                      </a:r>
                    </a:p>
                  </a:txBody>
                  <a:tcPr marL="8626" marR="8626" marT="8624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pic>
        <p:nvPicPr>
          <p:cNvPr id="60511" name="Picture 2"/>
          <p:cNvPicPr>
            <a:picLocks noChangeAspect="1" noChangeArrowheads="1"/>
          </p:cNvPicPr>
          <p:nvPr/>
        </p:nvPicPr>
        <p:blipFill>
          <a:blip r:embed="rId7" cstate="print"/>
          <a:srcRect t="63228" r="50195" b="7687"/>
          <a:stretch>
            <a:fillRect/>
          </a:stretch>
        </p:blipFill>
        <p:spPr bwMode="auto">
          <a:xfrm>
            <a:off x="250825" y="260350"/>
            <a:ext cx="3698875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512" name="TextBox 11"/>
          <p:cNvSpPr txBox="1">
            <a:spLocks noChangeArrowheads="1"/>
          </p:cNvSpPr>
          <p:nvPr/>
        </p:nvSpPr>
        <p:spPr bwMode="auto">
          <a:xfrm>
            <a:off x="468313" y="188913"/>
            <a:ext cx="5746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Layout 1</a:t>
            </a:r>
          </a:p>
        </p:txBody>
      </p:sp>
      <p:sp>
        <p:nvSpPr>
          <p:cNvPr id="62561" name="TextBox 12"/>
          <p:cNvSpPr txBox="1">
            <a:spLocks noChangeArrowheads="1"/>
          </p:cNvSpPr>
          <p:nvPr/>
        </p:nvSpPr>
        <p:spPr bwMode="auto">
          <a:xfrm>
            <a:off x="319088" y="5111750"/>
            <a:ext cx="576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u="sng">
                <a:latin typeface="Calibri" pitchFamily="34" charset="0"/>
              </a:rPr>
              <a:t>Layout 2</a:t>
            </a:r>
          </a:p>
        </p:txBody>
      </p:sp>
      <p:sp>
        <p:nvSpPr>
          <p:cNvPr id="60514" name="TextBox 13"/>
          <p:cNvSpPr txBox="1">
            <a:spLocks noChangeArrowheads="1"/>
          </p:cNvSpPr>
          <p:nvPr/>
        </p:nvSpPr>
        <p:spPr bwMode="auto">
          <a:xfrm>
            <a:off x="3492500" y="4941888"/>
            <a:ext cx="5746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Layout 3</a:t>
            </a:r>
          </a:p>
        </p:txBody>
      </p:sp>
      <p:sp>
        <p:nvSpPr>
          <p:cNvPr id="60515" name="TextBox 14"/>
          <p:cNvSpPr txBox="1">
            <a:spLocks noChangeArrowheads="1"/>
          </p:cNvSpPr>
          <p:nvPr/>
        </p:nvSpPr>
        <p:spPr bwMode="auto">
          <a:xfrm>
            <a:off x="6804025" y="4581525"/>
            <a:ext cx="5762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Layout 4</a:t>
            </a:r>
          </a:p>
        </p:txBody>
      </p:sp>
      <p:sp>
        <p:nvSpPr>
          <p:cNvPr id="62564" name="TextBox 15"/>
          <p:cNvSpPr txBox="1">
            <a:spLocks noChangeArrowheads="1"/>
          </p:cNvSpPr>
          <p:nvPr/>
        </p:nvSpPr>
        <p:spPr bwMode="auto">
          <a:xfrm>
            <a:off x="6588125" y="69215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u="sng">
                <a:latin typeface="Calibri" pitchFamily="34" charset="0"/>
              </a:rPr>
              <a:t>Layout</a:t>
            </a:r>
            <a:r>
              <a:rPr lang="en-US" sz="800">
                <a:latin typeface="Calibri" pitchFamily="34" charset="0"/>
              </a:rPr>
              <a:t> 5</a:t>
            </a:r>
          </a:p>
        </p:txBody>
      </p:sp>
      <p:sp>
        <p:nvSpPr>
          <p:cNvPr id="17" name="Arc 16"/>
          <p:cNvSpPr/>
          <p:nvPr/>
        </p:nvSpPr>
        <p:spPr>
          <a:xfrm rot="19544941" flipH="1">
            <a:off x="245266" y="1728962"/>
            <a:ext cx="2649368" cy="2399944"/>
          </a:xfrm>
          <a:prstGeom prst="arc">
            <a:avLst>
              <a:gd name="adj1" fmla="val 17778661"/>
              <a:gd name="adj2" fmla="val 0"/>
            </a:avLst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rc 17"/>
          <p:cNvSpPr/>
          <p:nvPr/>
        </p:nvSpPr>
        <p:spPr>
          <a:xfrm rot="8836162" flipH="1">
            <a:off x="5457523" y="2487554"/>
            <a:ext cx="2649368" cy="2399944"/>
          </a:xfrm>
          <a:prstGeom prst="arc">
            <a:avLst>
              <a:gd name="adj1" fmla="val 17778661"/>
              <a:gd name="adj2" fmla="val 0"/>
            </a:avLst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71736" y="5715016"/>
            <a:ext cx="571504" cy="1588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000760" y="5643578"/>
            <a:ext cx="571504" cy="1588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57686" y="273586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London, July 2011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3D9760-5CAB-4CE4-8435-CFCAABEE2799}" type="slidenum">
              <a:rPr lang="en-US"/>
              <a:pPr/>
              <a:t>7</a:t>
            </a:fld>
            <a:endParaRPr lang="en-US"/>
          </a:p>
        </p:txBody>
      </p:sp>
      <p:sp>
        <p:nvSpPr>
          <p:cNvPr id="69636" name="TextBox 1"/>
          <p:cNvSpPr txBox="1">
            <a:spLocks noChangeArrowheads="1"/>
          </p:cNvSpPr>
          <p:nvPr/>
        </p:nvSpPr>
        <p:spPr bwMode="auto">
          <a:xfrm>
            <a:off x="1840290" y="0"/>
            <a:ext cx="54634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/>
              <a:t>ILC IR </a:t>
            </a:r>
            <a:r>
              <a:rPr lang="en-US" sz="4400" dirty="0" smtClean="0"/>
              <a:t>layout </a:t>
            </a:r>
            <a:r>
              <a:rPr lang="en-US" sz="2400" dirty="0" smtClean="0"/>
              <a:t>(LCWS11,Granada)</a:t>
            </a:r>
            <a:endParaRPr lang="en-US" sz="2400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" y="785794"/>
            <a:ext cx="7572375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print"/>
          <a:srcRect r="61728"/>
          <a:stretch>
            <a:fillRect/>
          </a:stretch>
        </p:blipFill>
        <p:spPr bwMode="auto">
          <a:xfrm>
            <a:off x="0" y="304353"/>
            <a:ext cx="3428992" cy="63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156356" y="71414"/>
            <a:ext cx="288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RDR 2007 vs. Granada layout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b="3325"/>
          <a:stretch>
            <a:fillRect/>
          </a:stretch>
        </p:blipFill>
        <p:spPr bwMode="auto">
          <a:xfrm>
            <a:off x="2571736" y="4714860"/>
            <a:ext cx="432519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1975" t="14286" b="3896"/>
          <a:stretch>
            <a:fillRect/>
          </a:stretch>
        </p:blipFill>
        <p:spPr bwMode="auto">
          <a:xfrm>
            <a:off x="4663234" y="428604"/>
            <a:ext cx="44807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675361" y="1571612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RDR 2007</a:t>
            </a:r>
          </a:p>
          <a:p>
            <a:r>
              <a:rPr lang="en-US" dirty="0" smtClean="0"/>
              <a:t>Developed Area</a:t>
            </a:r>
          </a:p>
          <a:p>
            <a:pPr algn="ctr"/>
            <a:r>
              <a:rPr lang="en-US" dirty="0" smtClean="0"/>
              <a:t>3’000 m2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642918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5 Shafts</a:t>
            </a:r>
          </a:p>
          <a:p>
            <a:r>
              <a:rPr lang="en-US" dirty="0" smtClean="0"/>
              <a:t>Developed Area</a:t>
            </a:r>
          </a:p>
          <a:p>
            <a:pPr algn="ctr"/>
            <a:r>
              <a:rPr lang="en-US" dirty="0" smtClean="0"/>
              <a:t>3’340 m2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r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42966"/>
            <a:ext cx="4497414" cy="2857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4612" y="928694"/>
            <a:ext cx="153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4’000 </a:t>
            </a:r>
            <a:r>
              <a:rPr lang="en-US" dirty="0" err="1" smtClean="0"/>
              <a:t>t</a:t>
            </a:r>
            <a:r>
              <a:rPr lang="en-US" dirty="0" smtClean="0"/>
              <a:t> Gantry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14380"/>
            <a:ext cx="169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t+20t Crane</a:t>
            </a:r>
            <a:endParaRPr lang="en-US" dirty="0"/>
          </a:p>
        </p:txBody>
      </p:sp>
      <p:pic>
        <p:nvPicPr>
          <p:cNvPr id="6" name="Picture 5" descr="sur9.jpg"/>
          <p:cNvPicPr>
            <a:picLocks noChangeAspect="1"/>
          </p:cNvPicPr>
          <p:nvPr/>
        </p:nvPicPr>
        <p:blipFill>
          <a:blip r:embed="rId4" cstate="print"/>
          <a:srcRect l="10946" r="6959"/>
          <a:stretch>
            <a:fillRect/>
          </a:stretch>
        </p:blipFill>
        <p:spPr>
          <a:xfrm>
            <a:off x="179512" y="3485418"/>
            <a:ext cx="4357718" cy="3372582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46250" t="17333" r="12917" b="10000"/>
          <a:stretch>
            <a:fillRect/>
          </a:stretch>
        </p:blipFill>
        <p:spPr bwMode="auto">
          <a:xfrm>
            <a:off x="5292080" y="2780928"/>
            <a:ext cx="3500462" cy="389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00364" y="0"/>
            <a:ext cx="2700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Surface assembly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980728"/>
            <a:ext cx="4536505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Assembly of Iron </a:t>
            </a:r>
            <a:r>
              <a:rPr lang="en-US" dirty="0" err="1"/>
              <a:t>D</a:t>
            </a:r>
            <a:r>
              <a:rPr lang="en-US" dirty="0" err="1" smtClean="0"/>
              <a:t>oors+Barrel</a:t>
            </a:r>
            <a:r>
              <a:rPr lang="en-US" dirty="0" smtClean="0"/>
              <a:t> on surface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Commissioning of the magnet on surface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Large capacity gantry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1149</Words>
  <Application>Microsoft Macintosh PowerPoint</Application>
  <PresentationFormat>On-screen Show (4:3)</PresentationFormat>
  <Paragraphs>392</Paragraphs>
  <Slides>42</Slides>
  <Notes>42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Office Theme</vt:lpstr>
      <vt:lpstr>Acrobat Document</vt:lpstr>
      <vt:lpstr>Visio</vt:lpstr>
      <vt:lpstr>VoloViewContainer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Layout, Apr.2012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Marco Oriunno</cp:lastModifiedBy>
  <cp:revision>129</cp:revision>
  <dcterms:created xsi:type="dcterms:W3CDTF">2012-04-09T16:16:47Z</dcterms:created>
  <dcterms:modified xsi:type="dcterms:W3CDTF">2012-04-23T23:17:44Z</dcterms:modified>
</cp:coreProperties>
</file>