
<file path=[Content_Types].xml><?xml version="1.0" encoding="utf-8"?>
<Types xmlns="http://schemas.openxmlformats.org/package/2006/content-types">
  <Override PartName="/ppt/slides/slide18.xml" ContentType="application/vnd.openxmlformats-officedocument.presentationml.slide+xml"/>
  <Override PartName="/ppt/notesSlides/notesSlide4.xml" ContentType="application/vnd.openxmlformats-officedocument.presentationml.notesSlide+xml"/>
  <Override PartName="/ppt/slides/slide9.xml" ContentType="application/vnd.openxmlformats-officedocument.presentationml.slide+xml"/>
  <Default Extension="emf" ContentType="image/x-emf"/>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Override PartName="/ppt/notesSlides/notesSlide9.xml" ContentType="application/vnd.openxmlformats-officedocument.presentationml.notesSlide+xml"/>
  <Default Extension="rels" ContentType="application/vnd.openxmlformats-package.relationships+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Layouts/slideLayout5.xml" ContentType="application/vnd.openxmlformats-officedocument.presentationml.slideLayout+xml"/>
  <Override PartName="/ppt/theme/theme2.xml" ContentType="application/vnd.openxmlformats-officedocument.theme+xml"/>
  <Override PartName="/ppt/slideLayouts/slideLayout1.xml" ContentType="application/vnd.openxmlformats-officedocument.presentationml.slideLayout+xml"/>
  <Override PartName="/ppt/notesSlides/notesSlide12.xml" ContentType="application/vnd.openxmlformats-officedocument.presentationml.notesSlide+xml"/>
  <Override PartName="/ppt/slides/slide22.xml" ContentType="application/vnd.openxmlformats-officedocument.presentationml.slide+xml"/>
  <Override PartName="/ppt/slides/slide30.xml" ContentType="application/vnd.openxmlformats-officedocument.presentationml.slid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notesSlides/notesSlide5.xml" ContentType="application/vnd.openxmlformats-officedocument.presentationml.notesSlide+xml"/>
  <Override PartName="/ppt/tableStyles.xml" ContentType="application/vnd.openxmlformats-officedocument.presentationml.tableStyles+xml"/>
  <Override PartName="/ppt/slides/slide15.xml" ContentType="application/vnd.openxmlformats-officedocument.presentationml.slide+xml"/>
  <Override PartName="/ppt/notesSlides/notesSlide1.xml" ContentType="application/vnd.openxmlformats-officedocument.presentationml.notesSlide+xml"/>
  <Override PartName="/ppt/slides/slide6.xml" ContentType="application/vnd.openxmlformats-officedocument.presentationml.slide+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slides/slide27.xml" ContentType="application/vnd.openxmlformats-officedocument.presentationml.slide+xml"/>
  <Override PartName="/ppt/slides/slide2.xml" ContentType="application/vnd.openxmlformats-officedocument.presentationml.slide+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Override PartName="/ppt/slides/slide31.xml" ContentType="application/vnd.openxmlformats-officedocument.presentationml.slide+xml"/>
  <Default Extension="pdf" ContentType="application/pdf"/>
  <Override PartName="/ppt/notesSlides/notesSlide6.xml" ContentType="application/vnd.openxmlformats-officedocument.presentationml.notesSlide+xml"/>
  <Override PartName="/ppt/slides/slide16.xml" ContentType="application/vnd.openxmlformats-officedocument.presentationml.slide+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28.xml" ContentType="application/vnd.openxmlformats-officedocument.presentationml.slide+xml"/>
  <Override PartName="/ppt/slideLayouts/slideLayout3.xml" ContentType="application/vnd.openxmlformats-officedocument.presentationml.slideLayout+xml"/>
  <Override PartName="/ppt/slides/slide24.xml" ContentType="application/vnd.openxmlformats-officedocument.presentationml.slide+xml"/>
  <Override PartName="/ppt/slides/slide32.xml" ContentType="application/vnd.openxmlformats-officedocument.presentationml.slide+xml"/>
  <Override PartName="/ppt/slides/slide20.xml" ContentType="application/vnd.openxmlformats-officedocument.presentationml.slide+xml"/>
  <Override PartName="/ppt/notesSlides/notesSlide7.xml" ContentType="application/vnd.openxmlformats-officedocument.presentationml.notesSlide+xml"/>
  <Override PartName="/ppt/slides/slide17.xml" ContentType="application/vnd.openxmlformats-officedocument.presentationml.slide+xml"/>
  <Override PartName="/ppt/notesSlides/notesSlide3.xml" ContentType="application/vnd.openxmlformats-officedocument.presentationml.notesSlide+xml"/>
  <Override PartName="/ppt/notesSlides/notesSlide10.xml" ContentType="application/vnd.openxmlformats-officedocument.presentationml.notesSlide+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slides/slide29.xml" ContentType="application/vnd.openxmlformats-officedocument.presentationml.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Layouts/slideLayout4.xml" ContentType="application/vnd.openxmlformats-officedocument.presentationml.slideLayout+xml"/>
  <Override PartName="/ppt/slides/slide25.xml" ContentType="application/vnd.openxmlformats-officedocument.presentationml.slide+xml"/>
  <Override PartName="/ppt/slides/slide33.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SpecialPlsOnTitleSld="0" saveSubsetFonts="1" autoCompressPictures="0">
  <p:sldMasterIdLst>
    <p:sldMasterId id="2147483705" r:id="rId1"/>
  </p:sldMasterIdLst>
  <p:notesMasterIdLst>
    <p:notesMasterId r:id="rId35"/>
  </p:notesMasterIdLst>
  <p:handoutMasterIdLst>
    <p:handoutMasterId r:id="rId36"/>
  </p:handoutMasterIdLst>
  <p:sldIdLst>
    <p:sldId id="257" r:id="rId2"/>
    <p:sldId id="355" r:id="rId3"/>
    <p:sldId id="353" r:id="rId4"/>
    <p:sldId id="354" r:id="rId5"/>
    <p:sldId id="275" r:id="rId6"/>
    <p:sldId id="370" r:id="rId7"/>
    <p:sldId id="351" r:id="rId8"/>
    <p:sldId id="365" r:id="rId9"/>
    <p:sldId id="327" r:id="rId10"/>
    <p:sldId id="357" r:id="rId11"/>
    <p:sldId id="374" r:id="rId12"/>
    <p:sldId id="371" r:id="rId13"/>
    <p:sldId id="364" r:id="rId14"/>
    <p:sldId id="369" r:id="rId15"/>
    <p:sldId id="339" r:id="rId16"/>
    <p:sldId id="367" r:id="rId17"/>
    <p:sldId id="276" r:id="rId18"/>
    <p:sldId id="314" r:id="rId19"/>
    <p:sldId id="318" r:id="rId20"/>
    <p:sldId id="366" r:id="rId21"/>
    <p:sldId id="321" r:id="rId22"/>
    <p:sldId id="322" r:id="rId23"/>
    <p:sldId id="323" r:id="rId24"/>
    <p:sldId id="324" r:id="rId25"/>
    <p:sldId id="341" r:id="rId26"/>
    <p:sldId id="332" r:id="rId27"/>
    <p:sldId id="333" r:id="rId28"/>
    <p:sldId id="334" r:id="rId29"/>
    <p:sldId id="361" r:id="rId30"/>
    <p:sldId id="362" r:id="rId31"/>
    <p:sldId id="372" r:id="rId32"/>
    <p:sldId id="373" r:id="rId33"/>
    <p:sldId id="360" r:id="rId34"/>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FF0BD6"/>
    <a:srgbClr val="F419FF"/>
  </p:clrMru>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snapVertSplitter="1">
    <p:restoredLeft sz="15710" autoAdjust="0"/>
    <p:restoredTop sz="94669" autoAdjust="0"/>
  </p:normalViewPr>
  <p:slideViewPr>
    <p:cSldViewPr snapToGrid="0" snapToObjects="1">
      <p:cViewPr varScale="1">
        <p:scale>
          <a:sx n="101" d="100"/>
          <a:sy n="101" d="100"/>
        </p:scale>
        <p:origin x="-392"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1FE1FDF-71D2-9549-B498-CEE395FA1747}" type="datetime1">
              <a:rPr lang="ja-JP" altLang="en-US" smtClean="0"/>
              <a:pPr/>
              <a:t>12.4.24</a:t>
            </a:fld>
            <a:endParaRPr lang="ja-JP" altLang="en-US"/>
          </a:p>
        </p:txBody>
      </p:sp>
      <p:sp>
        <p:nvSpPr>
          <p:cNvPr id="4" name="フッター プレースホルダ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5" name="スライド番号プレースホルダ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3841CE-43D3-2C47-921E-E559E1B71592}"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ヘッダー プレースホル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ja-JP" altLang="en-US"/>
          </a:p>
        </p:txBody>
      </p:sp>
      <p:sp>
        <p:nvSpPr>
          <p:cNvPr id="3" name="日付プレースホル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ACA7BE8-8FDB-2F45-B120-1B3C5646AEB9}" type="datetime1">
              <a:rPr lang="ja-JP" altLang="en-US" smtClean="0"/>
              <a:pPr/>
              <a:t>12.4.24</a:t>
            </a:fld>
            <a:endParaRPr lang="ja-JP" altLang="en-US"/>
          </a:p>
        </p:txBody>
      </p:sp>
      <p:sp>
        <p:nvSpPr>
          <p:cNvPr id="4" name="スライド イメージ プレースホル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ja-JP" altLang="en-US" smtClean="0"/>
              <a:t>マスタ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ja-JP" altLang="en-US"/>
          </a:p>
        </p:txBody>
      </p:sp>
      <p:sp>
        <p:nvSpPr>
          <p:cNvPr id="6" name="フッター プレースホル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ja-JP" altLang="en-US"/>
          </a:p>
        </p:txBody>
      </p:sp>
      <p:sp>
        <p:nvSpPr>
          <p:cNvPr id="7" name="スライド番号プレースホル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B404AA1-A65F-C341-84E7-E5662B8AD702}"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6B404AA1-A65F-C341-84E7-E5662B8AD702}" type="slidenum">
              <a:rPr lang="ja-JP" altLang="en-US" smtClean="0"/>
              <a:pPr/>
              <a:t>1</a:t>
            </a:fld>
            <a:endParaRPr lang="ja-JP"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980181FC-F863-D840-BD17-F6286847A58F}" type="slidenum">
              <a:rPr lang="ja-JP" altLang="en-US" smtClean="0"/>
              <a:pPr/>
              <a:t>14</a:t>
            </a:fld>
            <a:endParaRPr lang="ja-JP"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6B404AA1-A65F-C341-84E7-E5662B8AD702}" type="slidenum">
              <a:rPr lang="ja-JP" altLang="en-US" smtClean="0"/>
              <a:pPr/>
              <a:t>15</a:t>
            </a:fld>
            <a:endParaRPr lang="ja-JP"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980181FC-F863-D840-BD17-F6286847A58F}" type="slidenum">
              <a:rPr lang="ja-JP" altLang="en-US" smtClean="0"/>
              <a:pPr/>
              <a:t>18</a:t>
            </a:fld>
            <a:endParaRPr lang="ja-JP"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980181FC-F863-D840-BD17-F6286847A58F}" type="slidenum">
              <a:rPr lang="ja-JP" altLang="en-US" smtClean="0"/>
              <a:pPr/>
              <a:t>3</a:t>
            </a:fld>
            <a:endParaRPr lang="ja-JP"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980181FC-F863-D840-BD17-F6286847A58F}" type="slidenum">
              <a:rPr lang="ja-JP" altLang="en-US" smtClean="0"/>
              <a:pPr/>
              <a:t>4</a:t>
            </a:fld>
            <a:endParaRPr lang="ja-JP"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6B404AA1-A65F-C341-84E7-E5662B8AD702}" type="slidenum">
              <a:rPr lang="ja-JP" altLang="en-US" smtClean="0"/>
              <a:pPr/>
              <a:t>5</a:t>
            </a:fld>
            <a:endParaRPr lang="ja-JP"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6B404AA1-A65F-C341-84E7-E5662B8AD702}" type="slidenum">
              <a:rPr lang="ja-JP" altLang="en-US" smtClean="0"/>
              <a:pPr/>
              <a:t>7</a:t>
            </a:fld>
            <a:endParaRPr lang="ja-JP"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6B404AA1-A65F-C341-84E7-E5662B8AD702}" type="slidenum">
              <a:rPr lang="ja-JP" altLang="en-US" smtClean="0"/>
              <a:pPr/>
              <a:t>9</a:t>
            </a:fld>
            <a:endParaRPr lang="ja-JP"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6B404AA1-A65F-C341-84E7-E5662B8AD702}" type="slidenum">
              <a:rPr lang="ja-JP" altLang="en-US" smtClean="0"/>
              <a:pPr/>
              <a:t>10</a:t>
            </a:fld>
            <a:endParaRPr lang="ja-JP"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980181FC-F863-D840-BD17-F6286847A58F}" type="slidenum">
              <a:rPr lang="ja-JP" altLang="en-US" smtClean="0"/>
              <a:pPr/>
              <a:t>11</a:t>
            </a:fld>
            <a:endParaRPr lang="ja-JP"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スライド イメージ プレースホルダ 1"/>
          <p:cNvSpPr>
            <a:spLocks noGrp="1" noRot="1" noChangeAspect="1"/>
          </p:cNvSpPr>
          <p:nvPr>
            <p:ph type="sldImg"/>
          </p:nvPr>
        </p:nvSpPr>
        <p:spPr/>
      </p:sp>
      <p:sp>
        <p:nvSpPr>
          <p:cNvPr id="3" name="ノート プレースホルダ 2"/>
          <p:cNvSpPr>
            <a:spLocks noGrp="1"/>
          </p:cNvSpPr>
          <p:nvPr>
            <p:ph type="body" idx="1"/>
          </p:nvPr>
        </p:nvSpPr>
        <p:spPr/>
        <p:txBody>
          <a:bodyPr>
            <a:normAutofit/>
          </a:bodyPr>
          <a:lstStyle/>
          <a:p>
            <a:endParaRPr lang="ja-JP" altLang="en-US" dirty="0"/>
          </a:p>
        </p:txBody>
      </p:sp>
      <p:sp>
        <p:nvSpPr>
          <p:cNvPr id="4" name="スライド番号プレースホルダ 3"/>
          <p:cNvSpPr>
            <a:spLocks noGrp="1"/>
          </p:cNvSpPr>
          <p:nvPr>
            <p:ph type="sldNum" sz="quarter" idx="10"/>
          </p:nvPr>
        </p:nvSpPr>
        <p:spPr/>
        <p:txBody>
          <a:bodyPr/>
          <a:lstStyle/>
          <a:p>
            <a:fld id="{980181FC-F863-D840-BD17-F6286847A58F}" type="slidenum">
              <a:rPr lang="ja-JP" altLang="en-US" smtClean="0"/>
              <a:pPr/>
              <a:t>12</a:t>
            </a:fld>
            <a:endParaRPr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title" preserve="1">
  <p:cSld name="タイトル スライド">
    <p:spTree>
      <p:nvGrpSpPr>
        <p:cNvPr id="1" name=""/>
        <p:cNvGrpSpPr/>
        <p:nvPr/>
      </p:nvGrpSpPr>
      <p:grpSpPr>
        <a:xfrm>
          <a:off x="0" y="0"/>
          <a:ext cx="0" cy="0"/>
          <a:chOff x="0" y="0"/>
          <a:chExt cx="0" cy="0"/>
        </a:xfrm>
      </p:grpSpPr>
      <p:sp>
        <p:nvSpPr>
          <p:cNvPr id="23" name="正方形/長方形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正方形/長方形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正方形/長方形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正方形/長方形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正方形/長方形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角丸四角形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角丸四角形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正方形/長方形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正方形/長方形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正方形/長方形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正方形/長方形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タイトル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ja-JP" altLang="en-US" smtClean="0"/>
              <a:t>マスタ タイトルの書式設定</a:t>
            </a:r>
            <a:endParaRPr kumimoji="0" lang="en-US"/>
          </a:p>
        </p:txBody>
      </p:sp>
      <p:sp>
        <p:nvSpPr>
          <p:cNvPr id="9" name="サブタイトル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 サブタイトルの書式設定</a:t>
            </a:r>
            <a:endParaRPr kumimoji="0" lang="en-US"/>
          </a:p>
        </p:txBody>
      </p:sp>
      <p:sp>
        <p:nvSpPr>
          <p:cNvPr id="28" name="日付プレースホルダ 27"/>
          <p:cNvSpPr>
            <a:spLocks noGrp="1"/>
          </p:cNvSpPr>
          <p:nvPr>
            <p:ph type="dt" sz="half" idx="10"/>
          </p:nvPr>
        </p:nvSpPr>
        <p:spPr>
          <a:xfrm>
            <a:off x="6705600" y="4206240"/>
            <a:ext cx="960120" cy="457200"/>
          </a:xfrm>
        </p:spPr>
        <p:txBody>
          <a:bodyPr/>
          <a:lstStyle/>
          <a:p>
            <a:fld id="{29C18047-ECB3-F547-AA67-8062A308A0D7}" type="datetime1">
              <a:rPr lang="ja-JP" altLang="en-US" smtClean="0"/>
              <a:pPr/>
              <a:t>12.4.24</a:t>
            </a:fld>
            <a:endParaRPr lang="ja-JP" altLang="en-US"/>
          </a:p>
        </p:txBody>
      </p:sp>
      <p:sp>
        <p:nvSpPr>
          <p:cNvPr id="17" name="フッター プレースホルダ 16"/>
          <p:cNvSpPr>
            <a:spLocks noGrp="1"/>
          </p:cNvSpPr>
          <p:nvPr>
            <p:ph type="ftr" sz="quarter" idx="11"/>
          </p:nvPr>
        </p:nvSpPr>
        <p:spPr>
          <a:xfrm>
            <a:off x="5410200" y="4205288"/>
            <a:ext cx="1295400" cy="457200"/>
          </a:xfrm>
        </p:spPr>
        <p:txBody>
          <a:bodyPr/>
          <a:lstStyle/>
          <a:p>
            <a:endParaRPr lang="ja-JP" altLang="en-US"/>
          </a:p>
        </p:txBody>
      </p:sp>
      <p:sp>
        <p:nvSpPr>
          <p:cNvPr id="29" name="スライド番号プレースホルダ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EA7C8D44-3667-46F6-9772-CC52308E2A7F}" type="slidenum">
              <a:rPr kumimoji="0" lang="en-US" smtClean="0"/>
              <a:pPr/>
              <a:t>‹#›</a:t>
            </a:fld>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B7F3A1CF-E493-EE48-9BF7-0AA7F897556B}" type="datetime1">
              <a:rPr lang="ja-JP" altLang="en-US" smtClean="0"/>
              <a:pPr/>
              <a:t>12.4.24</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E2EF4478-20A2-6D40-BFBC-8CA74407C9AA}" type="slidenum">
              <a:rPr lang="ja-JP" altLang="en-US" smtClean="0"/>
              <a:pPr/>
              <a:t>‹#›</a:t>
            </a:fld>
            <a:endParaRPr lang="ja-JP"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縦書きタイトル/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781800" y="1143000"/>
            <a:ext cx="1905000" cy="5486400"/>
          </a:xfrm>
        </p:spPr>
        <p:txBody>
          <a:bodyPr vert="eaVert"/>
          <a:lstStyle/>
          <a:p>
            <a:r>
              <a:rPr kumimoji="0" lang="ja-JP" altLang="en-US" smtClean="0"/>
              <a:t>マスタ タイトルの書式設定</a:t>
            </a:r>
            <a:endParaRPr kumimoji="0" lang="en-US"/>
          </a:p>
        </p:txBody>
      </p:sp>
      <p:sp>
        <p:nvSpPr>
          <p:cNvPr id="3" name="縦書きテキスト プレースホルダ 2"/>
          <p:cNvSpPr>
            <a:spLocks noGrp="1"/>
          </p:cNvSpPr>
          <p:nvPr>
            <p:ph type="body" orient="vert" idx="1"/>
          </p:nvPr>
        </p:nvSpPr>
        <p:spPr>
          <a:xfrm>
            <a:off x="457200" y="1143000"/>
            <a:ext cx="6248400" cy="5486400"/>
          </a:xfrm>
        </p:spPr>
        <p:txBody>
          <a:bodyPr vert="eaVert"/>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A20CC686-2A66-3449-B87E-41BED5BD7A32}" type="datetime1">
              <a:rPr lang="ja-JP" altLang="en-US" smtClean="0"/>
              <a:pPr/>
              <a:t>12.4.24</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E2EF4478-20A2-6D40-BFBC-8CA74407C9AA}" type="slidenum">
              <a:rPr lang="ja-JP" altLang="en-US" smtClean="0"/>
              <a:pPr/>
              <a:t>‹#›</a:t>
            </a:fld>
            <a:endParaRPr lang="ja-JP"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idx="1"/>
          </p:nvPr>
        </p:nvSpPr>
        <p:spPr/>
        <p:txBody>
          <a:body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 3"/>
          <p:cNvSpPr>
            <a:spLocks noGrp="1"/>
          </p:cNvSpPr>
          <p:nvPr>
            <p:ph type="dt" sz="half" idx="10"/>
          </p:nvPr>
        </p:nvSpPr>
        <p:spPr/>
        <p:txBody>
          <a:bodyPr/>
          <a:lstStyle/>
          <a:p>
            <a:fld id="{61B25E80-06C3-5F4D-B04A-2755F6462105}" type="datetime1">
              <a:rPr lang="ja-JP" altLang="en-US" smtClean="0"/>
              <a:pPr/>
              <a:t>12.4.24</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E2EF4478-20A2-6D40-BFBC-8CA74407C9AA}" type="slidenum">
              <a:rPr lang="ja-JP" altLang="en-US" smtClean="0"/>
              <a:pPr/>
              <a:t>‹#›</a:t>
            </a:fld>
            <a:endParaRPr lang="ja-JP"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セクション ヘッダー">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 テキストの書式設定</a:t>
            </a:r>
          </a:p>
        </p:txBody>
      </p:sp>
      <p:sp>
        <p:nvSpPr>
          <p:cNvPr id="4" name="日付プレースホルダ 3"/>
          <p:cNvSpPr>
            <a:spLocks noGrp="1"/>
          </p:cNvSpPr>
          <p:nvPr>
            <p:ph type="dt" sz="half" idx="10"/>
          </p:nvPr>
        </p:nvSpPr>
        <p:spPr/>
        <p:txBody>
          <a:bodyPr/>
          <a:lstStyle/>
          <a:p>
            <a:fld id="{79F95B9B-0D5F-6A40-AC36-D84CFF278514}" type="datetime1">
              <a:rPr lang="ja-JP" altLang="en-US" smtClean="0"/>
              <a:pPr/>
              <a:t>12.4.24</a:t>
            </a:fld>
            <a:endParaRPr lang="ja-JP" altLang="en-US"/>
          </a:p>
        </p:txBody>
      </p:sp>
      <p:sp>
        <p:nvSpPr>
          <p:cNvPr id="5" name="フッター プレースホルダ 4"/>
          <p:cNvSpPr>
            <a:spLocks noGrp="1"/>
          </p:cNvSpPr>
          <p:nvPr>
            <p:ph type="ftr" sz="quarter" idx="11"/>
          </p:nvPr>
        </p:nvSpPr>
        <p:spPr/>
        <p:txBody>
          <a:bodyPr/>
          <a:lstStyle/>
          <a:p>
            <a:endParaRPr lang="ja-JP" altLang="en-US"/>
          </a:p>
        </p:txBody>
      </p:sp>
      <p:sp>
        <p:nvSpPr>
          <p:cNvPr id="6" name="スライド番号プレースホルダ 5"/>
          <p:cNvSpPr>
            <a:spLocks noGrp="1"/>
          </p:cNvSpPr>
          <p:nvPr>
            <p:ph type="sldNum" sz="quarter" idx="12"/>
          </p:nvPr>
        </p:nvSpPr>
        <p:spPr/>
        <p:txBody>
          <a:bodyPr/>
          <a:lstStyle/>
          <a:p>
            <a:fld id="{E2EF4478-20A2-6D40-BFBC-8CA74407C9AA}" type="slidenum">
              <a:rPr lang="ja-JP" altLang="en-US" smtClean="0"/>
              <a:pPr/>
              <a:t>‹#›</a:t>
            </a:fld>
            <a:endParaRPr lang="ja-JP"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 タイトルの書式設定</a:t>
            </a:r>
            <a:endParaRPr kumimoji="0" lang="en-US"/>
          </a:p>
        </p:txBody>
      </p:sp>
      <p:sp>
        <p:nvSpPr>
          <p:cNvPr id="3" name="コンテンツ プレースホルダ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コンテンツ プレースホルダ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91842367-7882-9C4B-8810-C2171DABD286}" type="datetime1">
              <a:rPr lang="ja-JP" altLang="en-US" smtClean="0"/>
              <a:pPr/>
              <a:t>12.4.24</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E2EF4478-20A2-6D40-BFBC-8CA74407C9AA}" type="slidenum">
              <a:rPr lang="ja-JP" altLang="en-US" smtClean="0"/>
              <a:pPr/>
              <a:t>‹#›</a:t>
            </a:fld>
            <a:endParaRPr lang="ja-JP"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381000" y="1143000"/>
            <a:ext cx="8382000" cy="1069848"/>
          </a:xfrm>
        </p:spPr>
        <p:txBody>
          <a:bodyPr anchor="ctr"/>
          <a:lstStyle>
            <a:lvl1pPr>
              <a:defRPr sz="4000" b="0" i="0" cap="none" baseline="0"/>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4" name="テキスト プレースホルダ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 テキストの書式設定</a:t>
            </a:r>
          </a:p>
        </p:txBody>
      </p:sp>
      <p:sp>
        <p:nvSpPr>
          <p:cNvPr id="5" name="コンテンツ プレースホルダ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6" name="コンテンツ プレースホルダ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26" name="日付プレースホルダ 25"/>
          <p:cNvSpPr>
            <a:spLocks noGrp="1"/>
          </p:cNvSpPr>
          <p:nvPr>
            <p:ph type="dt" sz="half" idx="10"/>
          </p:nvPr>
        </p:nvSpPr>
        <p:spPr/>
        <p:txBody>
          <a:bodyPr rtlCol="0"/>
          <a:lstStyle/>
          <a:p>
            <a:fld id="{6EFC0FE1-4485-C844-92B8-DEEF457110D3}" type="datetime1">
              <a:rPr lang="ja-JP" altLang="en-US" smtClean="0"/>
              <a:pPr/>
              <a:t>12.4.24</a:t>
            </a:fld>
            <a:endParaRPr lang="ja-JP" altLang="en-US"/>
          </a:p>
        </p:txBody>
      </p:sp>
      <p:sp>
        <p:nvSpPr>
          <p:cNvPr id="27" name="スライド番号プレースホルダ 26"/>
          <p:cNvSpPr>
            <a:spLocks noGrp="1"/>
          </p:cNvSpPr>
          <p:nvPr>
            <p:ph type="sldNum" sz="quarter" idx="11"/>
          </p:nvPr>
        </p:nvSpPr>
        <p:spPr/>
        <p:txBody>
          <a:bodyPr rtlCol="0"/>
          <a:lstStyle/>
          <a:p>
            <a:fld id="{E2EF4478-20A2-6D40-BFBC-8CA74407C9AA}" type="slidenum">
              <a:rPr lang="ja-JP" altLang="en-US" smtClean="0"/>
              <a:pPr/>
              <a:t>‹#›</a:t>
            </a:fld>
            <a:endParaRPr lang="ja-JP" altLang="en-US"/>
          </a:p>
        </p:txBody>
      </p:sp>
      <p:sp>
        <p:nvSpPr>
          <p:cNvPr id="28" name="フッター プレースホルダ 27"/>
          <p:cNvSpPr>
            <a:spLocks noGrp="1"/>
          </p:cNvSpPr>
          <p:nvPr>
            <p:ph type="ftr" sz="quarter" idx="12"/>
          </p:nvPr>
        </p:nvSpPr>
        <p:spPr/>
        <p:txBody>
          <a:bodyPr rtlCol="0"/>
          <a:lstStyle/>
          <a:p>
            <a:endParaRPr lang="ja-JP"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ja-JP" altLang="en-US" smtClean="0"/>
              <a:t>マスタ タイトルの書式設定</a:t>
            </a:r>
            <a:endParaRPr kumimoji="0" lang="en-US"/>
          </a:p>
        </p:txBody>
      </p:sp>
      <p:sp>
        <p:nvSpPr>
          <p:cNvPr id="3" name="日付プレースホルダ 2"/>
          <p:cNvSpPr>
            <a:spLocks noGrp="1"/>
          </p:cNvSpPr>
          <p:nvPr>
            <p:ph type="dt" sz="half" idx="10"/>
          </p:nvPr>
        </p:nvSpPr>
        <p:spPr>
          <a:xfrm>
            <a:off x="6583680" y="612648"/>
            <a:ext cx="957264" cy="457200"/>
          </a:xfrm>
        </p:spPr>
        <p:txBody>
          <a:bodyPr/>
          <a:lstStyle/>
          <a:p>
            <a:fld id="{0B50322C-F6E4-F641-8D28-326AC3E4F992}" type="datetime1">
              <a:rPr lang="ja-JP" altLang="en-US" smtClean="0"/>
              <a:pPr/>
              <a:t>12.4.24</a:t>
            </a:fld>
            <a:endParaRPr lang="ja-JP" altLang="en-US"/>
          </a:p>
        </p:txBody>
      </p:sp>
      <p:sp>
        <p:nvSpPr>
          <p:cNvPr id="4" name="フッター プレースホルダ 3"/>
          <p:cNvSpPr>
            <a:spLocks noGrp="1"/>
          </p:cNvSpPr>
          <p:nvPr>
            <p:ph type="ftr" sz="quarter" idx="11"/>
          </p:nvPr>
        </p:nvSpPr>
        <p:spPr>
          <a:xfrm>
            <a:off x="5257800" y="612648"/>
            <a:ext cx="1325880" cy="457200"/>
          </a:xfrm>
        </p:spPr>
        <p:txBody>
          <a:bodyPr/>
          <a:lstStyle/>
          <a:p>
            <a:endParaRPr lang="ja-JP" altLang="en-US"/>
          </a:p>
        </p:txBody>
      </p:sp>
      <p:sp>
        <p:nvSpPr>
          <p:cNvPr id="5" name="スライド番号プレースホルダ 4"/>
          <p:cNvSpPr>
            <a:spLocks noGrp="1"/>
          </p:cNvSpPr>
          <p:nvPr>
            <p:ph type="sldNum" sz="quarter" idx="12"/>
          </p:nvPr>
        </p:nvSpPr>
        <p:spPr>
          <a:xfrm>
            <a:off x="8174736" y="2272"/>
            <a:ext cx="762000" cy="365760"/>
          </a:xfrm>
        </p:spPr>
        <p:txBody>
          <a:bodyPr/>
          <a:lstStyle/>
          <a:p>
            <a:fld id="{E2EF4478-20A2-6D40-BFBC-8CA74407C9AA}" type="slidenum">
              <a:rPr lang="ja-JP" altLang="en-US" smtClean="0"/>
              <a:pPr/>
              <a:t>‹#›</a:t>
            </a:fld>
            <a:endParaRPr lang="ja-JP"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fld id="{F0281A47-DBDA-5B49-86D7-4BD7ADE779D5}" type="datetime1">
              <a:rPr lang="ja-JP" altLang="en-US" smtClean="0"/>
              <a:pPr/>
              <a:t>12.4.24</a:t>
            </a:fld>
            <a:endParaRPr lang="ja-JP" altLang="en-US"/>
          </a:p>
        </p:txBody>
      </p:sp>
      <p:sp>
        <p:nvSpPr>
          <p:cNvPr id="3" name="フッター プレースホルダ 2"/>
          <p:cNvSpPr>
            <a:spLocks noGrp="1"/>
          </p:cNvSpPr>
          <p:nvPr>
            <p:ph type="ftr" sz="quarter" idx="11"/>
          </p:nvPr>
        </p:nvSpPr>
        <p:spPr/>
        <p:txBody>
          <a:bodyPr/>
          <a:lstStyle/>
          <a:p>
            <a:endParaRPr lang="ja-JP" altLang="en-US"/>
          </a:p>
        </p:txBody>
      </p:sp>
      <p:sp>
        <p:nvSpPr>
          <p:cNvPr id="4" name="スライド番号プレースホルダ 3"/>
          <p:cNvSpPr>
            <a:spLocks noGrp="1"/>
          </p:cNvSpPr>
          <p:nvPr>
            <p:ph type="sldNum" sz="quarter" idx="12"/>
          </p:nvPr>
        </p:nvSpPr>
        <p:spPr/>
        <p:txBody>
          <a:bodyPr/>
          <a:lstStyle/>
          <a:p>
            <a:fld id="{E2EF4478-20A2-6D40-BFBC-8CA74407C9AA}" type="slidenum">
              <a:rPr lang="ja-JP" altLang="en-US" smtClean="0"/>
              <a:pPr/>
              <a:t>‹#›</a:t>
            </a:fld>
            <a:endParaRPr lang="ja-JP"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5353496" y="1101970"/>
            <a:ext cx="3383280" cy="877824"/>
          </a:xfrm>
        </p:spPr>
        <p:txBody>
          <a:bodyPr anchor="b"/>
          <a:lstStyle>
            <a:lvl1pPr algn="l">
              <a:buNone/>
              <a:defRPr sz="1800" b="1"/>
            </a:lvl1pPr>
          </a:lstStyle>
          <a:p>
            <a:r>
              <a:rPr kumimoji="0" lang="ja-JP" altLang="en-US" smtClean="0"/>
              <a:t>マスタ タイトルの書式設定</a:t>
            </a:r>
            <a:endParaRPr kumimoji="0" lang="en-US"/>
          </a:p>
        </p:txBody>
      </p:sp>
      <p:sp>
        <p:nvSpPr>
          <p:cNvPr id="3" name="テキスト プレースホルダ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 テキストの書式設定</a:t>
            </a:r>
          </a:p>
        </p:txBody>
      </p:sp>
      <p:sp>
        <p:nvSpPr>
          <p:cNvPr id="4" name="コンテンツ プレースホルダ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ja-JP" altLang="en-US" smtClean="0"/>
              <a:t>マスタ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5" name="日付プレースホルダ 4"/>
          <p:cNvSpPr>
            <a:spLocks noGrp="1"/>
          </p:cNvSpPr>
          <p:nvPr>
            <p:ph type="dt" sz="half" idx="10"/>
          </p:nvPr>
        </p:nvSpPr>
        <p:spPr/>
        <p:txBody>
          <a:bodyPr/>
          <a:lstStyle/>
          <a:p>
            <a:fld id="{AEA41EAA-733B-FD48-B5A0-61898B902F44}" type="datetime1">
              <a:rPr lang="ja-JP" altLang="en-US" smtClean="0"/>
              <a:pPr/>
              <a:t>12.4.24</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EA7C8D44-3667-46F6-9772-CC52308E2A7F}" type="slidenum">
              <a:rPr kumimoji="0" lang="en-US" smtClean="0"/>
              <a:pPr/>
              <a:t>‹#›</a:t>
            </a:fld>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タイトルと図">
    <p:spTree>
      <p:nvGrpSpPr>
        <p:cNvPr id="1" name=""/>
        <p:cNvGrpSpPr/>
        <p:nvPr/>
      </p:nvGrpSpPr>
      <p:grpSpPr>
        <a:xfrm>
          <a:off x="0" y="0"/>
          <a:ext cx="0" cy="0"/>
          <a:chOff x="0" y="0"/>
          <a:chExt cx="0" cy="0"/>
        </a:xfrm>
      </p:grpSpPr>
      <p:sp>
        <p:nvSpPr>
          <p:cNvPr id="2" name="タイトル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ja-JP" altLang="en-US" smtClean="0"/>
              <a:t>マスタ タイトルの書式設定</a:t>
            </a:r>
            <a:endParaRPr kumimoji="0" lang="en-US"/>
          </a:p>
        </p:txBody>
      </p:sp>
      <p:sp>
        <p:nvSpPr>
          <p:cNvPr id="3" name="図プレースホルダ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ja-JP" altLang="en-US" smtClean="0"/>
              <a:t>アイコンをクリックして図を追加</a:t>
            </a:r>
            <a:endParaRPr kumimoji="0" lang="en-US" dirty="0"/>
          </a:p>
        </p:txBody>
      </p:sp>
      <p:sp>
        <p:nvSpPr>
          <p:cNvPr id="4" name="テキスト プレースホルダ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ja-JP" altLang="en-US" smtClean="0"/>
              <a:t>マスタ テキストの書式設定</a:t>
            </a:r>
          </a:p>
        </p:txBody>
      </p:sp>
      <p:sp>
        <p:nvSpPr>
          <p:cNvPr id="5" name="日付プレースホルダ 4"/>
          <p:cNvSpPr>
            <a:spLocks noGrp="1"/>
          </p:cNvSpPr>
          <p:nvPr>
            <p:ph type="dt" sz="half" idx="10"/>
          </p:nvPr>
        </p:nvSpPr>
        <p:spPr/>
        <p:txBody>
          <a:bodyPr/>
          <a:lstStyle/>
          <a:p>
            <a:fld id="{71F17F22-1105-6A4E-9CA9-ADF20DCC3635}" type="datetime1">
              <a:rPr lang="ja-JP" altLang="en-US" smtClean="0"/>
              <a:pPr/>
              <a:t>12.4.24</a:t>
            </a:fld>
            <a:endParaRPr lang="ja-JP" altLang="en-US"/>
          </a:p>
        </p:txBody>
      </p:sp>
      <p:sp>
        <p:nvSpPr>
          <p:cNvPr id="6" name="フッター プレースホルダ 5"/>
          <p:cNvSpPr>
            <a:spLocks noGrp="1"/>
          </p:cNvSpPr>
          <p:nvPr>
            <p:ph type="ftr" sz="quarter" idx="11"/>
          </p:nvPr>
        </p:nvSpPr>
        <p:spPr/>
        <p:txBody>
          <a:bodyPr/>
          <a:lstStyle/>
          <a:p>
            <a:endParaRPr lang="ja-JP" altLang="en-US"/>
          </a:p>
        </p:txBody>
      </p:sp>
      <p:sp>
        <p:nvSpPr>
          <p:cNvPr id="7" name="スライド番号プレースホルダ 6"/>
          <p:cNvSpPr>
            <a:spLocks noGrp="1"/>
          </p:cNvSpPr>
          <p:nvPr>
            <p:ph type="sldNum" sz="quarter" idx="12"/>
          </p:nvPr>
        </p:nvSpPr>
        <p:spPr/>
        <p:txBody>
          <a:bodyPr/>
          <a:lstStyle/>
          <a:p>
            <a:fld id="{E2EF4478-20A2-6D40-BFBC-8CA74407C9AA}" type="slidenum">
              <a:rPr lang="ja-JP" altLang="en-US" smtClean="0"/>
              <a:pPr/>
              <a:t>‹#›</a:t>
            </a:fld>
            <a:endParaRPr lang="ja-JP" alt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8" name="正方形/長方形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正方形/長方形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正方形/長方形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正方形/長方形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正方形/長方形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角丸四角形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角丸四角形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正方形/長方形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正方形/長方形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正方形/長方形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正方形/長方形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正方形/長方形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正方形/長方形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タイトル プレースホルダ 21"/>
          <p:cNvSpPr>
            <a:spLocks noGrp="1"/>
          </p:cNvSpPr>
          <p:nvPr>
            <p:ph type="title"/>
          </p:nvPr>
        </p:nvSpPr>
        <p:spPr>
          <a:xfrm>
            <a:off x="457200" y="1143000"/>
            <a:ext cx="8229600" cy="1066800"/>
          </a:xfrm>
          <a:prstGeom prst="rect">
            <a:avLst/>
          </a:prstGeom>
        </p:spPr>
        <p:txBody>
          <a:bodyPr vert="horz" anchor="ctr">
            <a:normAutofit/>
          </a:bodyPr>
          <a:lstStyle/>
          <a:p>
            <a:r>
              <a:rPr kumimoji="0" lang="ja-JP" altLang="en-US" smtClean="0"/>
              <a:t>マスタ タイトルの書式設定</a:t>
            </a:r>
            <a:endParaRPr kumimoji="0" lang="en-US"/>
          </a:p>
        </p:txBody>
      </p:sp>
      <p:sp>
        <p:nvSpPr>
          <p:cNvPr id="13" name="テキスト プレースホルダ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ja-JP" altLang="en-US" smtClean="0"/>
              <a:t>マスタ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1436A601-12FE-2840-9B88-899F12E5B73C}" type="datetime1">
              <a:rPr lang="ja-JP" altLang="en-US" smtClean="0"/>
              <a:pPr/>
              <a:t>12.4.24</a:t>
            </a:fld>
            <a:endParaRPr lang="ja-JP" altLang="en-US"/>
          </a:p>
        </p:txBody>
      </p:sp>
      <p:sp>
        <p:nvSpPr>
          <p:cNvPr id="3" name="フッター プレースホルダ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ja-JP" altLang="en-US"/>
          </a:p>
        </p:txBody>
      </p:sp>
      <p:sp>
        <p:nvSpPr>
          <p:cNvPr id="23" name="スライド番号プレースホルダ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E2EF4478-20A2-6D40-BFBC-8CA74407C9AA}" type="slidenum">
              <a:rPr lang="ja-JP" altLang="en-US" smtClean="0"/>
              <a:pPr/>
              <a:t>‹#›</a:t>
            </a:fld>
            <a:endParaRPr lang="ja-JP" altLang="en-US"/>
          </a:p>
        </p:txBody>
      </p:sp>
    </p:spTree>
  </p:cSld>
  <p:clrMap bg1="lt1" tx1="dk1" bg2="lt2" tx2="dk2" accent1="accent1" accent2="accent2" accent3="accent3" accent4="accent4" accent5="accent5" accent6="accent6" hlink="hlink" folHlink="folHlink"/>
  <p:sldLayoutIdLst>
    <p:sldLayoutId id="2147483706" r:id="rId1"/>
    <p:sldLayoutId id="2147483707" r:id="rId2"/>
    <p:sldLayoutId id="2147483708" r:id="rId3"/>
    <p:sldLayoutId id="2147483709" r:id="rId4"/>
    <p:sldLayoutId id="2147483710" r:id="rId5"/>
    <p:sldLayoutId id="2147483711" r:id="rId6"/>
    <p:sldLayoutId id="2147483712" r:id="rId7"/>
    <p:sldLayoutId id="2147483713" r:id="rId8"/>
    <p:sldLayoutId id="2147483714" r:id="rId9"/>
    <p:sldLayoutId id="2147483715" r:id="rId10"/>
    <p:sldLayoutId id="2147483716" r:id="rId11"/>
  </p:sldLayoutIdLst>
  <p:hf hdr="0" ftr="0" dt="0"/>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1"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1"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1"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1"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1"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1"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1"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1"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1" sz="1400" kern="1200" baseline="0">
          <a:solidFill>
            <a:schemeClr val="accent3"/>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11.xml.rels><?xml version="1.0" encoding="UTF-8" standalone="yes"?>
<Relationships xmlns="http://schemas.openxmlformats.org/package/2006/relationships"><Relationship Id="rId11" Type="http://schemas.openxmlformats.org/officeDocument/2006/relationships/image" Target="../media/image27.png"/><Relationship Id="rId12" Type="http://schemas.openxmlformats.org/officeDocument/2006/relationships/image" Target="../media/image28.png"/><Relationship Id="rId13" Type="http://schemas.openxmlformats.org/officeDocument/2006/relationships/image" Target="../media/image29.png"/><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6.png"/><Relationship Id="rId10" Type="http://schemas.openxmlformats.org/officeDocument/2006/relationships/image" Target="../media/image2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30.png"/></Relationships>
</file>

<file path=ppt/slides/_rels/slide13.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image" Target="../media/image22.png"/></Relationships>
</file>

<file path=ppt/slides/_rels/slide14.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34.png"/><Relationship Id="rId5" Type="http://schemas.openxmlformats.org/officeDocument/2006/relationships/image" Target="../media/image35.png"/><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3" Type="http://schemas.openxmlformats.org/officeDocument/2006/relationships/image" Target="../media/image13.png"/><Relationship Id="rId4" Type="http://schemas.openxmlformats.org/officeDocument/2006/relationships/image" Target="../media/image36.png"/><Relationship Id="rId5" Type="http://schemas.openxmlformats.org/officeDocument/2006/relationships/image" Target="../media/image37.png"/><Relationship Id="rId6" Type="http://schemas.openxmlformats.org/officeDocument/2006/relationships/image" Target="../media/image38.png"/><Relationship Id="rId7" Type="http://schemas.openxmlformats.org/officeDocument/2006/relationships/image" Target="../media/image39.png"/><Relationship Id="rId8" Type="http://schemas.openxmlformats.org/officeDocument/2006/relationships/image" Target="../media/image40.png"/><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4" Type="http://schemas.openxmlformats.org/officeDocument/2006/relationships/image" Target="../media/image43.png"/><Relationship Id="rId5" Type="http://schemas.openxmlformats.org/officeDocument/2006/relationships/image" Target="../media/image44.png"/><Relationship Id="rId6" Type="http://schemas.openxmlformats.org/officeDocument/2006/relationships/image" Target="../media/image45.png"/><Relationship Id="rId1" Type="http://schemas.openxmlformats.org/officeDocument/2006/relationships/slideLayout" Target="../slideLayouts/slideLayout2.xml"/><Relationship Id="rId2" Type="http://schemas.openxmlformats.org/officeDocument/2006/relationships/image" Target="../media/image4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4" Type="http://schemas.openxmlformats.org/officeDocument/2006/relationships/image" Target="../media/image23.png"/><Relationship Id="rId5" Type="http://schemas.openxmlformats.org/officeDocument/2006/relationships/image" Target="../media/image47.png"/><Relationship Id="rId6" Type="http://schemas.openxmlformats.org/officeDocument/2006/relationships/image" Target="../media/image48.png"/><Relationship Id="rId7" Type="http://schemas.openxmlformats.org/officeDocument/2006/relationships/image" Target="../media/image24.png"/><Relationship Id="rId8" Type="http://schemas.openxmlformats.org/officeDocument/2006/relationships/image" Target="../media/image25.png"/><Relationship Id="rId9" Type="http://schemas.openxmlformats.org/officeDocument/2006/relationships/image" Target="../media/image6.png"/><Relationship Id="rId10" Type="http://schemas.openxmlformats.org/officeDocument/2006/relationships/image" Target="../media/image26.png"/><Relationship Id="rId11" Type="http://schemas.openxmlformats.org/officeDocument/2006/relationships/image" Target="../media/image49.png"/><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4" Type="http://schemas.openxmlformats.org/officeDocument/2006/relationships/image" Target="../media/image21.png"/><Relationship Id="rId1" Type="http://schemas.openxmlformats.org/officeDocument/2006/relationships/slideLayout" Target="../slideLayouts/slideLayout4.xml"/><Relationship Id="rId2" Type="http://schemas.openxmlformats.org/officeDocument/2006/relationships/image" Target="../media/image29.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51.png"/></Relationships>
</file>

<file path=ppt/slides/_rels/slide21.xml.rels><?xml version="1.0" encoding="UTF-8" standalone="yes"?>
<Relationships xmlns="http://schemas.openxmlformats.org/package/2006/relationships"><Relationship Id="rId3" Type="http://schemas.openxmlformats.org/officeDocument/2006/relationships/image" Target="../media/image53.png"/><Relationship Id="rId4" Type="http://schemas.openxmlformats.org/officeDocument/2006/relationships/image" Target="../media/image54.png"/><Relationship Id="rId1" Type="http://schemas.openxmlformats.org/officeDocument/2006/relationships/slideLayout" Target="../slideLayouts/slideLayout4.xml"/><Relationship Id="rId2" Type="http://schemas.openxmlformats.org/officeDocument/2006/relationships/image" Target="../media/image52.png"/></Relationships>
</file>

<file path=ppt/slides/_rels/slide22.xml.rels><?xml version="1.0" encoding="UTF-8" standalone="yes"?>
<Relationships xmlns="http://schemas.openxmlformats.org/package/2006/relationships"><Relationship Id="rId3" Type="http://schemas.openxmlformats.org/officeDocument/2006/relationships/image" Target="../media/image56.png"/><Relationship Id="rId4" Type="http://schemas.openxmlformats.org/officeDocument/2006/relationships/image" Target="../media/image34.png"/><Relationship Id="rId1" Type="http://schemas.openxmlformats.org/officeDocument/2006/relationships/slideLayout" Target="../slideLayouts/slideLayout4.xml"/><Relationship Id="rId2" Type="http://schemas.openxmlformats.org/officeDocument/2006/relationships/image" Target="../media/image55.png"/></Relationships>
</file>

<file path=ppt/slides/_rels/slide23.xml.rels><?xml version="1.0" encoding="UTF-8" standalone="yes"?>
<Relationships xmlns="http://schemas.openxmlformats.org/package/2006/relationships"><Relationship Id="rId3" Type="http://schemas.openxmlformats.org/officeDocument/2006/relationships/image" Target="../media/image58.png"/><Relationship Id="rId4" Type="http://schemas.openxmlformats.org/officeDocument/2006/relationships/image" Target="../media/image59.png"/><Relationship Id="rId5" Type="http://schemas.openxmlformats.org/officeDocument/2006/relationships/image" Target="../media/image60.png"/><Relationship Id="rId6" Type="http://schemas.openxmlformats.org/officeDocument/2006/relationships/image" Target="../media/image61.png"/><Relationship Id="rId7" Type="http://schemas.openxmlformats.org/officeDocument/2006/relationships/image" Target="../media/image62.png"/><Relationship Id="rId8" Type="http://schemas.openxmlformats.org/officeDocument/2006/relationships/image" Target="../media/image63.png"/><Relationship Id="rId9" Type="http://schemas.openxmlformats.org/officeDocument/2006/relationships/image" Target="../media/image64.png"/><Relationship Id="rId10" Type="http://schemas.openxmlformats.org/officeDocument/2006/relationships/image" Target="../media/image65.png"/><Relationship Id="rId11" Type="http://schemas.openxmlformats.org/officeDocument/2006/relationships/image" Target="../media/image22.png"/><Relationship Id="rId1" Type="http://schemas.openxmlformats.org/officeDocument/2006/relationships/slideLayout" Target="../slideLayouts/slideLayout2.xml"/><Relationship Id="rId2" Type="http://schemas.openxmlformats.org/officeDocument/2006/relationships/image" Target="../media/image5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hyperlink" Target="http://www-atlas.desy.de/theses/Terwort_phd.pdf" TargetMode="External"/></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4" Type="http://schemas.openxmlformats.org/officeDocument/2006/relationships/image" Target="../media/image68.pdf"/><Relationship Id="rId5" Type="http://schemas.openxmlformats.org/officeDocument/2006/relationships/image" Target="../media/image69.png"/><Relationship Id="rId1" Type="http://schemas.openxmlformats.org/officeDocument/2006/relationships/slideLayout" Target="../slideLayouts/slideLayout2.xml"/><Relationship Id="rId2" Type="http://schemas.openxmlformats.org/officeDocument/2006/relationships/image" Target="../media/image66.pdf"/></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4" Type="http://schemas.openxmlformats.org/officeDocument/2006/relationships/image" Target="../media/image71.pdf"/><Relationship Id="rId5" Type="http://schemas.openxmlformats.org/officeDocument/2006/relationships/image" Target="../media/image72.png"/><Relationship Id="rId1" Type="http://schemas.openxmlformats.org/officeDocument/2006/relationships/slideLayout" Target="../slideLayouts/slideLayout2.xml"/><Relationship Id="rId2" Type="http://schemas.openxmlformats.org/officeDocument/2006/relationships/image" Target="../media/image70.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4.png"/><Relationship Id="rId3" Type="http://schemas.openxmlformats.org/officeDocument/2006/relationships/image" Target="../media/image75.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4" Type="http://schemas.openxmlformats.org/officeDocument/2006/relationships/image" Target="../media/image4.emf"/><Relationship Id="rId5" Type="http://schemas.openxmlformats.org/officeDocument/2006/relationships/image" Target="../media/image5.png"/><Relationship Id="rId1" Type="http://schemas.openxmlformats.org/officeDocument/2006/relationships/slideLayout" Target="../slideLayouts/slideLayout7.xml"/><Relationship Id="rId2" Type="http://schemas.openxmlformats.org/officeDocument/2006/relationships/notesSlide" Target="../notesSlides/notesSlide4.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4" Type="http://schemas.openxmlformats.org/officeDocument/2006/relationships/image" Target="../media/image8.png"/><Relationship Id="rId5" Type="http://schemas.openxmlformats.org/officeDocument/2006/relationships/image" Target="../media/image9.png"/><Relationship Id="rId6" Type="http://schemas.openxmlformats.org/officeDocument/2006/relationships/image" Target="../media/image10.png"/><Relationship Id="rId7" Type="http://schemas.openxmlformats.org/officeDocument/2006/relationships/image" Target="../media/image11.png"/><Relationship Id="rId8" Type="http://schemas.openxmlformats.org/officeDocument/2006/relationships/image" Target="../media/image12.png"/><Relationship Id="rId1" Type="http://schemas.openxmlformats.org/officeDocument/2006/relationships/slideLayout" Target="../slideLayouts/slideLayout2.xml"/><Relationship Id="rId2" Type="http://schemas.openxmlformats.org/officeDocument/2006/relationships/image" Target="../media/image6.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5" Type="http://schemas.openxmlformats.org/officeDocument/2006/relationships/image" Target="../media/image16.png"/><Relationship Id="rId6" Type="http://schemas.openxmlformats.org/officeDocument/2006/relationships/image" Target="../media/image17.png"/><Relationship Id="rId7" Type="http://schemas.openxmlformats.org/officeDocument/2006/relationships/image" Target="../media/image18.png"/><Relationship Id="rId8" Type="http://schemas.openxmlformats.org/officeDocument/2006/relationships/image" Target="../media/image19.png"/><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タイトル 5"/>
          <p:cNvSpPr>
            <a:spLocks noGrp="1"/>
          </p:cNvSpPr>
          <p:nvPr>
            <p:ph type="title"/>
          </p:nvPr>
        </p:nvSpPr>
        <p:spPr>
          <a:xfrm>
            <a:off x="216837" y="1142999"/>
            <a:ext cx="8689027" cy="1456475"/>
          </a:xfrm>
        </p:spPr>
        <p:txBody>
          <a:bodyPr>
            <a:normAutofit/>
          </a:bodyPr>
          <a:lstStyle/>
          <a:p>
            <a:pPr algn="ctr"/>
            <a:r>
              <a:rPr lang="en-US" altLang="ja-JP" dirty="0" smtClean="0">
                <a:latin typeface="Arial"/>
                <a:cs typeface="Arial"/>
              </a:rPr>
              <a:t>Measuring very light gravitino with stau NLSP at the ILC</a:t>
            </a:r>
            <a:endParaRPr lang="ja-JP" altLang="en-US" dirty="0">
              <a:latin typeface="Arial"/>
              <a:cs typeface="Arial"/>
            </a:endParaRPr>
          </a:p>
        </p:txBody>
      </p:sp>
      <p:sp>
        <p:nvSpPr>
          <p:cNvPr id="15" name="正方形/長方形 14"/>
          <p:cNvSpPr/>
          <p:nvPr/>
        </p:nvSpPr>
        <p:spPr>
          <a:xfrm>
            <a:off x="2688476" y="3220850"/>
            <a:ext cx="4504600" cy="584776"/>
          </a:xfrm>
          <a:prstGeom prst="rect">
            <a:avLst/>
          </a:prstGeom>
        </p:spPr>
        <p:txBody>
          <a:bodyPr wrap="square" anchor="ctr" anchorCtr="1">
            <a:spAutoFit/>
          </a:bodyPr>
          <a:lstStyle/>
          <a:p>
            <a:r>
              <a:rPr lang="en-US" altLang="ja-JP" sz="3200" dirty="0" smtClean="0">
                <a:latin typeface="Arial"/>
                <a:ea typeface="HGP創英角ﾎﾟｯﾌﾟ体" pitchFamily="50" charset="-128"/>
                <a:cs typeface="Arial"/>
              </a:rPr>
              <a:t>Ryo Katayama</a:t>
            </a:r>
            <a:r>
              <a:rPr lang="en-US" altLang="ja-JP" sz="3200" baseline="30000" dirty="0" smtClean="0">
                <a:latin typeface="Arial"/>
                <a:ea typeface="HGP創英角ﾎﾟｯﾌﾟ体" pitchFamily="50" charset="-128"/>
                <a:cs typeface="Arial"/>
              </a:rPr>
              <a:t>*1</a:t>
            </a:r>
          </a:p>
        </p:txBody>
      </p:sp>
      <p:sp>
        <p:nvSpPr>
          <p:cNvPr id="17" name="タイトル 1"/>
          <p:cNvSpPr txBox="1">
            <a:spLocks/>
          </p:cNvSpPr>
          <p:nvPr/>
        </p:nvSpPr>
        <p:spPr>
          <a:xfrm>
            <a:off x="704088" y="3847919"/>
            <a:ext cx="7735824" cy="2529411"/>
          </a:xfrm>
          <a:prstGeom prst="rect">
            <a:avLst/>
          </a:prstGeom>
        </p:spPr>
        <p:txBody>
          <a:bodyPr vert="horz" lIns="91440" tIns="45720" rIns="91440" bIns="45720" rtlCol="0" anchor="ctr">
            <a:noAutofit/>
          </a:bodyPr>
          <a:lstStyle/>
          <a:p>
            <a:pPr algn="ctr" defTabSz="914400">
              <a:spcBef>
                <a:spcPct val="0"/>
              </a:spcBef>
              <a:defRPr/>
            </a:pPr>
            <a:r>
              <a:rPr lang="en-US" altLang="ja-JP" sz="2600" dirty="0" smtClean="0">
                <a:latin typeface="Arial"/>
                <a:ea typeface="HGP創英角ﾎﾟｯﾌﾟ体" pitchFamily="50" charset="-128"/>
                <a:cs typeface="Arial"/>
              </a:rPr>
              <a:t>T. </a:t>
            </a:r>
            <a:r>
              <a:rPr lang="en-US" altLang="ja-JP" sz="2600" dirty="0" err="1" smtClean="0">
                <a:latin typeface="Arial"/>
                <a:ea typeface="HGP創英角ﾎﾟｯﾌﾟ体" pitchFamily="50" charset="-128"/>
                <a:cs typeface="Arial"/>
              </a:rPr>
              <a:t>Suehara</a:t>
            </a:r>
            <a:r>
              <a:rPr lang="en-US" altLang="ja-JP" sz="2600" baseline="30000" dirty="0" smtClean="0">
                <a:latin typeface="Arial"/>
                <a:ea typeface="HGP創英角ﾎﾟｯﾌﾟ体" pitchFamily="50" charset="-128"/>
                <a:cs typeface="Arial"/>
              </a:rPr>
              <a:t>*2</a:t>
            </a:r>
            <a:r>
              <a:rPr lang="en-US" altLang="ja-JP" sz="2600" dirty="0" smtClean="0">
                <a:latin typeface="Arial"/>
                <a:ea typeface="HGP創英角ﾎﾟｯﾌﾟ体" pitchFamily="50" charset="-128"/>
                <a:cs typeface="Arial"/>
              </a:rPr>
              <a:t>, T. Tanabe</a:t>
            </a:r>
            <a:r>
              <a:rPr lang="en-US" altLang="ja-JP" sz="2600" baseline="30000" dirty="0" smtClean="0">
                <a:latin typeface="Arial"/>
                <a:ea typeface="HGP創英角ﾎﾟｯﾌﾟ体" pitchFamily="50" charset="-128"/>
                <a:cs typeface="Arial"/>
              </a:rPr>
              <a:t>*2</a:t>
            </a:r>
            <a:r>
              <a:rPr lang="en-US" altLang="ja-JP" sz="2600" dirty="0" smtClean="0">
                <a:latin typeface="Arial"/>
                <a:ea typeface="HGP創英角ﾎﾟｯﾌﾟ体" pitchFamily="50" charset="-128"/>
                <a:cs typeface="Arial"/>
              </a:rPr>
              <a:t>,</a:t>
            </a:r>
          </a:p>
          <a:p>
            <a:pPr algn="ctr" defTabSz="914400">
              <a:spcBef>
                <a:spcPct val="0"/>
              </a:spcBef>
              <a:defRPr/>
            </a:pPr>
            <a:r>
              <a:rPr lang="en-US" altLang="ja-JP" sz="2600" dirty="0" smtClean="0">
                <a:latin typeface="Arial"/>
                <a:ea typeface="HGP創英角ﾎﾟｯﾌﾟ体" pitchFamily="50" charset="-128"/>
                <a:cs typeface="Arial"/>
              </a:rPr>
              <a:t> S. Yamashita</a:t>
            </a:r>
            <a:r>
              <a:rPr lang="en-US" altLang="ja-JP" sz="2600" baseline="30000" dirty="0" smtClean="0">
                <a:latin typeface="Arial"/>
                <a:ea typeface="HGP創英角ﾎﾟｯﾌﾟ体" pitchFamily="50" charset="-128"/>
                <a:cs typeface="Arial"/>
              </a:rPr>
              <a:t>*2</a:t>
            </a:r>
            <a:r>
              <a:rPr lang="en-US" altLang="ja-JP" sz="2600" dirty="0" smtClean="0">
                <a:latin typeface="Arial"/>
                <a:ea typeface="HGP創英角ﾎﾟｯﾌﾟ体" pitchFamily="50" charset="-128"/>
                <a:cs typeface="Arial"/>
              </a:rPr>
              <a:t>, </a:t>
            </a:r>
            <a:r>
              <a:rPr lang="en-US" altLang="ja-JP" sz="2800" dirty="0" smtClean="0">
                <a:latin typeface="Arial"/>
                <a:ea typeface="HGP創英角ﾎﾟｯﾌﾟ体" pitchFamily="50" charset="-128"/>
                <a:cs typeface="Arial"/>
              </a:rPr>
              <a:t>S. Matsumoto</a:t>
            </a:r>
            <a:r>
              <a:rPr lang="en-US" altLang="ja-JP" sz="2800" baseline="30000" noProof="0" dirty="0" smtClean="0">
                <a:latin typeface="Arial"/>
                <a:ea typeface="HGP創英角ﾎﾟｯﾌﾟ体" pitchFamily="50" charset="-128"/>
                <a:cs typeface="Arial"/>
              </a:rPr>
              <a:t>*</a:t>
            </a:r>
            <a:r>
              <a:rPr lang="en-US" altLang="ja-JP" sz="2800" baseline="30000" dirty="0" smtClean="0">
                <a:latin typeface="Arial"/>
                <a:ea typeface="HGP創英角ﾎﾟｯﾌﾟ体" pitchFamily="50" charset="-128"/>
                <a:cs typeface="Arial"/>
              </a:rPr>
              <a:t>3</a:t>
            </a:r>
            <a:r>
              <a:rPr lang="en-US" altLang="ja-JP" sz="2800" dirty="0" smtClean="0">
                <a:latin typeface="Arial"/>
                <a:ea typeface="HGP創英角ﾎﾟｯﾌﾟ体" pitchFamily="50" charset="-128"/>
                <a:cs typeface="Arial"/>
              </a:rPr>
              <a:t>,</a:t>
            </a:r>
          </a:p>
          <a:p>
            <a:pPr algn="ctr" defTabSz="914400">
              <a:spcBef>
                <a:spcPct val="0"/>
              </a:spcBef>
              <a:defRPr/>
            </a:pPr>
            <a:r>
              <a:rPr lang="en-US" altLang="ja-JP" sz="2800" dirty="0" smtClean="0">
                <a:latin typeface="Arial"/>
                <a:ea typeface="HGP創英角ﾎﾟｯﾌﾟ体" pitchFamily="50" charset="-128"/>
                <a:cs typeface="Arial"/>
              </a:rPr>
              <a:t> </a:t>
            </a:r>
            <a:r>
              <a:rPr lang="en-US" altLang="ja-JP" sz="2600" dirty="0" smtClean="0">
                <a:latin typeface="Arial"/>
                <a:ea typeface="HGP創英角ﾎﾟｯﾌﾟ体" pitchFamily="50" charset="-128"/>
                <a:cs typeface="Arial"/>
              </a:rPr>
              <a:t>T. </a:t>
            </a:r>
            <a:r>
              <a:rPr lang="en-US" altLang="ja-JP" sz="2600" dirty="0" err="1" smtClean="0">
                <a:latin typeface="Arial"/>
                <a:ea typeface="HGP創英角ﾎﾟｯﾌﾟ体" pitchFamily="50" charset="-128"/>
                <a:cs typeface="Arial"/>
              </a:rPr>
              <a:t>Moroi</a:t>
            </a:r>
            <a:r>
              <a:rPr kumimoji="1" lang="en-US" altLang="ja-JP" sz="2600" b="0" i="0" u="none" strike="noStrike" kern="1200" cap="none" spc="0" normalizeH="0" baseline="30000" noProof="0" dirty="0" smtClean="0">
                <a:ln>
                  <a:noFill/>
                </a:ln>
                <a:solidFill>
                  <a:schemeClr val="tx1"/>
                </a:solidFill>
                <a:effectLst/>
                <a:uLnTx/>
                <a:uFillTx/>
                <a:latin typeface="Arial"/>
                <a:ea typeface="HGP創英角ﾎﾟｯﾌﾟ体" pitchFamily="50" charset="-128"/>
                <a:cs typeface="Arial"/>
              </a:rPr>
              <a:t>*1</a:t>
            </a:r>
            <a:r>
              <a:rPr lang="en-US" altLang="ja-JP" sz="2600" dirty="0" smtClean="0">
                <a:latin typeface="Arial"/>
                <a:ea typeface="HGP創英角ﾎﾟｯﾌﾟ体" pitchFamily="50" charset="-128"/>
                <a:cs typeface="Arial"/>
              </a:rPr>
              <a:t>, K. </a:t>
            </a:r>
            <a:r>
              <a:rPr lang="en-US" altLang="ja-JP" sz="2600" dirty="0" err="1" smtClean="0">
                <a:latin typeface="Arial"/>
                <a:ea typeface="HGP創英角ﾎﾟｯﾌﾟ体" pitchFamily="50" charset="-128"/>
                <a:cs typeface="Arial"/>
              </a:rPr>
              <a:t>Fujii</a:t>
            </a:r>
            <a:r>
              <a:rPr lang="en-US" altLang="ja-JP" sz="2600" baseline="30000" dirty="0" smtClean="0">
                <a:latin typeface="Arial"/>
                <a:ea typeface="HGP創英角ﾎﾟｯﾌﾟ体" pitchFamily="50" charset="-128"/>
                <a:cs typeface="Arial"/>
              </a:rPr>
              <a:t>*4</a:t>
            </a:r>
          </a:p>
          <a:p>
            <a:pPr algn="ctr" defTabSz="914400">
              <a:spcBef>
                <a:spcPct val="0"/>
              </a:spcBef>
              <a:defRPr/>
            </a:pPr>
            <a:r>
              <a:rPr lang="en-US" altLang="ja-JP" sz="2600" dirty="0" smtClean="0">
                <a:latin typeface="Arial"/>
                <a:ea typeface="HGP創英角ﾎﾟｯﾌﾟ体" pitchFamily="50" charset="-128"/>
                <a:cs typeface="Arial"/>
              </a:rPr>
              <a:t>*1: The University of Tokyo, *2:  ICEPP</a:t>
            </a:r>
          </a:p>
          <a:p>
            <a:pPr algn="ctr" defTabSz="914400">
              <a:spcBef>
                <a:spcPct val="0"/>
              </a:spcBef>
              <a:defRPr/>
            </a:pPr>
            <a:r>
              <a:rPr lang="en-US" altLang="ja-JP" sz="2600" dirty="0" smtClean="0">
                <a:latin typeface="Arial"/>
                <a:ea typeface="HGP創英角ﾎﾟｯﾌﾟ体" pitchFamily="50" charset="-128"/>
                <a:cs typeface="Arial"/>
              </a:rPr>
              <a:t>*3: </a:t>
            </a:r>
            <a:r>
              <a:rPr lang="en-US" altLang="ja-JP" sz="2600" dirty="0" err="1" smtClean="0">
                <a:latin typeface="Arial"/>
                <a:ea typeface="HGP創英角ﾎﾟｯﾌﾟ体" pitchFamily="50" charset="-128"/>
                <a:cs typeface="Arial"/>
              </a:rPr>
              <a:t>Kavli</a:t>
            </a:r>
            <a:r>
              <a:rPr lang="en-US" altLang="ja-JP" sz="2600" dirty="0" smtClean="0">
                <a:latin typeface="Arial"/>
                <a:ea typeface="HGP創英角ﾎﾟｯﾌﾟ体" pitchFamily="50" charset="-128"/>
                <a:cs typeface="Arial"/>
              </a:rPr>
              <a:t> IPMU, *4: KEK</a:t>
            </a:r>
            <a:endParaRPr kumimoji="1" lang="en-US" altLang="ja-JP" sz="2600" b="0" i="0" u="none" strike="noStrike" kern="1200" cap="none" spc="0" normalizeH="0" baseline="30000" dirty="0" smtClean="0">
              <a:ln>
                <a:noFill/>
              </a:ln>
              <a:solidFill>
                <a:schemeClr val="tx1"/>
              </a:solidFill>
              <a:effectLst/>
              <a:uLnTx/>
              <a:uFillTx/>
              <a:latin typeface="Arial"/>
              <a:ea typeface="HGP創英角ﾎﾟｯﾌﾟ体" pitchFamily="50" charset="-128"/>
              <a:cs typeface="Arial"/>
            </a:endParaRPr>
          </a:p>
        </p:txBody>
      </p:sp>
      <p:sp>
        <p:nvSpPr>
          <p:cNvPr id="5" name="スライド番号プレースホルダ 4"/>
          <p:cNvSpPr>
            <a:spLocks noGrp="1"/>
          </p:cNvSpPr>
          <p:nvPr>
            <p:ph type="sldNum" sz="quarter" idx="12"/>
          </p:nvPr>
        </p:nvSpPr>
        <p:spPr/>
        <p:txBody>
          <a:bodyPr/>
          <a:lstStyle/>
          <a:p>
            <a:fld id="{E2EF4478-20A2-6D40-BFBC-8CA74407C9AA}" type="slidenum">
              <a:rPr lang="ja-JP" altLang="en-US" smtClean="0"/>
              <a:pPr/>
              <a:t>1</a:t>
            </a:fld>
            <a:endParaRPr lang="ja-JP" altLang="en-US"/>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42455"/>
            <a:ext cx="8229600" cy="788543"/>
          </a:xfrm>
        </p:spPr>
        <p:txBody>
          <a:bodyPr>
            <a:normAutofit/>
          </a:bodyPr>
          <a:lstStyle/>
          <a:p>
            <a:pPr algn="ctr"/>
            <a:r>
              <a:rPr lang="en-US" altLang="ja-JP" dirty="0" smtClean="0"/>
              <a:t>Overview of event selection</a:t>
            </a:r>
            <a:endParaRPr lang="ja-JP" altLang="en-US" dirty="0"/>
          </a:p>
        </p:txBody>
      </p:sp>
      <p:sp>
        <p:nvSpPr>
          <p:cNvPr id="4" name="スライド番号プレースホルダ 3"/>
          <p:cNvSpPr>
            <a:spLocks noGrp="1"/>
          </p:cNvSpPr>
          <p:nvPr>
            <p:ph type="sldNum" sz="quarter" idx="12"/>
          </p:nvPr>
        </p:nvSpPr>
        <p:spPr/>
        <p:txBody>
          <a:bodyPr/>
          <a:lstStyle/>
          <a:p>
            <a:fld id="{E2EF4478-20A2-6D40-BFBC-8CA74407C9AA}" type="slidenum">
              <a:rPr lang="ja-JP" altLang="en-US" smtClean="0"/>
              <a:pPr/>
              <a:t>10</a:t>
            </a:fld>
            <a:endParaRPr lang="ja-JP" altLang="en-US"/>
          </a:p>
        </p:txBody>
      </p:sp>
      <p:sp>
        <p:nvSpPr>
          <p:cNvPr id="17" name="角丸四角形 16"/>
          <p:cNvSpPr/>
          <p:nvPr/>
        </p:nvSpPr>
        <p:spPr>
          <a:xfrm>
            <a:off x="33141" y="1542754"/>
            <a:ext cx="5393010" cy="2551639"/>
          </a:xfrm>
          <a:prstGeom prst="roundRect">
            <a:avLst/>
          </a:prstGeom>
          <a:solidFill>
            <a:schemeClr val="bg1"/>
          </a:solidFill>
          <a:ln>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20" name="コンテンツ プレースホルダ 40"/>
          <p:cNvSpPr txBox="1">
            <a:spLocks/>
          </p:cNvSpPr>
          <p:nvPr/>
        </p:nvSpPr>
        <p:spPr>
          <a:xfrm>
            <a:off x="-28858" y="1574949"/>
            <a:ext cx="6695704" cy="2807683"/>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Arial"/>
              <a:buChar char="•"/>
              <a:tabLst/>
              <a:defRPr/>
            </a:pPr>
            <a:r>
              <a:rPr lang="en-US" altLang="ja-JP" dirty="0" smtClean="0">
                <a:latin typeface="Georgia"/>
                <a:cs typeface="Georgia"/>
              </a:rPr>
              <a:t>Number of </a:t>
            </a:r>
            <a:r>
              <a:rPr lang="en-US" altLang="ja-JP" dirty="0" err="1" smtClean="0">
                <a:latin typeface="Georgia"/>
                <a:cs typeface="Georgia"/>
              </a:rPr>
              <a:t>t</a:t>
            </a:r>
            <a:r>
              <a:rPr kumimoji="1" lang="en-US" altLang="ja-JP" b="0" i="0" u="none" strike="noStrike" kern="1200" cap="none" spc="0" normalizeH="0" baseline="0" noProof="0" dirty="0" smtClean="0">
                <a:ln>
                  <a:noFill/>
                </a:ln>
                <a:solidFill>
                  <a:schemeClr val="tx1"/>
                </a:solidFill>
                <a:effectLst/>
                <a:uLnTx/>
                <a:uFillTx/>
                <a:latin typeface="Georgia"/>
                <a:ea typeface="+mn-ea"/>
                <a:cs typeface="Georgia"/>
              </a:rPr>
              <a:t>racks = 2</a:t>
            </a:r>
          </a:p>
          <a:p>
            <a:pPr marL="365760" lvl="0" indent="-256032" defTabSz="914400">
              <a:spcBef>
                <a:spcPts val="300"/>
              </a:spcBef>
              <a:buClr>
                <a:schemeClr val="accent3"/>
              </a:buClr>
              <a:buFont typeface="Arial"/>
              <a:buChar char="•"/>
            </a:pPr>
            <a:r>
              <a:rPr kumimoji="1" lang="en-US" altLang="ja-JP" b="0" i="0" u="none" strike="noStrike" kern="1200" cap="none" spc="0" normalizeH="0" baseline="0" noProof="0" dirty="0" smtClean="0">
                <a:ln>
                  <a:noFill/>
                </a:ln>
                <a:solidFill>
                  <a:schemeClr val="tx1"/>
                </a:solidFill>
                <a:effectLst/>
                <a:uLnTx/>
                <a:uFillTx/>
                <a:latin typeface="Georgia"/>
                <a:ea typeface="+mn-ea"/>
                <a:cs typeface="Georgia"/>
              </a:rPr>
              <a:t>high P</a:t>
            </a:r>
            <a:r>
              <a:rPr kumimoji="1" lang="en-US" altLang="ja-JP" b="0" i="0" u="none" strike="noStrike" kern="1200" cap="none" spc="0" normalizeH="0" baseline="-25000" noProof="0" dirty="0" smtClean="0">
                <a:ln>
                  <a:noFill/>
                </a:ln>
                <a:solidFill>
                  <a:schemeClr val="tx1"/>
                </a:solidFill>
                <a:effectLst/>
                <a:uLnTx/>
                <a:uFillTx/>
                <a:latin typeface="Georgia"/>
                <a:ea typeface="+mn-ea"/>
                <a:cs typeface="Georgia"/>
              </a:rPr>
              <a:t>T</a:t>
            </a:r>
            <a:r>
              <a:rPr lang="en-US" altLang="ja-JP" noProof="0" dirty="0" smtClean="0">
                <a:cs typeface="Georgia"/>
              </a:rPr>
              <a:t> </a:t>
            </a:r>
            <a:r>
              <a:rPr lang="en-US" altLang="ja-JP" dirty="0" smtClean="0">
                <a:cs typeface="Georgia"/>
              </a:rPr>
              <a:t>and</a:t>
            </a:r>
            <a:r>
              <a:rPr kumimoji="1" lang="en-US" altLang="ja-JP" b="0" i="0" u="none" strike="noStrike" kern="1200" cap="none" spc="0" normalizeH="0" baseline="0" noProof="0" dirty="0" smtClean="0">
                <a:ln>
                  <a:noFill/>
                </a:ln>
                <a:solidFill>
                  <a:schemeClr val="tx1"/>
                </a:solidFill>
                <a:effectLst/>
                <a:uLnTx/>
                <a:uFillTx/>
                <a:latin typeface="Georgia"/>
                <a:ea typeface="+mn-ea"/>
                <a:cs typeface="Georgia"/>
              </a:rPr>
              <a:t> energy</a:t>
            </a:r>
            <a:br>
              <a:rPr kumimoji="1" lang="en-US" altLang="ja-JP" b="0" i="0" u="none" strike="noStrike" kern="1200" cap="none" spc="0" normalizeH="0" baseline="0" noProof="0" dirty="0" smtClean="0">
                <a:ln>
                  <a:noFill/>
                </a:ln>
                <a:solidFill>
                  <a:schemeClr val="tx1"/>
                </a:solidFill>
                <a:effectLst/>
                <a:uLnTx/>
                <a:uFillTx/>
                <a:latin typeface="Georgia"/>
                <a:ea typeface="+mn-ea"/>
                <a:cs typeface="Georgia"/>
              </a:rPr>
            </a:br>
            <a:r>
              <a:rPr kumimoji="1" lang="ja-JP" altLang="en-US" b="0" i="0" u="none" strike="noStrike" kern="1200" cap="none" spc="0" normalizeH="0" baseline="0" noProof="0" dirty="0" smtClean="0">
                <a:ln>
                  <a:noFill/>
                </a:ln>
                <a:solidFill>
                  <a:schemeClr val="tx1"/>
                </a:solidFill>
                <a:effectLst/>
                <a:uLnTx/>
                <a:uFillTx/>
                <a:latin typeface="Georgia"/>
                <a:ea typeface="+mn-ea"/>
                <a:cs typeface="Georgia"/>
                <a:sym typeface="Wingdings"/>
              </a:rPr>
              <a:t></a:t>
            </a:r>
            <a:r>
              <a:rPr lang="en-US" altLang="ja-JP" dirty="0" smtClean="0">
                <a:latin typeface="Georgia"/>
                <a:cs typeface="Georgia"/>
                <a:sym typeface="Wingdings"/>
              </a:rPr>
              <a:t> Suppress </a:t>
            </a:r>
            <a:r>
              <a:rPr lang="en-US" altLang="ja-JP" dirty="0" err="1" smtClean="0">
                <a:latin typeface="Symbol" charset="2"/>
                <a:cs typeface="Symbol" charset="2"/>
              </a:rPr>
              <a:t>gg</a:t>
            </a:r>
            <a:r>
              <a:rPr lang="en-US" altLang="ja-JP" dirty="0" smtClean="0">
                <a:latin typeface="Symbol" charset="2"/>
                <a:cs typeface="Symbol" charset="2"/>
              </a:rPr>
              <a:t> </a:t>
            </a:r>
            <a:r>
              <a:rPr lang="en-US" altLang="ja-JP" dirty="0" smtClean="0">
                <a:cs typeface="Georgia"/>
                <a:sym typeface="Wingdings"/>
              </a:rPr>
              <a:t>background</a:t>
            </a:r>
            <a:endParaRPr kumimoji="1" lang="en-US" altLang="ja-JP" b="0" i="0" u="none" strike="noStrike" kern="1200" cap="none" spc="0" normalizeH="0" baseline="0" noProof="0" dirty="0" smtClean="0">
              <a:ln>
                <a:noFill/>
              </a:ln>
              <a:solidFill>
                <a:schemeClr val="tx1"/>
              </a:solidFill>
              <a:effectLst/>
              <a:uLnTx/>
              <a:uFillTx/>
              <a:latin typeface="Georgia"/>
              <a:ea typeface="+mn-ea"/>
              <a:cs typeface="Georgia"/>
            </a:endParaRPr>
          </a:p>
          <a:p>
            <a:pPr marL="365760" lvl="0" indent="-256032" defTabSz="914400">
              <a:spcBef>
                <a:spcPts val="300"/>
              </a:spcBef>
              <a:buClr>
                <a:schemeClr val="accent3"/>
              </a:buClr>
              <a:buFont typeface="Arial"/>
              <a:buChar char="•"/>
            </a:pPr>
            <a:r>
              <a:rPr lang="en-US" altLang="ja-JP" dirty="0" smtClean="0">
                <a:latin typeface="Georgia"/>
                <a:cs typeface="Georgia"/>
              </a:rPr>
              <a:t>Tight</a:t>
            </a:r>
            <a:r>
              <a:rPr kumimoji="1" lang="en-US" altLang="ja-JP" b="0" i="0" u="none" strike="noStrike" kern="1200" cap="none" spc="0" normalizeH="0" baseline="0" noProof="0" dirty="0" smtClean="0">
                <a:ln>
                  <a:noFill/>
                </a:ln>
                <a:solidFill>
                  <a:schemeClr val="tx1"/>
                </a:solidFill>
                <a:effectLst/>
                <a:uLnTx/>
                <a:uFillTx/>
                <a:latin typeface="Georgia"/>
                <a:ea typeface="+mn-ea"/>
                <a:cs typeface="Georgia"/>
              </a:rPr>
              <a:t> cut on |</a:t>
            </a:r>
            <a:r>
              <a:rPr kumimoji="1" lang="en-US" altLang="ja-JP" b="0" i="0" u="none" strike="noStrike" kern="1200" cap="none" spc="0" normalizeH="0" baseline="0" noProof="0" dirty="0" err="1" smtClean="0">
                <a:ln>
                  <a:noFill/>
                </a:ln>
                <a:solidFill>
                  <a:schemeClr val="tx1"/>
                </a:solidFill>
                <a:effectLst/>
                <a:uLnTx/>
                <a:uFillTx/>
                <a:latin typeface="Georgia"/>
                <a:ea typeface="+mn-ea"/>
                <a:cs typeface="Georgia"/>
              </a:rPr>
              <a:t>cos(</a:t>
            </a:r>
            <a:r>
              <a:rPr kumimoji="1" lang="en-US" altLang="ja-JP" b="0" i="0" u="none" strike="noStrike" kern="1200" cap="none" spc="0" normalizeH="0" baseline="0" noProof="0" dirty="0" err="1" smtClean="0">
                <a:ln>
                  <a:noFill/>
                </a:ln>
                <a:solidFill>
                  <a:schemeClr val="tx1"/>
                </a:solidFill>
                <a:effectLst/>
                <a:uLnTx/>
                <a:uFillTx/>
                <a:latin typeface="Symbol" charset="2"/>
                <a:ea typeface="+mn-ea"/>
                <a:cs typeface="Symbol" charset="2"/>
              </a:rPr>
              <a:t>q</a:t>
            </a:r>
            <a:r>
              <a:rPr kumimoji="1" lang="en-US" altLang="ja-JP" b="0" i="0" u="none" strike="noStrike" kern="1200" cap="none" spc="0" normalizeH="0" baseline="0" noProof="0" dirty="0" smtClean="0">
                <a:ln>
                  <a:noFill/>
                </a:ln>
                <a:solidFill>
                  <a:schemeClr val="tx1"/>
                </a:solidFill>
                <a:effectLst/>
                <a:uLnTx/>
                <a:uFillTx/>
                <a:latin typeface="Georgia"/>
                <a:ea typeface="+mn-ea"/>
                <a:cs typeface="Georgia"/>
              </a:rPr>
              <a:t>)| </a:t>
            </a:r>
            <a:r>
              <a:rPr lang="ja-JP" altLang="en-US" dirty="0" smtClean="0">
                <a:latin typeface="Georgia"/>
                <a:cs typeface="Georgia"/>
                <a:sym typeface="Wingdings"/>
              </a:rPr>
              <a:t></a:t>
            </a:r>
            <a:r>
              <a:rPr kumimoji="1" lang="en-US" altLang="ja-JP" b="0" i="0" u="none" strike="noStrike" kern="1200" cap="none" spc="0" normalizeH="0" noProof="0" dirty="0" smtClean="0">
                <a:ln>
                  <a:noFill/>
                </a:ln>
                <a:solidFill>
                  <a:schemeClr val="tx1"/>
                </a:solidFill>
                <a:effectLst/>
                <a:uLnTx/>
                <a:uFillTx/>
                <a:latin typeface="Georgia"/>
                <a:ea typeface="+mn-ea"/>
                <a:cs typeface="Georgia"/>
              </a:rPr>
              <a:t> Suppress </a:t>
            </a:r>
            <a:r>
              <a:rPr lang="en-US" altLang="ja-JP" noProof="0" dirty="0" smtClean="0">
                <a:cs typeface="Georgia"/>
              </a:rPr>
              <a:t>bh</a:t>
            </a:r>
            <a:r>
              <a:rPr lang="en-US" altLang="ja-JP" dirty="0" err="1" smtClean="0">
                <a:cs typeface="Georgia"/>
              </a:rPr>
              <a:t>abha</a:t>
            </a:r>
            <a:endParaRPr kumimoji="1" lang="en-US" altLang="ja-JP" b="0" i="0" u="none" strike="noStrike" kern="1200" cap="none" spc="0" normalizeH="0" baseline="0" noProof="0" dirty="0" smtClean="0">
              <a:ln>
                <a:noFill/>
              </a:ln>
              <a:solidFill>
                <a:schemeClr val="tx1"/>
              </a:solidFill>
              <a:effectLst/>
              <a:uLnTx/>
              <a:uFillTx/>
              <a:latin typeface="Georgia"/>
              <a:ea typeface="+mn-ea"/>
              <a:cs typeface="Georgia"/>
            </a:endParaRPr>
          </a:p>
          <a:p>
            <a:pPr marL="365760" lvl="0" indent="-256032" defTabSz="914400">
              <a:spcBef>
                <a:spcPts val="300"/>
              </a:spcBef>
              <a:buClr>
                <a:schemeClr val="accent3"/>
              </a:buClr>
              <a:buFont typeface="Arial"/>
              <a:buChar char="•"/>
            </a:pPr>
            <a:r>
              <a:rPr lang="en-US" altLang="ja-JP" dirty="0" smtClean="0">
                <a:latin typeface="Georgia"/>
                <a:cs typeface="Georgia"/>
                <a:sym typeface="Wingdings"/>
              </a:rPr>
              <a:t>Acoplanarity cut </a:t>
            </a:r>
            <a:r>
              <a:rPr kumimoji="1" lang="ja-JP" altLang="en-US" b="0" i="0" u="none" strike="noStrike" kern="1200" cap="none" spc="0" normalizeH="0" baseline="0" noProof="0" dirty="0" smtClean="0">
                <a:ln>
                  <a:noFill/>
                </a:ln>
                <a:solidFill>
                  <a:schemeClr val="tx1"/>
                </a:solidFill>
                <a:effectLst/>
                <a:uLnTx/>
                <a:uFillTx/>
                <a:latin typeface="Georgia"/>
                <a:ea typeface="+mn-ea"/>
                <a:cs typeface="Georgia"/>
                <a:sym typeface="Wingdings"/>
              </a:rPr>
              <a:t></a:t>
            </a:r>
            <a:r>
              <a:rPr kumimoji="1" lang="en-US" altLang="ja-JP" b="0" i="0" u="none" strike="noStrike" kern="1200" cap="none" spc="0" normalizeH="0" baseline="0" noProof="0" dirty="0" smtClean="0">
                <a:ln>
                  <a:noFill/>
                </a:ln>
                <a:solidFill>
                  <a:schemeClr val="tx1"/>
                </a:solidFill>
                <a:effectLst/>
                <a:uLnTx/>
                <a:uFillTx/>
                <a:latin typeface="Georgia"/>
                <a:ea typeface="+mn-ea"/>
                <a:cs typeface="Georgia"/>
                <a:sym typeface="Wingdings"/>
              </a:rPr>
              <a:t> Suppress </a:t>
            </a:r>
            <a:r>
              <a:rPr lang="en-US" altLang="ja-JP" dirty="0" err="1" smtClean="0">
                <a:latin typeface="Symbol" charset="2"/>
                <a:cs typeface="Symbol" charset="2"/>
              </a:rPr>
              <a:t>tt</a:t>
            </a:r>
            <a:r>
              <a:rPr lang="en-US" altLang="ja-JP" dirty="0" smtClean="0">
                <a:cs typeface="Georgia"/>
              </a:rPr>
              <a:t> background</a:t>
            </a:r>
            <a:endParaRPr kumimoji="1" lang="en-US" altLang="ja-JP" b="0" i="0" u="none" strike="noStrike" kern="1200" cap="none" spc="0" normalizeH="0" baseline="0" noProof="0" dirty="0" smtClean="0">
              <a:ln>
                <a:noFill/>
              </a:ln>
              <a:solidFill>
                <a:schemeClr val="tx1"/>
              </a:solidFill>
              <a:effectLst/>
              <a:uLnTx/>
              <a:uFillTx/>
              <a:latin typeface="Georgia"/>
              <a:ea typeface="+mn-ea"/>
              <a:cs typeface="Georgia"/>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Arial"/>
              <a:buChar char="•"/>
              <a:tabLst/>
              <a:defRPr/>
            </a:pPr>
            <a:r>
              <a:rPr kumimoji="1" lang="en-US" altLang="ja-JP" b="0" i="0" u="none" strike="noStrike" kern="1200" cap="none" spc="0" normalizeH="0" baseline="0" noProof="0" dirty="0" smtClean="0">
                <a:ln>
                  <a:noFill/>
                </a:ln>
                <a:solidFill>
                  <a:schemeClr val="tx1"/>
                </a:solidFill>
                <a:effectLst/>
                <a:uLnTx/>
                <a:uFillTx/>
                <a:latin typeface="Georgia"/>
                <a:ea typeface="+mn-ea"/>
                <a:cs typeface="Georgia"/>
              </a:rPr>
              <a:t>Analysis specific cut</a:t>
            </a:r>
          </a:p>
          <a:p>
            <a:pPr marL="925830" lvl="1" indent="-514350" defTabSz="914400">
              <a:spcBef>
                <a:spcPts val="300"/>
              </a:spcBef>
              <a:buClr>
                <a:srgbClr val="FF6600"/>
              </a:buClr>
              <a:buFont typeface="Wingdings" charset="2"/>
              <a:buChar char="u"/>
              <a:defRPr/>
            </a:pPr>
            <a:r>
              <a:rPr kumimoji="1" lang="en-US" altLang="ja-JP" sz="1600" b="0" i="0" u="none" strike="noStrike" kern="1200" cap="none" spc="0" normalizeH="0" baseline="0" noProof="0" dirty="0" smtClean="0">
                <a:ln>
                  <a:noFill/>
                </a:ln>
                <a:solidFill>
                  <a:srgbClr val="FF6600"/>
                </a:solidFill>
                <a:effectLst/>
                <a:uLnTx/>
                <a:uFillTx/>
                <a:latin typeface="Georgia"/>
                <a:ea typeface="+mn-ea"/>
                <a:cs typeface="Georgia"/>
              </a:rPr>
              <a:t>|d0|/σ(d0) (</a:t>
            </a:r>
            <a:r>
              <a:rPr lang="en-US" altLang="ja-JP" sz="1600" dirty="0" smtClean="0">
                <a:solidFill>
                  <a:srgbClr val="FF6600"/>
                </a:solidFill>
                <a:latin typeface="Georgia"/>
                <a:cs typeface="Georgia"/>
              </a:rPr>
              <a:t>track energy, Threshold Scan</a:t>
            </a:r>
            <a:r>
              <a:rPr kumimoji="1" lang="en-US" altLang="ja-JP" sz="1600" b="0" i="0" u="none" strike="noStrike" kern="1200" cap="none" spc="0" normalizeH="0" baseline="0" noProof="0" dirty="0" smtClean="0">
                <a:ln>
                  <a:noFill/>
                </a:ln>
                <a:solidFill>
                  <a:srgbClr val="FF6600"/>
                </a:solidFill>
                <a:effectLst/>
                <a:uLnTx/>
                <a:uFillTx/>
                <a:latin typeface="Georgia"/>
                <a:ea typeface="+mn-ea"/>
                <a:cs typeface="Georgia"/>
              </a:rPr>
              <a:t>)</a:t>
            </a:r>
          </a:p>
          <a:p>
            <a:pPr marL="925830" lvl="1" indent="-514350" defTabSz="914400">
              <a:spcBef>
                <a:spcPts val="300"/>
              </a:spcBef>
              <a:buClr>
                <a:srgbClr val="FF6600"/>
              </a:buClr>
              <a:buFont typeface="Wingdings" charset="2"/>
              <a:buChar char="u"/>
              <a:defRPr/>
            </a:pPr>
            <a:r>
              <a:rPr lang="en-US" altLang="ja-JP" sz="1400" dirty="0" smtClean="0">
                <a:solidFill>
                  <a:srgbClr val="FF6600"/>
                </a:solidFill>
                <a:latin typeface="Georgia"/>
                <a:cs typeface="Georgia"/>
              </a:rPr>
              <a:t>require at least1 </a:t>
            </a:r>
            <a:r>
              <a:rPr lang="en-US" altLang="ja-JP" sz="1400" dirty="0" err="1" smtClean="0">
                <a:solidFill>
                  <a:srgbClr val="FF6600"/>
                </a:solidFill>
                <a:latin typeface="Georgia"/>
                <a:cs typeface="Georgia"/>
              </a:rPr>
              <a:t>hadron</a:t>
            </a:r>
            <a:r>
              <a:rPr lang="en-US" altLang="ja-JP" sz="1400" dirty="0" smtClean="0">
                <a:solidFill>
                  <a:srgbClr val="FF6600"/>
                </a:solidFill>
                <a:latin typeface="Georgia"/>
                <a:cs typeface="Georgia"/>
              </a:rPr>
              <a:t> track </a:t>
            </a:r>
            <a:r>
              <a:rPr kumimoji="1" lang="en-US" altLang="ja-JP" sz="1400" b="0" i="0" u="none" strike="noStrike" kern="1200" cap="none" spc="0" normalizeH="0" baseline="0" noProof="0" dirty="0" smtClean="0">
                <a:ln>
                  <a:noFill/>
                </a:ln>
                <a:solidFill>
                  <a:srgbClr val="FF6600"/>
                </a:solidFill>
                <a:effectLst/>
                <a:uLnTx/>
                <a:uFillTx/>
                <a:latin typeface="Georgia"/>
                <a:ea typeface="+mn-ea"/>
                <a:cs typeface="Georgia"/>
              </a:rPr>
              <a:t>(track energy, lifetime)</a:t>
            </a:r>
          </a:p>
          <a:p>
            <a:pPr marL="365760" marR="0" lvl="0" indent="-256032" algn="l" defTabSz="914400" rtl="0" eaLnBrk="1" fontAlgn="auto" latinLnBrk="0" hangingPunct="1">
              <a:lnSpc>
                <a:spcPct val="100000"/>
              </a:lnSpc>
              <a:spcBef>
                <a:spcPts val="300"/>
              </a:spcBef>
              <a:spcAft>
                <a:spcPts val="0"/>
              </a:spcAft>
              <a:buClr>
                <a:schemeClr val="accent3"/>
              </a:buClr>
              <a:buSzTx/>
              <a:buFont typeface="Arial"/>
              <a:buChar char="•"/>
              <a:tabLst/>
              <a:defRPr/>
            </a:pPr>
            <a:endParaRPr kumimoji="1" lang="en-US" altLang="ja-JP" sz="28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Arial"/>
              <a:buChar char="•"/>
              <a:tabLst/>
              <a:defRPr/>
            </a:pPr>
            <a:endParaRPr kumimoji="1" lang="en-US" altLang="ja-JP" sz="2800" b="0" i="0" u="none" strike="noStrike" kern="1200" cap="none" spc="0" normalizeH="0" baseline="0" noProof="0" dirty="0" smtClean="0">
              <a:ln>
                <a:noFill/>
              </a:ln>
              <a:solidFill>
                <a:schemeClr val="tx1"/>
              </a:solidFill>
              <a:effectLst/>
              <a:uLnTx/>
              <a:uFillTx/>
              <a:latin typeface="+mn-lt"/>
              <a:ea typeface="+mn-ea"/>
              <a:cs typeface="+mn-cs"/>
            </a:endParaRPr>
          </a:p>
        </p:txBody>
      </p:sp>
      <p:graphicFrame>
        <p:nvGraphicFramePr>
          <p:cNvPr id="10" name="表 9"/>
          <p:cNvGraphicFramePr>
            <a:graphicFrameLocks noGrp="1"/>
          </p:cNvGraphicFramePr>
          <p:nvPr/>
        </p:nvGraphicFramePr>
        <p:xfrm>
          <a:off x="5440581" y="1662671"/>
          <a:ext cx="3703419" cy="2306611"/>
        </p:xfrm>
        <a:graphic>
          <a:graphicData uri="http://schemas.openxmlformats.org/drawingml/2006/table">
            <a:tbl>
              <a:tblPr firstRow="1" bandRow="1">
                <a:tableStyleId>{5940675A-B579-460E-94D1-54222C63F5DA}</a:tableStyleId>
              </a:tblPr>
              <a:tblGrid>
                <a:gridCol w="1295893"/>
                <a:gridCol w="1166304"/>
                <a:gridCol w="1241222"/>
              </a:tblGrid>
              <a:tr h="744532">
                <a:tc>
                  <a:txBody>
                    <a:bodyPr/>
                    <a:lstStyle/>
                    <a:p>
                      <a:pPr algn="ctr"/>
                      <a:endParaRPr kumimoji="1" lang="ja-JP" altLang="en-US" sz="1600" dirty="0"/>
                    </a:p>
                  </a:txBody>
                  <a:tcPr anchor="ctr"/>
                </a:tc>
                <a:tc>
                  <a:txBody>
                    <a:bodyPr/>
                    <a:lstStyle/>
                    <a:p>
                      <a:pPr algn="ctr"/>
                      <a:r>
                        <a:rPr lang="en-US" altLang="ja-JP" sz="1400" dirty="0" smtClean="0"/>
                        <a:t>Nominal analysis</a:t>
                      </a:r>
                      <a:endParaRPr lang="ja-JP" altLang="en-US" sz="1400" dirty="0"/>
                    </a:p>
                  </a:txBody>
                  <a:tcPr anchor="ctr"/>
                </a:tc>
                <a:tc>
                  <a:txBody>
                    <a:bodyPr/>
                    <a:lstStyle/>
                    <a:p>
                      <a:pPr algn="ctr"/>
                      <a:r>
                        <a:rPr lang="en-US" altLang="ja-JP" sz="1600" dirty="0" smtClean="0"/>
                        <a:t>Threshold</a:t>
                      </a:r>
                      <a:r>
                        <a:rPr lang="en-US" altLang="ja-JP" sz="1600" baseline="0" dirty="0" smtClean="0"/>
                        <a:t> Scan</a:t>
                      </a:r>
                      <a:endParaRPr lang="ja-JP" altLang="en-US" sz="1600" dirty="0"/>
                    </a:p>
                  </a:txBody>
                  <a:tcPr anchor="ctr"/>
                </a:tc>
              </a:tr>
              <a:tr h="517351">
                <a:tc>
                  <a:txBody>
                    <a:bodyPr/>
                    <a:lstStyle/>
                    <a:p>
                      <a:pPr algn="ctr"/>
                      <a:r>
                        <a:rPr kumimoji="1" lang="en-US" altLang="ja-JP" sz="1600" dirty="0" err="1" smtClean="0"/>
                        <a:t>Evis</a:t>
                      </a:r>
                      <a:r>
                        <a:rPr kumimoji="1" lang="en-US" altLang="ja-JP" sz="1600" dirty="0" smtClean="0"/>
                        <a:t> ( GeV )</a:t>
                      </a:r>
                      <a:endParaRPr kumimoji="1" lang="ja-JP" altLang="en-US" sz="1600" dirty="0"/>
                    </a:p>
                  </a:txBody>
                  <a:tcPr anchor="ctr"/>
                </a:tc>
                <a:tc>
                  <a:txBody>
                    <a:bodyPr/>
                    <a:lstStyle/>
                    <a:p>
                      <a:pPr algn="ctr"/>
                      <a:r>
                        <a:rPr lang="en-US" altLang="ja-JP" sz="1600" dirty="0" smtClean="0">
                          <a:latin typeface="Symbol" charset="2"/>
                          <a:cs typeface="Symbol" charset="2"/>
                        </a:rPr>
                        <a:t>&gt; 30</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30 ~ 150</a:t>
                      </a:r>
                      <a:endParaRPr lang="ja-JP" altLang="en-US" sz="1600" dirty="0">
                        <a:latin typeface="Symbol" charset="2"/>
                        <a:cs typeface="Symbol" charset="2"/>
                      </a:endParaRPr>
                    </a:p>
                  </a:txBody>
                  <a:tcPr anchor="ctr"/>
                </a:tc>
              </a:tr>
              <a:tr h="517351">
                <a:tc>
                  <a:txBody>
                    <a:bodyPr/>
                    <a:lstStyle/>
                    <a:p>
                      <a:pPr algn="ctr"/>
                      <a:r>
                        <a:rPr kumimoji="1" lang="en-US" altLang="ja-JP" sz="1600" b="0" i="0" u="none" strike="noStrike" kern="1200" cap="none" spc="0" normalizeH="0" baseline="0" noProof="0" dirty="0" smtClean="0">
                          <a:ln>
                            <a:noFill/>
                          </a:ln>
                          <a:solidFill>
                            <a:schemeClr val="tx1"/>
                          </a:solidFill>
                          <a:effectLst/>
                          <a:uLnTx/>
                          <a:uFillTx/>
                          <a:latin typeface="+mn-lt"/>
                          <a:ea typeface="+mn-ea"/>
                          <a:cs typeface="Georgia"/>
                        </a:rPr>
                        <a:t>|</a:t>
                      </a:r>
                      <a:r>
                        <a:rPr kumimoji="1" lang="en-US" altLang="ja-JP" sz="1600" b="0" i="0" u="none" strike="noStrike" kern="1200" cap="none" spc="0" normalizeH="0" baseline="0" noProof="0" dirty="0" err="1" smtClean="0">
                          <a:ln>
                            <a:noFill/>
                          </a:ln>
                          <a:solidFill>
                            <a:schemeClr val="tx1"/>
                          </a:solidFill>
                          <a:effectLst/>
                          <a:uLnTx/>
                          <a:uFillTx/>
                          <a:latin typeface="+mn-lt"/>
                          <a:ea typeface="+mn-ea"/>
                          <a:cs typeface="Georgia"/>
                        </a:rPr>
                        <a:t>cos(</a:t>
                      </a:r>
                      <a:r>
                        <a:rPr kumimoji="1" lang="en-US" altLang="ja-JP" sz="1600" b="0" i="0" u="none" strike="noStrike" kern="1200" cap="none" spc="0" normalizeH="0" baseline="0" noProof="0" dirty="0" err="1" smtClean="0">
                          <a:ln>
                            <a:noFill/>
                          </a:ln>
                          <a:solidFill>
                            <a:schemeClr val="tx1"/>
                          </a:solidFill>
                          <a:effectLst/>
                          <a:uLnTx/>
                          <a:uFillTx/>
                          <a:latin typeface="Symbol" charset="2"/>
                          <a:ea typeface="+mn-ea"/>
                          <a:cs typeface="Symbol" charset="2"/>
                        </a:rPr>
                        <a:t>q</a:t>
                      </a:r>
                      <a:r>
                        <a:rPr kumimoji="1" lang="en-US" altLang="ja-JP" sz="1600" b="0" i="0" u="none" strike="noStrike" kern="1200" cap="none" spc="0" normalizeH="0" baseline="0" noProof="0" dirty="0" smtClean="0">
                          <a:ln>
                            <a:noFill/>
                          </a:ln>
                          <a:solidFill>
                            <a:schemeClr val="tx1"/>
                          </a:solidFill>
                          <a:effectLst/>
                          <a:uLnTx/>
                          <a:uFillTx/>
                          <a:latin typeface="+mn-lt"/>
                          <a:ea typeface="+mn-ea"/>
                          <a:cs typeface="Georgia"/>
                        </a:rPr>
                        <a:t>)|</a:t>
                      </a:r>
                      <a:endParaRPr kumimoji="1"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&lt; 0.8</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&lt; 0.85</a:t>
                      </a:r>
                      <a:endParaRPr lang="ja-JP" altLang="en-US" sz="1600" dirty="0">
                        <a:latin typeface="Symbol" charset="2"/>
                        <a:cs typeface="Symbol" charset="2"/>
                      </a:endParaRPr>
                    </a:p>
                  </a:txBody>
                  <a:tcPr anchor="ctr"/>
                </a:tc>
              </a:tr>
              <a:tr h="527377">
                <a:tc>
                  <a:txBody>
                    <a:bodyPr/>
                    <a:lstStyle/>
                    <a:p>
                      <a:pPr algn="ctr"/>
                      <a:r>
                        <a:rPr kumimoji="1" lang="en-US" altLang="ja-JP" sz="1400" dirty="0" smtClean="0">
                          <a:solidFill>
                            <a:schemeClr val="tx1"/>
                          </a:solidFill>
                        </a:rPr>
                        <a:t>Acoplanarity </a:t>
                      </a:r>
                      <a:endParaRPr kumimoji="1" lang="ja-JP" altLang="en-US" sz="1400" dirty="0"/>
                    </a:p>
                  </a:txBody>
                  <a:tcPr anchor="ctr"/>
                </a:tc>
                <a:tc>
                  <a:txBody>
                    <a:bodyPr/>
                    <a:lstStyle/>
                    <a:p>
                      <a:pPr algn="ctr"/>
                      <a:r>
                        <a:rPr lang="en-US" altLang="ja-JP" sz="1600" dirty="0" smtClean="0">
                          <a:latin typeface="Symbol" charset="2"/>
                          <a:cs typeface="Symbol" charset="2"/>
                        </a:rPr>
                        <a:t>&gt; -0.93</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&gt; -0.9</a:t>
                      </a:r>
                      <a:endParaRPr lang="ja-JP" altLang="en-US" sz="1600" dirty="0">
                        <a:latin typeface="Symbol" charset="2"/>
                        <a:cs typeface="Symbol" charset="2"/>
                      </a:endParaRPr>
                    </a:p>
                  </a:txBody>
                  <a:tcPr anchor="ctr"/>
                </a:tc>
              </a:tr>
            </a:tbl>
          </a:graphicData>
        </a:graphic>
      </p:graphicFrame>
      <p:graphicFrame>
        <p:nvGraphicFramePr>
          <p:cNvPr id="13" name="表 12"/>
          <p:cNvGraphicFramePr>
            <a:graphicFrameLocks noGrp="1"/>
          </p:cNvGraphicFramePr>
          <p:nvPr/>
        </p:nvGraphicFramePr>
        <p:xfrm>
          <a:off x="572820" y="4695407"/>
          <a:ext cx="8492917" cy="2072640"/>
        </p:xfrm>
        <a:graphic>
          <a:graphicData uri="http://schemas.openxmlformats.org/drawingml/2006/table">
            <a:tbl>
              <a:tblPr firstRow="1" bandRow="1">
                <a:tableStyleId>{5940675A-B579-460E-94D1-54222C63F5DA}</a:tableStyleId>
              </a:tblPr>
              <a:tblGrid>
                <a:gridCol w="3207294"/>
                <a:gridCol w="1154626"/>
                <a:gridCol w="1193114"/>
                <a:gridCol w="1334235"/>
                <a:gridCol w="1603648"/>
              </a:tblGrid>
              <a:tr h="167529">
                <a:tc>
                  <a:txBody>
                    <a:bodyPr/>
                    <a:lstStyle/>
                    <a:p>
                      <a:endParaRPr kumimoji="1" lang="ja-JP" altLang="en-US" sz="1600" dirty="0"/>
                    </a:p>
                  </a:txBody>
                  <a:tcPr/>
                </a:tc>
                <a:tc>
                  <a:txBody>
                    <a:bodyPr/>
                    <a:lstStyle/>
                    <a:p>
                      <a:pPr algn="ctr"/>
                      <a:r>
                        <a:rPr kumimoji="1" lang="en-US" altLang="ja-JP" sz="1600" dirty="0" smtClean="0"/>
                        <a:t>stau-stau</a:t>
                      </a:r>
                      <a:endParaRPr kumimoji="1" lang="ja-JP" altLang="en-US" sz="1600" dirty="0"/>
                    </a:p>
                  </a:txBody>
                  <a:tcPr>
                    <a:solidFill>
                      <a:srgbClr val="3366FF">
                        <a:alpha val="20000"/>
                      </a:srgbClr>
                    </a:solidFill>
                  </a:tcPr>
                </a:tc>
                <a:tc>
                  <a:txBody>
                    <a:bodyPr/>
                    <a:lstStyle/>
                    <a:p>
                      <a:pPr algn="ctr"/>
                      <a:r>
                        <a:rPr kumimoji="1" lang="en-US" altLang="ja-JP" sz="1600" dirty="0" err="1" smtClean="0">
                          <a:latin typeface="Symbol" charset="2"/>
                          <a:cs typeface="Symbol" charset="2"/>
                        </a:rPr>
                        <a:t>tt</a:t>
                      </a:r>
                      <a:endParaRPr kumimoji="1" lang="ja-JP" altLang="en-US" sz="1600" dirty="0">
                        <a:latin typeface="Symbol" charset="2"/>
                        <a:cs typeface="Symbol" charset="2"/>
                      </a:endParaRPr>
                    </a:p>
                  </a:txBody>
                  <a:tcPr>
                    <a:solidFill>
                      <a:srgbClr val="FF0BD6">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err="1" smtClean="0">
                          <a:latin typeface="Symbol" charset="2"/>
                          <a:cs typeface="Symbol" charset="2"/>
                        </a:rPr>
                        <a:t>gg</a:t>
                      </a:r>
                      <a:r>
                        <a:rPr kumimoji="1" lang="en-US" altLang="ja-JP" sz="1600" dirty="0" smtClean="0">
                          <a:latin typeface="Symbol" charset="2"/>
                          <a:cs typeface="Symbol" charset="2"/>
                        </a:rPr>
                        <a:t> </a:t>
                      </a:r>
                      <a:r>
                        <a:rPr kumimoji="1" lang="en-US" altLang="ja-JP" sz="1400" dirty="0" smtClean="0">
                          <a:latin typeface="+mn-lt"/>
                          <a:cs typeface="Georgia"/>
                        </a:rPr>
                        <a:t>BG</a:t>
                      </a:r>
                      <a:r>
                        <a:rPr kumimoji="1" lang="en-US" altLang="ja-JP" sz="1600" dirty="0" smtClean="0">
                          <a:latin typeface="Symbol" charset="2"/>
                          <a:cs typeface="Symbol" charset="2"/>
                        </a:rPr>
                        <a:t>, </a:t>
                      </a:r>
                      <a:r>
                        <a:rPr kumimoji="1" lang="en-US" altLang="ja-JP" sz="1200" u="none" dirty="0" err="1" smtClean="0">
                          <a:latin typeface="Georgia"/>
                          <a:cs typeface="Georgia"/>
                        </a:rPr>
                        <a:t>Bhabha</a:t>
                      </a:r>
                      <a:endParaRPr kumimoji="1" lang="ja-JP" altLang="en-US" sz="1200" u="none" dirty="0" smtClean="0">
                        <a:latin typeface="Georgia"/>
                        <a:cs typeface="Georgia"/>
                      </a:endParaRPr>
                    </a:p>
                  </a:txBody>
                  <a:tcPr>
                    <a:solidFill>
                      <a:srgbClr val="FF0BD6">
                        <a:alpha val="20000"/>
                      </a:srgbClr>
                    </a:solidFill>
                  </a:tcPr>
                </a:tc>
                <a:tc>
                  <a:txBody>
                    <a:bodyPr/>
                    <a:lstStyle/>
                    <a:p>
                      <a:pPr algn="ctr"/>
                      <a:r>
                        <a:rPr kumimoji="1" lang="en-US" altLang="ja-JP" sz="1600" dirty="0" smtClean="0"/>
                        <a:t>WW, ZZ -&gt; l</a:t>
                      </a:r>
                      <a:r>
                        <a:rPr kumimoji="1" lang="en-US" altLang="ja-JP" sz="1600" dirty="0" smtClean="0">
                          <a:latin typeface="Symbol" charset="2"/>
                          <a:cs typeface="Symbol" charset="2"/>
                        </a:rPr>
                        <a:t>n</a:t>
                      </a:r>
                      <a:r>
                        <a:rPr kumimoji="1" lang="en-US" altLang="ja-JP" sz="1600" dirty="0" smtClean="0"/>
                        <a:t>l</a:t>
                      </a:r>
                      <a:r>
                        <a:rPr kumimoji="1" lang="en-US" altLang="ja-JP" sz="1600" dirty="0" smtClean="0">
                          <a:latin typeface="Symbol" charset="2"/>
                          <a:cs typeface="Symbol" charset="2"/>
                        </a:rPr>
                        <a:t>n</a:t>
                      </a:r>
                      <a:endParaRPr kumimoji="1" lang="ja-JP" altLang="en-US" sz="1600" dirty="0">
                        <a:latin typeface="Symbol" charset="2"/>
                        <a:cs typeface="Symbol" charset="2"/>
                      </a:endParaRPr>
                    </a:p>
                  </a:txBody>
                  <a:tcPr>
                    <a:solidFill>
                      <a:srgbClr val="FF0BD6">
                        <a:alpha val="20000"/>
                      </a:srgbClr>
                    </a:solidFill>
                  </a:tcPr>
                </a:tc>
              </a:tr>
              <a:tr h="579120">
                <a:tc>
                  <a:txBody>
                    <a:bodyPr/>
                    <a:lstStyle/>
                    <a:p>
                      <a:r>
                        <a:rPr kumimoji="1" lang="en-US" altLang="ja-JP" sz="1600" baseline="0" dirty="0" smtClean="0"/>
                        <a:t>Track energy fit</a:t>
                      </a:r>
                      <a:br>
                        <a:rPr kumimoji="1" lang="en-US" altLang="ja-JP" sz="1600" baseline="0" dirty="0" smtClean="0"/>
                      </a:br>
                      <a:r>
                        <a:rPr kumimoji="1" lang="en-US" altLang="ja-JP" sz="1600" baseline="0" dirty="0" smtClean="0"/>
                        <a:t>(only 180 ~ 250 GeV)</a:t>
                      </a:r>
                      <a:endParaRPr kumimoji="1" lang="ja-JP" altLang="en-US" sz="1600" dirty="0"/>
                    </a:p>
                  </a:txBody>
                  <a:tcPr/>
                </a:tc>
                <a:tc>
                  <a:txBody>
                    <a:bodyPr/>
                    <a:lstStyle/>
                    <a:p>
                      <a:pPr algn="ctr"/>
                      <a:r>
                        <a:rPr kumimoji="1" lang="en-US" altLang="ja-JP" sz="1600" kern="1200" baseline="0" dirty="0" smtClean="0">
                          <a:solidFill>
                            <a:schemeClr val="tx1"/>
                          </a:solidFill>
                          <a:latin typeface="Symbol" charset="2"/>
                          <a:ea typeface="+mn-ea"/>
                          <a:cs typeface="Symbol" charset="2"/>
                        </a:rPr>
                        <a:t>219.5</a:t>
                      </a:r>
                      <a:endParaRPr lang="ja-JP" altLang="en-US" sz="1600" dirty="0">
                        <a:latin typeface="Symbol" charset="2"/>
                        <a:cs typeface="Symbol" charset="2"/>
                      </a:endParaRPr>
                    </a:p>
                  </a:txBody>
                  <a:tcPr anchor="ctr">
                    <a:solidFill>
                      <a:srgbClr val="3366FF">
                        <a:alpha val="20000"/>
                      </a:srgbClr>
                    </a:solidFill>
                  </a:tcPr>
                </a:tc>
                <a:tc>
                  <a:txBody>
                    <a:bodyPr/>
                    <a:lstStyle/>
                    <a:p>
                      <a:pPr algn="ctr"/>
                      <a:r>
                        <a:rPr kumimoji="1" lang="en-US" altLang="ja-JP" sz="1600" kern="1200" baseline="0" dirty="0" smtClean="0">
                          <a:solidFill>
                            <a:schemeClr val="tx1"/>
                          </a:solidFill>
                          <a:latin typeface="Symbol" charset="2"/>
                          <a:ea typeface="+mn-ea"/>
                          <a:cs typeface="Symbol" charset="2"/>
                        </a:rPr>
                        <a:t>1.1</a:t>
                      </a:r>
                      <a:endParaRPr lang="ja-JP" altLang="en-US" sz="1600" dirty="0">
                        <a:latin typeface="Symbol" charset="2"/>
                        <a:cs typeface="Symbol" charset="2"/>
                      </a:endParaRPr>
                    </a:p>
                  </a:txBody>
                  <a:tcPr anchor="ctr">
                    <a:solidFill>
                      <a:srgbClr val="FF0BD6">
                        <a:alpha val="20000"/>
                      </a:srgbClr>
                    </a:solidFill>
                  </a:tcPr>
                </a:tc>
                <a:tc>
                  <a:txBody>
                    <a:bodyPr/>
                    <a:lstStyle/>
                    <a:p>
                      <a:pPr algn="ctr"/>
                      <a:r>
                        <a:rPr kumimoji="1" lang="en-US" altLang="ja-JP" sz="1600" kern="1200" baseline="0" dirty="0" smtClean="0">
                          <a:solidFill>
                            <a:schemeClr val="tx1"/>
                          </a:solidFill>
                          <a:latin typeface="Symbol" charset="2"/>
                          <a:ea typeface="+mn-ea"/>
                          <a:cs typeface="Symbol" charset="2"/>
                        </a:rPr>
                        <a:t>0</a:t>
                      </a:r>
                      <a:endParaRPr lang="ja-JP" altLang="en-US" sz="1600" dirty="0">
                        <a:latin typeface="Symbol" charset="2"/>
                        <a:cs typeface="Symbol" charset="2"/>
                      </a:endParaRPr>
                    </a:p>
                  </a:txBody>
                  <a:tcPr anchor="ctr">
                    <a:solidFill>
                      <a:srgbClr val="FF0BD6">
                        <a:alpha val="20000"/>
                      </a:srgbClr>
                    </a:solidFill>
                  </a:tcPr>
                </a:tc>
                <a:tc>
                  <a:txBody>
                    <a:bodyPr/>
                    <a:lstStyle/>
                    <a:p>
                      <a:pPr algn="ctr"/>
                      <a:r>
                        <a:rPr kumimoji="1" lang="en-US" altLang="ja-JP" sz="1600" kern="1200" baseline="0" dirty="0" smtClean="0">
                          <a:solidFill>
                            <a:schemeClr val="tx1"/>
                          </a:solidFill>
                          <a:latin typeface="Symbol" charset="2"/>
                          <a:ea typeface="+mn-ea"/>
                          <a:cs typeface="Symbol" charset="2"/>
                        </a:rPr>
                        <a:t>6.1</a:t>
                      </a:r>
                      <a:endParaRPr kumimoji="1" lang="en-US" altLang="ja-JP" sz="1600" dirty="0" smtClean="0">
                        <a:latin typeface="Symbol" charset="2"/>
                        <a:cs typeface="Symbol" charset="2"/>
                      </a:endParaRPr>
                    </a:p>
                  </a:txBody>
                  <a:tcPr anchor="ctr">
                    <a:solidFill>
                      <a:srgbClr val="FF0BD6">
                        <a:alpha val="20000"/>
                      </a:srgbClr>
                    </a:solidFill>
                  </a:tcPr>
                </a:tc>
              </a:tr>
              <a:tr h="579120">
                <a:tc>
                  <a:txBody>
                    <a:bodyPr/>
                    <a:lstStyle/>
                    <a:p>
                      <a:r>
                        <a:rPr kumimoji="1" lang="en-US" altLang="ja-JP" sz="1600" baseline="0" dirty="0" smtClean="0"/>
                        <a:t>Threshold scan </a:t>
                      </a:r>
                    </a:p>
                    <a:p>
                      <a:r>
                        <a:rPr kumimoji="1" lang="en-US" altLang="ja-JP" sz="1600" baseline="0" dirty="0" smtClean="0"/>
                        <a:t>(261 GeV)</a:t>
                      </a:r>
                      <a:endParaRPr kumimoji="1" lang="ja-JP" altLang="en-US" sz="1600" dirty="0"/>
                    </a:p>
                  </a:txBody>
                  <a:tcPr/>
                </a:tc>
                <a:tc>
                  <a:txBody>
                    <a:bodyPr/>
                    <a:lstStyle/>
                    <a:p>
                      <a:pPr algn="ctr"/>
                      <a:r>
                        <a:rPr lang="en-US" altLang="ja-JP" sz="1600" dirty="0" smtClean="0">
                          <a:latin typeface="Symbol" charset="2"/>
                          <a:cs typeface="Symbol" charset="2"/>
                        </a:rPr>
                        <a:t>467.5</a:t>
                      </a:r>
                      <a:endParaRPr lang="ja-JP" altLang="en-US" sz="1600" dirty="0">
                        <a:latin typeface="Symbol" charset="2"/>
                        <a:cs typeface="Symbol" charset="2"/>
                      </a:endParaRPr>
                    </a:p>
                  </a:txBody>
                  <a:tcPr anchor="ctr">
                    <a:solidFill>
                      <a:srgbClr val="3366FF">
                        <a:alpha val="20000"/>
                      </a:srgbClr>
                    </a:solidFill>
                  </a:tcPr>
                </a:tc>
                <a:tc>
                  <a:txBody>
                    <a:bodyPr/>
                    <a:lstStyle/>
                    <a:p>
                      <a:pPr algn="ctr"/>
                      <a:r>
                        <a:rPr lang="en-US" altLang="ja-JP" sz="1600" dirty="0" smtClean="0">
                          <a:latin typeface="Symbol" charset="2"/>
                          <a:cs typeface="Symbol" charset="2"/>
                        </a:rPr>
                        <a:t>49.7</a:t>
                      </a:r>
                      <a:endParaRPr lang="ja-JP" altLang="en-US" sz="1600" dirty="0">
                        <a:latin typeface="Symbol" charset="2"/>
                        <a:cs typeface="Symbol" charset="2"/>
                      </a:endParaRPr>
                    </a:p>
                  </a:txBody>
                  <a:tcPr anchor="ctr">
                    <a:solidFill>
                      <a:srgbClr val="FF0BD6">
                        <a:alpha val="20000"/>
                      </a:srgbClr>
                    </a:solidFill>
                  </a:tcPr>
                </a:tc>
                <a:tc>
                  <a:txBody>
                    <a:bodyPr/>
                    <a:lstStyle/>
                    <a:p>
                      <a:pPr algn="ctr"/>
                      <a:r>
                        <a:rPr lang="en-US" altLang="ja-JP" sz="1600" dirty="0" smtClean="0">
                          <a:latin typeface="Symbol" charset="2"/>
                          <a:cs typeface="Symbol" charset="2"/>
                        </a:rPr>
                        <a:t>20.0</a:t>
                      </a:r>
                      <a:endParaRPr lang="ja-JP" altLang="en-US" sz="1600" dirty="0">
                        <a:latin typeface="Symbol" charset="2"/>
                        <a:cs typeface="Symbol" charset="2"/>
                      </a:endParaRPr>
                    </a:p>
                  </a:txBody>
                  <a:tcPr anchor="ctr">
                    <a:solidFill>
                      <a:srgbClr val="FF0BD6">
                        <a:alpha val="20000"/>
                      </a:srgbClr>
                    </a:solidFill>
                  </a:tcPr>
                </a:tc>
                <a:tc>
                  <a:txBody>
                    <a:bodyPr/>
                    <a:lstStyle/>
                    <a:p>
                      <a:pPr algn="ctr"/>
                      <a:r>
                        <a:rPr lang="en-US" altLang="ja-JP" sz="1600" dirty="0" smtClean="0">
                          <a:latin typeface="Symbol" charset="2"/>
                          <a:cs typeface="Symbol" charset="2"/>
                        </a:rPr>
                        <a:t>211.8</a:t>
                      </a:r>
                      <a:endParaRPr lang="ja-JP" altLang="en-US" sz="1600" dirty="0">
                        <a:latin typeface="Symbol" charset="2"/>
                        <a:cs typeface="Symbol" charset="2"/>
                      </a:endParaRPr>
                    </a:p>
                  </a:txBody>
                  <a:tcPr anchor="ctr">
                    <a:solidFill>
                      <a:srgbClr val="FF0BD6">
                        <a:alpha val="20000"/>
                      </a:srgbClr>
                    </a:solidFill>
                  </a:tcPr>
                </a:tc>
              </a:tr>
              <a:tr h="579120">
                <a:tc>
                  <a:txBody>
                    <a:bodyPr/>
                    <a:lstStyle/>
                    <a:p>
                      <a:r>
                        <a:rPr kumimoji="1" lang="en-US" altLang="ja-JP" sz="1600" dirty="0" smtClean="0"/>
                        <a:t>Lifetime analysis</a:t>
                      </a:r>
                      <a:endParaRPr kumimoji="1" lang="ja-JP" altLang="en-US" sz="1600" dirty="0"/>
                    </a:p>
                  </a:txBody>
                  <a:tcPr/>
                </a:tc>
                <a:tc>
                  <a:txBody>
                    <a:bodyPr/>
                    <a:lstStyle/>
                    <a:p>
                      <a:pPr algn="ctr"/>
                      <a:r>
                        <a:rPr kumimoji="1" lang="en-US" altLang="ja-JP" sz="1600" kern="1200" baseline="0" dirty="0" smtClean="0">
                          <a:solidFill>
                            <a:schemeClr val="tx1"/>
                          </a:solidFill>
                          <a:latin typeface="Symbol" charset="2"/>
                          <a:ea typeface="+mn-ea"/>
                          <a:cs typeface="Symbol" charset="2"/>
                        </a:rPr>
                        <a:t>14565</a:t>
                      </a:r>
                      <a:endParaRPr lang="ja-JP" altLang="en-US" sz="1600" dirty="0">
                        <a:latin typeface="Symbol" charset="2"/>
                        <a:cs typeface="Symbol" charset="2"/>
                      </a:endParaRPr>
                    </a:p>
                  </a:txBody>
                  <a:tcPr anchor="ctr">
                    <a:solidFill>
                      <a:srgbClr val="3366FF">
                        <a:alpha val="20000"/>
                      </a:srgbClr>
                    </a:solidFill>
                  </a:tcPr>
                </a:tc>
                <a:tc>
                  <a:txBody>
                    <a:bodyPr/>
                    <a:lstStyle/>
                    <a:p>
                      <a:pPr algn="ctr"/>
                      <a:r>
                        <a:rPr kumimoji="1" lang="en-US" altLang="ja-JP" sz="1600" kern="1200" baseline="0" dirty="0" smtClean="0">
                          <a:solidFill>
                            <a:schemeClr val="tx1"/>
                          </a:solidFill>
                          <a:latin typeface="Symbol" charset="2"/>
                          <a:ea typeface="+mn-ea"/>
                          <a:cs typeface="Symbol" charset="2"/>
                        </a:rPr>
                        <a:t>563</a:t>
                      </a:r>
                      <a:endParaRPr lang="ja-JP" altLang="en-US" sz="1600" dirty="0">
                        <a:latin typeface="Symbol" charset="2"/>
                        <a:cs typeface="Symbol" charset="2"/>
                      </a:endParaRPr>
                    </a:p>
                  </a:txBody>
                  <a:tcPr anchor="ctr">
                    <a:solidFill>
                      <a:srgbClr val="FF0BD6">
                        <a:alpha val="20000"/>
                      </a:srgbClr>
                    </a:solidFill>
                  </a:tcPr>
                </a:tc>
                <a:tc>
                  <a:txBody>
                    <a:bodyPr/>
                    <a:lstStyle/>
                    <a:p>
                      <a:pPr algn="ctr"/>
                      <a:r>
                        <a:rPr kumimoji="1" lang="en-US" altLang="ja-JP" sz="1600" kern="1200" baseline="0" dirty="0" smtClean="0">
                          <a:solidFill>
                            <a:schemeClr val="tx1"/>
                          </a:solidFill>
                          <a:latin typeface="Symbol" charset="2"/>
                          <a:ea typeface="+mn-ea"/>
                          <a:cs typeface="Symbol" charset="2"/>
                        </a:rPr>
                        <a:t>1047</a:t>
                      </a:r>
                      <a:endParaRPr lang="ja-JP" altLang="en-US" sz="1600" dirty="0">
                        <a:latin typeface="Symbol" charset="2"/>
                        <a:cs typeface="Symbol" charset="2"/>
                      </a:endParaRPr>
                    </a:p>
                  </a:txBody>
                  <a:tcPr anchor="ctr">
                    <a:solidFill>
                      <a:srgbClr val="FF0BD6">
                        <a:alpha val="20000"/>
                      </a:srgbClr>
                    </a:solidFill>
                  </a:tcPr>
                </a:tc>
                <a:tc>
                  <a:txBody>
                    <a:bodyPr/>
                    <a:lstStyle/>
                    <a:p>
                      <a:pPr algn="ctr"/>
                      <a:r>
                        <a:rPr kumimoji="1" lang="en-US" altLang="ja-JP" sz="1600" kern="1200" baseline="0" dirty="0" smtClean="0">
                          <a:solidFill>
                            <a:schemeClr val="tx1"/>
                          </a:solidFill>
                          <a:latin typeface="Symbol" charset="2"/>
                          <a:ea typeface="+mn-ea"/>
                          <a:cs typeface="Symbol" charset="2"/>
                        </a:rPr>
                        <a:t>1859</a:t>
                      </a:r>
                      <a:endParaRPr kumimoji="1" lang="en-US" altLang="ja-JP" sz="1600" dirty="0" smtClean="0">
                        <a:latin typeface="Symbol" charset="2"/>
                        <a:cs typeface="Symbol" charset="2"/>
                      </a:endParaRPr>
                    </a:p>
                  </a:txBody>
                  <a:tcPr anchor="ctr">
                    <a:solidFill>
                      <a:srgbClr val="FF0BD6">
                        <a:alpha val="20000"/>
                      </a:srgbClr>
                    </a:solidFill>
                  </a:tcPr>
                </a:tc>
              </a:tr>
            </a:tbl>
          </a:graphicData>
        </a:graphic>
      </p:graphicFrame>
      <p:sp>
        <p:nvSpPr>
          <p:cNvPr id="15" name="正方形/長方形 14"/>
          <p:cNvSpPr/>
          <p:nvPr/>
        </p:nvSpPr>
        <p:spPr>
          <a:xfrm>
            <a:off x="-81844" y="4169879"/>
            <a:ext cx="4063072" cy="49333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sz="1600" dirty="0" smtClean="0">
                <a:solidFill>
                  <a:schemeClr val="tx1"/>
                </a:solidFill>
              </a:rPr>
              <a:t>＜</a:t>
            </a:r>
            <a:r>
              <a:rPr lang="en-US" altLang="en-US" sz="1600" dirty="0" err="1" smtClean="0">
                <a:solidFill>
                  <a:schemeClr val="tx1"/>
                </a:solidFill>
              </a:rPr>
              <a:t>　</a:t>
            </a:r>
            <a:r>
              <a:rPr lang="en-US" altLang="ja-JP" sz="1600" dirty="0" err="1" smtClean="0">
                <a:solidFill>
                  <a:schemeClr val="tx1"/>
                </a:solidFill>
              </a:rPr>
              <a:t>Weighted</a:t>
            </a:r>
            <a:r>
              <a:rPr lang="en-US" altLang="ja-JP" sz="1600" dirty="0" smtClean="0">
                <a:solidFill>
                  <a:schemeClr val="tx1"/>
                </a:solidFill>
              </a:rPr>
              <a:t> event counts after all </a:t>
            </a:r>
            <a:r>
              <a:rPr lang="en-US" altLang="ja-JP" sz="1600" dirty="0" err="1" smtClean="0">
                <a:solidFill>
                  <a:schemeClr val="tx1"/>
                </a:solidFill>
              </a:rPr>
              <a:t>cuts</a:t>
            </a:r>
            <a:r>
              <a:rPr lang="en-US" altLang="en-US" sz="1600" dirty="0" err="1" smtClean="0">
                <a:solidFill>
                  <a:schemeClr val="tx1"/>
                </a:solidFill>
              </a:rPr>
              <a:t>　</a:t>
            </a:r>
            <a:r>
              <a:rPr kumimoji="1" lang="ja-JP" altLang="en-US" sz="1600" dirty="0" smtClean="0">
                <a:solidFill>
                  <a:schemeClr val="tx1"/>
                </a:solidFill>
              </a:rPr>
              <a:t>＞</a:t>
            </a:r>
            <a:endParaRPr kumimoji="1" lang="ja-JP" altLang="en-US" sz="1600" dirty="0">
              <a:solidFill>
                <a:schemeClr val="tx1"/>
              </a:solidFill>
            </a:endParaRPr>
          </a:p>
        </p:txBody>
      </p:sp>
      <p:sp>
        <p:nvSpPr>
          <p:cNvPr id="11" name="正方形/長方形 10"/>
          <p:cNvSpPr/>
          <p:nvPr/>
        </p:nvSpPr>
        <p:spPr>
          <a:xfrm>
            <a:off x="57726" y="1086050"/>
            <a:ext cx="2741112" cy="49333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smtClean="0">
                <a:solidFill>
                  <a:schemeClr val="tx1"/>
                </a:solidFill>
              </a:rPr>
              <a:t>＜</a:t>
            </a:r>
            <a:r>
              <a:rPr lang="ja-JP" altLang="en-US" dirty="0" smtClean="0">
                <a:solidFill>
                  <a:schemeClr val="tx1"/>
                </a:solidFill>
              </a:rPr>
              <a:t>　</a:t>
            </a:r>
            <a:r>
              <a:rPr lang="en-US" altLang="ja-JP" dirty="0" smtClean="0">
                <a:solidFill>
                  <a:schemeClr val="tx1"/>
                </a:solidFill>
              </a:rPr>
              <a:t>Main selection</a:t>
            </a:r>
            <a:r>
              <a:rPr kumimoji="1" lang="ja-JP" altLang="en-US" dirty="0" smtClean="0">
                <a:solidFill>
                  <a:schemeClr val="tx1"/>
                </a:solidFill>
              </a:rPr>
              <a:t>　＞</a:t>
            </a:r>
            <a:endParaRPr kumimoji="1" lang="ja-JP" altLang="en-US" dirty="0">
              <a:solidFill>
                <a:schemeClr val="tx1"/>
              </a:solidFill>
            </a:endParaRPr>
          </a:p>
        </p:txBody>
      </p:sp>
      <p:sp>
        <p:nvSpPr>
          <p:cNvPr id="12" name="正方形/長方形 11"/>
          <p:cNvSpPr/>
          <p:nvPr/>
        </p:nvSpPr>
        <p:spPr>
          <a:xfrm>
            <a:off x="3959634" y="4216503"/>
            <a:ext cx="949733" cy="49333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altLang="ja-JP" dirty="0" smtClean="0">
                <a:solidFill>
                  <a:srgbClr val="3366FF"/>
                </a:solidFill>
              </a:rPr>
              <a:t>Signal</a:t>
            </a:r>
            <a:endParaRPr kumimoji="1" lang="ja-JP" altLang="en-US" dirty="0">
              <a:solidFill>
                <a:srgbClr val="3366FF"/>
              </a:solidFill>
            </a:endParaRPr>
          </a:p>
        </p:txBody>
      </p:sp>
      <p:sp>
        <p:nvSpPr>
          <p:cNvPr id="14" name="正方形/長方形 13"/>
          <p:cNvSpPr/>
          <p:nvPr/>
        </p:nvSpPr>
        <p:spPr>
          <a:xfrm>
            <a:off x="6081744" y="4202069"/>
            <a:ext cx="1654520" cy="49333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lang="en-US" altLang="ja-JP" dirty="0" smtClean="0">
                <a:solidFill>
                  <a:srgbClr val="FF0BD6"/>
                </a:solidFill>
              </a:rPr>
              <a:t>Background</a:t>
            </a:r>
            <a:endParaRPr kumimoji="1" lang="ja-JP" altLang="en-US" dirty="0">
              <a:solidFill>
                <a:srgbClr val="FF0BD6"/>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408352" y="438511"/>
            <a:ext cx="8229600" cy="1066800"/>
          </a:xfrm>
        </p:spPr>
        <p:txBody>
          <a:bodyPr anchor="ctr" anchorCtr="1">
            <a:normAutofit/>
          </a:bodyPr>
          <a:lstStyle/>
          <a:p>
            <a:r>
              <a:rPr lang="en-US" altLang="ja-JP" dirty="0" smtClean="0"/>
              <a:t>Stau mass with track energy fit </a:t>
            </a:r>
            <a:endParaRPr lang="ja-JP" altLang="en-US" dirty="0"/>
          </a:p>
        </p:txBody>
      </p:sp>
      <p:sp>
        <p:nvSpPr>
          <p:cNvPr id="12" name="コンテンツ プレースホルダ 40"/>
          <p:cNvSpPr txBox="1">
            <a:spLocks/>
          </p:cNvSpPr>
          <p:nvPr/>
        </p:nvSpPr>
        <p:spPr>
          <a:xfrm>
            <a:off x="21116" y="3818331"/>
            <a:ext cx="4369833" cy="2242895"/>
          </a:xfrm>
          <a:prstGeom prst="rect">
            <a:avLst/>
          </a:prstGeom>
        </p:spPr>
        <p:txBody>
          <a:bodyPr vert="horz" lIns="91440" tIns="45720" rIns="91440" bIns="45720" rtlCol="0">
            <a:noAutofit/>
          </a:bodyPr>
          <a:lstStyle/>
          <a:p>
            <a:pPr marL="457200" marR="0" lvl="0" indent="-457200" algn="l" defTabSz="457200" rtl="0" eaLnBrk="1" fontAlgn="auto" latinLnBrk="0" hangingPunct="1">
              <a:lnSpc>
                <a:spcPct val="100000"/>
              </a:lnSpc>
              <a:spcBef>
                <a:spcPct val="20000"/>
              </a:spcBef>
              <a:spcAft>
                <a:spcPts val="0"/>
              </a:spcAft>
              <a:buClrTx/>
              <a:buSzTx/>
              <a:buFont typeface="+mj-lt"/>
              <a:buAutoNum type="arabicPeriod" startAt="2"/>
              <a:tabLst/>
              <a:defRPr/>
            </a:pPr>
            <a:r>
              <a:rPr lang="en-US" altLang="ja-JP" dirty="0" smtClean="0"/>
              <a:t>Substitute</a:t>
            </a:r>
            <a:r>
              <a:rPr lang="en-US" altLang="ja-JP" noProof="0" dirty="0" smtClean="0"/>
              <a:t> the fitted value for the maximum energy in the kinematic formula </a:t>
            </a:r>
            <a:r>
              <a:rPr lang="en-US" altLang="ja-JP" dirty="0" smtClean="0"/>
              <a:t>(</a:t>
            </a:r>
            <a:r>
              <a:rPr lang="en-US" altLang="ja-JP" dirty="0" smtClean="0">
                <a:solidFill>
                  <a:srgbClr val="3366FF"/>
                </a:solidFill>
              </a:rPr>
              <a:t>refer to right</a:t>
            </a:r>
            <a:r>
              <a:rPr lang="en-US" altLang="ja-JP" dirty="0" smtClean="0"/>
              <a:t>) to solve for </a:t>
            </a:r>
            <a:br>
              <a:rPr lang="en-US" altLang="ja-JP" dirty="0" smtClean="0"/>
            </a:br>
            <a:r>
              <a:rPr lang="en-US" altLang="ja-JP" dirty="0" smtClean="0"/>
              <a:t>the stau mass</a:t>
            </a:r>
            <a:endParaRPr kumimoji="1" lang="en-US" altLang="ja-JP" b="0" i="0" u="none" strike="noStrike" kern="1200" cap="none" spc="0" normalizeH="0" baseline="0" noProof="0" dirty="0" smtClean="0">
              <a:ln>
                <a:noFill/>
              </a:ln>
              <a:solidFill>
                <a:schemeClr val="tx1"/>
              </a:solidFill>
              <a:effectLst/>
              <a:uLnTx/>
              <a:uFillTx/>
              <a:latin typeface="+mn-lt"/>
              <a:ea typeface="+mn-ea"/>
              <a:cs typeface="+mn-cs"/>
            </a:endParaRPr>
          </a:p>
          <a:p>
            <a:pPr marL="457200" indent="-457200">
              <a:spcBef>
                <a:spcPct val="20000"/>
              </a:spcBef>
              <a:buFont typeface="+mj-lt"/>
              <a:buAutoNum type="arabicPeriod" startAt="2"/>
              <a:defRPr/>
            </a:pPr>
            <a:r>
              <a:rPr lang="en-US" altLang="ja-JP" dirty="0" smtClean="0"/>
              <a:t>Repeat  </a:t>
            </a:r>
            <a:r>
              <a:rPr lang="en-US" altLang="ja-JP" dirty="0" smtClean="0">
                <a:latin typeface="Symbol" charset="2"/>
                <a:cs typeface="Symbol" charset="2"/>
              </a:rPr>
              <a:t>1 - 2 </a:t>
            </a:r>
            <a:r>
              <a:rPr lang="en-US" altLang="ja-JP" dirty="0" smtClean="0"/>
              <a:t>above</a:t>
            </a:r>
            <a:r>
              <a:rPr lang="en-US" altLang="ja-JP" dirty="0" smtClean="0">
                <a:latin typeface="Symbol" charset="2"/>
                <a:cs typeface="Symbol" charset="2"/>
              </a:rPr>
              <a:t> 10,000 </a:t>
            </a:r>
            <a:r>
              <a:rPr lang="en-US" altLang="ja-JP" dirty="0" smtClean="0"/>
              <a:t>times </a:t>
            </a:r>
            <a:br>
              <a:rPr lang="en-US" altLang="ja-JP" dirty="0" smtClean="0"/>
            </a:br>
            <a:r>
              <a:rPr lang="en-US" altLang="ja-JP" dirty="0" smtClean="0"/>
              <a:t>to evaluate expected precision of stau mass</a:t>
            </a:r>
          </a:p>
        </p:txBody>
      </p:sp>
      <p:sp>
        <p:nvSpPr>
          <p:cNvPr id="34" name="スライド番号プレースホルダ 33"/>
          <p:cNvSpPr>
            <a:spLocks noGrp="1"/>
          </p:cNvSpPr>
          <p:nvPr>
            <p:ph type="sldNum" sz="quarter" idx="12"/>
          </p:nvPr>
        </p:nvSpPr>
        <p:spPr/>
        <p:txBody>
          <a:bodyPr/>
          <a:lstStyle/>
          <a:p>
            <a:fld id="{17B14B8B-4044-D141-981D-8DE9B38FFCC3}" type="slidenum">
              <a:rPr lang="ja-JP" altLang="en-US" smtClean="0"/>
              <a:pPr/>
              <a:t>11</a:t>
            </a:fld>
            <a:endParaRPr lang="ja-JP" altLang="en-US"/>
          </a:p>
        </p:txBody>
      </p:sp>
      <p:pic>
        <p:nvPicPr>
          <p:cNvPr id="41" name="図 40"/>
          <p:cNvPicPr>
            <a:picLocks noChangeAspect="1"/>
          </p:cNvPicPr>
          <p:nvPr/>
        </p:nvPicPr>
        <p:blipFill>
          <a:blip r:embed="rId3"/>
          <a:stretch>
            <a:fillRect/>
          </a:stretch>
        </p:blipFill>
        <p:spPr>
          <a:xfrm>
            <a:off x="197681" y="3269417"/>
            <a:ext cx="4273667" cy="501604"/>
          </a:xfrm>
          <a:prstGeom prst="rect">
            <a:avLst/>
          </a:prstGeom>
          <a:solidFill>
            <a:schemeClr val="bg1"/>
          </a:solidFill>
          <a:ln>
            <a:noFill/>
          </a:ln>
        </p:spPr>
      </p:pic>
      <p:sp>
        <p:nvSpPr>
          <p:cNvPr id="52" name="コンテンツ プレースホルダ 40"/>
          <p:cNvSpPr txBox="1">
            <a:spLocks/>
          </p:cNvSpPr>
          <p:nvPr/>
        </p:nvSpPr>
        <p:spPr>
          <a:xfrm>
            <a:off x="108044" y="1418787"/>
            <a:ext cx="4114800" cy="1850629"/>
          </a:xfrm>
          <a:prstGeom prst="rect">
            <a:avLst/>
          </a:prstGeom>
        </p:spPr>
        <p:txBody>
          <a:bodyPr vert="horz">
            <a:normAutofit fontScale="92500" lnSpcReduction="10000"/>
          </a:bodyPr>
          <a:lstStyle/>
          <a:p>
            <a:pPr marL="457200" indent="-457200" defTabSz="914400">
              <a:spcBef>
                <a:spcPts val="300"/>
              </a:spcBef>
              <a:buClr>
                <a:schemeClr val="tx1"/>
              </a:buClr>
              <a:defRPr/>
            </a:pPr>
            <a:r>
              <a:rPr lang="en-US" altLang="ja-JP" dirty="0" smtClean="0">
                <a:solidFill>
                  <a:srgbClr val="FF6600"/>
                </a:solidFill>
              </a:rPr>
              <a:t>Track Energy fit</a:t>
            </a:r>
            <a:r>
              <a:rPr lang="en-US" altLang="ja-JP" dirty="0" smtClean="0"/>
              <a:t/>
            </a:r>
            <a:br>
              <a:rPr lang="en-US" altLang="ja-JP" dirty="0" smtClean="0"/>
            </a:br>
            <a:r>
              <a:rPr lang="en-US" altLang="ja-JP" dirty="0" smtClean="0"/>
              <a:t>The stau mass determines the maximum of the track energy</a:t>
            </a:r>
          </a:p>
          <a:p>
            <a:pPr marL="457200" indent="-457200" defTabSz="914400">
              <a:spcBef>
                <a:spcPts val="300"/>
              </a:spcBef>
              <a:buClr>
                <a:schemeClr val="tx1"/>
              </a:buClr>
              <a:defRPr/>
            </a:pPr>
            <a:r>
              <a:rPr lang="en-US" altLang="ja-JP" dirty="0" smtClean="0">
                <a:solidFill>
                  <a:srgbClr val="FF6600"/>
                </a:solidFill>
              </a:rPr>
              <a:t>Procedure</a:t>
            </a:r>
          </a:p>
          <a:p>
            <a:pPr marL="457200" marR="0" lvl="0" indent="-457200" algn="l" defTabSz="914400" rtl="0" eaLnBrk="1" fontAlgn="auto" latinLnBrk="0" hangingPunct="1">
              <a:lnSpc>
                <a:spcPct val="100000"/>
              </a:lnSpc>
              <a:spcBef>
                <a:spcPts val="300"/>
              </a:spcBef>
              <a:spcAft>
                <a:spcPts val="0"/>
              </a:spcAft>
              <a:buClr>
                <a:schemeClr val="tx1"/>
              </a:buClr>
              <a:buSzTx/>
              <a:buFont typeface="+mj-lt"/>
              <a:buAutoNum type="arabicPeriod"/>
              <a:tabLst/>
              <a:defRPr/>
            </a:pPr>
            <a:r>
              <a:rPr kumimoji="1" lang="en-US" altLang="ja-JP" sz="1800" b="0" i="0" u="none" strike="noStrike" kern="1200" cap="none" spc="0" normalizeH="0" baseline="0" noProof="0" dirty="0" smtClean="0">
                <a:ln>
                  <a:noFill/>
                </a:ln>
                <a:solidFill>
                  <a:schemeClr val="tx1"/>
                </a:solidFill>
                <a:effectLst/>
                <a:uLnTx/>
                <a:uFillTx/>
                <a:latin typeface="+mn-lt"/>
                <a:ea typeface="+mn-ea"/>
                <a:cs typeface="+mn-cs"/>
              </a:rPr>
              <a:t>Acquire  the edge  of track energy distribution by the following fitting function (</a:t>
            </a:r>
            <a:r>
              <a:rPr kumimoji="1" lang="en-US" altLang="ja-JP" sz="1800" b="0" i="0" u="none" strike="noStrike" kern="1200" cap="none" spc="0" normalizeH="0" baseline="0" noProof="0" dirty="0" smtClean="0">
                <a:ln>
                  <a:noFill/>
                </a:ln>
                <a:solidFill>
                  <a:srgbClr val="F419FF"/>
                </a:solidFill>
                <a:effectLst/>
                <a:uLnTx/>
                <a:uFillTx/>
                <a:latin typeface="+mn-lt"/>
                <a:ea typeface="+mn-ea"/>
                <a:cs typeface="+mn-cs"/>
              </a:rPr>
              <a:t>refer to </a:t>
            </a:r>
            <a:r>
              <a:rPr lang="en-US" altLang="ja-JP" dirty="0" smtClean="0">
                <a:solidFill>
                  <a:srgbClr val="F419FF"/>
                </a:solidFill>
              </a:rPr>
              <a:t>right</a:t>
            </a:r>
            <a:r>
              <a:rPr kumimoji="1" lang="en-US" altLang="ja-JP" sz="1800" b="0" i="0" u="none" strike="noStrike" kern="1200" cap="none" spc="0" normalizeH="0" baseline="0" noProof="0" dirty="0" smtClean="0">
                <a:ln>
                  <a:noFill/>
                </a:ln>
                <a:solidFill>
                  <a:srgbClr val="F419FF"/>
                </a:solidFill>
                <a:effectLst/>
                <a:uLnTx/>
                <a:uFillTx/>
                <a:latin typeface="+mn-lt"/>
                <a:ea typeface="+mn-ea"/>
                <a:cs typeface="+mn-cs"/>
              </a:rPr>
              <a:t> figure</a:t>
            </a:r>
            <a:r>
              <a:rPr kumimoji="1" lang="en-US" altLang="ja-JP" sz="1800" b="0" i="0" u="none" strike="noStrike" kern="1200" cap="none" spc="0" normalizeH="0" baseline="0" noProof="0" dirty="0" smtClean="0">
                <a:ln>
                  <a:noFill/>
                </a:ln>
                <a:solidFill>
                  <a:schemeClr val="tx1"/>
                </a:solidFill>
                <a:effectLst/>
                <a:uLnTx/>
                <a:uFillTx/>
                <a:latin typeface="+mn-lt"/>
                <a:ea typeface="+mn-ea"/>
                <a:cs typeface="+mn-cs"/>
              </a:rPr>
              <a:t>)</a:t>
            </a:r>
          </a:p>
        </p:txBody>
      </p:sp>
      <p:pic>
        <p:nvPicPr>
          <p:cNvPr id="42" name="図 41"/>
          <p:cNvPicPr>
            <a:picLocks noChangeAspect="1"/>
          </p:cNvPicPr>
          <p:nvPr/>
        </p:nvPicPr>
        <p:blipFill>
          <a:blip r:embed="rId4"/>
          <a:stretch>
            <a:fillRect/>
          </a:stretch>
        </p:blipFill>
        <p:spPr>
          <a:xfrm>
            <a:off x="1233137" y="5974831"/>
            <a:ext cx="2032216" cy="741920"/>
          </a:xfrm>
          <a:prstGeom prst="rect">
            <a:avLst/>
          </a:prstGeom>
        </p:spPr>
      </p:pic>
      <p:sp>
        <p:nvSpPr>
          <p:cNvPr id="43" name="正方形/長方形 42"/>
          <p:cNvSpPr/>
          <p:nvPr/>
        </p:nvSpPr>
        <p:spPr>
          <a:xfrm>
            <a:off x="1134331" y="5901013"/>
            <a:ext cx="2248970" cy="900771"/>
          </a:xfrm>
          <a:prstGeom prst="rect">
            <a:avLst/>
          </a:prstGeom>
          <a:noFill/>
          <a:ln w="349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45" name="図 44"/>
          <p:cNvPicPr>
            <a:picLocks noChangeAspect="1"/>
          </p:cNvPicPr>
          <p:nvPr/>
        </p:nvPicPr>
        <p:blipFill>
          <a:blip r:embed="rId5"/>
          <a:stretch>
            <a:fillRect/>
          </a:stretch>
        </p:blipFill>
        <p:spPr>
          <a:xfrm>
            <a:off x="503339" y="6182467"/>
            <a:ext cx="469900" cy="292100"/>
          </a:xfrm>
          <a:prstGeom prst="rect">
            <a:avLst/>
          </a:prstGeom>
        </p:spPr>
      </p:pic>
      <p:grpSp>
        <p:nvGrpSpPr>
          <p:cNvPr id="2" name="図形グループ 45"/>
          <p:cNvGrpSpPr>
            <a:grpSpLocks noChangeAspect="1"/>
          </p:cNvGrpSpPr>
          <p:nvPr/>
        </p:nvGrpSpPr>
        <p:grpSpPr>
          <a:xfrm>
            <a:off x="6221888" y="5138557"/>
            <a:ext cx="2413726" cy="684542"/>
            <a:chOff x="264766" y="5216251"/>
            <a:chExt cx="2681918" cy="760602"/>
          </a:xfrm>
        </p:grpSpPr>
        <p:pic>
          <p:nvPicPr>
            <p:cNvPr id="48" name="図 47"/>
            <p:cNvPicPr>
              <a:picLocks noChangeAspect="1"/>
            </p:cNvPicPr>
            <p:nvPr/>
          </p:nvPicPr>
          <p:blipFill>
            <a:blip r:embed="rId6"/>
            <a:stretch>
              <a:fillRect/>
            </a:stretch>
          </p:blipFill>
          <p:spPr>
            <a:xfrm>
              <a:off x="264766" y="5311084"/>
              <a:ext cx="2681918" cy="665769"/>
            </a:xfrm>
            <a:prstGeom prst="rect">
              <a:avLst/>
            </a:prstGeom>
          </p:spPr>
        </p:pic>
        <p:sp>
          <p:nvSpPr>
            <p:cNvPr id="49" name="円/楕円 48"/>
            <p:cNvSpPr/>
            <p:nvPr/>
          </p:nvSpPr>
          <p:spPr>
            <a:xfrm>
              <a:off x="2400950" y="5216251"/>
              <a:ext cx="500337" cy="436206"/>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50" name="図 49"/>
            <p:cNvPicPr>
              <a:picLocks noChangeAspect="1"/>
            </p:cNvPicPr>
            <p:nvPr/>
          </p:nvPicPr>
          <p:blipFill>
            <a:blip r:embed="rId7"/>
            <a:stretch>
              <a:fillRect/>
            </a:stretch>
          </p:blipFill>
          <p:spPr>
            <a:xfrm>
              <a:off x="2531323" y="5734478"/>
              <a:ext cx="387350" cy="177800"/>
            </a:xfrm>
            <a:prstGeom prst="rect">
              <a:avLst/>
            </a:prstGeom>
          </p:spPr>
        </p:pic>
      </p:grpSp>
      <p:sp>
        <p:nvSpPr>
          <p:cNvPr id="51" name="Oval 36"/>
          <p:cNvSpPr>
            <a:spLocks noChangeArrowheads="1"/>
          </p:cNvSpPr>
          <p:nvPr/>
        </p:nvSpPr>
        <p:spPr bwMode="auto">
          <a:xfrm>
            <a:off x="4504768" y="6094068"/>
            <a:ext cx="218867" cy="222933"/>
          </a:xfrm>
          <a:prstGeom prst="ellipse">
            <a:avLst/>
          </a:prstGeom>
          <a:solidFill>
            <a:schemeClr val="accent1"/>
          </a:solidFill>
          <a:ln w="9525">
            <a:solidFill>
              <a:schemeClr val="tx1"/>
            </a:solidFill>
            <a:round/>
            <a:headEnd/>
            <a:tailEnd/>
          </a:ln>
          <a:effectLst>
            <a:innerShdw blurRad="63500" dist="50800" dir="13500000">
              <a:prstClr val="black">
                <a:alpha val="50000"/>
              </a:prstClr>
            </a:innerShdw>
          </a:effectLst>
        </p:spPr>
        <p:txBody>
          <a:bodyPr wrap="none" anchor="ctr">
            <a:prstTxWarp prst="textNoShape">
              <a:avLst/>
            </a:prstTxWarp>
          </a:bodyPr>
          <a:lstStyle/>
          <a:p>
            <a:pPr algn="ctr"/>
            <a:endParaRPr lang="ja-JP" altLang="en-US" sz="1400">
              <a:latin typeface="Times New Roman" charset="0"/>
            </a:endParaRPr>
          </a:p>
        </p:txBody>
      </p:sp>
      <p:sp>
        <p:nvSpPr>
          <p:cNvPr id="55" name="爆発 1 54"/>
          <p:cNvSpPr/>
          <p:nvPr/>
        </p:nvSpPr>
        <p:spPr>
          <a:xfrm>
            <a:off x="3847669" y="6054721"/>
            <a:ext cx="262280" cy="262280"/>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ja-JP" altLang="en-US"/>
          </a:p>
        </p:txBody>
      </p:sp>
      <p:sp>
        <p:nvSpPr>
          <p:cNvPr id="58" name="正方形/長方形 57"/>
          <p:cNvSpPr/>
          <p:nvPr/>
        </p:nvSpPr>
        <p:spPr>
          <a:xfrm>
            <a:off x="3786978" y="6311073"/>
            <a:ext cx="383939" cy="369332"/>
          </a:xfrm>
          <a:prstGeom prst="rect">
            <a:avLst/>
          </a:prstGeom>
        </p:spPr>
        <p:txBody>
          <a:bodyPr wrap="none">
            <a:spAutoFit/>
          </a:bodyPr>
          <a:lstStyle/>
          <a:p>
            <a:r>
              <a:rPr lang="en-US" altLang="ja-JP" dirty="0" smtClean="0">
                <a:latin typeface="HGP創英角ﾎﾟｯﾌﾟ体" pitchFamily="50" charset="-128"/>
                <a:ea typeface="HGP創英角ﾎﾟｯﾌﾟ体" pitchFamily="50" charset="-128"/>
              </a:rPr>
              <a:t>IP</a:t>
            </a:r>
            <a:endParaRPr lang="ja-JP" altLang="en-US" dirty="0"/>
          </a:p>
        </p:txBody>
      </p:sp>
      <p:sp>
        <p:nvSpPr>
          <p:cNvPr id="59" name="右矢印 58"/>
          <p:cNvSpPr/>
          <p:nvPr/>
        </p:nvSpPr>
        <p:spPr bwMode="auto">
          <a:xfrm>
            <a:off x="4996171" y="6097934"/>
            <a:ext cx="428400" cy="230184"/>
          </a:xfrm>
          <a:prstGeom prst="rightArrow">
            <a:avLst/>
          </a:prstGeom>
          <a:noFill/>
          <a:ln w="9525" cap="flat" cmpd="sng" algn="ctr">
            <a:solidFill>
              <a:schemeClr val="tx1"/>
            </a:solidFill>
            <a:prstDash val="solid"/>
            <a:round/>
            <a:headEnd type="none" w="med" len="med"/>
            <a:tailEnd type="none" w="med" len="med"/>
          </a:ln>
          <a:effectLst>
            <a:innerShdw blurRad="63500" dist="50800" dir="13500000">
              <a:prstClr val="black">
                <a:alpha val="50000"/>
              </a:prstClr>
            </a:innerShdw>
          </a:effectLst>
        </p:spPr>
        <p:txBody>
          <a:bodyPr>
            <a:prstTxWarp prst="textNoShape">
              <a:avLst/>
            </a:prstTxWarp>
          </a:bodyPr>
          <a:lstStyle/>
          <a:p>
            <a:pPr algn="ctr"/>
            <a:endParaRPr lang="ja-JP" altLang="en-US" sz="1400">
              <a:latin typeface="Times New Roman" charset="0"/>
            </a:endParaRPr>
          </a:p>
        </p:txBody>
      </p:sp>
      <p:sp>
        <p:nvSpPr>
          <p:cNvPr id="60" name="Oval 43"/>
          <p:cNvSpPr>
            <a:spLocks noChangeAspect="1" noChangeArrowheads="1"/>
          </p:cNvSpPr>
          <p:nvPr/>
        </p:nvSpPr>
        <p:spPr bwMode="auto">
          <a:xfrm>
            <a:off x="5862933" y="6099839"/>
            <a:ext cx="248017" cy="243292"/>
          </a:xfrm>
          <a:prstGeom prst="ellipse">
            <a:avLst/>
          </a:prstGeom>
          <a:solidFill>
            <a:srgbClr val="FFCC00"/>
          </a:solidFill>
          <a:ln w="9525">
            <a:solidFill>
              <a:schemeClr val="tx1"/>
            </a:solidFill>
            <a:round/>
            <a:headEnd/>
            <a:tailEnd/>
          </a:ln>
          <a:effectLst>
            <a:innerShdw blurRad="63500" dist="50800" dir="13500000">
              <a:prstClr val="black">
                <a:alpha val="50000"/>
              </a:prstClr>
            </a:innerShdw>
          </a:effectLst>
        </p:spPr>
        <p:txBody>
          <a:bodyPr wrap="none" anchor="ctr">
            <a:prstTxWarp prst="textNoShape">
              <a:avLst/>
            </a:prstTxWarp>
          </a:bodyPr>
          <a:lstStyle/>
          <a:p>
            <a:pPr algn="ctr"/>
            <a:endParaRPr lang="ja-JP" altLang="en-US" sz="1400">
              <a:latin typeface="Times New Roman" charset="0"/>
            </a:endParaRPr>
          </a:p>
        </p:txBody>
      </p:sp>
      <p:sp>
        <p:nvSpPr>
          <p:cNvPr id="62" name="Oval 33"/>
          <p:cNvSpPr>
            <a:spLocks noChangeAspect="1" noChangeArrowheads="1"/>
          </p:cNvSpPr>
          <p:nvPr/>
        </p:nvSpPr>
        <p:spPr bwMode="auto">
          <a:xfrm>
            <a:off x="5574971" y="6152305"/>
            <a:ext cx="149186" cy="149394"/>
          </a:xfrm>
          <a:prstGeom prst="ellipse">
            <a:avLst/>
          </a:prstGeom>
          <a:solidFill>
            <a:srgbClr val="00B050"/>
          </a:solidFill>
          <a:ln w="9525">
            <a:solidFill>
              <a:schemeClr val="tx1"/>
            </a:solidFill>
            <a:round/>
            <a:headEnd/>
            <a:tailEnd/>
          </a:ln>
          <a:effectLst>
            <a:innerShdw blurRad="63500" dist="50800" dir="13500000">
              <a:prstClr val="black">
                <a:alpha val="50000"/>
              </a:prstClr>
            </a:innerShdw>
          </a:effectLst>
        </p:spPr>
        <p:txBody>
          <a:bodyPr wrap="none" anchor="ctr">
            <a:prstTxWarp prst="textNoShape">
              <a:avLst/>
            </a:prstTxWarp>
          </a:bodyPr>
          <a:lstStyle/>
          <a:p>
            <a:pPr algn="ctr"/>
            <a:endParaRPr lang="ja-JP" altLang="en-US" sz="1400">
              <a:latin typeface="Times New Roman" charset="0"/>
            </a:endParaRPr>
          </a:p>
        </p:txBody>
      </p:sp>
      <p:sp>
        <p:nvSpPr>
          <p:cNvPr id="63" name="右矢印 62"/>
          <p:cNvSpPr/>
          <p:nvPr/>
        </p:nvSpPr>
        <p:spPr bwMode="auto">
          <a:xfrm>
            <a:off x="5964357" y="6120183"/>
            <a:ext cx="293186" cy="185686"/>
          </a:xfrm>
          <a:prstGeom prst="rightArrow">
            <a:avLst/>
          </a:prstGeom>
          <a:solidFill>
            <a:srgbClr val="FFFF00"/>
          </a:solidFill>
          <a:ln w="9525" cap="flat" cmpd="sng" algn="ctr">
            <a:solidFill>
              <a:schemeClr val="tx1"/>
            </a:solidFill>
            <a:prstDash val="solid"/>
            <a:round/>
            <a:headEnd type="none" w="med" len="med"/>
            <a:tailEnd type="none" w="med" len="med"/>
          </a:ln>
          <a:effectLst>
            <a:innerShdw blurRad="63500" dist="50800" dir="13500000">
              <a:prstClr val="black">
                <a:alpha val="50000"/>
              </a:prstClr>
            </a:innerShdw>
          </a:effectLst>
        </p:spPr>
        <p:txBody>
          <a:bodyPr>
            <a:prstTxWarp prst="textNoShape">
              <a:avLst/>
            </a:prstTxWarp>
          </a:bodyPr>
          <a:lstStyle/>
          <a:p>
            <a:pPr algn="ctr"/>
            <a:endParaRPr lang="ja-JP" altLang="en-US" sz="1400">
              <a:latin typeface="Times New Roman" charset="0"/>
            </a:endParaRPr>
          </a:p>
        </p:txBody>
      </p:sp>
      <p:sp>
        <p:nvSpPr>
          <p:cNvPr id="65" name="右矢印 64"/>
          <p:cNvSpPr/>
          <p:nvPr/>
        </p:nvSpPr>
        <p:spPr bwMode="auto">
          <a:xfrm rot="10800000">
            <a:off x="5482969" y="6170173"/>
            <a:ext cx="190571" cy="120696"/>
          </a:xfrm>
          <a:prstGeom prst="rightArrow">
            <a:avLst/>
          </a:prstGeom>
          <a:solidFill>
            <a:srgbClr val="008000"/>
          </a:solidFill>
          <a:ln w="9525" cap="flat" cmpd="sng" algn="ctr">
            <a:solidFill>
              <a:schemeClr val="tx1"/>
            </a:solidFill>
            <a:prstDash val="solid"/>
            <a:round/>
            <a:headEnd type="none" w="med" len="med"/>
            <a:tailEnd type="none" w="med" len="med"/>
          </a:ln>
          <a:effectLst>
            <a:innerShdw blurRad="63500" dist="50800" dir="13500000">
              <a:prstClr val="black">
                <a:alpha val="50000"/>
              </a:prstClr>
            </a:innerShdw>
          </a:effectLst>
        </p:spPr>
        <p:txBody>
          <a:bodyPr>
            <a:prstTxWarp prst="textNoShape">
              <a:avLst/>
            </a:prstTxWarp>
          </a:bodyPr>
          <a:lstStyle/>
          <a:p>
            <a:pPr algn="ctr"/>
            <a:endParaRPr lang="ja-JP" altLang="en-US" sz="1400">
              <a:latin typeface="Times New Roman" charset="0"/>
            </a:endParaRPr>
          </a:p>
        </p:txBody>
      </p:sp>
      <p:sp>
        <p:nvSpPr>
          <p:cNvPr id="75" name="右矢印 74"/>
          <p:cNvSpPr/>
          <p:nvPr/>
        </p:nvSpPr>
        <p:spPr bwMode="auto">
          <a:xfrm>
            <a:off x="4607400" y="6118487"/>
            <a:ext cx="293186" cy="185686"/>
          </a:xfrm>
          <a:prstGeom prst="rightArrow">
            <a:avLst/>
          </a:prstGeom>
          <a:solidFill>
            <a:srgbClr val="3366FF"/>
          </a:solidFill>
          <a:ln w="9525" cap="flat" cmpd="sng" algn="ctr">
            <a:solidFill>
              <a:schemeClr val="tx1"/>
            </a:solidFill>
            <a:prstDash val="solid"/>
            <a:round/>
            <a:headEnd type="none" w="med" len="med"/>
            <a:tailEnd type="none" w="med" len="med"/>
          </a:ln>
          <a:effectLst>
            <a:innerShdw blurRad="63500" dist="50800" dir="13500000">
              <a:prstClr val="black">
                <a:alpha val="50000"/>
              </a:prstClr>
            </a:innerShdw>
          </a:effectLst>
        </p:spPr>
        <p:txBody>
          <a:bodyPr>
            <a:prstTxWarp prst="textNoShape">
              <a:avLst/>
            </a:prstTxWarp>
          </a:bodyPr>
          <a:lstStyle/>
          <a:p>
            <a:pPr algn="ctr"/>
            <a:endParaRPr lang="ja-JP" altLang="en-US" sz="1400">
              <a:latin typeface="Times New Roman" charset="0"/>
            </a:endParaRPr>
          </a:p>
        </p:txBody>
      </p:sp>
      <p:pic>
        <p:nvPicPr>
          <p:cNvPr id="76" name="図 75"/>
          <p:cNvPicPr>
            <a:picLocks noChangeAspect="1"/>
          </p:cNvPicPr>
          <p:nvPr/>
        </p:nvPicPr>
        <p:blipFill>
          <a:blip r:embed="rId8"/>
          <a:stretch>
            <a:fillRect/>
          </a:stretch>
        </p:blipFill>
        <p:spPr>
          <a:xfrm>
            <a:off x="4551029" y="6363741"/>
            <a:ext cx="133350" cy="177800"/>
          </a:xfrm>
          <a:prstGeom prst="rect">
            <a:avLst/>
          </a:prstGeom>
        </p:spPr>
      </p:pic>
      <p:pic>
        <p:nvPicPr>
          <p:cNvPr id="77" name="図 76"/>
          <p:cNvPicPr>
            <a:picLocks noChangeAspect="1"/>
          </p:cNvPicPr>
          <p:nvPr/>
        </p:nvPicPr>
        <p:blipFill>
          <a:blip r:embed="rId9"/>
          <a:stretch>
            <a:fillRect/>
          </a:stretch>
        </p:blipFill>
        <p:spPr>
          <a:xfrm>
            <a:off x="5564807" y="6370859"/>
            <a:ext cx="152400" cy="198120"/>
          </a:xfrm>
          <a:prstGeom prst="rect">
            <a:avLst/>
          </a:prstGeom>
        </p:spPr>
      </p:pic>
      <p:pic>
        <p:nvPicPr>
          <p:cNvPr id="78" name="図 77"/>
          <p:cNvPicPr>
            <a:picLocks noChangeAspect="1"/>
          </p:cNvPicPr>
          <p:nvPr/>
        </p:nvPicPr>
        <p:blipFill>
          <a:blip r:embed="rId10"/>
          <a:stretch>
            <a:fillRect/>
          </a:stretch>
        </p:blipFill>
        <p:spPr>
          <a:xfrm>
            <a:off x="5947701" y="6452888"/>
            <a:ext cx="133350" cy="114300"/>
          </a:xfrm>
          <a:prstGeom prst="rect">
            <a:avLst/>
          </a:prstGeom>
        </p:spPr>
      </p:pic>
      <p:sp>
        <p:nvSpPr>
          <p:cNvPr id="79" name="正方形/長方形 78"/>
          <p:cNvSpPr/>
          <p:nvPr/>
        </p:nvSpPr>
        <p:spPr>
          <a:xfrm>
            <a:off x="4826268" y="6324608"/>
            <a:ext cx="700936" cy="23972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200" dirty="0" smtClean="0">
                <a:solidFill>
                  <a:schemeClr val="tx1"/>
                </a:solidFill>
              </a:rPr>
              <a:t>decay</a:t>
            </a:r>
            <a:endParaRPr kumimoji="1" lang="ja-JP" altLang="en-US" sz="1200" dirty="0">
              <a:solidFill>
                <a:schemeClr val="tx1"/>
              </a:solidFill>
            </a:endParaRPr>
          </a:p>
        </p:txBody>
      </p:sp>
      <p:sp>
        <p:nvSpPr>
          <p:cNvPr id="80" name="右中かっこ 79"/>
          <p:cNvSpPr/>
          <p:nvPr/>
        </p:nvSpPr>
        <p:spPr>
          <a:xfrm>
            <a:off x="6208695" y="6018088"/>
            <a:ext cx="287717" cy="51425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pic>
        <p:nvPicPr>
          <p:cNvPr id="81" name="図 80"/>
          <p:cNvPicPr>
            <a:picLocks noChangeAspect="1"/>
          </p:cNvPicPr>
          <p:nvPr/>
        </p:nvPicPr>
        <p:blipFill>
          <a:blip r:embed="rId11"/>
          <a:stretch>
            <a:fillRect/>
          </a:stretch>
        </p:blipFill>
        <p:spPr>
          <a:xfrm>
            <a:off x="4258981" y="5336740"/>
            <a:ext cx="1840230" cy="537210"/>
          </a:xfrm>
          <a:prstGeom prst="rect">
            <a:avLst/>
          </a:prstGeom>
        </p:spPr>
      </p:pic>
      <p:pic>
        <p:nvPicPr>
          <p:cNvPr id="82" name="図 81"/>
          <p:cNvPicPr>
            <a:picLocks noChangeAspect="1"/>
          </p:cNvPicPr>
          <p:nvPr/>
        </p:nvPicPr>
        <p:blipFill>
          <a:blip r:embed="rId12"/>
          <a:stretch>
            <a:fillRect/>
          </a:stretch>
        </p:blipFill>
        <p:spPr>
          <a:xfrm>
            <a:off x="4230352" y="4597226"/>
            <a:ext cx="4389120" cy="291465"/>
          </a:xfrm>
          <a:prstGeom prst="rect">
            <a:avLst/>
          </a:prstGeom>
        </p:spPr>
      </p:pic>
      <p:sp>
        <p:nvSpPr>
          <p:cNvPr id="83" name="正方形/長方形 82"/>
          <p:cNvSpPr/>
          <p:nvPr/>
        </p:nvSpPr>
        <p:spPr>
          <a:xfrm>
            <a:off x="6496412" y="5925335"/>
            <a:ext cx="2609937" cy="731068"/>
          </a:xfrm>
          <a:prstGeom prst="rect">
            <a:avLst/>
          </a:prstGeom>
          <a:noFill/>
          <a:ln w="34925">
            <a:noFill/>
          </a:ln>
        </p:spPr>
        <p:style>
          <a:lnRef idx="1">
            <a:schemeClr val="accent1"/>
          </a:lnRef>
          <a:fillRef idx="3">
            <a:schemeClr val="accent1"/>
          </a:fillRef>
          <a:effectRef idx="2">
            <a:schemeClr val="accent1"/>
          </a:effectRef>
          <a:fontRef idx="minor">
            <a:schemeClr val="lt1"/>
          </a:fontRef>
        </p:style>
        <p:txBody>
          <a:bodyPr rtlCol="0" anchor="ctr"/>
          <a:lstStyle/>
          <a:p>
            <a:r>
              <a:rPr lang="en-US" altLang="ja-JP" sz="1600" dirty="0" smtClean="0">
                <a:solidFill>
                  <a:schemeClr val="tx1"/>
                </a:solidFill>
              </a:rPr>
              <a:t>Tau energy is maximum </a:t>
            </a:r>
            <a:br>
              <a:rPr lang="en-US" altLang="ja-JP" sz="1600" dirty="0" smtClean="0">
                <a:solidFill>
                  <a:schemeClr val="tx1"/>
                </a:solidFill>
              </a:rPr>
            </a:br>
            <a:r>
              <a:rPr lang="en-US" altLang="ja-JP" sz="1600" dirty="0" smtClean="0">
                <a:solidFill>
                  <a:schemeClr val="tx1"/>
                </a:solidFill>
              </a:rPr>
              <a:t> when the stau and the tau</a:t>
            </a:r>
            <a:br>
              <a:rPr lang="en-US" altLang="ja-JP" sz="1600" dirty="0" smtClean="0">
                <a:solidFill>
                  <a:schemeClr val="tx1"/>
                </a:solidFill>
              </a:rPr>
            </a:br>
            <a:r>
              <a:rPr lang="en-US" altLang="ja-JP" sz="1600" dirty="0" smtClean="0">
                <a:solidFill>
                  <a:schemeClr val="tx1"/>
                </a:solidFill>
              </a:rPr>
              <a:t> are collinear </a:t>
            </a:r>
            <a:endParaRPr kumimoji="1" lang="ja-JP" altLang="en-US" sz="1600" dirty="0">
              <a:solidFill>
                <a:schemeClr val="tx1"/>
              </a:solidFill>
            </a:endParaRPr>
          </a:p>
        </p:txBody>
      </p:sp>
      <p:pic>
        <p:nvPicPr>
          <p:cNvPr id="84" name="図 83" descr="20120416_5.png"/>
          <p:cNvPicPr>
            <a:picLocks noChangeAspect="1"/>
          </p:cNvPicPr>
          <p:nvPr/>
        </p:nvPicPr>
        <p:blipFill>
          <a:blip r:embed="rId13"/>
          <a:stretch>
            <a:fillRect/>
          </a:stretch>
        </p:blipFill>
        <p:spPr>
          <a:xfrm>
            <a:off x="4768422" y="1418787"/>
            <a:ext cx="4110461" cy="2953749"/>
          </a:xfrm>
          <a:prstGeom prst="rect">
            <a:avLst/>
          </a:prstGeom>
          <a:ln w="25400">
            <a:solidFill>
              <a:srgbClr val="F419FF"/>
            </a:solidFill>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104588" y="462296"/>
            <a:ext cx="9039412" cy="1066800"/>
          </a:xfrm>
        </p:spPr>
        <p:txBody>
          <a:bodyPr anchor="ctr" anchorCtr="1">
            <a:normAutofit/>
          </a:bodyPr>
          <a:lstStyle/>
          <a:p>
            <a:r>
              <a:rPr lang="en-US" altLang="ja-JP" dirty="0" smtClean="0"/>
              <a:t>Stau mass with threshold scan</a:t>
            </a:r>
            <a:endParaRPr lang="ja-JP" altLang="en-US" dirty="0"/>
          </a:p>
        </p:txBody>
      </p:sp>
      <p:sp>
        <p:nvSpPr>
          <p:cNvPr id="62" name="コンテンツ プレースホルダ 40"/>
          <p:cNvSpPr txBox="1">
            <a:spLocks/>
          </p:cNvSpPr>
          <p:nvPr/>
        </p:nvSpPr>
        <p:spPr>
          <a:xfrm>
            <a:off x="67952" y="1269943"/>
            <a:ext cx="4257873" cy="5403060"/>
          </a:xfrm>
          <a:prstGeom prst="rect">
            <a:avLst/>
          </a:prstGeom>
        </p:spPr>
        <p:txBody>
          <a:bodyPr vert="horz" lIns="91440" tIns="45720" rIns="91440" bIns="45720" rtlCol="0">
            <a:noAutofit/>
          </a:bodyPr>
          <a:lstStyle/>
          <a:p>
            <a:pPr marL="457200" indent="-457200">
              <a:spcBef>
                <a:spcPct val="20000"/>
              </a:spcBef>
            </a:pPr>
            <a:r>
              <a:rPr lang="en-US" altLang="ja-JP" sz="1900" dirty="0" smtClean="0">
                <a:solidFill>
                  <a:srgbClr val="FF6600"/>
                </a:solidFill>
              </a:rPr>
              <a:t>Threshold Scan</a:t>
            </a:r>
          </a:p>
          <a:p>
            <a:pPr marL="457200" indent="-457200">
              <a:spcBef>
                <a:spcPct val="20000"/>
              </a:spcBef>
            </a:pPr>
            <a:r>
              <a:rPr lang="en-US" altLang="ja-JP" sz="1900" dirty="0" smtClean="0"/>
              <a:t>        The stau mass can be also obtained from the rise of the cross section near the threshold</a:t>
            </a:r>
          </a:p>
          <a:p>
            <a:pPr marL="457200" indent="-457200">
              <a:spcBef>
                <a:spcPct val="20000"/>
              </a:spcBef>
            </a:pPr>
            <a:r>
              <a:rPr lang="en-US" altLang="ja-JP" sz="1900" dirty="0" smtClean="0">
                <a:sym typeface="Wingdings"/>
              </a:rPr>
              <a:t>  </a:t>
            </a:r>
            <a:r>
              <a:rPr lang="ja-JP" altLang="en-US" sz="1900" dirty="0" smtClean="0">
                <a:sym typeface="Wingdings"/>
              </a:rPr>
              <a:t></a:t>
            </a:r>
            <a:r>
              <a:rPr lang="en-US" altLang="ja-JP" sz="1900" dirty="0" smtClean="0">
                <a:sym typeface="Wingdings"/>
              </a:rPr>
              <a:t>  Acquire the cross sections at several </a:t>
            </a:r>
            <a:r>
              <a:rPr lang="en-US" altLang="ja-JP" sz="1900" dirty="0" err="1" smtClean="0">
                <a:sym typeface="Wingdings"/>
              </a:rPr>
              <a:t>E</a:t>
            </a:r>
            <a:r>
              <a:rPr lang="en-US" altLang="ja-JP" sz="1900" baseline="-25000" dirty="0" err="1" smtClean="0">
                <a:sym typeface="Wingdings"/>
              </a:rPr>
              <a:t>CM</a:t>
            </a:r>
            <a:r>
              <a:rPr lang="en-US" altLang="ja-JP" sz="1900" dirty="0" err="1" smtClean="0"/>
              <a:t>s</a:t>
            </a:r>
            <a:r>
              <a:rPr lang="en-US" altLang="ja-JP" sz="1900" dirty="0" smtClean="0"/>
              <a:t> to be compared with template samples of various stau masses</a:t>
            </a:r>
          </a:p>
          <a:p>
            <a:pPr marL="457200" indent="-457200">
              <a:spcBef>
                <a:spcPct val="20000"/>
              </a:spcBef>
            </a:pPr>
            <a:r>
              <a:rPr lang="en-US" altLang="ja-JP" sz="1900" dirty="0" smtClean="0">
                <a:solidFill>
                  <a:srgbClr val="FF6600"/>
                </a:solidFill>
              </a:rPr>
              <a:t>Procedure</a:t>
            </a:r>
          </a:p>
          <a:p>
            <a:pPr marL="482400" indent="-457200">
              <a:spcBef>
                <a:spcPct val="20000"/>
              </a:spcBef>
              <a:buFont typeface="+mj-lt"/>
              <a:buAutoNum type="arabicPeriod"/>
            </a:pPr>
            <a:r>
              <a:rPr lang="en-US" altLang="ja-JP" sz="1900" dirty="0" smtClean="0"/>
              <a:t>Perform full simulation of signal samples at √</a:t>
            </a:r>
            <a:r>
              <a:rPr lang="en-US" altLang="ja-JP" sz="1900" dirty="0" err="1" smtClean="0"/>
              <a:t>s</a:t>
            </a:r>
            <a:r>
              <a:rPr lang="en-US" altLang="ja-JP" sz="1900" dirty="0" smtClean="0"/>
              <a:t> =</a:t>
            </a:r>
            <a:r>
              <a:rPr lang="en-US" altLang="ja-JP" sz="1900" dirty="0" smtClean="0">
                <a:latin typeface="Symbol" charset="2"/>
                <a:cs typeface="Symbol" charset="2"/>
              </a:rPr>
              <a:t>250,256,261</a:t>
            </a:r>
            <a:r>
              <a:rPr lang="en-US" altLang="ja-JP" sz="1900" dirty="0" smtClean="0"/>
              <a:t> GeV </a:t>
            </a:r>
            <a:br>
              <a:rPr lang="en-US" altLang="ja-JP" sz="1900" dirty="0" smtClean="0"/>
            </a:br>
            <a:r>
              <a:rPr lang="en-US" altLang="ja-JP" sz="1900" dirty="0" smtClean="0"/>
              <a:t>and background samples at √</a:t>
            </a:r>
            <a:r>
              <a:rPr lang="en-US" altLang="ja-JP" sz="1900" dirty="0" err="1" smtClean="0"/>
              <a:t>s</a:t>
            </a:r>
            <a:r>
              <a:rPr lang="en-US" altLang="ja-JP" sz="1900" dirty="0" smtClean="0"/>
              <a:t> =</a:t>
            </a:r>
            <a:r>
              <a:rPr lang="en-US" altLang="ja-JP" sz="1900" dirty="0" smtClean="0">
                <a:latin typeface="Symbol" charset="2"/>
                <a:cs typeface="Symbol" charset="2"/>
              </a:rPr>
              <a:t>250</a:t>
            </a:r>
            <a:r>
              <a:rPr lang="en-US" altLang="ja-JP" sz="1900" dirty="0" smtClean="0"/>
              <a:t> GeV, scaled to </a:t>
            </a:r>
            <a:r>
              <a:rPr lang="en-US" altLang="ja-JP" sz="1900" dirty="0" smtClean="0">
                <a:latin typeface="Symbol" charset="2"/>
                <a:cs typeface="Symbol" charset="2"/>
              </a:rPr>
              <a:t>256</a:t>
            </a:r>
            <a:r>
              <a:rPr lang="en-US" altLang="ja-JP" sz="1900" dirty="0" smtClean="0"/>
              <a:t> and </a:t>
            </a:r>
            <a:r>
              <a:rPr lang="en-US" altLang="ja-JP" sz="1900" dirty="0" smtClean="0">
                <a:latin typeface="Symbol" charset="2"/>
                <a:cs typeface="Symbol" charset="2"/>
              </a:rPr>
              <a:t>261</a:t>
            </a:r>
            <a:r>
              <a:rPr lang="en-US" altLang="ja-JP" sz="1900" dirty="0" smtClean="0"/>
              <a:t> GeV</a:t>
            </a:r>
          </a:p>
          <a:p>
            <a:pPr marL="482400" indent="-457200">
              <a:spcBef>
                <a:spcPct val="20000"/>
              </a:spcBef>
              <a:buFont typeface="+mj-lt"/>
              <a:buAutoNum type="arabicPeriod"/>
            </a:pPr>
            <a:r>
              <a:rPr lang="en-US" altLang="ja-JP" sz="1900" dirty="0" smtClean="0"/>
              <a:t>Perform toy MC experiments on the signal yield to derive the cross sections considering  S/N and cut efficiency</a:t>
            </a:r>
          </a:p>
        </p:txBody>
      </p:sp>
      <p:sp>
        <p:nvSpPr>
          <p:cNvPr id="39" name="スライド番号プレースホルダ 38"/>
          <p:cNvSpPr>
            <a:spLocks noGrp="1"/>
          </p:cNvSpPr>
          <p:nvPr>
            <p:ph type="sldNum" sz="quarter" idx="12"/>
          </p:nvPr>
        </p:nvSpPr>
        <p:spPr/>
        <p:txBody>
          <a:bodyPr/>
          <a:lstStyle/>
          <a:p>
            <a:fld id="{17B14B8B-4044-D141-981D-8DE9B38FFCC3}" type="slidenum">
              <a:rPr lang="ja-JP" altLang="en-US" smtClean="0"/>
              <a:pPr/>
              <a:t>12</a:t>
            </a:fld>
            <a:endParaRPr lang="ja-JP" altLang="en-US"/>
          </a:p>
        </p:txBody>
      </p:sp>
      <p:sp>
        <p:nvSpPr>
          <p:cNvPr id="77" name="正方形/長方形 76"/>
          <p:cNvSpPr/>
          <p:nvPr/>
        </p:nvSpPr>
        <p:spPr>
          <a:xfrm>
            <a:off x="5998654" y="6392468"/>
            <a:ext cx="1813517" cy="37588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chemeClr val="tx1"/>
                </a:solidFill>
              </a:rPr>
              <a:t>sample points</a:t>
            </a:r>
            <a:endParaRPr kumimoji="1" lang="ja-JP" altLang="en-US" dirty="0">
              <a:solidFill>
                <a:schemeClr val="tx1"/>
              </a:solidFill>
            </a:endParaRPr>
          </a:p>
        </p:txBody>
      </p:sp>
      <p:sp>
        <p:nvSpPr>
          <p:cNvPr id="78" name="正方形/長方形 77"/>
          <p:cNvSpPr/>
          <p:nvPr/>
        </p:nvSpPr>
        <p:spPr>
          <a:xfrm>
            <a:off x="4160992" y="1269943"/>
            <a:ext cx="4013743" cy="49333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smtClean="0">
                <a:solidFill>
                  <a:schemeClr val="tx1"/>
                </a:solidFill>
              </a:rPr>
              <a:t>＜</a:t>
            </a:r>
            <a:r>
              <a:rPr lang="ja-JP" altLang="en-US" dirty="0" smtClean="0">
                <a:solidFill>
                  <a:schemeClr val="tx1"/>
                </a:solidFill>
              </a:rPr>
              <a:t>　</a:t>
            </a:r>
            <a:r>
              <a:rPr lang="en-US" altLang="ja-JP" dirty="0" smtClean="0">
                <a:solidFill>
                  <a:schemeClr val="tx1"/>
                </a:solidFill>
              </a:rPr>
              <a:t>The rise of the cross sections</a:t>
            </a:r>
            <a:r>
              <a:rPr kumimoji="1" lang="ja-JP" altLang="en-US" dirty="0" smtClean="0">
                <a:solidFill>
                  <a:schemeClr val="tx1"/>
                </a:solidFill>
              </a:rPr>
              <a:t>　＞</a:t>
            </a:r>
            <a:endParaRPr kumimoji="1" lang="ja-JP" altLang="en-US" dirty="0">
              <a:solidFill>
                <a:schemeClr val="tx1"/>
              </a:solidFill>
            </a:endParaRPr>
          </a:p>
        </p:txBody>
      </p:sp>
      <p:pic>
        <p:nvPicPr>
          <p:cNvPr id="93" name="図 92" descr="20120421_Rise.png"/>
          <p:cNvPicPr>
            <a:picLocks/>
          </p:cNvPicPr>
          <p:nvPr/>
        </p:nvPicPr>
        <p:blipFill>
          <a:blip r:embed="rId3"/>
          <a:srcRect t="7291" b="1458"/>
          <a:stretch>
            <a:fillRect/>
          </a:stretch>
        </p:blipFill>
        <p:spPr>
          <a:xfrm>
            <a:off x="4325825" y="1784942"/>
            <a:ext cx="4751324" cy="4505733"/>
          </a:xfrm>
          <a:prstGeom prst="rect">
            <a:avLst/>
          </a:prstGeom>
          <a:ln>
            <a:noFill/>
          </a:ln>
        </p:spPr>
      </p:pic>
      <p:cxnSp>
        <p:nvCxnSpPr>
          <p:cNvPr id="94" name="直線コネクタ 93"/>
          <p:cNvCxnSpPr/>
          <p:nvPr/>
        </p:nvCxnSpPr>
        <p:spPr>
          <a:xfrm rot="5400000" flipH="1" flipV="1">
            <a:off x="5748654" y="4516152"/>
            <a:ext cx="2681830" cy="1588"/>
          </a:xfrm>
          <a:prstGeom prst="line">
            <a:avLst/>
          </a:prstGeom>
          <a:ln w="28575">
            <a:solidFill>
              <a:schemeClr val="accent5">
                <a:lumMod val="40000"/>
                <a:lumOff val="60000"/>
              </a:schemeClr>
            </a:solidFill>
            <a:tailEnd type="none"/>
          </a:ln>
        </p:spPr>
        <p:style>
          <a:lnRef idx="2">
            <a:schemeClr val="accent1"/>
          </a:lnRef>
          <a:fillRef idx="0">
            <a:schemeClr val="accent1"/>
          </a:fillRef>
          <a:effectRef idx="1">
            <a:schemeClr val="accent1"/>
          </a:effectRef>
          <a:fontRef idx="minor">
            <a:schemeClr val="tx1"/>
          </a:fontRef>
        </p:style>
      </p:cxnSp>
      <p:cxnSp>
        <p:nvCxnSpPr>
          <p:cNvPr id="95" name="直線コネクタ 94"/>
          <p:cNvCxnSpPr/>
          <p:nvPr/>
        </p:nvCxnSpPr>
        <p:spPr>
          <a:xfrm rot="5400000" flipH="1" flipV="1">
            <a:off x="5506494" y="4508275"/>
            <a:ext cx="2681830" cy="1588"/>
          </a:xfrm>
          <a:prstGeom prst="line">
            <a:avLst/>
          </a:prstGeom>
          <a:ln w="28575">
            <a:solidFill>
              <a:schemeClr val="accent3">
                <a:lumMod val="60000"/>
                <a:lumOff val="40000"/>
              </a:schemeClr>
            </a:solidFill>
            <a:tailEnd type="none"/>
          </a:ln>
        </p:spPr>
        <p:style>
          <a:lnRef idx="2">
            <a:schemeClr val="accent1"/>
          </a:lnRef>
          <a:fillRef idx="0">
            <a:schemeClr val="accent1"/>
          </a:fillRef>
          <a:effectRef idx="1">
            <a:schemeClr val="accent1"/>
          </a:effectRef>
          <a:fontRef idx="minor">
            <a:schemeClr val="tx1"/>
          </a:fontRef>
        </p:style>
      </p:cxnSp>
      <p:cxnSp>
        <p:nvCxnSpPr>
          <p:cNvPr id="96" name="直線コネクタ 95"/>
          <p:cNvCxnSpPr/>
          <p:nvPr/>
        </p:nvCxnSpPr>
        <p:spPr>
          <a:xfrm rot="5400000" flipH="1" flipV="1">
            <a:off x="5252004" y="4537385"/>
            <a:ext cx="2681830" cy="1588"/>
          </a:xfrm>
          <a:prstGeom prst="line">
            <a:avLst/>
          </a:prstGeom>
          <a:ln w="28575">
            <a:solidFill>
              <a:srgbClr val="008000">
                <a:alpha val="40000"/>
              </a:srgbClr>
            </a:solidFill>
            <a:tailEnd type="none"/>
          </a:ln>
        </p:spPr>
        <p:style>
          <a:lnRef idx="2">
            <a:schemeClr val="accent1"/>
          </a:lnRef>
          <a:fillRef idx="0">
            <a:schemeClr val="accent1"/>
          </a:fillRef>
          <a:effectRef idx="1">
            <a:schemeClr val="accent1"/>
          </a:effectRef>
          <a:fontRef idx="minor">
            <a:schemeClr val="tx1"/>
          </a:fontRef>
        </p:style>
      </p:cxnSp>
      <p:grpSp>
        <p:nvGrpSpPr>
          <p:cNvPr id="97" name="図形グループ 23"/>
          <p:cNvGrpSpPr/>
          <p:nvPr/>
        </p:nvGrpSpPr>
        <p:grpSpPr>
          <a:xfrm>
            <a:off x="5003598" y="1616749"/>
            <a:ext cx="2751251" cy="1638928"/>
            <a:chOff x="2733757" y="1278937"/>
            <a:chExt cx="1970141" cy="1074517"/>
          </a:xfrm>
        </p:grpSpPr>
        <p:sp>
          <p:nvSpPr>
            <p:cNvPr id="98" name="正方形/長方形 97"/>
            <p:cNvSpPr/>
            <p:nvPr/>
          </p:nvSpPr>
          <p:spPr>
            <a:xfrm>
              <a:off x="2733757" y="1347017"/>
              <a:ext cx="1816306" cy="1006437"/>
            </a:xfrm>
            <a:prstGeom prst="rect">
              <a:avLst/>
            </a:prstGeom>
            <a:solidFill>
              <a:schemeClr val="bg1"/>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dirty="0" smtClean="0"/>
                <a:t>cc</a:t>
              </a:r>
              <a:endParaRPr kumimoji="1" lang="ja-JP" altLang="en-US" dirty="0"/>
            </a:p>
          </p:txBody>
        </p:sp>
        <p:cxnSp>
          <p:nvCxnSpPr>
            <p:cNvPr id="99" name="直線コネクタ 98"/>
            <p:cNvCxnSpPr/>
            <p:nvPr/>
          </p:nvCxnSpPr>
          <p:spPr>
            <a:xfrm>
              <a:off x="2826180" y="1440135"/>
              <a:ext cx="305309" cy="1588"/>
            </a:xfrm>
            <a:prstGeom prst="line">
              <a:avLst/>
            </a:prstGeom>
            <a:ln>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00" name="直線コネクタ 99"/>
            <p:cNvCxnSpPr/>
            <p:nvPr/>
          </p:nvCxnSpPr>
          <p:spPr>
            <a:xfrm>
              <a:off x="2832036" y="1603817"/>
              <a:ext cx="305309" cy="1588"/>
            </a:xfrm>
            <a:prstGeom prst="line">
              <a:avLst/>
            </a:prstGeom>
            <a:ln>
              <a:solidFill>
                <a:srgbClr val="FF0000"/>
              </a:solidFill>
              <a:prstDash val="sysDot"/>
            </a:ln>
          </p:spPr>
          <p:style>
            <a:lnRef idx="2">
              <a:schemeClr val="accent1"/>
            </a:lnRef>
            <a:fillRef idx="0">
              <a:schemeClr val="accent1"/>
            </a:fillRef>
            <a:effectRef idx="1">
              <a:schemeClr val="accent1"/>
            </a:effectRef>
            <a:fontRef idx="minor">
              <a:schemeClr val="tx1"/>
            </a:fontRef>
          </p:style>
        </p:cxnSp>
        <p:cxnSp>
          <p:nvCxnSpPr>
            <p:cNvPr id="101" name="直線コネクタ 100"/>
            <p:cNvCxnSpPr/>
            <p:nvPr/>
          </p:nvCxnSpPr>
          <p:spPr>
            <a:xfrm>
              <a:off x="2837892" y="1754122"/>
              <a:ext cx="305309" cy="1588"/>
            </a:xfrm>
            <a:prstGeom prst="line">
              <a:avLst/>
            </a:prstGeom>
            <a:ln>
              <a:solidFill>
                <a:srgbClr val="3366FF"/>
              </a:solidFill>
              <a:prstDash val="sysDot"/>
            </a:ln>
          </p:spPr>
          <p:style>
            <a:lnRef idx="2">
              <a:schemeClr val="accent1"/>
            </a:lnRef>
            <a:fillRef idx="0">
              <a:schemeClr val="accent1"/>
            </a:fillRef>
            <a:effectRef idx="1">
              <a:schemeClr val="accent1"/>
            </a:effectRef>
            <a:fontRef idx="minor">
              <a:schemeClr val="tx1"/>
            </a:fontRef>
          </p:style>
        </p:cxnSp>
        <p:sp>
          <p:nvSpPr>
            <p:cNvPr id="102" name="正方形/長方形 101"/>
            <p:cNvSpPr/>
            <p:nvPr/>
          </p:nvSpPr>
          <p:spPr>
            <a:xfrm>
              <a:off x="2872045" y="1445229"/>
              <a:ext cx="1831853" cy="29306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300" dirty="0" smtClean="0">
                  <a:solidFill>
                    <a:schemeClr val="tx1"/>
                  </a:solidFill>
                </a:rPr>
                <a:t>Stau mass 120 GeV</a:t>
              </a:r>
              <a:endParaRPr kumimoji="1" lang="ja-JP" altLang="en-US" sz="1300" dirty="0">
                <a:solidFill>
                  <a:schemeClr val="tx1"/>
                </a:solidFill>
              </a:endParaRPr>
            </a:p>
          </p:txBody>
        </p:sp>
        <p:sp>
          <p:nvSpPr>
            <p:cNvPr id="103" name="正方形/長方形 102"/>
            <p:cNvSpPr/>
            <p:nvPr/>
          </p:nvSpPr>
          <p:spPr>
            <a:xfrm>
              <a:off x="2869369" y="1617961"/>
              <a:ext cx="1831853" cy="29306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300" dirty="0" smtClean="0">
                  <a:solidFill>
                    <a:schemeClr val="tx1"/>
                  </a:solidFill>
                </a:rPr>
                <a:t>Stau mass 130 GeV</a:t>
              </a:r>
              <a:endParaRPr kumimoji="1" lang="ja-JP" altLang="en-US" sz="1300" dirty="0">
                <a:solidFill>
                  <a:schemeClr val="tx1"/>
                </a:solidFill>
              </a:endParaRPr>
            </a:p>
          </p:txBody>
        </p:sp>
        <p:sp>
          <p:nvSpPr>
            <p:cNvPr id="104" name="正方形/長方形 103"/>
            <p:cNvSpPr/>
            <p:nvPr/>
          </p:nvSpPr>
          <p:spPr>
            <a:xfrm>
              <a:off x="2871548" y="1278937"/>
              <a:ext cx="1831853" cy="293064"/>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300" dirty="0" smtClean="0">
                  <a:solidFill>
                    <a:schemeClr val="tx1"/>
                  </a:solidFill>
                </a:rPr>
                <a:t>Stau mass 110 GeV</a:t>
              </a:r>
              <a:endParaRPr kumimoji="1" lang="ja-JP" altLang="en-US" sz="1300" dirty="0">
                <a:solidFill>
                  <a:schemeClr val="tx1"/>
                </a:solidFill>
              </a:endParaRPr>
            </a:p>
          </p:txBody>
        </p:sp>
      </p:grpSp>
      <p:sp>
        <p:nvSpPr>
          <p:cNvPr id="105" name="円/楕円 104"/>
          <p:cNvSpPr/>
          <p:nvPr/>
        </p:nvSpPr>
        <p:spPr>
          <a:xfrm>
            <a:off x="6490127" y="5746900"/>
            <a:ext cx="180000" cy="180000"/>
          </a:xfrm>
          <a:prstGeom prst="ellipse">
            <a:avLst/>
          </a:prstGeom>
          <a:noFill/>
          <a:ln>
            <a:solidFill>
              <a:srgbClr val="008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7" name="円/楕円 106"/>
          <p:cNvSpPr/>
          <p:nvPr/>
        </p:nvSpPr>
        <p:spPr>
          <a:xfrm>
            <a:off x="6753497" y="5751352"/>
            <a:ext cx="180000" cy="180000"/>
          </a:xfrm>
          <a:prstGeom prst="ellipse">
            <a:avLst/>
          </a:prstGeom>
          <a:noFill/>
          <a:ln>
            <a:solidFill>
              <a:schemeClr val="accent3">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8" name="円/楕円 107"/>
          <p:cNvSpPr/>
          <p:nvPr/>
        </p:nvSpPr>
        <p:spPr>
          <a:xfrm>
            <a:off x="7000097" y="5751352"/>
            <a:ext cx="180000" cy="180000"/>
          </a:xfrm>
          <a:prstGeom prst="ellipse">
            <a:avLst/>
          </a:prstGeom>
          <a:noFill/>
          <a:ln w="12700">
            <a:solidFill>
              <a:schemeClr val="accent5">
                <a:lumMod val="60000"/>
                <a:lumOff val="4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9" name="左中かっこ 108"/>
          <p:cNvSpPr/>
          <p:nvPr/>
        </p:nvSpPr>
        <p:spPr>
          <a:xfrm rot="16200000">
            <a:off x="6681491" y="5921935"/>
            <a:ext cx="262070" cy="876260"/>
          </a:xfrm>
          <a:prstGeom prst="leftBrace">
            <a:avLst/>
          </a:prstGeom>
          <a:ln>
            <a:solidFill>
              <a:schemeClr val="tx1">
                <a:alpha val="60000"/>
              </a:schemeClr>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cxnSp>
        <p:nvCxnSpPr>
          <p:cNvPr id="23" name="直線コネクタ 22"/>
          <p:cNvCxnSpPr/>
          <p:nvPr/>
        </p:nvCxnSpPr>
        <p:spPr>
          <a:xfrm>
            <a:off x="5129280" y="2589463"/>
            <a:ext cx="432000" cy="3600"/>
          </a:xfrm>
          <a:prstGeom prst="line">
            <a:avLst/>
          </a:prstGeom>
          <a:ln w="28575">
            <a:solidFill>
              <a:srgbClr val="008000">
                <a:alpha val="40000"/>
              </a:srgbClr>
            </a:solidFill>
            <a:tailEnd type="none"/>
          </a:ln>
        </p:spPr>
        <p:style>
          <a:lnRef idx="2">
            <a:schemeClr val="accent1"/>
          </a:lnRef>
          <a:fillRef idx="0">
            <a:schemeClr val="accent1"/>
          </a:fillRef>
          <a:effectRef idx="1">
            <a:schemeClr val="accent1"/>
          </a:effectRef>
          <a:fontRef idx="minor">
            <a:schemeClr val="tx1"/>
          </a:fontRef>
        </p:style>
      </p:cxnSp>
      <p:cxnSp>
        <p:nvCxnSpPr>
          <p:cNvPr id="28" name="直線コネクタ 27"/>
          <p:cNvCxnSpPr/>
          <p:nvPr/>
        </p:nvCxnSpPr>
        <p:spPr>
          <a:xfrm>
            <a:off x="5125211" y="2828294"/>
            <a:ext cx="432000" cy="3600"/>
          </a:xfrm>
          <a:prstGeom prst="line">
            <a:avLst/>
          </a:prstGeom>
          <a:ln w="28575">
            <a:solidFill>
              <a:schemeClr val="accent3">
                <a:lumMod val="60000"/>
                <a:lumOff val="40000"/>
              </a:schemeClr>
            </a:solidFill>
            <a:tailEnd type="none"/>
          </a:ln>
        </p:spPr>
        <p:style>
          <a:lnRef idx="2">
            <a:schemeClr val="accent1"/>
          </a:lnRef>
          <a:fillRef idx="0">
            <a:schemeClr val="accent1"/>
          </a:fillRef>
          <a:effectRef idx="1">
            <a:schemeClr val="accent1"/>
          </a:effectRef>
          <a:fontRef idx="minor">
            <a:schemeClr val="tx1"/>
          </a:fontRef>
        </p:style>
      </p:cxnSp>
      <p:cxnSp>
        <p:nvCxnSpPr>
          <p:cNvPr id="32" name="直線コネクタ 31"/>
          <p:cNvCxnSpPr/>
          <p:nvPr/>
        </p:nvCxnSpPr>
        <p:spPr>
          <a:xfrm>
            <a:off x="5125211" y="3075154"/>
            <a:ext cx="432000" cy="3600"/>
          </a:xfrm>
          <a:prstGeom prst="line">
            <a:avLst/>
          </a:prstGeom>
          <a:ln w="28575">
            <a:solidFill>
              <a:schemeClr val="accent5">
                <a:lumMod val="40000"/>
                <a:lumOff val="60000"/>
              </a:schemeClr>
            </a:solidFill>
            <a:tailEnd type="none"/>
          </a:ln>
        </p:spPr>
        <p:style>
          <a:lnRef idx="2">
            <a:schemeClr val="accent1"/>
          </a:lnRef>
          <a:fillRef idx="0">
            <a:schemeClr val="accent1"/>
          </a:fillRef>
          <a:effectRef idx="1">
            <a:schemeClr val="accent1"/>
          </a:effectRef>
          <a:fontRef idx="minor">
            <a:schemeClr val="tx1"/>
          </a:fontRef>
        </p:style>
      </p:cxnSp>
      <p:sp>
        <p:nvSpPr>
          <p:cNvPr id="34" name="正方形/長方形 33"/>
          <p:cNvSpPr/>
          <p:nvPr/>
        </p:nvSpPr>
        <p:spPr>
          <a:xfrm>
            <a:off x="5303632" y="2382948"/>
            <a:ext cx="2260813" cy="447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300" dirty="0" smtClean="0">
                <a:solidFill>
                  <a:schemeClr val="tx1"/>
                </a:solidFill>
              </a:rPr>
              <a:t>       Sample point 250 GeV</a:t>
            </a:r>
            <a:endParaRPr kumimoji="1" lang="ja-JP" altLang="en-US" sz="1300" dirty="0">
              <a:solidFill>
                <a:schemeClr val="tx1"/>
              </a:solidFill>
            </a:endParaRPr>
          </a:p>
        </p:txBody>
      </p:sp>
      <p:sp>
        <p:nvSpPr>
          <p:cNvPr id="35" name="正方形/長方形 34"/>
          <p:cNvSpPr/>
          <p:nvPr/>
        </p:nvSpPr>
        <p:spPr>
          <a:xfrm>
            <a:off x="5285064" y="2608614"/>
            <a:ext cx="2260813" cy="447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300" dirty="0" smtClean="0">
                <a:solidFill>
                  <a:schemeClr val="tx1"/>
                </a:solidFill>
              </a:rPr>
              <a:t>       Sample point 256 GeV</a:t>
            </a:r>
            <a:endParaRPr kumimoji="1" lang="ja-JP" altLang="en-US" sz="1300" dirty="0">
              <a:solidFill>
                <a:schemeClr val="tx1"/>
              </a:solidFill>
            </a:endParaRPr>
          </a:p>
        </p:txBody>
      </p:sp>
      <p:sp>
        <p:nvSpPr>
          <p:cNvPr id="36" name="正方形/長方形 35"/>
          <p:cNvSpPr/>
          <p:nvPr/>
        </p:nvSpPr>
        <p:spPr>
          <a:xfrm>
            <a:off x="5331135" y="2858702"/>
            <a:ext cx="2175736" cy="447000"/>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300" dirty="0" smtClean="0">
                <a:solidFill>
                  <a:schemeClr val="tx1"/>
                </a:solidFill>
              </a:rPr>
              <a:t>       Sample point 261 GeV</a:t>
            </a:r>
            <a:endParaRPr kumimoji="1" lang="ja-JP" altLang="en-US" sz="1300" dirty="0">
              <a:solidFill>
                <a:schemeClr val="tx1"/>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96832" y="427028"/>
            <a:ext cx="8229600" cy="1093687"/>
          </a:xfrm>
        </p:spPr>
        <p:txBody>
          <a:bodyPr>
            <a:normAutofit/>
          </a:bodyPr>
          <a:lstStyle/>
          <a:p>
            <a:r>
              <a:rPr lang="en-US" altLang="ja-JP" dirty="0" smtClean="0"/>
              <a:t>Stau mass with threshold scan</a:t>
            </a:r>
            <a:endParaRPr lang="ja-JP" altLang="en-US" dirty="0">
              <a:solidFill>
                <a:srgbClr val="FF6600"/>
              </a:solidFill>
            </a:endParaRPr>
          </a:p>
        </p:txBody>
      </p:sp>
      <p:sp>
        <p:nvSpPr>
          <p:cNvPr id="3" name="コンテンツ プレースホルダ 2"/>
          <p:cNvSpPr>
            <a:spLocks noGrp="1"/>
          </p:cNvSpPr>
          <p:nvPr>
            <p:ph idx="1"/>
          </p:nvPr>
        </p:nvSpPr>
        <p:spPr>
          <a:xfrm>
            <a:off x="1" y="1520715"/>
            <a:ext cx="4901372" cy="5012169"/>
          </a:xfrm>
        </p:spPr>
        <p:txBody>
          <a:bodyPr>
            <a:normAutofit/>
          </a:bodyPr>
          <a:lstStyle/>
          <a:p>
            <a:pPr marL="624078" indent="-514350">
              <a:buClr>
                <a:schemeClr val="tx1"/>
              </a:buClr>
              <a:buFont typeface="+mj-lt"/>
              <a:buAutoNum type="arabicPeriod" startAt="3"/>
            </a:pPr>
            <a:r>
              <a:rPr lang="en-US" altLang="ja-JP" sz="2000" dirty="0" smtClean="0"/>
              <a:t>Compute the chi2 against the expected cross section at five points( </a:t>
            </a:r>
            <a:r>
              <a:rPr lang="en-US" altLang="ja-JP" sz="2000" dirty="0" smtClean="0">
                <a:latin typeface="Symbol" charset="2"/>
                <a:cs typeface="Symbol" charset="2"/>
              </a:rPr>
              <a:t>115 ,118 ,120 ,122, 125 </a:t>
            </a:r>
            <a:r>
              <a:rPr lang="en-US" altLang="ja-JP" sz="2000" dirty="0" smtClean="0"/>
              <a:t>GeV )</a:t>
            </a:r>
          </a:p>
          <a:p>
            <a:pPr marL="624078" indent="-514350">
              <a:buClr>
                <a:schemeClr val="tx1"/>
              </a:buClr>
              <a:buFont typeface="+mj-lt"/>
              <a:buAutoNum type="arabicPeriod" startAt="3"/>
            </a:pPr>
            <a:r>
              <a:rPr lang="en-US" altLang="ja-JP" sz="2000" dirty="0" smtClean="0"/>
              <a:t>Compare the cross section with</a:t>
            </a:r>
            <a:br>
              <a:rPr lang="en-US" altLang="ja-JP" sz="2000" dirty="0" smtClean="0"/>
            </a:br>
            <a:r>
              <a:rPr lang="en-US" altLang="ja-JP" sz="1900" dirty="0" smtClean="0"/>
              <a:t>stau mass by fitting with a third polynomial function</a:t>
            </a:r>
            <a:endParaRPr lang="en-US" altLang="ja-JP" sz="1700" dirty="0" smtClean="0"/>
          </a:p>
          <a:p>
            <a:pPr marL="624078" indent="-514350">
              <a:buClr>
                <a:schemeClr val="tx1"/>
              </a:buClr>
              <a:buNone/>
            </a:pPr>
            <a:r>
              <a:rPr lang="en-US" altLang="ja-JP" sz="1900" dirty="0" smtClean="0">
                <a:sym typeface="Wingdings"/>
              </a:rPr>
              <a:t>    </a:t>
            </a:r>
            <a:r>
              <a:rPr lang="ja-JP" altLang="en-US" sz="1900" dirty="0" smtClean="0">
                <a:sym typeface="Wingdings"/>
              </a:rPr>
              <a:t></a:t>
            </a:r>
            <a:r>
              <a:rPr lang="en-US" altLang="ja-JP" sz="1900" dirty="0" smtClean="0">
                <a:sym typeface="Wingdings"/>
              </a:rPr>
              <a:t> Regard the chi2 minimum as the measured stau mass</a:t>
            </a:r>
            <a:endParaRPr lang="en-US" altLang="ja-JP" sz="1900" dirty="0" smtClean="0"/>
          </a:p>
          <a:p>
            <a:pPr marL="624078" indent="-514350">
              <a:buClr>
                <a:schemeClr val="tx1"/>
              </a:buClr>
              <a:buFont typeface="+mj-lt"/>
              <a:buAutoNum type="arabicPeriod" startAt="5"/>
            </a:pPr>
            <a:r>
              <a:rPr lang="en-US" altLang="ja-JP" sz="2000" dirty="0" smtClean="0"/>
              <a:t>Repeat  </a:t>
            </a:r>
            <a:r>
              <a:rPr lang="en-US" altLang="ja-JP" sz="2000" dirty="0" smtClean="0">
                <a:latin typeface="Symbol" charset="2"/>
                <a:cs typeface="Symbol" charset="2"/>
              </a:rPr>
              <a:t>2 - 4 </a:t>
            </a:r>
            <a:r>
              <a:rPr lang="en-US" altLang="ja-JP" sz="2000" dirty="0" smtClean="0"/>
              <a:t>above </a:t>
            </a:r>
            <a:r>
              <a:rPr lang="en-US" altLang="ja-JP" sz="2000" dirty="0" smtClean="0">
                <a:latin typeface="Symbol" charset="2"/>
                <a:cs typeface="Symbol" charset="2"/>
              </a:rPr>
              <a:t>10,000</a:t>
            </a:r>
            <a:r>
              <a:rPr lang="en-US" altLang="ja-JP" sz="2000" dirty="0" smtClean="0"/>
              <a:t> times </a:t>
            </a:r>
            <a:br>
              <a:rPr lang="en-US" altLang="ja-JP" sz="2000" dirty="0" smtClean="0"/>
            </a:br>
            <a:r>
              <a:rPr lang="en-US" altLang="ja-JP" sz="2000" dirty="0" smtClean="0"/>
              <a:t>to evaluate the expected precision of stau mass</a:t>
            </a:r>
            <a:endParaRPr lang="en-US" altLang="ja-JP" dirty="0" smtClean="0"/>
          </a:p>
        </p:txBody>
      </p:sp>
      <p:sp>
        <p:nvSpPr>
          <p:cNvPr id="4" name="スライド番号プレースホルダ 3"/>
          <p:cNvSpPr>
            <a:spLocks noGrp="1"/>
          </p:cNvSpPr>
          <p:nvPr>
            <p:ph type="sldNum" sz="quarter" idx="12"/>
          </p:nvPr>
        </p:nvSpPr>
        <p:spPr/>
        <p:txBody>
          <a:bodyPr/>
          <a:lstStyle/>
          <a:p>
            <a:fld id="{E2EF4478-20A2-6D40-BFBC-8CA74407C9AA}" type="slidenum">
              <a:rPr lang="ja-JP" altLang="en-US" smtClean="0"/>
              <a:pPr/>
              <a:t>13</a:t>
            </a:fld>
            <a:endParaRPr lang="ja-JP" altLang="en-US"/>
          </a:p>
        </p:txBody>
      </p:sp>
      <p:sp>
        <p:nvSpPr>
          <p:cNvPr id="10" name="正方形/長方形 9"/>
          <p:cNvSpPr/>
          <p:nvPr/>
        </p:nvSpPr>
        <p:spPr>
          <a:xfrm>
            <a:off x="1302509" y="5464405"/>
            <a:ext cx="2479525" cy="865633"/>
          </a:xfrm>
          <a:prstGeom prst="rect">
            <a:avLst/>
          </a:prstGeom>
          <a:noFill/>
          <a:ln w="349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2" name="図 11"/>
          <p:cNvPicPr>
            <a:picLocks noChangeAspect="1"/>
          </p:cNvPicPr>
          <p:nvPr/>
        </p:nvPicPr>
        <p:blipFill>
          <a:blip r:embed="rId2"/>
          <a:stretch>
            <a:fillRect/>
          </a:stretch>
        </p:blipFill>
        <p:spPr>
          <a:xfrm>
            <a:off x="661882" y="5763976"/>
            <a:ext cx="469900" cy="292100"/>
          </a:xfrm>
          <a:prstGeom prst="rect">
            <a:avLst/>
          </a:prstGeom>
        </p:spPr>
      </p:pic>
      <p:pic>
        <p:nvPicPr>
          <p:cNvPr id="14" name="図 13" descr="20120422_Threshold_Scan2.png"/>
          <p:cNvPicPr>
            <a:picLocks noChangeAspect="1"/>
          </p:cNvPicPr>
          <p:nvPr/>
        </p:nvPicPr>
        <p:blipFill>
          <a:blip r:embed="rId3"/>
          <a:stretch>
            <a:fillRect/>
          </a:stretch>
        </p:blipFill>
        <p:spPr>
          <a:xfrm>
            <a:off x="4930912" y="1262354"/>
            <a:ext cx="3889248" cy="2760826"/>
          </a:xfrm>
          <a:prstGeom prst="rect">
            <a:avLst/>
          </a:prstGeom>
        </p:spPr>
      </p:pic>
      <p:sp>
        <p:nvSpPr>
          <p:cNvPr id="19" name="正方形/長方形 18"/>
          <p:cNvSpPr/>
          <p:nvPr/>
        </p:nvSpPr>
        <p:spPr>
          <a:xfrm>
            <a:off x="5395677" y="2206889"/>
            <a:ext cx="2779059" cy="69191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2800" dirty="0" smtClean="0">
                <a:solidFill>
                  <a:srgbClr val="FF6600"/>
                </a:solidFill>
              </a:rPr>
              <a:t>(Preliminary)</a:t>
            </a:r>
            <a:endParaRPr kumimoji="1" lang="ja-JP" altLang="en-US" sz="2800" dirty="0">
              <a:solidFill>
                <a:srgbClr val="FF6600"/>
              </a:solidFill>
            </a:endParaRPr>
          </a:p>
        </p:txBody>
      </p:sp>
      <p:pic>
        <p:nvPicPr>
          <p:cNvPr id="21" name="図 20" descr="20120422_Threshold_Scan.png"/>
          <p:cNvPicPr>
            <a:picLocks noChangeAspect="1"/>
          </p:cNvPicPr>
          <p:nvPr/>
        </p:nvPicPr>
        <p:blipFill>
          <a:blip r:embed="rId4"/>
          <a:stretch>
            <a:fillRect/>
          </a:stretch>
        </p:blipFill>
        <p:spPr>
          <a:xfrm>
            <a:off x="4959096" y="4060167"/>
            <a:ext cx="3977640" cy="2697480"/>
          </a:xfrm>
          <a:prstGeom prst="rect">
            <a:avLst/>
          </a:prstGeom>
        </p:spPr>
      </p:pic>
      <p:sp>
        <p:nvSpPr>
          <p:cNvPr id="22" name="正方形/長方形 21"/>
          <p:cNvSpPr/>
          <p:nvPr/>
        </p:nvSpPr>
        <p:spPr>
          <a:xfrm>
            <a:off x="5543637" y="5327216"/>
            <a:ext cx="2779059" cy="691913"/>
          </a:xfrm>
          <a:prstGeom prst="rect">
            <a:avLst/>
          </a:prstGeom>
          <a:no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sz="2800" dirty="0" smtClean="0">
                <a:solidFill>
                  <a:srgbClr val="FF6600"/>
                </a:solidFill>
              </a:rPr>
              <a:t>(Preliminary)</a:t>
            </a:r>
            <a:endParaRPr kumimoji="1" lang="ja-JP" altLang="en-US" sz="2800" dirty="0">
              <a:solidFill>
                <a:srgbClr val="FF6600"/>
              </a:solidFill>
            </a:endParaRPr>
          </a:p>
        </p:txBody>
      </p:sp>
      <p:pic>
        <p:nvPicPr>
          <p:cNvPr id="23" name="図 22"/>
          <p:cNvPicPr>
            <a:picLocks noChangeAspect="1"/>
          </p:cNvPicPr>
          <p:nvPr/>
        </p:nvPicPr>
        <p:blipFill>
          <a:blip r:embed="rId5"/>
          <a:stretch>
            <a:fillRect/>
          </a:stretch>
        </p:blipFill>
        <p:spPr>
          <a:xfrm>
            <a:off x="1686164" y="5550708"/>
            <a:ext cx="1645920" cy="70104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82620" y="327975"/>
            <a:ext cx="8854116" cy="1066800"/>
          </a:xfrm>
        </p:spPr>
        <p:txBody>
          <a:bodyPr anchor="ctr" anchorCtr="1">
            <a:normAutofit/>
          </a:bodyPr>
          <a:lstStyle/>
          <a:p>
            <a:r>
              <a:rPr lang="en-US" altLang="ja-JP" dirty="0" smtClean="0"/>
              <a:t>Stau lifetime determination</a:t>
            </a:r>
            <a:endParaRPr lang="ja-JP" altLang="en-US" dirty="0"/>
          </a:p>
        </p:txBody>
      </p:sp>
      <p:sp>
        <p:nvSpPr>
          <p:cNvPr id="32" name="正方形/長方形 31"/>
          <p:cNvSpPr/>
          <p:nvPr/>
        </p:nvSpPr>
        <p:spPr>
          <a:xfrm>
            <a:off x="656247" y="1092830"/>
            <a:ext cx="2343682" cy="307055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ja-JP" altLang="en-US"/>
          </a:p>
        </p:txBody>
      </p:sp>
      <p:sp>
        <p:nvSpPr>
          <p:cNvPr id="62" name="コンテンツ プレースホルダ 40"/>
          <p:cNvSpPr txBox="1">
            <a:spLocks/>
          </p:cNvSpPr>
          <p:nvPr/>
        </p:nvSpPr>
        <p:spPr>
          <a:xfrm>
            <a:off x="155717" y="1194124"/>
            <a:ext cx="4718037" cy="5265492"/>
          </a:xfrm>
          <a:prstGeom prst="rect">
            <a:avLst/>
          </a:prstGeom>
        </p:spPr>
        <p:txBody>
          <a:bodyPr vert="horz" lIns="91440" tIns="45720" rIns="91440" bIns="45720" rtlCol="0">
            <a:normAutofit/>
          </a:bodyPr>
          <a:lstStyle/>
          <a:p>
            <a:pPr marL="457200" indent="-457200">
              <a:spcBef>
                <a:spcPct val="20000"/>
              </a:spcBef>
            </a:pPr>
            <a:r>
              <a:rPr lang="en-US" altLang="ja-JP" dirty="0" smtClean="0">
                <a:solidFill>
                  <a:srgbClr val="FF6600"/>
                </a:solidFill>
              </a:rPr>
              <a:t>Impact parameter</a:t>
            </a:r>
          </a:p>
          <a:p>
            <a:pPr marL="457200" indent="-457200">
              <a:spcBef>
                <a:spcPct val="20000"/>
              </a:spcBef>
            </a:pPr>
            <a:r>
              <a:rPr lang="en-US" altLang="ja-JP" dirty="0" smtClean="0"/>
              <a:t>	Impact parameter distribution is sensitive to the stau lifetime </a:t>
            </a:r>
          </a:p>
          <a:p>
            <a:pPr marL="457200" indent="-457200">
              <a:spcBef>
                <a:spcPct val="20000"/>
              </a:spcBef>
            </a:pPr>
            <a:r>
              <a:rPr lang="en-US" altLang="ja-JP" dirty="0" smtClean="0"/>
              <a:t>	Use the d</a:t>
            </a:r>
            <a:r>
              <a:rPr lang="en-US" altLang="ja-JP" baseline="-25000" dirty="0" smtClean="0"/>
              <a:t>0</a:t>
            </a:r>
            <a:r>
              <a:rPr lang="en-US" altLang="ja-JP" dirty="0" smtClean="0"/>
              <a:t> component because its uncertain is small</a:t>
            </a:r>
            <a:endParaRPr lang="ja-JP" altLang="en-US" b="1" cap="all" dirty="0" smtClean="0"/>
          </a:p>
          <a:p>
            <a:pPr marL="457200" indent="-457200">
              <a:spcBef>
                <a:spcPct val="20000"/>
              </a:spcBef>
            </a:pPr>
            <a:r>
              <a:rPr lang="en-US" altLang="ja-JP" dirty="0" smtClean="0">
                <a:solidFill>
                  <a:srgbClr val="FF6600"/>
                </a:solidFill>
              </a:rPr>
              <a:t>Procedure</a:t>
            </a:r>
          </a:p>
          <a:p>
            <a:pPr marL="482400" indent="-457200">
              <a:spcBef>
                <a:spcPct val="20000"/>
              </a:spcBef>
              <a:buFont typeface="+mj-lt"/>
              <a:buAutoNum type="arabicPeriod"/>
            </a:pPr>
            <a:r>
              <a:rPr lang="en-US" altLang="ja-JP" dirty="0" smtClean="0"/>
              <a:t>Perform toy MC experiments to compare d</a:t>
            </a:r>
            <a:r>
              <a:rPr lang="en-US" altLang="ja-JP" baseline="-25000" dirty="0" smtClean="0"/>
              <a:t>0</a:t>
            </a:r>
            <a:r>
              <a:rPr lang="en-US" altLang="ja-JP" dirty="0" smtClean="0"/>
              <a:t> distribution against the template samples at c</a:t>
            </a:r>
            <a:r>
              <a:rPr lang="en-US" altLang="ja-JP" dirty="0" smtClean="0">
                <a:latin typeface="Symbol" charset="2"/>
                <a:cs typeface="Symbol" charset="2"/>
              </a:rPr>
              <a:t>t = 90, 100, 110 m</a:t>
            </a:r>
            <a:r>
              <a:rPr lang="en-US" altLang="ja-JP" dirty="0" smtClean="0">
                <a:cs typeface="Georgia"/>
              </a:rPr>
              <a:t>m</a:t>
            </a:r>
            <a:endParaRPr lang="en-US" altLang="ja-JP" dirty="0" smtClean="0"/>
          </a:p>
          <a:p>
            <a:pPr marL="482400" indent="-457200">
              <a:spcBef>
                <a:spcPct val="20000"/>
              </a:spcBef>
              <a:buFont typeface="+mj-lt"/>
              <a:buAutoNum type="arabicPeriod"/>
            </a:pPr>
            <a:r>
              <a:rPr lang="en-US" altLang="ja-JP" dirty="0" smtClean="0"/>
              <a:t>Fit the chi2 at the three points by a parabola and regard the minimum as lifetime</a:t>
            </a:r>
          </a:p>
          <a:p>
            <a:pPr marL="482400" indent="-457200">
              <a:spcBef>
                <a:spcPct val="20000"/>
              </a:spcBef>
              <a:buFont typeface="+mj-lt"/>
              <a:buAutoNum type="arabicPeriod"/>
            </a:pPr>
            <a:r>
              <a:rPr lang="en-US" altLang="ja-JP" dirty="0" smtClean="0"/>
              <a:t>Repeat  </a:t>
            </a:r>
            <a:r>
              <a:rPr lang="en-US" altLang="ja-JP" dirty="0" smtClean="0">
                <a:latin typeface="Symbol" charset="2"/>
                <a:cs typeface="Symbol" charset="2"/>
              </a:rPr>
              <a:t>1 - 2 </a:t>
            </a:r>
            <a:r>
              <a:rPr lang="en-US" altLang="ja-JP" dirty="0" smtClean="0"/>
              <a:t>above </a:t>
            </a:r>
            <a:r>
              <a:rPr lang="en-US" altLang="ja-JP" dirty="0" smtClean="0">
                <a:latin typeface="Symbol" charset="2"/>
                <a:cs typeface="Symbol" charset="2"/>
              </a:rPr>
              <a:t>10,000</a:t>
            </a:r>
            <a:r>
              <a:rPr lang="en-US" altLang="ja-JP" dirty="0" smtClean="0"/>
              <a:t> times </a:t>
            </a:r>
            <a:br>
              <a:rPr lang="en-US" altLang="ja-JP" dirty="0" smtClean="0"/>
            </a:br>
            <a:r>
              <a:rPr lang="en-US" altLang="ja-JP" dirty="0" smtClean="0"/>
              <a:t>to evaluate the expected precision of the stau lifetime</a:t>
            </a:r>
          </a:p>
          <a:p>
            <a:pPr marL="482400" indent="-457200">
              <a:spcBef>
                <a:spcPct val="20000"/>
              </a:spcBef>
              <a:buFont typeface="+mj-lt"/>
              <a:buAutoNum type="arabicPeriod"/>
            </a:pPr>
            <a:endParaRPr lang="en-US" altLang="ja-JP" sz="1600" dirty="0" smtClean="0"/>
          </a:p>
        </p:txBody>
      </p:sp>
      <p:pic>
        <p:nvPicPr>
          <p:cNvPr id="66" name="図 65"/>
          <p:cNvPicPr>
            <a:picLocks noChangeAspect="1"/>
          </p:cNvPicPr>
          <p:nvPr/>
        </p:nvPicPr>
        <p:blipFill>
          <a:blip r:embed="rId3"/>
          <a:stretch>
            <a:fillRect/>
          </a:stretch>
        </p:blipFill>
        <p:spPr>
          <a:xfrm>
            <a:off x="161923" y="2147815"/>
            <a:ext cx="469900" cy="292100"/>
          </a:xfrm>
          <a:prstGeom prst="rect">
            <a:avLst/>
          </a:prstGeom>
        </p:spPr>
      </p:pic>
      <p:sp>
        <p:nvSpPr>
          <p:cNvPr id="39" name="スライド番号プレースホルダ 38"/>
          <p:cNvSpPr>
            <a:spLocks noGrp="1"/>
          </p:cNvSpPr>
          <p:nvPr>
            <p:ph type="sldNum" sz="quarter" idx="12"/>
          </p:nvPr>
        </p:nvSpPr>
        <p:spPr/>
        <p:txBody>
          <a:bodyPr/>
          <a:lstStyle/>
          <a:p>
            <a:fld id="{17B14B8B-4044-D141-981D-8DE9B38FFCC3}" type="slidenum">
              <a:rPr lang="ja-JP" altLang="en-US" smtClean="0"/>
              <a:pPr/>
              <a:t>14</a:t>
            </a:fld>
            <a:endParaRPr lang="ja-JP" altLang="en-US"/>
          </a:p>
        </p:txBody>
      </p:sp>
      <p:pic>
        <p:nvPicPr>
          <p:cNvPr id="54" name="図 53"/>
          <p:cNvPicPr>
            <a:picLocks noChangeAspect="1"/>
          </p:cNvPicPr>
          <p:nvPr/>
        </p:nvPicPr>
        <p:blipFill>
          <a:blip r:embed="rId4"/>
          <a:stretch>
            <a:fillRect/>
          </a:stretch>
        </p:blipFill>
        <p:spPr>
          <a:xfrm>
            <a:off x="1716293" y="6014820"/>
            <a:ext cx="1501140" cy="701040"/>
          </a:xfrm>
          <a:prstGeom prst="rect">
            <a:avLst/>
          </a:prstGeom>
        </p:spPr>
      </p:pic>
      <p:sp>
        <p:nvSpPr>
          <p:cNvPr id="40" name="正方形/長方形 39"/>
          <p:cNvSpPr/>
          <p:nvPr/>
        </p:nvSpPr>
        <p:spPr>
          <a:xfrm>
            <a:off x="1467251" y="6002609"/>
            <a:ext cx="1990615" cy="756000"/>
          </a:xfrm>
          <a:prstGeom prst="rect">
            <a:avLst/>
          </a:prstGeom>
          <a:noFill/>
          <a:ln w="34925">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46" name="図 45"/>
          <p:cNvPicPr>
            <a:picLocks noChangeAspect="1"/>
          </p:cNvPicPr>
          <p:nvPr/>
        </p:nvPicPr>
        <p:blipFill>
          <a:blip r:embed="rId3"/>
          <a:stretch>
            <a:fillRect/>
          </a:stretch>
        </p:blipFill>
        <p:spPr>
          <a:xfrm>
            <a:off x="828022" y="6167516"/>
            <a:ext cx="469900" cy="292100"/>
          </a:xfrm>
          <a:prstGeom prst="rect">
            <a:avLst/>
          </a:prstGeom>
        </p:spPr>
      </p:pic>
      <p:sp>
        <p:nvSpPr>
          <p:cNvPr id="44" name="正方形/長方形 43"/>
          <p:cNvSpPr/>
          <p:nvPr/>
        </p:nvSpPr>
        <p:spPr>
          <a:xfrm rot="5400000">
            <a:off x="7810767" y="3361794"/>
            <a:ext cx="829458" cy="258532"/>
          </a:xfrm>
          <a:prstGeom prst="rect">
            <a:avLst/>
          </a:prstGeom>
        </p:spPr>
        <p:txBody>
          <a:bodyPr wrap="none">
            <a:spAutoFit/>
          </a:bodyPr>
          <a:lstStyle/>
          <a:p>
            <a:r>
              <a:rPr lang="en-US" altLang="ja-JP" dirty="0" smtClean="0">
                <a:solidFill>
                  <a:schemeClr val="tx2"/>
                </a:solidFill>
                <a:latin typeface="HGP創英角ﾎﾟｯﾌﾟ体" pitchFamily="50" charset="-128"/>
                <a:ea typeface="HGP創英角ﾎﾟｯﾌﾟ体" pitchFamily="50" charset="-128"/>
              </a:rPr>
              <a:t>1st layer</a:t>
            </a:r>
            <a:endParaRPr lang="ja-JP" altLang="en-US" dirty="0">
              <a:solidFill>
                <a:schemeClr val="tx2"/>
              </a:solidFill>
            </a:endParaRPr>
          </a:p>
        </p:txBody>
      </p:sp>
      <p:sp>
        <p:nvSpPr>
          <p:cNvPr id="48" name="円/楕円 47"/>
          <p:cNvSpPr/>
          <p:nvPr/>
        </p:nvSpPr>
        <p:spPr>
          <a:xfrm>
            <a:off x="5593620" y="1229178"/>
            <a:ext cx="2587089" cy="2525577"/>
          </a:xfrm>
          <a:prstGeom prst="ellipse">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ja-JP" altLang="en-US"/>
          </a:p>
        </p:txBody>
      </p:sp>
      <p:sp>
        <p:nvSpPr>
          <p:cNvPr id="49" name="正方形/長方形 48"/>
          <p:cNvSpPr/>
          <p:nvPr/>
        </p:nvSpPr>
        <p:spPr>
          <a:xfrm>
            <a:off x="5244154" y="1164467"/>
            <a:ext cx="2343682" cy="281751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ja-JP" altLang="en-US"/>
          </a:p>
        </p:txBody>
      </p:sp>
      <p:sp>
        <p:nvSpPr>
          <p:cNvPr id="56" name="角丸四角形吹き出し 55"/>
          <p:cNvSpPr/>
          <p:nvPr/>
        </p:nvSpPr>
        <p:spPr>
          <a:xfrm>
            <a:off x="4438499" y="1583332"/>
            <a:ext cx="1299541" cy="796010"/>
          </a:xfrm>
          <a:prstGeom prst="wedgeRoundRectCallout">
            <a:avLst>
              <a:gd name="adj1" fmla="val 41763"/>
              <a:gd name="adj2" fmla="val 89759"/>
              <a:gd name="adj3" fmla="val 16667"/>
            </a:avLst>
          </a:prstGeom>
          <a:solidFill>
            <a:schemeClr val="bg1"/>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r>
              <a:rPr lang="en-US" altLang="ja-JP" dirty="0" smtClean="0">
                <a:solidFill>
                  <a:srgbClr val="C00000"/>
                </a:solidFill>
                <a:latin typeface="HGP創英角ﾎﾟｯﾌﾟ体" pitchFamily="50" charset="-128"/>
                <a:ea typeface="HGP創英角ﾎﾟｯﾌﾟ体" pitchFamily="50" charset="-128"/>
              </a:rPr>
              <a:t>Impact</a:t>
            </a:r>
          </a:p>
          <a:p>
            <a:r>
              <a:rPr lang="en-US" altLang="ja-JP" dirty="0" smtClean="0">
                <a:solidFill>
                  <a:srgbClr val="C00000"/>
                </a:solidFill>
                <a:latin typeface="HGP創英角ﾎﾟｯﾌﾟ体" pitchFamily="50" charset="-128"/>
                <a:ea typeface="HGP創英角ﾎﾟｯﾌﾟ体" pitchFamily="50" charset="-128"/>
              </a:rPr>
              <a:t>Parameter </a:t>
            </a:r>
            <a:endParaRPr lang="ja-JP" altLang="en-US" b="1" dirty="0" smtClean="0">
              <a:solidFill>
                <a:srgbClr val="C00000"/>
              </a:solidFill>
              <a:latin typeface="Symbol" pitchFamily="18" charset="2"/>
            </a:endParaRPr>
          </a:p>
          <a:p>
            <a:pPr algn="ctr"/>
            <a:endParaRPr kumimoji="1" lang="ja-JP" altLang="en-US" dirty="0"/>
          </a:p>
        </p:txBody>
      </p:sp>
      <p:cxnSp>
        <p:nvCxnSpPr>
          <p:cNvPr id="61" name="直線コネクタ 60"/>
          <p:cNvCxnSpPr/>
          <p:nvPr/>
        </p:nvCxnSpPr>
        <p:spPr>
          <a:xfrm rot="16560000" flipH="1">
            <a:off x="5624476" y="2625575"/>
            <a:ext cx="405234" cy="52303"/>
          </a:xfrm>
          <a:prstGeom prst="line">
            <a:avLst/>
          </a:prstGeom>
          <a:ln w="38100">
            <a:solidFill>
              <a:srgbClr val="FF6600"/>
            </a:solidFill>
          </a:ln>
        </p:spPr>
        <p:style>
          <a:lnRef idx="1">
            <a:schemeClr val="accent1"/>
          </a:lnRef>
          <a:fillRef idx="0">
            <a:schemeClr val="accent1"/>
          </a:fillRef>
          <a:effectRef idx="0">
            <a:schemeClr val="accent1"/>
          </a:effectRef>
          <a:fontRef idx="minor">
            <a:schemeClr val="tx1"/>
          </a:fontRef>
        </p:style>
      </p:cxnSp>
      <p:cxnSp>
        <p:nvCxnSpPr>
          <p:cNvPr id="63" name="直線コネクタ 62"/>
          <p:cNvCxnSpPr/>
          <p:nvPr/>
        </p:nvCxnSpPr>
        <p:spPr>
          <a:xfrm rot="180000" flipV="1">
            <a:off x="5801929" y="2371377"/>
            <a:ext cx="1416570" cy="116216"/>
          </a:xfrm>
          <a:prstGeom prst="line">
            <a:avLst/>
          </a:prstGeom>
          <a:ln w="38100">
            <a:solidFill>
              <a:srgbClr val="FF6600"/>
            </a:solidFill>
            <a:prstDash val="sysDash"/>
          </a:ln>
        </p:spPr>
        <p:style>
          <a:lnRef idx="1">
            <a:schemeClr val="accent1"/>
          </a:lnRef>
          <a:fillRef idx="0">
            <a:schemeClr val="accent1"/>
          </a:fillRef>
          <a:effectRef idx="0">
            <a:schemeClr val="accent1"/>
          </a:effectRef>
          <a:fontRef idx="minor">
            <a:schemeClr val="tx1"/>
          </a:fontRef>
        </p:style>
      </p:cxnSp>
      <p:cxnSp>
        <p:nvCxnSpPr>
          <p:cNvPr id="64" name="直線コネクタ 63"/>
          <p:cNvCxnSpPr/>
          <p:nvPr/>
        </p:nvCxnSpPr>
        <p:spPr>
          <a:xfrm flipV="1">
            <a:off x="5929592" y="2556257"/>
            <a:ext cx="559781" cy="231771"/>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65" name="直線コネクタ 64"/>
          <p:cNvCxnSpPr/>
          <p:nvPr/>
        </p:nvCxnSpPr>
        <p:spPr>
          <a:xfrm rot="21300000" flipV="1">
            <a:off x="6463715" y="2446776"/>
            <a:ext cx="751645" cy="77808"/>
          </a:xfrm>
          <a:prstGeom prst="line">
            <a:avLst/>
          </a:prstGeom>
          <a:ln w="28575">
            <a:solidFill>
              <a:srgbClr val="F419FF"/>
            </a:solidFill>
          </a:ln>
        </p:spPr>
        <p:style>
          <a:lnRef idx="1">
            <a:schemeClr val="accent1"/>
          </a:lnRef>
          <a:fillRef idx="0">
            <a:schemeClr val="accent1"/>
          </a:fillRef>
          <a:effectRef idx="0">
            <a:schemeClr val="accent1"/>
          </a:effectRef>
          <a:fontRef idx="minor">
            <a:schemeClr val="tx1"/>
          </a:fontRef>
        </p:style>
      </p:cxnSp>
      <p:cxnSp>
        <p:nvCxnSpPr>
          <p:cNvPr id="69" name="直線コネクタ 68"/>
          <p:cNvCxnSpPr/>
          <p:nvPr/>
        </p:nvCxnSpPr>
        <p:spPr>
          <a:xfrm>
            <a:off x="6476544" y="2575895"/>
            <a:ext cx="2228164" cy="93338"/>
          </a:xfrm>
          <a:prstGeom prst="line">
            <a:avLst/>
          </a:prstGeom>
          <a:ln w="28575">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
        <p:nvSpPr>
          <p:cNvPr id="70" name="正方形/長方形 69"/>
          <p:cNvSpPr/>
          <p:nvPr/>
        </p:nvSpPr>
        <p:spPr>
          <a:xfrm>
            <a:off x="7561976" y="2736527"/>
            <a:ext cx="1056700" cy="369332"/>
          </a:xfrm>
          <a:prstGeom prst="rect">
            <a:avLst/>
          </a:prstGeom>
          <a:solidFill>
            <a:schemeClr val="bg1"/>
          </a:solidFill>
          <a:ln>
            <a:solidFill>
              <a:schemeClr val="accent5"/>
            </a:solidFill>
          </a:ln>
        </p:spPr>
        <p:txBody>
          <a:bodyPr wrap="none">
            <a:spAutoFit/>
          </a:bodyPr>
          <a:lstStyle/>
          <a:p>
            <a:pPr algn="ctr"/>
            <a:r>
              <a:rPr lang="en-US" altLang="ja-JP" dirty="0" smtClean="0">
                <a:solidFill>
                  <a:schemeClr val="accent4">
                    <a:lumMod val="75000"/>
                  </a:schemeClr>
                </a:solidFill>
                <a:latin typeface="HGP創英角ﾎﾟｯﾌﾟ体" pitchFamily="50" charset="-128"/>
                <a:ea typeface="HGP創英角ﾎﾟｯﾌﾟ体" pitchFamily="50" charset="-128"/>
              </a:rPr>
              <a:t>Gravitino</a:t>
            </a:r>
            <a:endParaRPr lang="ja-JP" altLang="en-US" dirty="0">
              <a:solidFill>
                <a:schemeClr val="accent4">
                  <a:lumMod val="75000"/>
                </a:schemeClr>
              </a:solidFill>
            </a:endParaRPr>
          </a:p>
        </p:txBody>
      </p:sp>
      <p:sp>
        <p:nvSpPr>
          <p:cNvPr id="71" name="正方形/長方形 70"/>
          <p:cNvSpPr/>
          <p:nvPr/>
        </p:nvSpPr>
        <p:spPr>
          <a:xfrm>
            <a:off x="6071996" y="2579437"/>
            <a:ext cx="597640" cy="369332"/>
          </a:xfrm>
          <a:prstGeom prst="rect">
            <a:avLst/>
          </a:prstGeom>
        </p:spPr>
        <p:txBody>
          <a:bodyPr wrap="none">
            <a:spAutoFit/>
          </a:bodyPr>
          <a:lstStyle/>
          <a:p>
            <a:r>
              <a:rPr lang="en-US" altLang="ja-JP" dirty="0" smtClean="0">
                <a:solidFill>
                  <a:srgbClr val="FF0000"/>
                </a:solidFill>
                <a:latin typeface="HGP創英角ﾎﾟｯﾌﾟ体" pitchFamily="50" charset="-128"/>
                <a:ea typeface="HGP創英角ﾎﾟｯﾌﾟ体" pitchFamily="50" charset="-128"/>
              </a:rPr>
              <a:t>stau</a:t>
            </a:r>
            <a:endParaRPr lang="ja-JP" altLang="en-US" dirty="0">
              <a:solidFill>
                <a:srgbClr val="FF0000"/>
              </a:solidFill>
            </a:endParaRPr>
          </a:p>
        </p:txBody>
      </p:sp>
      <p:sp>
        <p:nvSpPr>
          <p:cNvPr id="72" name="正方形/長方形 71"/>
          <p:cNvSpPr/>
          <p:nvPr/>
        </p:nvSpPr>
        <p:spPr>
          <a:xfrm>
            <a:off x="6683751" y="2015394"/>
            <a:ext cx="338554" cy="461665"/>
          </a:xfrm>
          <a:prstGeom prst="rect">
            <a:avLst/>
          </a:prstGeom>
        </p:spPr>
        <p:txBody>
          <a:bodyPr wrap="none">
            <a:spAutoFit/>
          </a:bodyPr>
          <a:lstStyle/>
          <a:p>
            <a:r>
              <a:rPr lang="en-US" altLang="ja-JP" sz="2400" b="1" dirty="0" smtClean="0">
                <a:solidFill>
                  <a:srgbClr val="F419FF"/>
                </a:solidFill>
                <a:latin typeface="Symbol" pitchFamily="18" charset="2"/>
                <a:ea typeface="HGP創英角ﾎﾟｯﾌﾟ体" pitchFamily="50" charset="-128"/>
              </a:rPr>
              <a:t>t</a:t>
            </a:r>
            <a:endParaRPr lang="ja-JP" altLang="en-US" sz="2400" b="1" dirty="0">
              <a:solidFill>
                <a:srgbClr val="F419FF"/>
              </a:solidFill>
              <a:latin typeface="Symbol" pitchFamily="18" charset="2"/>
            </a:endParaRPr>
          </a:p>
        </p:txBody>
      </p:sp>
      <p:sp>
        <p:nvSpPr>
          <p:cNvPr id="73" name="正方形/長方形 72"/>
          <p:cNvSpPr/>
          <p:nvPr/>
        </p:nvSpPr>
        <p:spPr>
          <a:xfrm>
            <a:off x="5821478" y="2452528"/>
            <a:ext cx="139778" cy="139778"/>
          </a:xfrm>
          <a:prstGeom prst="rect">
            <a:avLst/>
          </a:prstGeom>
          <a:noFill/>
          <a:ln w="28575">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r"/>
            <a:endParaRPr kumimoji="1" lang="ja-JP" altLang="en-US" dirty="0">
              <a:ln>
                <a:solidFill>
                  <a:srgbClr val="FF6600"/>
                </a:solidFill>
              </a:ln>
              <a:noFill/>
            </a:endParaRPr>
          </a:p>
        </p:txBody>
      </p:sp>
      <p:sp>
        <p:nvSpPr>
          <p:cNvPr id="74" name="爆発 1 73"/>
          <p:cNvSpPr/>
          <p:nvPr/>
        </p:nvSpPr>
        <p:spPr>
          <a:xfrm>
            <a:off x="5737963" y="2748735"/>
            <a:ext cx="262280" cy="262280"/>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ja-JP" altLang="en-US"/>
          </a:p>
        </p:txBody>
      </p:sp>
      <p:sp>
        <p:nvSpPr>
          <p:cNvPr id="75" name="正方形/長方形 74"/>
          <p:cNvSpPr/>
          <p:nvPr/>
        </p:nvSpPr>
        <p:spPr>
          <a:xfrm rot="780000">
            <a:off x="6776395" y="2869379"/>
            <a:ext cx="578107" cy="258532"/>
          </a:xfrm>
          <a:prstGeom prst="rect">
            <a:avLst/>
          </a:prstGeom>
        </p:spPr>
        <p:txBody>
          <a:bodyPr wrap="none">
            <a:spAutoFit/>
          </a:bodyPr>
          <a:lstStyle/>
          <a:p>
            <a:r>
              <a:rPr lang="en-US" altLang="ja-JP" dirty="0" smtClean="0">
                <a:solidFill>
                  <a:schemeClr val="accent6"/>
                </a:solidFill>
                <a:latin typeface="HGP創英角ﾎﾟｯﾌﾟ体" pitchFamily="50" charset="-128"/>
                <a:ea typeface="HGP創英角ﾎﾟｯﾌﾟ体" pitchFamily="50" charset="-128"/>
              </a:rPr>
              <a:t>16mm</a:t>
            </a:r>
            <a:endParaRPr lang="ja-JP" altLang="en-US" dirty="0">
              <a:solidFill>
                <a:schemeClr val="accent6"/>
              </a:solidFill>
            </a:endParaRPr>
          </a:p>
        </p:txBody>
      </p:sp>
      <p:cxnSp>
        <p:nvCxnSpPr>
          <p:cNvPr id="76" name="直線コネクタ 75"/>
          <p:cNvCxnSpPr/>
          <p:nvPr/>
        </p:nvCxnSpPr>
        <p:spPr>
          <a:xfrm>
            <a:off x="5821478" y="2899670"/>
            <a:ext cx="1931428" cy="534171"/>
          </a:xfrm>
          <a:prstGeom prst="line">
            <a:avLst/>
          </a:prstGeom>
          <a:ln>
            <a:solidFill>
              <a:schemeClr val="accent6">
                <a:lumMod val="75000"/>
              </a:schemeClr>
            </a:solidFill>
            <a:prstDash val="dash"/>
            <a:headEnd type="arrow" w="med" len="med"/>
            <a:tailEnd type="arrow" w="med" len="med"/>
          </a:ln>
        </p:spPr>
        <p:style>
          <a:lnRef idx="1">
            <a:schemeClr val="accent1"/>
          </a:lnRef>
          <a:fillRef idx="0">
            <a:schemeClr val="accent1"/>
          </a:fillRef>
          <a:effectRef idx="0">
            <a:schemeClr val="accent1"/>
          </a:effectRef>
          <a:fontRef idx="minor">
            <a:schemeClr val="tx1"/>
          </a:fontRef>
        </p:style>
      </p:cxnSp>
      <p:sp>
        <p:nvSpPr>
          <p:cNvPr id="77" name="正方形/長方形 76"/>
          <p:cNvSpPr/>
          <p:nvPr/>
        </p:nvSpPr>
        <p:spPr>
          <a:xfrm>
            <a:off x="4890006" y="2948513"/>
            <a:ext cx="1742597" cy="369332"/>
          </a:xfrm>
          <a:prstGeom prst="rect">
            <a:avLst/>
          </a:prstGeom>
        </p:spPr>
        <p:txBody>
          <a:bodyPr wrap="square">
            <a:spAutoFit/>
          </a:bodyPr>
          <a:lstStyle/>
          <a:p>
            <a:r>
              <a:rPr lang="en-US" altLang="ja-JP" dirty="0" smtClean="0">
                <a:latin typeface="HGP創英角ﾎﾟｯﾌﾟ体" pitchFamily="50" charset="-128"/>
                <a:ea typeface="HGP創英角ﾎﾟｯﾌﾟ体" pitchFamily="50" charset="-128"/>
              </a:rPr>
              <a:t>Collision Point</a:t>
            </a:r>
            <a:endParaRPr lang="ja-JP" altLang="en-US" dirty="0"/>
          </a:p>
        </p:txBody>
      </p:sp>
      <p:cxnSp>
        <p:nvCxnSpPr>
          <p:cNvPr id="78" name="直線コネクタ 77"/>
          <p:cNvCxnSpPr/>
          <p:nvPr/>
        </p:nvCxnSpPr>
        <p:spPr>
          <a:xfrm rot="5340000">
            <a:off x="5415768" y="2671359"/>
            <a:ext cx="540000" cy="1588"/>
          </a:xfrm>
          <a:prstGeom prst="line">
            <a:avLst/>
          </a:prstGeom>
          <a:ln w="28575">
            <a:solidFill>
              <a:srgbClr val="C00000"/>
            </a:solidFill>
            <a:prstDash val="sysDash"/>
            <a:headEnd type="arrow"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79" name="直線コネクタ 78"/>
          <p:cNvCxnSpPr/>
          <p:nvPr/>
        </p:nvCxnSpPr>
        <p:spPr>
          <a:xfrm flipV="1">
            <a:off x="7231947" y="2330016"/>
            <a:ext cx="1472761" cy="72597"/>
          </a:xfrm>
          <a:prstGeom prst="line">
            <a:avLst/>
          </a:prstGeom>
          <a:ln w="28575">
            <a:solidFill>
              <a:srgbClr val="0000FF"/>
            </a:solidFill>
          </a:ln>
        </p:spPr>
        <p:style>
          <a:lnRef idx="1">
            <a:schemeClr val="accent1"/>
          </a:lnRef>
          <a:fillRef idx="0">
            <a:schemeClr val="accent1"/>
          </a:fillRef>
          <a:effectRef idx="0">
            <a:schemeClr val="accent1"/>
          </a:effectRef>
          <a:fontRef idx="minor">
            <a:schemeClr val="tx1"/>
          </a:fontRef>
        </p:style>
      </p:cxnSp>
      <p:sp>
        <p:nvSpPr>
          <p:cNvPr id="80" name="右中かっこ 79"/>
          <p:cNvSpPr/>
          <p:nvPr/>
        </p:nvSpPr>
        <p:spPr>
          <a:xfrm rot="10800000">
            <a:off x="6960967" y="3386390"/>
            <a:ext cx="325627" cy="525935"/>
          </a:xfrm>
          <a:prstGeom prst="righ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81" name="正方形/長方形 80"/>
          <p:cNvSpPr/>
          <p:nvPr/>
        </p:nvSpPr>
        <p:spPr>
          <a:xfrm>
            <a:off x="5027869" y="3422025"/>
            <a:ext cx="2133164" cy="369332"/>
          </a:xfrm>
          <a:prstGeom prst="rect">
            <a:avLst/>
          </a:prstGeom>
        </p:spPr>
        <p:txBody>
          <a:bodyPr wrap="square">
            <a:spAutoFit/>
          </a:bodyPr>
          <a:lstStyle/>
          <a:p>
            <a:pPr algn="ctr"/>
            <a:r>
              <a:rPr lang="en-US" altLang="ja-JP" dirty="0" smtClean="0">
                <a:solidFill>
                  <a:schemeClr val="accent4">
                    <a:lumMod val="75000"/>
                  </a:schemeClr>
                </a:solidFill>
                <a:latin typeface="HGP創英角ﾎﾟｯﾌﾟ体" pitchFamily="50" charset="-128"/>
                <a:ea typeface="HGP創英角ﾎﾟｯﾌﾟ体" pitchFamily="50" charset="-128"/>
              </a:rPr>
              <a:t>Vertex detector</a:t>
            </a:r>
            <a:endParaRPr lang="ja-JP" altLang="en-US" dirty="0">
              <a:solidFill>
                <a:schemeClr val="accent4">
                  <a:lumMod val="75000"/>
                </a:schemeClr>
              </a:solidFill>
            </a:endParaRPr>
          </a:p>
        </p:txBody>
      </p:sp>
      <p:sp>
        <p:nvSpPr>
          <p:cNvPr id="82" name="爆発 1 81"/>
          <p:cNvSpPr/>
          <p:nvPr/>
        </p:nvSpPr>
        <p:spPr>
          <a:xfrm>
            <a:off x="8049569" y="2242254"/>
            <a:ext cx="262280" cy="262280"/>
          </a:xfrm>
          <a:prstGeom prst="irregularSeal1">
            <a:avLst/>
          </a:prstGeom>
          <a:no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ja-JP" altLang="en-US"/>
          </a:p>
        </p:txBody>
      </p:sp>
      <p:sp>
        <p:nvSpPr>
          <p:cNvPr id="83" name="角丸四角形吹き出し 82"/>
          <p:cNvSpPr/>
          <p:nvPr/>
        </p:nvSpPr>
        <p:spPr>
          <a:xfrm>
            <a:off x="5816574" y="1254285"/>
            <a:ext cx="2761667" cy="721611"/>
          </a:xfrm>
          <a:prstGeom prst="wedgeRoundRectCallout">
            <a:avLst>
              <a:gd name="adj1" fmla="val 21244"/>
              <a:gd name="adj2" fmla="val 101244"/>
              <a:gd name="adj3" fmla="val 16667"/>
            </a:avLst>
          </a:prstGeom>
          <a:solidFill>
            <a:schemeClr val="bg1"/>
          </a:solidFill>
          <a:ln>
            <a:solidFill>
              <a:srgbClr val="0000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ja-JP" altLang="en-US" dirty="0">
              <a:latin typeface="Georgia"/>
              <a:cs typeface="Georgia"/>
            </a:endParaRPr>
          </a:p>
        </p:txBody>
      </p:sp>
      <p:sp>
        <p:nvSpPr>
          <p:cNvPr id="84" name="正方形/長方形 83"/>
          <p:cNvSpPr/>
          <p:nvPr/>
        </p:nvSpPr>
        <p:spPr>
          <a:xfrm>
            <a:off x="5967180" y="1263099"/>
            <a:ext cx="2611061" cy="923330"/>
          </a:xfrm>
          <a:prstGeom prst="rect">
            <a:avLst/>
          </a:prstGeom>
        </p:spPr>
        <p:txBody>
          <a:bodyPr wrap="square">
            <a:spAutoFit/>
          </a:bodyPr>
          <a:lstStyle/>
          <a:p>
            <a:r>
              <a:rPr lang="en-US" altLang="ja-JP" dirty="0" smtClean="0">
                <a:solidFill>
                  <a:srgbClr val="0000FF"/>
                </a:solidFill>
                <a:latin typeface="Georgia"/>
                <a:ea typeface="HGP創英角ﾎﾟｯﾌﾟ体" pitchFamily="50" charset="-128"/>
                <a:cs typeface="Georgia"/>
              </a:rPr>
              <a:t>1-prong decay products</a:t>
            </a:r>
          </a:p>
          <a:p>
            <a:r>
              <a:rPr lang="en-US" altLang="ja-JP" dirty="0" smtClean="0">
                <a:solidFill>
                  <a:srgbClr val="0000FF"/>
                </a:solidFill>
                <a:latin typeface="Georgia"/>
                <a:ea typeface="HGP創英角ﾎﾟｯﾌﾟ体" pitchFamily="50" charset="-128"/>
                <a:cs typeface="Georgia"/>
              </a:rPr>
              <a:t> (</a:t>
            </a:r>
            <a:r>
              <a:rPr lang="en-US" altLang="ja-JP" dirty="0" err="1" smtClean="0">
                <a:solidFill>
                  <a:srgbClr val="0000FF"/>
                </a:solidFill>
                <a:latin typeface="Georgia"/>
                <a:ea typeface="HGP創英角ﾎﾟｯﾌﾟ体" pitchFamily="50" charset="-128"/>
                <a:cs typeface="Georgia"/>
              </a:rPr>
              <a:t>π</a:t>
            </a:r>
            <a:r>
              <a:rPr lang="en-US" altLang="ja-JP" baseline="30000" dirty="0" smtClean="0">
                <a:solidFill>
                  <a:srgbClr val="0000FF"/>
                </a:solidFill>
                <a:latin typeface="Georgia"/>
                <a:ea typeface="HGP創英角ﾎﾟｯﾌﾟ体" pitchFamily="50" charset="-128"/>
                <a:cs typeface="Georgia"/>
              </a:rPr>
              <a:t>±</a:t>
            </a:r>
            <a:r>
              <a:rPr lang="en-US" altLang="ja-JP" dirty="0" smtClean="0">
                <a:solidFill>
                  <a:srgbClr val="0000FF"/>
                </a:solidFill>
                <a:latin typeface="Georgia"/>
                <a:ea typeface="HGP創英角ﾎﾟｯﾌﾟ体" pitchFamily="50" charset="-128"/>
                <a:cs typeface="Georgia"/>
              </a:rPr>
              <a:t>, </a:t>
            </a:r>
            <a:r>
              <a:rPr lang="en-US" altLang="ja-JP" dirty="0" err="1" smtClean="0">
                <a:solidFill>
                  <a:srgbClr val="0000FF"/>
                </a:solidFill>
                <a:latin typeface="Georgia"/>
                <a:ea typeface="HGP創英角ﾎﾟｯﾌﾟ体" pitchFamily="50" charset="-128"/>
                <a:cs typeface="Georgia"/>
              </a:rPr>
              <a:t>e</a:t>
            </a:r>
            <a:r>
              <a:rPr lang="en-US" altLang="ja-JP" baseline="30000" dirty="0" smtClean="0">
                <a:solidFill>
                  <a:srgbClr val="0000FF"/>
                </a:solidFill>
                <a:latin typeface="Georgia"/>
                <a:ea typeface="HGP創英角ﾎﾟｯﾌﾟ体" pitchFamily="50" charset="-128"/>
                <a:cs typeface="Georgia"/>
              </a:rPr>
              <a:t>±</a:t>
            </a:r>
            <a:r>
              <a:rPr lang="en-US" altLang="ja-JP" dirty="0" smtClean="0">
                <a:solidFill>
                  <a:srgbClr val="0000FF"/>
                </a:solidFill>
                <a:latin typeface="Georgia"/>
                <a:ea typeface="HGP創英角ﾎﾟｯﾌﾟ体" pitchFamily="50" charset="-128"/>
                <a:cs typeface="Georgia"/>
              </a:rPr>
              <a:t>, etc.)</a:t>
            </a:r>
          </a:p>
          <a:p>
            <a:endParaRPr lang="en-US" altLang="ja-JP" dirty="0" smtClean="0">
              <a:solidFill>
                <a:srgbClr val="C00000"/>
              </a:solidFill>
              <a:latin typeface="Georgia"/>
              <a:ea typeface="HGP創英角ﾎﾟｯﾌﾟ体" pitchFamily="50" charset="-128"/>
              <a:cs typeface="Georgia"/>
            </a:endParaRPr>
          </a:p>
        </p:txBody>
      </p:sp>
      <p:pic>
        <p:nvPicPr>
          <p:cNvPr id="85" name="図 84" descr="20120416_4.png"/>
          <p:cNvPicPr>
            <a:picLocks noChangeAspect="1"/>
          </p:cNvPicPr>
          <p:nvPr/>
        </p:nvPicPr>
        <p:blipFill>
          <a:blip r:embed="rId5"/>
          <a:stretch>
            <a:fillRect/>
          </a:stretch>
        </p:blipFill>
        <p:spPr>
          <a:xfrm>
            <a:off x="4740308" y="4031773"/>
            <a:ext cx="4020928" cy="272683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476930"/>
            <a:ext cx="9144000" cy="1066800"/>
          </a:xfrm>
        </p:spPr>
        <p:txBody>
          <a:bodyPr>
            <a:normAutofit/>
          </a:bodyPr>
          <a:lstStyle/>
          <a:p>
            <a:pPr algn="ctr"/>
            <a:r>
              <a:rPr lang="en-US" altLang="ja-JP" sz="3400" dirty="0" smtClean="0"/>
              <a:t>Determination of the gravitino mass</a:t>
            </a:r>
            <a:endParaRPr lang="ja-JP" altLang="en-US" sz="3400" dirty="0"/>
          </a:p>
        </p:txBody>
      </p:sp>
      <p:sp>
        <p:nvSpPr>
          <p:cNvPr id="8" name="コンテンツ プレースホルダ 7"/>
          <p:cNvSpPr>
            <a:spLocks noGrp="1"/>
          </p:cNvSpPr>
          <p:nvPr>
            <p:ph sz="half" idx="1"/>
          </p:nvPr>
        </p:nvSpPr>
        <p:spPr>
          <a:xfrm>
            <a:off x="591532" y="1402149"/>
            <a:ext cx="8321067" cy="1045200"/>
          </a:xfrm>
        </p:spPr>
        <p:txBody>
          <a:bodyPr>
            <a:normAutofit/>
          </a:bodyPr>
          <a:lstStyle/>
          <a:p>
            <a:r>
              <a:rPr lang="en-US" altLang="ja-JP" sz="2400" dirty="0" smtClean="0"/>
              <a:t>Substitute stau lifetime and mass precision into gravitino mass formula, we get the following result</a:t>
            </a:r>
            <a:endParaRPr lang="ja-JP" altLang="en-US" sz="2400" dirty="0"/>
          </a:p>
        </p:txBody>
      </p:sp>
      <p:sp>
        <p:nvSpPr>
          <p:cNvPr id="11" name="左中かっこ 10"/>
          <p:cNvSpPr/>
          <p:nvPr/>
        </p:nvSpPr>
        <p:spPr>
          <a:xfrm rot="16200000">
            <a:off x="4251160" y="463160"/>
            <a:ext cx="672090" cy="8650788"/>
          </a:xfrm>
          <a:prstGeom prst="leftBrace">
            <a:avLst/>
          </a:pr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9" name="スライド番号プレースホルダ 8"/>
          <p:cNvSpPr>
            <a:spLocks noGrp="1"/>
          </p:cNvSpPr>
          <p:nvPr>
            <p:ph type="sldNum" sz="quarter" idx="12"/>
          </p:nvPr>
        </p:nvSpPr>
        <p:spPr/>
        <p:txBody>
          <a:bodyPr/>
          <a:lstStyle/>
          <a:p>
            <a:fld id="{E2EF4478-20A2-6D40-BFBC-8CA74407C9AA}" type="slidenum">
              <a:rPr lang="ja-JP" altLang="en-US" smtClean="0"/>
              <a:pPr/>
              <a:t>15</a:t>
            </a:fld>
            <a:endParaRPr lang="ja-JP" altLang="en-US"/>
          </a:p>
        </p:txBody>
      </p:sp>
      <p:sp>
        <p:nvSpPr>
          <p:cNvPr id="17" name="コンテンツ プレースホルダ 7"/>
          <p:cNvSpPr>
            <a:spLocks noGrp="1"/>
          </p:cNvSpPr>
          <p:nvPr>
            <p:ph sz="half" idx="1"/>
          </p:nvPr>
        </p:nvSpPr>
        <p:spPr>
          <a:xfrm>
            <a:off x="5434507" y="5263806"/>
            <a:ext cx="3478092" cy="866113"/>
          </a:xfrm>
          <a:ln>
            <a:solidFill>
              <a:srgbClr val="FF6600"/>
            </a:solidFill>
          </a:ln>
        </p:spPr>
        <p:txBody>
          <a:bodyPr anchor="ctr">
            <a:normAutofit fontScale="70000" lnSpcReduction="20000"/>
          </a:bodyPr>
          <a:lstStyle/>
          <a:p>
            <a:r>
              <a:rPr lang="en-US" altLang="ja-JP" sz="2400" dirty="0" smtClean="0">
                <a:solidFill>
                  <a:srgbClr val="FF6600"/>
                </a:solidFill>
              </a:rPr>
              <a:t>Reminder: </a:t>
            </a:r>
            <a:r>
              <a:rPr lang="en-US" altLang="ja-JP" sz="2400" dirty="0" err="1" smtClean="0">
                <a:solidFill>
                  <a:srgbClr val="FF6600"/>
                </a:solidFill>
              </a:rPr>
              <a:t>Prefactors</a:t>
            </a:r>
            <a:r>
              <a:rPr lang="en-US" altLang="ja-JP" sz="2400" dirty="0" smtClean="0">
                <a:solidFill>
                  <a:srgbClr val="FF6600"/>
                </a:solidFill>
              </a:rPr>
              <a:t> 5/2 and 1/2 come from the power in the gravitino mass formula</a:t>
            </a:r>
          </a:p>
        </p:txBody>
      </p:sp>
      <p:sp>
        <p:nvSpPr>
          <p:cNvPr id="14" name="正方形/長方形 13"/>
          <p:cNvSpPr/>
          <p:nvPr/>
        </p:nvSpPr>
        <p:spPr>
          <a:xfrm>
            <a:off x="7226684" y="2180604"/>
            <a:ext cx="257775" cy="32178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9" name="正方形/長方形 18"/>
          <p:cNvSpPr/>
          <p:nvPr/>
        </p:nvSpPr>
        <p:spPr>
          <a:xfrm>
            <a:off x="1518081" y="5698681"/>
            <a:ext cx="239786" cy="16308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1670481" y="5100721"/>
            <a:ext cx="239786" cy="163085"/>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48" name="図 47"/>
          <p:cNvPicPr>
            <a:picLocks noChangeAspect="1"/>
          </p:cNvPicPr>
          <p:nvPr/>
        </p:nvPicPr>
        <p:blipFill>
          <a:blip r:embed="rId3"/>
          <a:stretch>
            <a:fillRect/>
          </a:stretch>
        </p:blipFill>
        <p:spPr>
          <a:xfrm>
            <a:off x="2382615" y="2315328"/>
            <a:ext cx="4582160" cy="908050"/>
          </a:xfrm>
          <a:prstGeom prst="rect">
            <a:avLst/>
          </a:prstGeom>
        </p:spPr>
      </p:pic>
      <p:pic>
        <p:nvPicPr>
          <p:cNvPr id="26" name="図 25"/>
          <p:cNvPicPr>
            <a:picLocks noChangeAspect="1"/>
          </p:cNvPicPr>
          <p:nvPr/>
        </p:nvPicPr>
        <p:blipFill>
          <a:blip r:embed="rId4"/>
          <a:stretch>
            <a:fillRect/>
          </a:stretch>
        </p:blipFill>
        <p:spPr>
          <a:xfrm>
            <a:off x="6060752" y="3638265"/>
            <a:ext cx="1723909" cy="720907"/>
          </a:xfrm>
          <a:prstGeom prst="rect">
            <a:avLst/>
          </a:prstGeom>
          <a:ln>
            <a:noFill/>
          </a:ln>
        </p:spPr>
      </p:pic>
      <p:pic>
        <p:nvPicPr>
          <p:cNvPr id="18" name="図 17"/>
          <p:cNvPicPr>
            <a:picLocks noChangeAspect="1"/>
          </p:cNvPicPr>
          <p:nvPr/>
        </p:nvPicPr>
        <p:blipFill>
          <a:blip r:embed="rId5"/>
          <a:stretch>
            <a:fillRect/>
          </a:stretch>
        </p:blipFill>
        <p:spPr>
          <a:xfrm>
            <a:off x="1822256" y="3369228"/>
            <a:ext cx="3524240" cy="639507"/>
          </a:xfrm>
          <a:prstGeom prst="rect">
            <a:avLst/>
          </a:prstGeom>
        </p:spPr>
      </p:pic>
      <p:pic>
        <p:nvPicPr>
          <p:cNvPr id="31" name="図 30"/>
          <p:cNvPicPr>
            <a:picLocks noChangeAspect="1"/>
          </p:cNvPicPr>
          <p:nvPr/>
        </p:nvPicPr>
        <p:blipFill>
          <a:blip r:embed="rId6"/>
          <a:stretch>
            <a:fillRect/>
          </a:stretch>
        </p:blipFill>
        <p:spPr>
          <a:xfrm>
            <a:off x="253997" y="5020012"/>
            <a:ext cx="4800600" cy="876300"/>
          </a:xfrm>
          <a:prstGeom prst="rect">
            <a:avLst/>
          </a:prstGeom>
        </p:spPr>
      </p:pic>
      <p:pic>
        <p:nvPicPr>
          <p:cNvPr id="20" name="図 19"/>
          <p:cNvPicPr>
            <a:picLocks noChangeAspect="1"/>
          </p:cNvPicPr>
          <p:nvPr/>
        </p:nvPicPr>
        <p:blipFill>
          <a:blip r:embed="rId7"/>
          <a:stretch>
            <a:fillRect/>
          </a:stretch>
        </p:blipFill>
        <p:spPr>
          <a:xfrm>
            <a:off x="241785" y="5931609"/>
            <a:ext cx="5067300" cy="876300"/>
          </a:xfrm>
          <a:prstGeom prst="rect">
            <a:avLst/>
          </a:prstGeom>
        </p:spPr>
      </p:pic>
      <p:pic>
        <p:nvPicPr>
          <p:cNvPr id="21" name="図 20"/>
          <p:cNvPicPr>
            <a:picLocks noChangeAspect="1"/>
          </p:cNvPicPr>
          <p:nvPr/>
        </p:nvPicPr>
        <p:blipFill>
          <a:blip r:embed="rId8"/>
          <a:stretch>
            <a:fillRect/>
          </a:stretch>
        </p:blipFill>
        <p:spPr>
          <a:xfrm>
            <a:off x="1809131" y="4067072"/>
            <a:ext cx="3625215" cy="642620"/>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545898"/>
            <a:ext cx="8229600" cy="1066800"/>
          </a:xfrm>
        </p:spPr>
        <p:txBody>
          <a:bodyPr/>
          <a:lstStyle/>
          <a:p>
            <a:pPr algn="ctr"/>
            <a:r>
              <a:rPr lang="en-US" altLang="ja-JP" dirty="0" smtClean="0"/>
              <a:t>Summary</a:t>
            </a:r>
            <a:endParaRPr lang="ja-JP" altLang="en-US" dirty="0"/>
          </a:p>
        </p:txBody>
      </p:sp>
      <p:sp>
        <p:nvSpPr>
          <p:cNvPr id="4" name="スライド番号プレースホルダ 3"/>
          <p:cNvSpPr>
            <a:spLocks noGrp="1"/>
          </p:cNvSpPr>
          <p:nvPr>
            <p:ph type="sldNum" sz="quarter" idx="12"/>
          </p:nvPr>
        </p:nvSpPr>
        <p:spPr/>
        <p:txBody>
          <a:bodyPr/>
          <a:lstStyle/>
          <a:p>
            <a:fld id="{E2EF4478-20A2-6D40-BFBC-8CA74407C9AA}" type="slidenum">
              <a:rPr lang="ja-JP" altLang="en-US" smtClean="0"/>
              <a:pPr/>
              <a:t>16</a:t>
            </a:fld>
            <a:endParaRPr lang="ja-JP" altLang="en-US"/>
          </a:p>
        </p:txBody>
      </p:sp>
      <p:sp>
        <p:nvSpPr>
          <p:cNvPr id="6" name="コンテンツ プレースホルダ 4"/>
          <p:cNvSpPr txBox="1">
            <a:spLocks/>
          </p:cNvSpPr>
          <p:nvPr/>
        </p:nvSpPr>
        <p:spPr>
          <a:xfrm>
            <a:off x="36990" y="1612698"/>
            <a:ext cx="8936736" cy="5057285"/>
          </a:xfrm>
          <a:prstGeom prst="rect">
            <a:avLst/>
          </a:prstGeom>
        </p:spPr>
        <p:txBody>
          <a:bodyPr vert="horz">
            <a:normAutofit/>
          </a:bodyPr>
          <a:lstStyle/>
          <a:p>
            <a:pPr marL="365760" indent="-256032" defTabSz="914400">
              <a:spcBef>
                <a:spcPts val="300"/>
              </a:spcBef>
              <a:buClr>
                <a:schemeClr val="accent3"/>
              </a:buClr>
              <a:buFont typeface="Georgia"/>
              <a:buChar char="•"/>
            </a:pPr>
            <a:r>
              <a:rPr lang="en-US" altLang="ja-JP" sz="2800" dirty="0" smtClean="0"/>
              <a:t>Assuming Low Scale GMSB and stau NLSP with </a:t>
            </a:r>
            <a:r>
              <a:rPr lang="en-US" altLang="ja-JP" sz="2800" dirty="0" smtClean="0">
                <a:latin typeface="Symbol" charset="2"/>
                <a:cs typeface="Symbol" charset="2"/>
              </a:rPr>
              <a:t>120</a:t>
            </a:r>
            <a:r>
              <a:rPr lang="en-US" altLang="ja-JP" sz="2800" dirty="0" smtClean="0"/>
              <a:t> GeV mass and c</a:t>
            </a:r>
            <a:r>
              <a:rPr lang="en-US" altLang="ja-JP" sz="2800" dirty="0" smtClean="0">
                <a:latin typeface="Symbol" charset="2"/>
                <a:cs typeface="Symbol" charset="2"/>
              </a:rPr>
              <a:t>t </a:t>
            </a:r>
            <a:r>
              <a:rPr lang="en-US" altLang="ja-JP" sz="2800" dirty="0" smtClean="0"/>
              <a:t>= </a:t>
            </a:r>
            <a:r>
              <a:rPr lang="en-US" altLang="ja-JP" sz="2800" dirty="0" smtClean="0">
                <a:latin typeface="Symbol" charset="2"/>
                <a:cs typeface="Symbol" charset="2"/>
              </a:rPr>
              <a:t>100</a:t>
            </a:r>
            <a:r>
              <a:rPr lang="en-US" altLang="ja-JP" sz="2800" dirty="0" smtClean="0"/>
              <a:t> </a:t>
            </a:r>
            <a:r>
              <a:rPr lang="en-US" altLang="ja-JP" sz="2800" dirty="0" smtClean="0">
                <a:latin typeface="Symbol" charset="2"/>
                <a:cs typeface="Symbol" charset="2"/>
              </a:rPr>
              <a:t>m</a:t>
            </a:r>
            <a:r>
              <a:rPr lang="en-US" altLang="ja-JP" sz="2800" dirty="0" smtClean="0"/>
              <a:t>m lifetime, we obtain the following results</a:t>
            </a:r>
            <a:br>
              <a:rPr lang="en-US" altLang="ja-JP" sz="2800" dirty="0" smtClean="0"/>
            </a:br>
            <a:endParaRPr lang="en-US" altLang="ja-JP" sz="2800" dirty="0" smtClean="0"/>
          </a:p>
          <a:p>
            <a:pPr marL="365760" indent="-256032" defTabSz="914400">
              <a:spcBef>
                <a:spcPts val="300"/>
              </a:spcBef>
              <a:buClr>
                <a:schemeClr val="accent3"/>
              </a:buClr>
              <a:buFont typeface="Georgia"/>
              <a:buChar char="•"/>
            </a:pPr>
            <a:endParaRPr lang="en-US" altLang="ja-JP" sz="2800" dirty="0" smtClean="0"/>
          </a:p>
          <a:p>
            <a:pPr marL="365760" indent="-256032" defTabSz="914400">
              <a:spcBef>
                <a:spcPts val="300"/>
              </a:spcBef>
              <a:buClr>
                <a:schemeClr val="accent3"/>
              </a:buClr>
              <a:buFont typeface="Georgia"/>
              <a:buChar char="•"/>
            </a:pPr>
            <a:endParaRPr lang="en-US" altLang="ja-JP" sz="2800" dirty="0" smtClean="0"/>
          </a:p>
          <a:p>
            <a:pPr marL="365760" indent="-256032" defTabSz="914400">
              <a:spcBef>
                <a:spcPts val="300"/>
              </a:spcBef>
              <a:buClr>
                <a:schemeClr val="accent3"/>
              </a:buClr>
              <a:buFont typeface="Georgia"/>
              <a:buChar char="•"/>
            </a:pPr>
            <a:endParaRPr lang="en-US" altLang="ja-JP" sz="2800" dirty="0" smtClean="0"/>
          </a:p>
          <a:p>
            <a:pPr marL="365760" indent="-256032" defTabSz="914400">
              <a:spcBef>
                <a:spcPts val="300"/>
              </a:spcBef>
              <a:buClr>
                <a:schemeClr val="accent3"/>
              </a:buClr>
              <a:buFont typeface="Georgia"/>
              <a:buChar char="•"/>
            </a:pPr>
            <a:endParaRPr lang="en-US" altLang="ja-JP" sz="2800" dirty="0" smtClean="0"/>
          </a:p>
          <a:p>
            <a:pPr marL="365760" indent="-256032" defTabSz="914400">
              <a:spcBef>
                <a:spcPts val="300"/>
              </a:spcBef>
              <a:buClr>
                <a:schemeClr val="accent3"/>
              </a:buClr>
              <a:buFont typeface="Georgia"/>
              <a:buChar char="•"/>
            </a:pPr>
            <a:endParaRPr lang="en-US" altLang="ja-JP" sz="2800" dirty="0" smtClean="0"/>
          </a:p>
          <a:p>
            <a:pPr marL="365760" indent="-256032" defTabSz="914400">
              <a:spcBef>
                <a:spcPts val="300"/>
              </a:spcBef>
              <a:buClr>
                <a:schemeClr val="accent3"/>
              </a:buClr>
              <a:buFont typeface="Georgia"/>
              <a:buChar char="•"/>
            </a:pPr>
            <a:r>
              <a:rPr lang="en-US" altLang="ja-JP" sz="2800" dirty="0" smtClean="0"/>
              <a:t>The lifetime precision should be evaluated including three prong tau decays in</a:t>
            </a:r>
            <a:r>
              <a:rPr lang="en-US" altLang="ja-JP" sz="2800" dirty="0" smtClean="0"/>
              <a:t> the future </a:t>
            </a:r>
            <a:endParaRPr lang="en-US" altLang="ja-JP" sz="2800" dirty="0" smtClean="0"/>
          </a:p>
          <a:p>
            <a:pPr marL="365760" indent="-256032" defTabSz="914400">
              <a:spcBef>
                <a:spcPts val="300"/>
              </a:spcBef>
              <a:buClr>
                <a:schemeClr val="accent3"/>
              </a:buClr>
              <a:buFont typeface="Georgia"/>
              <a:buChar char="•"/>
            </a:pPr>
            <a:endParaRPr lang="en-US" altLang="ja-JP" sz="2800" dirty="0" smtClean="0"/>
          </a:p>
        </p:txBody>
      </p:sp>
      <p:pic>
        <p:nvPicPr>
          <p:cNvPr id="14" name="図 13"/>
          <p:cNvPicPr>
            <a:picLocks noChangeAspect="1"/>
          </p:cNvPicPr>
          <p:nvPr/>
        </p:nvPicPr>
        <p:blipFill>
          <a:blip r:embed="rId2"/>
          <a:stretch>
            <a:fillRect/>
          </a:stretch>
        </p:blipFill>
        <p:spPr>
          <a:xfrm>
            <a:off x="6489230" y="3049170"/>
            <a:ext cx="2164080" cy="1173480"/>
          </a:xfrm>
          <a:prstGeom prst="rect">
            <a:avLst/>
          </a:prstGeom>
        </p:spPr>
      </p:pic>
      <p:sp>
        <p:nvSpPr>
          <p:cNvPr id="17" name="正方形/長方形 16"/>
          <p:cNvSpPr/>
          <p:nvPr/>
        </p:nvSpPr>
        <p:spPr>
          <a:xfrm>
            <a:off x="394530" y="3012183"/>
            <a:ext cx="2404288" cy="1210467"/>
          </a:xfrm>
          <a:prstGeom prst="rect">
            <a:avLst/>
          </a:prstGeom>
          <a:noFill/>
          <a:ln w="28575">
            <a:solidFill>
              <a:srgbClr val="FF66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8" name="図 17"/>
          <p:cNvPicPr>
            <a:picLocks noChangeAspect="1"/>
          </p:cNvPicPr>
          <p:nvPr/>
        </p:nvPicPr>
        <p:blipFill>
          <a:blip r:embed="rId3"/>
          <a:stretch>
            <a:fillRect/>
          </a:stretch>
        </p:blipFill>
        <p:spPr>
          <a:xfrm>
            <a:off x="591777" y="3049170"/>
            <a:ext cx="1889760" cy="1173480"/>
          </a:xfrm>
          <a:prstGeom prst="rect">
            <a:avLst/>
          </a:prstGeom>
        </p:spPr>
      </p:pic>
      <p:sp>
        <p:nvSpPr>
          <p:cNvPr id="20" name="正方形/長方形 19"/>
          <p:cNvSpPr/>
          <p:nvPr/>
        </p:nvSpPr>
        <p:spPr>
          <a:xfrm>
            <a:off x="6427580" y="3024512"/>
            <a:ext cx="2404288" cy="1210467"/>
          </a:xfrm>
          <a:prstGeom prst="rect">
            <a:avLst/>
          </a:prstGeom>
          <a:noFill/>
          <a:ln w="28575">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rot="18635208">
            <a:off x="1426036" y="4265270"/>
            <a:ext cx="369890" cy="671180"/>
          </a:xfrm>
          <a:prstGeom prst="downArrow">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rot="2755954">
            <a:off x="3725533" y="4231824"/>
            <a:ext cx="369890" cy="804904"/>
          </a:xfrm>
          <a:prstGeom prst="downArrow">
            <a:avLst/>
          </a:prstGeom>
          <a:solidFill>
            <a:srgbClr val="F419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4" name="下矢印 23"/>
          <p:cNvSpPr/>
          <p:nvPr/>
        </p:nvSpPr>
        <p:spPr>
          <a:xfrm rot="3284596">
            <a:off x="7391093" y="4304362"/>
            <a:ext cx="369890" cy="613626"/>
          </a:xfrm>
          <a:prstGeom prst="downArrow">
            <a:avLst/>
          </a:prstGeom>
          <a:solidFill>
            <a:srgbClr val="0000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5" name="図 24"/>
          <p:cNvPicPr>
            <a:picLocks noChangeAspect="1"/>
          </p:cNvPicPr>
          <p:nvPr/>
        </p:nvPicPr>
        <p:blipFill>
          <a:blip r:embed="rId4"/>
          <a:stretch>
            <a:fillRect/>
          </a:stretch>
        </p:blipFill>
        <p:spPr>
          <a:xfrm>
            <a:off x="2061249" y="4743821"/>
            <a:ext cx="1432560" cy="876300"/>
          </a:xfrm>
          <a:prstGeom prst="rect">
            <a:avLst/>
          </a:prstGeom>
        </p:spPr>
      </p:pic>
      <p:sp>
        <p:nvSpPr>
          <p:cNvPr id="26" name="正方形/長方形 25"/>
          <p:cNvSpPr/>
          <p:nvPr/>
        </p:nvSpPr>
        <p:spPr>
          <a:xfrm>
            <a:off x="3427648" y="3012182"/>
            <a:ext cx="2351970" cy="1222797"/>
          </a:xfrm>
          <a:prstGeom prst="rect">
            <a:avLst/>
          </a:prstGeom>
          <a:noFill/>
          <a:ln w="28575">
            <a:solidFill>
              <a:srgbClr val="F419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7" name="下矢印 26"/>
          <p:cNvSpPr/>
          <p:nvPr/>
        </p:nvSpPr>
        <p:spPr>
          <a:xfrm rot="19016776">
            <a:off x="5160122" y="4230683"/>
            <a:ext cx="369890" cy="804904"/>
          </a:xfrm>
          <a:prstGeom prst="downArrow">
            <a:avLst/>
          </a:prstGeom>
          <a:solidFill>
            <a:srgbClr val="F419FF"/>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9" name="図 28"/>
          <p:cNvPicPr>
            <a:picLocks noChangeAspect="1"/>
          </p:cNvPicPr>
          <p:nvPr/>
        </p:nvPicPr>
        <p:blipFill>
          <a:blip r:embed="rId5"/>
          <a:stretch>
            <a:fillRect/>
          </a:stretch>
        </p:blipFill>
        <p:spPr>
          <a:xfrm>
            <a:off x="5934380" y="4798182"/>
            <a:ext cx="1432560" cy="876300"/>
          </a:xfrm>
          <a:prstGeom prst="rect">
            <a:avLst/>
          </a:prstGeom>
        </p:spPr>
      </p:pic>
      <p:pic>
        <p:nvPicPr>
          <p:cNvPr id="31" name="図 30"/>
          <p:cNvPicPr>
            <a:picLocks noChangeAspect="1"/>
          </p:cNvPicPr>
          <p:nvPr/>
        </p:nvPicPr>
        <p:blipFill>
          <a:blip r:embed="rId6"/>
          <a:stretch>
            <a:fillRect/>
          </a:stretch>
        </p:blipFill>
        <p:spPr>
          <a:xfrm>
            <a:off x="3581629" y="3036841"/>
            <a:ext cx="2087880" cy="1173480"/>
          </a:xfrm>
          <a:prstGeom prst="rect">
            <a:avLst/>
          </a:prstGeo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84018"/>
            <a:ext cx="8229600" cy="1143000"/>
          </a:xfrm>
        </p:spPr>
        <p:txBody>
          <a:bodyPr/>
          <a:lstStyle/>
          <a:p>
            <a:r>
              <a:rPr lang="en-US" altLang="ja-JP" dirty="0" smtClean="0"/>
              <a:t>Back Up</a:t>
            </a:r>
            <a:endParaRPr lang="ja-JP" altLang="en-US" dirty="0"/>
          </a:p>
        </p:txBody>
      </p:sp>
      <p:sp>
        <p:nvSpPr>
          <p:cNvPr id="3" name="スライド番号プレースホルダ 2"/>
          <p:cNvSpPr>
            <a:spLocks noGrp="1"/>
          </p:cNvSpPr>
          <p:nvPr>
            <p:ph type="sldNum" sz="quarter" idx="12"/>
          </p:nvPr>
        </p:nvSpPr>
        <p:spPr/>
        <p:txBody>
          <a:bodyPr/>
          <a:lstStyle/>
          <a:p>
            <a:fld id="{E2EF4478-20A2-6D40-BFBC-8CA74407C9AA}" type="slidenum">
              <a:rPr lang="ja-JP" altLang="en-US" smtClean="0"/>
              <a:pPr/>
              <a:t>17</a:t>
            </a:fld>
            <a:endParaRPr lang="ja-JP" alt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457200" y="133236"/>
            <a:ext cx="8229600" cy="1066800"/>
          </a:xfrm>
        </p:spPr>
        <p:txBody>
          <a:bodyPr anchor="ctr" anchorCtr="1"/>
          <a:lstStyle/>
          <a:p>
            <a:r>
              <a:rPr lang="en-US" altLang="ja-JP" dirty="0" smtClean="0"/>
              <a:t>stau</a:t>
            </a:r>
            <a:r>
              <a:rPr lang="ja-JP" altLang="en-US" dirty="0" smtClean="0"/>
              <a:t>の質量決定法</a:t>
            </a:r>
            <a:endParaRPr lang="ja-JP" altLang="en-US" dirty="0"/>
          </a:p>
        </p:txBody>
      </p:sp>
      <p:pic>
        <p:nvPicPr>
          <p:cNvPr id="63" name="図 62"/>
          <p:cNvPicPr>
            <a:picLocks noChangeAspect="1"/>
          </p:cNvPicPr>
          <p:nvPr/>
        </p:nvPicPr>
        <p:blipFill>
          <a:blip r:embed="rId3"/>
          <a:stretch>
            <a:fillRect/>
          </a:stretch>
        </p:blipFill>
        <p:spPr>
          <a:xfrm>
            <a:off x="559832" y="5156254"/>
            <a:ext cx="3162255" cy="325760"/>
          </a:xfrm>
          <a:prstGeom prst="rect">
            <a:avLst/>
          </a:prstGeom>
        </p:spPr>
      </p:pic>
      <p:pic>
        <p:nvPicPr>
          <p:cNvPr id="64" name="図 63"/>
          <p:cNvPicPr>
            <a:picLocks noChangeAspect="1"/>
          </p:cNvPicPr>
          <p:nvPr/>
        </p:nvPicPr>
        <p:blipFill>
          <a:blip r:embed="rId4"/>
          <a:stretch>
            <a:fillRect/>
          </a:stretch>
        </p:blipFill>
        <p:spPr>
          <a:xfrm>
            <a:off x="264765" y="5740707"/>
            <a:ext cx="3280263" cy="814304"/>
          </a:xfrm>
          <a:prstGeom prst="rect">
            <a:avLst/>
          </a:prstGeom>
        </p:spPr>
      </p:pic>
      <p:pic>
        <p:nvPicPr>
          <p:cNvPr id="65" name="図 64"/>
          <p:cNvPicPr>
            <a:picLocks noChangeAspect="1"/>
          </p:cNvPicPr>
          <p:nvPr/>
        </p:nvPicPr>
        <p:blipFill>
          <a:blip r:embed="rId5"/>
          <a:stretch>
            <a:fillRect/>
          </a:stretch>
        </p:blipFill>
        <p:spPr>
          <a:xfrm>
            <a:off x="4413239" y="2482099"/>
            <a:ext cx="4589105" cy="1012046"/>
          </a:xfrm>
          <a:prstGeom prst="rect">
            <a:avLst/>
          </a:prstGeom>
        </p:spPr>
      </p:pic>
      <p:pic>
        <p:nvPicPr>
          <p:cNvPr id="66" name="図 65"/>
          <p:cNvPicPr>
            <a:picLocks noChangeAspect="1"/>
          </p:cNvPicPr>
          <p:nvPr/>
        </p:nvPicPr>
        <p:blipFill>
          <a:blip r:embed="rId6"/>
          <a:stretch>
            <a:fillRect/>
          </a:stretch>
        </p:blipFill>
        <p:spPr>
          <a:xfrm>
            <a:off x="90706" y="1404405"/>
            <a:ext cx="4053124" cy="2846676"/>
          </a:xfrm>
          <a:prstGeom prst="rect">
            <a:avLst/>
          </a:prstGeom>
        </p:spPr>
      </p:pic>
      <p:sp>
        <p:nvSpPr>
          <p:cNvPr id="12" name="コンテンツ プレースホルダ 40"/>
          <p:cNvSpPr txBox="1">
            <a:spLocks/>
          </p:cNvSpPr>
          <p:nvPr/>
        </p:nvSpPr>
        <p:spPr>
          <a:xfrm>
            <a:off x="4572000" y="3417177"/>
            <a:ext cx="4369833" cy="3315634"/>
          </a:xfrm>
          <a:prstGeom prst="rect">
            <a:avLst/>
          </a:prstGeom>
        </p:spPr>
        <p:txBody>
          <a:bodyPr vert="horz" lIns="91440" tIns="45720" rIns="91440" bIns="45720" rtlCol="0">
            <a:noAutofit/>
          </a:bodyPr>
          <a:lstStyle/>
          <a:p>
            <a:pPr marL="457200" marR="0" lvl="0" indent="-457200" algn="l" defTabSz="457200" rtl="0" eaLnBrk="1" fontAlgn="auto" latinLnBrk="0" hangingPunct="1">
              <a:lnSpc>
                <a:spcPct val="100000"/>
              </a:lnSpc>
              <a:spcBef>
                <a:spcPct val="20000"/>
              </a:spcBef>
              <a:spcAft>
                <a:spcPts val="0"/>
              </a:spcAft>
              <a:buClrTx/>
              <a:buSzTx/>
              <a:buFont typeface="+mj-lt"/>
              <a:buAutoNum type="arabicPeriod" startAt="2"/>
              <a:tabLst/>
              <a:defRPr/>
            </a:pPr>
            <a:r>
              <a:rPr lang="en-US" altLang="ja-JP" sz="2200" dirty="0" smtClean="0"/>
              <a:t>1</a:t>
            </a:r>
            <a:r>
              <a:rPr kumimoji="1" lang="ja-JP" altLang="en-US" sz="2200" b="0" i="0" u="none" strike="noStrike" kern="1200" cap="none" spc="0" normalizeH="0" baseline="0" noProof="0" dirty="0" smtClean="0">
                <a:ln>
                  <a:noFill/>
                </a:ln>
                <a:solidFill>
                  <a:schemeClr val="tx1"/>
                </a:solidFill>
                <a:effectLst/>
                <a:uLnTx/>
                <a:uFillTx/>
                <a:latin typeface="+mn-lt"/>
                <a:ea typeface="+mn-ea"/>
                <a:cs typeface="+mn-cs"/>
              </a:rPr>
              <a:t>の値を</a:t>
            </a:r>
            <a:r>
              <a:rPr kumimoji="1" lang="en-US" altLang="ja-JP" sz="2200" b="0" i="0" u="none" strike="noStrike" kern="1200" cap="none" spc="0" normalizeH="0" baseline="0" noProof="0" dirty="0" smtClean="0">
                <a:ln>
                  <a:noFill/>
                </a:ln>
                <a:solidFill>
                  <a:schemeClr val="tx1"/>
                </a:solidFill>
                <a:effectLst/>
                <a:uLnTx/>
                <a:uFillTx/>
                <a:latin typeface="+mn-lt"/>
                <a:ea typeface="+mn-ea"/>
                <a:cs typeface="+mn-cs"/>
              </a:rPr>
              <a:t>stau</a:t>
            </a:r>
            <a:r>
              <a:rPr kumimoji="1" lang="ja-JP" altLang="en-US" sz="2200" b="0" i="0" u="none" strike="noStrike" kern="1200" cap="none" spc="0" normalizeH="0" baseline="0" noProof="0" dirty="0" smtClean="0">
                <a:ln>
                  <a:noFill/>
                </a:ln>
                <a:solidFill>
                  <a:schemeClr val="tx1"/>
                </a:solidFill>
                <a:effectLst/>
                <a:uLnTx/>
                <a:uFillTx/>
                <a:latin typeface="+mn-lt"/>
                <a:ea typeface="+mn-ea"/>
                <a:cs typeface="+mn-cs"/>
              </a:rPr>
              <a:t>から崩壊する</a:t>
            </a:r>
            <a:r>
              <a:rPr kumimoji="1" lang="en-US" altLang="ja-JP" sz="2200" b="0" i="0" u="none" strike="noStrike" kern="1200" cap="none" spc="0" normalizeH="0" baseline="0" noProof="0" dirty="0" smtClean="0">
                <a:ln>
                  <a:noFill/>
                </a:ln>
                <a:solidFill>
                  <a:schemeClr val="tx1"/>
                </a:solidFill>
                <a:effectLst/>
                <a:uLnTx/>
                <a:uFillTx/>
                <a:latin typeface="+mn-lt"/>
                <a:ea typeface="+mn-ea"/>
                <a:cs typeface="+mn-cs"/>
              </a:rPr>
              <a:t>tau</a:t>
            </a:r>
            <a:r>
              <a:rPr kumimoji="1" lang="ja-JP" altLang="en-US" sz="2200" b="0" i="0" u="none" strike="noStrike" kern="1200" cap="none" spc="0" normalizeH="0" baseline="0" noProof="0" dirty="0" smtClean="0">
                <a:ln>
                  <a:noFill/>
                </a:ln>
                <a:solidFill>
                  <a:schemeClr val="tx1"/>
                </a:solidFill>
                <a:effectLst/>
                <a:uLnTx/>
                <a:uFillTx/>
                <a:latin typeface="+mn-lt"/>
                <a:ea typeface="+mn-ea"/>
                <a:cs typeface="+mn-cs"/>
              </a:rPr>
              <a:t>の持つ最大エネルギー</a:t>
            </a:r>
            <a:r>
              <a:rPr lang="ja-JP" altLang="en-US" sz="2200" dirty="0" smtClean="0"/>
              <a:t>の解析式へ代入し</a:t>
            </a:r>
            <a:r>
              <a:rPr lang="en-US" altLang="ja-JP" sz="2200" dirty="0" smtClean="0"/>
              <a:t>(</a:t>
            </a:r>
            <a:r>
              <a:rPr lang="ja-JP" altLang="en-US" sz="2200" dirty="0" smtClean="0">
                <a:solidFill>
                  <a:srgbClr val="3366FF"/>
                </a:solidFill>
              </a:rPr>
              <a:t>左式参照</a:t>
            </a:r>
            <a:r>
              <a:rPr lang="en-US" altLang="ja-JP" sz="2200" dirty="0" smtClean="0"/>
              <a:t>)</a:t>
            </a:r>
            <a:r>
              <a:rPr lang="ja-JP" altLang="en-US" sz="2200" dirty="0" smtClean="0"/>
              <a:t>、</a:t>
            </a:r>
            <a:r>
              <a:rPr lang="en-US" altLang="ja-JP" sz="2200" dirty="0" smtClean="0"/>
              <a:t>stau</a:t>
            </a:r>
            <a:r>
              <a:rPr lang="ja-JP" altLang="en-US" sz="2200" dirty="0" smtClean="0"/>
              <a:t>質量の解を持つ関数を作る</a:t>
            </a:r>
            <a:endParaRPr lang="en-US" altLang="ja-JP" sz="2200" dirty="0" smtClean="0"/>
          </a:p>
          <a:p>
            <a:pPr marL="457200" marR="0" lvl="0" indent="-457200" algn="l" defTabSz="457200" rtl="0" eaLnBrk="1" fontAlgn="auto" latinLnBrk="0" hangingPunct="1">
              <a:lnSpc>
                <a:spcPct val="100000"/>
              </a:lnSpc>
              <a:spcBef>
                <a:spcPct val="20000"/>
              </a:spcBef>
              <a:spcAft>
                <a:spcPts val="0"/>
              </a:spcAft>
              <a:buClrTx/>
              <a:buSzTx/>
              <a:tabLst/>
              <a:defRPr/>
            </a:pPr>
            <a:endParaRPr kumimoji="1" lang="en-US" altLang="ja-JP" sz="2200" b="0" i="0" u="none" strike="noStrike" kern="1200" cap="none" spc="0" normalizeH="0" baseline="0" noProof="0" dirty="0" smtClean="0">
              <a:ln>
                <a:noFill/>
              </a:ln>
              <a:solidFill>
                <a:schemeClr val="tx1"/>
              </a:solidFill>
              <a:effectLst/>
              <a:uLnTx/>
              <a:uFillTx/>
              <a:latin typeface="+mn-lt"/>
              <a:ea typeface="+mn-ea"/>
              <a:cs typeface="+mn-cs"/>
            </a:endParaRPr>
          </a:p>
          <a:p>
            <a:pPr marL="457200" marR="0" lvl="0" indent="-457200" algn="l" defTabSz="457200" rtl="0" eaLnBrk="1" fontAlgn="auto" latinLnBrk="0" hangingPunct="1">
              <a:lnSpc>
                <a:spcPct val="100000"/>
              </a:lnSpc>
              <a:spcBef>
                <a:spcPct val="20000"/>
              </a:spcBef>
              <a:spcAft>
                <a:spcPts val="0"/>
              </a:spcAft>
              <a:buClrTx/>
              <a:buSzTx/>
              <a:tabLst/>
              <a:defRPr/>
            </a:pPr>
            <a:endParaRPr kumimoji="1" lang="en-US" altLang="ja-JP" sz="2200" b="0" i="0" u="none" strike="noStrike" kern="1200" cap="none" spc="0" normalizeH="0" baseline="0" noProof="0" dirty="0" smtClean="0">
              <a:ln>
                <a:noFill/>
              </a:ln>
              <a:solidFill>
                <a:schemeClr val="tx1"/>
              </a:solidFill>
              <a:effectLst/>
              <a:uLnTx/>
              <a:uFillTx/>
              <a:latin typeface="+mn-lt"/>
              <a:ea typeface="+mn-ea"/>
              <a:cs typeface="+mn-cs"/>
            </a:endParaRPr>
          </a:p>
          <a:p>
            <a:pPr marL="457200" marR="0" lvl="0" indent="-457200" algn="l" defTabSz="457200" rtl="0" eaLnBrk="1" fontAlgn="auto" latinLnBrk="0" hangingPunct="1">
              <a:lnSpc>
                <a:spcPct val="100000"/>
              </a:lnSpc>
              <a:spcBef>
                <a:spcPct val="20000"/>
              </a:spcBef>
              <a:spcAft>
                <a:spcPts val="0"/>
              </a:spcAft>
              <a:buClrTx/>
              <a:buSzTx/>
              <a:buFont typeface="+mj-lt"/>
              <a:buAutoNum type="arabicPeriod" startAt="2"/>
              <a:tabLst/>
              <a:defRPr/>
            </a:pPr>
            <a:r>
              <a:rPr lang="en-US" altLang="ja-JP" sz="2200" dirty="0" smtClean="0"/>
              <a:t>2</a:t>
            </a:r>
            <a:r>
              <a:rPr lang="ja-JP" altLang="en-US" sz="2200" dirty="0" smtClean="0"/>
              <a:t>で得られた関数の解を数値計算で求める</a:t>
            </a:r>
            <a:endParaRPr lang="en-US" altLang="ja-JP" sz="2200" dirty="0" smtClean="0"/>
          </a:p>
        </p:txBody>
      </p:sp>
      <p:sp>
        <p:nvSpPr>
          <p:cNvPr id="13" name="円/楕円 12"/>
          <p:cNvSpPr/>
          <p:nvPr/>
        </p:nvSpPr>
        <p:spPr>
          <a:xfrm>
            <a:off x="2993469" y="3776361"/>
            <a:ext cx="277976" cy="265018"/>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15" name="直線コネクタ 14"/>
          <p:cNvCxnSpPr/>
          <p:nvPr/>
        </p:nvCxnSpPr>
        <p:spPr>
          <a:xfrm rot="5400000" flipH="1" flipV="1">
            <a:off x="1523727" y="3026967"/>
            <a:ext cx="546099" cy="2396914"/>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19" name="円/楕円 18"/>
          <p:cNvSpPr/>
          <p:nvPr/>
        </p:nvSpPr>
        <p:spPr>
          <a:xfrm>
            <a:off x="0" y="4352097"/>
            <a:ext cx="678884" cy="556158"/>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8" name="正方形/長方形 17"/>
          <p:cNvSpPr/>
          <p:nvPr/>
        </p:nvSpPr>
        <p:spPr>
          <a:xfrm>
            <a:off x="51315" y="4383022"/>
            <a:ext cx="4911205" cy="409781"/>
          </a:xfrm>
          <a:prstGeom prst="rect">
            <a:avLst/>
          </a:prstGeom>
          <a:noFill/>
          <a:ln w="34925">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5759614" y="1864820"/>
            <a:ext cx="654287" cy="205243"/>
          </a:xfrm>
          <a:prstGeom prst="rect">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22" name="直線コネクタ 21"/>
          <p:cNvCxnSpPr/>
          <p:nvPr/>
        </p:nvCxnSpPr>
        <p:spPr>
          <a:xfrm flipV="1">
            <a:off x="3244034" y="1964378"/>
            <a:ext cx="2508246" cy="1873506"/>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25" name="コンテンツ プレースホルダ 40"/>
          <p:cNvSpPr>
            <a:spLocks noGrp="1"/>
          </p:cNvSpPr>
          <p:nvPr>
            <p:ph idx="1"/>
          </p:nvPr>
        </p:nvSpPr>
        <p:spPr>
          <a:xfrm>
            <a:off x="4700291" y="1446645"/>
            <a:ext cx="4114800" cy="1035454"/>
          </a:xfrm>
          <a:prstGeom prst="rect">
            <a:avLst/>
          </a:prstGeom>
        </p:spPr>
        <p:txBody>
          <a:bodyPr>
            <a:normAutofit lnSpcReduction="10000"/>
          </a:bodyPr>
          <a:lstStyle/>
          <a:p>
            <a:pPr marL="457200" indent="-457200">
              <a:buFont typeface="+mj-lt"/>
              <a:buAutoNum type="arabicPeriod"/>
            </a:pPr>
            <a:r>
              <a:rPr lang="ja-JP" altLang="en-US" sz="2200" dirty="0" smtClean="0"/>
              <a:t>実験結果の</a:t>
            </a:r>
            <a:r>
              <a:rPr lang="en-US" altLang="ja-JP" sz="2200" dirty="0" smtClean="0"/>
              <a:t>track energy</a:t>
            </a:r>
            <a:r>
              <a:rPr lang="ja-JP" altLang="en-US" sz="2200" dirty="0" smtClean="0"/>
              <a:t>分布の</a:t>
            </a:r>
            <a:r>
              <a:rPr lang="en-US" altLang="ja-JP" sz="2200" dirty="0" smtClean="0"/>
              <a:t>edge</a:t>
            </a:r>
            <a:r>
              <a:rPr lang="ja-JP" altLang="en-US" sz="2200" dirty="0" smtClean="0"/>
              <a:t>を以下の</a:t>
            </a:r>
            <a:r>
              <a:rPr lang="en-US" altLang="ja-JP" sz="2200" dirty="0" smtClean="0"/>
              <a:t>Fitting</a:t>
            </a:r>
            <a:r>
              <a:rPr lang="ja-JP" altLang="en-US" sz="2200" dirty="0" smtClean="0"/>
              <a:t>関数で取得</a:t>
            </a:r>
            <a:r>
              <a:rPr lang="en-US" altLang="ja-JP" sz="2200" dirty="0" smtClean="0"/>
              <a:t>(</a:t>
            </a:r>
            <a:r>
              <a:rPr lang="ja-JP" altLang="en-US" sz="2200" dirty="0" smtClean="0"/>
              <a:t>左上図参照</a:t>
            </a:r>
            <a:r>
              <a:rPr lang="en-US" altLang="ja-JP" sz="2200" dirty="0" smtClean="0"/>
              <a:t>)</a:t>
            </a:r>
          </a:p>
        </p:txBody>
      </p:sp>
      <p:sp>
        <p:nvSpPr>
          <p:cNvPr id="27" name="円/楕円 26"/>
          <p:cNvSpPr/>
          <p:nvPr/>
        </p:nvSpPr>
        <p:spPr>
          <a:xfrm>
            <a:off x="2913854" y="5753535"/>
            <a:ext cx="500337" cy="436206"/>
          </a:xfrm>
          <a:prstGeom prst="ellipse">
            <a:avLst/>
          </a:prstGeom>
          <a:no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8" name="左中かっこ 27"/>
          <p:cNvSpPr/>
          <p:nvPr/>
        </p:nvSpPr>
        <p:spPr>
          <a:xfrm rot="16200000">
            <a:off x="2993788" y="5992733"/>
            <a:ext cx="341395" cy="530163"/>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pic>
        <p:nvPicPr>
          <p:cNvPr id="31" name="図 30"/>
          <p:cNvPicPr>
            <a:picLocks noChangeAspect="1"/>
          </p:cNvPicPr>
          <p:nvPr/>
        </p:nvPicPr>
        <p:blipFill>
          <a:blip r:embed="rId7"/>
          <a:stretch>
            <a:fillRect/>
          </a:stretch>
        </p:blipFill>
        <p:spPr>
          <a:xfrm>
            <a:off x="3050876" y="6452387"/>
            <a:ext cx="387350" cy="177800"/>
          </a:xfrm>
          <a:prstGeom prst="rect">
            <a:avLst/>
          </a:prstGeom>
        </p:spPr>
      </p:pic>
      <p:sp>
        <p:nvSpPr>
          <p:cNvPr id="35" name="Oval 36"/>
          <p:cNvSpPr>
            <a:spLocks noChangeArrowheads="1"/>
          </p:cNvSpPr>
          <p:nvPr/>
        </p:nvSpPr>
        <p:spPr bwMode="auto">
          <a:xfrm>
            <a:off x="4859888" y="5142159"/>
            <a:ext cx="218867" cy="222933"/>
          </a:xfrm>
          <a:prstGeom prst="ellipse">
            <a:avLst/>
          </a:prstGeom>
          <a:solidFill>
            <a:schemeClr val="accent1"/>
          </a:solidFill>
          <a:ln w="9525">
            <a:solidFill>
              <a:schemeClr val="tx1"/>
            </a:solidFill>
            <a:round/>
            <a:headEnd/>
            <a:tailEnd/>
          </a:ln>
          <a:effectLst>
            <a:innerShdw blurRad="63500" dist="50800" dir="13500000">
              <a:prstClr val="black">
                <a:alpha val="50000"/>
              </a:prstClr>
            </a:innerShdw>
          </a:effectLst>
        </p:spPr>
        <p:txBody>
          <a:bodyPr wrap="none" anchor="ctr">
            <a:prstTxWarp prst="textNoShape">
              <a:avLst/>
            </a:prstTxWarp>
          </a:bodyPr>
          <a:lstStyle/>
          <a:p>
            <a:pPr algn="ctr"/>
            <a:endParaRPr lang="ja-JP" altLang="en-US" sz="1400">
              <a:latin typeface="Times New Roman" charset="0"/>
            </a:endParaRPr>
          </a:p>
        </p:txBody>
      </p:sp>
      <p:sp>
        <p:nvSpPr>
          <p:cNvPr id="36" name="爆発 1 35"/>
          <p:cNvSpPr/>
          <p:nvPr/>
        </p:nvSpPr>
        <p:spPr>
          <a:xfrm>
            <a:off x="4447029" y="5102812"/>
            <a:ext cx="262280" cy="262280"/>
          </a:xfrm>
          <a:prstGeom prst="irregularSeal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lvl1pPr>
              <a:defRPr>
                <a:solidFill>
                  <a:schemeClr val="lt1"/>
                </a:solidFill>
                <a:latin typeface="+mn-lt"/>
                <a:ea typeface="+mn-ea"/>
                <a:cs typeface="+mn-cs"/>
              </a:defRPr>
            </a:lvl1pPr>
            <a:lvl2pPr>
              <a:defRPr>
                <a:solidFill>
                  <a:schemeClr val="lt1"/>
                </a:solidFill>
                <a:latin typeface="+mn-lt"/>
                <a:ea typeface="+mn-ea"/>
                <a:cs typeface="+mn-cs"/>
              </a:defRPr>
            </a:lvl2pPr>
            <a:lvl3pPr>
              <a:defRPr>
                <a:solidFill>
                  <a:schemeClr val="lt1"/>
                </a:solidFill>
                <a:latin typeface="+mn-lt"/>
                <a:ea typeface="+mn-ea"/>
                <a:cs typeface="+mn-cs"/>
              </a:defRPr>
            </a:lvl3pPr>
            <a:lvl4pPr>
              <a:defRPr>
                <a:solidFill>
                  <a:schemeClr val="lt1"/>
                </a:solidFill>
                <a:latin typeface="+mn-lt"/>
                <a:ea typeface="+mn-ea"/>
                <a:cs typeface="+mn-cs"/>
              </a:defRPr>
            </a:lvl4pPr>
            <a:lvl5pPr>
              <a:defRPr>
                <a:solidFill>
                  <a:schemeClr val="lt1"/>
                </a:solidFill>
                <a:latin typeface="+mn-lt"/>
                <a:ea typeface="+mn-ea"/>
                <a:cs typeface="+mn-cs"/>
              </a:defRPr>
            </a:lvl5pPr>
            <a:lvl6pPr>
              <a:defRPr>
                <a:solidFill>
                  <a:schemeClr val="lt1"/>
                </a:solidFill>
                <a:latin typeface="+mn-lt"/>
                <a:ea typeface="+mn-ea"/>
                <a:cs typeface="+mn-cs"/>
              </a:defRPr>
            </a:lvl6pPr>
            <a:lvl7pPr>
              <a:defRPr>
                <a:solidFill>
                  <a:schemeClr val="lt1"/>
                </a:solidFill>
                <a:latin typeface="+mn-lt"/>
                <a:ea typeface="+mn-ea"/>
                <a:cs typeface="+mn-cs"/>
              </a:defRPr>
            </a:lvl7pPr>
            <a:lvl8pPr>
              <a:defRPr>
                <a:solidFill>
                  <a:schemeClr val="lt1"/>
                </a:solidFill>
                <a:latin typeface="+mn-lt"/>
                <a:ea typeface="+mn-ea"/>
                <a:cs typeface="+mn-cs"/>
              </a:defRPr>
            </a:lvl8pPr>
            <a:lvl9pPr>
              <a:defRPr>
                <a:solidFill>
                  <a:schemeClr val="lt1"/>
                </a:solidFill>
                <a:latin typeface="+mn-lt"/>
                <a:ea typeface="+mn-ea"/>
                <a:cs typeface="+mn-cs"/>
              </a:defRPr>
            </a:lvl9pPr>
          </a:lstStyle>
          <a:p>
            <a:pPr algn="ctr"/>
            <a:endParaRPr kumimoji="1" lang="ja-JP" altLang="en-US"/>
          </a:p>
        </p:txBody>
      </p:sp>
      <p:sp>
        <p:nvSpPr>
          <p:cNvPr id="37" name="正方形/長方形 36"/>
          <p:cNvSpPr/>
          <p:nvPr/>
        </p:nvSpPr>
        <p:spPr>
          <a:xfrm>
            <a:off x="3995554" y="5371375"/>
            <a:ext cx="877163" cy="369332"/>
          </a:xfrm>
          <a:prstGeom prst="rect">
            <a:avLst/>
          </a:prstGeom>
        </p:spPr>
        <p:txBody>
          <a:bodyPr wrap="none">
            <a:spAutoFit/>
          </a:bodyPr>
          <a:lstStyle/>
          <a:p>
            <a:r>
              <a:rPr lang="ja-JP" altLang="en-US" dirty="0" smtClean="0">
                <a:latin typeface="HGP創英角ﾎﾟｯﾌﾟ体" pitchFamily="50" charset="-128"/>
                <a:ea typeface="HGP創英角ﾎﾟｯﾌﾟ体" pitchFamily="50" charset="-128"/>
              </a:rPr>
              <a:t>衝突点</a:t>
            </a:r>
            <a:endParaRPr lang="ja-JP" altLang="en-US" dirty="0"/>
          </a:p>
        </p:txBody>
      </p:sp>
      <p:sp>
        <p:nvSpPr>
          <p:cNvPr id="38" name="右矢印 37"/>
          <p:cNvSpPr/>
          <p:nvPr/>
        </p:nvSpPr>
        <p:spPr bwMode="auto">
          <a:xfrm>
            <a:off x="5351291" y="5146025"/>
            <a:ext cx="428400" cy="230184"/>
          </a:xfrm>
          <a:prstGeom prst="rightArrow">
            <a:avLst/>
          </a:prstGeom>
          <a:noFill/>
          <a:ln w="9525" cap="flat" cmpd="sng" algn="ctr">
            <a:solidFill>
              <a:schemeClr val="tx1"/>
            </a:solidFill>
            <a:prstDash val="solid"/>
            <a:round/>
            <a:headEnd type="none" w="med" len="med"/>
            <a:tailEnd type="none" w="med" len="med"/>
          </a:ln>
          <a:effectLst>
            <a:innerShdw blurRad="63500" dist="50800" dir="13500000">
              <a:prstClr val="black">
                <a:alpha val="50000"/>
              </a:prstClr>
            </a:innerShdw>
          </a:effectLst>
        </p:spPr>
        <p:txBody>
          <a:bodyPr>
            <a:prstTxWarp prst="textNoShape">
              <a:avLst/>
            </a:prstTxWarp>
          </a:bodyPr>
          <a:lstStyle/>
          <a:p>
            <a:pPr algn="ctr"/>
            <a:endParaRPr lang="ja-JP" altLang="en-US" sz="1400">
              <a:latin typeface="Times New Roman" charset="0"/>
            </a:endParaRPr>
          </a:p>
        </p:txBody>
      </p:sp>
      <p:sp>
        <p:nvSpPr>
          <p:cNvPr id="39" name="Oval 43"/>
          <p:cNvSpPr>
            <a:spLocks noChangeAspect="1" noChangeArrowheads="1"/>
          </p:cNvSpPr>
          <p:nvPr/>
        </p:nvSpPr>
        <p:spPr bwMode="auto">
          <a:xfrm>
            <a:off x="6437869" y="5147930"/>
            <a:ext cx="248017" cy="243292"/>
          </a:xfrm>
          <a:prstGeom prst="ellipse">
            <a:avLst/>
          </a:prstGeom>
          <a:solidFill>
            <a:srgbClr val="FFCC00"/>
          </a:solidFill>
          <a:ln w="9525">
            <a:solidFill>
              <a:schemeClr val="tx1"/>
            </a:solidFill>
            <a:round/>
            <a:headEnd/>
            <a:tailEnd/>
          </a:ln>
          <a:effectLst>
            <a:innerShdw blurRad="63500" dist="50800" dir="13500000">
              <a:prstClr val="black">
                <a:alpha val="50000"/>
              </a:prstClr>
            </a:innerShdw>
          </a:effectLst>
        </p:spPr>
        <p:txBody>
          <a:bodyPr wrap="none" anchor="ctr">
            <a:prstTxWarp prst="textNoShape">
              <a:avLst/>
            </a:prstTxWarp>
          </a:bodyPr>
          <a:lstStyle/>
          <a:p>
            <a:pPr algn="ctr"/>
            <a:endParaRPr lang="ja-JP" altLang="en-US" sz="1400">
              <a:latin typeface="Times New Roman" charset="0"/>
            </a:endParaRPr>
          </a:p>
        </p:txBody>
      </p:sp>
      <p:sp>
        <p:nvSpPr>
          <p:cNvPr id="40" name="Oval 33"/>
          <p:cNvSpPr>
            <a:spLocks noChangeAspect="1" noChangeArrowheads="1"/>
          </p:cNvSpPr>
          <p:nvPr/>
        </p:nvSpPr>
        <p:spPr bwMode="auto">
          <a:xfrm>
            <a:off x="5930091" y="5200396"/>
            <a:ext cx="149186" cy="149394"/>
          </a:xfrm>
          <a:prstGeom prst="ellipse">
            <a:avLst/>
          </a:prstGeom>
          <a:solidFill>
            <a:srgbClr val="00B050"/>
          </a:solidFill>
          <a:ln w="9525">
            <a:solidFill>
              <a:schemeClr val="tx1"/>
            </a:solidFill>
            <a:round/>
            <a:headEnd/>
            <a:tailEnd/>
          </a:ln>
          <a:effectLst>
            <a:innerShdw blurRad="63500" dist="50800" dir="13500000">
              <a:prstClr val="black">
                <a:alpha val="50000"/>
              </a:prstClr>
            </a:innerShdw>
          </a:effectLst>
        </p:spPr>
        <p:txBody>
          <a:bodyPr wrap="none" anchor="ctr">
            <a:prstTxWarp prst="textNoShape">
              <a:avLst/>
            </a:prstTxWarp>
          </a:bodyPr>
          <a:lstStyle/>
          <a:p>
            <a:pPr algn="ctr"/>
            <a:endParaRPr lang="ja-JP" altLang="en-US" sz="1400">
              <a:latin typeface="Times New Roman" charset="0"/>
            </a:endParaRPr>
          </a:p>
        </p:txBody>
      </p:sp>
      <p:sp>
        <p:nvSpPr>
          <p:cNvPr id="41" name="右矢印 40"/>
          <p:cNvSpPr/>
          <p:nvPr/>
        </p:nvSpPr>
        <p:spPr bwMode="auto">
          <a:xfrm>
            <a:off x="6539293" y="5168274"/>
            <a:ext cx="293186" cy="185686"/>
          </a:xfrm>
          <a:prstGeom prst="rightArrow">
            <a:avLst/>
          </a:prstGeom>
          <a:solidFill>
            <a:srgbClr val="FFFF00"/>
          </a:solidFill>
          <a:ln w="9525" cap="flat" cmpd="sng" algn="ctr">
            <a:solidFill>
              <a:schemeClr val="tx1"/>
            </a:solidFill>
            <a:prstDash val="solid"/>
            <a:round/>
            <a:headEnd type="none" w="med" len="med"/>
            <a:tailEnd type="none" w="med" len="med"/>
          </a:ln>
          <a:effectLst>
            <a:innerShdw blurRad="63500" dist="50800" dir="13500000">
              <a:prstClr val="black">
                <a:alpha val="50000"/>
              </a:prstClr>
            </a:innerShdw>
          </a:effectLst>
        </p:spPr>
        <p:txBody>
          <a:bodyPr>
            <a:prstTxWarp prst="textNoShape">
              <a:avLst/>
            </a:prstTxWarp>
          </a:bodyPr>
          <a:lstStyle/>
          <a:p>
            <a:pPr algn="ctr"/>
            <a:endParaRPr lang="ja-JP" altLang="en-US" sz="1400">
              <a:latin typeface="Times New Roman" charset="0"/>
            </a:endParaRPr>
          </a:p>
        </p:txBody>
      </p:sp>
      <p:sp>
        <p:nvSpPr>
          <p:cNvPr id="42" name="右矢印 41"/>
          <p:cNvSpPr/>
          <p:nvPr/>
        </p:nvSpPr>
        <p:spPr bwMode="auto">
          <a:xfrm rot="10800000">
            <a:off x="5838089" y="5218264"/>
            <a:ext cx="190571" cy="120696"/>
          </a:xfrm>
          <a:prstGeom prst="rightArrow">
            <a:avLst/>
          </a:prstGeom>
          <a:solidFill>
            <a:srgbClr val="008000"/>
          </a:solidFill>
          <a:ln w="9525" cap="flat" cmpd="sng" algn="ctr">
            <a:solidFill>
              <a:schemeClr val="tx1"/>
            </a:solidFill>
            <a:prstDash val="solid"/>
            <a:round/>
            <a:headEnd type="none" w="med" len="med"/>
            <a:tailEnd type="none" w="med" len="med"/>
          </a:ln>
          <a:effectLst>
            <a:innerShdw blurRad="63500" dist="50800" dir="13500000">
              <a:prstClr val="black">
                <a:alpha val="50000"/>
              </a:prstClr>
            </a:innerShdw>
          </a:effectLst>
        </p:spPr>
        <p:txBody>
          <a:bodyPr>
            <a:prstTxWarp prst="textNoShape">
              <a:avLst/>
            </a:prstTxWarp>
          </a:bodyPr>
          <a:lstStyle/>
          <a:p>
            <a:pPr algn="ctr"/>
            <a:endParaRPr lang="ja-JP" altLang="en-US" sz="1400">
              <a:latin typeface="Times New Roman" charset="0"/>
            </a:endParaRPr>
          </a:p>
        </p:txBody>
      </p:sp>
      <p:sp>
        <p:nvSpPr>
          <p:cNvPr id="43" name="右矢印 42"/>
          <p:cNvSpPr/>
          <p:nvPr/>
        </p:nvSpPr>
        <p:spPr bwMode="auto">
          <a:xfrm>
            <a:off x="4962520" y="5166578"/>
            <a:ext cx="293186" cy="185686"/>
          </a:xfrm>
          <a:prstGeom prst="rightArrow">
            <a:avLst/>
          </a:prstGeom>
          <a:solidFill>
            <a:srgbClr val="3366FF"/>
          </a:solidFill>
          <a:ln w="9525" cap="flat" cmpd="sng" algn="ctr">
            <a:solidFill>
              <a:schemeClr val="tx1"/>
            </a:solidFill>
            <a:prstDash val="solid"/>
            <a:round/>
            <a:headEnd type="none" w="med" len="med"/>
            <a:tailEnd type="none" w="med" len="med"/>
          </a:ln>
          <a:effectLst>
            <a:innerShdw blurRad="63500" dist="50800" dir="13500000">
              <a:prstClr val="black">
                <a:alpha val="50000"/>
              </a:prstClr>
            </a:innerShdw>
          </a:effectLst>
        </p:spPr>
        <p:txBody>
          <a:bodyPr>
            <a:prstTxWarp prst="textNoShape">
              <a:avLst/>
            </a:prstTxWarp>
          </a:bodyPr>
          <a:lstStyle/>
          <a:p>
            <a:pPr algn="ctr"/>
            <a:endParaRPr lang="ja-JP" altLang="en-US" sz="1400">
              <a:latin typeface="Times New Roman" charset="0"/>
            </a:endParaRPr>
          </a:p>
        </p:txBody>
      </p:sp>
      <p:pic>
        <p:nvPicPr>
          <p:cNvPr id="44" name="図 43"/>
          <p:cNvPicPr>
            <a:picLocks noChangeAspect="1"/>
          </p:cNvPicPr>
          <p:nvPr/>
        </p:nvPicPr>
        <p:blipFill>
          <a:blip r:embed="rId8"/>
          <a:stretch>
            <a:fillRect/>
          </a:stretch>
        </p:blipFill>
        <p:spPr>
          <a:xfrm>
            <a:off x="4906149" y="5411832"/>
            <a:ext cx="133350" cy="177800"/>
          </a:xfrm>
          <a:prstGeom prst="rect">
            <a:avLst/>
          </a:prstGeom>
        </p:spPr>
      </p:pic>
      <p:pic>
        <p:nvPicPr>
          <p:cNvPr id="46" name="図 45"/>
          <p:cNvPicPr>
            <a:picLocks noChangeAspect="1"/>
          </p:cNvPicPr>
          <p:nvPr/>
        </p:nvPicPr>
        <p:blipFill>
          <a:blip r:embed="rId9"/>
          <a:stretch>
            <a:fillRect/>
          </a:stretch>
        </p:blipFill>
        <p:spPr>
          <a:xfrm>
            <a:off x="5919927" y="5418950"/>
            <a:ext cx="152400" cy="198120"/>
          </a:xfrm>
          <a:prstGeom prst="rect">
            <a:avLst/>
          </a:prstGeom>
        </p:spPr>
      </p:pic>
      <p:pic>
        <p:nvPicPr>
          <p:cNvPr id="55" name="図 54"/>
          <p:cNvPicPr>
            <a:picLocks noChangeAspect="1"/>
          </p:cNvPicPr>
          <p:nvPr/>
        </p:nvPicPr>
        <p:blipFill>
          <a:blip r:embed="rId10"/>
          <a:stretch>
            <a:fillRect/>
          </a:stretch>
        </p:blipFill>
        <p:spPr>
          <a:xfrm>
            <a:off x="6522637" y="5500979"/>
            <a:ext cx="133350" cy="114300"/>
          </a:xfrm>
          <a:prstGeom prst="rect">
            <a:avLst/>
          </a:prstGeom>
        </p:spPr>
      </p:pic>
      <p:sp>
        <p:nvSpPr>
          <p:cNvPr id="58" name="正方形/長方形 57"/>
          <p:cNvSpPr/>
          <p:nvPr/>
        </p:nvSpPr>
        <p:spPr>
          <a:xfrm>
            <a:off x="5181388" y="5372699"/>
            <a:ext cx="700936" cy="23972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200" dirty="0" smtClean="0">
                <a:solidFill>
                  <a:schemeClr val="tx1"/>
                </a:solidFill>
              </a:rPr>
              <a:t>decay</a:t>
            </a:r>
            <a:endParaRPr kumimoji="1" lang="ja-JP" altLang="en-US" sz="1200" dirty="0">
              <a:solidFill>
                <a:schemeClr val="tx1"/>
              </a:solidFill>
            </a:endParaRPr>
          </a:p>
        </p:txBody>
      </p:sp>
      <p:sp>
        <p:nvSpPr>
          <p:cNvPr id="59" name="右中かっこ 58"/>
          <p:cNvSpPr/>
          <p:nvPr/>
        </p:nvSpPr>
        <p:spPr>
          <a:xfrm>
            <a:off x="6832479" y="5102812"/>
            <a:ext cx="287717" cy="514258"/>
          </a:xfrm>
          <a:prstGeom prst="righ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60" name="正方形/長方形 59"/>
          <p:cNvSpPr/>
          <p:nvPr/>
        </p:nvSpPr>
        <p:spPr>
          <a:xfrm>
            <a:off x="7158683" y="4978611"/>
            <a:ext cx="1843661" cy="694435"/>
          </a:xfrm>
          <a:prstGeom prst="rect">
            <a:avLst/>
          </a:prstGeom>
          <a:noFill/>
          <a:ln w="34925">
            <a:solidFill>
              <a:srgbClr val="3366FF"/>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ja-JP" altLang="en-US" sz="1200" dirty="0" smtClean="0">
                <a:solidFill>
                  <a:schemeClr val="tx1"/>
                </a:solidFill>
              </a:rPr>
              <a:t>衝突点で生成された</a:t>
            </a:r>
            <a:r>
              <a:rPr lang="en-US" altLang="ja-JP" sz="1200" dirty="0" smtClean="0">
                <a:solidFill>
                  <a:schemeClr val="tx1"/>
                </a:solidFill>
              </a:rPr>
              <a:t>stau</a:t>
            </a:r>
            <a:r>
              <a:rPr lang="ja-JP" altLang="en-US" sz="1200" dirty="0" smtClean="0">
                <a:solidFill>
                  <a:schemeClr val="tx1"/>
                </a:solidFill>
              </a:rPr>
              <a:t>と崩壊</a:t>
            </a:r>
            <a:r>
              <a:rPr lang="en-US" altLang="ja-JP" sz="1200" dirty="0" smtClean="0">
                <a:solidFill>
                  <a:schemeClr val="tx1"/>
                </a:solidFill>
              </a:rPr>
              <a:t>tau</a:t>
            </a:r>
            <a:r>
              <a:rPr lang="ja-JP" altLang="en-US" sz="1200" dirty="0" smtClean="0">
                <a:solidFill>
                  <a:schemeClr val="tx1"/>
                </a:solidFill>
              </a:rPr>
              <a:t>が同方向に　　放出される場合に最大</a:t>
            </a:r>
            <a:endParaRPr kumimoji="1" lang="ja-JP" altLang="en-US" sz="1200" dirty="0">
              <a:solidFill>
                <a:schemeClr val="tx1"/>
              </a:solidFill>
            </a:endParaRPr>
          </a:p>
        </p:txBody>
      </p:sp>
      <p:sp>
        <p:nvSpPr>
          <p:cNvPr id="34" name="スライド番号プレースホルダ 33"/>
          <p:cNvSpPr>
            <a:spLocks noGrp="1"/>
          </p:cNvSpPr>
          <p:nvPr>
            <p:ph type="sldNum" sz="quarter" idx="12"/>
          </p:nvPr>
        </p:nvSpPr>
        <p:spPr/>
        <p:txBody>
          <a:bodyPr/>
          <a:lstStyle/>
          <a:p>
            <a:fld id="{17B14B8B-4044-D141-981D-8DE9B38FFCC3}" type="slidenum">
              <a:rPr lang="ja-JP" altLang="en-US" smtClean="0"/>
              <a:pPr/>
              <a:t>18</a:t>
            </a:fld>
            <a:endParaRPr lang="ja-JP" altLang="en-US"/>
          </a:p>
        </p:txBody>
      </p:sp>
      <p:pic>
        <p:nvPicPr>
          <p:cNvPr id="45" name="図 44"/>
          <p:cNvPicPr>
            <a:picLocks/>
          </p:cNvPicPr>
          <p:nvPr/>
        </p:nvPicPr>
        <p:blipFill>
          <a:blip r:embed="rId11"/>
          <a:stretch>
            <a:fillRect/>
          </a:stretch>
        </p:blipFill>
        <p:spPr>
          <a:xfrm>
            <a:off x="139855" y="4456505"/>
            <a:ext cx="4767072" cy="250952"/>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193114" y="275560"/>
            <a:ext cx="7209934" cy="971687"/>
          </a:xfrm>
        </p:spPr>
        <p:txBody>
          <a:bodyPr>
            <a:normAutofit/>
          </a:bodyPr>
          <a:lstStyle/>
          <a:p>
            <a:r>
              <a:rPr lang="en-US" altLang="ja-JP" dirty="0" smtClean="0"/>
              <a:t>stau</a:t>
            </a:r>
            <a:r>
              <a:rPr lang="ja-JP" altLang="en-US" dirty="0" smtClean="0"/>
              <a:t>質量決定精度の評価</a:t>
            </a:r>
            <a:endParaRPr lang="ja-JP" altLang="en-US" dirty="0"/>
          </a:p>
        </p:txBody>
      </p:sp>
      <p:sp>
        <p:nvSpPr>
          <p:cNvPr id="31" name="コンテンツ プレースホルダ 30"/>
          <p:cNvSpPr>
            <a:spLocks noGrp="1"/>
          </p:cNvSpPr>
          <p:nvPr>
            <p:ph sz="half" idx="1"/>
          </p:nvPr>
        </p:nvSpPr>
        <p:spPr>
          <a:xfrm>
            <a:off x="0" y="1247247"/>
            <a:ext cx="4350160" cy="3900205"/>
          </a:xfrm>
        </p:spPr>
        <p:txBody>
          <a:bodyPr>
            <a:normAutofit/>
          </a:bodyPr>
          <a:lstStyle/>
          <a:p>
            <a:r>
              <a:rPr lang="en-US" altLang="ja-JP" sz="2400" dirty="0" smtClean="0"/>
              <a:t>signal</a:t>
            </a:r>
            <a:r>
              <a:rPr lang="ja-JP" altLang="en-US" sz="2400" dirty="0" smtClean="0"/>
              <a:t>の高統計サンプルを使って作った実験結果の</a:t>
            </a:r>
            <a:r>
              <a:rPr lang="en-US" altLang="ja-JP" sz="2400" dirty="0" smtClean="0"/>
              <a:t>track energy</a:t>
            </a:r>
            <a:r>
              <a:rPr lang="ja-JP" altLang="en-US" sz="2400" dirty="0" smtClean="0"/>
              <a:t>分布から、各</a:t>
            </a:r>
            <a:r>
              <a:rPr lang="en-US" altLang="ja-JP" sz="2400" dirty="0" smtClean="0"/>
              <a:t>Bin</a:t>
            </a:r>
            <a:r>
              <a:rPr lang="ja-JP" altLang="en-US" sz="2400" dirty="0" smtClean="0"/>
              <a:t>を</a:t>
            </a:r>
            <a:r>
              <a:rPr lang="en-US" altLang="ja-JP" sz="2400" dirty="0" smtClean="0"/>
              <a:t>Poisson</a:t>
            </a:r>
            <a:r>
              <a:rPr lang="ja-JP" altLang="en-US" sz="2400" dirty="0" smtClean="0"/>
              <a:t>統計で振った</a:t>
            </a:r>
            <a:r>
              <a:rPr lang="en-US" altLang="ja-JP" sz="2400" dirty="0" smtClean="0"/>
              <a:t>『1</a:t>
            </a:r>
            <a:r>
              <a:rPr lang="ja-JP" altLang="en-US" sz="2400" dirty="0" smtClean="0"/>
              <a:t>実験</a:t>
            </a:r>
            <a:r>
              <a:rPr lang="en-US" altLang="ja-JP" sz="2400" dirty="0" smtClean="0"/>
              <a:t>』</a:t>
            </a:r>
            <a:r>
              <a:rPr lang="ja-JP" altLang="en-US" sz="2400" dirty="0" smtClean="0"/>
              <a:t>を生成</a:t>
            </a:r>
            <a:r>
              <a:rPr lang="ja-JP" altLang="ja-JP" sz="2400" dirty="0" smtClean="0"/>
              <a:t>　</a:t>
            </a:r>
            <a:r>
              <a:rPr lang="en-US" altLang="ja-JP" sz="2400" dirty="0" smtClean="0"/>
              <a:t>          (Toy MC)</a:t>
            </a:r>
          </a:p>
          <a:p>
            <a:r>
              <a:rPr lang="en-US" altLang="ja-JP" sz="2400" dirty="0" smtClean="0"/>
              <a:t>Toy MC</a:t>
            </a:r>
            <a:r>
              <a:rPr lang="ja-JP" altLang="en-US" sz="2400" dirty="0" smtClean="0"/>
              <a:t>で</a:t>
            </a:r>
            <a:r>
              <a:rPr lang="en-US" altLang="ja-JP" sz="2400" dirty="0" smtClean="0"/>
              <a:t>mass fit</a:t>
            </a:r>
            <a:r>
              <a:rPr lang="ja-JP" altLang="en-US" sz="2400" dirty="0" smtClean="0"/>
              <a:t>を</a:t>
            </a:r>
            <a:r>
              <a:rPr lang="en-US" altLang="ja-JP" sz="2400" dirty="0" smtClean="0"/>
              <a:t>1</a:t>
            </a:r>
            <a:r>
              <a:rPr lang="ja-JP" altLang="en-US" sz="2400" dirty="0" smtClean="0"/>
              <a:t>万回試行し、得られた結果の分布を用いて</a:t>
            </a:r>
            <a:r>
              <a:rPr lang="en-US" altLang="ja-JP" sz="2400" dirty="0" smtClean="0"/>
              <a:t>mass</a:t>
            </a:r>
            <a:r>
              <a:rPr lang="ja-JP" altLang="en-US" sz="2400" dirty="0" smtClean="0"/>
              <a:t>決定の誤差を見積もり以下の値を得た</a:t>
            </a:r>
            <a:endParaRPr lang="en-US" altLang="ja-JP" sz="2400" dirty="0" smtClean="0"/>
          </a:p>
        </p:txBody>
      </p:sp>
      <p:sp>
        <p:nvSpPr>
          <p:cNvPr id="7" name="スライド番号プレースホルダ 6"/>
          <p:cNvSpPr>
            <a:spLocks noGrp="1"/>
          </p:cNvSpPr>
          <p:nvPr>
            <p:ph type="sldNum" sz="quarter" idx="12"/>
          </p:nvPr>
        </p:nvSpPr>
        <p:spPr/>
        <p:txBody>
          <a:bodyPr/>
          <a:lstStyle/>
          <a:p>
            <a:fld id="{E2EF4478-20A2-6D40-BFBC-8CA74407C9AA}" type="slidenum">
              <a:rPr lang="ja-JP" altLang="en-US" smtClean="0"/>
              <a:pPr/>
              <a:t>19</a:t>
            </a:fld>
            <a:endParaRPr lang="ja-JP" altLang="en-US"/>
          </a:p>
        </p:txBody>
      </p:sp>
      <p:pic>
        <p:nvPicPr>
          <p:cNvPr id="9" name="図 8" descr="20120416_5.png"/>
          <p:cNvPicPr>
            <a:picLocks noChangeAspect="1"/>
          </p:cNvPicPr>
          <p:nvPr/>
        </p:nvPicPr>
        <p:blipFill>
          <a:blip r:embed="rId2"/>
          <a:stretch>
            <a:fillRect/>
          </a:stretch>
        </p:blipFill>
        <p:spPr>
          <a:xfrm>
            <a:off x="4451643" y="1121724"/>
            <a:ext cx="3951406" cy="2839453"/>
          </a:xfrm>
          <a:prstGeom prst="rect">
            <a:avLst/>
          </a:prstGeom>
        </p:spPr>
      </p:pic>
      <p:pic>
        <p:nvPicPr>
          <p:cNvPr id="15" name="図 14" descr="20120416_7.png"/>
          <p:cNvPicPr>
            <a:picLocks noChangeAspect="1"/>
          </p:cNvPicPr>
          <p:nvPr/>
        </p:nvPicPr>
        <p:blipFill>
          <a:blip r:embed="rId3"/>
          <a:stretch>
            <a:fillRect/>
          </a:stretch>
        </p:blipFill>
        <p:spPr>
          <a:xfrm>
            <a:off x="4660830" y="3961177"/>
            <a:ext cx="3831418" cy="2753230"/>
          </a:xfrm>
          <a:prstGeom prst="rect">
            <a:avLst/>
          </a:prstGeom>
        </p:spPr>
      </p:pic>
      <p:pic>
        <p:nvPicPr>
          <p:cNvPr id="16" name="図 15"/>
          <p:cNvPicPr>
            <a:picLocks noChangeAspect="1"/>
          </p:cNvPicPr>
          <p:nvPr/>
        </p:nvPicPr>
        <p:blipFill>
          <a:blip r:embed="rId4"/>
          <a:stretch>
            <a:fillRect/>
          </a:stretch>
        </p:blipFill>
        <p:spPr>
          <a:xfrm>
            <a:off x="1351870" y="5444003"/>
            <a:ext cx="2275371" cy="830691"/>
          </a:xfrm>
          <a:prstGeom prst="rect">
            <a:avLst/>
          </a:prstGeo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754664"/>
            <a:ext cx="8229600" cy="1066800"/>
          </a:xfrm>
        </p:spPr>
        <p:txBody>
          <a:bodyPr/>
          <a:lstStyle/>
          <a:p>
            <a:pPr algn="ctr"/>
            <a:r>
              <a:rPr lang="en-US" altLang="ja-JP" dirty="0" smtClean="0"/>
              <a:t>Introduction</a:t>
            </a:r>
            <a:endParaRPr lang="ja-JP" altLang="en-US" dirty="0"/>
          </a:p>
        </p:txBody>
      </p:sp>
      <p:sp>
        <p:nvSpPr>
          <p:cNvPr id="3" name="コンテンツ プレースホルダ 2"/>
          <p:cNvSpPr>
            <a:spLocks noGrp="1"/>
          </p:cNvSpPr>
          <p:nvPr>
            <p:ph idx="1"/>
          </p:nvPr>
        </p:nvSpPr>
        <p:spPr>
          <a:xfrm>
            <a:off x="457200" y="3089382"/>
            <a:ext cx="8229600" cy="3541188"/>
          </a:xfrm>
        </p:spPr>
        <p:txBody>
          <a:bodyPr>
            <a:normAutofit lnSpcReduction="10000"/>
          </a:bodyPr>
          <a:lstStyle/>
          <a:p>
            <a:r>
              <a:rPr lang="en-US" altLang="ja-JP" sz="2400" dirty="0" smtClean="0"/>
              <a:t>Standard Model: </a:t>
            </a:r>
            <a:r>
              <a:rPr lang="en-US" altLang="ja-JP" sz="2400" dirty="0" err="1" smtClean="0"/>
              <a:t>Radiative</a:t>
            </a:r>
            <a:r>
              <a:rPr lang="en-US" altLang="ja-JP" sz="2400" dirty="0" smtClean="0"/>
              <a:t> correction due to the Higgs is too large to be natural (hierarchy problem)</a:t>
            </a:r>
            <a:br>
              <a:rPr lang="en-US" altLang="ja-JP" sz="2400" dirty="0" smtClean="0"/>
            </a:br>
            <a:r>
              <a:rPr lang="en-US" altLang="ja-JP" sz="2000" dirty="0" smtClean="0">
                <a:solidFill>
                  <a:srgbClr val="FF0000"/>
                </a:solidFill>
              </a:rPr>
              <a:t>example : at GUT scale , correction becomes O(</a:t>
            </a:r>
            <a:r>
              <a:rPr lang="en-US" altLang="ja-JP" sz="2000" dirty="0" smtClean="0">
                <a:solidFill>
                  <a:srgbClr val="FF0000"/>
                </a:solidFill>
                <a:latin typeface="Symbol" charset="2"/>
                <a:cs typeface="Symbol" charset="2"/>
              </a:rPr>
              <a:t>10</a:t>
            </a:r>
            <a:r>
              <a:rPr lang="en-US" altLang="ja-JP" sz="2000" baseline="30000" dirty="0" smtClean="0">
                <a:solidFill>
                  <a:srgbClr val="FF0000"/>
                </a:solidFill>
                <a:latin typeface="Symbol" charset="2"/>
                <a:cs typeface="Symbol" charset="2"/>
              </a:rPr>
              <a:t>19</a:t>
            </a:r>
            <a:r>
              <a:rPr lang="ja-JP" altLang="en-US" sz="2000" dirty="0" smtClean="0">
                <a:solidFill>
                  <a:srgbClr val="FF0000"/>
                </a:solidFill>
              </a:rPr>
              <a:t> </a:t>
            </a:r>
            <a:r>
              <a:rPr lang="en-US" altLang="ja-JP" sz="2000" dirty="0" smtClean="0">
                <a:solidFill>
                  <a:srgbClr val="FF0000"/>
                </a:solidFill>
              </a:rPr>
              <a:t>GeV)  for Higgs mass O(</a:t>
            </a:r>
            <a:r>
              <a:rPr lang="en-US" altLang="ja-JP" sz="2000" dirty="0" smtClean="0">
                <a:solidFill>
                  <a:srgbClr val="FF0000"/>
                </a:solidFill>
                <a:latin typeface="Symbol" charset="2"/>
                <a:cs typeface="Symbol" charset="2"/>
              </a:rPr>
              <a:t>10</a:t>
            </a:r>
            <a:r>
              <a:rPr lang="en-US" altLang="ja-JP" sz="2000" baseline="30000" dirty="0" smtClean="0">
                <a:solidFill>
                  <a:srgbClr val="FF0000"/>
                </a:solidFill>
                <a:latin typeface="Symbol" charset="2"/>
                <a:cs typeface="Symbol" charset="2"/>
              </a:rPr>
              <a:t>2</a:t>
            </a:r>
            <a:r>
              <a:rPr lang="en-US" altLang="ja-JP" sz="2000" dirty="0" smtClean="0">
                <a:solidFill>
                  <a:srgbClr val="FF0000"/>
                </a:solidFill>
              </a:rPr>
              <a:t> GeV)   </a:t>
            </a:r>
          </a:p>
          <a:p>
            <a:pPr>
              <a:buNone/>
            </a:pPr>
            <a:r>
              <a:rPr lang="ja-JP" altLang="en-US" sz="2400" dirty="0" smtClean="0">
                <a:sym typeface="Wingdings"/>
              </a:rPr>
              <a:t></a:t>
            </a:r>
            <a:r>
              <a:rPr lang="en-US" altLang="ja-JP" sz="2400" dirty="0" smtClean="0">
                <a:sym typeface="Wingdings"/>
              </a:rPr>
              <a:t>Expected to be solved by constructing a new model</a:t>
            </a:r>
            <a:endParaRPr lang="en-US" altLang="ja-JP" sz="2400" dirty="0" smtClean="0"/>
          </a:p>
          <a:p>
            <a:r>
              <a:rPr lang="en-US" altLang="ja-JP" sz="2400" dirty="0" smtClean="0"/>
              <a:t>Super symmetry model (SUSY): One of the most promising new models</a:t>
            </a:r>
          </a:p>
          <a:p>
            <a:r>
              <a:rPr lang="en-US" altLang="ja-JP" sz="2400" dirty="0" smtClean="0"/>
              <a:t>In case of gauge mediated SUSY breaking (GMSB),</a:t>
            </a:r>
            <a:r>
              <a:rPr lang="en-US" altLang="ja-JP" sz="2400" dirty="0" smtClean="0"/>
              <a:t/>
            </a:r>
            <a:br>
              <a:rPr lang="en-US" altLang="ja-JP" sz="2400" dirty="0" smtClean="0"/>
            </a:br>
            <a:r>
              <a:rPr lang="en-US" altLang="ja-JP" sz="2400" dirty="0" smtClean="0"/>
              <a:t>the gravitino </a:t>
            </a:r>
            <a:r>
              <a:rPr lang="en-US" altLang="ja-JP" sz="2400" dirty="0" smtClean="0"/>
              <a:t>appear as the lightest SUSY particle (LSP)</a:t>
            </a:r>
          </a:p>
          <a:p>
            <a:r>
              <a:rPr lang="en-US" altLang="ja-JP" sz="2400" dirty="0" smtClean="0"/>
              <a:t>GMSB doesn’t have SUSY Flavor problem</a:t>
            </a:r>
          </a:p>
        </p:txBody>
      </p:sp>
      <p:sp>
        <p:nvSpPr>
          <p:cNvPr id="4" name="スライド番号プレースホルダ 3"/>
          <p:cNvSpPr>
            <a:spLocks noGrp="1"/>
          </p:cNvSpPr>
          <p:nvPr>
            <p:ph type="sldNum" sz="quarter" idx="12"/>
          </p:nvPr>
        </p:nvSpPr>
        <p:spPr/>
        <p:txBody>
          <a:bodyPr/>
          <a:lstStyle/>
          <a:p>
            <a:fld id="{E2EF4478-20A2-6D40-BFBC-8CA74407C9AA}" type="slidenum">
              <a:rPr lang="ja-JP" altLang="en-US" smtClean="0"/>
              <a:pPr/>
              <a:t>2</a:t>
            </a:fld>
            <a:endParaRPr lang="ja-JP" altLang="en-US"/>
          </a:p>
        </p:txBody>
      </p:sp>
      <p:grpSp>
        <p:nvGrpSpPr>
          <p:cNvPr id="5" name="Group 6"/>
          <p:cNvGrpSpPr>
            <a:grpSpLocks/>
          </p:cNvGrpSpPr>
          <p:nvPr/>
        </p:nvGrpSpPr>
        <p:grpSpPr bwMode="auto">
          <a:xfrm>
            <a:off x="3425207" y="1821464"/>
            <a:ext cx="2175933" cy="879533"/>
            <a:chOff x="567" y="3521"/>
            <a:chExt cx="1088" cy="453"/>
          </a:xfrm>
        </p:grpSpPr>
        <p:sp>
          <p:nvSpPr>
            <p:cNvPr id="6" name="Line 7"/>
            <p:cNvSpPr>
              <a:spLocks noChangeShapeType="1"/>
            </p:cNvSpPr>
            <p:nvPr/>
          </p:nvSpPr>
          <p:spPr bwMode="auto">
            <a:xfrm>
              <a:off x="567" y="3974"/>
              <a:ext cx="1088" cy="0"/>
            </a:xfrm>
            <a:prstGeom prst="line">
              <a:avLst/>
            </a:prstGeom>
            <a:noFill/>
            <a:ln w="38100">
              <a:solidFill>
                <a:schemeClr val="tx1"/>
              </a:solidFill>
              <a:prstDash val="sysDot"/>
              <a:round/>
              <a:headEnd/>
              <a:tailEnd/>
            </a:ln>
            <a:effectLst/>
          </p:spPr>
          <p:txBody>
            <a:bodyPr>
              <a:prstTxWarp prst="textNoShape">
                <a:avLst/>
              </a:prstTxWarp>
            </a:bodyPr>
            <a:lstStyle/>
            <a:p>
              <a:endParaRPr lang="ja-JP" altLang="en-US"/>
            </a:p>
          </p:txBody>
        </p:sp>
        <p:sp>
          <p:nvSpPr>
            <p:cNvPr id="7" name="Oval 8"/>
            <p:cNvSpPr>
              <a:spLocks noChangeArrowheads="1"/>
            </p:cNvSpPr>
            <p:nvPr/>
          </p:nvSpPr>
          <p:spPr bwMode="auto">
            <a:xfrm>
              <a:off x="884" y="3521"/>
              <a:ext cx="408" cy="453"/>
            </a:xfrm>
            <a:prstGeom prst="ellipse">
              <a:avLst/>
            </a:prstGeom>
            <a:noFill/>
            <a:ln w="38100">
              <a:solidFill>
                <a:schemeClr val="tx1"/>
              </a:solidFill>
              <a:prstDash val="sysDot"/>
              <a:round/>
              <a:headEnd/>
              <a:tailEnd/>
            </a:ln>
            <a:effectLst/>
          </p:spPr>
          <p:txBody>
            <a:bodyPr wrap="none" anchor="ctr">
              <a:prstTxWarp prst="textNoShape">
                <a:avLst/>
              </a:prstTxWarp>
            </a:bodyPr>
            <a:lstStyle/>
            <a:p>
              <a:endParaRPr lang="ja-JP" altLang="en-US"/>
            </a:p>
          </p:txBody>
        </p:sp>
      </p:grpSp>
      <p:sp>
        <p:nvSpPr>
          <p:cNvPr id="8" name="Text Box 23"/>
          <p:cNvSpPr txBox="1">
            <a:spLocks noChangeArrowheads="1"/>
          </p:cNvSpPr>
          <p:nvPr/>
        </p:nvSpPr>
        <p:spPr bwMode="auto">
          <a:xfrm>
            <a:off x="4220214" y="2320840"/>
            <a:ext cx="575832" cy="366712"/>
          </a:xfrm>
          <a:prstGeom prst="rect">
            <a:avLst/>
          </a:prstGeom>
          <a:noFill/>
          <a:ln w="9525">
            <a:noFill/>
            <a:miter lim="800000"/>
            <a:headEnd/>
            <a:tailEnd/>
          </a:ln>
          <a:effectLst/>
        </p:spPr>
        <p:txBody>
          <a:bodyPr wrap="square">
            <a:prstTxWarp prst="textNoShape">
              <a:avLst/>
            </a:prstTxWarp>
            <a:spAutoFit/>
          </a:bodyPr>
          <a:lstStyle/>
          <a:p>
            <a:r>
              <a:rPr lang="en-US" altLang="ja-JP" dirty="0" err="1" smtClean="0"/>
              <a:t>λΛ</a:t>
            </a:r>
            <a:endParaRPr lang="ja-JP" altLang="en-US" baseline="30000" dirty="0"/>
          </a:p>
        </p:txBody>
      </p:sp>
      <p:sp>
        <p:nvSpPr>
          <p:cNvPr id="9" name="Text Box 23"/>
          <p:cNvSpPr txBox="1">
            <a:spLocks noChangeArrowheads="1"/>
          </p:cNvSpPr>
          <p:nvPr/>
        </p:nvSpPr>
        <p:spPr bwMode="auto">
          <a:xfrm>
            <a:off x="3155798" y="2495899"/>
            <a:ext cx="118300" cy="369332"/>
          </a:xfrm>
          <a:prstGeom prst="rect">
            <a:avLst/>
          </a:prstGeom>
          <a:noFill/>
          <a:ln w="9525">
            <a:noFill/>
            <a:miter lim="800000"/>
            <a:headEnd/>
            <a:tailEnd/>
          </a:ln>
          <a:effectLst/>
        </p:spPr>
        <p:txBody>
          <a:bodyPr wrap="square">
            <a:prstTxWarp prst="textNoShape">
              <a:avLst/>
            </a:prstTxWarp>
            <a:spAutoFit/>
          </a:bodyPr>
          <a:lstStyle/>
          <a:p>
            <a:r>
              <a:rPr lang="en-US" altLang="ja-JP" dirty="0" smtClean="0"/>
              <a:t>H</a:t>
            </a:r>
            <a:endParaRPr lang="ja-JP" altLang="en-US" baseline="30000" dirty="0"/>
          </a:p>
        </p:txBody>
      </p:sp>
      <p:sp>
        <p:nvSpPr>
          <p:cNvPr id="10" name="Text Box 23"/>
          <p:cNvSpPr txBox="1">
            <a:spLocks noChangeArrowheads="1"/>
          </p:cNvSpPr>
          <p:nvPr/>
        </p:nvSpPr>
        <p:spPr bwMode="auto">
          <a:xfrm flipH="1">
            <a:off x="5539488" y="2483071"/>
            <a:ext cx="230930" cy="553998"/>
          </a:xfrm>
          <a:prstGeom prst="rect">
            <a:avLst/>
          </a:prstGeom>
          <a:noFill/>
          <a:ln w="9525">
            <a:noFill/>
            <a:miter lim="800000"/>
            <a:headEnd/>
            <a:tailEnd/>
          </a:ln>
          <a:effectLst/>
        </p:spPr>
        <p:txBody>
          <a:bodyPr wrap="square">
            <a:prstTxWarp prst="textNoShape">
              <a:avLst/>
            </a:prstTxWarp>
            <a:spAutoFit/>
          </a:bodyPr>
          <a:lstStyle/>
          <a:p>
            <a:r>
              <a:rPr lang="en-US" altLang="ja-JP" dirty="0" smtClean="0"/>
              <a:t>H</a:t>
            </a:r>
            <a:endParaRPr lang="ja-JP" altLang="en-US" baseline="30000" dirty="0"/>
          </a:p>
        </p:txBody>
      </p:sp>
      <p:sp>
        <p:nvSpPr>
          <p:cNvPr id="11" name="Text Box 23"/>
          <p:cNvSpPr txBox="1">
            <a:spLocks noChangeArrowheads="1"/>
          </p:cNvSpPr>
          <p:nvPr/>
        </p:nvSpPr>
        <p:spPr bwMode="auto">
          <a:xfrm>
            <a:off x="4860507" y="1929931"/>
            <a:ext cx="118300" cy="369332"/>
          </a:xfrm>
          <a:prstGeom prst="rect">
            <a:avLst/>
          </a:prstGeom>
          <a:noFill/>
          <a:ln w="9525">
            <a:noFill/>
            <a:miter lim="800000"/>
            <a:headEnd/>
            <a:tailEnd/>
          </a:ln>
          <a:effectLst/>
        </p:spPr>
        <p:txBody>
          <a:bodyPr wrap="square">
            <a:prstTxWarp prst="textNoShape">
              <a:avLst/>
            </a:prstTxWarp>
            <a:spAutoFit/>
          </a:bodyPr>
          <a:lstStyle/>
          <a:p>
            <a:r>
              <a:rPr lang="en-US" altLang="ja-JP" dirty="0" smtClean="0"/>
              <a:t>H</a:t>
            </a:r>
            <a:endParaRPr lang="ja-JP" altLang="en-US" baseline="300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903614"/>
            <a:ext cx="8229600" cy="1066800"/>
          </a:xfrm>
        </p:spPr>
        <p:txBody>
          <a:bodyPr>
            <a:normAutofit fontScale="90000"/>
          </a:bodyPr>
          <a:lstStyle/>
          <a:p>
            <a:pPr algn="ctr"/>
            <a:r>
              <a:rPr lang="en-US" altLang="ja-JP" dirty="0" smtClean="0"/>
              <a:t>The signal and noise ratio </a:t>
            </a:r>
            <a:br>
              <a:rPr lang="en-US" altLang="ja-JP" dirty="0" smtClean="0"/>
            </a:br>
            <a:r>
              <a:rPr lang="en-US" altLang="ja-JP" dirty="0" smtClean="0"/>
              <a:t>for lifetime analysis </a:t>
            </a:r>
            <a:endParaRPr lang="ja-JP" altLang="en-US" dirty="0"/>
          </a:p>
        </p:txBody>
      </p:sp>
      <p:sp>
        <p:nvSpPr>
          <p:cNvPr id="5" name="スライド番号プレースホルダ 4"/>
          <p:cNvSpPr>
            <a:spLocks noGrp="1"/>
          </p:cNvSpPr>
          <p:nvPr>
            <p:ph type="sldNum" sz="quarter" idx="12"/>
          </p:nvPr>
        </p:nvSpPr>
        <p:spPr/>
        <p:txBody>
          <a:bodyPr/>
          <a:lstStyle/>
          <a:p>
            <a:fld id="{E2EF4478-20A2-6D40-BFBC-8CA74407C9AA}" type="slidenum">
              <a:rPr lang="ja-JP" altLang="en-US" smtClean="0"/>
              <a:pPr/>
              <a:t>20</a:t>
            </a:fld>
            <a:endParaRPr lang="ja-JP" altLang="en-US"/>
          </a:p>
        </p:txBody>
      </p:sp>
      <p:pic>
        <p:nvPicPr>
          <p:cNvPr id="6" name="図 5" descr="20120416_3.png"/>
          <p:cNvPicPr>
            <a:picLocks noChangeAspect="1"/>
          </p:cNvPicPr>
          <p:nvPr/>
        </p:nvPicPr>
        <p:blipFill>
          <a:blip r:embed="rId2"/>
          <a:stretch>
            <a:fillRect/>
          </a:stretch>
        </p:blipFill>
        <p:spPr>
          <a:xfrm>
            <a:off x="1524183" y="2429988"/>
            <a:ext cx="6162059" cy="4428012"/>
          </a:xfrm>
          <a:prstGeom prst="rect">
            <a:avLst/>
          </a:prstGeo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41712" y="243726"/>
            <a:ext cx="8229600" cy="885110"/>
          </a:xfrm>
        </p:spPr>
        <p:txBody>
          <a:bodyPr>
            <a:normAutofit/>
          </a:bodyPr>
          <a:lstStyle/>
          <a:p>
            <a:pPr algn="ctr"/>
            <a:r>
              <a:rPr lang="en-US" altLang="ja-JP" dirty="0" smtClean="0"/>
              <a:t>stau</a:t>
            </a:r>
            <a:r>
              <a:rPr lang="ja-JP" altLang="en-US" dirty="0" smtClean="0"/>
              <a:t>の崩壊寿命の決定精度の評価</a:t>
            </a:r>
            <a:r>
              <a:rPr lang="en-US" altLang="ja-JP" dirty="0" smtClean="0"/>
              <a:t> 1</a:t>
            </a:r>
            <a:endParaRPr lang="ja-JP" altLang="en-US" dirty="0"/>
          </a:p>
        </p:txBody>
      </p:sp>
      <p:sp>
        <p:nvSpPr>
          <p:cNvPr id="18" name="コンテンツ プレースホルダ 17"/>
          <p:cNvSpPr>
            <a:spLocks noGrp="1"/>
          </p:cNvSpPr>
          <p:nvPr>
            <p:ph sz="half" idx="2"/>
          </p:nvPr>
        </p:nvSpPr>
        <p:spPr>
          <a:xfrm>
            <a:off x="1" y="1332102"/>
            <a:ext cx="5052594" cy="4395236"/>
          </a:xfrm>
        </p:spPr>
        <p:txBody>
          <a:bodyPr>
            <a:normAutofit fontScale="85000" lnSpcReduction="20000"/>
          </a:bodyPr>
          <a:lstStyle/>
          <a:p>
            <a:r>
              <a:rPr lang="en-US" altLang="ja-JP" sz="2400" dirty="0" smtClean="0"/>
              <a:t>c</a:t>
            </a:r>
            <a:r>
              <a:rPr lang="en-US" altLang="ja-JP" sz="2400" dirty="0" smtClean="0">
                <a:latin typeface="Symbol" charset="2"/>
                <a:cs typeface="Symbol" charset="2"/>
              </a:rPr>
              <a:t>t </a:t>
            </a:r>
            <a:r>
              <a:rPr lang="en-US" altLang="ja-JP" sz="2400" dirty="0" smtClean="0"/>
              <a:t>= 90 </a:t>
            </a:r>
            <a:r>
              <a:rPr lang="en-US" altLang="ja-JP" sz="2400" dirty="0" smtClean="0">
                <a:latin typeface="Symbol" charset="2"/>
                <a:cs typeface="Symbol" charset="2"/>
              </a:rPr>
              <a:t>m</a:t>
            </a:r>
            <a:r>
              <a:rPr lang="en-US" altLang="ja-JP" sz="2400" dirty="0" smtClean="0"/>
              <a:t>m, 100 </a:t>
            </a:r>
            <a:r>
              <a:rPr lang="en-US" altLang="ja-JP" sz="2400" dirty="0" smtClean="0">
                <a:latin typeface="Symbol" charset="2"/>
                <a:cs typeface="Symbol" charset="2"/>
              </a:rPr>
              <a:t>m</a:t>
            </a:r>
            <a:r>
              <a:rPr lang="en-US" altLang="ja-JP" sz="2400" dirty="0" smtClean="0"/>
              <a:t>m, 110 </a:t>
            </a:r>
            <a:r>
              <a:rPr lang="en-US" altLang="ja-JP" sz="2400" dirty="0" smtClean="0">
                <a:latin typeface="Symbol" charset="2"/>
                <a:cs typeface="Symbol" charset="2"/>
              </a:rPr>
              <a:t>m</a:t>
            </a:r>
            <a:r>
              <a:rPr lang="en-US" altLang="ja-JP" sz="2400" dirty="0" smtClean="0"/>
              <a:t>m</a:t>
            </a:r>
            <a:r>
              <a:rPr lang="ja-JP" altLang="en-US" sz="2400" dirty="0" smtClean="0"/>
              <a:t>の高統計テンプレートサンプルと</a:t>
            </a:r>
            <a:r>
              <a:rPr lang="en-US" altLang="ja-JP" sz="2400" dirty="0" smtClean="0"/>
              <a:t>Signal</a:t>
            </a:r>
            <a:r>
              <a:rPr lang="ja-JP" altLang="en-US" sz="2400" dirty="0" smtClean="0"/>
              <a:t>の高統計サンプルを使って作った</a:t>
            </a:r>
            <a:r>
              <a:rPr lang="en-US" altLang="ja-JP" sz="2400" dirty="0" smtClean="0"/>
              <a:t>d0</a:t>
            </a:r>
            <a:r>
              <a:rPr lang="ja-JP" altLang="en-US" sz="2400" dirty="0" smtClean="0"/>
              <a:t>分布から、各</a:t>
            </a:r>
            <a:r>
              <a:rPr lang="en-US" altLang="ja-JP" sz="2400" dirty="0" smtClean="0"/>
              <a:t>Bin</a:t>
            </a:r>
            <a:r>
              <a:rPr lang="ja-JP" altLang="en-US" sz="2400" dirty="0" smtClean="0"/>
              <a:t>を</a:t>
            </a:r>
            <a:r>
              <a:rPr lang="en-US" altLang="ja-JP" sz="2400" dirty="0" smtClean="0"/>
              <a:t>Poisson</a:t>
            </a:r>
            <a:r>
              <a:rPr lang="ja-JP" altLang="en-US" sz="2400" dirty="0" smtClean="0"/>
              <a:t>統計で振った</a:t>
            </a:r>
            <a:r>
              <a:rPr lang="en-US" altLang="ja-JP" sz="2400" dirty="0" smtClean="0"/>
              <a:t>『1</a:t>
            </a:r>
            <a:r>
              <a:rPr lang="ja-JP" altLang="en-US" sz="2400" dirty="0" smtClean="0"/>
              <a:t>実験</a:t>
            </a:r>
            <a:r>
              <a:rPr lang="en-US" altLang="ja-JP" sz="2400" dirty="0" smtClean="0"/>
              <a:t>』</a:t>
            </a:r>
            <a:r>
              <a:rPr lang="ja-JP" altLang="en-US" sz="2400" dirty="0" smtClean="0"/>
              <a:t>を各々用意する</a:t>
            </a:r>
            <a:endParaRPr lang="en-US" altLang="ja-JP" sz="2400" dirty="0" smtClean="0"/>
          </a:p>
          <a:p>
            <a:r>
              <a:rPr lang="en-US" altLang="ja-JP" sz="2400" dirty="0" smtClean="0"/>
              <a:t>Toy MC</a:t>
            </a:r>
            <a:r>
              <a:rPr lang="ja-JP" altLang="en-US" sz="2400" dirty="0" smtClean="0"/>
              <a:t>試行と各テンプレートとの</a:t>
            </a:r>
            <a:r>
              <a:rPr lang="en-US" altLang="ja-JP" sz="2400" dirty="0" smtClean="0"/>
              <a:t>reduced </a:t>
            </a:r>
            <a:r>
              <a:rPr lang="en-US" altLang="ja-JP" sz="2400" dirty="0" smtClean="0">
                <a:latin typeface="Symbol" charset="2"/>
                <a:cs typeface="Symbol" charset="2"/>
              </a:rPr>
              <a:t>c</a:t>
            </a:r>
            <a:r>
              <a:rPr lang="en-US" altLang="ja-JP" sz="2400" baseline="30000" dirty="0" smtClean="0">
                <a:latin typeface="Symbol" charset="2"/>
                <a:cs typeface="Symbol" charset="2"/>
              </a:rPr>
              <a:t>2</a:t>
            </a:r>
            <a:r>
              <a:rPr lang="ja-JP" altLang="en-US" sz="2400" dirty="0" smtClean="0"/>
              <a:t>を縦軸に、テンプレートの崩壊寿命</a:t>
            </a:r>
            <a:r>
              <a:rPr lang="en-US" altLang="ja-JP" sz="2400" dirty="0" smtClean="0"/>
              <a:t>c</a:t>
            </a:r>
            <a:r>
              <a:rPr lang="en-US" altLang="ja-JP" sz="2400" dirty="0" smtClean="0">
                <a:latin typeface="Symbol" charset="2"/>
                <a:cs typeface="Symbol" charset="2"/>
              </a:rPr>
              <a:t>t</a:t>
            </a:r>
            <a:r>
              <a:rPr lang="ja-JP" altLang="en-US" sz="2400" dirty="0" smtClean="0"/>
              <a:t>を横軸に取る</a:t>
            </a:r>
            <a:endParaRPr lang="en-US" altLang="ja-JP" sz="2400" dirty="0" smtClean="0"/>
          </a:p>
          <a:p>
            <a:r>
              <a:rPr lang="en-US" altLang="ja-JP" sz="2400" dirty="0" smtClean="0">
                <a:latin typeface="Symbol" charset="2"/>
                <a:cs typeface="Symbol" charset="2"/>
              </a:rPr>
              <a:t>c</a:t>
            </a:r>
            <a:r>
              <a:rPr lang="en-US" altLang="ja-JP" sz="2400" baseline="30000" dirty="0" smtClean="0">
                <a:latin typeface="Symbol" charset="2"/>
                <a:cs typeface="Symbol" charset="2"/>
              </a:rPr>
              <a:t>2</a:t>
            </a:r>
            <a:r>
              <a:rPr lang="ja-JP" altLang="en-US" sz="2400" dirty="0" smtClean="0"/>
              <a:t>の</a:t>
            </a:r>
            <a:r>
              <a:rPr lang="en-US" altLang="ja-JP" sz="2400" dirty="0" smtClean="0"/>
              <a:t>(Error)</a:t>
            </a:r>
            <a:r>
              <a:rPr lang="en-US" altLang="ja-JP" sz="2400" baseline="30000" dirty="0" smtClean="0"/>
              <a:t>2</a:t>
            </a:r>
            <a:r>
              <a:rPr lang="ja-JP" altLang="en-US" sz="2400" dirty="0" smtClean="0"/>
              <a:t>をテンプレートの統計の総和と実験結果の統計の総和の二乗の平方和で定義する</a:t>
            </a:r>
            <a:endParaRPr lang="en-US" altLang="ja-JP" sz="2400" dirty="0" smtClean="0"/>
          </a:p>
          <a:p>
            <a:r>
              <a:rPr lang="ja-JP" altLang="en-US" sz="2400" dirty="0" smtClean="0"/>
              <a:t>上記</a:t>
            </a:r>
            <a:r>
              <a:rPr lang="en-US" altLang="ja-JP" sz="2400" dirty="0" smtClean="0"/>
              <a:t>reduced </a:t>
            </a:r>
            <a:r>
              <a:rPr lang="en-US" altLang="ja-JP" sz="2400" dirty="0" smtClean="0">
                <a:latin typeface="Symbol" charset="2"/>
                <a:cs typeface="Symbol" charset="2"/>
              </a:rPr>
              <a:t>c</a:t>
            </a:r>
            <a:r>
              <a:rPr lang="en-US" altLang="ja-JP" sz="2400" baseline="30000" dirty="0" smtClean="0">
                <a:latin typeface="Symbol" charset="2"/>
                <a:cs typeface="Symbol" charset="2"/>
              </a:rPr>
              <a:t>2</a:t>
            </a:r>
            <a:r>
              <a:rPr lang="ja-JP" altLang="en-US" sz="2400" dirty="0" smtClean="0"/>
              <a:t>の三点を放物線でフィットする</a:t>
            </a:r>
            <a:endParaRPr lang="en-US" altLang="ja-JP" sz="2400" dirty="0" smtClean="0"/>
          </a:p>
          <a:p>
            <a:r>
              <a:rPr lang="en-US" altLang="ja-JP" sz="2400" dirty="0" smtClean="0"/>
              <a:t>Toy MC</a:t>
            </a:r>
            <a:r>
              <a:rPr lang="ja-JP" altLang="en-US" sz="2400" dirty="0" smtClean="0"/>
              <a:t>で放物線フィットを</a:t>
            </a:r>
            <a:r>
              <a:rPr lang="en-US" altLang="ja-JP" sz="2400" dirty="0" smtClean="0"/>
              <a:t>1</a:t>
            </a:r>
            <a:r>
              <a:rPr lang="ja-JP" altLang="en-US" sz="2400" dirty="0" smtClean="0"/>
              <a:t>万回試行し、得られた最小値の分布を用いて寿命決定の誤差を見積もり以下の値を得た</a:t>
            </a:r>
            <a:endParaRPr lang="en-US" altLang="ja-JP" sz="2400" dirty="0" smtClean="0"/>
          </a:p>
        </p:txBody>
      </p:sp>
      <p:sp>
        <p:nvSpPr>
          <p:cNvPr id="8" name="スライド番号プレースホルダ 7"/>
          <p:cNvSpPr>
            <a:spLocks noGrp="1"/>
          </p:cNvSpPr>
          <p:nvPr>
            <p:ph type="sldNum" sz="quarter" idx="12"/>
          </p:nvPr>
        </p:nvSpPr>
        <p:spPr/>
        <p:txBody>
          <a:bodyPr/>
          <a:lstStyle/>
          <a:p>
            <a:fld id="{E2EF4478-20A2-6D40-BFBC-8CA74407C9AA}" type="slidenum">
              <a:rPr lang="ja-JP" altLang="en-US" smtClean="0"/>
              <a:pPr/>
              <a:t>21</a:t>
            </a:fld>
            <a:endParaRPr lang="ja-JP" altLang="en-US"/>
          </a:p>
        </p:txBody>
      </p:sp>
      <p:sp>
        <p:nvSpPr>
          <p:cNvPr id="9" name="円/楕円 8"/>
          <p:cNvSpPr/>
          <p:nvPr/>
        </p:nvSpPr>
        <p:spPr>
          <a:xfrm flipV="1">
            <a:off x="6728986" y="3471041"/>
            <a:ext cx="19540" cy="457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円/楕円 9"/>
          <p:cNvSpPr/>
          <p:nvPr/>
        </p:nvSpPr>
        <p:spPr>
          <a:xfrm flipV="1">
            <a:off x="6734842" y="3476909"/>
            <a:ext cx="19540" cy="457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21" name="図 20" descr="20120320_1fit_AddBG1_30GeVCut.png"/>
          <p:cNvPicPr>
            <a:picLocks noChangeAspect="1"/>
          </p:cNvPicPr>
          <p:nvPr/>
        </p:nvPicPr>
        <p:blipFill>
          <a:blip r:embed="rId2"/>
          <a:stretch>
            <a:fillRect/>
          </a:stretch>
        </p:blipFill>
        <p:spPr>
          <a:xfrm>
            <a:off x="4994073" y="1147264"/>
            <a:ext cx="3841496" cy="2760472"/>
          </a:xfrm>
          <a:prstGeom prst="rect">
            <a:avLst/>
          </a:prstGeom>
        </p:spPr>
      </p:pic>
      <p:pic>
        <p:nvPicPr>
          <p:cNvPr id="22" name="図 21" descr="20120320_AddBG1_30GeVCut.png"/>
          <p:cNvPicPr>
            <a:picLocks noChangeAspect="1"/>
          </p:cNvPicPr>
          <p:nvPr/>
        </p:nvPicPr>
        <p:blipFill>
          <a:blip r:embed="rId3"/>
          <a:stretch>
            <a:fillRect/>
          </a:stretch>
        </p:blipFill>
        <p:spPr>
          <a:xfrm>
            <a:off x="5068881" y="3947965"/>
            <a:ext cx="3841496" cy="2760472"/>
          </a:xfrm>
          <a:prstGeom prst="rect">
            <a:avLst/>
          </a:prstGeom>
        </p:spPr>
      </p:pic>
      <p:pic>
        <p:nvPicPr>
          <p:cNvPr id="23" name="図 22"/>
          <p:cNvPicPr>
            <a:picLocks noChangeAspect="1"/>
          </p:cNvPicPr>
          <p:nvPr/>
        </p:nvPicPr>
        <p:blipFill>
          <a:blip r:embed="rId4"/>
          <a:stretch>
            <a:fillRect/>
          </a:stretch>
        </p:blipFill>
        <p:spPr>
          <a:xfrm>
            <a:off x="1822911" y="5591968"/>
            <a:ext cx="1751330" cy="817880"/>
          </a:xfrm>
          <a:prstGeom prst="rect">
            <a:avLst/>
          </a:prstGeom>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41712" y="243726"/>
            <a:ext cx="8229600" cy="885110"/>
          </a:xfrm>
        </p:spPr>
        <p:txBody>
          <a:bodyPr>
            <a:normAutofit/>
          </a:bodyPr>
          <a:lstStyle/>
          <a:p>
            <a:pPr algn="ctr"/>
            <a:r>
              <a:rPr lang="en-US" altLang="ja-JP" dirty="0" smtClean="0"/>
              <a:t>stau</a:t>
            </a:r>
            <a:r>
              <a:rPr lang="ja-JP" altLang="en-US" dirty="0" smtClean="0"/>
              <a:t>の崩壊寿命の決定精度の評価</a:t>
            </a:r>
            <a:r>
              <a:rPr lang="en-US" altLang="ja-JP" dirty="0" smtClean="0"/>
              <a:t> 2</a:t>
            </a:r>
            <a:endParaRPr lang="ja-JP" altLang="en-US" dirty="0"/>
          </a:p>
        </p:txBody>
      </p:sp>
      <p:sp>
        <p:nvSpPr>
          <p:cNvPr id="18" name="コンテンツ プレースホルダ 17"/>
          <p:cNvSpPr>
            <a:spLocks noGrp="1"/>
          </p:cNvSpPr>
          <p:nvPr>
            <p:ph sz="half" idx="2"/>
          </p:nvPr>
        </p:nvSpPr>
        <p:spPr>
          <a:xfrm>
            <a:off x="0" y="1332102"/>
            <a:ext cx="5114545" cy="4281286"/>
          </a:xfrm>
        </p:spPr>
        <p:txBody>
          <a:bodyPr>
            <a:normAutofit fontScale="85000" lnSpcReduction="20000"/>
          </a:bodyPr>
          <a:lstStyle/>
          <a:p>
            <a:r>
              <a:rPr lang="en-US" altLang="ja-JP" sz="2400" dirty="0" smtClean="0"/>
              <a:t>c</a:t>
            </a:r>
            <a:r>
              <a:rPr lang="en-US" altLang="ja-JP" sz="2400" dirty="0" smtClean="0">
                <a:latin typeface="Symbol" charset="2"/>
                <a:cs typeface="Symbol" charset="2"/>
              </a:rPr>
              <a:t>t </a:t>
            </a:r>
            <a:r>
              <a:rPr lang="en-US" altLang="ja-JP" sz="2400" dirty="0" smtClean="0"/>
              <a:t>= 90 </a:t>
            </a:r>
            <a:r>
              <a:rPr lang="en-US" altLang="ja-JP" sz="2400" dirty="0" smtClean="0">
                <a:latin typeface="Symbol" charset="2"/>
                <a:cs typeface="Symbol" charset="2"/>
              </a:rPr>
              <a:t>m</a:t>
            </a:r>
            <a:r>
              <a:rPr lang="en-US" altLang="ja-JP" sz="2400" dirty="0" smtClean="0"/>
              <a:t>m, 100 </a:t>
            </a:r>
            <a:r>
              <a:rPr lang="en-US" altLang="ja-JP" sz="2400" dirty="0" smtClean="0">
                <a:latin typeface="Symbol" charset="2"/>
                <a:cs typeface="Symbol" charset="2"/>
              </a:rPr>
              <a:t>m</a:t>
            </a:r>
            <a:r>
              <a:rPr lang="en-US" altLang="ja-JP" sz="2400" dirty="0" smtClean="0"/>
              <a:t>m, 110 </a:t>
            </a:r>
            <a:r>
              <a:rPr lang="en-US" altLang="ja-JP" sz="2400" dirty="0" smtClean="0">
                <a:latin typeface="Symbol" charset="2"/>
                <a:cs typeface="Symbol" charset="2"/>
              </a:rPr>
              <a:t>m</a:t>
            </a:r>
            <a:r>
              <a:rPr lang="en-US" altLang="ja-JP" sz="2400" dirty="0" smtClean="0"/>
              <a:t>m</a:t>
            </a:r>
            <a:r>
              <a:rPr lang="ja-JP" altLang="en-US" sz="2400" dirty="0" smtClean="0"/>
              <a:t>の高統計テンプレートサンプルと</a:t>
            </a:r>
            <a:r>
              <a:rPr lang="en-US" altLang="ja-JP" sz="2400" dirty="0" smtClean="0"/>
              <a:t>Signal</a:t>
            </a:r>
            <a:r>
              <a:rPr lang="ja-JP" altLang="en-US" sz="2400" dirty="0" smtClean="0"/>
              <a:t>の高統計サンプルを使って作った</a:t>
            </a:r>
            <a:r>
              <a:rPr lang="en-US" altLang="ja-JP" sz="2400" dirty="0" smtClean="0"/>
              <a:t>d0</a:t>
            </a:r>
            <a:r>
              <a:rPr lang="ja-JP" altLang="en-US" sz="2400" dirty="0" smtClean="0"/>
              <a:t>分布から、各</a:t>
            </a:r>
            <a:r>
              <a:rPr lang="en-US" altLang="ja-JP" sz="2400" dirty="0" smtClean="0"/>
              <a:t>Bin</a:t>
            </a:r>
            <a:r>
              <a:rPr lang="ja-JP" altLang="en-US" sz="2400" dirty="0" smtClean="0"/>
              <a:t>を</a:t>
            </a:r>
            <a:r>
              <a:rPr lang="en-US" altLang="ja-JP" sz="2400" dirty="0" smtClean="0"/>
              <a:t>Poisson</a:t>
            </a:r>
            <a:r>
              <a:rPr lang="ja-JP" altLang="en-US" sz="2400" dirty="0" smtClean="0"/>
              <a:t>統計で振った</a:t>
            </a:r>
            <a:r>
              <a:rPr lang="en-US" altLang="ja-JP" sz="2400" dirty="0" smtClean="0"/>
              <a:t>『1</a:t>
            </a:r>
            <a:r>
              <a:rPr lang="ja-JP" altLang="en-US" sz="2400" dirty="0" smtClean="0"/>
              <a:t>実験</a:t>
            </a:r>
            <a:r>
              <a:rPr lang="en-US" altLang="ja-JP" sz="2400" dirty="0" smtClean="0"/>
              <a:t>』</a:t>
            </a:r>
            <a:r>
              <a:rPr lang="ja-JP" altLang="en-US" sz="2400" dirty="0" smtClean="0"/>
              <a:t>を各々用意する</a:t>
            </a:r>
            <a:endParaRPr lang="en-US" altLang="ja-JP" sz="2400" dirty="0" smtClean="0"/>
          </a:p>
          <a:p>
            <a:r>
              <a:rPr lang="en-US" altLang="ja-JP" sz="2400" dirty="0" smtClean="0"/>
              <a:t>Toy MC</a:t>
            </a:r>
            <a:r>
              <a:rPr lang="ja-JP" altLang="en-US" sz="2400" dirty="0" smtClean="0"/>
              <a:t>試行と各テンプレートとの</a:t>
            </a:r>
            <a:r>
              <a:rPr lang="en-US" altLang="ja-JP" sz="2400" dirty="0" smtClean="0"/>
              <a:t>reduced </a:t>
            </a:r>
            <a:r>
              <a:rPr lang="en-US" altLang="ja-JP" sz="2400" dirty="0" smtClean="0">
                <a:latin typeface="Symbol" charset="2"/>
                <a:cs typeface="Symbol" charset="2"/>
              </a:rPr>
              <a:t>c</a:t>
            </a:r>
            <a:r>
              <a:rPr lang="en-US" altLang="ja-JP" sz="2400" baseline="30000" dirty="0" smtClean="0">
                <a:latin typeface="Symbol" charset="2"/>
                <a:cs typeface="Symbol" charset="2"/>
              </a:rPr>
              <a:t>2</a:t>
            </a:r>
            <a:r>
              <a:rPr lang="ja-JP" altLang="en-US" sz="2400" dirty="0" smtClean="0"/>
              <a:t>を縦軸に、テンプレートの崩壊寿命</a:t>
            </a:r>
            <a:r>
              <a:rPr lang="en-US" altLang="ja-JP" sz="2400" dirty="0" smtClean="0"/>
              <a:t>c</a:t>
            </a:r>
            <a:r>
              <a:rPr lang="en-US" altLang="ja-JP" sz="2400" dirty="0" smtClean="0">
                <a:latin typeface="Symbol" charset="2"/>
                <a:cs typeface="Symbol" charset="2"/>
              </a:rPr>
              <a:t>t</a:t>
            </a:r>
            <a:r>
              <a:rPr lang="ja-JP" altLang="en-US" sz="2400" dirty="0" smtClean="0"/>
              <a:t>を横軸に取る</a:t>
            </a:r>
            <a:endParaRPr lang="en-US" altLang="ja-JP" sz="2400" dirty="0" smtClean="0"/>
          </a:p>
          <a:p>
            <a:r>
              <a:rPr lang="en-US" altLang="ja-JP" sz="2400" dirty="0" smtClean="0">
                <a:latin typeface="Symbol" charset="2"/>
                <a:cs typeface="Symbol" charset="2"/>
              </a:rPr>
              <a:t>c</a:t>
            </a:r>
            <a:r>
              <a:rPr lang="en-US" altLang="ja-JP" sz="2400" baseline="30000" dirty="0" smtClean="0">
                <a:latin typeface="Symbol" charset="2"/>
                <a:cs typeface="Symbol" charset="2"/>
              </a:rPr>
              <a:t>2</a:t>
            </a:r>
            <a:r>
              <a:rPr lang="ja-JP" altLang="en-US" sz="2400" dirty="0" smtClean="0"/>
              <a:t>の</a:t>
            </a:r>
            <a:r>
              <a:rPr lang="en-US" altLang="ja-JP" sz="2400" dirty="0" smtClean="0"/>
              <a:t>(Error)</a:t>
            </a:r>
            <a:r>
              <a:rPr lang="en-US" altLang="ja-JP" sz="2400" baseline="30000" dirty="0" smtClean="0"/>
              <a:t>2</a:t>
            </a:r>
            <a:r>
              <a:rPr lang="ja-JP" altLang="en-US" sz="2400" dirty="0" smtClean="0"/>
              <a:t>をテンプレートの統計の総和で定義する</a:t>
            </a:r>
            <a:endParaRPr lang="en-US" altLang="ja-JP" sz="2400" dirty="0" smtClean="0"/>
          </a:p>
          <a:p>
            <a:r>
              <a:rPr lang="ja-JP" altLang="en-US" sz="2400" dirty="0" smtClean="0"/>
              <a:t>上記</a:t>
            </a:r>
            <a:r>
              <a:rPr lang="en-US" altLang="ja-JP" sz="2400" dirty="0" smtClean="0"/>
              <a:t>reduced </a:t>
            </a:r>
            <a:r>
              <a:rPr lang="en-US" altLang="ja-JP" sz="2400" dirty="0" smtClean="0">
                <a:latin typeface="Symbol" charset="2"/>
                <a:cs typeface="Symbol" charset="2"/>
              </a:rPr>
              <a:t>c</a:t>
            </a:r>
            <a:r>
              <a:rPr lang="en-US" altLang="ja-JP" sz="2400" baseline="30000" dirty="0" smtClean="0">
                <a:latin typeface="Symbol" charset="2"/>
                <a:cs typeface="Symbol" charset="2"/>
              </a:rPr>
              <a:t>2</a:t>
            </a:r>
            <a:r>
              <a:rPr lang="ja-JP" altLang="en-US" sz="2400" dirty="0" smtClean="0"/>
              <a:t>の三点を放物線でフィットする</a:t>
            </a:r>
            <a:endParaRPr lang="en-US" altLang="ja-JP" sz="2400" dirty="0" smtClean="0"/>
          </a:p>
          <a:p>
            <a:r>
              <a:rPr lang="en-US" altLang="ja-JP" sz="2400" dirty="0" smtClean="0"/>
              <a:t>Toy MC</a:t>
            </a:r>
            <a:r>
              <a:rPr lang="ja-JP" altLang="en-US" sz="2400" dirty="0" smtClean="0"/>
              <a:t>で放物線フィットを</a:t>
            </a:r>
            <a:r>
              <a:rPr lang="en-US" altLang="ja-JP" sz="2400" dirty="0" smtClean="0"/>
              <a:t>1</a:t>
            </a:r>
            <a:r>
              <a:rPr lang="ja-JP" altLang="en-US" sz="2400" dirty="0" smtClean="0"/>
              <a:t>万回試行し、得られた最小値の分布を用いて寿命決定の誤差を見積もり以下の値を得た</a:t>
            </a:r>
            <a:endParaRPr lang="en-US" altLang="ja-JP" sz="2400" dirty="0" smtClean="0"/>
          </a:p>
        </p:txBody>
      </p:sp>
      <p:sp>
        <p:nvSpPr>
          <p:cNvPr id="8" name="スライド番号プレースホルダ 7"/>
          <p:cNvSpPr>
            <a:spLocks noGrp="1"/>
          </p:cNvSpPr>
          <p:nvPr>
            <p:ph type="sldNum" sz="quarter" idx="12"/>
          </p:nvPr>
        </p:nvSpPr>
        <p:spPr/>
        <p:txBody>
          <a:bodyPr/>
          <a:lstStyle/>
          <a:p>
            <a:fld id="{E2EF4478-20A2-6D40-BFBC-8CA74407C9AA}" type="slidenum">
              <a:rPr lang="ja-JP" altLang="en-US" smtClean="0"/>
              <a:pPr/>
              <a:t>22</a:t>
            </a:fld>
            <a:endParaRPr lang="ja-JP" altLang="en-US"/>
          </a:p>
        </p:txBody>
      </p:sp>
      <p:sp>
        <p:nvSpPr>
          <p:cNvPr id="9" name="円/楕円 8"/>
          <p:cNvSpPr/>
          <p:nvPr/>
        </p:nvSpPr>
        <p:spPr>
          <a:xfrm flipV="1">
            <a:off x="6728986" y="3471041"/>
            <a:ext cx="19540" cy="457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0" name="円/楕円 9"/>
          <p:cNvSpPr/>
          <p:nvPr/>
        </p:nvSpPr>
        <p:spPr>
          <a:xfrm flipV="1">
            <a:off x="6734842" y="3476909"/>
            <a:ext cx="19540" cy="4572"/>
          </a:xfrm>
          <a:prstGeom prst="ellips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pic>
        <p:nvPicPr>
          <p:cNvPr id="13" name="図 12" descr="20120320_1fit_AddBG1_30GeVCut2.png"/>
          <p:cNvPicPr>
            <a:picLocks noChangeAspect="1"/>
          </p:cNvPicPr>
          <p:nvPr/>
        </p:nvPicPr>
        <p:blipFill>
          <a:blip r:embed="rId2"/>
          <a:stretch>
            <a:fillRect/>
          </a:stretch>
        </p:blipFill>
        <p:spPr>
          <a:xfrm>
            <a:off x="5044064" y="1158785"/>
            <a:ext cx="3841496" cy="2760472"/>
          </a:xfrm>
          <a:prstGeom prst="rect">
            <a:avLst/>
          </a:prstGeom>
        </p:spPr>
      </p:pic>
      <p:pic>
        <p:nvPicPr>
          <p:cNvPr id="15" name="図 14" descr="20120320_AddBG1_30GeVCut_2.png"/>
          <p:cNvPicPr>
            <a:picLocks noChangeAspect="1"/>
          </p:cNvPicPr>
          <p:nvPr/>
        </p:nvPicPr>
        <p:blipFill>
          <a:blip r:embed="rId3"/>
          <a:stretch>
            <a:fillRect/>
          </a:stretch>
        </p:blipFill>
        <p:spPr>
          <a:xfrm>
            <a:off x="5044064" y="3933687"/>
            <a:ext cx="3841496" cy="2760472"/>
          </a:xfrm>
          <a:prstGeom prst="rect">
            <a:avLst/>
          </a:prstGeom>
        </p:spPr>
      </p:pic>
      <p:pic>
        <p:nvPicPr>
          <p:cNvPr id="16" name="図 15"/>
          <p:cNvPicPr>
            <a:picLocks noChangeAspect="1"/>
          </p:cNvPicPr>
          <p:nvPr/>
        </p:nvPicPr>
        <p:blipFill>
          <a:blip r:embed="rId4"/>
          <a:stretch>
            <a:fillRect/>
          </a:stretch>
        </p:blipFill>
        <p:spPr>
          <a:xfrm>
            <a:off x="1693025" y="5404374"/>
            <a:ext cx="1751330" cy="817880"/>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35120"/>
            <a:ext cx="8229600" cy="1143000"/>
          </a:xfrm>
        </p:spPr>
        <p:txBody>
          <a:bodyPr>
            <a:normAutofit fontScale="90000"/>
          </a:bodyPr>
          <a:lstStyle/>
          <a:p>
            <a:r>
              <a:rPr lang="en-US" altLang="ja-JP" dirty="0" smtClean="0">
                <a:solidFill>
                  <a:srgbClr val="3366FF"/>
                </a:solidFill>
              </a:rPr>
              <a:t>GMSB</a:t>
            </a:r>
            <a:r>
              <a:rPr lang="ja-JP" altLang="en-US" dirty="0" smtClean="0">
                <a:solidFill>
                  <a:srgbClr val="3366FF"/>
                </a:solidFill>
              </a:rPr>
              <a:t>模型検証と</a:t>
            </a:r>
            <a:r>
              <a:rPr lang="en-US" altLang="ja-JP" dirty="0" smtClean="0">
                <a:solidFill>
                  <a:srgbClr val="3366FF"/>
                </a:solidFill>
              </a:rPr>
              <a:t>gravitino</a:t>
            </a:r>
            <a:r>
              <a:rPr lang="ja-JP" altLang="en-US" dirty="0" smtClean="0">
                <a:solidFill>
                  <a:srgbClr val="3366FF"/>
                </a:solidFill>
              </a:rPr>
              <a:t>質量の関係</a:t>
            </a:r>
            <a:endParaRPr lang="ja-JP" altLang="en-US" dirty="0">
              <a:solidFill>
                <a:srgbClr val="3366FF"/>
              </a:solidFill>
            </a:endParaRPr>
          </a:p>
        </p:txBody>
      </p:sp>
      <p:pic>
        <p:nvPicPr>
          <p:cNvPr id="4" name="図 3"/>
          <p:cNvPicPr>
            <a:picLocks noChangeAspect="1"/>
          </p:cNvPicPr>
          <p:nvPr/>
        </p:nvPicPr>
        <p:blipFill>
          <a:blip r:embed="rId2"/>
          <a:stretch>
            <a:fillRect/>
          </a:stretch>
        </p:blipFill>
        <p:spPr>
          <a:xfrm>
            <a:off x="5531740" y="1010687"/>
            <a:ext cx="1164590" cy="311150"/>
          </a:xfrm>
          <a:prstGeom prst="rect">
            <a:avLst/>
          </a:prstGeom>
        </p:spPr>
      </p:pic>
      <p:pic>
        <p:nvPicPr>
          <p:cNvPr id="5" name="図 4"/>
          <p:cNvPicPr>
            <a:picLocks noChangeAspect="1"/>
          </p:cNvPicPr>
          <p:nvPr/>
        </p:nvPicPr>
        <p:blipFill>
          <a:blip r:embed="rId3"/>
          <a:stretch>
            <a:fillRect/>
          </a:stretch>
        </p:blipFill>
        <p:spPr>
          <a:xfrm>
            <a:off x="3754782" y="1010157"/>
            <a:ext cx="915670" cy="302260"/>
          </a:xfrm>
          <a:prstGeom prst="rect">
            <a:avLst/>
          </a:prstGeom>
        </p:spPr>
      </p:pic>
      <p:pic>
        <p:nvPicPr>
          <p:cNvPr id="6" name="図 5"/>
          <p:cNvPicPr>
            <a:picLocks noChangeAspect="1"/>
          </p:cNvPicPr>
          <p:nvPr/>
        </p:nvPicPr>
        <p:blipFill>
          <a:blip r:embed="rId4"/>
          <a:stretch>
            <a:fillRect/>
          </a:stretch>
        </p:blipFill>
        <p:spPr>
          <a:xfrm>
            <a:off x="1586326" y="957237"/>
            <a:ext cx="1253490" cy="302260"/>
          </a:xfrm>
          <a:prstGeom prst="rect">
            <a:avLst/>
          </a:prstGeom>
        </p:spPr>
      </p:pic>
      <p:cxnSp>
        <p:nvCxnSpPr>
          <p:cNvPr id="21" name="直線矢印コネクタ 20"/>
          <p:cNvCxnSpPr/>
          <p:nvPr/>
        </p:nvCxnSpPr>
        <p:spPr>
          <a:xfrm>
            <a:off x="2900818" y="1212381"/>
            <a:ext cx="734912" cy="926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cxnSp>
        <p:nvCxnSpPr>
          <p:cNvPr id="23" name="直線矢印コネクタ 22"/>
          <p:cNvCxnSpPr/>
          <p:nvPr/>
        </p:nvCxnSpPr>
        <p:spPr>
          <a:xfrm>
            <a:off x="4757144" y="1212381"/>
            <a:ext cx="734912" cy="9261"/>
          </a:xfrm>
          <a:prstGeom prst="straightConnector1">
            <a:avLst/>
          </a:prstGeom>
          <a:ln>
            <a:headEnd type="arrow"/>
            <a:tailEnd type="arrow"/>
          </a:ln>
        </p:spPr>
        <p:style>
          <a:lnRef idx="2">
            <a:schemeClr val="accent1"/>
          </a:lnRef>
          <a:fillRef idx="0">
            <a:schemeClr val="accent1"/>
          </a:fillRef>
          <a:effectRef idx="1">
            <a:schemeClr val="accent1"/>
          </a:effectRef>
          <a:fontRef idx="minor">
            <a:schemeClr val="tx1"/>
          </a:fontRef>
        </p:style>
      </p:cxnSp>
      <p:sp>
        <p:nvSpPr>
          <p:cNvPr id="24" name="コンテンツ プレースホルダ 2"/>
          <p:cNvSpPr>
            <a:spLocks noGrp="1"/>
          </p:cNvSpPr>
          <p:nvPr>
            <p:ph idx="1"/>
          </p:nvPr>
        </p:nvSpPr>
        <p:spPr>
          <a:xfrm>
            <a:off x="662103" y="4154801"/>
            <a:ext cx="7074434" cy="475983"/>
          </a:xfrm>
        </p:spPr>
        <p:txBody>
          <a:bodyPr>
            <a:normAutofit/>
          </a:bodyPr>
          <a:lstStyle/>
          <a:p>
            <a:pPr>
              <a:buNone/>
            </a:pPr>
            <a:r>
              <a:rPr lang="en-US" altLang="ja-JP" sz="1800" dirty="0" smtClean="0"/>
              <a:t>M</a:t>
            </a:r>
            <a:r>
              <a:rPr lang="en-US" altLang="ja-JP" sz="1800" baseline="-25000" dirty="0" smtClean="0"/>
              <a:t>i </a:t>
            </a:r>
            <a:r>
              <a:rPr lang="en-US" altLang="ja-JP" sz="1800" dirty="0" smtClean="0"/>
              <a:t>: </a:t>
            </a:r>
            <a:r>
              <a:rPr lang="ja-JP" altLang="en-US" sz="1800" dirty="0" smtClean="0"/>
              <a:t>ゲージーノ質量　</a:t>
            </a:r>
            <a:r>
              <a:rPr lang="en-US" altLang="ja-JP" sz="1800" dirty="0" smtClean="0"/>
              <a:t>m</a:t>
            </a:r>
            <a:r>
              <a:rPr lang="en-US" altLang="ja-JP" sz="1800" baseline="-25000" dirty="0" smtClean="0"/>
              <a:t>f</a:t>
            </a:r>
            <a:r>
              <a:rPr lang="en-US" altLang="ja-JP" sz="1800" dirty="0" smtClean="0"/>
              <a:t> : </a:t>
            </a:r>
            <a:r>
              <a:rPr lang="en-US" altLang="ja-JP" sz="1800" dirty="0" err="1" smtClean="0"/>
              <a:t>sfermion</a:t>
            </a:r>
            <a:r>
              <a:rPr lang="ja-JP" altLang="en-US" sz="1800" dirty="0" smtClean="0"/>
              <a:t>質量　</a:t>
            </a:r>
            <a:r>
              <a:rPr lang="en-US" altLang="ja-JP" sz="1800" dirty="0" smtClean="0"/>
              <a:t>m</a:t>
            </a:r>
            <a:r>
              <a:rPr lang="en-US" altLang="ja-JP" sz="1800" baseline="-25000" dirty="0" smtClean="0"/>
              <a:t>3/2 </a:t>
            </a:r>
            <a:r>
              <a:rPr lang="en-US" altLang="ja-JP" sz="1800" dirty="0" smtClean="0"/>
              <a:t>: </a:t>
            </a:r>
            <a:r>
              <a:rPr lang="en-US" altLang="ja-JP" sz="1800" dirty="0" err="1" smtClean="0"/>
              <a:t>gravitino</a:t>
            </a:r>
            <a:r>
              <a:rPr lang="ja-JP" altLang="en-US" sz="1800" dirty="0" smtClean="0"/>
              <a:t>質量</a:t>
            </a:r>
            <a:r>
              <a:rPr lang="en-US" altLang="ja-JP" sz="1800" dirty="0" smtClean="0"/>
              <a:t> </a:t>
            </a:r>
          </a:p>
        </p:txBody>
      </p:sp>
      <p:pic>
        <p:nvPicPr>
          <p:cNvPr id="27" name="図 26"/>
          <p:cNvPicPr>
            <a:picLocks noChangeAspect="1"/>
          </p:cNvPicPr>
          <p:nvPr/>
        </p:nvPicPr>
        <p:blipFill>
          <a:blip r:embed="rId5"/>
          <a:stretch>
            <a:fillRect/>
          </a:stretch>
        </p:blipFill>
        <p:spPr>
          <a:xfrm>
            <a:off x="2775549" y="2979612"/>
            <a:ext cx="2665191" cy="624654"/>
          </a:xfrm>
          <a:prstGeom prst="rect">
            <a:avLst/>
          </a:prstGeom>
        </p:spPr>
      </p:pic>
      <p:pic>
        <p:nvPicPr>
          <p:cNvPr id="28" name="図 27"/>
          <p:cNvPicPr>
            <a:picLocks noChangeAspect="1"/>
          </p:cNvPicPr>
          <p:nvPr/>
        </p:nvPicPr>
        <p:blipFill>
          <a:blip r:embed="rId6"/>
          <a:stretch>
            <a:fillRect/>
          </a:stretch>
        </p:blipFill>
        <p:spPr>
          <a:xfrm>
            <a:off x="1003250" y="3030924"/>
            <a:ext cx="1515841" cy="431475"/>
          </a:xfrm>
          <a:prstGeom prst="rect">
            <a:avLst/>
          </a:prstGeom>
        </p:spPr>
      </p:pic>
      <p:pic>
        <p:nvPicPr>
          <p:cNvPr id="30" name="図 29"/>
          <p:cNvPicPr>
            <a:picLocks noChangeAspect="1"/>
          </p:cNvPicPr>
          <p:nvPr/>
        </p:nvPicPr>
        <p:blipFill>
          <a:blip r:embed="rId7"/>
          <a:stretch>
            <a:fillRect/>
          </a:stretch>
        </p:blipFill>
        <p:spPr>
          <a:xfrm>
            <a:off x="1003250" y="3578610"/>
            <a:ext cx="1823549" cy="524879"/>
          </a:xfrm>
          <a:prstGeom prst="rect">
            <a:avLst/>
          </a:prstGeom>
        </p:spPr>
      </p:pic>
      <p:pic>
        <p:nvPicPr>
          <p:cNvPr id="31" name="図 30"/>
          <p:cNvPicPr>
            <a:picLocks noChangeAspect="1"/>
          </p:cNvPicPr>
          <p:nvPr/>
        </p:nvPicPr>
        <p:blipFill>
          <a:blip r:embed="rId8"/>
          <a:stretch>
            <a:fillRect/>
          </a:stretch>
        </p:blipFill>
        <p:spPr>
          <a:xfrm>
            <a:off x="3008917" y="3586682"/>
            <a:ext cx="2470133" cy="606603"/>
          </a:xfrm>
          <a:prstGeom prst="rect">
            <a:avLst/>
          </a:prstGeom>
        </p:spPr>
      </p:pic>
      <p:pic>
        <p:nvPicPr>
          <p:cNvPr id="32" name="図 31"/>
          <p:cNvPicPr>
            <a:picLocks noChangeAspect="1"/>
          </p:cNvPicPr>
          <p:nvPr/>
        </p:nvPicPr>
        <p:blipFill>
          <a:blip r:embed="rId9"/>
          <a:stretch>
            <a:fillRect/>
          </a:stretch>
        </p:blipFill>
        <p:spPr>
          <a:xfrm>
            <a:off x="5787962" y="3604266"/>
            <a:ext cx="2278579" cy="411615"/>
          </a:xfrm>
          <a:prstGeom prst="rect">
            <a:avLst/>
          </a:prstGeom>
        </p:spPr>
      </p:pic>
      <p:pic>
        <p:nvPicPr>
          <p:cNvPr id="38" name="図 37"/>
          <p:cNvPicPr>
            <a:picLocks noChangeAspect="1"/>
          </p:cNvPicPr>
          <p:nvPr/>
        </p:nvPicPr>
        <p:blipFill>
          <a:blip r:embed="rId10"/>
          <a:stretch>
            <a:fillRect/>
          </a:stretch>
        </p:blipFill>
        <p:spPr>
          <a:xfrm>
            <a:off x="5851317" y="3007575"/>
            <a:ext cx="1435658" cy="590472"/>
          </a:xfrm>
          <a:prstGeom prst="rect">
            <a:avLst/>
          </a:prstGeom>
        </p:spPr>
      </p:pic>
      <p:sp>
        <p:nvSpPr>
          <p:cNvPr id="44" name="コンテンツ プレースホルダ 2"/>
          <p:cNvSpPr txBox="1">
            <a:spLocks/>
          </p:cNvSpPr>
          <p:nvPr/>
        </p:nvSpPr>
        <p:spPr>
          <a:xfrm>
            <a:off x="457200" y="1371614"/>
            <a:ext cx="8523228" cy="1659310"/>
          </a:xfrm>
          <a:prstGeom prst="rect">
            <a:avLst/>
          </a:prstGeom>
        </p:spPr>
        <p:txBody>
          <a:bodyPr vert="horz" lIns="91440" tIns="45720" rIns="91440" bIns="45720" rtlCol="0">
            <a:normAutofit/>
          </a:bodyPr>
          <a:lstStyle/>
          <a:p>
            <a:pPr marL="342900" lvl="0" indent="-342900">
              <a:spcBef>
                <a:spcPct val="20000"/>
              </a:spcBef>
              <a:buFont typeface="Arial"/>
              <a:buChar char="•"/>
            </a:pPr>
            <a:r>
              <a:rPr kumimoji="1" lang="ja-JP" altLang="en-US" sz="1900" b="0" i="0" u="none" strike="noStrike" kern="1200" cap="none" spc="0" normalizeH="0" baseline="0" noProof="0" dirty="0" smtClean="0">
                <a:ln>
                  <a:noFill/>
                </a:ln>
                <a:solidFill>
                  <a:schemeClr val="tx1"/>
                </a:solidFill>
                <a:effectLst/>
                <a:uLnTx/>
                <a:uFillTx/>
                <a:latin typeface="+mn-lt"/>
                <a:ea typeface="+mn-ea"/>
                <a:cs typeface="+mn-cs"/>
              </a:rPr>
              <a:t>見える超対称性粒子がメッセンジャー粒子の</a:t>
            </a:r>
            <a:r>
              <a:rPr lang="ja-JP" altLang="en-US" sz="1900" dirty="0" smtClean="0"/>
              <a:t>ゲージ相互作用</a:t>
            </a:r>
            <a:r>
              <a:rPr kumimoji="1" lang="ja-JP" altLang="en-US" sz="1900" b="0" i="0" u="none" strike="noStrike" kern="1200" cap="none" spc="0" normalizeH="0" baseline="0" noProof="0" dirty="0" smtClean="0">
                <a:ln>
                  <a:noFill/>
                </a:ln>
                <a:solidFill>
                  <a:schemeClr val="tx1"/>
                </a:solidFill>
                <a:effectLst/>
                <a:uLnTx/>
                <a:uFillTx/>
                <a:latin typeface="+mn-lt"/>
                <a:ea typeface="+mn-ea"/>
                <a:cs typeface="+mn-cs"/>
              </a:rPr>
              <a:t>を介して超対称性ポテンシャルと相互作用し、超対称性の破れが伝わる模型</a:t>
            </a:r>
            <a:endParaRPr kumimoji="1" lang="en-US" altLang="ja-JP" sz="19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Font typeface="Arial"/>
              <a:buChar char="•"/>
            </a:pPr>
            <a:r>
              <a:rPr lang="ja-JP" altLang="en-US" sz="1900" noProof="0" dirty="0" smtClean="0"/>
              <a:t>メッセンジャースケールで超対称性粒子の質量が決まり、ほかのエネルギースケールへは繰り込み群方程式を発展させて決める</a:t>
            </a:r>
            <a:endParaRPr kumimoji="1" lang="en-US" altLang="ja-JP" sz="1900" b="0" i="0" u="none" strike="noStrike" kern="1200" cap="none" spc="0" normalizeH="0" baseline="0" noProof="0" dirty="0" smtClean="0">
              <a:ln>
                <a:noFill/>
              </a:ln>
              <a:solidFill>
                <a:schemeClr val="tx1"/>
              </a:solidFill>
              <a:effectLst/>
              <a:uLnTx/>
              <a:uFillTx/>
              <a:latin typeface="+mn-lt"/>
              <a:ea typeface="+mn-ea"/>
              <a:cs typeface="+mn-cs"/>
            </a:endParaRPr>
          </a:p>
          <a:p>
            <a:pPr marL="342900" lvl="0" indent="-342900">
              <a:spcBef>
                <a:spcPct val="20000"/>
              </a:spcBef>
              <a:buFont typeface="Arial"/>
              <a:buChar char="•"/>
            </a:pPr>
            <a:r>
              <a:rPr kumimoji="1" lang="ja-JP" altLang="en-US" sz="1900" b="0" i="0" u="none" strike="noStrike" kern="1200" cap="none" spc="0" normalizeH="0" baseline="0" noProof="0" dirty="0" smtClean="0">
                <a:ln>
                  <a:noFill/>
                </a:ln>
                <a:solidFill>
                  <a:schemeClr val="tx1"/>
                </a:solidFill>
                <a:effectLst/>
                <a:uLnTx/>
                <a:uFillTx/>
                <a:latin typeface="+mn-lt"/>
                <a:ea typeface="+mn-ea"/>
                <a:cs typeface="+mn-cs"/>
              </a:rPr>
              <a:t>超対称性粒子の質量は</a:t>
            </a:r>
            <a:r>
              <a:rPr lang="ja-JP" altLang="en-US" sz="1900" dirty="0" smtClean="0"/>
              <a:t>メッセンジャースケールで</a:t>
            </a:r>
            <a:r>
              <a:rPr kumimoji="1" lang="ja-JP" altLang="en-US" sz="1900" b="0" i="0" u="none" strike="noStrike" kern="1200" cap="none" spc="0" normalizeH="0" baseline="0" noProof="0" dirty="0" smtClean="0">
                <a:ln>
                  <a:noFill/>
                </a:ln>
                <a:solidFill>
                  <a:schemeClr val="tx1"/>
                </a:solidFill>
                <a:effectLst/>
                <a:uLnTx/>
                <a:uFillTx/>
                <a:latin typeface="+mn-lt"/>
                <a:ea typeface="+mn-ea"/>
                <a:cs typeface="+mn-cs"/>
              </a:rPr>
              <a:t>以下である。</a:t>
            </a:r>
            <a:endParaRPr kumimoji="1" lang="en-US" altLang="ja-JP" sz="19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5" name="コンテンツ プレースホルダ 2"/>
          <p:cNvSpPr txBox="1">
            <a:spLocks/>
          </p:cNvSpPr>
          <p:nvPr/>
        </p:nvSpPr>
        <p:spPr>
          <a:xfrm>
            <a:off x="1161246" y="4499621"/>
            <a:ext cx="7431761" cy="475983"/>
          </a:xfrm>
          <a:prstGeom prst="rect">
            <a:avLst/>
          </a:prstGeom>
        </p:spPr>
        <p:txBody>
          <a:bodyPr vert="horz" lIns="91440" tIns="45720" rIns="91440" bIns="45720" rtlCol="0">
            <a:normAutofit fontScale="85000" lnSpcReduction="10000"/>
          </a:bodyPr>
          <a:lstStyle/>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1" lang="en-US" altLang="ja-JP" b="0" i="0" u="none" strike="noStrike" kern="1200" cap="none" spc="0" normalizeH="0" baseline="0" noProof="0" dirty="0" smtClean="0">
                <a:ln>
                  <a:noFill/>
                </a:ln>
                <a:solidFill>
                  <a:schemeClr val="tx1"/>
                </a:solidFill>
                <a:effectLst/>
                <a:uLnTx/>
                <a:uFillTx/>
                <a:latin typeface="+mn-lt"/>
                <a:ea typeface="+mn-ea"/>
                <a:cs typeface="+mn-cs"/>
              </a:rPr>
              <a:t>N : </a:t>
            </a:r>
            <a:r>
              <a:rPr lang="ja-JP" altLang="en-US" dirty="0" smtClean="0"/>
              <a:t>メッセンジャー粒子の数</a:t>
            </a:r>
            <a:r>
              <a:rPr kumimoji="1" lang="ja-JP" altLang="en-US" b="0" i="0" u="none" strike="noStrike" kern="1200" cap="none" spc="0" normalizeH="0" baseline="0" noProof="0" dirty="0" smtClean="0">
                <a:ln>
                  <a:noFill/>
                </a:ln>
                <a:solidFill>
                  <a:schemeClr val="tx1"/>
                </a:solidFill>
                <a:effectLst/>
                <a:uLnTx/>
                <a:uFillTx/>
                <a:latin typeface="+mn-lt"/>
                <a:ea typeface="+mn-ea"/>
                <a:cs typeface="+mn-cs"/>
              </a:rPr>
              <a:t>　</a:t>
            </a:r>
            <a:r>
              <a:rPr lang="en-US" altLang="ja-JP" dirty="0" smtClean="0"/>
              <a:t>M</a:t>
            </a:r>
            <a:r>
              <a:rPr lang="en-US" altLang="ja-JP" baseline="-25000" dirty="0" smtClean="0"/>
              <a:t>mess</a:t>
            </a:r>
            <a:r>
              <a:rPr kumimoji="1" lang="en-US" altLang="ja-JP" b="0" i="0" u="none" strike="noStrike" kern="1200" cap="none" spc="0" normalizeH="0" baseline="0" noProof="0" dirty="0" smtClean="0">
                <a:ln>
                  <a:noFill/>
                </a:ln>
                <a:solidFill>
                  <a:schemeClr val="tx1"/>
                </a:solidFill>
                <a:effectLst/>
                <a:uLnTx/>
                <a:uFillTx/>
                <a:latin typeface="+mn-lt"/>
                <a:ea typeface="+mn-ea"/>
                <a:cs typeface="+mn-cs"/>
              </a:rPr>
              <a:t> : </a:t>
            </a:r>
            <a:r>
              <a:rPr lang="en-US" altLang="ja-JP" noProof="0" dirty="0" smtClean="0"/>
              <a:t> </a:t>
            </a:r>
            <a:r>
              <a:rPr lang="ja-JP" altLang="en-US" noProof="0" dirty="0" smtClean="0"/>
              <a:t>メッセンジャースケール</a:t>
            </a:r>
            <a:r>
              <a:rPr kumimoji="1" lang="ja-JP" altLang="en-US" b="0" i="0" u="none" strike="noStrike" kern="1200" cap="none" spc="0" normalizeH="0" baseline="0" noProof="0" dirty="0" smtClean="0">
                <a:ln>
                  <a:noFill/>
                </a:ln>
                <a:solidFill>
                  <a:schemeClr val="tx1"/>
                </a:solidFill>
                <a:effectLst/>
                <a:uLnTx/>
                <a:uFillTx/>
                <a:latin typeface="+mn-lt"/>
                <a:ea typeface="+mn-ea"/>
                <a:cs typeface="+mn-cs"/>
              </a:rPr>
              <a:t>　</a:t>
            </a:r>
            <a:r>
              <a:rPr lang="en-US" altLang="ja-JP" dirty="0" smtClean="0"/>
              <a:t>Cgrav:</a:t>
            </a:r>
            <a:r>
              <a:rPr lang="ja-JP" altLang="en-US" dirty="0" smtClean="0"/>
              <a:t>無次元定数</a:t>
            </a:r>
            <a:endParaRPr kumimoji="1" lang="en-US" altLang="ja-JP"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6" name="コンテンツ プレースホルダ 2"/>
          <p:cNvSpPr txBox="1">
            <a:spLocks/>
          </p:cNvSpPr>
          <p:nvPr/>
        </p:nvSpPr>
        <p:spPr>
          <a:xfrm>
            <a:off x="1185356" y="4857269"/>
            <a:ext cx="7431761" cy="475983"/>
          </a:xfrm>
          <a:prstGeom prst="rect">
            <a:avLst/>
          </a:prstGeom>
        </p:spPr>
        <p:txBody>
          <a:bodyPr vert="horz" lIns="91440" tIns="45720" rIns="91440" bIns="45720" rtlCol="0">
            <a:normAutofit fontScale="92500"/>
          </a:bodyPr>
          <a:lstStyle/>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kumimoji="1" lang="en-US" altLang="ja-JP" b="0" i="0" u="none" strike="noStrike" kern="1200" cap="none" spc="0" normalizeH="0" baseline="0" noProof="0" dirty="0" smtClean="0">
                <a:ln>
                  <a:noFill/>
                </a:ln>
                <a:solidFill>
                  <a:schemeClr val="tx1"/>
                </a:solidFill>
                <a:effectLst/>
                <a:uLnTx/>
                <a:uFillTx/>
                <a:latin typeface="+mn-lt"/>
                <a:ea typeface="+mn-ea"/>
                <a:cs typeface="+mn-cs"/>
              </a:rPr>
              <a:t>F: </a:t>
            </a:r>
            <a:r>
              <a:rPr lang="en-US" altLang="ja-JP" noProof="0" dirty="0" smtClean="0"/>
              <a:t>SUSY Breaking </a:t>
            </a:r>
            <a:r>
              <a:rPr lang="ja-JP" altLang="en-US" noProof="0" dirty="0" smtClean="0"/>
              <a:t>のスケール　</a:t>
            </a:r>
            <a:r>
              <a:rPr lang="en-US" altLang="ja-JP" noProof="0" dirty="0" smtClean="0"/>
              <a:t>M</a:t>
            </a:r>
            <a:r>
              <a:rPr lang="en-US" altLang="ja-JP" baseline="-25000" noProof="0" dirty="0" smtClean="0"/>
              <a:t>pl</a:t>
            </a:r>
            <a:r>
              <a:rPr lang="en-US" altLang="ja-JP" noProof="0" dirty="0" smtClean="0"/>
              <a:t> :</a:t>
            </a:r>
            <a:r>
              <a:rPr lang="ja-JP" altLang="en-US" noProof="0" dirty="0" smtClean="0"/>
              <a:t>プランク質量</a:t>
            </a:r>
            <a:r>
              <a:rPr lang="en-US" altLang="ja-JP" noProof="0" dirty="0" smtClean="0"/>
              <a:t> </a:t>
            </a:r>
            <a:r>
              <a:rPr lang="ja-JP" altLang="en-US" noProof="0" dirty="0" smtClean="0"/>
              <a:t>＝</a:t>
            </a:r>
            <a:r>
              <a:rPr lang="en-US" altLang="ja-JP" dirty="0" smtClean="0"/>
              <a:t> </a:t>
            </a:r>
            <a:r>
              <a:rPr lang="en-US" altLang="ja-JP" noProof="0" dirty="0" smtClean="0"/>
              <a:t>2.44 × 10</a:t>
            </a:r>
            <a:r>
              <a:rPr lang="en-US" altLang="ja-JP" baseline="30000" noProof="0" dirty="0" smtClean="0"/>
              <a:t>18</a:t>
            </a:r>
            <a:r>
              <a:rPr lang="en-US" altLang="ja-JP" noProof="0" dirty="0" smtClean="0"/>
              <a:t> (</a:t>
            </a:r>
            <a:r>
              <a:rPr lang="en-US" altLang="ja-JP" noProof="0" dirty="0" err="1" smtClean="0"/>
              <a:t>GeV</a:t>
            </a:r>
            <a:r>
              <a:rPr lang="en-US" altLang="ja-JP" noProof="0" dirty="0" smtClean="0"/>
              <a:t>)</a:t>
            </a:r>
            <a:endParaRPr kumimoji="1" lang="en-US" altLang="ja-JP"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51" name="コンテンツ プレースホルダ 2"/>
          <p:cNvSpPr txBox="1">
            <a:spLocks/>
          </p:cNvSpPr>
          <p:nvPr/>
        </p:nvSpPr>
        <p:spPr>
          <a:xfrm>
            <a:off x="408838" y="5256284"/>
            <a:ext cx="8523228" cy="785554"/>
          </a:xfrm>
          <a:prstGeom prst="rect">
            <a:avLst/>
          </a:prstGeom>
          <a:ln>
            <a:solidFill>
              <a:srgbClr val="3366FF"/>
            </a:solidFill>
          </a:ln>
        </p:spPr>
        <p:txBody>
          <a:bodyPr vert="horz" lIns="91440" tIns="45720" rIns="91440" bIns="45720" rtlCol="0">
            <a:normAutofit/>
          </a:bodyPr>
          <a:lstStyle/>
          <a:p>
            <a:pPr marL="342900" lvl="0" indent="-342900">
              <a:spcBef>
                <a:spcPct val="20000"/>
              </a:spcBef>
              <a:buFont typeface="Arial"/>
              <a:buChar char="•"/>
            </a:pPr>
            <a:r>
              <a:rPr lang="en-US" altLang="ja-JP" sz="2000" dirty="0" smtClean="0"/>
              <a:t>GMSB</a:t>
            </a:r>
            <a:r>
              <a:rPr lang="ja-JP" altLang="en-US" sz="2000" dirty="0" smtClean="0"/>
              <a:t>モデルはパラメータ</a:t>
            </a:r>
            <a:r>
              <a:rPr lang="en-US" altLang="ja-JP" sz="2000" dirty="0" smtClean="0"/>
              <a:t>Λ</a:t>
            </a:r>
            <a:r>
              <a:rPr lang="ja-JP" altLang="en-US" sz="2000" dirty="0" smtClean="0"/>
              <a:t>、</a:t>
            </a:r>
            <a:r>
              <a:rPr lang="en-US" altLang="ja-JP" sz="2000" dirty="0" smtClean="0"/>
              <a:t>M</a:t>
            </a:r>
            <a:r>
              <a:rPr lang="en-US" altLang="ja-JP" sz="2000" baseline="-25000" dirty="0" smtClean="0"/>
              <a:t>mess</a:t>
            </a:r>
            <a:r>
              <a:rPr lang="ja-JP" altLang="en-US" sz="2000" dirty="0" smtClean="0"/>
              <a:t>、</a:t>
            </a:r>
            <a:r>
              <a:rPr lang="en-US" altLang="ja-JP" sz="2000" dirty="0" smtClean="0"/>
              <a:t>N</a:t>
            </a:r>
            <a:r>
              <a:rPr lang="ja-JP" altLang="en-US" sz="2000" dirty="0" smtClean="0"/>
              <a:t>、</a:t>
            </a:r>
            <a:r>
              <a:rPr lang="en-US" altLang="ja-JP" sz="2000" dirty="0" smtClean="0"/>
              <a:t>C</a:t>
            </a:r>
            <a:r>
              <a:rPr lang="en-US" altLang="ja-JP" sz="2000" baseline="-25000" dirty="0" smtClean="0"/>
              <a:t>grav</a:t>
            </a:r>
            <a:r>
              <a:rPr lang="ja-JP" altLang="en-US" sz="2000" dirty="0" smtClean="0"/>
              <a:t>で構築され、決定に</a:t>
            </a:r>
            <a:r>
              <a:rPr lang="en-US" altLang="ja-JP" sz="2000" dirty="0" smtClean="0"/>
              <a:t>gravitino</a:t>
            </a:r>
            <a:r>
              <a:rPr lang="ja-JP" altLang="en-US" sz="2000" dirty="0" smtClean="0"/>
              <a:t>質量取得による</a:t>
            </a:r>
            <a:r>
              <a:rPr lang="en-US" altLang="ja-JP" sz="2000" dirty="0" smtClean="0"/>
              <a:t>SUSY Breaking</a:t>
            </a:r>
            <a:r>
              <a:rPr lang="ja-JP" altLang="en-US" sz="2000" dirty="0" smtClean="0"/>
              <a:t>のスケール</a:t>
            </a:r>
            <a:r>
              <a:rPr lang="en-US" altLang="ja-JP" sz="2000" dirty="0" smtClean="0"/>
              <a:t>F</a:t>
            </a:r>
            <a:r>
              <a:rPr lang="ja-JP" altLang="en-US" sz="2000" dirty="0" smtClean="0"/>
              <a:t>が必要</a:t>
            </a:r>
            <a:endParaRPr kumimoji="1" lang="en-US" altLang="ja-JP" sz="20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52" name="図 51"/>
          <p:cNvPicPr>
            <a:picLocks noChangeAspect="1"/>
          </p:cNvPicPr>
          <p:nvPr/>
        </p:nvPicPr>
        <p:blipFill>
          <a:blip r:embed="rId11"/>
          <a:stretch>
            <a:fillRect/>
          </a:stretch>
        </p:blipFill>
        <p:spPr>
          <a:xfrm>
            <a:off x="331864" y="6131634"/>
            <a:ext cx="469900" cy="292100"/>
          </a:xfrm>
          <a:prstGeom prst="rect">
            <a:avLst/>
          </a:prstGeom>
        </p:spPr>
      </p:pic>
      <p:sp>
        <p:nvSpPr>
          <p:cNvPr id="54" name="タイトル 1"/>
          <p:cNvSpPr txBox="1">
            <a:spLocks/>
          </p:cNvSpPr>
          <p:nvPr/>
        </p:nvSpPr>
        <p:spPr>
          <a:xfrm>
            <a:off x="832196" y="6101983"/>
            <a:ext cx="8109746" cy="581242"/>
          </a:xfrm>
          <a:prstGeom prst="rect">
            <a:avLst/>
          </a:prstGeom>
          <a:ln>
            <a:solidFill>
              <a:srgbClr val="FF0000"/>
            </a:solidFill>
          </a:ln>
        </p:spPr>
        <p:txBody>
          <a:bodyPr vert="horz" lIns="91440" tIns="45720" rIns="91440" bIns="45720" rtlCol="0" anchor="ctr">
            <a:normAutofit fontScale="92500" lnSpcReduction="20000"/>
          </a:bodyPr>
          <a:lstStyle/>
          <a:p>
            <a:pPr marL="342900" lvl="0" indent="-342900">
              <a:spcBef>
                <a:spcPct val="20000"/>
              </a:spcBef>
              <a:defRPr/>
            </a:pPr>
            <a:r>
              <a:rPr lang="ja-JP" altLang="en-US" sz="2000" dirty="0" smtClean="0">
                <a:solidFill>
                  <a:srgbClr val="FF6600"/>
                </a:solidFill>
              </a:rPr>
              <a:t>　　</a:t>
            </a:r>
            <a:r>
              <a:rPr lang="en-US" altLang="ja-JP" sz="2000" dirty="0" smtClean="0">
                <a:solidFill>
                  <a:srgbClr val="FF6600"/>
                </a:solidFill>
              </a:rPr>
              <a:t>gravitino</a:t>
            </a:r>
            <a:r>
              <a:rPr lang="ja-JP" altLang="en-US" sz="2000" dirty="0" smtClean="0">
                <a:solidFill>
                  <a:srgbClr val="FF6600"/>
                </a:solidFill>
              </a:rPr>
              <a:t>質量の取得精度は</a:t>
            </a:r>
            <a:r>
              <a:rPr lang="en-US" altLang="ja-JP" sz="2000" dirty="0" smtClean="0">
                <a:solidFill>
                  <a:srgbClr val="FF6600"/>
                </a:solidFill>
              </a:rPr>
              <a:t>GMSB</a:t>
            </a:r>
            <a:r>
              <a:rPr lang="ja-JP" altLang="en-US" sz="2000" dirty="0" smtClean="0">
                <a:solidFill>
                  <a:srgbClr val="FF6600"/>
                </a:solidFill>
              </a:rPr>
              <a:t>模型検証の根幹に関わる問題であり、高精度決定を目指す</a:t>
            </a:r>
          </a:p>
        </p:txBody>
      </p:sp>
      <p:sp>
        <p:nvSpPr>
          <p:cNvPr id="55" name="コンテンツ プレースホルダ 2"/>
          <p:cNvSpPr txBox="1">
            <a:spLocks/>
          </p:cNvSpPr>
          <p:nvPr/>
        </p:nvSpPr>
        <p:spPr>
          <a:xfrm>
            <a:off x="7196932" y="4054645"/>
            <a:ext cx="1866352" cy="475983"/>
          </a:xfrm>
          <a:prstGeom prst="rect">
            <a:avLst/>
          </a:prstGeom>
          <a:ln>
            <a:solidFill>
              <a:srgbClr val="008000"/>
            </a:solidFill>
          </a:ln>
        </p:spPr>
        <p:txBody>
          <a:bodyPr vert="horz" lIns="91440" tIns="45720" rIns="91440" bIns="45720" rtlCol="0">
            <a:normAutofit/>
          </a:bodyPr>
          <a:lstStyle/>
          <a:p>
            <a:pPr marL="342900" marR="0" lvl="0" indent="-342900" algn="l" defTabSz="457200" rtl="0" eaLnBrk="1" fontAlgn="auto" latinLnBrk="0" hangingPunct="1">
              <a:lnSpc>
                <a:spcPct val="100000"/>
              </a:lnSpc>
              <a:spcBef>
                <a:spcPct val="20000"/>
              </a:spcBef>
              <a:spcAft>
                <a:spcPts val="0"/>
              </a:spcAft>
              <a:buClrTx/>
              <a:buSzTx/>
              <a:buFont typeface="Arial"/>
              <a:buNone/>
              <a:tabLst/>
              <a:defRPr/>
            </a:pPr>
            <a:r>
              <a:rPr lang="ja-JP" altLang="en-US" dirty="0" smtClean="0"/>
              <a:t>参考文献</a:t>
            </a:r>
            <a:r>
              <a:rPr lang="en-US" altLang="ja-JP" dirty="0" smtClean="0"/>
              <a:t>(1,(2,(3</a:t>
            </a:r>
            <a:r>
              <a:rPr kumimoji="1" lang="en-US" altLang="ja-JP" sz="1800" b="0" i="0" u="none" strike="noStrike" kern="1200" cap="none" spc="0" normalizeH="0" baseline="0" noProof="0" dirty="0" smtClean="0">
                <a:ln>
                  <a:noFill/>
                </a:ln>
                <a:solidFill>
                  <a:schemeClr val="tx1"/>
                </a:solidFill>
                <a:effectLst/>
                <a:uLnTx/>
                <a:uFillTx/>
                <a:latin typeface="+mn-lt"/>
                <a:ea typeface="+mn-ea"/>
                <a:cs typeface="+mn-cs"/>
              </a:rPr>
              <a:t> </a:t>
            </a: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dirty="0" smtClean="0"/>
              <a:t>前項の参考文献</a:t>
            </a:r>
            <a:endParaRPr lang="ja-JP" altLang="en-US" dirty="0"/>
          </a:p>
        </p:txBody>
      </p:sp>
      <p:sp>
        <p:nvSpPr>
          <p:cNvPr id="3" name="コンテンツ プレースホルダ 2"/>
          <p:cNvSpPr>
            <a:spLocks noGrp="1"/>
          </p:cNvSpPr>
          <p:nvPr>
            <p:ph idx="1"/>
          </p:nvPr>
        </p:nvSpPr>
        <p:spPr/>
        <p:txBody>
          <a:bodyPr>
            <a:normAutofit/>
          </a:bodyPr>
          <a:lstStyle/>
          <a:p>
            <a:pPr marL="514350" indent="-514350">
              <a:buFont typeface="+mj-lt"/>
              <a:buAutoNum type="arabicParenR"/>
            </a:pPr>
            <a:r>
              <a:rPr lang="ja-JP" altLang="en-US" dirty="0" smtClean="0">
                <a:ea typeface="TBPｺﾞｼｯｸB" pitchFamily="50" charset="-128"/>
                <a:cs typeface="TBPｺﾞｼｯｸB" pitchFamily="50" charset="-128"/>
              </a:rPr>
              <a:t>実験屋さん向け超対称性入門</a:t>
            </a:r>
            <a:r>
              <a:rPr lang="en-US" altLang="ja-JP" dirty="0" smtClean="0">
                <a:ea typeface="TBPｺﾞｼｯｸB" pitchFamily="50" charset="-128"/>
                <a:cs typeface="TBPｺﾞｼｯｸB" pitchFamily="50" charset="-128"/>
              </a:rPr>
              <a:t>  (</a:t>
            </a:r>
            <a:r>
              <a:rPr lang="ja-JP" altLang="en-US" dirty="0" smtClean="0">
                <a:ea typeface="TBPｺﾞｼｯｸB" pitchFamily="50" charset="-128"/>
                <a:cs typeface="TBPｺﾞｼｯｸB" pitchFamily="50" charset="-128"/>
              </a:rPr>
              <a:t>著</a:t>
            </a:r>
            <a:r>
              <a:rPr lang="en-US" altLang="ja-JP" dirty="0" smtClean="0">
                <a:ea typeface="TBPｺﾞｼｯｸB" pitchFamily="50" charset="-128"/>
                <a:cs typeface="TBPｺﾞｼｯｸB" pitchFamily="50" charset="-128"/>
              </a:rPr>
              <a:t>)</a:t>
            </a:r>
            <a:r>
              <a:rPr lang="ja-JP" altLang="en-US" dirty="0" smtClean="0"/>
              <a:t>野尻美保子</a:t>
            </a:r>
            <a:r>
              <a:rPr lang="ja-JP" altLang="ja-JP" dirty="0" smtClean="0"/>
              <a:t>　</a:t>
            </a:r>
            <a:r>
              <a:rPr lang="ja-JP" altLang="en-US" dirty="0" smtClean="0"/>
              <a:t>京都大学基礎物理学研究所</a:t>
            </a:r>
            <a:endParaRPr lang="en-US" altLang="ja-JP" dirty="0" smtClean="0"/>
          </a:p>
          <a:p>
            <a:pPr marL="514350" indent="-514350">
              <a:buFont typeface="+mj-lt"/>
              <a:buAutoNum type="arabicParenR"/>
            </a:pPr>
            <a:r>
              <a:rPr lang="ja-JP" altLang="en-US" dirty="0" smtClean="0"/>
              <a:t>高エネルギー物理学の発展　</a:t>
            </a:r>
            <a:r>
              <a:rPr lang="en-US" altLang="ja-JP" dirty="0" smtClean="0"/>
              <a:t>(</a:t>
            </a:r>
            <a:r>
              <a:rPr lang="ja-JP" altLang="en-US" dirty="0" smtClean="0"/>
              <a:t>著</a:t>
            </a:r>
            <a:r>
              <a:rPr lang="en-US" altLang="ja-JP" dirty="0" smtClean="0"/>
              <a:t>)</a:t>
            </a:r>
            <a:r>
              <a:rPr lang="ja-JP" altLang="en-US" dirty="0" smtClean="0"/>
              <a:t>長島順清</a:t>
            </a:r>
            <a:r>
              <a:rPr lang="en-US" altLang="ja-JP" dirty="0" smtClean="0"/>
              <a:t>(</a:t>
            </a:r>
            <a:r>
              <a:rPr lang="ja-JP" altLang="en-US" dirty="0" smtClean="0"/>
              <a:t>版</a:t>
            </a:r>
            <a:r>
              <a:rPr lang="en-US" altLang="ja-JP" dirty="0" smtClean="0"/>
              <a:t>)</a:t>
            </a:r>
            <a:r>
              <a:rPr lang="ja-JP" altLang="en-US" dirty="0" smtClean="0"/>
              <a:t>朝倉書店</a:t>
            </a:r>
          </a:p>
          <a:p>
            <a:pPr marL="514350" indent="-514350">
              <a:buFont typeface="+mj-lt"/>
              <a:buAutoNum type="arabicParenR"/>
            </a:pPr>
            <a:r>
              <a:rPr lang="en-US" altLang="ja-JP" b="1" dirty="0" smtClean="0"/>
              <a:t>Study of GMSB models with photon final states using the ATLAS detector</a:t>
            </a:r>
            <a:r>
              <a:rPr lang="ja-JP" altLang="en-US" dirty="0" smtClean="0"/>
              <a:t>　</a:t>
            </a:r>
            <a:r>
              <a:rPr lang="en-US" altLang="ja-JP" dirty="0" smtClean="0">
                <a:hlinkClick r:id="rId2"/>
              </a:rPr>
              <a:t>http://www-atlas.desy.de/theses/Terwort_phd.pdf</a:t>
            </a:r>
            <a:endParaRPr lang="en-US" altLang="ja-JP" dirty="0" smtClean="0"/>
          </a:p>
          <a:p>
            <a:endParaRPr lang="en-US" altLang="ja-JP" dirty="0" smtClean="0"/>
          </a:p>
          <a:p>
            <a:pPr>
              <a:buNone/>
            </a:pPr>
            <a:endParaRPr lang="ja-JP" altLang="en-US" dirty="0"/>
          </a:p>
        </p:txBody>
      </p:sp>
      <p:sp>
        <p:nvSpPr>
          <p:cNvPr id="4" name="スライド番号プレースホルダ 3"/>
          <p:cNvSpPr>
            <a:spLocks noGrp="1"/>
          </p:cNvSpPr>
          <p:nvPr>
            <p:ph type="sldNum" sz="quarter" idx="12"/>
          </p:nvPr>
        </p:nvSpPr>
        <p:spPr/>
        <p:txBody>
          <a:bodyPr/>
          <a:lstStyle/>
          <a:p>
            <a:fld id="{17B14B8B-4044-D141-981D-8DE9B38FFCC3}" type="slidenum">
              <a:rPr lang="ja-JP" altLang="en-US" smtClean="0"/>
              <a:pPr/>
              <a:t>24</a:t>
            </a:fld>
            <a:endParaRPr lang="ja-JP" alt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174342"/>
            <a:ext cx="8229600" cy="1143000"/>
          </a:xfrm>
        </p:spPr>
        <p:txBody>
          <a:bodyPr/>
          <a:lstStyle/>
          <a:p>
            <a:r>
              <a:rPr lang="en-US" altLang="ja-JP" dirty="0" smtClean="0"/>
              <a:t>Lepton id distribution</a:t>
            </a:r>
            <a:endParaRPr lang="ja-JP" altLang="en-US" dirty="0"/>
          </a:p>
        </p:txBody>
      </p:sp>
      <p:pic>
        <p:nvPicPr>
          <p:cNvPr id="4" name="図 3" descr="LeptonIDCut_aa.eps"/>
          <p:cNvPicPr>
            <a:picLocks noChangeAspect="1"/>
          </p:cNvPicPr>
          <p:nvPr/>
        </p:nvPicPr>
        <mc:AlternateContent>
          <mc:Choice xmlns:ma="http://schemas.microsoft.com/office/mac/drawingml/2008/main" Requires="ma">
            <p:blipFill>
              <a:blip r:embed="rId2"/>
              <a:stretch>
                <a:fillRect/>
              </a:stretch>
            </p:blipFill>
          </mc:Choice>
          <mc:Fallback>
            <p:blipFill>
              <a:blip r:embed="rId3"/>
              <a:stretch>
                <a:fillRect/>
              </a:stretch>
            </p:blipFill>
          </mc:Fallback>
        </mc:AlternateContent>
        <p:spPr>
          <a:xfrm>
            <a:off x="1693453" y="686460"/>
            <a:ext cx="6465907" cy="3090407"/>
          </a:xfrm>
          <a:prstGeom prst="rect">
            <a:avLst/>
          </a:prstGeom>
        </p:spPr>
      </p:pic>
      <p:pic>
        <p:nvPicPr>
          <p:cNvPr id="5" name="図 4" descr="LeptonIDCut_ww.eps"/>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1693453" y="3776867"/>
            <a:ext cx="6446505" cy="3081134"/>
          </a:xfrm>
          <a:prstGeom prst="rect">
            <a:avLst/>
          </a:prstGeom>
        </p:spPr>
      </p:pic>
      <p:sp>
        <p:nvSpPr>
          <p:cNvPr id="6" name="スライド番号プレースホルダ 5"/>
          <p:cNvSpPr>
            <a:spLocks noGrp="1"/>
          </p:cNvSpPr>
          <p:nvPr>
            <p:ph type="sldNum" sz="quarter" idx="12"/>
          </p:nvPr>
        </p:nvSpPr>
        <p:spPr/>
        <p:txBody>
          <a:bodyPr/>
          <a:lstStyle/>
          <a:p>
            <a:fld id="{17B14B8B-4044-D141-981D-8DE9B38FFCC3}" type="slidenum">
              <a:rPr lang="ja-JP" altLang="en-US" smtClean="0"/>
              <a:pPr/>
              <a:t>25</a:t>
            </a:fld>
            <a:endParaRPr lang="ja-JP" alt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p:txBody>
          <a:bodyPr/>
          <a:lstStyle/>
          <a:p>
            <a:r>
              <a:rPr lang="en-US" altLang="ja-JP" dirty="0" smtClean="0"/>
              <a:t>PFA</a:t>
            </a:r>
            <a:r>
              <a:rPr lang="ja-JP" altLang="en-US" dirty="0" smtClean="0"/>
              <a:t>の改善可能性</a:t>
            </a:r>
            <a:endParaRPr lang="ja-JP" altLang="en-US" dirty="0"/>
          </a:p>
        </p:txBody>
      </p:sp>
      <p:sp>
        <p:nvSpPr>
          <p:cNvPr id="6" name="コンテンツ プレースホルダ 5"/>
          <p:cNvSpPr>
            <a:spLocks noGrp="1"/>
          </p:cNvSpPr>
          <p:nvPr>
            <p:ph idx="1"/>
          </p:nvPr>
        </p:nvSpPr>
        <p:spPr>
          <a:xfrm>
            <a:off x="4572000" y="1417638"/>
            <a:ext cx="4572000" cy="5177032"/>
          </a:xfrm>
        </p:spPr>
        <p:txBody>
          <a:bodyPr>
            <a:normAutofit fontScale="92500" lnSpcReduction="20000"/>
          </a:bodyPr>
          <a:lstStyle/>
          <a:p>
            <a:r>
              <a:rPr lang="en-US" altLang="ja-JP" sz="2400" dirty="0" smtClean="0"/>
              <a:t>stau</a:t>
            </a:r>
            <a:r>
              <a:rPr lang="ja-JP" altLang="en-US" sz="2400" dirty="0" smtClean="0"/>
              <a:t>質量決定に</a:t>
            </a:r>
            <a:r>
              <a:rPr lang="en-US" altLang="ja-JP" sz="2400" dirty="0" smtClean="0"/>
              <a:t>track + neutral energy</a:t>
            </a:r>
            <a:r>
              <a:rPr lang="ja-JP" altLang="en-US" sz="2400" dirty="0" smtClean="0"/>
              <a:t>を用いれば</a:t>
            </a:r>
            <a:r>
              <a:rPr lang="en-US" altLang="ja-JP" sz="2400" dirty="0" smtClean="0"/>
              <a:t>edge</a:t>
            </a:r>
            <a:r>
              <a:rPr lang="ja-JP" altLang="en-US" sz="2400" dirty="0" smtClean="0"/>
              <a:t>付近の統計が増大し結果も更に改善</a:t>
            </a:r>
            <a:endParaRPr lang="en-US" altLang="ja-JP" sz="2400" dirty="0" smtClean="0"/>
          </a:p>
          <a:p>
            <a:pPr lvl="1"/>
            <a:r>
              <a:rPr lang="ja-JP" altLang="en-US" sz="2000" dirty="0" smtClean="0"/>
              <a:t>現在の再構成アルゴリズムには</a:t>
            </a:r>
            <a:r>
              <a:rPr lang="en-US" altLang="ja-JP" sz="2000" dirty="0" smtClean="0"/>
              <a:t>edge</a:t>
            </a:r>
            <a:r>
              <a:rPr lang="ja-JP" altLang="en-US" sz="2000" dirty="0" smtClean="0"/>
              <a:t>に</a:t>
            </a:r>
            <a:r>
              <a:rPr lang="en-US" altLang="ja-JP" sz="2000" dirty="0" smtClean="0"/>
              <a:t>excess</a:t>
            </a:r>
            <a:r>
              <a:rPr lang="ja-JP" altLang="en-US" sz="2000" dirty="0" smtClean="0"/>
              <a:t>が存在し</a:t>
            </a:r>
            <a:r>
              <a:rPr lang="en-US" altLang="ja-JP" sz="2000" dirty="0" smtClean="0">
                <a:sym typeface="Wingdings"/>
              </a:rPr>
              <a:t>Fitting</a:t>
            </a:r>
            <a:r>
              <a:rPr lang="ja-JP" altLang="en-US" sz="2000" dirty="0" smtClean="0">
                <a:sym typeface="Wingdings"/>
              </a:rPr>
              <a:t>が不可能</a:t>
            </a:r>
            <a:endParaRPr lang="en-US" altLang="ja-JP" sz="2000" dirty="0" smtClean="0">
              <a:sym typeface="Wingdings"/>
            </a:endParaRPr>
          </a:p>
          <a:p>
            <a:pPr>
              <a:buNone/>
            </a:pPr>
            <a:r>
              <a:rPr lang="ja-JP" altLang="en-US" sz="2400" dirty="0" smtClean="0">
                <a:solidFill>
                  <a:srgbClr val="FF6600"/>
                </a:solidFill>
                <a:sym typeface="Wingdings"/>
              </a:rPr>
              <a:t>　　高エネルギー</a:t>
            </a:r>
            <a:r>
              <a:rPr lang="en-US" altLang="ja-JP" sz="2400" dirty="0" smtClean="0">
                <a:solidFill>
                  <a:srgbClr val="FF6600"/>
                </a:solidFill>
                <a:sym typeface="Wingdings"/>
              </a:rPr>
              <a:t>Tau Jet</a:t>
            </a:r>
            <a:r>
              <a:rPr lang="ja-JP" altLang="en-US" sz="2400" dirty="0" smtClean="0">
                <a:solidFill>
                  <a:srgbClr val="FF6600"/>
                </a:solidFill>
                <a:sym typeface="Wingdings"/>
              </a:rPr>
              <a:t>に対する</a:t>
            </a:r>
            <a:r>
              <a:rPr lang="en-US" altLang="ja-JP" sz="2400" dirty="0" smtClean="0">
                <a:solidFill>
                  <a:srgbClr val="FF6600"/>
                </a:solidFill>
                <a:sym typeface="Wingdings"/>
              </a:rPr>
              <a:t>PFA</a:t>
            </a:r>
            <a:r>
              <a:rPr lang="ja-JP" altLang="en-US" sz="2400" dirty="0" smtClean="0">
                <a:solidFill>
                  <a:srgbClr val="FF6600"/>
                </a:solidFill>
                <a:sym typeface="Wingdings"/>
              </a:rPr>
              <a:t>の失敗が疑われる</a:t>
            </a:r>
            <a:endParaRPr lang="en-US" altLang="ja-JP" sz="2400" dirty="0" smtClean="0">
              <a:sym typeface="Wingdings"/>
            </a:endParaRPr>
          </a:p>
          <a:p>
            <a:r>
              <a:rPr lang="ja-JP" altLang="en-US" sz="2353" dirty="0" smtClean="0"/>
              <a:t>重心系エネルギー</a:t>
            </a:r>
            <a:r>
              <a:rPr lang="en-US" altLang="ja-JP" sz="2353" dirty="0" smtClean="0"/>
              <a:t>500GeV</a:t>
            </a:r>
            <a:r>
              <a:rPr lang="ja-JP" altLang="en-US" sz="2353" dirty="0" smtClean="0"/>
              <a:t>で</a:t>
            </a:r>
            <a:r>
              <a:rPr lang="en-US" altLang="ja-JP" sz="2353" dirty="0" err="1" smtClean="0"/>
              <a:t>e</a:t>
            </a:r>
            <a:r>
              <a:rPr lang="en-US" altLang="ja-JP" sz="2353" baseline="30000" dirty="0" err="1" smtClean="0"/>
              <a:t>+</a:t>
            </a:r>
            <a:r>
              <a:rPr lang="en-US" altLang="ja-JP" sz="2353" dirty="0" err="1" smtClean="0"/>
              <a:t>e</a:t>
            </a:r>
            <a:r>
              <a:rPr lang="en-US" altLang="ja-JP" sz="2353" baseline="30000" dirty="0" smtClean="0"/>
              <a:t>-</a:t>
            </a:r>
            <a:r>
              <a:rPr lang="en-US" altLang="ja-JP" sz="2353" dirty="0" smtClean="0"/>
              <a:t> -&gt;</a:t>
            </a:r>
            <a:r>
              <a:rPr lang="en-US" altLang="ja-JP" sz="2353" dirty="0" err="1" smtClean="0">
                <a:latin typeface="Symbol" charset="2"/>
                <a:cs typeface="Symbol" charset="2"/>
              </a:rPr>
              <a:t>t</a:t>
            </a:r>
            <a:r>
              <a:rPr lang="en-US" altLang="ja-JP" sz="2353" baseline="30000" dirty="0" err="1" smtClean="0"/>
              <a:t>+</a:t>
            </a:r>
            <a:r>
              <a:rPr lang="en-US" altLang="ja-JP" sz="2353" dirty="0" err="1" smtClean="0">
                <a:latin typeface="Symbol" charset="2"/>
                <a:cs typeface="Symbol" charset="2"/>
              </a:rPr>
              <a:t>t</a:t>
            </a:r>
            <a:r>
              <a:rPr lang="en-US" altLang="ja-JP" sz="2353" baseline="30000" dirty="0" smtClean="0"/>
              <a:t>-</a:t>
            </a:r>
            <a:r>
              <a:rPr lang="en-US" altLang="ja-JP" sz="2353" dirty="0" smtClean="0"/>
              <a:t> </a:t>
            </a:r>
            <a:r>
              <a:rPr lang="ja-JP" altLang="en-US" sz="2353" dirty="0" smtClean="0"/>
              <a:t>を用いて以下を解析</a:t>
            </a:r>
            <a:endParaRPr lang="en-US" altLang="ja-JP" sz="2353" dirty="0" smtClean="0"/>
          </a:p>
          <a:p>
            <a:pPr lvl="2"/>
            <a:r>
              <a:rPr lang="en-US" altLang="ja-JP" sz="2353" dirty="0" err="1" smtClean="0"/>
              <a:t>τ</a:t>
            </a:r>
            <a:r>
              <a:rPr lang="en-US" altLang="ja-JP" sz="2353" baseline="30000" dirty="0" smtClean="0">
                <a:latin typeface="Symbol" charset="2"/>
                <a:cs typeface="Symbol" charset="2"/>
              </a:rPr>
              <a:t>-</a:t>
            </a:r>
            <a:r>
              <a:rPr lang="en-US" altLang="ja-JP" sz="2353" dirty="0" smtClean="0"/>
              <a:t>-&gt;</a:t>
            </a:r>
            <a:r>
              <a:rPr lang="en-US" altLang="ja-JP" sz="2353" dirty="0" err="1" smtClean="0">
                <a:latin typeface="Symbol" charset="2"/>
                <a:cs typeface="Symbol" charset="2"/>
              </a:rPr>
              <a:t>n</a:t>
            </a:r>
            <a:r>
              <a:rPr lang="en-US" altLang="ja-JP" sz="2353" dirty="0" smtClean="0">
                <a:latin typeface="Symbol" charset="2"/>
                <a:cs typeface="Symbol" charset="2"/>
              </a:rPr>
              <a:t> + </a:t>
            </a:r>
            <a:r>
              <a:rPr lang="en-US" altLang="ja-JP" sz="2353" dirty="0" err="1" smtClean="0">
                <a:latin typeface="Symbol" charset="2"/>
                <a:cs typeface="Symbol" charset="2"/>
              </a:rPr>
              <a:t>p</a:t>
            </a:r>
            <a:r>
              <a:rPr lang="en-US" altLang="ja-JP" sz="2353" baseline="30000" dirty="0" smtClean="0">
                <a:latin typeface="Symbol" charset="2"/>
                <a:cs typeface="Symbol" charset="2"/>
              </a:rPr>
              <a:t>- </a:t>
            </a:r>
            <a:r>
              <a:rPr lang="en-US" altLang="ja-JP" sz="2353" dirty="0" smtClean="0">
                <a:latin typeface="Symbol" charset="2"/>
                <a:cs typeface="Symbol" charset="2"/>
              </a:rPr>
              <a:t>+</a:t>
            </a:r>
            <a:r>
              <a:rPr lang="en-US" altLang="ja-JP" sz="2353" baseline="30000" dirty="0" smtClean="0">
                <a:latin typeface="Symbol" charset="2"/>
                <a:cs typeface="Symbol" charset="2"/>
              </a:rPr>
              <a:t> </a:t>
            </a:r>
            <a:r>
              <a:rPr lang="en-US" altLang="ja-JP" sz="2353" dirty="0" smtClean="0">
                <a:latin typeface="Symbol" charset="2"/>
                <a:cs typeface="Symbol" charset="2"/>
              </a:rPr>
              <a:t>p</a:t>
            </a:r>
            <a:r>
              <a:rPr lang="en-US" altLang="ja-JP" sz="2353" baseline="30000" dirty="0" smtClean="0">
                <a:latin typeface="Symbol" charset="2"/>
                <a:cs typeface="Symbol" charset="2"/>
              </a:rPr>
              <a:t>0</a:t>
            </a:r>
            <a:endParaRPr lang="en-US" altLang="ja-JP" sz="2353" dirty="0" smtClean="0">
              <a:latin typeface="Symbol" charset="2"/>
              <a:cs typeface="Symbol" charset="2"/>
            </a:endParaRPr>
          </a:p>
          <a:p>
            <a:pPr lvl="2"/>
            <a:r>
              <a:rPr lang="en-US" altLang="ja-JP" sz="2353" dirty="0" err="1" smtClean="0"/>
              <a:t>τ</a:t>
            </a:r>
            <a:r>
              <a:rPr lang="en-US" altLang="ja-JP" sz="2353" baseline="30000" dirty="0" smtClean="0">
                <a:latin typeface="Symbol" charset="2"/>
                <a:cs typeface="Symbol" charset="2"/>
              </a:rPr>
              <a:t>-</a:t>
            </a:r>
            <a:r>
              <a:rPr lang="en-US" altLang="ja-JP" sz="2353" dirty="0" smtClean="0"/>
              <a:t>-&gt;</a:t>
            </a:r>
            <a:r>
              <a:rPr lang="en-US" altLang="ja-JP" sz="2353" dirty="0" err="1" smtClean="0">
                <a:latin typeface="Symbol" charset="2"/>
                <a:cs typeface="Symbol" charset="2"/>
              </a:rPr>
              <a:t>n</a:t>
            </a:r>
            <a:r>
              <a:rPr lang="en-US" altLang="ja-JP" sz="2353" dirty="0" smtClean="0">
                <a:latin typeface="Symbol" charset="2"/>
                <a:cs typeface="Symbol" charset="2"/>
              </a:rPr>
              <a:t> + </a:t>
            </a:r>
            <a:r>
              <a:rPr lang="en-US" altLang="ja-JP" sz="2353" dirty="0" err="1" smtClean="0">
                <a:latin typeface="Symbol" charset="2"/>
                <a:cs typeface="Symbol" charset="2"/>
              </a:rPr>
              <a:t>p</a:t>
            </a:r>
            <a:r>
              <a:rPr lang="en-US" altLang="ja-JP" sz="2353" baseline="30000" dirty="0" smtClean="0">
                <a:latin typeface="Symbol" charset="2"/>
                <a:cs typeface="Symbol" charset="2"/>
              </a:rPr>
              <a:t>- </a:t>
            </a:r>
            <a:r>
              <a:rPr lang="en-US" altLang="ja-JP" sz="2353" dirty="0" smtClean="0">
                <a:latin typeface="Symbol" charset="2"/>
                <a:cs typeface="Symbol" charset="2"/>
              </a:rPr>
              <a:t>+2p</a:t>
            </a:r>
            <a:r>
              <a:rPr lang="en-US" altLang="ja-JP" sz="2353" baseline="30000" dirty="0" smtClean="0">
                <a:latin typeface="Symbol" charset="2"/>
                <a:cs typeface="Symbol" charset="2"/>
              </a:rPr>
              <a:t>0</a:t>
            </a:r>
            <a:endParaRPr lang="en-US" altLang="ja-JP" sz="2353" dirty="0" smtClean="0">
              <a:latin typeface="Symbol" charset="2"/>
              <a:cs typeface="Symbol" charset="2"/>
            </a:endParaRPr>
          </a:p>
          <a:p>
            <a:pPr>
              <a:buFont typeface="Symbol" charset="2"/>
              <a:buChar char=" "/>
            </a:pPr>
            <a:r>
              <a:rPr lang="ja-JP" altLang="en-US" sz="2353" dirty="0" smtClean="0">
                <a:solidFill>
                  <a:srgbClr val="FF6600"/>
                </a:solidFill>
                <a:latin typeface="Symbol" charset="2"/>
                <a:cs typeface="Symbol" charset="2"/>
              </a:rPr>
              <a:t>エネルギー分解能が悪い結果は正負同程度存在</a:t>
            </a:r>
            <a:endParaRPr lang="en-US" altLang="ja-JP" sz="2353" dirty="0" smtClean="0">
              <a:solidFill>
                <a:srgbClr val="FF6600"/>
              </a:solidFill>
              <a:latin typeface="Symbol" charset="2"/>
              <a:cs typeface="Symbol" charset="2"/>
            </a:endParaRPr>
          </a:p>
          <a:p>
            <a:pPr>
              <a:buFont typeface="Symbol" charset="2"/>
              <a:buChar char=" "/>
            </a:pPr>
            <a:endParaRPr lang="en-US" altLang="ja-JP" sz="2353" dirty="0" smtClean="0">
              <a:solidFill>
                <a:srgbClr val="FF6600"/>
              </a:solidFill>
              <a:latin typeface="Symbol" charset="2"/>
              <a:cs typeface="Symbol" charset="2"/>
            </a:endParaRPr>
          </a:p>
          <a:p>
            <a:pPr>
              <a:buFont typeface="Symbol" charset="2"/>
              <a:buChar char=" "/>
            </a:pPr>
            <a:r>
              <a:rPr lang="ja-JP" altLang="en-US" sz="2353" dirty="0" smtClean="0">
                <a:solidFill>
                  <a:srgbClr val="FF6600"/>
                </a:solidFill>
                <a:latin typeface="Symbol" charset="2"/>
                <a:cs typeface="Symbol" charset="2"/>
              </a:rPr>
              <a:t>本研究では負の場合の補正に成功した</a:t>
            </a:r>
            <a:endParaRPr lang="en-US" altLang="ja-JP" sz="2353" dirty="0" smtClean="0">
              <a:solidFill>
                <a:srgbClr val="FF6600"/>
              </a:solidFill>
              <a:latin typeface="Symbol" charset="2"/>
              <a:cs typeface="Symbol" charset="2"/>
            </a:endParaRPr>
          </a:p>
          <a:p>
            <a:pPr>
              <a:buFont typeface="Symbol" charset="2"/>
              <a:buChar char=" "/>
            </a:pPr>
            <a:endParaRPr lang="en-US" altLang="ja-JP" sz="2353" dirty="0" smtClean="0">
              <a:solidFill>
                <a:srgbClr val="FF6600"/>
              </a:solidFill>
              <a:latin typeface="Symbol" charset="2"/>
              <a:cs typeface="Symbol" charset="2"/>
            </a:endParaRPr>
          </a:p>
          <a:p>
            <a:endParaRPr lang="en-US" altLang="ja-JP" sz="2353" dirty="0" smtClean="0">
              <a:latin typeface="Symbol" charset="2"/>
              <a:cs typeface="Symbol" charset="2"/>
            </a:endParaRPr>
          </a:p>
        </p:txBody>
      </p:sp>
      <p:pic>
        <p:nvPicPr>
          <p:cNvPr id="9" name="図 8" descr="pfastudy2.png"/>
          <p:cNvPicPr>
            <a:picLocks noChangeAspect="1"/>
          </p:cNvPicPr>
          <p:nvPr/>
        </p:nvPicPr>
        <p:blipFill>
          <a:blip r:embed="rId2"/>
          <a:stretch>
            <a:fillRect/>
          </a:stretch>
        </p:blipFill>
        <p:spPr>
          <a:xfrm>
            <a:off x="394024" y="1243030"/>
            <a:ext cx="3976632" cy="2582880"/>
          </a:xfrm>
          <a:prstGeom prst="rect">
            <a:avLst/>
          </a:prstGeom>
        </p:spPr>
      </p:pic>
      <p:pic>
        <p:nvPicPr>
          <p:cNvPr id="10" name="図 9"/>
          <p:cNvPicPr>
            <a:picLocks noChangeAspect="1"/>
          </p:cNvPicPr>
          <p:nvPr/>
        </p:nvPicPr>
        <p:blipFill>
          <a:blip r:embed="rId3"/>
          <a:stretch>
            <a:fillRect/>
          </a:stretch>
        </p:blipFill>
        <p:spPr>
          <a:xfrm>
            <a:off x="4501434" y="3413286"/>
            <a:ext cx="469900" cy="292100"/>
          </a:xfrm>
          <a:prstGeom prst="rect">
            <a:avLst/>
          </a:prstGeom>
        </p:spPr>
      </p:pic>
      <p:pic>
        <p:nvPicPr>
          <p:cNvPr id="7" name="図 6" descr="ratio.eps"/>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401654" y="3795990"/>
            <a:ext cx="4061930" cy="2750937"/>
          </a:xfrm>
          <a:prstGeom prst="rect">
            <a:avLst/>
          </a:prstGeom>
        </p:spPr>
      </p:pic>
      <p:pic>
        <p:nvPicPr>
          <p:cNvPr id="11" name="図 10"/>
          <p:cNvPicPr>
            <a:picLocks noChangeAspect="1"/>
          </p:cNvPicPr>
          <p:nvPr/>
        </p:nvPicPr>
        <p:blipFill>
          <a:blip r:embed="rId3"/>
          <a:stretch>
            <a:fillRect/>
          </a:stretch>
        </p:blipFill>
        <p:spPr>
          <a:xfrm>
            <a:off x="4572000" y="4999432"/>
            <a:ext cx="469900" cy="292100"/>
          </a:xfrm>
          <a:prstGeom prst="rect">
            <a:avLst/>
          </a:prstGeom>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825514"/>
            <a:ext cx="8229600" cy="1066800"/>
          </a:xfrm>
        </p:spPr>
        <p:txBody>
          <a:bodyPr/>
          <a:lstStyle/>
          <a:p>
            <a:r>
              <a:rPr lang="ja-JP" altLang="en-US" dirty="0" smtClean="0"/>
              <a:t>クラスター組み替えの試行</a:t>
            </a:r>
            <a:endParaRPr lang="ja-JP" altLang="en-US" dirty="0"/>
          </a:p>
        </p:txBody>
      </p:sp>
      <p:sp>
        <p:nvSpPr>
          <p:cNvPr id="3" name="コンテンツ プレースホルダ 2"/>
          <p:cNvSpPr>
            <a:spLocks noGrp="1"/>
          </p:cNvSpPr>
          <p:nvPr>
            <p:ph idx="1"/>
          </p:nvPr>
        </p:nvSpPr>
        <p:spPr>
          <a:xfrm>
            <a:off x="4587486" y="1600200"/>
            <a:ext cx="4556513" cy="4982860"/>
          </a:xfrm>
        </p:spPr>
        <p:txBody>
          <a:bodyPr>
            <a:normAutofit/>
          </a:bodyPr>
          <a:lstStyle/>
          <a:p>
            <a:pPr marL="342900" lvl="1" indent="-342900">
              <a:buFont typeface="Arial"/>
              <a:buChar char="•"/>
            </a:pPr>
            <a:r>
              <a:rPr lang="ja-JP" altLang="en-US" sz="2200" dirty="0" smtClean="0"/>
              <a:t>仮説</a:t>
            </a:r>
            <a:r>
              <a:rPr lang="en-US" altLang="ja-JP" sz="2200" dirty="0" smtClean="0"/>
              <a:t>:</a:t>
            </a:r>
            <a:r>
              <a:rPr lang="ja-JP" altLang="en-US" sz="2200" dirty="0" smtClean="0">
                <a:solidFill>
                  <a:srgbClr val="FF6600"/>
                </a:solidFill>
              </a:rPr>
              <a:t>クラスターの組み間違え</a:t>
            </a:r>
            <a:endParaRPr lang="en-US" altLang="ja-JP" sz="2200" dirty="0" smtClean="0">
              <a:solidFill>
                <a:srgbClr val="FF6600"/>
              </a:solidFill>
            </a:endParaRPr>
          </a:p>
          <a:p>
            <a:pPr marL="742950" lvl="2" indent="-342900"/>
            <a:r>
              <a:rPr lang="ja-JP" altLang="en-US" sz="1800" dirty="0" smtClean="0"/>
              <a:t>エネルギー分解能の悪いイベントを</a:t>
            </a:r>
            <a:r>
              <a:rPr lang="en-US" altLang="ja-JP" sz="1800" dirty="0" smtClean="0"/>
              <a:t>Event display</a:t>
            </a:r>
            <a:r>
              <a:rPr lang="ja-JP" altLang="en-US" sz="1800" dirty="0" smtClean="0"/>
              <a:t>で確認した</a:t>
            </a:r>
            <a:endParaRPr lang="en-US" altLang="ja-JP" sz="1800" dirty="0" smtClean="0"/>
          </a:p>
          <a:p>
            <a:r>
              <a:rPr lang="en-US" altLang="ja-JP" sz="2200" dirty="0" smtClean="0"/>
              <a:t>MC</a:t>
            </a:r>
            <a:r>
              <a:rPr lang="ja-JP" altLang="en-US" sz="2200" dirty="0" smtClean="0"/>
              <a:t>での確認</a:t>
            </a:r>
            <a:endParaRPr lang="en-US" altLang="ja-JP" sz="2200" dirty="0" smtClean="0"/>
          </a:p>
          <a:p>
            <a:pPr lvl="1"/>
            <a:r>
              <a:rPr lang="en-US" altLang="ja-JP" sz="1800" dirty="0" smtClean="0"/>
              <a:t>MC</a:t>
            </a:r>
            <a:r>
              <a:rPr lang="ja-JP" altLang="en-US" sz="1800" dirty="0" smtClean="0"/>
              <a:t>の情報を見ながら、中性</a:t>
            </a:r>
            <a:r>
              <a:rPr lang="en-US" altLang="ja-JP" sz="1800" dirty="0" smtClean="0"/>
              <a:t>HCAL Cluster</a:t>
            </a:r>
            <a:r>
              <a:rPr lang="ja-JP" altLang="en-US" sz="1800" dirty="0" smtClean="0"/>
              <a:t>と荷電</a:t>
            </a:r>
            <a:r>
              <a:rPr lang="en-US" altLang="ja-JP" sz="1800" dirty="0" smtClean="0"/>
              <a:t>ECAL Cluster</a:t>
            </a:r>
            <a:r>
              <a:rPr lang="ja-JP" altLang="en-US" sz="1800" dirty="0" smtClean="0"/>
              <a:t>を組み替え、</a:t>
            </a:r>
            <a:endParaRPr lang="en-US" altLang="ja-JP" sz="1800" dirty="0" smtClean="0"/>
          </a:p>
          <a:p>
            <a:pPr lvl="2"/>
            <a:r>
              <a:rPr lang="en-US" altLang="ja-JP" sz="1800" dirty="0" smtClean="0"/>
              <a:t>1.</a:t>
            </a:r>
            <a:r>
              <a:rPr lang="ja-JP" altLang="en-US" sz="1800" dirty="0" smtClean="0"/>
              <a:t>精度が改善した場合はそれを採用</a:t>
            </a:r>
            <a:endParaRPr lang="en-US" altLang="ja-JP" sz="1800" dirty="0" smtClean="0"/>
          </a:p>
          <a:p>
            <a:pPr lvl="2"/>
            <a:r>
              <a:rPr lang="en-US" altLang="ja-JP" sz="1800" dirty="0" smtClean="0"/>
              <a:t>2.</a:t>
            </a:r>
            <a:r>
              <a:rPr lang="ja-JP" altLang="en-US" sz="1800" dirty="0" smtClean="0"/>
              <a:t>精度が悪化した場合はそれを採用しない</a:t>
            </a:r>
            <a:endParaRPr lang="en-US" altLang="ja-JP" sz="1800" dirty="0" smtClean="0"/>
          </a:p>
          <a:p>
            <a:pPr>
              <a:buNone/>
            </a:pPr>
            <a:r>
              <a:rPr lang="ja-JP" altLang="en-US" sz="2200" dirty="0" smtClean="0"/>
              <a:t>　として新分布を生成</a:t>
            </a:r>
            <a:endParaRPr lang="en-US" altLang="ja-JP" sz="2200" dirty="0" smtClean="0"/>
          </a:p>
          <a:p>
            <a:pPr lvl="1"/>
            <a:r>
              <a:rPr lang="ja-JP" altLang="en-US" sz="1800" dirty="0" smtClean="0">
                <a:solidFill>
                  <a:srgbClr val="FF6600"/>
                </a:solidFill>
              </a:rPr>
              <a:t>結果はほぼ全ての</a:t>
            </a:r>
            <a:r>
              <a:rPr lang="en-US" altLang="ja-JP" sz="1800" dirty="0" smtClean="0">
                <a:solidFill>
                  <a:srgbClr val="FF6600"/>
                </a:solidFill>
              </a:rPr>
              <a:t>excess</a:t>
            </a:r>
            <a:r>
              <a:rPr lang="ja-JP" altLang="en-US" sz="1800" dirty="0" smtClean="0">
                <a:solidFill>
                  <a:srgbClr val="FF6600"/>
                </a:solidFill>
              </a:rPr>
              <a:t>が消滅</a:t>
            </a:r>
          </a:p>
          <a:p>
            <a:pPr lvl="2"/>
            <a:r>
              <a:rPr lang="ja-JP" altLang="en-US" dirty="0" smtClean="0">
                <a:solidFill>
                  <a:srgbClr val="FF6600"/>
                </a:solidFill>
              </a:rPr>
              <a:t>仮説を示唆する結果</a:t>
            </a:r>
            <a:endParaRPr lang="ja-JP" altLang="en-US" dirty="0">
              <a:solidFill>
                <a:srgbClr val="FF6600"/>
              </a:solidFill>
            </a:endParaRPr>
          </a:p>
        </p:txBody>
      </p:sp>
      <p:pic>
        <p:nvPicPr>
          <p:cNvPr id="5" name="図 4" descr="PFASTUDY2-1.png"/>
          <p:cNvPicPr>
            <a:picLocks noChangeAspect="1"/>
          </p:cNvPicPr>
          <p:nvPr/>
        </p:nvPicPr>
        <p:blipFill>
          <a:blip r:embed="rId2"/>
          <a:stretch>
            <a:fillRect/>
          </a:stretch>
        </p:blipFill>
        <p:spPr>
          <a:xfrm>
            <a:off x="216838" y="2192115"/>
            <a:ext cx="4370649" cy="3435540"/>
          </a:xfrm>
          <a:prstGeom prst="rect">
            <a:avLst/>
          </a:prstGeom>
        </p:spPr>
      </p:pic>
      <p:sp>
        <p:nvSpPr>
          <p:cNvPr id="6" name="スライド番号プレースホルダ 5"/>
          <p:cNvSpPr>
            <a:spLocks noGrp="1"/>
          </p:cNvSpPr>
          <p:nvPr>
            <p:ph type="sldNum" sz="quarter" idx="12"/>
          </p:nvPr>
        </p:nvSpPr>
        <p:spPr/>
        <p:txBody>
          <a:bodyPr/>
          <a:lstStyle/>
          <a:p>
            <a:fld id="{17B14B8B-4044-D141-981D-8DE9B38FFCC3}" type="slidenum">
              <a:rPr lang="ja-JP" altLang="en-US" smtClean="0"/>
              <a:pPr/>
              <a:t>27</a:t>
            </a:fld>
            <a:endParaRPr lang="ja-JP" alt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39386"/>
            <a:ext cx="8229600" cy="1066800"/>
          </a:xfrm>
        </p:spPr>
        <p:txBody>
          <a:bodyPr/>
          <a:lstStyle/>
          <a:p>
            <a:r>
              <a:rPr lang="en-US" altLang="ja-JP" dirty="0" smtClean="0"/>
              <a:t>PFA</a:t>
            </a:r>
            <a:r>
              <a:rPr lang="ja-JP" altLang="en-US" dirty="0" smtClean="0"/>
              <a:t>の改善</a:t>
            </a:r>
            <a:endParaRPr lang="ja-JP" altLang="en-US" dirty="0"/>
          </a:p>
        </p:txBody>
      </p:sp>
      <p:sp>
        <p:nvSpPr>
          <p:cNvPr id="3" name="コンテンツ プレースホルダ 2"/>
          <p:cNvSpPr>
            <a:spLocks noGrp="1"/>
          </p:cNvSpPr>
          <p:nvPr>
            <p:ph idx="1"/>
          </p:nvPr>
        </p:nvSpPr>
        <p:spPr>
          <a:xfrm>
            <a:off x="4476165" y="1750308"/>
            <a:ext cx="4210635" cy="3903367"/>
          </a:xfrm>
        </p:spPr>
        <p:txBody>
          <a:bodyPr>
            <a:normAutofit fontScale="62500" lnSpcReduction="20000"/>
          </a:bodyPr>
          <a:lstStyle/>
          <a:p>
            <a:pPr marL="514350" indent="-514350">
              <a:buFont typeface="+mj-lt"/>
              <a:buAutoNum type="arabicPeriod"/>
            </a:pPr>
            <a:r>
              <a:rPr lang="en-US" altLang="ja-JP" dirty="0" smtClean="0"/>
              <a:t>track</a:t>
            </a:r>
            <a:r>
              <a:rPr lang="ja-JP" altLang="en-US" dirty="0" smtClean="0"/>
              <a:t>で測ったエネルギーより荷電パイオンクラスターのエネルギーが</a:t>
            </a:r>
            <a:r>
              <a:rPr lang="en-US" altLang="ja-JP" dirty="0" smtClean="0"/>
              <a:t>20%</a:t>
            </a:r>
            <a:r>
              <a:rPr lang="ja-JP" altLang="en-US" dirty="0" smtClean="0"/>
              <a:t>以上大きいものを選び出す</a:t>
            </a:r>
            <a:endParaRPr lang="en-US" altLang="ja-JP" dirty="0" smtClean="0"/>
          </a:p>
          <a:p>
            <a:pPr marL="514350" indent="-514350">
              <a:buFont typeface="+mj-lt"/>
              <a:buAutoNum type="arabicPeriod"/>
            </a:pPr>
            <a:r>
              <a:rPr lang="ja-JP" altLang="en-US" dirty="0" smtClean="0"/>
              <a:t>フォトンクラスターのエネルギーより荷電パイオンクラスターのエネルギーが</a:t>
            </a:r>
            <a:r>
              <a:rPr lang="en-US" altLang="ja-JP" dirty="0" smtClean="0"/>
              <a:t>40%</a:t>
            </a:r>
            <a:r>
              <a:rPr lang="ja-JP" altLang="en-US" dirty="0" smtClean="0"/>
              <a:t>以上あるイベントを選び出す</a:t>
            </a:r>
            <a:endParaRPr lang="en-US" altLang="ja-JP" dirty="0" smtClean="0"/>
          </a:p>
          <a:p>
            <a:pPr marL="514350" indent="-514350">
              <a:buFont typeface="+mj-lt"/>
              <a:buAutoNum type="arabicPeriod"/>
            </a:pPr>
            <a:r>
              <a:rPr lang="en-US" altLang="ja-JP" dirty="0" smtClean="0"/>
              <a:t>1,2</a:t>
            </a:r>
            <a:r>
              <a:rPr lang="ja-JP" altLang="en-US" dirty="0" smtClean="0"/>
              <a:t>を満たす場合に、</a:t>
            </a:r>
            <a:r>
              <a:rPr lang="en-US" altLang="ja-JP" dirty="0" smtClean="0"/>
              <a:t>ECAL</a:t>
            </a:r>
            <a:r>
              <a:rPr lang="ja-JP" altLang="en-US" dirty="0" smtClean="0"/>
              <a:t>にあるエネルギー全てを</a:t>
            </a:r>
            <a:r>
              <a:rPr lang="en-US" altLang="ja-JP" dirty="0" smtClean="0"/>
              <a:t>pi0-&gt;2gamma</a:t>
            </a:r>
            <a:r>
              <a:rPr lang="ja-JP" altLang="en-US" dirty="0" smtClean="0"/>
              <a:t>の寄与と見なし、　不変質量を組んで、真の値 </a:t>
            </a:r>
            <a:r>
              <a:rPr lang="en-US" altLang="ja-JP" dirty="0" err="1" smtClean="0"/>
              <a:t>m</a:t>
            </a:r>
            <a:r>
              <a:rPr lang="en-US" altLang="ja-JP" dirty="0" smtClean="0"/>
              <a:t> ~ 770MeV</a:t>
            </a:r>
            <a:r>
              <a:rPr lang="ja-JP" altLang="en-US" dirty="0" smtClean="0"/>
              <a:t>と</a:t>
            </a:r>
            <a:r>
              <a:rPr lang="en-US" altLang="ja-JP" dirty="0" smtClean="0"/>
              <a:t>1GeV</a:t>
            </a:r>
            <a:r>
              <a:rPr lang="ja-JP" altLang="en-US" dirty="0" smtClean="0"/>
              <a:t>以内のイベントを選ぶ</a:t>
            </a:r>
            <a:endParaRPr lang="en-US" altLang="ja-JP" dirty="0" smtClean="0"/>
          </a:p>
          <a:p>
            <a:pPr marL="514350" indent="-514350">
              <a:buFont typeface="+mj-lt"/>
              <a:buAutoNum type="arabicPeriod"/>
            </a:pPr>
            <a:r>
              <a:rPr lang="en-US" altLang="ja-JP" dirty="0" smtClean="0"/>
              <a:t>3</a:t>
            </a:r>
            <a:r>
              <a:rPr lang="ja-JP" altLang="en-US" dirty="0" smtClean="0"/>
              <a:t>を満たすイベントに対しては</a:t>
            </a:r>
            <a:r>
              <a:rPr lang="en-US" altLang="ja-JP" dirty="0" smtClean="0"/>
              <a:t>ECAL</a:t>
            </a:r>
            <a:r>
              <a:rPr lang="ja-JP" altLang="en-US" dirty="0" smtClean="0"/>
              <a:t>全てのエネルギーをフォトンクラスターの寄与と見なしてエネルギー再構成を行う</a:t>
            </a:r>
            <a:endParaRPr lang="en-US" altLang="ja-JP" dirty="0" smtClean="0"/>
          </a:p>
        </p:txBody>
      </p:sp>
      <p:sp>
        <p:nvSpPr>
          <p:cNvPr id="4" name="タイトル 1"/>
          <p:cNvSpPr txBox="1">
            <a:spLocks/>
          </p:cNvSpPr>
          <p:nvPr/>
        </p:nvSpPr>
        <p:spPr>
          <a:xfrm>
            <a:off x="597210" y="1147117"/>
            <a:ext cx="8293166" cy="501276"/>
          </a:xfrm>
          <a:prstGeom prst="rect">
            <a:avLst/>
          </a:prstGeom>
          <a:ln>
            <a:solidFill>
              <a:srgbClr val="3366FF"/>
            </a:solidFill>
          </a:ln>
        </p:spPr>
        <p:txBody>
          <a:bodyPr vert="horz" lIns="91440" tIns="45720" rIns="91440" bIns="45720" rtlCol="0" anchor="ctr">
            <a:normAutofit fontScale="47500" lnSpcReduction="200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1" lang="ja-JP" altLang="en-US" sz="4400" b="0" i="0" u="none" strike="noStrike" kern="1200" cap="none" spc="0" normalizeH="0" baseline="0" noProof="0" dirty="0" smtClean="0">
                <a:ln>
                  <a:noFill/>
                </a:ln>
                <a:solidFill>
                  <a:schemeClr val="tx1"/>
                </a:solidFill>
                <a:effectLst/>
                <a:uLnTx/>
                <a:uFillTx/>
                <a:latin typeface="+mj-lt"/>
                <a:ea typeface="+mj-ea"/>
                <a:cs typeface="+mj-cs"/>
              </a:rPr>
              <a:t>以下の</a:t>
            </a:r>
            <a:r>
              <a:rPr kumimoji="1" lang="en-US" altLang="ja-JP" sz="4400" b="0" i="0" u="none" strike="noStrike" kern="1200" cap="none" spc="0" normalizeH="0" baseline="0" noProof="0" dirty="0" smtClean="0">
                <a:ln>
                  <a:noFill/>
                </a:ln>
                <a:solidFill>
                  <a:schemeClr val="tx1"/>
                </a:solidFill>
                <a:effectLst/>
                <a:uLnTx/>
                <a:uFillTx/>
                <a:latin typeface="+mj-lt"/>
                <a:ea typeface="+mj-ea"/>
                <a:cs typeface="+mj-cs"/>
              </a:rPr>
              <a:t>procedure</a:t>
            </a:r>
            <a:r>
              <a:rPr kumimoji="1" lang="ja-JP" altLang="en-US" sz="4400" b="0" i="0" u="none" strike="noStrike" kern="1200" cap="none" spc="0" normalizeH="0" baseline="0" noProof="0" dirty="0" smtClean="0">
                <a:ln>
                  <a:noFill/>
                </a:ln>
                <a:solidFill>
                  <a:schemeClr val="tx1"/>
                </a:solidFill>
                <a:effectLst/>
                <a:uLnTx/>
                <a:uFillTx/>
                <a:latin typeface="+mj-lt"/>
                <a:ea typeface="+mj-ea"/>
                <a:cs typeface="+mj-cs"/>
              </a:rPr>
              <a:t>で</a:t>
            </a:r>
            <a:r>
              <a:rPr kumimoji="1" lang="en-US" altLang="ja-JP" sz="4400" b="0" i="0" u="none" strike="noStrike" kern="1200" cap="none" spc="0" normalizeH="0" baseline="0" noProof="0" dirty="0" smtClean="0">
                <a:ln>
                  <a:noFill/>
                </a:ln>
                <a:solidFill>
                  <a:schemeClr val="tx1"/>
                </a:solidFill>
                <a:effectLst/>
                <a:uLnTx/>
                <a:uFillTx/>
                <a:latin typeface="+mj-lt"/>
                <a:ea typeface="+mj-ea"/>
                <a:cs typeface="+mj-cs"/>
              </a:rPr>
              <a:t>150GeV</a:t>
            </a:r>
            <a:r>
              <a:rPr kumimoji="1" lang="ja-JP" altLang="en-US" sz="4400" b="0" i="0" u="none" strike="noStrike" kern="1200" cap="none" spc="0" normalizeH="0" baseline="0" noProof="0" dirty="0" smtClean="0">
                <a:ln>
                  <a:noFill/>
                </a:ln>
                <a:solidFill>
                  <a:schemeClr val="tx1"/>
                </a:solidFill>
                <a:effectLst/>
                <a:uLnTx/>
                <a:uFillTx/>
                <a:latin typeface="+mj-lt"/>
                <a:ea typeface="+mj-ea"/>
                <a:cs typeface="+mj-cs"/>
              </a:rPr>
              <a:t>以上の</a:t>
            </a:r>
            <a:r>
              <a:rPr kumimoji="1" lang="en-US" altLang="ja-JP" sz="4400" b="0" i="0" u="none" strike="noStrike" kern="1200" cap="none" spc="0" normalizeH="0" baseline="0" noProof="0" dirty="0" smtClean="0">
                <a:ln>
                  <a:noFill/>
                </a:ln>
                <a:solidFill>
                  <a:schemeClr val="tx1"/>
                </a:solidFill>
                <a:effectLst/>
                <a:uLnTx/>
                <a:uFillTx/>
                <a:latin typeface="+mj-lt"/>
                <a:ea typeface="+mj-ea"/>
                <a:cs typeface="+mj-cs"/>
              </a:rPr>
              <a:t>tau jet</a:t>
            </a:r>
            <a:r>
              <a:rPr lang="ja-JP" altLang="en-US" sz="4400" noProof="0" dirty="0" smtClean="0">
                <a:latin typeface="+mj-lt"/>
                <a:ea typeface="+mj-ea"/>
                <a:cs typeface="+mj-cs"/>
              </a:rPr>
              <a:t>の</a:t>
            </a:r>
            <a:r>
              <a:rPr lang="en-US" altLang="ja-JP" sz="4400" noProof="0" dirty="0" smtClean="0">
                <a:latin typeface="+mj-lt"/>
                <a:ea typeface="+mj-ea"/>
                <a:cs typeface="+mj-cs"/>
              </a:rPr>
              <a:t>PFA</a:t>
            </a:r>
            <a:r>
              <a:rPr lang="ja-JP" altLang="en-US" sz="4400" noProof="0" dirty="0" smtClean="0">
                <a:latin typeface="+mj-lt"/>
                <a:ea typeface="+mj-ea"/>
                <a:cs typeface="+mj-cs"/>
              </a:rPr>
              <a:t>の</a:t>
            </a:r>
            <a:r>
              <a:rPr kumimoji="1" lang="ja-JP" altLang="en-US" sz="4400" b="0" i="0" u="none" strike="noStrike" kern="1200" cap="none" spc="0" normalizeH="0" baseline="0" noProof="0" dirty="0" smtClean="0">
                <a:ln>
                  <a:noFill/>
                </a:ln>
                <a:solidFill>
                  <a:schemeClr val="tx1"/>
                </a:solidFill>
                <a:effectLst/>
                <a:uLnTx/>
                <a:uFillTx/>
                <a:latin typeface="+mj-lt"/>
                <a:ea typeface="+mj-ea"/>
                <a:cs typeface="+mj-cs"/>
              </a:rPr>
              <a:t>改善を確認</a:t>
            </a:r>
            <a:r>
              <a:rPr lang="ja-JP" altLang="en-US" sz="4400" noProof="0" dirty="0" smtClean="0">
                <a:latin typeface="+mj-lt"/>
                <a:ea typeface="+mj-ea"/>
                <a:cs typeface="+mj-cs"/>
              </a:rPr>
              <a:t>した</a:t>
            </a:r>
            <a:endParaRPr kumimoji="1" lang="ja-JP" alt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5" name="図 4" descr="PFASTUDY4-1.png"/>
          <p:cNvPicPr>
            <a:picLocks noChangeAspect="1"/>
          </p:cNvPicPr>
          <p:nvPr/>
        </p:nvPicPr>
        <p:blipFill>
          <a:blip r:embed="rId2"/>
          <a:stretch>
            <a:fillRect/>
          </a:stretch>
        </p:blipFill>
        <p:spPr>
          <a:xfrm>
            <a:off x="597210" y="1804888"/>
            <a:ext cx="3388560" cy="2294898"/>
          </a:xfrm>
          <a:prstGeom prst="rect">
            <a:avLst/>
          </a:prstGeom>
        </p:spPr>
      </p:pic>
      <p:pic>
        <p:nvPicPr>
          <p:cNvPr id="6" name="図 5" descr="PFASTUDY5-1.png"/>
          <p:cNvPicPr>
            <a:picLocks noChangeAspect="1"/>
          </p:cNvPicPr>
          <p:nvPr/>
        </p:nvPicPr>
        <p:blipFill>
          <a:blip r:embed="rId3"/>
          <a:stretch>
            <a:fillRect/>
          </a:stretch>
        </p:blipFill>
        <p:spPr>
          <a:xfrm>
            <a:off x="566234" y="4151201"/>
            <a:ext cx="3539333" cy="2397008"/>
          </a:xfrm>
          <a:prstGeom prst="rect">
            <a:avLst/>
          </a:prstGeom>
        </p:spPr>
      </p:pic>
      <p:sp>
        <p:nvSpPr>
          <p:cNvPr id="7" name="タイトル 1"/>
          <p:cNvSpPr txBox="1">
            <a:spLocks/>
          </p:cNvSpPr>
          <p:nvPr/>
        </p:nvSpPr>
        <p:spPr>
          <a:xfrm>
            <a:off x="4507154" y="5483284"/>
            <a:ext cx="4383222" cy="1204325"/>
          </a:xfrm>
          <a:prstGeom prst="rect">
            <a:avLst/>
          </a:prstGeom>
          <a:ln>
            <a:solidFill>
              <a:srgbClr val="3366FF"/>
            </a:solidFill>
          </a:ln>
        </p:spPr>
        <p:txBody>
          <a:bodyPr vert="horz" lIns="91440" tIns="45720" rIns="91440" bIns="45720" rtlCol="0" anchor="ctr">
            <a:normAutofit fontScale="47500" lnSpcReduction="20000"/>
          </a:bodyPr>
          <a:lstStyle/>
          <a:p>
            <a:pPr lvl="0" algn="ctr">
              <a:spcBef>
                <a:spcPct val="0"/>
              </a:spcBef>
            </a:pPr>
            <a:r>
              <a:rPr kumimoji="1" lang="ja-JP" altLang="en-US" sz="4400" b="0" i="0" u="none" strike="noStrike" kern="1200" cap="none" spc="0" normalizeH="0" baseline="0" noProof="0" dirty="0" smtClean="0">
                <a:ln>
                  <a:noFill/>
                </a:ln>
                <a:solidFill>
                  <a:schemeClr val="tx1"/>
                </a:solidFill>
                <a:effectLst/>
                <a:uLnTx/>
                <a:uFillTx/>
                <a:latin typeface="+mj-lt"/>
                <a:ea typeface="+mj-ea"/>
                <a:cs typeface="+mj-cs"/>
              </a:rPr>
              <a:t>結果、</a:t>
            </a:r>
            <a:r>
              <a:rPr lang="en-US" altLang="ja-JP" sz="4400" dirty="0" smtClean="0"/>
              <a:t>150GeV</a:t>
            </a:r>
            <a:r>
              <a:rPr lang="ja-JP" altLang="en-US" sz="4400" dirty="0" smtClean="0"/>
              <a:t>以上の</a:t>
            </a:r>
            <a:r>
              <a:rPr lang="en-US" altLang="ja-JP" sz="4400" dirty="0" smtClean="0"/>
              <a:t>Tau Jet</a:t>
            </a:r>
            <a:r>
              <a:rPr lang="ja-JP" altLang="en-US" sz="4400" dirty="0" smtClean="0"/>
              <a:t>で</a:t>
            </a:r>
            <a:r>
              <a:rPr lang="en-US" altLang="ja-JP" sz="4400" dirty="0" err="1" smtClean="0"/>
              <a:t>Reco</a:t>
            </a:r>
            <a:r>
              <a:rPr lang="en-US" altLang="ja-JP" sz="4400" dirty="0" smtClean="0"/>
              <a:t> Energy</a:t>
            </a:r>
            <a:r>
              <a:rPr lang="ja-JP" altLang="en-US" sz="4400" dirty="0" smtClean="0"/>
              <a:t>が</a:t>
            </a:r>
            <a:r>
              <a:rPr lang="en-US" altLang="ja-JP" sz="4400" dirty="0" smtClean="0"/>
              <a:t>MC Truth</a:t>
            </a:r>
            <a:r>
              <a:rPr lang="ja-JP" altLang="en-US" sz="4400" dirty="0" smtClean="0"/>
              <a:t>より</a:t>
            </a:r>
            <a:r>
              <a:rPr lang="en-US" altLang="ja-JP" sz="4400" dirty="0" smtClean="0"/>
              <a:t>-10%</a:t>
            </a:r>
            <a:r>
              <a:rPr lang="ja-JP" altLang="en-US" sz="4400" dirty="0" smtClean="0"/>
              <a:t>より悪い　サンプル数</a:t>
            </a:r>
            <a:r>
              <a:rPr lang="en-US" altLang="ja-JP" sz="4400" dirty="0" smtClean="0"/>
              <a:t>1003</a:t>
            </a:r>
            <a:r>
              <a:rPr lang="ja-JP" altLang="en-US" sz="4400" dirty="0" smtClean="0"/>
              <a:t>のうち、</a:t>
            </a:r>
            <a:r>
              <a:rPr lang="en-US" altLang="ja-JP" sz="4400" dirty="0" smtClean="0"/>
              <a:t>253</a:t>
            </a:r>
            <a:r>
              <a:rPr lang="ja-JP" altLang="en-US" sz="4400" dirty="0" smtClean="0"/>
              <a:t>のイベントを改善できた</a:t>
            </a:r>
            <a:endParaRPr kumimoji="1" lang="ja-JP" alt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8" name="スライド番号プレースホルダ 7"/>
          <p:cNvSpPr>
            <a:spLocks noGrp="1"/>
          </p:cNvSpPr>
          <p:nvPr>
            <p:ph type="sldNum" sz="quarter" idx="12"/>
          </p:nvPr>
        </p:nvSpPr>
        <p:spPr/>
        <p:txBody>
          <a:bodyPr/>
          <a:lstStyle/>
          <a:p>
            <a:fld id="{17B14B8B-4044-D141-981D-8DE9B38FFCC3}" type="slidenum">
              <a:rPr lang="ja-JP" altLang="en-US" smtClean="0"/>
              <a:pPr/>
              <a:t>28</a:t>
            </a:fld>
            <a:endParaRPr lang="ja-JP" alt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1"/>
          <p:cNvSpPr txBox="1">
            <a:spLocks/>
          </p:cNvSpPr>
          <p:nvPr/>
        </p:nvSpPr>
        <p:spPr>
          <a:xfrm>
            <a:off x="609600" y="256648"/>
            <a:ext cx="8229600" cy="1143000"/>
          </a:xfrm>
          <a:prstGeom prst="rect">
            <a:avLst/>
          </a:prstGeom>
        </p:spPr>
        <p:txBody>
          <a:bodyPr vert="horz" lIns="91440" tIns="45720" rIns="91440" bIns="45720" rtlCol="0" anchor="ctr">
            <a:normAutofit fontScale="97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altLang="ja-JP" sz="4400" dirty="0">
                <a:latin typeface="+mj-lt"/>
                <a:ea typeface="+mj-ea"/>
                <a:cs typeface="+mj-cs"/>
              </a:rPr>
              <a:t>C</a:t>
            </a:r>
            <a:r>
              <a:rPr lang="en-US" altLang="ja-JP" sz="4400" dirty="0" smtClean="0">
                <a:latin typeface="+mj-lt"/>
                <a:ea typeface="+mj-ea"/>
                <a:cs typeface="+mj-cs"/>
              </a:rPr>
              <a:t>ut table( </a:t>
            </a:r>
            <a:r>
              <a:rPr lang="en-US" altLang="ja-JP" sz="4400" dirty="0" err="1" smtClean="0">
                <a:latin typeface="+mj-lt"/>
                <a:ea typeface="+mj-ea"/>
                <a:cs typeface="+mj-cs"/>
              </a:rPr>
              <a:t>lifttime</a:t>
            </a:r>
            <a:r>
              <a:rPr lang="en-US" altLang="ja-JP" sz="4400" dirty="0" smtClean="0">
                <a:latin typeface="+mj-lt"/>
                <a:ea typeface="+mj-ea"/>
                <a:cs typeface="+mj-cs"/>
              </a:rPr>
              <a:t> analysis)</a:t>
            </a:r>
            <a:endParaRPr kumimoji="1" lang="ja-JP" altLang="en-US" sz="4400" b="0" i="0" u="none" strike="noStrike" kern="1200" cap="none" spc="0" normalizeH="0" baseline="0" noProof="0" dirty="0" smtClean="0">
              <a:ln>
                <a:noFill/>
              </a:ln>
              <a:solidFill>
                <a:schemeClr val="tx1"/>
              </a:solidFill>
              <a:effectLst/>
              <a:uLnTx/>
              <a:uFillTx/>
              <a:latin typeface="+mj-lt"/>
              <a:ea typeface="+mj-ea"/>
              <a:cs typeface="+mj-cs"/>
            </a:endParaRPr>
          </a:p>
        </p:txBody>
      </p:sp>
      <p:graphicFrame>
        <p:nvGraphicFramePr>
          <p:cNvPr id="5" name="表 4"/>
          <p:cNvGraphicFramePr>
            <a:graphicFrameLocks noGrp="1"/>
          </p:cNvGraphicFramePr>
          <p:nvPr/>
        </p:nvGraphicFramePr>
        <p:xfrm>
          <a:off x="307900" y="1231458"/>
          <a:ext cx="8492917" cy="4968240"/>
        </p:xfrm>
        <a:graphic>
          <a:graphicData uri="http://schemas.openxmlformats.org/drawingml/2006/table">
            <a:tbl>
              <a:tblPr firstRow="1" bandRow="1">
                <a:tableStyleId>{5940675A-B579-460E-94D1-54222C63F5DA}</a:tableStyleId>
              </a:tblPr>
              <a:tblGrid>
                <a:gridCol w="3207294"/>
                <a:gridCol w="1154626"/>
                <a:gridCol w="1193114"/>
                <a:gridCol w="1334235"/>
                <a:gridCol w="1603648"/>
              </a:tblGrid>
              <a:tr h="167529">
                <a:tc>
                  <a:txBody>
                    <a:bodyPr/>
                    <a:lstStyle/>
                    <a:p>
                      <a:endParaRPr kumimoji="1" lang="ja-JP" altLang="en-US" sz="1600" dirty="0"/>
                    </a:p>
                  </a:txBody>
                  <a:tcPr/>
                </a:tc>
                <a:tc>
                  <a:txBody>
                    <a:bodyPr/>
                    <a:lstStyle/>
                    <a:p>
                      <a:pPr algn="ctr"/>
                      <a:r>
                        <a:rPr kumimoji="1" lang="en-US" altLang="ja-JP" sz="1600" dirty="0" smtClean="0"/>
                        <a:t>stau-stau</a:t>
                      </a:r>
                      <a:endParaRPr kumimoji="1" lang="ja-JP" altLang="en-US" sz="1600" dirty="0"/>
                    </a:p>
                  </a:txBody>
                  <a:tcPr/>
                </a:tc>
                <a:tc>
                  <a:txBody>
                    <a:bodyPr/>
                    <a:lstStyle/>
                    <a:p>
                      <a:pPr algn="ctr"/>
                      <a:r>
                        <a:rPr kumimoji="1" lang="en-US" altLang="ja-JP" sz="1600" dirty="0" err="1" smtClean="0">
                          <a:latin typeface="Symbol" charset="2"/>
                          <a:cs typeface="Symbol" charset="2"/>
                        </a:rPr>
                        <a:t>tt</a:t>
                      </a:r>
                      <a:endParaRPr kumimoji="1" lang="ja-JP" altLang="en-US" sz="1600" dirty="0">
                        <a:latin typeface="Symbol" charset="2"/>
                        <a:cs typeface="Symbol" charset="2"/>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smtClean="0">
                          <a:latin typeface="Symbol" charset="2"/>
                          <a:cs typeface="Symbol" charset="2"/>
                        </a:rPr>
                        <a:t>gg </a:t>
                      </a:r>
                      <a:r>
                        <a:rPr kumimoji="1" lang="en-US" altLang="ja-JP" sz="1600" dirty="0" smtClean="0"/>
                        <a:t>-&gt;</a:t>
                      </a:r>
                      <a:r>
                        <a:rPr kumimoji="1" lang="en-US" altLang="ja-JP" sz="1600" dirty="0" err="1" smtClean="0"/>
                        <a:t>ll,qq</a:t>
                      </a:r>
                      <a:endParaRPr kumimoji="1" lang="ja-JP" altLang="en-US" sz="1600" dirty="0" smtClean="0">
                        <a:latin typeface="Georgia"/>
                        <a:cs typeface="Georgia"/>
                      </a:endParaRPr>
                    </a:p>
                  </a:txBody>
                  <a:tcPr/>
                </a:tc>
                <a:tc>
                  <a:txBody>
                    <a:bodyPr/>
                    <a:lstStyle/>
                    <a:p>
                      <a:pPr algn="ctr"/>
                      <a:r>
                        <a:rPr kumimoji="1" lang="en-US" altLang="ja-JP" sz="1600" dirty="0" smtClean="0"/>
                        <a:t>WW, ZZ -&gt; l</a:t>
                      </a:r>
                      <a:r>
                        <a:rPr kumimoji="1" lang="en-US" altLang="ja-JP" sz="1600" dirty="0" smtClean="0">
                          <a:latin typeface="Symbol" charset="2"/>
                          <a:cs typeface="Symbol" charset="2"/>
                        </a:rPr>
                        <a:t>n</a:t>
                      </a:r>
                      <a:r>
                        <a:rPr kumimoji="1" lang="en-US" altLang="ja-JP" sz="1600" dirty="0" smtClean="0"/>
                        <a:t>l</a:t>
                      </a:r>
                      <a:r>
                        <a:rPr kumimoji="1" lang="en-US" altLang="ja-JP" sz="1600" dirty="0" smtClean="0">
                          <a:latin typeface="Symbol" charset="2"/>
                          <a:cs typeface="Symbol" charset="2"/>
                        </a:rPr>
                        <a:t>n</a:t>
                      </a:r>
                      <a:endParaRPr kumimoji="1" lang="ja-JP" altLang="en-US" sz="1600" dirty="0">
                        <a:latin typeface="Symbol" charset="2"/>
                        <a:cs typeface="Symbol" charset="2"/>
                      </a:endParaRPr>
                    </a:p>
                  </a:txBody>
                  <a:tcPr/>
                </a:tc>
              </a:tr>
              <a:tr h="579120">
                <a:tc>
                  <a:txBody>
                    <a:bodyPr/>
                    <a:lstStyle/>
                    <a:p>
                      <a:r>
                        <a:rPr kumimoji="1" lang="en-US" altLang="ja-JP" sz="1600" dirty="0" smtClean="0"/>
                        <a:t>No</a:t>
                      </a:r>
                      <a:r>
                        <a:rPr kumimoji="1" lang="en-US" altLang="ja-JP" sz="1600" baseline="0" dirty="0" smtClean="0"/>
                        <a:t> cut</a:t>
                      </a:r>
                      <a:endParaRPr kumimoji="1" lang="ja-JP" altLang="en-US" sz="1600" dirty="0"/>
                    </a:p>
                  </a:txBody>
                  <a:tcPr/>
                </a:tc>
                <a:tc>
                  <a:txBody>
                    <a:bodyPr/>
                    <a:lstStyle/>
                    <a:p>
                      <a:pPr algn="ctr"/>
                      <a:r>
                        <a:rPr kumimoji="1" lang="en-US" altLang="ja-JP" sz="1600" dirty="0" smtClean="0">
                          <a:latin typeface="Symbol" charset="2"/>
                          <a:cs typeface="Symbol" charset="2"/>
                        </a:rPr>
                        <a:t>68078</a:t>
                      </a:r>
                      <a:endParaRPr kumimoji="1"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634295</a:t>
                      </a:r>
                      <a:endParaRPr lang="ja-JP" altLang="en-US" sz="16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4.6*10</a:t>
                      </a:r>
                      <a:r>
                        <a:rPr kumimoji="1" lang="en-US" altLang="ja-JP" sz="1600" baseline="30000" dirty="0" smtClean="0">
                          <a:latin typeface="Symbol" charset="2"/>
                          <a:cs typeface="Symbol" charset="2"/>
                        </a:rPr>
                        <a:t>+07</a:t>
                      </a:r>
                      <a:endParaRPr kumimoji="1" lang="ja-JP" altLang="en-US" sz="1600" baseline="300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207952</a:t>
                      </a:r>
                      <a:endParaRPr kumimoji="1" lang="ja-JP" altLang="en-US" sz="1600" dirty="0">
                        <a:latin typeface="Symbol" charset="2"/>
                        <a:cs typeface="Symbol" charset="2"/>
                      </a:endParaRPr>
                    </a:p>
                  </a:txBody>
                  <a:tcPr anchor="ctr"/>
                </a:tc>
              </a:tr>
              <a:tr h="579120">
                <a:tc>
                  <a:txBody>
                    <a:bodyPr/>
                    <a:lstStyle/>
                    <a:p>
                      <a:r>
                        <a:rPr kumimoji="1" lang="en-US" altLang="ja-JP" sz="1600" dirty="0" smtClean="0"/>
                        <a:t>Track</a:t>
                      </a:r>
                      <a:r>
                        <a:rPr kumimoji="1" lang="ja-JP" altLang="en-US" sz="1600" dirty="0" smtClean="0"/>
                        <a:t>数</a:t>
                      </a:r>
                      <a:r>
                        <a:rPr kumimoji="1" lang="en-US" altLang="ja-JP" sz="1600" dirty="0" smtClean="0"/>
                        <a:t>=2</a:t>
                      </a:r>
                      <a:endParaRPr kumimoji="1" lang="ja-JP" altLang="en-US" sz="1600" dirty="0"/>
                    </a:p>
                  </a:txBody>
                  <a:tcPr/>
                </a:tc>
                <a:tc>
                  <a:txBody>
                    <a:bodyPr/>
                    <a:lstStyle/>
                    <a:p>
                      <a:pPr algn="ctr"/>
                      <a:r>
                        <a:rPr kumimoji="1" lang="en-US" altLang="ja-JP" sz="1600" dirty="0" smtClean="0">
                          <a:latin typeface="Symbol" charset="2"/>
                          <a:cs typeface="Symbol" charset="2"/>
                        </a:rPr>
                        <a:t>45636</a:t>
                      </a:r>
                      <a:endParaRPr kumimoji="1"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307758</a:t>
                      </a:r>
                      <a:endParaRPr lang="ja-JP" altLang="en-US" sz="16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2.1*10</a:t>
                      </a:r>
                      <a:r>
                        <a:rPr kumimoji="1" lang="en-US" altLang="ja-JP" sz="1600" baseline="30000" dirty="0" smtClean="0">
                          <a:latin typeface="Symbol" charset="2"/>
                          <a:cs typeface="Symbol" charset="2"/>
                        </a:rPr>
                        <a:t>+07</a:t>
                      </a:r>
                      <a:endParaRPr kumimoji="1" lang="ja-JP" altLang="en-US" sz="1600" baseline="300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96712</a:t>
                      </a:r>
                      <a:endParaRPr kumimoji="1" lang="ja-JP" altLang="en-US" sz="1600" dirty="0">
                        <a:latin typeface="Symbol" charset="2"/>
                        <a:cs typeface="Symbol" charset="2"/>
                      </a:endParaRPr>
                    </a:p>
                  </a:txBody>
                  <a:tcPr anchor="ctr"/>
                </a:tc>
              </a:tr>
              <a:tr h="579120">
                <a:tc>
                  <a:txBody>
                    <a:bodyPr/>
                    <a:lstStyle/>
                    <a:p>
                      <a:r>
                        <a:rPr kumimoji="1" lang="en-US" altLang="ja-JP" sz="1600" dirty="0" err="1" smtClean="0"/>
                        <a:t>p</a:t>
                      </a:r>
                      <a:r>
                        <a:rPr kumimoji="1" lang="en-US" altLang="ja-JP" sz="1600" baseline="-25000" dirty="0" err="1" smtClean="0"/>
                        <a:t>T</a:t>
                      </a:r>
                      <a:r>
                        <a:rPr kumimoji="1" lang="en-US" altLang="ja-JP" sz="1600" dirty="0" smtClean="0"/>
                        <a:t>&gt; 5 GeV for each track</a:t>
                      </a:r>
                      <a:endParaRPr kumimoji="1" lang="ja-JP" altLang="en-US" sz="1600" dirty="0"/>
                    </a:p>
                  </a:txBody>
                  <a:tcPr/>
                </a:tc>
                <a:tc>
                  <a:txBody>
                    <a:bodyPr/>
                    <a:lstStyle/>
                    <a:p>
                      <a:pPr algn="ctr"/>
                      <a:r>
                        <a:rPr kumimoji="1" lang="en-US" altLang="ja-JP" sz="1600" dirty="0" smtClean="0">
                          <a:latin typeface="Symbol" charset="2"/>
                          <a:cs typeface="Symbol" charset="2"/>
                        </a:rPr>
                        <a:t>38698</a:t>
                      </a:r>
                      <a:endParaRPr kumimoji="1"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271367</a:t>
                      </a:r>
                      <a:endParaRPr lang="ja-JP" altLang="en-US" sz="16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1.1*10</a:t>
                      </a:r>
                      <a:r>
                        <a:rPr kumimoji="1" lang="en-US" altLang="ja-JP" sz="1600" baseline="30000" dirty="0" smtClean="0">
                          <a:latin typeface="Symbol" charset="2"/>
                          <a:cs typeface="Symbol" charset="2"/>
                        </a:rPr>
                        <a:t>+07</a:t>
                      </a:r>
                      <a:endParaRPr kumimoji="1" lang="ja-JP" altLang="en-US" sz="1600" baseline="30000" dirty="0">
                        <a:latin typeface="Symbol" charset="2"/>
                        <a:cs typeface="Symbol" charset="2"/>
                      </a:endParaRPr>
                    </a:p>
                  </a:txBody>
                  <a:tcPr anchor="ctr"/>
                </a:tc>
                <a:tc>
                  <a:txBody>
                    <a:bodyPr/>
                    <a:lstStyle/>
                    <a:p>
                      <a:pPr algn="ctr"/>
                      <a:r>
                        <a:rPr lang="en-US" altLang="ja-JP" sz="1600" dirty="0" smtClean="0">
                          <a:latin typeface="Symbol" charset="2"/>
                          <a:cs typeface="Symbol" charset="2"/>
                        </a:rPr>
                        <a:t>89460</a:t>
                      </a:r>
                      <a:endParaRPr lang="ja-JP" altLang="en-US" sz="1600" dirty="0">
                        <a:latin typeface="Symbol" charset="2"/>
                        <a:cs typeface="Symbol" charset="2"/>
                      </a:endParaRPr>
                    </a:p>
                  </a:txBody>
                  <a:tcPr anchor="ctr"/>
                </a:tc>
              </a:tr>
              <a:tr h="579120">
                <a:tc>
                  <a:txBody>
                    <a:bodyPr/>
                    <a:lstStyle/>
                    <a:p>
                      <a:r>
                        <a:rPr kumimoji="1" lang="en-US" altLang="ja-JP" sz="1600" baseline="0" dirty="0" smtClean="0"/>
                        <a:t>|</a:t>
                      </a:r>
                      <a:r>
                        <a:rPr kumimoji="1" lang="en-US" altLang="ja-JP" sz="1600" baseline="0" dirty="0" err="1" smtClean="0"/>
                        <a:t>cos</a:t>
                      </a:r>
                      <a:r>
                        <a:rPr kumimoji="1" lang="en-US" altLang="ja-JP" sz="1600" baseline="0" dirty="0" smtClean="0"/>
                        <a:t> </a:t>
                      </a:r>
                      <a:r>
                        <a:rPr kumimoji="1" lang="en-US" altLang="ja-JP" sz="1600" baseline="0" dirty="0" err="1" smtClean="0">
                          <a:latin typeface="Symbol" charset="2"/>
                          <a:cs typeface="Symbol" charset="2"/>
                        </a:rPr>
                        <a:t>q</a:t>
                      </a:r>
                      <a:r>
                        <a:rPr kumimoji="1" lang="en-US" altLang="ja-JP" sz="1600" baseline="-25000" dirty="0" err="1" smtClean="0"/>
                        <a:t>miss</a:t>
                      </a:r>
                      <a:r>
                        <a:rPr kumimoji="1" lang="en-US" altLang="ja-JP" sz="1600" baseline="0" dirty="0" smtClean="0"/>
                        <a:t>| &lt; 0.9 </a:t>
                      </a:r>
                      <a:endParaRPr kumimoji="1" lang="ja-JP" altLang="en-US" sz="1600" dirty="0"/>
                    </a:p>
                  </a:txBody>
                  <a:tcPr/>
                </a:tc>
                <a:tc>
                  <a:txBody>
                    <a:bodyPr/>
                    <a:lstStyle/>
                    <a:p>
                      <a:pPr algn="ctr"/>
                      <a:r>
                        <a:rPr lang="en-US" altLang="ja-JP" sz="1600" dirty="0" smtClean="0">
                          <a:latin typeface="Symbol" charset="2"/>
                          <a:cs typeface="Symbol" charset="2"/>
                        </a:rPr>
                        <a:t>35685</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152974</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3.3*10</a:t>
                      </a:r>
                      <a:r>
                        <a:rPr lang="en-US" altLang="ja-JP" sz="1600" baseline="30000" dirty="0" smtClean="0">
                          <a:latin typeface="Symbol" charset="2"/>
                          <a:cs typeface="Symbol" charset="2"/>
                        </a:rPr>
                        <a:t>+06</a:t>
                      </a:r>
                      <a:endParaRPr lang="ja-JP" altLang="en-US" sz="1600" baseline="300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50282</a:t>
                      </a:r>
                      <a:endParaRPr kumimoji="1" lang="ja-JP" altLang="en-US" sz="1600" dirty="0">
                        <a:latin typeface="Symbol" charset="2"/>
                        <a:cs typeface="Symbol" charset="2"/>
                      </a:endParaRPr>
                    </a:p>
                  </a:txBody>
                  <a:tcPr anchor="ctr"/>
                </a:tc>
              </a:tr>
              <a:tr h="579120">
                <a:tc>
                  <a:txBody>
                    <a:bodyPr/>
                    <a:lstStyle/>
                    <a:p>
                      <a:r>
                        <a:rPr kumimoji="1" lang="en-US" altLang="ja-JP" sz="1600" dirty="0" err="1" smtClean="0"/>
                        <a:t>E</a:t>
                      </a:r>
                      <a:r>
                        <a:rPr kumimoji="1" lang="en-US" altLang="ja-JP" sz="1600" baseline="-25000" dirty="0" err="1" smtClean="0"/>
                        <a:t>vis</a:t>
                      </a:r>
                      <a:r>
                        <a:rPr kumimoji="1" lang="en-US" altLang="ja-JP" sz="1600" dirty="0" smtClean="0"/>
                        <a:t>&gt; 30 GeV</a:t>
                      </a:r>
                      <a:endParaRPr kumimoji="1" lang="ja-JP" altLang="en-US" sz="1600" dirty="0"/>
                    </a:p>
                  </a:txBody>
                  <a:tcPr/>
                </a:tc>
                <a:tc>
                  <a:txBody>
                    <a:bodyPr/>
                    <a:lstStyle/>
                    <a:p>
                      <a:pPr algn="ctr"/>
                      <a:r>
                        <a:rPr lang="en-US" altLang="ja-JP" sz="1600" dirty="0" smtClean="0">
                          <a:latin typeface="Symbol" charset="2"/>
                          <a:cs typeface="Symbol" charset="2"/>
                        </a:rPr>
                        <a:t>34824</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152698</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1.0*10</a:t>
                      </a:r>
                      <a:r>
                        <a:rPr lang="en-US" altLang="ja-JP" sz="1600" baseline="30000" dirty="0" smtClean="0">
                          <a:latin typeface="Symbol" charset="2"/>
                          <a:cs typeface="Symbol" charset="2"/>
                        </a:rPr>
                        <a:t>+06</a:t>
                      </a:r>
                      <a:endParaRPr lang="ja-JP" altLang="en-US" sz="1600" baseline="300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50146</a:t>
                      </a:r>
                    </a:p>
                  </a:txBody>
                  <a:tcPr anchor="ctr"/>
                </a:tc>
              </a:tr>
              <a:tr h="579120">
                <a:tc>
                  <a:txBody>
                    <a:bodyPr/>
                    <a:lstStyle/>
                    <a:p>
                      <a:r>
                        <a:rPr kumimoji="1" lang="en-US" altLang="ja-JP" sz="1600" dirty="0" smtClean="0"/>
                        <a:t>|</a:t>
                      </a:r>
                      <a:r>
                        <a:rPr kumimoji="1" lang="en-US" altLang="ja-JP" sz="1600" dirty="0" err="1" smtClean="0"/>
                        <a:t>cos</a:t>
                      </a:r>
                      <a:r>
                        <a:rPr kumimoji="1" lang="en-US" altLang="ja-JP" sz="1600" dirty="0" smtClean="0"/>
                        <a:t> </a:t>
                      </a:r>
                      <a:r>
                        <a:rPr kumimoji="1" lang="en-US" altLang="ja-JP" sz="1600" dirty="0" err="1" smtClean="0">
                          <a:latin typeface="Symbol" charset="2"/>
                          <a:cs typeface="Symbol" charset="2"/>
                        </a:rPr>
                        <a:t>q</a:t>
                      </a:r>
                      <a:r>
                        <a:rPr kumimoji="1" lang="en-US" altLang="ja-JP" sz="1600" dirty="0" smtClean="0"/>
                        <a:t>|&lt; 0.8</a:t>
                      </a:r>
                      <a:r>
                        <a:rPr kumimoji="1" lang="en-US" altLang="ja-JP" sz="1600" baseline="0" dirty="0" smtClean="0"/>
                        <a:t>  for each track  </a:t>
                      </a:r>
                      <a:r>
                        <a:rPr kumimoji="1" lang="en-US" altLang="ja-JP" sz="1600" dirty="0" smtClean="0"/>
                        <a:t> </a:t>
                      </a:r>
                    </a:p>
                  </a:txBody>
                  <a:tcPr/>
                </a:tc>
                <a:tc>
                  <a:txBody>
                    <a:bodyPr/>
                    <a:lstStyle/>
                    <a:p>
                      <a:pPr algn="ctr"/>
                      <a:r>
                        <a:rPr lang="en-US" altLang="ja-JP" sz="1600" dirty="0" smtClean="0">
                          <a:latin typeface="Symbol" charset="2"/>
                          <a:cs typeface="Symbol" charset="2"/>
                        </a:rPr>
                        <a:t>28606</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118889</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747386</a:t>
                      </a:r>
                      <a:endParaRPr lang="ja-JP" altLang="en-US" sz="16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18664</a:t>
                      </a:r>
                    </a:p>
                  </a:txBody>
                  <a:tcPr anchor="ctr"/>
                </a:tc>
              </a:tr>
              <a:tr h="57912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600" dirty="0" smtClean="0"/>
                        <a:t>Acoplanarity &gt; -0.93 </a:t>
                      </a:r>
                    </a:p>
                  </a:txBody>
                  <a:tcPr/>
                </a:tc>
                <a:tc>
                  <a:txBody>
                    <a:bodyPr/>
                    <a:lstStyle/>
                    <a:p>
                      <a:pPr algn="ctr"/>
                      <a:r>
                        <a:rPr lang="en-US" altLang="ja-JP" sz="1600" dirty="0" smtClean="0">
                          <a:latin typeface="Symbol" charset="2"/>
                          <a:cs typeface="Symbol" charset="2"/>
                        </a:rPr>
                        <a:t>18661</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12151</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566519</a:t>
                      </a:r>
                      <a:endParaRPr lang="ja-JP" altLang="en-US" sz="16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10716</a:t>
                      </a:r>
                    </a:p>
                    <a:p>
                      <a:pPr algn="ctr"/>
                      <a:endParaRPr kumimoji="1" lang="ja-JP" altLang="en-US" sz="1600" dirty="0">
                        <a:latin typeface="Symbol" charset="2"/>
                        <a:cs typeface="Symbol" charset="2"/>
                      </a:endParaRPr>
                    </a:p>
                  </a:txBody>
                  <a:tcPr anchor="ctr"/>
                </a:tc>
              </a:tr>
              <a:tr h="579120">
                <a:tc>
                  <a:txBody>
                    <a:bodyPr/>
                    <a:lstStyle/>
                    <a:p>
                      <a:r>
                        <a:rPr kumimoji="1" lang="en-US" altLang="ja-JP" sz="1600" dirty="0" smtClean="0">
                          <a:latin typeface="Symbol" charset="2"/>
                          <a:cs typeface="Symbol" charset="2"/>
                        </a:rPr>
                        <a:t>q</a:t>
                      </a:r>
                      <a:r>
                        <a:rPr kumimoji="1" lang="en-US" altLang="ja-JP" sz="1600" baseline="-25000" dirty="0" smtClean="0">
                          <a:latin typeface="Symbol" charset="2"/>
                          <a:cs typeface="Symbol" charset="2"/>
                        </a:rPr>
                        <a:t>12  </a:t>
                      </a:r>
                      <a:r>
                        <a:rPr kumimoji="1" lang="en-US" altLang="ja-JP" sz="1600" dirty="0" smtClean="0"/>
                        <a:t>/ </a:t>
                      </a:r>
                      <a:r>
                        <a:rPr kumimoji="1" lang="en-US" altLang="ja-JP" sz="1600" dirty="0" err="1" smtClean="0"/>
                        <a:t>E</a:t>
                      </a:r>
                      <a:r>
                        <a:rPr kumimoji="1" lang="en-US" altLang="ja-JP" sz="1600" baseline="-25000" dirty="0" err="1" smtClean="0"/>
                        <a:t>vis</a:t>
                      </a:r>
                      <a:r>
                        <a:rPr kumimoji="1" lang="en-US" altLang="ja-JP" sz="1600" baseline="-25000" dirty="0" smtClean="0"/>
                        <a:t> </a:t>
                      </a:r>
                      <a:r>
                        <a:rPr kumimoji="1" lang="en-US" altLang="ja-JP" sz="1600" dirty="0" smtClean="0"/>
                        <a:t>&gt; 3.0/400</a:t>
                      </a:r>
                      <a:endParaRPr kumimoji="1" lang="ja-JP" altLang="en-US" sz="1600" dirty="0"/>
                    </a:p>
                  </a:txBody>
                  <a:tcPr/>
                </a:tc>
                <a:tc>
                  <a:txBody>
                    <a:bodyPr/>
                    <a:lstStyle/>
                    <a:p>
                      <a:pPr algn="ctr"/>
                      <a:r>
                        <a:rPr lang="en-US" altLang="ja-JP" sz="1600" dirty="0" smtClean="0">
                          <a:latin typeface="Symbol" charset="2"/>
                          <a:cs typeface="Symbol" charset="2"/>
                        </a:rPr>
                        <a:t>18049</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814</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21799</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6777</a:t>
                      </a:r>
                      <a:endParaRPr lang="ja-JP" altLang="en-US" sz="1600" dirty="0">
                        <a:latin typeface="Symbol" charset="2"/>
                        <a:cs typeface="Symbol" charset="2"/>
                      </a:endParaRPr>
                    </a:p>
                  </a:txBody>
                  <a:tcPr anchor="ctr"/>
                </a:tc>
              </a:tr>
            </a:tbl>
          </a:graphicData>
        </a:graphic>
      </p:graphicFrame>
      <p:sp>
        <p:nvSpPr>
          <p:cNvPr id="6" name="スライド番号プレースホルダ 5"/>
          <p:cNvSpPr>
            <a:spLocks noGrp="1"/>
          </p:cNvSpPr>
          <p:nvPr>
            <p:ph type="sldNum" sz="quarter" idx="12"/>
          </p:nvPr>
        </p:nvSpPr>
        <p:spPr/>
        <p:txBody>
          <a:bodyPr/>
          <a:lstStyle/>
          <a:p>
            <a:fld id="{E2EF4478-20A2-6D40-BFBC-8CA74407C9AA}" type="slidenum">
              <a:rPr lang="ja-JP" altLang="en-US" smtClean="0"/>
              <a:pPr/>
              <a:t>29</a:t>
            </a:fld>
            <a:endParaRPr lang="ja-JP" altLang="en-US"/>
          </a:p>
        </p:txBody>
      </p:sp>
      <p:sp>
        <p:nvSpPr>
          <p:cNvPr id="7" name="正方形/長方形 6"/>
          <p:cNvSpPr/>
          <p:nvPr/>
        </p:nvSpPr>
        <p:spPr>
          <a:xfrm>
            <a:off x="250176" y="6263652"/>
            <a:ext cx="5411716" cy="49333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smtClean="0">
                <a:solidFill>
                  <a:schemeClr val="tx1"/>
                </a:solidFill>
              </a:rPr>
              <a:t>注）</a:t>
            </a:r>
            <a:r>
              <a:rPr kumimoji="1" lang="en-US" altLang="ja-JP" dirty="0" smtClean="0">
                <a:solidFill>
                  <a:schemeClr val="tx1"/>
                </a:solidFill>
                <a:latin typeface="Symbol" charset="2"/>
                <a:cs typeface="Symbol" charset="2"/>
              </a:rPr>
              <a:t>gg</a:t>
            </a:r>
            <a:r>
              <a:rPr kumimoji="1" lang="en-US" altLang="ja-JP" dirty="0" smtClean="0">
                <a:solidFill>
                  <a:schemeClr val="tx1"/>
                </a:solidFill>
              </a:rPr>
              <a:t>-&gt;</a:t>
            </a:r>
            <a:r>
              <a:rPr kumimoji="1" lang="en-US" altLang="ja-JP" dirty="0" err="1" smtClean="0">
                <a:solidFill>
                  <a:schemeClr val="tx1"/>
                </a:solidFill>
              </a:rPr>
              <a:t>ll,qq</a:t>
            </a:r>
            <a:r>
              <a:rPr kumimoji="1" lang="ja-JP" altLang="en-US" dirty="0" smtClean="0">
                <a:solidFill>
                  <a:schemeClr val="tx1"/>
                </a:solidFill>
              </a:rPr>
              <a:t>は</a:t>
            </a:r>
            <a:r>
              <a:rPr kumimoji="1" lang="en-US" altLang="ja-JP" dirty="0" err="1" smtClean="0">
                <a:solidFill>
                  <a:schemeClr val="tx1"/>
                </a:solidFill>
              </a:rPr>
              <a:t>Preselection</a:t>
            </a:r>
            <a:r>
              <a:rPr kumimoji="1" lang="ja-JP" altLang="en-US" dirty="0" smtClean="0">
                <a:solidFill>
                  <a:schemeClr val="tx1"/>
                </a:solidFill>
              </a:rPr>
              <a:t>後のイベント数</a:t>
            </a:r>
            <a:endParaRPr kumimoji="1" lang="ja-JP" altLang="en-US" dirty="0">
              <a:solidFill>
                <a:schemeClr val="tx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57200" y="465060"/>
            <a:ext cx="8229600" cy="1066800"/>
          </a:xfrm>
        </p:spPr>
        <p:txBody>
          <a:bodyPr anchor="ctr" anchorCtr="1"/>
          <a:lstStyle/>
          <a:p>
            <a:r>
              <a:rPr lang="ja-JP" altLang="en-US" dirty="0" smtClean="0"/>
              <a:t>　</a:t>
            </a:r>
            <a:r>
              <a:rPr lang="en-US" altLang="ja-JP" dirty="0" smtClean="0"/>
              <a:t>Low Scale GMSB Model</a:t>
            </a:r>
            <a:endParaRPr lang="ja-JP" altLang="en-US" dirty="0"/>
          </a:p>
        </p:txBody>
      </p:sp>
      <p:sp>
        <p:nvSpPr>
          <p:cNvPr id="5" name="コンテンツ プレースホルダ 4"/>
          <p:cNvSpPr>
            <a:spLocks noGrp="1"/>
          </p:cNvSpPr>
          <p:nvPr>
            <p:ph idx="1"/>
          </p:nvPr>
        </p:nvSpPr>
        <p:spPr>
          <a:xfrm>
            <a:off x="85485" y="1318470"/>
            <a:ext cx="4428000" cy="2412000"/>
          </a:xfrm>
          <a:ln>
            <a:solidFill>
              <a:srgbClr val="008000"/>
            </a:solidFill>
          </a:ln>
        </p:spPr>
        <p:txBody>
          <a:bodyPr anchor="ctr">
            <a:noAutofit/>
          </a:bodyPr>
          <a:lstStyle/>
          <a:p>
            <a:pPr>
              <a:buNone/>
            </a:pPr>
            <a:r>
              <a:rPr lang="en-US" altLang="ja-JP" sz="1900" dirty="0" smtClean="0"/>
              <a:t> </a:t>
            </a:r>
            <a:r>
              <a:rPr lang="en-US" altLang="ja-JP" sz="1700" dirty="0" smtClean="0"/>
              <a:t>&lt; Cosmological Constraints &gt;</a:t>
            </a:r>
          </a:p>
          <a:p>
            <a:r>
              <a:rPr lang="en-US" altLang="ja-JP" sz="1700" dirty="0" smtClean="0"/>
              <a:t>Cosmological measurements constrain</a:t>
            </a:r>
            <a:br>
              <a:rPr lang="en-US" altLang="ja-JP" sz="1700" dirty="0" smtClean="0"/>
            </a:br>
            <a:r>
              <a:rPr lang="en-US" altLang="ja-JP" sz="1700" dirty="0" smtClean="0"/>
              <a:t>gravitino mass into two regions</a:t>
            </a:r>
          </a:p>
          <a:p>
            <a:r>
              <a:rPr lang="en-US" altLang="ja-JP" sz="1700" dirty="0" smtClean="0">
                <a:solidFill>
                  <a:srgbClr val="008000"/>
                </a:solidFill>
              </a:rPr>
              <a:t>The constraint against reheating temperature doesn’t exist for low scale GMSB which has O( </a:t>
            </a:r>
            <a:r>
              <a:rPr lang="en-US" altLang="ja-JP" sz="1700" dirty="0" smtClean="0">
                <a:solidFill>
                  <a:srgbClr val="008000"/>
                </a:solidFill>
                <a:latin typeface="Symbol" charset="2"/>
                <a:cs typeface="Symbol" charset="2"/>
              </a:rPr>
              <a:t>1</a:t>
            </a:r>
            <a:r>
              <a:rPr lang="en-US" altLang="ja-JP" sz="1700" dirty="0" smtClean="0">
                <a:solidFill>
                  <a:srgbClr val="008000"/>
                </a:solidFill>
              </a:rPr>
              <a:t> </a:t>
            </a:r>
            <a:r>
              <a:rPr lang="en-US" altLang="ja-JP" sz="1700" dirty="0" err="1" smtClean="0">
                <a:solidFill>
                  <a:srgbClr val="008000"/>
                </a:solidFill>
              </a:rPr>
              <a:t>eV</a:t>
            </a:r>
            <a:r>
              <a:rPr lang="en-US" altLang="ja-JP" sz="1700" dirty="0" smtClean="0">
                <a:solidFill>
                  <a:srgbClr val="008000"/>
                </a:solidFill>
              </a:rPr>
              <a:t> ) Gravitino</a:t>
            </a:r>
          </a:p>
        </p:txBody>
      </p:sp>
      <p:sp>
        <p:nvSpPr>
          <p:cNvPr id="6" name="スライド番号プレースホルダ 5"/>
          <p:cNvSpPr>
            <a:spLocks noGrp="1"/>
          </p:cNvSpPr>
          <p:nvPr>
            <p:ph type="sldNum" sz="quarter" idx="12"/>
          </p:nvPr>
        </p:nvSpPr>
        <p:spPr/>
        <p:txBody>
          <a:bodyPr/>
          <a:lstStyle/>
          <a:p>
            <a:fld id="{E2EF4478-20A2-6D40-BFBC-8CA74407C9AA}" type="slidenum">
              <a:rPr lang="ja-JP" altLang="en-US" smtClean="0"/>
              <a:pPr/>
              <a:t>3</a:t>
            </a:fld>
            <a:endParaRPr lang="ja-JP" altLang="en-US"/>
          </a:p>
        </p:txBody>
      </p:sp>
      <p:grpSp>
        <p:nvGrpSpPr>
          <p:cNvPr id="18" name="図形グループ 17"/>
          <p:cNvGrpSpPr/>
          <p:nvPr/>
        </p:nvGrpSpPr>
        <p:grpSpPr>
          <a:xfrm>
            <a:off x="2780782" y="3786600"/>
            <a:ext cx="6058615" cy="3003898"/>
            <a:chOff x="2780782" y="3737756"/>
            <a:chExt cx="6058615" cy="3003898"/>
          </a:xfrm>
        </p:grpSpPr>
        <p:pic>
          <p:nvPicPr>
            <p:cNvPr id="26" name="図 25"/>
            <p:cNvPicPr>
              <a:picLocks noChangeAspect="1"/>
            </p:cNvPicPr>
            <p:nvPr/>
          </p:nvPicPr>
          <p:blipFill>
            <a:blip r:embed="rId3"/>
            <a:stretch>
              <a:fillRect/>
            </a:stretch>
          </p:blipFill>
          <p:spPr>
            <a:xfrm>
              <a:off x="2780782" y="3737756"/>
              <a:ext cx="5657911" cy="3003898"/>
            </a:xfrm>
            <a:prstGeom prst="rect">
              <a:avLst/>
            </a:prstGeom>
          </p:spPr>
        </p:pic>
        <p:cxnSp>
          <p:nvCxnSpPr>
            <p:cNvPr id="27" name="直線コネクタ 26"/>
            <p:cNvCxnSpPr/>
            <p:nvPr/>
          </p:nvCxnSpPr>
          <p:spPr>
            <a:xfrm flipV="1">
              <a:off x="3285089" y="4627968"/>
              <a:ext cx="5554308" cy="1221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33" name="正方形/長方形 32"/>
            <p:cNvSpPr/>
            <p:nvPr/>
          </p:nvSpPr>
          <p:spPr>
            <a:xfrm>
              <a:off x="5379526" y="4237216"/>
              <a:ext cx="1525803" cy="390751"/>
            </a:xfrm>
            <a:prstGeom prst="rect">
              <a:avLst/>
            </a:prstGeom>
            <a:solidFill>
              <a:schemeClr val="bg1"/>
            </a:solidFill>
            <a:ln>
              <a:solidFill>
                <a:srgbClr val="FF0000"/>
              </a:solidFill>
            </a:ln>
            <a:effectLst>
              <a:outerShdw blurRad="50800" dist="38100" dir="2700000" algn="tl" rotWithShape="0">
                <a:srgbClr val="000000">
                  <a:alpha val="43000"/>
                </a:srgb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rgbClr val="FF0000"/>
                  </a:solidFill>
                </a:rPr>
                <a:t>√3×10</a:t>
              </a:r>
              <a:r>
                <a:rPr lang="en-US" altLang="ja-JP" baseline="30000" dirty="0" smtClean="0">
                  <a:solidFill>
                    <a:srgbClr val="FF0000"/>
                  </a:solidFill>
                </a:rPr>
                <a:t>10 </a:t>
              </a:r>
              <a:r>
                <a:rPr lang="en-US" altLang="ja-JP" dirty="0" smtClean="0">
                  <a:solidFill>
                    <a:srgbClr val="FF0000"/>
                  </a:solidFill>
                </a:rPr>
                <a:t>GeV</a:t>
              </a:r>
              <a:endParaRPr kumimoji="1" lang="ja-JP" altLang="en-US" baseline="30000" dirty="0">
                <a:solidFill>
                  <a:srgbClr val="FF0000"/>
                </a:solidFill>
              </a:endParaRPr>
            </a:p>
          </p:txBody>
        </p:sp>
        <p:cxnSp>
          <p:nvCxnSpPr>
            <p:cNvPr id="35" name="直線矢印コネクタ 34"/>
            <p:cNvCxnSpPr/>
            <p:nvPr/>
          </p:nvCxnSpPr>
          <p:spPr>
            <a:xfrm rot="10800000" flipV="1">
              <a:off x="3820860" y="3916192"/>
              <a:ext cx="492295" cy="1"/>
            </a:xfrm>
            <a:prstGeom prst="straightConnector1">
              <a:avLst/>
            </a:prstGeom>
            <a:ln w="38100">
              <a:solidFill>
                <a:srgbClr val="008000">
                  <a:alpha val="60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36" name="直線矢印コネクタ 35"/>
            <p:cNvCxnSpPr/>
            <p:nvPr/>
          </p:nvCxnSpPr>
          <p:spPr>
            <a:xfrm rot="5400000" flipH="1" flipV="1">
              <a:off x="3424439" y="4341456"/>
              <a:ext cx="548601" cy="1"/>
            </a:xfrm>
            <a:prstGeom prst="straightConnector1">
              <a:avLst/>
            </a:prstGeom>
            <a:ln w="38100">
              <a:solidFill>
                <a:srgbClr val="FF0000"/>
              </a:solidFill>
              <a:tailEnd type="arrow"/>
            </a:ln>
          </p:spPr>
          <p:style>
            <a:lnRef idx="2">
              <a:schemeClr val="accent1"/>
            </a:lnRef>
            <a:fillRef idx="0">
              <a:schemeClr val="accent1"/>
            </a:fillRef>
            <a:effectRef idx="1">
              <a:schemeClr val="accent1"/>
            </a:effectRef>
            <a:fontRef idx="minor">
              <a:schemeClr val="tx1"/>
            </a:fontRef>
          </p:style>
        </p:cxnSp>
      </p:grpSp>
      <p:sp>
        <p:nvSpPr>
          <p:cNvPr id="38" name="テキスト ボックス 37"/>
          <p:cNvSpPr txBox="1"/>
          <p:nvPr/>
        </p:nvSpPr>
        <p:spPr>
          <a:xfrm>
            <a:off x="97696" y="4094459"/>
            <a:ext cx="2601231" cy="1303809"/>
          </a:xfrm>
          <a:prstGeom prst="rect">
            <a:avLst/>
          </a:prstGeom>
          <a:noFill/>
          <a:ln>
            <a:solidFill>
              <a:srgbClr val="0000FF"/>
            </a:solidFill>
          </a:ln>
        </p:spPr>
        <p:txBody>
          <a:bodyPr wrap="square" lIns="72000" tIns="36000" rIns="72000" bIns="36000" rtlCol="0">
            <a:spAutoFit/>
          </a:bodyPr>
          <a:lstStyle/>
          <a:p>
            <a:r>
              <a:rPr lang="en-US" altLang="ja-JP" sz="2000" dirty="0" smtClean="0"/>
              <a:t>The object of study is low scale GMSB which has very light Gravitino</a:t>
            </a:r>
            <a:endParaRPr kumimoji="1" lang="ja-JP" altLang="en-US" sz="2000" dirty="0"/>
          </a:p>
        </p:txBody>
      </p:sp>
      <p:sp>
        <p:nvSpPr>
          <p:cNvPr id="40" name="星 5 39"/>
          <p:cNvSpPr>
            <a:spLocks noChangeAspect="1"/>
          </p:cNvSpPr>
          <p:nvPr/>
        </p:nvSpPr>
        <p:spPr>
          <a:xfrm>
            <a:off x="3820859" y="4078446"/>
            <a:ext cx="359139" cy="359139"/>
          </a:xfrm>
          <a:prstGeom prst="star5">
            <a:avLst/>
          </a:prstGeom>
          <a:solidFill>
            <a:srgbClr val="0000FF"/>
          </a:solidFill>
          <a:ln>
            <a:solidFill>
              <a:srgbClr val="0000FF"/>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en-US" altLang="ja-JP" dirty="0" smtClean="0"/>
          </a:p>
          <a:p>
            <a:pPr algn="ctr"/>
            <a:endParaRPr lang="en-US" altLang="ja-JP" dirty="0" smtClean="0"/>
          </a:p>
          <a:p>
            <a:pPr algn="ctr"/>
            <a:endParaRPr kumimoji="1" lang="en-US" altLang="ja-JP" dirty="0" smtClean="0"/>
          </a:p>
          <a:p>
            <a:pPr algn="ctr"/>
            <a:endParaRPr lang="en-US" altLang="ja-JP" dirty="0" smtClean="0"/>
          </a:p>
          <a:p>
            <a:pPr algn="ctr"/>
            <a:endParaRPr kumimoji="1" lang="ja-JP" altLang="en-US" dirty="0"/>
          </a:p>
        </p:txBody>
      </p:sp>
      <p:cxnSp>
        <p:nvCxnSpPr>
          <p:cNvPr id="15" name="直線矢印コネクタ 14"/>
          <p:cNvCxnSpPr/>
          <p:nvPr/>
        </p:nvCxnSpPr>
        <p:spPr>
          <a:xfrm>
            <a:off x="2149376" y="3737604"/>
            <a:ext cx="1695907" cy="329550"/>
          </a:xfrm>
          <a:prstGeom prst="straightConnector1">
            <a:avLst/>
          </a:prstGeom>
          <a:ln w="25400">
            <a:solidFill>
              <a:srgbClr val="0000FF">
                <a:alpha val="60000"/>
              </a:srgbClr>
            </a:solidFill>
            <a:tailEnd type="arrow"/>
          </a:ln>
        </p:spPr>
        <p:style>
          <a:lnRef idx="2">
            <a:schemeClr val="accent1"/>
          </a:lnRef>
          <a:fillRef idx="0">
            <a:schemeClr val="accent1"/>
          </a:fillRef>
          <a:effectRef idx="1">
            <a:schemeClr val="accent1"/>
          </a:effectRef>
          <a:fontRef idx="minor">
            <a:schemeClr val="tx1"/>
          </a:fontRef>
        </p:style>
      </p:cxnSp>
      <p:cxnSp>
        <p:nvCxnSpPr>
          <p:cNvPr id="17" name="直線矢印コネクタ 16"/>
          <p:cNvCxnSpPr/>
          <p:nvPr/>
        </p:nvCxnSpPr>
        <p:spPr>
          <a:xfrm rot="5400000">
            <a:off x="5380903" y="2571641"/>
            <a:ext cx="392306" cy="2720829"/>
          </a:xfrm>
          <a:prstGeom prst="straightConnector1">
            <a:avLst/>
          </a:prstGeom>
          <a:ln w="25400">
            <a:solidFill>
              <a:srgbClr val="0000FF">
                <a:alpha val="60000"/>
              </a:srgbClr>
            </a:solidFill>
            <a:tailEnd type="arrow"/>
          </a:ln>
        </p:spPr>
        <p:style>
          <a:lnRef idx="2">
            <a:schemeClr val="accent1"/>
          </a:lnRef>
          <a:fillRef idx="0">
            <a:schemeClr val="accent1"/>
          </a:fillRef>
          <a:effectRef idx="1">
            <a:schemeClr val="accent1"/>
          </a:effectRef>
          <a:fontRef idx="minor">
            <a:schemeClr val="tx1"/>
          </a:fontRef>
        </p:style>
      </p:cxnSp>
      <p:sp>
        <p:nvSpPr>
          <p:cNvPr id="16" name="コンテンツ プレースホルダ 4"/>
          <p:cNvSpPr txBox="1">
            <a:spLocks/>
          </p:cNvSpPr>
          <p:nvPr/>
        </p:nvSpPr>
        <p:spPr>
          <a:xfrm>
            <a:off x="4613562" y="1311691"/>
            <a:ext cx="4428000" cy="2412000"/>
          </a:xfrm>
          <a:prstGeom prst="rect">
            <a:avLst/>
          </a:prstGeom>
          <a:ln>
            <a:solidFill>
              <a:srgbClr val="FF0000"/>
            </a:solidFill>
          </a:ln>
        </p:spPr>
        <p:txBody>
          <a:bodyPr vert="horz" lIns="72000" tIns="46800" rIns="72000" bIns="46800" anchor="ctr" anchorCtr="0">
            <a:no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1" lang="en-US" altLang="ja-JP" sz="1900" b="0" i="0" u="none" strike="noStrike" kern="1200" cap="none" spc="0" normalizeH="0" baseline="0" noProof="0" dirty="0" smtClean="0">
                <a:ln>
                  <a:noFill/>
                </a:ln>
                <a:solidFill>
                  <a:schemeClr val="tx1"/>
                </a:solidFill>
                <a:effectLst/>
                <a:uLnTx/>
                <a:uFillTx/>
                <a:latin typeface="+mn-lt"/>
                <a:ea typeface="+mn-ea"/>
                <a:cs typeface="+mn-cs"/>
              </a:rPr>
              <a:t> </a:t>
            </a:r>
            <a:r>
              <a:rPr kumimoji="1" lang="en-US" altLang="ja-JP" sz="1700" b="0" i="0" u="none" strike="noStrike" kern="1200" cap="none" spc="0" normalizeH="0" baseline="0" noProof="0" dirty="0" smtClean="0">
                <a:ln>
                  <a:noFill/>
                </a:ln>
                <a:solidFill>
                  <a:schemeClr val="tx1"/>
                </a:solidFill>
                <a:effectLst/>
                <a:uLnTx/>
                <a:uFillTx/>
                <a:latin typeface="+mn-lt"/>
                <a:ea typeface="+mn-ea"/>
                <a:cs typeface="+mn-cs"/>
              </a:rPr>
              <a:t>&lt; Thermal</a:t>
            </a:r>
            <a:r>
              <a:rPr kumimoji="1" lang="en-US" altLang="ja-JP" sz="1700" b="0" i="0" u="none" strike="noStrike" kern="1200" cap="none" spc="0" normalizeH="0" noProof="0" dirty="0" smtClean="0">
                <a:ln>
                  <a:noFill/>
                </a:ln>
                <a:solidFill>
                  <a:schemeClr val="tx1"/>
                </a:solidFill>
                <a:effectLst/>
                <a:uLnTx/>
                <a:uFillTx/>
                <a:latin typeface="+mn-lt"/>
                <a:ea typeface="+mn-ea"/>
                <a:cs typeface="+mn-cs"/>
              </a:rPr>
              <a:t> </a:t>
            </a:r>
            <a:r>
              <a:rPr lang="en-US" altLang="ja-JP" sz="1700" dirty="0" smtClean="0"/>
              <a:t>Leptogenesis</a:t>
            </a:r>
            <a:r>
              <a:rPr kumimoji="1" lang="en-US" altLang="ja-JP" sz="1700" b="0" i="0" u="none" strike="noStrike" kern="1200" cap="none" spc="0" normalizeH="0" noProof="0" dirty="0" smtClean="0">
                <a:ln>
                  <a:noFill/>
                </a:ln>
                <a:solidFill>
                  <a:schemeClr val="tx1"/>
                </a:solidFill>
                <a:effectLst/>
                <a:uLnTx/>
                <a:uFillTx/>
                <a:latin typeface="+mn-lt"/>
                <a:ea typeface="+mn-ea"/>
                <a:cs typeface="+mn-cs"/>
              </a:rPr>
              <a:t> </a:t>
            </a:r>
            <a:r>
              <a:rPr kumimoji="1" lang="en-US" altLang="ja-JP" sz="1700" b="0" i="0" u="none" strike="noStrike" kern="1200" cap="none" spc="0" normalizeH="0" baseline="0" noProof="0" dirty="0" smtClean="0">
                <a:ln>
                  <a:noFill/>
                </a:ln>
                <a:solidFill>
                  <a:schemeClr val="tx1"/>
                </a:solidFill>
                <a:effectLst/>
                <a:uLnTx/>
                <a:uFillTx/>
                <a:latin typeface="+mn-lt"/>
                <a:ea typeface="+mn-ea"/>
                <a:cs typeface="+mn-cs"/>
              </a:rPr>
              <a:t>&gt;</a:t>
            </a:r>
          </a:p>
          <a:p>
            <a:pPr marL="365760" lvl="0" indent="-256032" defTabSz="914400">
              <a:spcBef>
                <a:spcPts val="300"/>
              </a:spcBef>
              <a:buClr>
                <a:schemeClr val="accent3"/>
              </a:buClr>
              <a:buFont typeface="Georgia"/>
              <a:buChar char="•"/>
              <a:defRPr/>
            </a:pPr>
            <a:r>
              <a:rPr lang="en-US" altLang="ja-JP" sz="1700" dirty="0" smtClean="0"/>
              <a:t>Baryogenesis is realized by</a:t>
            </a:r>
            <a:r>
              <a:rPr kumimoji="1" lang="en-US" altLang="ja-JP" sz="1700" b="0" i="0" u="none" strike="noStrike" kern="1200" cap="none" spc="0" normalizeH="0" noProof="0" dirty="0" smtClean="0">
                <a:ln>
                  <a:noFill/>
                </a:ln>
                <a:solidFill>
                  <a:schemeClr val="tx1"/>
                </a:solidFill>
                <a:effectLst/>
                <a:uLnTx/>
                <a:uFillTx/>
                <a:latin typeface="+mn-lt"/>
                <a:ea typeface="+mn-ea"/>
                <a:cs typeface="+mn-cs"/>
              </a:rPr>
              <a:t> assuming</a:t>
            </a:r>
            <a:r>
              <a:rPr lang="en-US" altLang="ja-JP" sz="1700" noProof="0" dirty="0" smtClean="0"/>
              <a:t> </a:t>
            </a:r>
            <a:br>
              <a:rPr lang="en-US" altLang="ja-JP" sz="1700" noProof="0" dirty="0" smtClean="0"/>
            </a:br>
            <a:r>
              <a:rPr lang="en-US" altLang="ja-JP" sz="1700" noProof="0" dirty="0" smtClean="0"/>
              <a:t>right handed neutrino </a:t>
            </a:r>
            <a:r>
              <a:rPr lang="en-US" altLang="ja-JP" sz="1700" dirty="0" smtClean="0"/>
              <a:t>was</a:t>
            </a:r>
            <a:r>
              <a:rPr lang="en-US" altLang="ja-JP" sz="1700" noProof="0" dirty="0" smtClean="0"/>
              <a:t> generated in the early universe and the </a:t>
            </a:r>
            <a:r>
              <a:rPr lang="en-US" altLang="ja-JP" sz="1700" dirty="0" smtClean="0"/>
              <a:t>sphaleron process which conserves B – L </a:t>
            </a:r>
            <a:br>
              <a:rPr lang="en-US" altLang="ja-JP" sz="1700" dirty="0" smtClean="0"/>
            </a:br>
            <a:r>
              <a:rPr lang="en-US" altLang="ja-JP" sz="1700" dirty="0" smtClean="0"/>
              <a:t>(B: baryon number L: lepton number)</a:t>
            </a:r>
            <a:endParaRPr kumimoji="1" lang="en-US" altLang="ja-JP" sz="1700" b="0" i="0" u="none" strike="noStrike" kern="1200" cap="none" spc="0" normalizeH="0" baseline="0" noProof="0" dirty="0" smtClean="0">
              <a:ln>
                <a:noFill/>
              </a:ln>
              <a:solidFill>
                <a:schemeClr val="tx1"/>
              </a:solidFill>
              <a:effectLst/>
              <a:uLnTx/>
              <a:uFillTx/>
              <a:latin typeface="+mn-lt"/>
              <a:ea typeface="+mn-ea"/>
              <a:cs typeface="+mn-cs"/>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lang="en-US" altLang="ja-JP" sz="1700" dirty="0" smtClean="0">
                <a:solidFill>
                  <a:srgbClr val="FF0000"/>
                </a:solidFill>
              </a:rPr>
              <a:t>Needs high reheating temperature </a:t>
            </a:r>
            <a:br>
              <a:rPr lang="en-US" altLang="ja-JP" sz="1700" dirty="0" smtClean="0">
                <a:solidFill>
                  <a:srgbClr val="FF0000"/>
                </a:solidFill>
              </a:rPr>
            </a:br>
            <a:r>
              <a:rPr lang="en-US" altLang="ja-JP" sz="1700" dirty="0" smtClean="0">
                <a:solidFill>
                  <a:srgbClr val="FF0000"/>
                </a:solidFill>
              </a:rPr>
              <a:t>to generate heavy right handed neutrino</a:t>
            </a:r>
            <a:endParaRPr kumimoji="1" lang="en-US" altLang="ja-JP" sz="1700" b="0" i="0" u="none" strike="noStrike" kern="1200" cap="none" spc="0" normalizeH="0" baseline="0" noProof="0" dirty="0" smtClean="0">
              <a:ln>
                <a:noFill/>
              </a:ln>
              <a:solidFill>
                <a:srgbClr val="FF0000"/>
              </a:solidFill>
              <a:effectLst/>
              <a:uLnTx/>
              <a:uFillTx/>
              <a:latin typeface="+mn-lt"/>
              <a:ea typeface="+mn-ea"/>
              <a:cs typeface="+mn-cs"/>
            </a:endParaRPr>
          </a:p>
        </p:txBody>
      </p:sp>
      <p:sp>
        <p:nvSpPr>
          <p:cNvPr id="19" name="コンテンツ プレースホルダ 40"/>
          <p:cNvSpPr txBox="1">
            <a:spLocks/>
          </p:cNvSpPr>
          <p:nvPr/>
        </p:nvSpPr>
        <p:spPr>
          <a:xfrm>
            <a:off x="2782808" y="6369785"/>
            <a:ext cx="2049511" cy="265335"/>
          </a:xfrm>
          <a:prstGeom prst="rect">
            <a:avLst/>
          </a:prstGeom>
        </p:spPr>
        <p:txBody>
          <a:bodyPr vert="horz">
            <a:normAutofit fontScale="77500" lnSpcReduction="20000"/>
          </a:bodyPr>
          <a:lstStyle/>
          <a:p>
            <a:pPr marL="365760" lvl="0" indent="-256032" defTabSz="914400">
              <a:spcBef>
                <a:spcPts val="300"/>
              </a:spcBef>
              <a:buClr>
                <a:schemeClr val="accent3"/>
              </a:buClr>
              <a:defRPr/>
            </a:pPr>
            <a:r>
              <a:rPr lang="en-US" altLang="ja-JP" sz="1600" dirty="0" err="1" smtClean="0"/>
              <a:t>T.Moroi</a:t>
            </a:r>
            <a:r>
              <a:rPr lang="en-US" altLang="ja-JP" sz="1600" dirty="0" smtClean="0"/>
              <a:t>: hep-ph/</a:t>
            </a:r>
            <a:r>
              <a:rPr lang="en-US" altLang="ja-JP" sz="1600" dirty="0" smtClean="0">
                <a:latin typeface="Symbol" charset="2"/>
                <a:cs typeface="Symbol" charset="2"/>
              </a:rPr>
              <a:t>9503210</a:t>
            </a:r>
            <a:endParaRPr kumimoji="1" lang="en-US" altLang="ja-JP" sz="2000" b="0" i="0" u="none" strike="noStrike" kern="1200" cap="none" spc="0" normalizeH="0" baseline="0" noProof="0" dirty="0" smtClean="0">
              <a:ln>
                <a:noFill/>
              </a:ln>
              <a:solidFill>
                <a:schemeClr val="tx1"/>
              </a:solidFill>
              <a:effectLst/>
              <a:uLnTx/>
              <a:uFillTx/>
              <a:latin typeface="Symbol" charset="2"/>
              <a:ea typeface="+mn-ea"/>
              <a:cs typeface="Symbol" charset="2"/>
            </a:endParaRPr>
          </a:p>
        </p:txBody>
      </p:sp>
      <p:sp>
        <p:nvSpPr>
          <p:cNvPr id="20" name="コンテンツ プレースホルダ 40"/>
          <p:cNvSpPr txBox="1">
            <a:spLocks/>
          </p:cNvSpPr>
          <p:nvPr/>
        </p:nvSpPr>
        <p:spPr>
          <a:xfrm>
            <a:off x="2784332" y="6522185"/>
            <a:ext cx="2049511" cy="265335"/>
          </a:xfrm>
          <a:prstGeom prst="rect">
            <a:avLst/>
          </a:prstGeom>
        </p:spPr>
        <p:txBody>
          <a:bodyPr vert="horz">
            <a:normAutofit fontScale="77500" lnSpcReduction="20000"/>
          </a:bodyPr>
          <a:lstStyle/>
          <a:p>
            <a:pPr marL="365760" lvl="0" indent="-256032" defTabSz="914400">
              <a:spcBef>
                <a:spcPts val="300"/>
              </a:spcBef>
              <a:buClr>
                <a:schemeClr val="accent3"/>
              </a:buClr>
              <a:defRPr/>
            </a:pPr>
            <a:r>
              <a:rPr lang="en-US" altLang="ja-JP" sz="1600" dirty="0" err="1" smtClean="0"/>
              <a:t>S.Shirai</a:t>
            </a:r>
            <a:r>
              <a:rPr lang="en-US" altLang="ja-JP" sz="1600" dirty="0" smtClean="0"/>
              <a:t>: arXiv/</a:t>
            </a:r>
            <a:r>
              <a:rPr lang="en-US" altLang="ja-JP" sz="1548" dirty="0" smtClean="0"/>
              <a:t>1003.3155</a:t>
            </a:r>
            <a:endParaRPr kumimoji="1" lang="en-US" altLang="ja-JP" sz="1548" b="0" i="0" u="none" strike="noStrike" kern="1200" cap="none" spc="0" normalizeH="0" baseline="0" noProof="0" dirty="0" smtClean="0">
              <a:ln>
                <a:noFill/>
              </a:ln>
              <a:solidFill>
                <a:schemeClr val="tx1"/>
              </a:solidFill>
              <a:effectLst/>
              <a:uLnTx/>
              <a:uFillTx/>
              <a:latin typeface="Symbol" charset="2"/>
              <a:ea typeface="+mn-ea"/>
              <a:cs typeface="Symbol" charset="2"/>
            </a:endParaRPr>
          </a:p>
        </p:txBody>
      </p:sp>
      <p:sp>
        <p:nvSpPr>
          <p:cNvPr id="21" name="コンテンツ プレースホルダ 40"/>
          <p:cNvSpPr txBox="1">
            <a:spLocks/>
          </p:cNvSpPr>
          <p:nvPr/>
        </p:nvSpPr>
        <p:spPr>
          <a:xfrm>
            <a:off x="-178548" y="5872448"/>
            <a:ext cx="2613441" cy="985552"/>
          </a:xfrm>
          <a:prstGeom prst="rect">
            <a:avLst/>
          </a:prstGeom>
        </p:spPr>
        <p:txBody>
          <a:bodyPr vert="horz">
            <a:normAutofit fontScale="77500" lnSpcReduction="20000"/>
          </a:bodyPr>
          <a:lstStyle/>
          <a:p>
            <a:pPr marL="365760" lvl="0" indent="-256032" defTabSz="914400">
              <a:spcBef>
                <a:spcPts val="300"/>
              </a:spcBef>
              <a:buClr>
                <a:schemeClr val="accent3"/>
              </a:buClr>
              <a:defRPr/>
            </a:pPr>
            <a:r>
              <a:rPr lang="en-US" altLang="ja-JP" sz="1600" noProof="0" dirty="0" smtClean="0"/>
              <a:t>     *Low Scale GMSB </a:t>
            </a:r>
            <a:r>
              <a:rPr lang="en-US" altLang="ja-JP" sz="1600" dirty="0" smtClean="0"/>
              <a:t>can not be cold dark matter candidate because it is too light.</a:t>
            </a:r>
            <a:br>
              <a:rPr lang="en-US" altLang="ja-JP" sz="1600" dirty="0" smtClean="0"/>
            </a:br>
            <a:r>
              <a:rPr lang="en-US" altLang="ja-JP" sz="1600" dirty="0" smtClean="0"/>
              <a:t>Expect its problem be solved by another model, </a:t>
            </a:r>
            <a:br>
              <a:rPr lang="en-US" altLang="ja-JP" sz="1600" dirty="0" smtClean="0"/>
            </a:br>
            <a:r>
              <a:rPr lang="en-US" altLang="ja-JP" sz="1600" dirty="0" smtClean="0"/>
              <a:t>for example: </a:t>
            </a:r>
            <a:r>
              <a:rPr lang="en-US" altLang="ja-JP" sz="1600" dirty="0" err="1" smtClean="0"/>
              <a:t>axion</a:t>
            </a:r>
            <a:r>
              <a:rPr lang="en-US" altLang="ja-JP" sz="1600" dirty="0" smtClean="0"/>
              <a:t> and so on.</a:t>
            </a:r>
            <a:endParaRPr kumimoji="1" lang="en-US" altLang="ja-JP" sz="2000" b="0" i="0" u="none" strike="noStrike" kern="1200" cap="none" spc="0" normalizeH="0" baseline="0" noProof="0" dirty="0" smtClean="0">
              <a:ln>
                <a:noFill/>
              </a:ln>
              <a:solidFill>
                <a:schemeClr val="tx1"/>
              </a:solidFill>
              <a:effectLst/>
              <a:uLnTx/>
              <a:uFillTx/>
              <a:latin typeface="Symbol" charset="2"/>
              <a:ea typeface="+mn-ea"/>
              <a:cs typeface="Symbol" charset="2"/>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7900" y="435575"/>
            <a:ext cx="8229600" cy="1143000"/>
          </a:xfrm>
        </p:spPr>
        <p:txBody>
          <a:bodyPr>
            <a:normAutofit/>
          </a:bodyPr>
          <a:lstStyle/>
          <a:p>
            <a:r>
              <a:rPr lang="ja-JP" altLang="en-US" dirty="0" smtClean="0"/>
              <a:t>最終サンプル</a:t>
            </a:r>
            <a:r>
              <a:rPr lang="en-US" altLang="ja-JP" dirty="0" smtClean="0"/>
              <a:t>(lifetime analysis)</a:t>
            </a:r>
            <a:endParaRPr lang="ja-JP" altLang="en-US" dirty="0"/>
          </a:p>
        </p:txBody>
      </p:sp>
      <p:graphicFrame>
        <p:nvGraphicFramePr>
          <p:cNvPr id="5" name="表 4"/>
          <p:cNvGraphicFramePr>
            <a:graphicFrameLocks noGrp="1"/>
          </p:cNvGraphicFramePr>
          <p:nvPr/>
        </p:nvGraphicFramePr>
        <p:xfrm>
          <a:off x="354343" y="1562014"/>
          <a:ext cx="8492917" cy="1416649"/>
        </p:xfrm>
        <a:graphic>
          <a:graphicData uri="http://schemas.openxmlformats.org/drawingml/2006/table">
            <a:tbl>
              <a:tblPr firstRow="1" bandRow="1">
                <a:tableStyleId>{5940675A-B579-460E-94D1-54222C63F5DA}</a:tableStyleId>
              </a:tblPr>
              <a:tblGrid>
                <a:gridCol w="3207294"/>
                <a:gridCol w="1154626"/>
                <a:gridCol w="1193114"/>
                <a:gridCol w="1334235"/>
                <a:gridCol w="1603648"/>
              </a:tblGrid>
              <a:tr h="0">
                <a:tc>
                  <a:txBody>
                    <a:bodyPr/>
                    <a:lstStyle/>
                    <a:p>
                      <a:endParaRPr kumimoji="1" lang="ja-JP" altLang="en-US" sz="1600" dirty="0"/>
                    </a:p>
                  </a:txBody>
                  <a:tcPr/>
                </a:tc>
                <a:tc>
                  <a:txBody>
                    <a:bodyPr/>
                    <a:lstStyle/>
                    <a:p>
                      <a:pPr algn="ctr"/>
                      <a:r>
                        <a:rPr kumimoji="1" lang="en-US" altLang="ja-JP" sz="1600" dirty="0" smtClean="0"/>
                        <a:t>stau-stau</a:t>
                      </a:r>
                      <a:endParaRPr kumimoji="1" lang="ja-JP" altLang="en-US" sz="1600" dirty="0"/>
                    </a:p>
                  </a:txBody>
                  <a:tcPr/>
                </a:tc>
                <a:tc>
                  <a:txBody>
                    <a:bodyPr/>
                    <a:lstStyle/>
                    <a:p>
                      <a:pPr algn="ctr"/>
                      <a:r>
                        <a:rPr kumimoji="1" lang="en-US" altLang="ja-JP" sz="1600" dirty="0" err="1" smtClean="0">
                          <a:latin typeface="Symbol" charset="2"/>
                          <a:cs typeface="Symbol" charset="2"/>
                        </a:rPr>
                        <a:t>tt</a:t>
                      </a:r>
                      <a:endParaRPr kumimoji="1" lang="ja-JP" altLang="en-US" sz="1600" dirty="0">
                        <a:latin typeface="Symbol" charset="2"/>
                        <a:cs typeface="Symbol" charset="2"/>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err="1" smtClean="0">
                          <a:latin typeface="Symbol" charset="2"/>
                          <a:cs typeface="Symbol" charset="2"/>
                        </a:rPr>
                        <a:t>gg</a:t>
                      </a:r>
                      <a:r>
                        <a:rPr kumimoji="1" lang="en-US" altLang="ja-JP" sz="1600" dirty="0" smtClean="0">
                          <a:latin typeface="Symbol" charset="2"/>
                          <a:cs typeface="Symbol" charset="2"/>
                        </a:rPr>
                        <a:t> </a:t>
                      </a:r>
                      <a:r>
                        <a:rPr kumimoji="1" lang="en-US" altLang="ja-JP" sz="1600" dirty="0" smtClean="0"/>
                        <a:t>-&gt; </a:t>
                      </a:r>
                      <a:r>
                        <a:rPr kumimoji="1" lang="en-US" altLang="ja-JP" sz="1600" dirty="0" err="1" smtClean="0"/>
                        <a:t>ll+bhabha</a:t>
                      </a:r>
                      <a:endParaRPr kumimoji="1" lang="ja-JP" altLang="en-US" sz="1600" dirty="0" smtClean="0">
                        <a:latin typeface="Symbol" charset="2"/>
                        <a:cs typeface="Symbol" charset="2"/>
                      </a:endParaRPr>
                    </a:p>
                  </a:txBody>
                  <a:tcPr/>
                </a:tc>
                <a:tc>
                  <a:txBody>
                    <a:bodyPr/>
                    <a:lstStyle/>
                    <a:p>
                      <a:pPr algn="ctr"/>
                      <a:r>
                        <a:rPr kumimoji="1" lang="en-US" altLang="ja-JP" sz="1600" dirty="0" smtClean="0"/>
                        <a:t>WW, ZZ -&gt; l</a:t>
                      </a:r>
                      <a:r>
                        <a:rPr kumimoji="1" lang="en-US" altLang="ja-JP" sz="1600" dirty="0" smtClean="0">
                          <a:latin typeface="Symbol" charset="2"/>
                          <a:cs typeface="Symbol" charset="2"/>
                        </a:rPr>
                        <a:t>n</a:t>
                      </a:r>
                      <a:r>
                        <a:rPr kumimoji="1" lang="en-US" altLang="ja-JP" sz="1600" dirty="0" smtClean="0"/>
                        <a:t>l</a:t>
                      </a:r>
                      <a:r>
                        <a:rPr kumimoji="1" lang="en-US" altLang="ja-JP" sz="1600" dirty="0" smtClean="0">
                          <a:latin typeface="Symbol" charset="2"/>
                          <a:cs typeface="Symbol" charset="2"/>
                        </a:rPr>
                        <a:t>n</a:t>
                      </a:r>
                      <a:endParaRPr kumimoji="1" lang="ja-JP" altLang="en-US" sz="1600" dirty="0">
                        <a:latin typeface="Symbol" charset="2"/>
                        <a:cs typeface="Symbol" charset="2"/>
                      </a:endParaRPr>
                    </a:p>
                  </a:txBody>
                  <a:tcPr/>
                </a:tc>
              </a:tr>
              <a:tr h="83752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600" dirty="0" smtClean="0">
                          <a:latin typeface="Symbol" charset="2"/>
                          <a:cs typeface="Symbol" charset="2"/>
                        </a:rPr>
                        <a:t>前ページ</a:t>
                      </a:r>
                      <a:r>
                        <a:rPr kumimoji="1" lang="en-US" altLang="ja-JP" sz="1600" dirty="0" smtClean="0">
                          <a:latin typeface="MSP"/>
                          <a:cs typeface="MSP"/>
                        </a:rPr>
                        <a:t>Cut</a:t>
                      </a:r>
                      <a:r>
                        <a:rPr kumimoji="1" lang="ja-JP" altLang="en-US" sz="1600" dirty="0" smtClean="0">
                          <a:latin typeface="MSP"/>
                          <a:cs typeface="MSP"/>
                        </a:rPr>
                        <a:t>　</a:t>
                      </a:r>
                      <a:r>
                        <a:rPr kumimoji="1" lang="en-US" altLang="ja-JP" sz="1600" dirty="0" smtClean="0">
                          <a:latin typeface="Symbol" charset="2"/>
                          <a:cs typeface="Symbol" charset="2"/>
                        </a:rPr>
                        <a:t>+</a:t>
                      </a:r>
                      <a:r>
                        <a:rPr kumimoji="1" lang="ja-JP" altLang="en-US" sz="1600" dirty="0" smtClean="0">
                          <a:latin typeface="Symbol" charset="2"/>
                          <a:cs typeface="Symbol" charset="2"/>
                        </a:rPr>
                        <a:t>　</a:t>
                      </a:r>
                      <a:r>
                        <a:rPr kumimoji="1" lang="en-US" altLang="ja-JP" sz="1600" dirty="0" smtClean="0"/>
                        <a:t>Lepton ID CUT</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2400" dirty="0" smtClean="0">
                          <a:solidFill>
                            <a:srgbClr val="FF0000"/>
                          </a:solidFill>
                        </a:rPr>
                        <a:t>(</a:t>
                      </a:r>
                      <a:r>
                        <a:rPr kumimoji="1" lang="en-US" altLang="ja-JP" sz="2400" dirty="0" err="1" smtClean="0">
                          <a:solidFill>
                            <a:srgbClr val="FF0000"/>
                          </a:solidFill>
                        </a:rPr>
                        <a:t>stau</a:t>
                      </a:r>
                      <a:r>
                        <a:rPr kumimoji="1" lang="en-US" altLang="ja-JP" sz="2400" dirty="0" smtClean="0">
                          <a:solidFill>
                            <a:srgbClr val="FF0000"/>
                          </a:solidFill>
                        </a:rPr>
                        <a:t> lifetime</a:t>
                      </a:r>
                      <a:r>
                        <a:rPr kumimoji="1" lang="en-US" altLang="ja-JP" sz="2400" baseline="0" dirty="0" smtClean="0">
                          <a:solidFill>
                            <a:srgbClr val="FF0000"/>
                          </a:solidFill>
                        </a:rPr>
                        <a:t> </a:t>
                      </a:r>
                      <a:r>
                        <a:rPr kumimoji="1" lang="ja-JP" altLang="en-US" sz="2400" baseline="0" dirty="0" smtClean="0">
                          <a:solidFill>
                            <a:srgbClr val="FF0000"/>
                          </a:solidFill>
                        </a:rPr>
                        <a:t>解析</a:t>
                      </a:r>
                      <a:r>
                        <a:rPr kumimoji="1" lang="ja-JP" altLang="en-US" sz="2400" dirty="0" smtClean="0">
                          <a:solidFill>
                            <a:srgbClr val="FF0000"/>
                          </a:solidFill>
                        </a:rPr>
                        <a:t>用</a:t>
                      </a:r>
                      <a:r>
                        <a:rPr kumimoji="1" lang="en-US" altLang="ja-JP" sz="2400" dirty="0" smtClean="0">
                          <a:solidFill>
                            <a:srgbClr val="FF0000"/>
                          </a:solidFill>
                        </a:rPr>
                        <a:t>)</a:t>
                      </a:r>
                      <a:endParaRPr kumimoji="1" lang="ja-JP" altLang="en-US" sz="2400" dirty="0" smtClean="0">
                        <a:solidFill>
                          <a:srgbClr val="FF0000"/>
                        </a:solidFill>
                      </a:endParaRPr>
                    </a:p>
                  </a:txBody>
                  <a:tcPr/>
                </a:tc>
                <a:tc>
                  <a:txBody>
                    <a:bodyPr/>
                    <a:lstStyle/>
                    <a:p>
                      <a:pPr algn="ctr"/>
                      <a:r>
                        <a:rPr kumimoji="1" lang="en-US" altLang="ja-JP" sz="1600" kern="1200" baseline="0" dirty="0" smtClean="0">
                          <a:solidFill>
                            <a:schemeClr val="tx1"/>
                          </a:solidFill>
                          <a:latin typeface="Symbol" charset="2"/>
                          <a:ea typeface="+mn-ea"/>
                          <a:cs typeface="Symbol" charset="2"/>
                        </a:rPr>
                        <a:t>14565</a:t>
                      </a:r>
                      <a:endParaRPr lang="ja-JP" altLang="en-US" sz="1600" dirty="0">
                        <a:latin typeface="Symbol" charset="2"/>
                        <a:cs typeface="Symbol" charset="2"/>
                      </a:endParaRPr>
                    </a:p>
                  </a:txBody>
                  <a:tcPr anchor="ctr"/>
                </a:tc>
                <a:tc>
                  <a:txBody>
                    <a:bodyPr/>
                    <a:lstStyle/>
                    <a:p>
                      <a:pPr algn="ctr"/>
                      <a:r>
                        <a:rPr kumimoji="1" lang="en-US" altLang="ja-JP" sz="1600" kern="1200" baseline="0" dirty="0" smtClean="0">
                          <a:solidFill>
                            <a:schemeClr val="tx1"/>
                          </a:solidFill>
                          <a:latin typeface="Symbol" charset="2"/>
                          <a:ea typeface="+mn-ea"/>
                          <a:cs typeface="Symbol" charset="2"/>
                        </a:rPr>
                        <a:t>563</a:t>
                      </a:r>
                      <a:endParaRPr lang="ja-JP" altLang="en-US" sz="1600" dirty="0">
                        <a:latin typeface="Symbol" charset="2"/>
                        <a:cs typeface="Symbol" charset="2"/>
                      </a:endParaRPr>
                    </a:p>
                  </a:txBody>
                  <a:tcPr anchor="ctr"/>
                </a:tc>
                <a:tc>
                  <a:txBody>
                    <a:bodyPr/>
                    <a:lstStyle/>
                    <a:p>
                      <a:pPr algn="ctr"/>
                      <a:r>
                        <a:rPr kumimoji="1" lang="en-US" altLang="ja-JP" sz="1600" kern="1200" baseline="0" dirty="0" smtClean="0">
                          <a:solidFill>
                            <a:schemeClr val="tx1"/>
                          </a:solidFill>
                          <a:latin typeface="Symbol" charset="2"/>
                          <a:ea typeface="+mn-ea"/>
                          <a:cs typeface="Symbol" charset="2"/>
                        </a:rPr>
                        <a:t>1047</a:t>
                      </a:r>
                      <a:endParaRPr lang="ja-JP" altLang="en-US" sz="1600" dirty="0">
                        <a:latin typeface="Symbol" charset="2"/>
                        <a:cs typeface="Symbol" charset="2"/>
                      </a:endParaRPr>
                    </a:p>
                  </a:txBody>
                  <a:tcPr anchor="ctr"/>
                </a:tc>
                <a:tc>
                  <a:txBody>
                    <a:bodyPr/>
                    <a:lstStyle/>
                    <a:p>
                      <a:pPr algn="ctr"/>
                      <a:r>
                        <a:rPr kumimoji="1" lang="en-US" altLang="ja-JP" sz="1600" kern="1200" baseline="0" dirty="0" smtClean="0">
                          <a:solidFill>
                            <a:schemeClr val="tx1"/>
                          </a:solidFill>
                          <a:latin typeface="Symbol" charset="2"/>
                          <a:ea typeface="+mn-ea"/>
                          <a:cs typeface="Symbol" charset="2"/>
                        </a:rPr>
                        <a:t>1859</a:t>
                      </a:r>
                      <a:endParaRPr kumimoji="1" lang="en-US" altLang="ja-JP" sz="1600" dirty="0" smtClean="0">
                        <a:latin typeface="Symbol" charset="2"/>
                        <a:cs typeface="Symbol" charset="2"/>
                      </a:endParaRPr>
                    </a:p>
                  </a:txBody>
                  <a:tcPr anchor="ctr"/>
                </a:tc>
              </a:tr>
            </a:tbl>
          </a:graphicData>
        </a:graphic>
      </p:graphicFrame>
      <p:sp>
        <p:nvSpPr>
          <p:cNvPr id="9" name="コンテンツ プレースホルダ 2"/>
          <p:cNvSpPr>
            <a:spLocks noGrp="1"/>
          </p:cNvSpPr>
          <p:nvPr>
            <p:ph idx="1"/>
          </p:nvPr>
        </p:nvSpPr>
        <p:spPr>
          <a:xfrm>
            <a:off x="457200" y="3526091"/>
            <a:ext cx="8229600" cy="2784760"/>
          </a:xfrm>
        </p:spPr>
        <p:txBody>
          <a:bodyPr>
            <a:normAutofit lnSpcReduction="10000"/>
          </a:bodyPr>
          <a:lstStyle/>
          <a:p>
            <a:r>
              <a:rPr lang="en-US" altLang="ja-JP" dirty="0" smtClean="0"/>
              <a:t>Lepton ID Cut</a:t>
            </a:r>
            <a:r>
              <a:rPr lang="ja-JP" altLang="en-US" dirty="0" smtClean="0"/>
              <a:t>：以下の</a:t>
            </a:r>
            <a:r>
              <a:rPr lang="en-US" altLang="ja-JP" dirty="0" smtClean="0"/>
              <a:t>electron id Cut</a:t>
            </a:r>
            <a:r>
              <a:rPr lang="ja-JP" altLang="en-US" dirty="0" smtClean="0"/>
              <a:t>と</a:t>
            </a:r>
            <a:r>
              <a:rPr lang="en-US" altLang="ja-JP" dirty="0" err="1" smtClean="0"/>
              <a:t>muon</a:t>
            </a:r>
            <a:r>
              <a:rPr lang="en-US" altLang="ja-JP" dirty="0" smtClean="0"/>
              <a:t> id Cut</a:t>
            </a:r>
            <a:r>
              <a:rPr lang="ja-JP" altLang="en-US" dirty="0" smtClean="0"/>
              <a:t>を少なくとも一本のトラックが満たす事を要求</a:t>
            </a:r>
            <a:endParaRPr lang="en-US" altLang="ja-JP" dirty="0" smtClean="0"/>
          </a:p>
          <a:p>
            <a:pPr lvl="1"/>
            <a:r>
              <a:rPr lang="en-US" altLang="ja-JP" dirty="0" smtClean="0"/>
              <a:t>electron id cut:</a:t>
            </a:r>
          </a:p>
          <a:p>
            <a:pPr lvl="2"/>
            <a:r>
              <a:rPr lang="en-US" altLang="ja-JP" dirty="0" smtClean="0"/>
              <a:t>ECAL deposit energy/Total deposit energy&lt;0.92</a:t>
            </a:r>
          </a:p>
          <a:p>
            <a:pPr lvl="1"/>
            <a:r>
              <a:rPr lang="en-US" altLang="ja-JP" dirty="0" err="1" smtClean="0"/>
              <a:t>muon</a:t>
            </a:r>
            <a:r>
              <a:rPr lang="en-US" altLang="ja-JP" dirty="0" smtClean="0"/>
              <a:t> id cut:</a:t>
            </a:r>
          </a:p>
          <a:p>
            <a:pPr lvl="2"/>
            <a:r>
              <a:rPr lang="en-US" altLang="ja-JP" dirty="0" smtClean="0"/>
              <a:t>Total deposit energy/Track energy&gt;0.5</a:t>
            </a:r>
          </a:p>
        </p:txBody>
      </p:sp>
      <p:sp>
        <p:nvSpPr>
          <p:cNvPr id="6" name="スライド番号プレースホルダ 5"/>
          <p:cNvSpPr>
            <a:spLocks noGrp="1"/>
          </p:cNvSpPr>
          <p:nvPr>
            <p:ph type="sldNum" sz="quarter" idx="12"/>
          </p:nvPr>
        </p:nvSpPr>
        <p:spPr/>
        <p:txBody>
          <a:bodyPr/>
          <a:lstStyle/>
          <a:p>
            <a:fld id="{17B14B8B-4044-D141-981D-8DE9B38FFCC3}" type="slidenum">
              <a:rPr lang="ja-JP" altLang="en-US" smtClean="0"/>
              <a:pPr/>
              <a:t>30</a:t>
            </a:fld>
            <a:endParaRPr lang="ja-JP" altLang="en-US"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1"/>
          <p:cNvSpPr txBox="1">
            <a:spLocks/>
          </p:cNvSpPr>
          <p:nvPr/>
        </p:nvSpPr>
        <p:spPr>
          <a:xfrm>
            <a:off x="609600" y="256648"/>
            <a:ext cx="8229600" cy="1143000"/>
          </a:xfrm>
          <a:prstGeom prst="rect">
            <a:avLst/>
          </a:prstGeom>
        </p:spPr>
        <p:txBody>
          <a:bodyPr vert="horz" lIns="91440" tIns="45720" rIns="91440" bIns="45720" rtlCol="0" anchor="ctr">
            <a:normAutofit fontScale="97500"/>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lang="en-US" altLang="ja-JP" sz="4400" dirty="0">
                <a:latin typeface="+mj-lt"/>
                <a:ea typeface="+mj-ea"/>
                <a:cs typeface="+mj-cs"/>
              </a:rPr>
              <a:t>C</a:t>
            </a:r>
            <a:r>
              <a:rPr lang="en-US" altLang="ja-JP" sz="4400" dirty="0" smtClean="0">
                <a:latin typeface="+mj-lt"/>
                <a:ea typeface="+mj-ea"/>
                <a:cs typeface="+mj-cs"/>
              </a:rPr>
              <a:t>ut table( track energy )</a:t>
            </a:r>
            <a:endParaRPr kumimoji="1" lang="ja-JP" altLang="en-US" sz="4400" b="0" i="0" u="none" strike="noStrike" kern="1200" cap="none" spc="0" normalizeH="0" baseline="0" noProof="0" dirty="0" smtClean="0">
              <a:ln>
                <a:noFill/>
              </a:ln>
              <a:solidFill>
                <a:schemeClr val="tx1"/>
              </a:solidFill>
              <a:effectLst/>
              <a:uLnTx/>
              <a:uFillTx/>
              <a:latin typeface="+mj-lt"/>
              <a:ea typeface="+mj-ea"/>
              <a:cs typeface="+mj-cs"/>
            </a:endParaRPr>
          </a:p>
        </p:txBody>
      </p:sp>
      <p:graphicFrame>
        <p:nvGraphicFramePr>
          <p:cNvPr id="5" name="表 4"/>
          <p:cNvGraphicFramePr>
            <a:graphicFrameLocks noGrp="1"/>
          </p:cNvGraphicFramePr>
          <p:nvPr/>
        </p:nvGraphicFramePr>
        <p:xfrm>
          <a:off x="307900" y="1231458"/>
          <a:ext cx="8492917" cy="4968240"/>
        </p:xfrm>
        <a:graphic>
          <a:graphicData uri="http://schemas.openxmlformats.org/drawingml/2006/table">
            <a:tbl>
              <a:tblPr firstRow="1" bandRow="1">
                <a:tableStyleId>{5940675A-B579-460E-94D1-54222C63F5DA}</a:tableStyleId>
              </a:tblPr>
              <a:tblGrid>
                <a:gridCol w="3207294"/>
                <a:gridCol w="1154626"/>
                <a:gridCol w="1193114"/>
                <a:gridCol w="1334235"/>
                <a:gridCol w="1603648"/>
              </a:tblGrid>
              <a:tr h="167529">
                <a:tc>
                  <a:txBody>
                    <a:bodyPr/>
                    <a:lstStyle/>
                    <a:p>
                      <a:endParaRPr kumimoji="1" lang="ja-JP" altLang="en-US" sz="1600" dirty="0"/>
                    </a:p>
                  </a:txBody>
                  <a:tcPr/>
                </a:tc>
                <a:tc>
                  <a:txBody>
                    <a:bodyPr/>
                    <a:lstStyle/>
                    <a:p>
                      <a:pPr algn="ctr"/>
                      <a:r>
                        <a:rPr kumimoji="1" lang="en-US" altLang="ja-JP" sz="1600" dirty="0" smtClean="0"/>
                        <a:t>stau-stau</a:t>
                      </a:r>
                      <a:endParaRPr kumimoji="1" lang="ja-JP" altLang="en-US" sz="1600" dirty="0"/>
                    </a:p>
                  </a:txBody>
                  <a:tcPr/>
                </a:tc>
                <a:tc>
                  <a:txBody>
                    <a:bodyPr/>
                    <a:lstStyle/>
                    <a:p>
                      <a:pPr algn="ctr"/>
                      <a:r>
                        <a:rPr kumimoji="1" lang="en-US" altLang="ja-JP" sz="1600" dirty="0" err="1" smtClean="0">
                          <a:latin typeface="Symbol" charset="2"/>
                          <a:cs typeface="Symbol" charset="2"/>
                        </a:rPr>
                        <a:t>tt</a:t>
                      </a:r>
                      <a:endParaRPr kumimoji="1" lang="ja-JP" altLang="en-US" sz="1600" dirty="0">
                        <a:latin typeface="Symbol" charset="2"/>
                        <a:cs typeface="Symbol" charset="2"/>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smtClean="0">
                          <a:latin typeface="Symbol" charset="2"/>
                          <a:cs typeface="Symbol" charset="2"/>
                        </a:rPr>
                        <a:t>gg </a:t>
                      </a:r>
                      <a:r>
                        <a:rPr kumimoji="1" lang="en-US" altLang="ja-JP" sz="1600" dirty="0" smtClean="0"/>
                        <a:t>-&gt;</a:t>
                      </a:r>
                      <a:r>
                        <a:rPr kumimoji="1" lang="en-US" altLang="ja-JP" sz="1600" dirty="0" err="1" smtClean="0"/>
                        <a:t>ll,qq</a:t>
                      </a:r>
                      <a:endParaRPr kumimoji="1" lang="ja-JP" altLang="en-US" sz="1600" dirty="0" smtClean="0">
                        <a:latin typeface="Georgia"/>
                        <a:cs typeface="Georgia"/>
                      </a:endParaRPr>
                    </a:p>
                  </a:txBody>
                  <a:tcPr/>
                </a:tc>
                <a:tc>
                  <a:txBody>
                    <a:bodyPr/>
                    <a:lstStyle/>
                    <a:p>
                      <a:pPr algn="ctr"/>
                      <a:r>
                        <a:rPr kumimoji="1" lang="en-US" altLang="ja-JP" sz="1600" dirty="0" smtClean="0"/>
                        <a:t>WW, ZZ -&gt; l</a:t>
                      </a:r>
                      <a:r>
                        <a:rPr kumimoji="1" lang="en-US" altLang="ja-JP" sz="1600" dirty="0" smtClean="0">
                          <a:latin typeface="Symbol" charset="2"/>
                          <a:cs typeface="Symbol" charset="2"/>
                        </a:rPr>
                        <a:t>n</a:t>
                      </a:r>
                      <a:r>
                        <a:rPr kumimoji="1" lang="en-US" altLang="ja-JP" sz="1600" dirty="0" smtClean="0"/>
                        <a:t>l</a:t>
                      </a:r>
                      <a:r>
                        <a:rPr kumimoji="1" lang="en-US" altLang="ja-JP" sz="1600" dirty="0" smtClean="0">
                          <a:latin typeface="Symbol" charset="2"/>
                          <a:cs typeface="Symbol" charset="2"/>
                        </a:rPr>
                        <a:t>n</a:t>
                      </a:r>
                      <a:endParaRPr kumimoji="1" lang="ja-JP" altLang="en-US" sz="1600" dirty="0">
                        <a:latin typeface="Symbol" charset="2"/>
                        <a:cs typeface="Symbol" charset="2"/>
                      </a:endParaRPr>
                    </a:p>
                  </a:txBody>
                  <a:tcPr/>
                </a:tc>
              </a:tr>
              <a:tr h="579120">
                <a:tc>
                  <a:txBody>
                    <a:bodyPr/>
                    <a:lstStyle/>
                    <a:p>
                      <a:r>
                        <a:rPr kumimoji="1" lang="en-US" altLang="ja-JP" sz="1600" dirty="0" smtClean="0"/>
                        <a:t>No</a:t>
                      </a:r>
                      <a:r>
                        <a:rPr kumimoji="1" lang="en-US" altLang="ja-JP" sz="1600" baseline="0" dirty="0" smtClean="0"/>
                        <a:t> cut</a:t>
                      </a:r>
                      <a:endParaRPr kumimoji="1" lang="ja-JP" altLang="en-US" sz="1600" dirty="0"/>
                    </a:p>
                  </a:txBody>
                  <a:tcPr/>
                </a:tc>
                <a:tc>
                  <a:txBody>
                    <a:bodyPr/>
                    <a:lstStyle/>
                    <a:p>
                      <a:pPr algn="ctr"/>
                      <a:r>
                        <a:rPr kumimoji="1" lang="en-US" altLang="ja-JP" sz="1600" dirty="0" smtClean="0">
                          <a:latin typeface="Symbol" charset="2"/>
                          <a:cs typeface="Symbol" charset="2"/>
                        </a:rPr>
                        <a:t>68078</a:t>
                      </a:r>
                      <a:endParaRPr kumimoji="1"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634295</a:t>
                      </a:r>
                      <a:endParaRPr lang="ja-JP" altLang="en-US" sz="16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4.6*10</a:t>
                      </a:r>
                      <a:r>
                        <a:rPr kumimoji="1" lang="en-US" altLang="ja-JP" sz="1600" baseline="30000" dirty="0" smtClean="0">
                          <a:latin typeface="Symbol" charset="2"/>
                          <a:cs typeface="Symbol" charset="2"/>
                        </a:rPr>
                        <a:t>+07</a:t>
                      </a:r>
                      <a:endParaRPr kumimoji="1" lang="ja-JP" altLang="en-US" sz="1600" baseline="300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207952</a:t>
                      </a:r>
                      <a:endParaRPr kumimoji="1" lang="ja-JP" altLang="en-US" sz="1600" dirty="0">
                        <a:latin typeface="Symbol" charset="2"/>
                        <a:cs typeface="Symbol" charset="2"/>
                      </a:endParaRPr>
                    </a:p>
                  </a:txBody>
                  <a:tcPr anchor="ctr"/>
                </a:tc>
              </a:tr>
              <a:tr h="579120">
                <a:tc>
                  <a:txBody>
                    <a:bodyPr/>
                    <a:lstStyle/>
                    <a:p>
                      <a:r>
                        <a:rPr kumimoji="1" lang="en-US" altLang="ja-JP" sz="1600" dirty="0" smtClean="0"/>
                        <a:t>Track</a:t>
                      </a:r>
                      <a:r>
                        <a:rPr kumimoji="1" lang="ja-JP" altLang="en-US" sz="1600" dirty="0" smtClean="0"/>
                        <a:t>数</a:t>
                      </a:r>
                      <a:r>
                        <a:rPr kumimoji="1" lang="en-US" altLang="ja-JP" sz="1600" dirty="0" smtClean="0"/>
                        <a:t>=2</a:t>
                      </a:r>
                      <a:endParaRPr kumimoji="1" lang="ja-JP" altLang="en-US" sz="1600" dirty="0"/>
                    </a:p>
                  </a:txBody>
                  <a:tcPr/>
                </a:tc>
                <a:tc>
                  <a:txBody>
                    <a:bodyPr/>
                    <a:lstStyle/>
                    <a:p>
                      <a:pPr algn="ctr"/>
                      <a:r>
                        <a:rPr kumimoji="1" lang="en-US" altLang="ja-JP" sz="1600" dirty="0" smtClean="0">
                          <a:latin typeface="Symbol" charset="2"/>
                          <a:cs typeface="Symbol" charset="2"/>
                        </a:rPr>
                        <a:t>45636</a:t>
                      </a:r>
                      <a:endParaRPr kumimoji="1"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307758</a:t>
                      </a:r>
                      <a:endParaRPr lang="ja-JP" altLang="en-US" sz="16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2.11*10</a:t>
                      </a:r>
                      <a:r>
                        <a:rPr kumimoji="1" lang="en-US" altLang="ja-JP" sz="1600" baseline="30000" dirty="0" smtClean="0">
                          <a:latin typeface="Symbol" charset="2"/>
                          <a:cs typeface="Symbol" charset="2"/>
                        </a:rPr>
                        <a:t>+07</a:t>
                      </a:r>
                      <a:endParaRPr kumimoji="1" lang="ja-JP" altLang="en-US" sz="1600" baseline="300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96712</a:t>
                      </a:r>
                      <a:endParaRPr kumimoji="1" lang="ja-JP" altLang="en-US" sz="1600" dirty="0">
                        <a:latin typeface="Symbol" charset="2"/>
                        <a:cs typeface="Symbol" charset="2"/>
                      </a:endParaRPr>
                    </a:p>
                  </a:txBody>
                  <a:tcPr anchor="ctr"/>
                </a:tc>
              </a:tr>
              <a:tr h="579120">
                <a:tc>
                  <a:txBody>
                    <a:bodyPr/>
                    <a:lstStyle/>
                    <a:p>
                      <a:r>
                        <a:rPr kumimoji="1" lang="en-US" altLang="ja-JP" sz="1600" dirty="0" err="1" smtClean="0"/>
                        <a:t>p</a:t>
                      </a:r>
                      <a:r>
                        <a:rPr kumimoji="1" lang="en-US" altLang="ja-JP" sz="1600" baseline="-25000" dirty="0" err="1" smtClean="0"/>
                        <a:t>T</a:t>
                      </a:r>
                      <a:r>
                        <a:rPr kumimoji="1" lang="en-US" altLang="ja-JP" sz="1600" dirty="0" smtClean="0"/>
                        <a:t>&gt; 5 GeV for each track</a:t>
                      </a:r>
                      <a:endParaRPr kumimoji="1" lang="ja-JP" altLang="en-US" sz="1600" dirty="0"/>
                    </a:p>
                  </a:txBody>
                  <a:tcPr/>
                </a:tc>
                <a:tc>
                  <a:txBody>
                    <a:bodyPr/>
                    <a:lstStyle/>
                    <a:p>
                      <a:pPr algn="ctr"/>
                      <a:r>
                        <a:rPr kumimoji="1" lang="en-US" altLang="ja-JP" sz="1600" dirty="0" smtClean="0">
                          <a:latin typeface="Symbol" charset="2"/>
                          <a:cs typeface="Symbol" charset="2"/>
                        </a:rPr>
                        <a:t>38698</a:t>
                      </a:r>
                      <a:endParaRPr kumimoji="1"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271367</a:t>
                      </a:r>
                      <a:endParaRPr lang="ja-JP" altLang="en-US" sz="1600" dirty="0">
                        <a:latin typeface="Symbol" charset="2"/>
                        <a:cs typeface="Symbol" charset="2"/>
                      </a:endParaRPr>
                    </a:p>
                  </a:txBody>
                  <a:tcPr anchor="ctr"/>
                </a:tc>
                <a:tc>
                  <a:txBody>
                    <a:bodyPr/>
                    <a:lstStyle/>
                    <a:p>
                      <a:pPr algn="ctr"/>
                      <a:r>
                        <a:rPr kumimoji="1" lang="en-US" altLang="ja-JP" sz="1600" dirty="0" smtClean="0">
                          <a:latin typeface="Symbol" charset="2"/>
                          <a:cs typeface="Symbol" charset="2"/>
                        </a:rPr>
                        <a:t>1.1*10</a:t>
                      </a:r>
                      <a:r>
                        <a:rPr kumimoji="1" lang="en-US" altLang="ja-JP" sz="1600" baseline="30000" dirty="0" smtClean="0">
                          <a:latin typeface="Symbol" charset="2"/>
                          <a:cs typeface="Symbol" charset="2"/>
                        </a:rPr>
                        <a:t>+07</a:t>
                      </a:r>
                      <a:endParaRPr kumimoji="1" lang="ja-JP" altLang="en-US" sz="1600" baseline="30000" dirty="0">
                        <a:latin typeface="Symbol" charset="2"/>
                        <a:cs typeface="Symbol" charset="2"/>
                      </a:endParaRPr>
                    </a:p>
                  </a:txBody>
                  <a:tcPr anchor="ctr"/>
                </a:tc>
                <a:tc>
                  <a:txBody>
                    <a:bodyPr/>
                    <a:lstStyle/>
                    <a:p>
                      <a:pPr algn="ctr"/>
                      <a:r>
                        <a:rPr lang="en-US" altLang="ja-JP" sz="1600" dirty="0" smtClean="0">
                          <a:latin typeface="Symbol" charset="2"/>
                          <a:cs typeface="Symbol" charset="2"/>
                        </a:rPr>
                        <a:t>89460</a:t>
                      </a:r>
                      <a:endParaRPr lang="ja-JP" altLang="en-US" sz="1600" dirty="0">
                        <a:latin typeface="Symbol" charset="2"/>
                        <a:cs typeface="Symbol" charset="2"/>
                      </a:endParaRPr>
                    </a:p>
                  </a:txBody>
                  <a:tcPr anchor="ctr"/>
                </a:tc>
              </a:tr>
              <a:tr h="579120">
                <a:tc>
                  <a:txBody>
                    <a:bodyPr/>
                    <a:lstStyle/>
                    <a:p>
                      <a:r>
                        <a:rPr kumimoji="1" lang="en-US" altLang="ja-JP" sz="1600" dirty="0" err="1" smtClean="0"/>
                        <a:t>E</a:t>
                      </a:r>
                      <a:r>
                        <a:rPr kumimoji="1" lang="en-US" altLang="ja-JP" sz="1600" baseline="-25000" dirty="0" err="1" smtClean="0"/>
                        <a:t>vis</a:t>
                      </a:r>
                      <a:r>
                        <a:rPr kumimoji="1" lang="en-US" altLang="ja-JP" sz="1600" dirty="0" smtClean="0"/>
                        <a:t>&gt; 30 GeV</a:t>
                      </a:r>
                      <a:endParaRPr kumimoji="1" lang="ja-JP" altLang="en-US" sz="1600" dirty="0"/>
                    </a:p>
                  </a:txBody>
                  <a:tcPr/>
                </a:tc>
                <a:tc>
                  <a:txBody>
                    <a:bodyPr/>
                    <a:lstStyle/>
                    <a:p>
                      <a:pPr algn="ctr"/>
                      <a:r>
                        <a:rPr lang="en-US" altLang="ja-JP" dirty="0" smtClean="0">
                          <a:latin typeface="Symbol" charset="2"/>
                          <a:cs typeface="Symbol" charset="2"/>
                        </a:rPr>
                        <a:t>37800</a:t>
                      </a:r>
                      <a:endParaRPr lang="ja-JP" altLang="en-US" dirty="0">
                        <a:latin typeface="Symbol" charset="2"/>
                        <a:cs typeface="Symbol" charset="2"/>
                      </a:endParaRPr>
                    </a:p>
                  </a:txBody>
                  <a:tcPr anchor="ctr"/>
                </a:tc>
                <a:tc>
                  <a:txBody>
                    <a:bodyPr/>
                    <a:lstStyle/>
                    <a:p>
                      <a:pPr algn="ctr"/>
                      <a:r>
                        <a:rPr lang="en-US" altLang="ja-JP" dirty="0" smtClean="0">
                          <a:latin typeface="Symbol" charset="2"/>
                          <a:cs typeface="Symbol" charset="2"/>
                        </a:rPr>
                        <a:t>270948</a:t>
                      </a:r>
                      <a:endParaRPr lang="ja-JP" altLang="en-US" dirty="0">
                        <a:latin typeface="Symbol" charset="2"/>
                        <a:cs typeface="Symbol" charset="2"/>
                      </a:endParaRPr>
                    </a:p>
                  </a:txBody>
                  <a:tcPr anchor="ctr"/>
                </a:tc>
                <a:tc>
                  <a:txBody>
                    <a:bodyPr/>
                    <a:lstStyle/>
                    <a:p>
                      <a:pPr algn="ctr"/>
                      <a:r>
                        <a:rPr lang="en-US" altLang="ja-JP" dirty="0" smtClean="0">
                          <a:latin typeface="Symbol" charset="2"/>
                          <a:cs typeface="Symbol" charset="2"/>
                        </a:rPr>
                        <a:t>6.4*10</a:t>
                      </a:r>
                      <a:r>
                        <a:rPr lang="en-US" altLang="ja-JP" baseline="30000" dirty="0" smtClean="0">
                          <a:latin typeface="Symbol" charset="2"/>
                          <a:cs typeface="Symbol" charset="2"/>
                        </a:rPr>
                        <a:t>+06</a:t>
                      </a:r>
                      <a:endParaRPr lang="ja-JP" altLang="en-US" baseline="30000" dirty="0">
                        <a:latin typeface="Symbol" charset="2"/>
                        <a:cs typeface="Symbol" charset="2"/>
                      </a:endParaRPr>
                    </a:p>
                  </a:txBody>
                  <a:tcPr anchor="ctr"/>
                </a:tc>
                <a:tc>
                  <a:txBody>
                    <a:bodyPr/>
                    <a:lstStyle/>
                    <a:p>
                      <a:pPr algn="ctr"/>
                      <a:r>
                        <a:rPr lang="en-US" altLang="ja-JP" dirty="0" smtClean="0">
                          <a:latin typeface="Symbol" charset="2"/>
                          <a:cs typeface="Symbol" charset="2"/>
                        </a:rPr>
                        <a:t>89316</a:t>
                      </a:r>
                      <a:endParaRPr lang="ja-JP" altLang="en-US" dirty="0">
                        <a:latin typeface="Symbol" charset="2"/>
                        <a:cs typeface="Symbol" charset="2"/>
                      </a:endParaRPr>
                    </a:p>
                  </a:txBody>
                  <a:tcPr anchor="ctr"/>
                </a:tc>
              </a:tr>
              <a:tr h="579120">
                <a:tc>
                  <a:txBody>
                    <a:bodyPr/>
                    <a:lstStyle/>
                    <a:p>
                      <a:r>
                        <a:rPr kumimoji="1" lang="en-US" altLang="ja-JP" sz="1600" dirty="0" smtClean="0"/>
                        <a:t>|</a:t>
                      </a:r>
                      <a:r>
                        <a:rPr kumimoji="1" lang="en-US" altLang="ja-JP" sz="1600" dirty="0" err="1" smtClean="0"/>
                        <a:t>cos</a:t>
                      </a:r>
                      <a:r>
                        <a:rPr kumimoji="1" lang="en-US" altLang="ja-JP" sz="1600" dirty="0" smtClean="0"/>
                        <a:t> </a:t>
                      </a:r>
                      <a:r>
                        <a:rPr kumimoji="1" lang="en-US" altLang="ja-JP" sz="1600" dirty="0" err="1" smtClean="0">
                          <a:latin typeface="Symbol" charset="2"/>
                          <a:cs typeface="Symbol" charset="2"/>
                        </a:rPr>
                        <a:t>q</a:t>
                      </a:r>
                      <a:r>
                        <a:rPr kumimoji="1" lang="en-US" altLang="ja-JP" sz="1600" dirty="0" smtClean="0"/>
                        <a:t>|&lt; 0.8</a:t>
                      </a:r>
                      <a:r>
                        <a:rPr kumimoji="1" lang="en-US" altLang="ja-JP" sz="1600" baseline="0" dirty="0" smtClean="0"/>
                        <a:t>  for each track  </a:t>
                      </a:r>
                      <a:r>
                        <a:rPr kumimoji="1" lang="en-US" altLang="ja-JP" sz="1600" dirty="0" smtClean="0"/>
                        <a:t> </a:t>
                      </a:r>
                    </a:p>
                  </a:txBody>
                  <a:tcPr/>
                </a:tc>
                <a:tc>
                  <a:txBody>
                    <a:bodyPr/>
                    <a:lstStyle/>
                    <a:p>
                      <a:pPr algn="ctr"/>
                      <a:r>
                        <a:rPr lang="en-US" altLang="ja-JP" dirty="0" smtClean="0">
                          <a:latin typeface="Symbol" charset="2"/>
                          <a:cs typeface="Symbol" charset="2"/>
                        </a:rPr>
                        <a:t>30036</a:t>
                      </a:r>
                      <a:endParaRPr lang="ja-JP" altLang="en-US" dirty="0">
                        <a:latin typeface="Symbol" charset="2"/>
                        <a:cs typeface="Symbol" charset="2"/>
                      </a:endParaRPr>
                    </a:p>
                  </a:txBody>
                  <a:tcPr anchor="ctr"/>
                </a:tc>
                <a:tc>
                  <a:txBody>
                    <a:bodyPr/>
                    <a:lstStyle/>
                    <a:p>
                      <a:pPr algn="ctr"/>
                      <a:r>
                        <a:rPr lang="en-US" altLang="ja-JP" dirty="0" smtClean="0">
                          <a:latin typeface="Symbol" charset="2"/>
                          <a:cs typeface="Symbol" charset="2"/>
                        </a:rPr>
                        <a:t>129937</a:t>
                      </a:r>
                      <a:endParaRPr lang="ja-JP" altLang="en-US" dirty="0">
                        <a:latin typeface="Symbol" charset="2"/>
                        <a:cs typeface="Symbol" charset="2"/>
                      </a:endParaRPr>
                    </a:p>
                  </a:txBody>
                  <a:tcPr anchor="ctr"/>
                </a:tc>
                <a:tc>
                  <a:txBody>
                    <a:bodyPr/>
                    <a:lstStyle/>
                    <a:p>
                      <a:pPr algn="ctr"/>
                      <a:r>
                        <a:rPr lang="en-US" altLang="ja-JP" dirty="0" smtClean="0">
                          <a:latin typeface="Symbol" charset="2"/>
                          <a:cs typeface="Symbol" charset="2"/>
                        </a:rPr>
                        <a:t>4.5*10</a:t>
                      </a:r>
                      <a:r>
                        <a:rPr lang="en-US" altLang="ja-JP" baseline="30000" dirty="0" smtClean="0">
                          <a:latin typeface="Symbol" charset="2"/>
                          <a:cs typeface="Symbol" charset="2"/>
                        </a:rPr>
                        <a:t>+06</a:t>
                      </a:r>
                      <a:endParaRPr lang="ja-JP" altLang="en-US" baseline="30000" dirty="0">
                        <a:latin typeface="Symbol" charset="2"/>
                        <a:cs typeface="Symbol" charset="2"/>
                      </a:endParaRPr>
                    </a:p>
                  </a:txBody>
                  <a:tcPr anchor="ctr"/>
                </a:tc>
                <a:tc>
                  <a:txBody>
                    <a:bodyPr/>
                    <a:lstStyle/>
                    <a:p>
                      <a:pPr algn="ctr"/>
                      <a:r>
                        <a:rPr lang="en-US" altLang="ja-JP" dirty="0" smtClean="0">
                          <a:latin typeface="Symbol" charset="2"/>
                          <a:cs typeface="Symbol" charset="2"/>
                        </a:rPr>
                        <a:t>25118</a:t>
                      </a:r>
                      <a:endParaRPr lang="ja-JP" altLang="en-US" dirty="0">
                        <a:latin typeface="Symbol" charset="2"/>
                        <a:cs typeface="Symbol" charset="2"/>
                      </a:endParaRPr>
                    </a:p>
                  </a:txBody>
                  <a:tcPr anchor="ctr"/>
                </a:tc>
              </a:tr>
              <a:tr h="579120">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1600" dirty="0" smtClean="0"/>
                        <a:t>Acoplanarity &gt; -0.93 </a:t>
                      </a:r>
                    </a:p>
                  </a:txBody>
                  <a:tcPr/>
                </a:tc>
                <a:tc>
                  <a:txBody>
                    <a:bodyPr/>
                    <a:lstStyle/>
                    <a:p>
                      <a:pPr algn="ctr"/>
                      <a:r>
                        <a:rPr lang="en-US" altLang="ja-JP" dirty="0" smtClean="0">
                          <a:latin typeface="Symbol" charset="2"/>
                          <a:cs typeface="Symbol" charset="2"/>
                        </a:rPr>
                        <a:t>18856</a:t>
                      </a:r>
                      <a:endParaRPr lang="ja-JP" altLang="en-US" dirty="0">
                        <a:latin typeface="Symbol" charset="2"/>
                        <a:cs typeface="Symbol" charset="2"/>
                      </a:endParaRPr>
                    </a:p>
                  </a:txBody>
                  <a:tcPr anchor="ctr"/>
                </a:tc>
                <a:tc>
                  <a:txBody>
                    <a:bodyPr/>
                    <a:lstStyle/>
                    <a:p>
                      <a:pPr algn="ctr"/>
                      <a:r>
                        <a:rPr lang="en-US" altLang="ja-JP" dirty="0" smtClean="0">
                          <a:latin typeface="Symbol" charset="2"/>
                          <a:cs typeface="Symbol" charset="2"/>
                        </a:rPr>
                        <a:t>13243</a:t>
                      </a:r>
                      <a:endParaRPr lang="ja-JP" altLang="en-US" dirty="0">
                        <a:latin typeface="Symbol" charset="2"/>
                        <a:cs typeface="Symbol" charset="2"/>
                      </a:endParaRPr>
                    </a:p>
                  </a:txBody>
                  <a:tcPr anchor="ctr"/>
                </a:tc>
                <a:tc>
                  <a:txBody>
                    <a:bodyPr/>
                    <a:lstStyle/>
                    <a:p>
                      <a:pPr algn="ctr"/>
                      <a:r>
                        <a:rPr lang="en-US" altLang="ja-JP" dirty="0" smtClean="0">
                          <a:latin typeface="Symbol" charset="2"/>
                          <a:cs typeface="Symbol" charset="2"/>
                        </a:rPr>
                        <a:t>2.9*10</a:t>
                      </a:r>
                      <a:r>
                        <a:rPr lang="en-US" altLang="ja-JP" baseline="30000" dirty="0" smtClean="0">
                          <a:latin typeface="Symbol" charset="2"/>
                          <a:cs typeface="Symbol" charset="2"/>
                        </a:rPr>
                        <a:t>+06</a:t>
                      </a:r>
                      <a:endParaRPr lang="ja-JP" altLang="en-US" baseline="30000" dirty="0">
                        <a:latin typeface="Symbol" charset="2"/>
                        <a:cs typeface="Symbol" charset="2"/>
                      </a:endParaRPr>
                    </a:p>
                  </a:txBody>
                  <a:tcPr anchor="ctr"/>
                </a:tc>
                <a:tc>
                  <a:txBody>
                    <a:bodyPr/>
                    <a:lstStyle/>
                    <a:p>
                      <a:pPr algn="ctr"/>
                      <a:r>
                        <a:rPr lang="en-US" altLang="ja-JP" dirty="0" smtClean="0">
                          <a:latin typeface="Symbol" charset="2"/>
                          <a:cs typeface="Symbol" charset="2"/>
                        </a:rPr>
                        <a:t>11423</a:t>
                      </a:r>
                      <a:endParaRPr lang="ja-JP" altLang="en-US" dirty="0">
                        <a:latin typeface="Symbol" charset="2"/>
                        <a:cs typeface="Symbol" charset="2"/>
                      </a:endParaRPr>
                    </a:p>
                  </a:txBody>
                  <a:tcPr anchor="ctr"/>
                </a:tc>
              </a:tr>
              <a:tr h="579120">
                <a:tc>
                  <a:txBody>
                    <a:bodyPr/>
                    <a:lstStyle/>
                    <a:p>
                      <a:r>
                        <a:rPr kumimoji="1" lang="en-US" altLang="ja-JP" sz="1600" dirty="0" smtClean="0">
                          <a:latin typeface="Symbol" charset="2"/>
                          <a:cs typeface="Symbol" charset="2"/>
                        </a:rPr>
                        <a:t>q</a:t>
                      </a:r>
                      <a:r>
                        <a:rPr kumimoji="1" lang="en-US" altLang="ja-JP" sz="1600" baseline="-25000" dirty="0" smtClean="0">
                          <a:latin typeface="Symbol" charset="2"/>
                          <a:cs typeface="Symbol" charset="2"/>
                        </a:rPr>
                        <a:t>12  </a:t>
                      </a:r>
                      <a:r>
                        <a:rPr kumimoji="1" lang="en-US" altLang="ja-JP" sz="1600" dirty="0" smtClean="0"/>
                        <a:t>/ </a:t>
                      </a:r>
                      <a:r>
                        <a:rPr kumimoji="1" lang="en-US" altLang="ja-JP" sz="1600" dirty="0" err="1" smtClean="0"/>
                        <a:t>E</a:t>
                      </a:r>
                      <a:r>
                        <a:rPr kumimoji="1" lang="en-US" altLang="ja-JP" sz="1600" baseline="-25000" dirty="0" err="1" smtClean="0"/>
                        <a:t>vis</a:t>
                      </a:r>
                      <a:r>
                        <a:rPr kumimoji="1" lang="en-US" altLang="ja-JP" sz="1600" baseline="-25000" dirty="0" smtClean="0"/>
                        <a:t> </a:t>
                      </a:r>
                      <a:r>
                        <a:rPr kumimoji="1" lang="en-US" altLang="ja-JP" sz="1600" dirty="0" smtClean="0"/>
                        <a:t>&gt; 3.0/500</a:t>
                      </a:r>
                      <a:endParaRPr kumimoji="1" lang="ja-JP" altLang="en-US" sz="1600" dirty="0"/>
                    </a:p>
                  </a:txBody>
                  <a:tcPr/>
                </a:tc>
                <a:tc>
                  <a:txBody>
                    <a:bodyPr/>
                    <a:lstStyle/>
                    <a:p>
                      <a:pPr algn="ctr"/>
                      <a:r>
                        <a:rPr lang="en-US" altLang="ja-JP" dirty="0" smtClean="0">
                          <a:latin typeface="Symbol" charset="2"/>
                          <a:cs typeface="Symbol" charset="2"/>
                        </a:rPr>
                        <a:t>18506</a:t>
                      </a:r>
                      <a:endParaRPr lang="ja-JP" altLang="en-US" dirty="0">
                        <a:latin typeface="Symbol" charset="2"/>
                        <a:cs typeface="Symbol" charset="2"/>
                      </a:endParaRPr>
                    </a:p>
                  </a:txBody>
                  <a:tcPr anchor="ctr"/>
                </a:tc>
                <a:tc>
                  <a:txBody>
                    <a:bodyPr/>
                    <a:lstStyle/>
                    <a:p>
                      <a:pPr algn="ctr"/>
                      <a:r>
                        <a:rPr lang="en-US" altLang="ja-JP" dirty="0" smtClean="0">
                          <a:latin typeface="Symbol" charset="2"/>
                          <a:cs typeface="Symbol" charset="2"/>
                        </a:rPr>
                        <a:t>2172</a:t>
                      </a:r>
                      <a:endParaRPr lang="ja-JP" altLang="en-US" dirty="0">
                        <a:latin typeface="Symbol" charset="2"/>
                        <a:cs typeface="Symbol" charset="2"/>
                      </a:endParaRPr>
                    </a:p>
                  </a:txBody>
                  <a:tcPr anchor="ctr"/>
                </a:tc>
                <a:tc>
                  <a:txBody>
                    <a:bodyPr/>
                    <a:lstStyle/>
                    <a:p>
                      <a:pPr algn="ctr"/>
                      <a:r>
                        <a:rPr lang="en-US" altLang="ja-JP" dirty="0" smtClean="0">
                          <a:latin typeface="Symbol" charset="2"/>
                          <a:cs typeface="Symbol" charset="2"/>
                        </a:rPr>
                        <a:t>1.3*10</a:t>
                      </a:r>
                      <a:r>
                        <a:rPr lang="en-US" altLang="ja-JP" baseline="30000" dirty="0" smtClean="0">
                          <a:latin typeface="Symbol" charset="2"/>
                          <a:cs typeface="Symbol" charset="2"/>
                        </a:rPr>
                        <a:t>+06</a:t>
                      </a:r>
                      <a:endParaRPr lang="ja-JP" altLang="en-US" baseline="30000" dirty="0">
                        <a:latin typeface="Symbol" charset="2"/>
                        <a:cs typeface="Symbol" charset="2"/>
                      </a:endParaRPr>
                    </a:p>
                  </a:txBody>
                  <a:tcPr anchor="ctr"/>
                </a:tc>
                <a:tc>
                  <a:txBody>
                    <a:bodyPr/>
                    <a:lstStyle/>
                    <a:p>
                      <a:pPr algn="ctr"/>
                      <a:r>
                        <a:rPr lang="en-US" altLang="ja-JP" dirty="0" smtClean="0">
                          <a:latin typeface="Symbol" charset="2"/>
                          <a:cs typeface="Symbol" charset="2"/>
                        </a:rPr>
                        <a:t>8613</a:t>
                      </a:r>
                    </a:p>
                  </a:txBody>
                  <a:tcPr anchor="ctr"/>
                </a:tc>
              </a:tr>
              <a:tr h="579120">
                <a:tc>
                  <a:txBody>
                    <a:bodyPr/>
                    <a:lstStyle/>
                    <a:p>
                      <a:r>
                        <a:rPr kumimoji="1" lang="en-US" altLang="ja-JP" sz="1600" dirty="0" smtClean="0"/>
                        <a:t>|d0|/σ(d0) &gt; 1 for</a:t>
                      </a:r>
                      <a:r>
                        <a:rPr kumimoji="1" lang="en-US" altLang="ja-JP" sz="1600" baseline="0" dirty="0" smtClean="0"/>
                        <a:t> each track</a:t>
                      </a:r>
                      <a:endParaRPr kumimoji="1" lang="ja-JP" altLang="en-US" sz="1600" dirty="0"/>
                    </a:p>
                  </a:txBody>
                  <a:tcPr/>
                </a:tc>
                <a:tc>
                  <a:txBody>
                    <a:bodyPr/>
                    <a:lstStyle/>
                    <a:p>
                      <a:pPr algn="ctr"/>
                      <a:r>
                        <a:rPr lang="en-US" altLang="ja-JP" dirty="0" smtClean="0">
                          <a:latin typeface="Symbol" charset="2"/>
                          <a:cs typeface="Symbol" charset="2"/>
                        </a:rPr>
                        <a:t>17537</a:t>
                      </a:r>
                      <a:endParaRPr lang="ja-JP" altLang="en-US" dirty="0">
                        <a:latin typeface="Symbol" charset="2"/>
                        <a:cs typeface="Symbol" charset="2"/>
                      </a:endParaRPr>
                    </a:p>
                  </a:txBody>
                  <a:tcPr anchor="ctr"/>
                </a:tc>
                <a:tc>
                  <a:txBody>
                    <a:bodyPr/>
                    <a:lstStyle/>
                    <a:p>
                      <a:pPr algn="ctr"/>
                      <a:r>
                        <a:rPr lang="en-US" altLang="ja-JP" dirty="0" smtClean="0">
                          <a:latin typeface="Symbol" charset="2"/>
                          <a:cs typeface="Symbol" charset="2"/>
                        </a:rPr>
                        <a:t>1538</a:t>
                      </a:r>
                      <a:endParaRPr lang="ja-JP" altLang="en-US" dirty="0">
                        <a:latin typeface="Symbol" charset="2"/>
                        <a:cs typeface="Symbol" charset="2"/>
                      </a:endParaRPr>
                    </a:p>
                  </a:txBody>
                  <a:tcPr anchor="ctr"/>
                </a:tc>
                <a:tc>
                  <a:txBody>
                    <a:bodyPr/>
                    <a:lstStyle/>
                    <a:p>
                      <a:pPr algn="ctr"/>
                      <a:r>
                        <a:rPr lang="en-US" altLang="ja-JP" dirty="0" smtClean="0">
                          <a:latin typeface="Symbol" charset="2"/>
                          <a:cs typeface="Symbol" charset="2"/>
                        </a:rPr>
                        <a:t>382615</a:t>
                      </a:r>
                      <a:endParaRPr lang="ja-JP" altLang="en-US" dirty="0">
                        <a:latin typeface="Symbol" charset="2"/>
                        <a:cs typeface="Symbol" charset="2"/>
                      </a:endParaRPr>
                    </a:p>
                  </a:txBody>
                  <a:tcPr anchor="ctr"/>
                </a:tc>
                <a:tc>
                  <a:txBody>
                    <a:bodyPr/>
                    <a:lstStyle/>
                    <a:p>
                      <a:pPr algn="ctr"/>
                      <a:r>
                        <a:rPr lang="en-US" altLang="ja-JP" dirty="0" smtClean="0">
                          <a:latin typeface="Symbol" charset="2"/>
                          <a:cs typeface="Symbol" charset="2"/>
                        </a:rPr>
                        <a:t>1319</a:t>
                      </a:r>
                      <a:endParaRPr lang="ja-JP" altLang="en-US" dirty="0">
                        <a:latin typeface="Symbol" charset="2"/>
                        <a:cs typeface="Symbol" charset="2"/>
                      </a:endParaRPr>
                    </a:p>
                  </a:txBody>
                  <a:tcPr anchor="ctr"/>
                </a:tc>
              </a:tr>
            </a:tbl>
          </a:graphicData>
        </a:graphic>
      </p:graphicFrame>
      <p:sp>
        <p:nvSpPr>
          <p:cNvPr id="6" name="スライド番号プレースホルダ 5"/>
          <p:cNvSpPr>
            <a:spLocks noGrp="1"/>
          </p:cNvSpPr>
          <p:nvPr>
            <p:ph type="sldNum" sz="quarter" idx="12"/>
          </p:nvPr>
        </p:nvSpPr>
        <p:spPr/>
        <p:txBody>
          <a:bodyPr/>
          <a:lstStyle/>
          <a:p>
            <a:fld id="{E2EF4478-20A2-6D40-BFBC-8CA74407C9AA}" type="slidenum">
              <a:rPr lang="ja-JP" altLang="en-US" smtClean="0"/>
              <a:pPr/>
              <a:t>31</a:t>
            </a:fld>
            <a:endParaRPr lang="ja-JP" altLang="en-US"/>
          </a:p>
        </p:txBody>
      </p:sp>
      <p:sp>
        <p:nvSpPr>
          <p:cNvPr id="7" name="正方形/長方形 6"/>
          <p:cNvSpPr/>
          <p:nvPr/>
        </p:nvSpPr>
        <p:spPr>
          <a:xfrm>
            <a:off x="250176" y="6263652"/>
            <a:ext cx="5411716" cy="49333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smtClean="0">
                <a:solidFill>
                  <a:schemeClr val="tx1"/>
                </a:solidFill>
              </a:rPr>
              <a:t>注）</a:t>
            </a:r>
            <a:r>
              <a:rPr kumimoji="1" lang="en-US" altLang="ja-JP" dirty="0" smtClean="0">
                <a:solidFill>
                  <a:schemeClr val="tx1"/>
                </a:solidFill>
                <a:latin typeface="Symbol" charset="2"/>
                <a:cs typeface="Symbol" charset="2"/>
              </a:rPr>
              <a:t>gg</a:t>
            </a:r>
            <a:r>
              <a:rPr kumimoji="1" lang="en-US" altLang="ja-JP" dirty="0" smtClean="0">
                <a:solidFill>
                  <a:schemeClr val="tx1"/>
                </a:solidFill>
              </a:rPr>
              <a:t>-&gt;</a:t>
            </a:r>
            <a:r>
              <a:rPr kumimoji="1" lang="en-US" altLang="ja-JP" dirty="0" err="1" smtClean="0">
                <a:solidFill>
                  <a:schemeClr val="tx1"/>
                </a:solidFill>
              </a:rPr>
              <a:t>ll,qq</a:t>
            </a:r>
            <a:r>
              <a:rPr kumimoji="1" lang="ja-JP" altLang="en-US" dirty="0" smtClean="0">
                <a:solidFill>
                  <a:schemeClr val="tx1"/>
                </a:solidFill>
              </a:rPr>
              <a:t>は</a:t>
            </a:r>
            <a:r>
              <a:rPr kumimoji="1" lang="en-US" altLang="ja-JP" dirty="0" err="1" smtClean="0">
                <a:solidFill>
                  <a:schemeClr val="tx1"/>
                </a:solidFill>
              </a:rPr>
              <a:t>Preselection</a:t>
            </a:r>
            <a:r>
              <a:rPr kumimoji="1" lang="ja-JP" altLang="en-US" dirty="0" smtClean="0">
                <a:solidFill>
                  <a:schemeClr val="tx1"/>
                </a:solidFill>
              </a:rPr>
              <a:t>後のイベント数</a:t>
            </a:r>
            <a:endParaRPr kumimoji="1" lang="ja-JP" altLang="en-US" dirty="0">
              <a:solidFill>
                <a:schemeClr val="tx1"/>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07900" y="435575"/>
            <a:ext cx="8229600" cy="1143000"/>
          </a:xfrm>
        </p:spPr>
        <p:txBody>
          <a:bodyPr>
            <a:normAutofit/>
          </a:bodyPr>
          <a:lstStyle/>
          <a:p>
            <a:r>
              <a:rPr lang="ja-JP" altLang="en-US" dirty="0" smtClean="0"/>
              <a:t>最終サンプル</a:t>
            </a:r>
            <a:r>
              <a:rPr lang="en-US" altLang="ja-JP" dirty="0" smtClean="0"/>
              <a:t>( track energy )</a:t>
            </a:r>
            <a:endParaRPr lang="ja-JP" altLang="en-US" dirty="0"/>
          </a:p>
        </p:txBody>
      </p:sp>
      <p:graphicFrame>
        <p:nvGraphicFramePr>
          <p:cNvPr id="5" name="表 4"/>
          <p:cNvGraphicFramePr>
            <a:graphicFrameLocks noGrp="1"/>
          </p:cNvGraphicFramePr>
          <p:nvPr/>
        </p:nvGraphicFramePr>
        <p:xfrm>
          <a:off x="354343" y="1562014"/>
          <a:ext cx="8492917" cy="1524000"/>
        </p:xfrm>
        <a:graphic>
          <a:graphicData uri="http://schemas.openxmlformats.org/drawingml/2006/table">
            <a:tbl>
              <a:tblPr firstRow="1" bandRow="1">
                <a:tableStyleId>{5940675A-B579-460E-94D1-54222C63F5DA}</a:tableStyleId>
              </a:tblPr>
              <a:tblGrid>
                <a:gridCol w="3207294"/>
                <a:gridCol w="1154626"/>
                <a:gridCol w="1193114"/>
                <a:gridCol w="1334235"/>
                <a:gridCol w="1603648"/>
              </a:tblGrid>
              <a:tr h="0">
                <a:tc>
                  <a:txBody>
                    <a:bodyPr/>
                    <a:lstStyle/>
                    <a:p>
                      <a:endParaRPr kumimoji="1" lang="ja-JP" altLang="en-US" sz="1600" dirty="0"/>
                    </a:p>
                  </a:txBody>
                  <a:tcPr/>
                </a:tc>
                <a:tc>
                  <a:txBody>
                    <a:bodyPr/>
                    <a:lstStyle/>
                    <a:p>
                      <a:pPr algn="ctr"/>
                      <a:r>
                        <a:rPr kumimoji="1" lang="en-US" altLang="ja-JP" sz="1600" dirty="0" smtClean="0"/>
                        <a:t>stau-stau</a:t>
                      </a:r>
                      <a:endParaRPr kumimoji="1" lang="ja-JP" altLang="en-US" sz="1600" dirty="0"/>
                    </a:p>
                  </a:txBody>
                  <a:tcPr/>
                </a:tc>
                <a:tc>
                  <a:txBody>
                    <a:bodyPr/>
                    <a:lstStyle/>
                    <a:p>
                      <a:pPr algn="ctr"/>
                      <a:r>
                        <a:rPr kumimoji="1" lang="en-US" altLang="ja-JP" sz="1600" dirty="0" err="1" smtClean="0">
                          <a:latin typeface="Symbol" charset="2"/>
                          <a:cs typeface="Symbol" charset="2"/>
                        </a:rPr>
                        <a:t>tt</a:t>
                      </a:r>
                      <a:endParaRPr kumimoji="1" lang="ja-JP" altLang="en-US" sz="1600" dirty="0">
                        <a:latin typeface="Symbol" charset="2"/>
                        <a:cs typeface="Symbol" charset="2"/>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err="1" smtClean="0">
                          <a:latin typeface="Symbol" charset="2"/>
                          <a:cs typeface="Symbol" charset="2"/>
                        </a:rPr>
                        <a:t>gg</a:t>
                      </a:r>
                      <a:r>
                        <a:rPr kumimoji="1" lang="en-US" altLang="ja-JP" sz="1600" dirty="0" smtClean="0">
                          <a:latin typeface="Symbol" charset="2"/>
                          <a:cs typeface="Symbol" charset="2"/>
                        </a:rPr>
                        <a:t> </a:t>
                      </a:r>
                      <a:r>
                        <a:rPr kumimoji="1" lang="en-US" altLang="ja-JP" sz="1600" dirty="0" smtClean="0"/>
                        <a:t>-&gt; </a:t>
                      </a:r>
                      <a:r>
                        <a:rPr kumimoji="1" lang="en-US" altLang="ja-JP" sz="1600" dirty="0" err="1" smtClean="0"/>
                        <a:t>ll+bhabha</a:t>
                      </a:r>
                      <a:endParaRPr kumimoji="1" lang="ja-JP" altLang="en-US" sz="1600" dirty="0" smtClean="0">
                        <a:latin typeface="Symbol" charset="2"/>
                        <a:cs typeface="Symbol" charset="2"/>
                      </a:endParaRPr>
                    </a:p>
                  </a:txBody>
                  <a:tcPr/>
                </a:tc>
                <a:tc>
                  <a:txBody>
                    <a:bodyPr/>
                    <a:lstStyle/>
                    <a:p>
                      <a:pPr algn="ctr"/>
                      <a:r>
                        <a:rPr kumimoji="1" lang="en-US" altLang="ja-JP" sz="1600" dirty="0" smtClean="0"/>
                        <a:t>WW, ZZ -&gt; l</a:t>
                      </a:r>
                      <a:r>
                        <a:rPr kumimoji="1" lang="en-US" altLang="ja-JP" sz="1600" dirty="0" smtClean="0">
                          <a:latin typeface="Symbol" charset="2"/>
                          <a:cs typeface="Symbol" charset="2"/>
                        </a:rPr>
                        <a:t>n</a:t>
                      </a:r>
                      <a:r>
                        <a:rPr kumimoji="1" lang="en-US" altLang="ja-JP" sz="1600" dirty="0" smtClean="0"/>
                        <a:t>l</a:t>
                      </a:r>
                      <a:r>
                        <a:rPr kumimoji="1" lang="en-US" altLang="ja-JP" sz="1600" dirty="0" smtClean="0">
                          <a:latin typeface="Symbol" charset="2"/>
                          <a:cs typeface="Symbol" charset="2"/>
                        </a:rPr>
                        <a:t>n</a:t>
                      </a:r>
                      <a:endParaRPr kumimoji="1" lang="ja-JP" altLang="en-US" sz="1600" dirty="0">
                        <a:latin typeface="Symbol" charset="2"/>
                        <a:cs typeface="Symbol" charset="2"/>
                      </a:endParaRPr>
                    </a:p>
                  </a:txBody>
                  <a:tcPr/>
                </a:tc>
              </a:tr>
              <a:tr h="837529">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kumimoji="1" lang="ja-JP" altLang="en-US" sz="1600" dirty="0" smtClean="0">
                          <a:latin typeface="Symbol" charset="2"/>
                          <a:cs typeface="Symbol" charset="2"/>
                        </a:rPr>
                        <a:t>前ページ</a:t>
                      </a:r>
                      <a:r>
                        <a:rPr kumimoji="1" lang="en-US" altLang="ja-JP" sz="1600" dirty="0" smtClean="0">
                          <a:latin typeface="MSP"/>
                          <a:cs typeface="MSP"/>
                        </a:rPr>
                        <a:t>Cut</a:t>
                      </a:r>
                      <a:r>
                        <a:rPr kumimoji="1" lang="en-US" altLang="ja-JP" sz="1600" baseline="0" dirty="0" smtClean="0">
                          <a:latin typeface="Symbol" charset="2"/>
                          <a:cs typeface="Symbol" charset="2"/>
                        </a:rPr>
                        <a:t/>
                      </a:r>
                      <a:br>
                        <a:rPr kumimoji="1" lang="en-US" altLang="ja-JP" sz="1600" baseline="0" dirty="0" smtClean="0">
                          <a:latin typeface="Symbol" charset="2"/>
                          <a:cs typeface="Symbol" charset="2"/>
                        </a:rPr>
                      </a:br>
                      <a:r>
                        <a:rPr kumimoji="1" lang="en-US" altLang="ja-JP" sz="1600" baseline="0" dirty="0" smtClean="0">
                          <a:latin typeface="Symbol" charset="2"/>
                          <a:cs typeface="Symbol" charset="2"/>
                        </a:rPr>
                        <a:t>+ </a:t>
                      </a:r>
                      <a:r>
                        <a:rPr kumimoji="1" lang="en-US" altLang="ja-JP" sz="1600" baseline="0" dirty="0" smtClean="0">
                          <a:latin typeface="+mn-lt"/>
                          <a:cs typeface="+mn-cs"/>
                        </a:rPr>
                        <a:t>S</a:t>
                      </a:r>
                      <a:r>
                        <a:rPr kumimoji="1" lang="en-US" altLang="ja-JP" sz="1600" dirty="0" smtClean="0"/>
                        <a:t>trong Lepton ID CUT</a:t>
                      </a:r>
                    </a:p>
                    <a:p>
                      <a:pPr marL="0" marR="0" indent="0" algn="l" defTabSz="457200" rtl="0" eaLnBrk="1" fontAlgn="auto" latinLnBrk="0" hangingPunct="1">
                        <a:lnSpc>
                          <a:spcPct val="100000"/>
                        </a:lnSpc>
                        <a:spcBef>
                          <a:spcPts val="0"/>
                        </a:spcBef>
                        <a:spcAft>
                          <a:spcPts val="0"/>
                        </a:spcAft>
                        <a:buClrTx/>
                        <a:buSzTx/>
                        <a:buFontTx/>
                        <a:buNone/>
                        <a:tabLst/>
                        <a:defRPr/>
                      </a:pPr>
                      <a:r>
                        <a:rPr kumimoji="1" lang="en-US" altLang="ja-JP" sz="2400" dirty="0" smtClean="0">
                          <a:solidFill>
                            <a:srgbClr val="FF0000"/>
                          </a:solidFill>
                        </a:rPr>
                        <a:t>(track fit</a:t>
                      </a:r>
                      <a:r>
                        <a:rPr kumimoji="1" lang="ja-JP" altLang="en-US" sz="2400" baseline="0" dirty="0" smtClean="0">
                          <a:solidFill>
                            <a:srgbClr val="FF0000"/>
                          </a:solidFill>
                        </a:rPr>
                        <a:t>解析</a:t>
                      </a:r>
                      <a:r>
                        <a:rPr kumimoji="1" lang="ja-JP" altLang="en-US" sz="2400" dirty="0" smtClean="0">
                          <a:solidFill>
                            <a:srgbClr val="FF0000"/>
                          </a:solidFill>
                        </a:rPr>
                        <a:t>用</a:t>
                      </a:r>
                      <a:r>
                        <a:rPr kumimoji="1" lang="en-US" altLang="ja-JP" sz="2400" dirty="0" smtClean="0">
                          <a:solidFill>
                            <a:srgbClr val="FF0000"/>
                          </a:solidFill>
                        </a:rPr>
                        <a:t>)</a:t>
                      </a:r>
                      <a:endParaRPr kumimoji="1" lang="ja-JP" altLang="en-US" sz="2400" dirty="0" smtClean="0">
                        <a:solidFill>
                          <a:srgbClr val="FF0000"/>
                        </a:solidFill>
                      </a:endParaRPr>
                    </a:p>
                  </a:txBody>
                  <a:tcPr/>
                </a:tc>
                <a:tc>
                  <a:txBody>
                    <a:bodyPr/>
                    <a:lstStyle/>
                    <a:p>
                      <a:pPr algn="ctr"/>
                      <a:r>
                        <a:rPr kumimoji="1" lang="en-US" altLang="ja-JP" sz="1600" kern="1200" baseline="0" dirty="0" smtClean="0">
                          <a:solidFill>
                            <a:schemeClr val="tx1"/>
                          </a:solidFill>
                          <a:latin typeface="Symbol" charset="2"/>
                          <a:ea typeface="+mn-ea"/>
                          <a:cs typeface="Symbol" charset="2"/>
                        </a:rPr>
                        <a:t>8301</a:t>
                      </a:r>
                      <a:endParaRPr lang="ja-JP" altLang="en-US" sz="1600" dirty="0">
                        <a:latin typeface="Symbol" charset="2"/>
                        <a:cs typeface="Symbol" charset="2"/>
                      </a:endParaRPr>
                    </a:p>
                  </a:txBody>
                  <a:tcPr anchor="ctr"/>
                </a:tc>
                <a:tc>
                  <a:txBody>
                    <a:bodyPr/>
                    <a:lstStyle/>
                    <a:p>
                      <a:pPr algn="ctr"/>
                      <a:r>
                        <a:rPr kumimoji="1" lang="en-US" altLang="ja-JP" sz="1600" kern="1200" baseline="0" dirty="0" smtClean="0">
                          <a:solidFill>
                            <a:schemeClr val="tx1"/>
                          </a:solidFill>
                          <a:latin typeface="Symbol" charset="2"/>
                          <a:ea typeface="+mn-ea"/>
                          <a:cs typeface="Symbol" charset="2"/>
                        </a:rPr>
                        <a:t>829</a:t>
                      </a:r>
                      <a:endParaRPr lang="ja-JP" altLang="en-US" sz="1600" dirty="0">
                        <a:latin typeface="Symbol" charset="2"/>
                        <a:cs typeface="Symbol" charset="2"/>
                      </a:endParaRPr>
                    </a:p>
                  </a:txBody>
                  <a:tcPr anchor="ctr"/>
                </a:tc>
                <a:tc>
                  <a:txBody>
                    <a:bodyPr/>
                    <a:lstStyle/>
                    <a:p>
                      <a:pPr algn="ctr"/>
                      <a:r>
                        <a:rPr kumimoji="1" lang="en-US" altLang="ja-JP" sz="1600" kern="1200" baseline="0" dirty="0" smtClean="0">
                          <a:solidFill>
                            <a:schemeClr val="tx1"/>
                          </a:solidFill>
                          <a:latin typeface="Symbol" charset="2"/>
                          <a:ea typeface="+mn-ea"/>
                          <a:cs typeface="Symbol" charset="2"/>
                        </a:rPr>
                        <a:t>78473</a:t>
                      </a:r>
                      <a:endParaRPr lang="ja-JP" altLang="en-US" sz="1600" dirty="0">
                        <a:latin typeface="Symbol" charset="2"/>
                        <a:cs typeface="Symbol" charset="2"/>
                      </a:endParaRPr>
                    </a:p>
                  </a:txBody>
                  <a:tcPr anchor="ctr"/>
                </a:tc>
                <a:tc>
                  <a:txBody>
                    <a:bodyPr/>
                    <a:lstStyle/>
                    <a:p>
                      <a:pPr algn="ctr"/>
                      <a:r>
                        <a:rPr kumimoji="1" lang="en-US" altLang="ja-JP" sz="1600" kern="1200" baseline="0" dirty="0" smtClean="0">
                          <a:solidFill>
                            <a:schemeClr val="tx1"/>
                          </a:solidFill>
                          <a:latin typeface="Symbol" charset="2"/>
                          <a:ea typeface="+mn-ea"/>
                          <a:cs typeface="Symbol" charset="2"/>
                        </a:rPr>
                        <a:t>166</a:t>
                      </a:r>
                      <a:endParaRPr kumimoji="1" lang="en-US" altLang="ja-JP" sz="1600" dirty="0" smtClean="0">
                        <a:latin typeface="Symbol" charset="2"/>
                        <a:cs typeface="Symbol" charset="2"/>
                      </a:endParaRPr>
                    </a:p>
                  </a:txBody>
                  <a:tcPr anchor="ctr"/>
                </a:tc>
              </a:tr>
            </a:tbl>
          </a:graphicData>
        </a:graphic>
      </p:graphicFrame>
      <p:sp>
        <p:nvSpPr>
          <p:cNvPr id="9" name="コンテンツ プレースホルダ 2"/>
          <p:cNvSpPr>
            <a:spLocks noGrp="1"/>
          </p:cNvSpPr>
          <p:nvPr>
            <p:ph idx="1"/>
          </p:nvPr>
        </p:nvSpPr>
        <p:spPr>
          <a:xfrm>
            <a:off x="457200" y="3279510"/>
            <a:ext cx="8229600" cy="3254853"/>
          </a:xfrm>
        </p:spPr>
        <p:txBody>
          <a:bodyPr>
            <a:normAutofit fontScale="70000" lnSpcReduction="20000"/>
          </a:bodyPr>
          <a:lstStyle/>
          <a:p>
            <a:r>
              <a:rPr lang="en-US" altLang="ja-JP" dirty="0" smtClean="0"/>
              <a:t>Lepton ID Cut</a:t>
            </a:r>
            <a:r>
              <a:rPr lang="ja-JP" altLang="en-US" dirty="0" smtClean="0"/>
              <a:t>：以下の</a:t>
            </a:r>
            <a:r>
              <a:rPr lang="en-US" altLang="ja-JP" dirty="0" smtClean="0"/>
              <a:t>electron id Cut</a:t>
            </a:r>
            <a:r>
              <a:rPr lang="ja-JP" altLang="en-US" dirty="0" smtClean="0"/>
              <a:t>と</a:t>
            </a:r>
            <a:r>
              <a:rPr lang="en-US" altLang="ja-JP" dirty="0" err="1" smtClean="0"/>
              <a:t>muon</a:t>
            </a:r>
            <a:r>
              <a:rPr lang="en-US" altLang="ja-JP" dirty="0" smtClean="0"/>
              <a:t> id Cut</a:t>
            </a:r>
            <a:r>
              <a:rPr lang="ja-JP" altLang="en-US" dirty="0" smtClean="0"/>
              <a:t>を少なくとも一本のトラックが満たす</a:t>
            </a:r>
            <a:endParaRPr lang="en-US" altLang="ja-JP" dirty="0" smtClean="0"/>
          </a:p>
          <a:p>
            <a:pPr lvl="1"/>
            <a:r>
              <a:rPr lang="en-US" altLang="ja-JP" dirty="0" smtClean="0"/>
              <a:t>electron id cut:</a:t>
            </a:r>
          </a:p>
          <a:p>
            <a:pPr lvl="2"/>
            <a:r>
              <a:rPr lang="en-US" altLang="ja-JP" dirty="0" smtClean="0"/>
              <a:t>ECAL deposit energy/Total deposit energy&lt;0.92</a:t>
            </a:r>
          </a:p>
          <a:p>
            <a:pPr lvl="1"/>
            <a:r>
              <a:rPr lang="en-US" altLang="ja-JP" dirty="0" err="1" smtClean="0"/>
              <a:t>muon</a:t>
            </a:r>
            <a:r>
              <a:rPr lang="en-US" altLang="ja-JP" dirty="0" smtClean="0"/>
              <a:t> id cut:</a:t>
            </a:r>
          </a:p>
          <a:p>
            <a:pPr lvl="2"/>
            <a:r>
              <a:rPr lang="en-US" altLang="ja-JP" dirty="0" smtClean="0"/>
              <a:t>Total deposit energy/Track energy&gt;0.5</a:t>
            </a:r>
          </a:p>
          <a:p>
            <a:r>
              <a:rPr lang="en-US" altLang="ja-JP" dirty="0" smtClean="0"/>
              <a:t>Strong Lepton ID Cut</a:t>
            </a:r>
            <a:r>
              <a:rPr lang="ja-JP" altLang="en-US" dirty="0" smtClean="0"/>
              <a:t>：以下の</a:t>
            </a:r>
            <a:r>
              <a:rPr lang="en-US" altLang="ja-JP" dirty="0" smtClean="0"/>
              <a:t>strong electron id Cut</a:t>
            </a:r>
            <a:r>
              <a:rPr lang="ja-JP" altLang="en-US" dirty="0" smtClean="0"/>
              <a:t>と</a:t>
            </a:r>
            <a:r>
              <a:rPr lang="en-US" altLang="ja-JP" dirty="0" smtClean="0"/>
              <a:t>strong </a:t>
            </a:r>
            <a:r>
              <a:rPr lang="en-US" altLang="ja-JP" dirty="0" err="1" smtClean="0"/>
              <a:t>muon</a:t>
            </a:r>
            <a:r>
              <a:rPr lang="en-US" altLang="ja-JP" dirty="0" smtClean="0"/>
              <a:t> id Cut</a:t>
            </a:r>
            <a:r>
              <a:rPr lang="ja-JP" altLang="en-US" dirty="0" smtClean="0"/>
              <a:t>を一本のトラックが満たす</a:t>
            </a:r>
            <a:endParaRPr lang="en-US" altLang="ja-JP" dirty="0" smtClean="0"/>
          </a:p>
          <a:p>
            <a:pPr lvl="1"/>
            <a:r>
              <a:rPr lang="en-US" altLang="ja-JP" dirty="0" smtClean="0"/>
              <a:t>electron id cut:</a:t>
            </a:r>
          </a:p>
          <a:p>
            <a:pPr lvl="2"/>
            <a:r>
              <a:rPr lang="en-US" altLang="ja-JP" dirty="0" smtClean="0"/>
              <a:t>ECAL deposit energy/Total deposit energy&lt;0.95</a:t>
            </a:r>
          </a:p>
          <a:p>
            <a:pPr lvl="1"/>
            <a:r>
              <a:rPr lang="en-US" altLang="ja-JP" dirty="0" err="1" smtClean="0"/>
              <a:t>muon</a:t>
            </a:r>
            <a:r>
              <a:rPr lang="en-US" altLang="ja-JP" dirty="0" smtClean="0"/>
              <a:t> id cut:</a:t>
            </a:r>
          </a:p>
          <a:p>
            <a:pPr lvl="2"/>
            <a:r>
              <a:rPr lang="en-US" altLang="ja-JP" dirty="0" smtClean="0"/>
              <a:t>Total deposit energy/Track energy&gt;0.2</a:t>
            </a:r>
          </a:p>
        </p:txBody>
      </p:sp>
      <p:sp>
        <p:nvSpPr>
          <p:cNvPr id="6" name="スライド番号プレースホルダ 5"/>
          <p:cNvSpPr>
            <a:spLocks noGrp="1"/>
          </p:cNvSpPr>
          <p:nvPr>
            <p:ph type="sldNum" sz="quarter" idx="12"/>
          </p:nvPr>
        </p:nvSpPr>
        <p:spPr/>
        <p:txBody>
          <a:bodyPr/>
          <a:lstStyle/>
          <a:p>
            <a:fld id="{17B14B8B-4044-D141-981D-8DE9B38FFCC3}" type="slidenum">
              <a:rPr lang="ja-JP" altLang="en-US" smtClean="0"/>
              <a:pPr/>
              <a:t>32</a:t>
            </a:fld>
            <a:endParaRPr lang="ja-JP" alt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52795" y="363780"/>
            <a:ext cx="9023963" cy="1066800"/>
          </a:xfrm>
        </p:spPr>
        <p:txBody>
          <a:bodyPr>
            <a:normAutofit fontScale="90000"/>
          </a:bodyPr>
          <a:lstStyle/>
          <a:p>
            <a:r>
              <a:rPr lang="en-US" altLang="ja-JP" dirty="0" smtClean="0"/>
              <a:t> Cut Table for Threshold Scan </a:t>
            </a:r>
            <a:r>
              <a:rPr lang="en-US" altLang="ja-JP" dirty="0" smtClean="0">
                <a:solidFill>
                  <a:srgbClr val="FF6600"/>
                </a:solidFill>
              </a:rPr>
              <a:t>(Preliminaly)</a:t>
            </a:r>
            <a:endParaRPr lang="ja-JP" altLang="en-US" dirty="0">
              <a:solidFill>
                <a:srgbClr val="FF6600"/>
              </a:solidFill>
            </a:endParaRPr>
          </a:p>
        </p:txBody>
      </p:sp>
      <p:sp>
        <p:nvSpPr>
          <p:cNvPr id="4" name="スライド番号プレースホルダ 3"/>
          <p:cNvSpPr>
            <a:spLocks noGrp="1"/>
          </p:cNvSpPr>
          <p:nvPr>
            <p:ph type="sldNum" sz="quarter" idx="12"/>
          </p:nvPr>
        </p:nvSpPr>
        <p:spPr/>
        <p:txBody>
          <a:bodyPr/>
          <a:lstStyle/>
          <a:p>
            <a:fld id="{E2EF4478-20A2-6D40-BFBC-8CA74407C9AA}" type="slidenum">
              <a:rPr lang="ja-JP" altLang="en-US" smtClean="0"/>
              <a:pPr/>
              <a:t>33</a:t>
            </a:fld>
            <a:endParaRPr lang="ja-JP" altLang="en-US"/>
          </a:p>
        </p:txBody>
      </p:sp>
      <p:graphicFrame>
        <p:nvGraphicFramePr>
          <p:cNvPr id="9" name="表 8"/>
          <p:cNvGraphicFramePr>
            <a:graphicFrameLocks noGrp="1"/>
          </p:cNvGraphicFramePr>
          <p:nvPr/>
        </p:nvGraphicFramePr>
        <p:xfrm>
          <a:off x="52795" y="1494813"/>
          <a:ext cx="9023963" cy="4926822"/>
        </p:xfrm>
        <a:graphic>
          <a:graphicData uri="http://schemas.openxmlformats.org/drawingml/2006/table">
            <a:tbl>
              <a:tblPr firstRow="1" bandRow="1">
                <a:tableStyleId>{5940675A-B579-460E-94D1-54222C63F5DA}</a:tableStyleId>
              </a:tblPr>
              <a:tblGrid>
                <a:gridCol w="2076808"/>
                <a:gridCol w="1127802"/>
                <a:gridCol w="1182817"/>
                <a:gridCol w="1086541"/>
                <a:gridCol w="1177215"/>
                <a:gridCol w="1166108"/>
                <a:gridCol w="1206672"/>
              </a:tblGrid>
              <a:tr h="608273">
                <a:tc>
                  <a:txBody>
                    <a:bodyPr/>
                    <a:lstStyle/>
                    <a:p>
                      <a:pPr algn="ctr"/>
                      <a:endParaRPr kumimoji="1" lang="ja-JP" altLang="en-US" sz="16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smtClean="0">
                          <a:latin typeface="Georgia"/>
                          <a:cs typeface="Georgia"/>
                        </a:rPr>
                        <a:t>Signal-1</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smtClean="0">
                          <a:latin typeface="Georgia"/>
                          <a:cs typeface="Georgia"/>
                        </a:rPr>
                        <a:t>(250 GeV)</a:t>
                      </a: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smtClean="0">
                          <a:latin typeface="Georgia"/>
                          <a:cs typeface="Georgia"/>
                        </a:rPr>
                        <a:t>Signal-2</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smtClean="0">
                          <a:latin typeface="Georgia"/>
                          <a:cs typeface="Georgia"/>
                        </a:rPr>
                        <a:t>(256 GeV)</a:t>
                      </a:r>
                      <a:endParaRPr kumimoji="1" lang="ja-JP" altLang="en-US" sz="1600" dirty="0" smtClean="0">
                        <a:latin typeface="Georgia"/>
                        <a:cs typeface="Georgia"/>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smtClean="0">
                          <a:latin typeface="Georgia"/>
                          <a:cs typeface="Georgia"/>
                        </a:rPr>
                        <a:t>Signal-3</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smtClean="0">
                          <a:latin typeface="Georgia"/>
                          <a:cs typeface="Georgia"/>
                        </a:rPr>
                        <a:t>(261 GeV)</a:t>
                      </a:r>
                      <a:endParaRPr kumimoji="1" lang="ja-JP" altLang="en-US" sz="1600" dirty="0" smtClean="0">
                        <a:latin typeface="Georgia"/>
                        <a:cs typeface="Georgia"/>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err="1" smtClean="0">
                          <a:latin typeface="Georgia"/>
                          <a:cs typeface="Georgia"/>
                        </a:rPr>
                        <a:t>ee</a:t>
                      </a:r>
                      <a:r>
                        <a:rPr kumimoji="1" lang="en-US" altLang="ja-JP" sz="1600" dirty="0" smtClean="0">
                          <a:latin typeface="Georgia"/>
                          <a:cs typeface="Georgia"/>
                        </a:rPr>
                        <a:t>-&gt;</a:t>
                      </a:r>
                      <a:r>
                        <a:rPr kumimoji="1" lang="en-US" altLang="ja-JP" sz="1600" dirty="0" err="1" smtClean="0">
                          <a:latin typeface="Symbol" charset="2"/>
                          <a:cs typeface="Symbol" charset="2"/>
                        </a:rPr>
                        <a:t>tt</a:t>
                      </a:r>
                      <a:endParaRPr kumimoji="1" lang="ja-JP" altLang="en-US" sz="1600" dirty="0" smtClean="0">
                        <a:latin typeface="Symbol" charset="2"/>
                        <a:cs typeface="Symbol" charset="2"/>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smtClean="0">
                          <a:latin typeface="Symbol" charset="2"/>
                          <a:cs typeface="Symbol" charset="2"/>
                        </a:rPr>
                        <a:t>gg</a:t>
                      </a:r>
                      <a:r>
                        <a:rPr kumimoji="1" lang="en-US" altLang="ja-JP" sz="1600" dirty="0" smtClean="0">
                          <a:latin typeface="Georgia"/>
                          <a:cs typeface="Georgia"/>
                        </a:rPr>
                        <a:t>-&gt;</a:t>
                      </a:r>
                      <a:r>
                        <a:rPr kumimoji="1" lang="en-US" altLang="ja-JP" sz="1600" dirty="0" err="1" smtClean="0">
                          <a:latin typeface="Georgia"/>
                          <a:cs typeface="Georgia"/>
                        </a:rPr>
                        <a:t>ll,qq</a:t>
                      </a:r>
                      <a:endParaRPr kumimoji="1" lang="en-US" altLang="ja-JP" sz="1600" dirty="0" smtClean="0">
                        <a:latin typeface="Georgia"/>
                        <a:cs typeface="Georgia"/>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err="1" smtClean="0">
                          <a:latin typeface="Georgia"/>
                          <a:cs typeface="Georgia"/>
                        </a:rPr>
                        <a:t>e</a:t>
                      </a:r>
                      <a:r>
                        <a:rPr kumimoji="1" lang="en-US" altLang="ja-JP" sz="1600" dirty="0" err="1" smtClean="0">
                          <a:latin typeface="Symbol" charset="2"/>
                          <a:cs typeface="Symbol" charset="2"/>
                        </a:rPr>
                        <a:t>g</a:t>
                      </a:r>
                      <a:r>
                        <a:rPr kumimoji="1" lang="en-US" altLang="ja-JP" sz="1600" dirty="0" smtClean="0">
                          <a:latin typeface="Georgia"/>
                          <a:cs typeface="Georgia"/>
                        </a:rPr>
                        <a:t>-&gt;</a:t>
                      </a:r>
                      <a:r>
                        <a:rPr kumimoji="1" lang="en-US" altLang="ja-JP" sz="1600" dirty="0" err="1" smtClean="0">
                          <a:latin typeface="Georgia"/>
                          <a:cs typeface="Georgia"/>
                        </a:rPr>
                        <a:t>ll,qq</a:t>
                      </a:r>
                      <a:endParaRPr kumimoji="1" lang="ja-JP" altLang="en-US" sz="1600" dirty="0" smtClean="0">
                        <a:latin typeface="Georgia"/>
                        <a:cs typeface="Georgia"/>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smtClean="0">
                          <a:latin typeface="Georgia"/>
                          <a:cs typeface="Georgia"/>
                        </a:rPr>
                        <a:t>WW,ZZ</a:t>
                      </a: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600" dirty="0" smtClean="0">
                          <a:latin typeface="Georgia"/>
                          <a:cs typeface="Georgia"/>
                        </a:rPr>
                        <a:t>-&gt;</a:t>
                      </a:r>
                      <a:r>
                        <a:rPr kumimoji="1" lang="en-US" altLang="ja-JP" sz="1600" dirty="0" err="1" smtClean="0">
                          <a:latin typeface="Symbol" charset="2"/>
                          <a:cs typeface="Symbol" charset="2"/>
                        </a:rPr>
                        <a:t>n</a:t>
                      </a:r>
                      <a:r>
                        <a:rPr kumimoji="1" lang="en-US" altLang="ja-JP" sz="1600" dirty="0" err="1" smtClean="0">
                          <a:latin typeface="Georgia"/>
                          <a:cs typeface="Georgia"/>
                        </a:rPr>
                        <a:t>ll</a:t>
                      </a:r>
                      <a:r>
                        <a:rPr kumimoji="1" lang="en-US" altLang="ja-JP" sz="1600" dirty="0" err="1" smtClean="0">
                          <a:latin typeface="Symbol" charset="2"/>
                          <a:cs typeface="Symbol" charset="2"/>
                        </a:rPr>
                        <a:t>n</a:t>
                      </a:r>
                      <a:endParaRPr kumimoji="1" lang="ja-JP" altLang="en-US" sz="1600" dirty="0" smtClean="0">
                        <a:latin typeface="Symbol" charset="2"/>
                        <a:cs typeface="Symbol" charset="2"/>
                      </a:endParaRPr>
                    </a:p>
                  </a:txBody>
                  <a:tcPr anchor="ctr"/>
                </a:tc>
              </a:tr>
              <a:tr h="443604">
                <a:tc>
                  <a:txBody>
                    <a:bodyPr/>
                    <a:lstStyle/>
                    <a:p>
                      <a:pPr algn="ctr"/>
                      <a:r>
                        <a:rPr lang="en-US" altLang="ja-JP" sz="1600" dirty="0" smtClean="0"/>
                        <a:t>Before cut</a:t>
                      </a:r>
                    </a:p>
                  </a:txBody>
                  <a:tcPr anchor="ctr"/>
                </a:tc>
                <a:tc>
                  <a:txBody>
                    <a:bodyPr/>
                    <a:lstStyle/>
                    <a:p>
                      <a:pPr algn="ctr"/>
                      <a:r>
                        <a:rPr lang="en-US" altLang="ja-JP" sz="1600" dirty="0" smtClean="0">
                          <a:latin typeface="Symbol" charset="2"/>
                          <a:cs typeface="Symbol" charset="2"/>
                        </a:rPr>
                        <a:t>969.6</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1995.0</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2943.7</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811753</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3.5*10+09</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37081.6</a:t>
                      </a:r>
                      <a:endParaRPr lang="ja-JP" altLang="en-US" sz="1600" dirty="0">
                        <a:latin typeface="Symbol" charset="2"/>
                        <a:cs typeface="Symbol" charset="2"/>
                      </a:endParaRPr>
                    </a:p>
                  </a:txBody>
                  <a:tcPr anchor="ctr"/>
                </a:tc>
              </a:tr>
              <a:tr h="403246">
                <a:tc>
                  <a:txBody>
                    <a:bodyPr/>
                    <a:lstStyle/>
                    <a:p>
                      <a:pPr algn="ctr"/>
                      <a:r>
                        <a:rPr lang="en-US" altLang="ja-JP" sz="1600" dirty="0" smtClean="0"/>
                        <a:t>track = 2</a:t>
                      </a:r>
                      <a:endParaRPr lang="ja-JP" altLang="en-US" sz="1600" dirty="0"/>
                    </a:p>
                  </a:txBody>
                  <a:tcPr anchor="ctr"/>
                </a:tc>
                <a:tc>
                  <a:txBody>
                    <a:bodyPr/>
                    <a:lstStyle/>
                    <a:p>
                      <a:pPr algn="ctr"/>
                      <a:r>
                        <a:rPr lang="en-US" altLang="ja-JP" sz="1600" dirty="0" smtClean="0">
                          <a:latin typeface="Symbol" charset="2"/>
                          <a:cs typeface="Symbol" charset="2"/>
                        </a:rPr>
                        <a:t>640.9</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1342.3</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1935.9</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417522</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1.8*10+09</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27236.9</a:t>
                      </a:r>
                      <a:endParaRPr lang="ja-JP" altLang="en-US" sz="1600" dirty="0">
                        <a:latin typeface="Symbol" charset="2"/>
                        <a:cs typeface="Symbol" charset="2"/>
                      </a:endParaRPr>
                    </a:p>
                  </a:txBody>
                  <a:tcPr anchor="ctr"/>
                </a:tc>
              </a:tr>
              <a:tr h="667040">
                <a:tc>
                  <a:txBody>
                    <a:bodyPr/>
                    <a:lstStyle/>
                    <a:p>
                      <a:pPr algn="ctr"/>
                      <a:r>
                        <a:rPr lang="en-US" altLang="ja-JP" sz="1600" dirty="0" smtClean="0"/>
                        <a:t>Pt &gt; 5 GeV</a:t>
                      </a:r>
                    </a:p>
                    <a:p>
                      <a:pPr algn="ctr"/>
                      <a:r>
                        <a:rPr lang="en-US" altLang="ja-JP" sz="1600" dirty="0" smtClean="0"/>
                        <a:t>for each track</a:t>
                      </a:r>
                      <a:endParaRPr lang="ja-JP" altLang="en-US" sz="1600" dirty="0"/>
                    </a:p>
                  </a:txBody>
                  <a:tcPr anchor="ctr"/>
                </a:tc>
                <a:tc>
                  <a:txBody>
                    <a:bodyPr/>
                    <a:lstStyle/>
                    <a:p>
                      <a:pPr algn="ctr"/>
                      <a:r>
                        <a:rPr lang="en-US" altLang="ja-JP" sz="1600" dirty="0" smtClean="0">
                          <a:latin typeface="Symbol" charset="2"/>
                          <a:cs typeface="Symbol" charset="2"/>
                        </a:rPr>
                        <a:t>511.1</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1078.5</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1545.1</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325647</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9.5*10+07</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24362.6</a:t>
                      </a:r>
                      <a:endParaRPr lang="ja-JP" altLang="en-US" sz="1600" dirty="0">
                        <a:latin typeface="Symbol" charset="2"/>
                        <a:cs typeface="Symbol" charset="2"/>
                      </a:endParaRPr>
                    </a:p>
                  </a:txBody>
                  <a:tcPr anchor="ctr"/>
                </a:tc>
              </a:tr>
              <a:tr h="448969">
                <a:tc>
                  <a:txBody>
                    <a:bodyPr/>
                    <a:lstStyle/>
                    <a:p>
                      <a:pPr algn="ctr"/>
                      <a:r>
                        <a:rPr kumimoji="1" lang="en-US" altLang="ja-JP" sz="1600" baseline="0" dirty="0" smtClean="0"/>
                        <a:t>|</a:t>
                      </a:r>
                      <a:r>
                        <a:rPr kumimoji="1" lang="en-US" altLang="ja-JP" sz="1600" baseline="0" dirty="0" err="1" smtClean="0"/>
                        <a:t>cos</a:t>
                      </a:r>
                      <a:r>
                        <a:rPr kumimoji="1" lang="en-US" altLang="ja-JP" sz="1600" baseline="0" dirty="0" smtClean="0"/>
                        <a:t> </a:t>
                      </a:r>
                      <a:r>
                        <a:rPr kumimoji="1" lang="en-US" altLang="ja-JP" sz="1600" baseline="0" dirty="0" err="1" smtClean="0">
                          <a:latin typeface="Symbol" charset="2"/>
                          <a:cs typeface="Symbol" charset="2"/>
                        </a:rPr>
                        <a:t>q</a:t>
                      </a:r>
                      <a:r>
                        <a:rPr kumimoji="1" lang="en-US" altLang="ja-JP" sz="1600" baseline="-25000" dirty="0" err="1" smtClean="0"/>
                        <a:t>miss</a:t>
                      </a:r>
                      <a:r>
                        <a:rPr kumimoji="1" lang="en-US" altLang="ja-JP" sz="1600" baseline="0" dirty="0" smtClean="0"/>
                        <a:t>| &lt; 0.8</a:t>
                      </a:r>
                      <a:endParaRPr kumimoji="1" lang="ja-JP" altLang="en-US" sz="1600" dirty="0"/>
                    </a:p>
                  </a:txBody>
                  <a:tcPr anchor="ctr"/>
                </a:tc>
                <a:tc>
                  <a:txBody>
                    <a:bodyPr/>
                    <a:lstStyle/>
                    <a:p>
                      <a:pPr algn="ctr"/>
                      <a:r>
                        <a:rPr lang="en-US" altLang="ja-JP" sz="1600" dirty="0" smtClean="0">
                          <a:latin typeface="Symbol" charset="2"/>
                          <a:cs typeface="Symbol" charset="2"/>
                        </a:rPr>
                        <a:t>410.5</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872.0</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1245.0</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109289</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2.0*10+06</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16659.5</a:t>
                      </a:r>
                      <a:endParaRPr lang="ja-JP" altLang="en-US" sz="1600" dirty="0">
                        <a:latin typeface="Symbol" charset="2"/>
                        <a:cs typeface="Symbol" charset="2"/>
                      </a:endParaRPr>
                    </a:p>
                  </a:txBody>
                  <a:tcPr anchor="ctr"/>
                </a:tc>
              </a:tr>
              <a:tr h="487452">
                <a:tc>
                  <a:txBody>
                    <a:bodyPr/>
                    <a:lstStyle/>
                    <a:p>
                      <a:pPr algn="ctr"/>
                      <a:r>
                        <a:rPr kumimoji="1" lang="en-US" altLang="ja-JP" sz="1600" dirty="0" smtClean="0"/>
                        <a:t>30&lt; </a:t>
                      </a:r>
                      <a:r>
                        <a:rPr kumimoji="1" lang="en-US" altLang="ja-JP" sz="1600" dirty="0" err="1" smtClean="0"/>
                        <a:t>E</a:t>
                      </a:r>
                      <a:r>
                        <a:rPr kumimoji="1" lang="en-US" altLang="ja-JP" sz="1600" baseline="-25000" dirty="0" err="1" smtClean="0"/>
                        <a:t>vis</a:t>
                      </a:r>
                      <a:r>
                        <a:rPr kumimoji="1" lang="en-US" altLang="ja-JP" sz="1600" baseline="-25000" dirty="0" smtClean="0"/>
                        <a:t> </a:t>
                      </a:r>
                      <a:r>
                        <a:rPr kumimoji="1" lang="en-US" altLang="ja-JP" sz="1600" dirty="0" smtClean="0"/>
                        <a:t>&lt;150(GeV)</a:t>
                      </a:r>
                      <a:endParaRPr kumimoji="1" lang="ja-JP" altLang="en-US" sz="1600" dirty="0"/>
                    </a:p>
                  </a:txBody>
                  <a:tcPr anchor="ctr"/>
                </a:tc>
                <a:tc>
                  <a:txBody>
                    <a:bodyPr/>
                    <a:lstStyle/>
                    <a:p>
                      <a:pPr algn="ctr"/>
                      <a:r>
                        <a:rPr lang="en-US" altLang="ja-JP" sz="1600" dirty="0" smtClean="0">
                          <a:latin typeface="Symbol" charset="2"/>
                          <a:cs typeface="Symbol" charset="2"/>
                        </a:rPr>
                        <a:t>392.4</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834.0</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1180.3</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70297.5</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321686.0</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11505.6</a:t>
                      </a:r>
                      <a:endParaRPr lang="ja-JP" altLang="en-US" sz="1600" dirty="0">
                        <a:latin typeface="Symbol" charset="2"/>
                        <a:cs typeface="Symbol" charset="2"/>
                      </a:endParaRPr>
                    </a:p>
                  </a:txBody>
                  <a:tcPr anchor="ctr"/>
                </a:tc>
              </a:tr>
              <a:tr h="641384">
                <a:tc>
                  <a:txBody>
                    <a:bodyPr/>
                    <a:lstStyle/>
                    <a:p>
                      <a:pPr algn="ctr"/>
                      <a:r>
                        <a:rPr kumimoji="1" lang="en-US" altLang="ja-JP" sz="1600" dirty="0" smtClean="0">
                          <a:solidFill>
                            <a:schemeClr val="tx1"/>
                          </a:solidFill>
                        </a:rPr>
                        <a:t>|</a:t>
                      </a:r>
                      <a:r>
                        <a:rPr kumimoji="1" lang="en-US" altLang="ja-JP" sz="1600" dirty="0" err="1" smtClean="0">
                          <a:solidFill>
                            <a:schemeClr val="tx1"/>
                          </a:solidFill>
                        </a:rPr>
                        <a:t>cos</a:t>
                      </a:r>
                      <a:r>
                        <a:rPr kumimoji="1" lang="en-US" altLang="ja-JP" sz="1600" dirty="0" smtClean="0">
                          <a:solidFill>
                            <a:schemeClr val="tx1"/>
                          </a:solidFill>
                        </a:rPr>
                        <a:t> </a:t>
                      </a:r>
                      <a:r>
                        <a:rPr kumimoji="1" lang="en-US" altLang="ja-JP" sz="1600" dirty="0" err="1" smtClean="0">
                          <a:solidFill>
                            <a:schemeClr val="tx1"/>
                          </a:solidFill>
                          <a:latin typeface="Symbol" charset="2"/>
                          <a:cs typeface="Symbol" charset="2"/>
                        </a:rPr>
                        <a:t>q</a:t>
                      </a:r>
                      <a:r>
                        <a:rPr kumimoji="1" lang="en-US" altLang="ja-JP" sz="1600" dirty="0" smtClean="0">
                          <a:solidFill>
                            <a:schemeClr val="tx1"/>
                          </a:solidFill>
                        </a:rPr>
                        <a:t>|&lt; 0.85</a:t>
                      </a:r>
                      <a:r>
                        <a:rPr kumimoji="1" lang="en-US" altLang="ja-JP" sz="1600" baseline="0" dirty="0" smtClean="0">
                          <a:solidFill>
                            <a:schemeClr val="tx1"/>
                          </a:solidFill>
                        </a:rPr>
                        <a:t>  </a:t>
                      </a:r>
                    </a:p>
                    <a:p>
                      <a:pPr algn="ctr"/>
                      <a:r>
                        <a:rPr kumimoji="1" lang="en-US" altLang="ja-JP" sz="1600" baseline="0" dirty="0" smtClean="0">
                          <a:solidFill>
                            <a:schemeClr val="tx1"/>
                          </a:solidFill>
                        </a:rPr>
                        <a:t>for each track  </a:t>
                      </a:r>
                      <a:r>
                        <a:rPr kumimoji="1" lang="en-US" altLang="ja-JP" sz="1600" dirty="0" smtClean="0">
                          <a:solidFill>
                            <a:schemeClr val="tx1"/>
                          </a:solidFill>
                        </a:rPr>
                        <a:t> </a:t>
                      </a:r>
                    </a:p>
                  </a:txBody>
                  <a:tcPr anchor="ctr"/>
                </a:tc>
                <a:tc>
                  <a:txBody>
                    <a:bodyPr/>
                    <a:lstStyle/>
                    <a:p>
                      <a:pPr algn="ctr"/>
                      <a:r>
                        <a:rPr lang="en-US" altLang="ja-JP" sz="1600" dirty="0" smtClean="0">
                          <a:latin typeface="Symbol" charset="2"/>
                          <a:cs typeface="Symbol" charset="2"/>
                        </a:rPr>
                        <a:t>328.1</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689.9</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991.3</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62562.5</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246379.0</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8074.9</a:t>
                      </a:r>
                      <a:endParaRPr lang="ja-JP" altLang="en-US" sz="1600" dirty="0">
                        <a:latin typeface="Symbol" charset="2"/>
                        <a:cs typeface="Symbol" charset="2"/>
                      </a:endParaRPr>
                    </a:p>
                  </a:txBody>
                  <a:tcPr anchor="ctr"/>
                </a:tc>
              </a:tr>
              <a:tr h="39448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z="1600" dirty="0" smtClean="0">
                          <a:solidFill>
                            <a:schemeClr val="tx1"/>
                          </a:solidFill>
                        </a:rPr>
                        <a:t>Acoplanarity &gt; -0.9 </a:t>
                      </a:r>
                    </a:p>
                  </a:txBody>
                  <a:tcPr anchor="ctr"/>
                </a:tc>
                <a:tc>
                  <a:txBody>
                    <a:bodyPr/>
                    <a:lstStyle/>
                    <a:p>
                      <a:pPr algn="ctr"/>
                      <a:r>
                        <a:rPr lang="en-US" altLang="ja-JP" sz="1600" dirty="0" smtClean="0">
                          <a:latin typeface="Symbol" charset="2"/>
                          <a:cs typeface="Symbol" charset="2"/>
                        </a:rPr>
                        <a:t>287.6</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614.2</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874.1</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2100</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6147.3</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6265.9</a:t>
                      </a:r>
                      <a:endParaRPr lang="ja-JP" altLang="en-US" sz="1600" dirty="0">
                        <a:latin typeface="Symbol" charset="2"/>
                        <a:cs typeface="Symbol" charset="2"/>
                      </a:endParaRPr>
                    </a:p>
                  </a:txBody>
                  <a:tcPr anchor="ctr"/>
                </a:tc>
              </a:tr>
              <a:tr h="416187">
                <a:tc>
                  <a:txBody>
                    <a:bodyPr/>
                    <a:lstStyle/>
                    <a:p>
                      <a:pPr algn="ctr"/>
                      <a:r>
                        <a:rPr kumimoji="1" lang="en-US" altLang="ja-JP" sz="1600" dirty="0" smtClean="0"/>
                        <a:t>|d</a:t>
                      </a:r>
                      <a:r>
                        <a:rPr kumimoji="1" lang="en-US" altLang="ja-JP" sz="1600" baseline="-25000" dirty="0" smtClean="0"/>
                        <a:t>0</a:t>
                      </a:r>
                      <a:r>
                        <a:rPr kumimoji="1" lang="en-US" altLang="ja-JP" sz="1600" dirty="0" smtClean="0"/>
                        <a:t>|/</a:t>
                      </a:r>
                      <a:r>
                        <a:rPr kumimoji="1" lang="en-US" altLang="ja-JP" sz="1600" dirty="0" smtClean="0">
                          <a:latin typeface="Symbol" charset="2"/>
                          <a:cs typeface="Symbol" charset="2"/>
                        </a:rPr>
                        <a:t>s(</a:t>
                      </a:r>
                      <a:r>
                        <a:rPr kumimoji="1" lang="en-US" altLang="ja-JP" sz="1600" dirty="0" smtClean="0">
                          <a:latin typeface="Georgia (本文)"/>
                          <a:cs typeface="Georgia (本文)"/>
                        </a:rPr>
                        <a:t>d</a:t>
                      </a:r>
                      <a:r>
                        <a:rPr kumimoji="1" lang="en-US" altLang="ja-JP" sz="1600" baseline="-25000" dirty="0" smtClean="0">
                          <a:latin typeface="Georgia (本文)"/>
                          <a:cs typeface="Georgia (本文)"/>
                        </a:rPr>
                        <a:t>0</a:t>
                      </a:r>
                      <a:r>
                        <a:rPr kumimoji="1" lang="en-US" altLang="ja-JP" sz="1600" dirty="0" smtClean="0"/>
                        <a:t>) &gt; 3.5 </a:t>
                      </a:r>
                      <a:endParaRPr kumimoji="1" lang="ja-JP" altLang="en-US" sz="1600" dirty="0">
                        <a:solidFill>
                          <a:schemeClr val="tx1"/>
                        </a:solidFill>
                      </a:endParaRPr>
                    </a:p>
                  </a:txBody>
                  <a:tcPr anchor="ctr"/>
                </a:tc>
                <a:tc>
                  <a:txBody>
                    <a:bodyPr/>
                    <a:lstStyle/>
                    <a:p>
                      <a:pPr algn="ctr"/>
                      <a:r>
                        <a:rPr lang="en-US" altLang="ja-JP" sz="1600" dirty="0" smtClean="0">
                          <a:latin typeface="Symbol" charset="2"/>
                          <a:cs typeface="Symbol" charset="2"/>
                        </a:rPr>
                        <a:t>194.2</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432.1</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626.8</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1003</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183.1</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319.3</a:t>
                      </a:r>
                      <a:endParaRPr lang="ja-JP" altLang="en-US" sz="1600" dirty="0">
                        <a:latin typeface="Symbol" charset="2"/>
                        <a:cs typeface="Symbol" charset="2"/>
                      </a:endParaRPr>
                    </a:p>
                  </a:txBody>
                  <a:tcPr anchor="ctr"/>
                </a:tc>
              </a:tr>
              <a:tr h="416187">
                <a:tc>
                  <a:txBody>
                    <a:bodyPr/>
                    <a:lstStyle/>
                    <a:p>
                      <a:pPr algn="ctr"/>
                      <a:r>
                        <a:rPr kumimoji="1" lang="en-US" altLang="ja-JP" sz="1600" dirty="0" smtClean="0">
                          <a:solidFill>
                            <a:schemeClr val="tx1"/>
                          </a:solidFill>
                        </a:rPr>
                        <a:t>Final cut</a:t>
                      </a:r>
                      <a:endParaRPr kumimoji="1" lang="ja-JP" altLang="en-US" sz="1600" baseline="30000" dirty="0">
                        <a:solidFill>
                          <a:schemeClr val="tx1"/>
                        </a:solidFill>
                      </a:endParaRPr>
                    </a:p>
                  </a:txBody>
                  <a:tcPr anchor="ctr"/>
                </a:tc>
                <a:tc>
                  <a:txBody>
                    <a:bodyPr/>
                    <a:lstStyle/>
                    <a:p>
                      <a:pPr algn="ctr"/>
                      <a:r>
                        <a:rPr lang="en-US" altLang="ja-JP" sz="1600" dirty="0" smtClean="0">
                          <a:latin typeface="Symbol" charset="2"/>
                          <a:cs typeface="Symbol" charset="2"/>
                        </a:rPr>
                        <a:t>150.5</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314.6</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467.5</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49.7</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20.0</a:t>
                      </a:r>
                      <a:endParaRPr lang="ja-JP" altLang="en-US" sz="1600" dirty="0">
                        <a:latin typeface="Symbol" charset="2"/>
                        <a:cs typeface="Symbol" charset="2"/>
                      </a:endParaRPr>
                    </a:p>
                  </a:txBody>
                  <a:tcPr anchor="ctr"/>
                </a:tc>
                <a:tc>
                  <a:txBody>
                    <a:bodyPr/>
                    <a:lstStyle/>
                    <a:p>
                      <a:pPr algn="ctr"/>
                      <a:r>
                        <a:rPr lang="en-US" altLang="ja-JP" sz="1600" dirty="0" smtClean="0">
                          <a:latin typeface="Symbol" charset="2"/>
                          <a:cs typeface="Symbol" charset="2"/>
                        </a:rPr>
                        <a:t>211.8</a:t>
                      </a:r>
                      <a:endParaRPr lang="ja-JP" altLang="en-US" sz="1600" dirty="0">
                        <a:latin typeface="Symbol" charset="2"/>
                        <a:cs typeface="Symbol" charset="2"/>
                      </a:endParaRPr>
                    </a:p>
                  </a:txBody>
                  <a:tcPr anchor="ctr"/>
                </a:tc>
              </a:tr>
            </a:tbl>
          </a:graphicData>
        </a:graphic>
      </p:graphicFrame>
      <p:sp>
        <p:nvSpPr>
          <p:cNvPr id="10" name="タイトル 1"/>
          <p:cNvSpPr txBox="1">
            <a:spLocks/>
          </p:cNvSpPr>
          <p:nvPr/>
        </p:nvSpPr>
        <p:spPr>
          <a:xfrm>
            <a:off x="455652" y="6243850"/>
            <a:ext cx="8280776" cy="761219"/>
          </a:xfrm>
          <a:prstGeom prst="rect">
            <a:avLst/>
          </a:prstGeom>
          <a:ln>
            <a:solidFill>
              <a:srgbClr val="3366FF"/>
            </a:solidFill>
          </a:ln>
        </p:spPr>
        <p:txBody>
          <a:bodyPr vert="horz" lIns="91440" tIns="45720" rIns="91440" bIns="45720" rtlCol="0" anchor="ctr">
            <a:normAutofit fontScale="55000" lnSpcReduction="20000"/>
          </a:bodyPr>
          <a:lstStyle/>
          <a:p>
            <a:pPr lvl="0" algn="ctr">
              <a:spcBef>
                <a:spcPct val="0"/>
              </a:spcBef>
            </a:pPr>
            <a:r>
              <a:rPr kumimoji="1" lang="en-US" altLang="ja-JP" sz="4400" b="0" i="0" u="none" strike="noStrike" kern="1200" cap="none" spc="0" normalizeH="0" baseline="0" noProof="0" dirty="0" smtClean="0">
                <a:ln>
                  <a:noFill/>
                </a:ln>
                <a:solidFill>
                  <a:schemeClr val="tx1"/>
                </a:solidFill>
                <a:effectLst/>
                <a:uLnTx/>
                <a:uFillTx/>
                <a:latin typeface="+mj-lt"/>
                <a:ea typeface="+mj-ea"/>
                <a:cs typeface="+mj-cs"/>
              </a:rPr>
              <a:t>Final Cut = (Missing mass)</a:t>
            </a:r>
            <a:r>
              <a:rPr kumimoji="1" lang="en-US" altLang="ja-JP" sz="4400" b="0" i="0" u="none" strike="noStrike" kern="1200" cap="none" spc="0" normalizeH="0" baseline="30000" noProof="0" dirty="0" smtClean="0">
                <a:ln>
                  <a:noFill/>
                </a:ln>
                <a:solidFill>
                  <a:schemeClr val="tx1"/>
                </a:solidFill>
                <a:effectLst/>
                <a:uLnTx/>
                <a:uFillTx/>
                <a:latin typeface="+mj-lt"/>
                <a:ea typeface="+mj-ea"/>
                <a:cs typeface="+mj-cs"/>
              </a:rPr>
              <a:t>2</a:t>
            </a:r>
            <a:r>
              <a:rPr kumimoji="1" lang="en-US" altLang="ja-JP" sz="4400" b="0" i="0" u="none" strike="noStrike" kern="1200" cap="none" spc="0" normalizeH="0" baseline="0" noProof="0" dirty="0" smtClean="0">
                <a:ln>
                  <a:noFill/>
                </a:ln>
                <a:solidFill>
                  <a:schemeClr val="tx1"/>
                </a:solidFill>
                <a:effectLst/>
                <a:uLnTx/>
                <a:uFillTx/>
                <a:latin typeface="+mj-lt"/>
                <a:ea typeface="+mj-ea"/>
                <a:cs typeface="+mj-cs"/>
              </a:rPr>
              <a:t>/</a:t>
            </a:r>
            <a:r>
              <a:rPr lang="en-US" altLang="ja-JP" sz="4400" dirty="0" smtClean="0"/>
              <a:t>|</a:t>
            </a:r>
            <a:r>
              <a:rPr lang="en-US" altLang="ja-JP" sz="4400" dirty="0" err="1" smtClean="0"/>
              <a:t>cos</a:t>
            </a:r>
            <a:r>
              <a:rPr lang="en-US" altLang="ja-JP" sz="4400" dirty="0" smtClean="0"/>
              <a:t> </a:t>
            </a:r>
            <a:r>
              <a:rPr lang="en-US" altLang="ja-JP" sz="4400" dirty="0" err="1" smtClean="0">
                <a:latin typeface="Symbol" charset="2"/>
                <a:cs typeface="Symbol" charset="2"/>
              </a:rPr>
              <a:t>q</a:t>
            </a:r>
            <a:r>
              <a:rPr lang="en-US" altLang="ja-JP" sz="4400" baseline="-25000" dirty="0" err="1" smtClean="0"/>
              <a:t>miss</a:t>
            </a:r>
            <a:r>
              <a:rPr lang="en-US" altLang="ja-JP" sz="4400" dirty="0" smtClean="0"/>
              <a:t>| &gt; 300e</a:t>
            </a:r>
            <a:r>
              <a:rPr lang="en-US" altLang="ja-JP" sz="4400" baseline="30000" dirty="0" smtClean="0"/>
              <a:t>3</a:t>
            </a:r>
            <a:r>
              <a:rPr lang="en-US" altLang="ja-JP" sz="4400" dirty="0" smtClean="0"/>
              <a:t> GeV</a:t>
            </a:r>
            <a:r>
              <a:rPr lang="en-US" altLang="ja-JP" sz="4400" baseline="30000" dirty="0" smtClean="0"/>
              <a:t>2</a:t>
            </a:r>
            <a:endParaRPr kumimoji="1" lang="ja-JP" altLang="en-US" sz="4400" b="0" i="0" u="none" strike="noStrike" kern="1200" cap="none" spc="0" normalizeH="0" baseline="3000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タイトル 3"/>
          <p:cNvSpPr>
            <a:spLocks noGrp="1"/>
          </p:cNvSpPr>
          <p:nvPr>
            <p:ph type="title"/>
          </p:nvPr>
        </p:nvSpPr>
        <p:spPr>
          <a:xfrm>
            <a:off x="457200" y="782546"/>
            <a:ext cx="8229600" cy="1066800"/>
          </a:xfrm>
        </p:spPr>
        <p:txBody>
          <a:bodyPr anchor="ctr" anchorCtr="1">
            <a:normAutofit fontScale="90000"/>
          </a:bodyPr>
          <a:lstStyle/>
          <a:p>
            <a:r>
              <a:rPr lang="en-US" altLang="ja-JP" dirty="0" smtClean="0"/>
              <a:t>The Purpose and </a:t>
            </a:r>
            <a:r>
              <a:rPr lang="en-US" altLang="ja-JP" dirty="0" smtClean="0">
                <a:sym typeface="Wingdings"/>
              </a:rPr>
              <a:t>Significance</a:t>
            </a:r>
            <a:r>
              <a:rPr lang="en-US" altLang="ja-JP" dirty="0" smtClean="0"/>
              <a:t> of study</a:t>
            </a:r>
            <a:endParaRPr lang="ja-JP" altLang="en-US" dirty="0"/>
          </a:p>
        </p:txBody>
      </p:sp>
      <p:sp>
        <p:nvSpPr>
          <p:cNvPr id="5" name="コンテンツ プレースホルダ 4"/>
          <p:cNvSpPr>
            <a:spLocks noGrp="1"/>
          </p:cNvSpPr>
          <p:nvPr>
            <p:ph idx="1"/>
          </p:nvPr>
        </p:nvSpPr>
        <p:spPr>
          <a:xfrm>
            <a:off x="139688" y="1635956"/>
            <a:ext cx="8686800" cy="4787592"/>
          </a:xfrm>
        </p:spPr>
        <p:txBody>
          <a:bodyPr>
            <a:noAutofit/>
          </a:bodyPr>
          <a:lstStyle/>
          <a:p>
            <a:pPr>
              <a:buNone/>
            </a:pPr>
            <a:r>
              <a:rPr lang="ja-JP" altLang="en-US" sz="2400" dirty="0" smtClean="0"/>
              <a:t>＜</a:t>
            </a:r>
            <a:r>
              <a:rPr lang="en-US" altLang="ja-JP" sz="2400" dirty="0" smtClean="0"/>
              <a:t> Purpose </a:t>
            </a:r>
            <a:r>
              <a:rPr lang="ja-JP" altLang="en-US" sz="2400" dirty="0" smtClean="0"/>
              <a:t>＞</a:t>
            </a:r>
            <a:endParaRPr lang="en-US" altLang="ja-JP" sz="2400" dirty="0" smtClean="0"/>
          </a:p>
          <a:p>
            <a:r>
              <a:rPr lang="en-US" altLang="ja-JP" sz="2400" dirty="0" smtClean="0">
                <a:solidFill>
                  <a:srgbClr val="0000FF"/>
                </a:solidFill>
              </a:rPr>
              <a:t>Low Scale GMSB is attractive because it can solve both hierarchy problem and baryon asymmetry problem</a:t>
            </a:r>
            <a:endParaRPr lang="en-US" altLang="ja-JP" sz="2400" dirty="0" smtClean="0">
              <a:solidFill>
                <a:srgbClr val="0000FF"/>
              </a:solidFill>
              <a:sym typeface="Wingdings"/>
            </a:endParaRPr>
          </a:p>
          <a:p>
            <a:r>
              <a:rPr lang="en-US" altLang="ja-JP" sz="2400" dirty="0" smtClean="0">
                <a:sym typeface="Wingdings"/>
              </a:rPr>
              <a:t>In this study, </a:t>
            </a:r>
            <a:r>
              <a:rPr lang="en-US" altLang="ja-JP" sz="2400" dirty="0" smtClean="0"/>
              <a:t>we evaluate precision of gravitino mass  determination at the ILC experiment</a:t>
            </a:r>
            <a:endParaRPr lang="en-US" altLang="ja-JP" sz="2400" dirty="0" smtClean="0">
              <a:sym typeface="Wingdings"/>
            </a:endParaRPr>
          </a:p>
          <a:p>
            <a:pPr>
              <a:buNone/>
            </a:pPr>
            <a:r>
              <a:rPr lang="ja-JP" altLang="en-US" sz="2400" dirty="0" smtClean="0">
                <a:sym typeface="Wingdings"/>
              </a:rPr>
              <a:t>＜</a:t>
            </a:r>
            <a:r>
              <a:rPr lang="en-US" altLang="ja-JP" sz="2400" dirty="0" smtClean="0">
                <a:sym typeface="Wingdings"/>
              </a:rPr>
              <a:t> Significance </a:t>
            </a:r>
            <a:r>
              <a:rPr lang="ja-JP" altLang="en-US" sz="2400" dirty="0" smtClean="0">
                <a:sym typeface="Wingdings"/>
              </a:rPr>
              <a:t>＞</a:t>
            </a:r>
            <a:endParaRPr lang="en-US" altLang="ja-JP" sz="2400" dirty="0" smtClean="0">
              <a:sym typeface="Wingdings"/>
            </a:endParaRPr>
          </a:p>
          <a:p>
            <a:r>
              <a:rPr lang="en-US" altLang="ja-JP" dirty="0" smtClean="0"/>
              <a:t>High precision determination of gravitino mass</a:t>
            </a:r>
          </a:p>
          <a:p>
            <a:pPr lvl="1"/>
            <a:r>
              <a:rPr lang="en-US" altLang="ja-JP" dirty="0" smtClean="0"/>
              <a:t>The mass of sparticles that appear in GMSB is</a:t>
            </a:r>
            <a:br>
              <a:rPr lang="en-US" altLang="ja-JP" dirty="0" smtClean="0"/>
            </a:br>
            <a:r>
              <a:rPr lang="en-US" altLang="ja-JP" dirty="0" smtClean="0"/>
              <a:t>a function of SUSY Breaking Scale</a:t>
            </a:r>
          </a:p>
          <a:p>
            <a:pPr lvl="1"/>
            <a:r>
              <a:rPr lang="en-US" altLang="ja-JP" dirty="0" smtClean="0"/>
              <a:t>By combining results of other study, </a:t>
            </a:r>
            <a:br>
              <a:rPr lang="en-US" altLang="ja-JP" dirty="0" smtClean="0"/>
            </a:br>
            <a:r>
              <a:rPr lang="en-US" altLang="ja-JP" dirty="0" smtClean="0"/>
              <a:t>we can constrain the messenger mass</a:t>
            </a:r>
          </a:p>
        </p:txBody>
      </p:sp>
      <p:sp>
        <p:nvSpPr>
          <p:cNvPr id="6" name="スライド番号プレースホルダ 5"/>
          <p:cNvSpPr>
            <a:spLocks noGrp="1"/>
          </p:cNvSpPr>
          <p:nvPr>
            <p:ph type="sldNum" sz="quarter" idx="12"/>
          </p:nvPr>
        </p:nvSpPr>
        <p:spPr/>
        <p:txBody>
          <a:bodyPr/>
          <a:lstStyle/>
          <a:p>
            <a:fld id="{E2EF4478-20A2-6D40-BFBC-8CA74407C9AA}" type="slidenum">
              <a:rPr lang="ja-JP" altLang="en-US" smtClean="0"/>
              <a:pPr/>
              <a:t>4</a:t>
            </a:fld>
            <a:endParaRPr lang="ja-JP" alt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 name="スライド番号プレースホルダ 28"/>
          <p:cNvSpPr>
            <a:spLocks noGrp="1"/>
          </p:cNvSpPr>
          <p:nvPr>
            <p:ph type="sldNum" sz="quarter" idx="12"/>
          </p:nvPr>
        </p:nvSpPr>
        <p:spPr/>
        <p:txBody>
          <a:bodyPr/>
          <a:lstStyle/>
          <a:p>
            <a:fld id="{E2EF4478-20A2-6D40-BFBC-8CA74407C9AA}" type="slidenum">
              <a:rPr lang="ja-JP" altLang="en-US" smtClean="0"/>
              <a:pPr/>
              <a:t>5</a:t>
            </a:fld>
            <a:endParaRPr lang="ja-JP" altLang="en-US"/>
          </a:p>
        </p:txBody>
      </p:sp>
      <p:sp>
        <p:nvSpPr>
          <p:cNvPr id="2" name="タイトル 1"/>
          <p:cNvSpPr>
            <a:spLocks noGrp="1"/>
          </p:cNvSpPr>
          <p:nvPr>
            <p:ph type="title" idx="4294967295"/>
          </p:nvPr>
        </p:nvSpPr>
        <p:spPr>
          <a:xfrm>
            <a:off x="360738" y="665163"/>
            <a:ext cx="8392496" cy="1066800"/>
          </a:xfrm>
        </p:spPr>
        <p:txBody>
          <a:bodyPr anchor="ctr" anchorCtr="1">
            <a:normAutofit fontScale="90000"/>
          </a:bodyPr>
          <a:lstStyle/>
          <a:p>
            <a:r>
              <a:rPr lang="en-US" altLang="ja-JP" dirty="0" smtClean="0"/>
              <a:t>Stau NLSP properties in Low Scale GMSB</a:t>
            </a:r>
            <a:endParaRPr lang="ja-JP" altLang="en-US" dirty="0"/>
          </a:p>
        </p:txBody>
      </p:sp>
      <p:sp>
        <p:nvSpPr>
          <p:cNvPr id="78" name="コンテンツ プレースホルダ 40"/>
          <p:cNvSpPr txBox="1">
            <a:spLocks/>
          </p:cNvSpPr>
          <p:nvPr/>
        </p:nvSpPr>
        <p:spPr>
          <a:xfrm>
            <a:off x="60276" y="2032002"/>
            <a:ext cx="4030855" cy="1326024"/>
          </a:xfrm>
          <a:prstGeom prst="rect">
            <a:avLst/>
          </a:prstGeom>
          <a:ln>
            <a:solidFill>
              <a:srgbClr val="0000FF"/>
            </a:solidFill>
          </a:ln>
        </p:spPr>
        <p:txBody>
          <a:bodyPr vert="horz">
            <a:normAutofit fontScale="92500"/>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r>
              <a:rPr lang="en-US" altLang="ja-JP" sz="2378" dirty="0" smtClean="0">
                <a:latin typeface="Georgia"/>
                <a:cs typeface="Georgia"/>
              </a:rPr>
              <a:t>Assume NLSP is the stau</a:t>
            </a:r>
          </a:p>
          <a:p>
            <a:pPr marL="365760" indent="-256032" defTabSz="914400">
              <a:spcBef>
                <a:spcPts val="300"/>
              </a:spcBef>
              <a:buClr>
                <a:schemeClr val="accent3"/>
              </a:buClr>
              <a:buFont typeface="Georgia"/>
              <a:buChar char="•"/>
              <a:defRPr/>
            </a:pPr>
            <a:endParaRPr lang="en-US" altLang="ja-JP" sz="2400" dirty="0" smtClean="0">
              <a:cs typeface="Georgia"/>
            </a:endParaRPr>
          </a:p>
          <a:p>
            <a:pPr marL="365760" indent="-256032" defTabSz="914400">
              <a:spcBef>
                <a:spcPts val="300"/>
              </a:spcBef>
              <a:buClr>
                <a:schemeClr val="accent3"/>
              </a:buClr>
              <a:buFont typeface="Georgia"/>
              <a:buChar char="•"/>
              <a:defRPr/>
            </a:pPr>
            <a:r>
              <a:rPr lang="en-US" altLang="ja-JP" sz="2400" dirty="0" smtClean="0">
                <a:cs typeface="Georgia"/>
              </a:rPr>
              <a:t>Stau lifetime typically short</a:t>
            </a: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lang="en-US" altLang="ja-JP" sz="2378" dirty="0" smtClean="0">
              <a:latin typeface="Georgia"/>
              <a:cs typeface="Georgia"/>
            </a:endParaRPr>
          </a:p>
          <a:p>
            <a:pPr marL="365760" marR="0" lvl="0" indent="-256032" algn="l" defTabSz="914400" rtl="0" eaLnBrk="1" fontAlgn="auto" latinLnBrk="0" hangingPunct="1">
              <a:lnSpc>
                <a:spcPct val="100000"/>
              </a:lnSpc>
              <a:spcBef>
                <a:spcPts val="300"/>
              </a:spcBef>
              <a:spcAft>
                <a:spcPts val="0"/>
              </a:spcAft>
              <a:buClr>
                <a:schemeClr val="accent3"/>
              </a:buClr>
              <a:buSzTx/>
              <a:tabLst/>
              <a:defRPr/>
            </a:pPr>
            <a:endParaRPr lang="en-US" altLang="ja-JP" sz="2400" dirty="0" smtClean="0">
              <a:latin typeface=""/>
              <a:cs typeface=""/>
            </a:endParaRPr>
          </a:p>
        </p:txBody>
      </p:sp>
      <p:sp>
        <p:nvSpPr>
          <p:cNvPr id="83" name="コンテンツ プレースホルダ 40"/>
          <p:cNvSpPr txBox="1">
            <a:spLocks/>
          </p:cNvSpPr>
          <p:nvPr/>
        </p:nvSpPr>
        <p:spPr>
          <a:xfrm>
            <a:off x="865203" y="5286641"/>
            <a:ext cx="7888030" cy="677676"/>
          </a:xfrm>
          <a:prstGeom prst="rect">
            <a:avLst/>
          </a:prstGeom>
        </p:spPr>
        <p:txBody>
          <a:bodyPr vert="horz">
            <a:normAutofit/>
          </a:bodyPr>
          <a:lstStyle/>
          <a:p>
            <a:pPr marL="365760" lvl="0" indent="-256032" defTabSz="914400">
              <a:spcBef>
                <a:spcPts val="300"/>
              </a:spcBef>
              <a:buClr>
                <a:schemeClr val="accent3"/>
              </a:buClr>
            </a:pPr>
            <a:endParaRPr kumimoji="1" lang="ja-JP" altLang="en-US" sz="24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38" name="コンテンツ プレースホルダ 40"/>
          <p:cNvSpPr txBox="1">
            <a:spLocks/>
          </p:cNvSpPr>
          <p:nvPr/>
        </p:nvSpPr>
        <p:spPr>
          <a:xfrm>
            <a:off x="60276" y="3431291"/>
            <a:ext cx="4030855" cy="1855350"/>
          </a:xfrm>
          <a:prstGeom prst="rect">
            <a:avLst/>
          </a:prstGeom>
          <a:ln>
            <a:solidFill>
              <a:schemeClr val="tx1"/>
            </a:solidFill>
          </a:ln>
        </p:spPr>
        <p:txBody>
          <a:bodyPr vert="horz">
            <a:normAutofit/>
          </a:bodyPr>
          <a:lstStyle/>
          <a:p>
            <a:pPr marL="365760" lvl="0" indent="-256032" defTabSz="914400">
              <a:spcBef>
                <a:spcPts val="300"/>
              </a:spcBef>
              <a:buClr>
                <a:schemeClr val="accent3"/>
              </a:buClr>
              <a:buFont typeface="Georgia"/>
              <a:buChar char="•"/>
              <a:defRPr/>
            </a:pPr>
            <a:r>
              <a:rPr lang="en-US" altLang="ja-JP" sz="2100" dirty="0" smtClean="0">
                <a:cs typeface="Georgia"/>
              </a:rPr>
              <a:t>Gravitino mass can be determined from </a:t>
            </a:r>
            <a:br>
              <a:rPr lang="en-US" altLang="ja-JP" sz="2100" dirty="0" smtClean="0">
                <a:cs typeface="Georgia"/>
              </a:rPr>
            </a:br>
            <a:r>
              <a:rPr lang="en-US" altLang="ja-JP" sz="2100" dirty="0" smtClean="0">
                <a:cs typeface="Georgia"/>
              </a:rPr>
              <a:t>the stau mass and lifetime:</a:t>
            </a:r>
            <a:endParaRPr lang="en-US" altLang="ja-JP" sz="2100" dirty="0" smtClean="0">
              <a:latin typeface="Geneva"/>
              <a:cs typeface="Geneva"/>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lang="en-US" altLang="ja-JP" sz="2100" dirty="0" smtClean="0">
              <a:latin typeface="Georgia"/>
              <a:cs typeface="Georgia"/>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lang="en-US" altLang="ja-JP" sz="2100" dirty="0" smtClean="0">
              <a:latin typeface="Georgia"/>
              <a:cs typeface="Georgia"/>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lang="en-US" altLang="ja-JP" sz="2100" dirty="0" smtClean="0">
              <a:latin typeface="Georgia"/>
              <a:cs typeface="Georgia"/>
            </a:endParaRPr>
          </a:p>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Char char="•"/>
              <a:tabLst/>
              <a:defRPr/>
            </a:pPr>
            <a:endParaRPr lang="en-US" altLang="ja-JP" sz="2100" dirty="0" smtClean="0">
              <a:latin typeface="Georgia"/>
              <a:cs typeface="Georgia"/>
            </a:endParaRPr>
          </a:p>
          <a:p>
            <a:pPr marL="365760" lvl="0" indent="-256032" defTabSz="914400">
              <a:spcBef>
                <a:spcPts val="300"/>
              </a:spcBef>
              <a:buClr>
                <a:schemeClr val="accent3"/>
              </a:buClr>
              <a:buFont typeface="Georgia"/>
              <a:buChar char="•"/>
              <a:defRPr/>
            </a:pPr>
            <a:endParaRPr lang="en-US" altLang="en-US" sz="2100" dirty="0" smtClean="0">
              <a:cs typeface="Georgia"/>
            </a:endParaRPr>
          </a:p>
        </p:txBody>
      </p:sp>
      <p:pic>
        <p:nvPicPr>
          <p:cNvPr id="39" name="図 38"/>
          <p:cNvPicPr>
            <a:picLocks noChangeAspect="1"/>
          </p:cNvPicPr>
          <p:nvPr/>
        </p:nvPicPr>
        <p:blipFill>
          <a:blip r:embed="rId3"/>
          <a:stretch>
            <a:fillRect/>
          </a:stretch>
        </p:blipFill>
        <p:spPr>
          <a:xfrm>
            <a:off x="1312891" y="2438769"/>
            <a:ext cx="1253490" cy="346710"/>
          </a:xfrm>
          <a:prstGeom prst="rect">
            <a:avLst/>
          </a:prstGeom>
        </p:spPr>
      </p:pic>
      <p:grpSp>
        <p:nvGrpSpPr>
          <p:cNvPr id="20" name="図形グループ 19"/>
          <p:cNvGrpSpPr/>
          <p:nvPr/>
        </p:nvGrpSpPr>
        <p:grpSpPr>
          <a:xfrm>
            <a:off x="4238120" y="2019909"/>
            <a:ext cx="4905880" cy="4623612"/>
            <a:chOff x="1" y="2148188"/>
            <a:chExt cx="4905880" cy="4623612"/>
          </a:xfrm>
        </p:grpSpPr>
        <p:pic>
          <p:nvPicPr>
            <p:cNvPr id="23" name="Picture 5"/>
            <p:cNvPicPr>
              <a:picLocks noChangeAspect="1" noChangeArrowheads="1"/>
            </p:cNvPicPr>
            <p:nvPr/>
          </p:nvPicPr>
          <p:blipFill>
            <a:blip r:embed="rId4">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1" y="2230820"/>
              <a:ext cx="4905880" cy="4540980"/>
            </a:xfrm>
            <a:prstGeom prst="rect">
              <a:avLst/>
            </a:prstGeom>
            <a:noFill/>
            <a:ln>
              <a:noFill/>
            </a:ln>
            <a:effectLst/>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chemeClr val="accent1"/>
                  </a:solidFill>
                </a14:hiddenFill>
              </a:ext>
              <a:ext uri="{91240B29-F687-4F45-9708-019B960494DF}">
                <a14:hiddenLine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w="9525">
                  <a:solidFill>
                    <a:schemeClr val="tx1"/>
                  </a:solidFill>
                  <a:miter lim="800000"/>
                  <a:headEnd/>
                  <a:tailEnd/>
                </a14:hiddenLine>
              </a:ext>
              <a:ext uri="{AF507438-7753-43E0-B8FC-AC1667EBCBE1}">
                <a14:hiddenEffects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effectLst>
                    <a:outerShdw dist="35921" dir="2700000" algn="ctr" rotWithShape="0">
                      <a:schemeClr val="bg2"/>
                    </a:outerShdw>
                  </a:effectLst>
                </a14:hiddenEffects>
              </a:ext>
            </a:extLst>
          </p:spPr>
        </p:pic>
        <p:sp>
          <p:nvSpPr>
            <p:cNvPr id="24" name="正方形/長方形 23"/>
            <p:cNvSpPr/>
            <p:nvPr/>
          </p:nvSpPr>
          <p:spPr>
            <a:xfrm>
              <a:off x="127310" y="6299984"/>
              <a:ext cx="1475785" cy="307777"/>
            </a:xfrm>
            <a:prstGeom prst="rect">
              <a:avLst/>
            </a:prstGeom>
          </p:spPr>
          <p:txBody>
            <a:bodyPr wrap="none">
              <a:spAutoFit/>
            </a:bodyPr>
            <a:lstStyle/>
            <a:p>
              <a:r>
                <a:rPr lang="en-US" altLang="ja-JP" sz="1400" dirty="0" smtClean="0">
                  <a:latin typeface="HGP創英角ﾎﾟｯﾌﾟ体" pitchFamily="50" charset="-128"/>
                  <a:ea typeface="HGP創英角ﾎﾟｯﾌﾟ体" pitchFamily="50" charset="-128"/>
                </a:rPr>
                <a:t>[arXiv</a:t>
              </a:r>
              <a:r>
                <a:rPr lang="en-US" altLang="ja-JP" sz="1400" dirty="0">
                  <a:latin typeface="HGP創英角ﾎﾟｯﾌﾟ体" pitchFamily="50" charset="-128"/>
                  <a:ea typeface="HGP創英角ﾎﾟｯﾌﾟ体" pitchFamily="50" charset="-128"/>
                </a:rPr>
                <a:t>:1104.3624]</a:t>
              </a:r>
              <a:endParaRPr lang="ja-JP" altLang="en-US" sz="1400" dirty="0"/>
            </a:p>
          </p:txBody>
        </p:sp>
        <p:cxnSp>
          <p:nvCxnSpPr>
            <p:cNvPr id="25" name="直線コネクタ 24"/>
            <p:cNvCxnSpPr/>
            <p:nvPr/>
          </p:nvCxnSpPr>
          <p:spPr>
            <a:xfrm rot="5400000" flipH="1" flipV="1">
              <a:off x="1068855" y="4188026"/>
              <a:ext cx="4081264" cy="1588"/>
            </a:xfrm>
            <a:prstGeom prst="line">
              <a:avLst/>
            </a:prstGeom>
            <a:ln w="44450">
              <a:solidFill>
                <a:srgbClr val="008000">
                  <a:alpha val="63000"/>
                </a:srgbClr>
              </a:solidFill>
            </a:ln>
            <a:effectLst/>
          </p:spPr>
          <p:style>
            <a:lnRef idx="2">
              <a:schemeClr val="accent1"/>
            </a:lnRef>
            <a:fillRef idx="0">
              <a:schemeClr val="accent1"/>
            </a:fillRef>
            <a:effectRef idx="1">
              <a:schemeClr val="accent1"/>
            </a:effectRef>
            <a:fontRef idx="minor">
              <a:schemeClr val="tx1"/>
            </a:fontRef>
          </p:style>
        </p:cxnSp>
        <p:sp>
          <p:nvSpPr>
            <p:cNvPr id="26" name="円/楕円 25"/>
            <p:cNvSpPr/>
            <p:nvPr/>
          </p:nvSpPr>
          <p:spPr>
            <a:xfrm>
              <a:off x="2027262" y="5462020"/>
              <a:ext cx="122123" cy="156089"/>
            </a:xfrm>
            <a:prstGeom prst="ellipse">
              <a:avLst/>
            </a:prstGeom>
            <a:solidFill>
              <a:srgbClr val="FF66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1227361" y="4988445"/>
              <a:ext cx="1813517" cy="375887"/>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altLang="ja-JP" dirty="0" smtClean="0">
                  <a:solidFill>
                    <a:srgbClr val="FF6600"/>
                  </a:solidFill>
                </a:rPr>
                <a:t>sample point</a:t>
              </a:r>
              <a:endParaRPr kumimoji="1" lang="ja-JP" altLang="en-US" dirty="0">
                <a:solidFill>
                  <a:srgbClr val="FF6600"/>
                </a:solidFill>
              </a:endParaRPr>
            </a:p>
          </p:txBody>
        </p:sp>
        <p:sp>
          <p:nvSpPr>
            <p:cNvPr id="28" name="正方形/長方形 27"/>
            <p:cNvSpPr/>
            <p:nvPr/>
          </p:nvSpPr>
          <p:spPr>
            <a:xfrm>
              <a:off x="3140164" y="2363816"/>
              <a:ext cx="1461718" cy="3564000"/>
            </a:xfrm>
            <a:prstGeom prst="rect">
              <a:avLst/>
            </a:prstGeom>
            <a:solidFill>
              <a:srgbClr val="F419FF">
                <a:alpha val="25000"/>
              </a:srgb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30" name="直線矢印コネクタ 29"/>
            <p:cNvCxnSpPr/>
            <p:nvPr/>
          </p:nvCxnSpPr>
          <p:spPr>
            <a:xfrm rot="10800000">
              <a:off x="2643305" y="3577122"/>
              <a:ext cx="451969" cy="1588"/>
            </a:xfrm>
            <a:prstGeom prst="straightConnector1">
              <a:avLst/>
            </a:prstGeom>
            <a:ln w="31750">
              <a:solidFill>
                <a:srgbClr val="008000">
                  <a:alpha val="60000"/>
                </a:srgbClr>
              </a:solidFill>
              <a:tailEnd type="arrow"/>
            </a:ln>
          </p:spPr>
          <p:style>
            <a:lnRef idx="2">
              <a:schemeClr val="accent1"/>
            </a:lnRef>
            <a:fillRef idx="0">
              <a:schemeClr val="accent1"/>
            </a:fillRef>
            <a:effectRef idx="1">
              <a:schemeClr val="accent1"/>
            </a:effectRef>
            <a:fontRef idx="minor">
              <a:schemeClr val="tx1"/>
            </a:fontRef>
          </p:style>
        </p:cxnSp>
      </p:grpSp>
      <p:cxnSp>
        <p:nvCxnSpPr>
          <p:cNvPr id="41" name="直線矢印コネクタ 40"/>
          <p:cNvCxnSpPr/>
          <p:nvPr/>
        </p:nvCxnSpPr>
        <p:spPr>
          <a:xfrm flipV="1">
            <a:off x="3923997" y="5393056"/>
            <a:ext cx="2273784" cy="144969"/>
          </a:xfrm>
          <a:prstGeom prst="straightConnector1">
            <a:avLst/>
          </a:prstGeom>
          <a:ln w="47625">
            <a:solidFill>
              <a:srgbClr val="FF6600">
                <a:alpha val="60000"/>
              </a:srgbClr>
            </a:solidFill>
            <a:tailEnd type="arrow"/>
          </a:ln>
        </p:spPr>
        <p:style>
          <a:lnRef idx="2">
            <a:schemeClr val="accent1"/>
          </a:lnRef>
          <a:fillRef idx="0">
            <a:schemeClr val="accent1"/>
          </a:fillRef>
          <a:effectRef idx="1">
            <a:schemeClr val="accent1"/>
          </a:effectRef>
          <a:fontRef idx="minor">
            <a:schemeClr val="tx1"/>
          </a:fontRef>
        </p:style>
      </p:cxnSp>
      <p:pic>
        <p:nvPicPr>
          <p:cNvPr id="19" name="図 18"/>
          <p:cNvPicPr>
            <a:picLocks noChangeAspect="1"/>
          </p:cNvPicPr>
          <p:nvPr/>
        </p:nvPicPr>
        <p:blipFill>
          <a:blip r:embed="rId5"/>
          <a:stretch>
            <a:fillRect/>
          </a:stretch>
        </p:blipFill>
        <p:spPr>
          <a:xfrm>
            <a:off x="360737" y="4542661"/>
            <a:ext cx="3502200" cy="553456"/>
          </a:xfrm>
          <a:prstGeom prst="rect">
            <a:avLst/>
          </a:prstGeom>
        </p:spPr>
      </p:pic>
      <p:sp>
        <p:nvSpPr>
          <p:cNvPr id="32" name="正方形/長方形 31"/>
          <p:cNvSpPr/>
          <p:nvPr/>
        </p:nvSpPr>
        <p:spPr>
          <a:xfrm>
            <a:off x="7207314" y="3235708"/>
            <a:ext cx="1765717" cy="1514539"/>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r>
              <a:rPr kumimoji="1" lang="en-US" altLang="ja-JP" sz="1500" b="1" dirty="0" smtClean="0">
                <a:solidFill>
                  <a:schemeClr val="tx1"/>
                </a:solidFill>
              </a:rPr>
              <a:t>Excluded</a:t>
            </a:r>
          </a:p>
          <a:p>
            <a:pPr algn="ctr"/>
            <a:r>
              <a:rPr lang="en-US" altLang="ja-JP" sz="1500" b="1" dirty="0" smtClean="0">
                <a:solidFill>
                  <a:schemeClr val="tx1"/>
                </a:solidFill>
              </a:rPr>
              <a:t>by</a:t>
            </a:r>
          </a:p>
          <a:p>
            <a:pPr algn="ctr"/>
            <a:r>
              <a:rPr lang="en-US" altLang="ja-JP" sz="1500" b="1" dirty="0" smtClean="0">
                <a:solidFill>
                  <a:schemeClr val="tx1"/>
                </a:solidFill>
              </a:rPr>
              <a:t>Constraint </a:t>
            </a:r>
          </a:p>
        </p:txBody>
      </p:sp>
      <p:sp>
        <p:nvSpPr>
          <p:cNvPr id="34" name="コンテンツ プレースホルダ 40"/>
          <p:cNvSpPr txBox="1">
            <a:spLocks/>
          </p:cNvSpPr>
          <p:nvPr/>
        </p:nvSpPr>
        <p:spPr>
          <a:xfrm>
            <a:off x="72488" y="5372838"/>
            <a:ext cx="4030855" cy="976879"/>
          </a:xfrm>
          <a:prstGeom prst="rect">
            <a:avLst/>
          </a:prstGeom>
          <a:solidFill>
            <a:schemeClr val="bg1"/>
          </a:solidFill>
          <a:ln>
            <a:solidFill>
              <a:srgbClr val="FF6600"/>
            </a:solidFill>
          </a:ln>
        </p:spPr>
        <p:txBody>
          <a:bodyPr vert="horz">
            <a:normAutofit fontScale="92500"/>
          </a:bodyPr>
          <a:lstStyle/>
          <a:p>
            <a:pPr marL="365760" lvl="0" indent="-256032" defTabSz="914400">
              <a:spcBef>
                <a:spcPts val="300"/>
              </a:spcBef>
              <a:buClr>
                <a:schemeClr val="accent3"/>
              </a:buClr>
              <a:buFont typeface="Georgia"/>
              <a:buChar char="•"/>
              <a:defRPr/>
            </a:pPr>
            <a:r>
              <a:rPr lang="en-US" altLang="ja-JP" sz="2100" dirty="0" smtClean="0">
                <a:solidFill>
                  <a:srgbClr val="FF6600"/>
                </a:solidFill>
                <a:latin typeface="Georgia"/>
                <a:cs typeface="Georgia"/>
              </a:rPr>
              <a:t>In this study, we analyze </a:t>
            </a:r>
            <a:br>
              <a:rPr lang="en-US" altLang="ja-JP" sz="2100" dirty="0" smtClean="0">
                <a:solidFill>
                  <a:srgbClr val="FF6600"/>
                </a:solidFill>
                <a:latin typeface="Georgia"/>
                <a:cs typeface="Georgia"/>
              </a:rPr>
            </a:br>
            <a:r>
              <a:rPr lang="en-US" altLang="ja-JP" sz="2100" dirty="0" smtClean="0">
                <a:solidFill>
                  <a:srgbClr val="FF6600"/>
                </a:solidFill>
                <a:latin typeface="Georgia"/>
                <a:cs typeface="Georgia"/>
              </a:rPr>
              <a:t>the case of stau mass of</a:t>
            </a:r>
            <a:br>
              <a:rPr lang="en-US" altLang="ja-JP" sz="2100" dirty="0" smtClean="0">
                <a:solidFill>
                  <a:srgbClr val="FF6600"/>
                </a:solidFill>
                <a:latin typeface="Georgia"/>
                <a:cs typeface="Georgia"/>
              </a:rPr>
            </a:br>
            <a:r>
              <a:rPr lang="en-US" altLang="ja-JP" sz="2100" dirty="0" smtClean="0">
                <a:solidFill>
                  <a:srgbClr val="FF6600"/>
                </a:solidFill>
                <a:latin typeface="Symbol" charset="2"/>
                <a:cs typeface="Symbol" charset="2"/>
              </a:rPr>
              <a:t>120</a:t>
            </a:r>
            <a:r>
              <a:rPr lang="en-US" altLang="ja-JP" sz="2100" dirty="0" smtClean="0">
                <a:solidFill>
                  <a:srgbClr val="FF6600"/>
                </a:solidFill>
                <a:latin typeface="Georgia"/>
                <a:cs typeface="Georgia"/>
              </a:rPr>
              <a:t> GeV and lifetime of </a:t>
            </a:r>
            <a:r>
              <a:rPr lang="en-US" altLang="ja-JP" sz="2100" dirty="0" smtClean="0">
                <a:solidFill>
                  <a:srgbClr val="FF6600"/>
                </a:solidFill>
                <a:latin typeface="Symbol" charset="2"/>
                <a:cs typeface="Symbol" charset="2"/>
              </a:rPr>
              <a:t>100</a:t>
            </a:r>
            <a:r>
              <a:rPr lang="en-US" altLang="ja-JP" sz="2100" dirty="0" smtClean="0">
                <a:solidFill>
                  <a:srgbClr val="FF6600"/>
                </a:solidFill>
                <a:latin typeface="Georgia"/>
                <a:cs typeface="Georgia"/>
              </a:rPr>
              <a:t> </a:t>
            </a:r>
            <a:r>
              <a:rPr lang="en-US" altLang="ja-JP" sz="2100" dirty="0" smtClean="0">
                <a:solidFill>
                  <a:srgbClr val="FF6600"/>
                </a:solidFill>
                <a:latin typeface="Symbol" charset="2"/>
                <a:cs typeface="Symbol" charset="2"/>
              </a:rPr>
              <a:t>m</a:t>
            </a:r>
            <a:r>
              <a:rPr lang="en-US" altLang="ja-JP" sz="2100" dirty="0" smtClean="0">
                <a:solidFill>
                  <a:srgbClr val="FF6600"/>
                </a:solidFill>
                <a:latin typeface="Georgia"/>
                <a:cs typeface="Georgia"/>
              </a:rPr>
              <a:t>m</a:t>
            </a:r>
            <a:endParaRPr lang="en-US" altLang="ja-JP" sz="2100" dirty="0" smtClean="0">
              <a:solidFill>
                <a:srgbClr val="FF6600"/>
              </a:solidFill>
              <a:latin typeface="Georgia"/>
              <a:cs typeface="Georgia"/>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タイトル 4"/>
          <p:cNvSpPr>
            <a:spLocks noGrp="1"/>
          </p:cNvSpPr>
          <p:nvPr>
            <p:ph type="title"/>
          </p:nvPr>
        </p:nvSpPr>
        <p:spPr>
          <a:xfrm>
            <a:off x="457200" y="493650"/>
            <a:ext cx="8229600" cy="1066800"/>
          </a:xfrm>
        </p:spPr>
        <p:txBody>
          <a:bodyPr>
            <a:normAutofit/>
          </a:bodyPr>
          <a:lstStyle/>
          <a:p>
            <a:pPr algn="ctr"/>
            <a:r>
              <a:rPr lang="en-US" altLang="ja-JP" dirty="0" smtClean="0"/>
              <a:t>Stau pair event topology</a:t>
            </a:r>
            <a:endParaRPr lang="ja-JP" altLang="en-US" dirty="0"/>
          </a:p>
        </p:txBody>
      </p:sp>
      <p:sp>
        <p:nvSpPr>
          <p:cNvPr id="6" name="コンテンツ プレースホルダ 5"/>
          <p:cNvSpPr>
            <a:spLocks noGrp="1"/>
          </p:cNvSpPr>
          <p:nvPr>
            <p:ph idx="1"/>
          </p:nvPr>
        </p:nvSpPr>
        <p:spPr>
          <a:xfrm>
            <a:off x="12212" y="1560450"/>
            <a:ext cx="4965962" cy="4794665"/>
          </a:xfrm>
        </p:spPr>
        <p:txBody>
          <a:bodyPr>
            <a:normAutofit/>
          </a:bodyPr>
          <a:lstStyle/>
          <a:p>
            <a:r>
              <a:rPr lang="en-US" altLang="ja-JP" sz="2162" dirty="0" smtClean="0"/>
              <a:t>Decay lifetime of tau is </a:t>
            </a:r>
            <a:r>
              <a:rPr lang="en-US" altLang="ja-JP" sz="2162" dirty="0" smtClean="0">
                <a:latin typeface="Symbol" charset="2"/>
                <a:cs typeface="Symbol" charset="2"/>
              </a:rPr>
              <a:t>87m</a:t>
            </a:r>
            <a:r>
              <a:rPr lang="en-US" altLang="ja-JP" sz="2162" dirty="0" smtClean="0"/>
              <a:t>m</a:t>
            </a:r>
          </a:p>
          <a:p>
            <a:pPr>
              <a:buNone/>
            </a:pPr>
            <a:r>
              <a:rPr lang="en-US" altLang="ja-JP" sz="2162" dirty="0" smtClean="0">
                <a:sym typeface="Wingdings"/>
              </a:rPr>
              <a:t>	</a:t>
            </a:r>
            <a:r>
              <a:rPr lang="ja-JP" altLang="en-US" sz="2162" dirty="0" smtClean="0">
                <a:sym typeface="Wingdings"/>
              </a:rPr>
              <a:t></a:t>
            </a:r>
            <a:r>
              <a:rPr lang="en-US" altLang="ja-JP" sz="2162" dirty="0" smtClean="0">
                <a:sym typeface="Wingdings"/>
              </a:rPr>
              <a:t>Observe only the </a:t>
            </a:r>
            <a:r>
              <a:rPr lang="en-US" altLang="ja-JP" sz="2162" dirty="0" smtClean="0"/>
              <a:t>decay products</a:t>
            </a:r>
          </a:p>
          <a:p>
            <a:r>
              <a:rPr lang="en-US" altLang="ja-JP" sz="2162" dirty="0" smtClean="0"/>
              <a:t>Tau decay mode:</a:t>
            </a:r>
          </a:p>
          <a:p>
            <a:pPr lvl="1"/>
            <a:r>
              <a:rPr lang="en-US" altLang="ja-JP" sz="2162" dirty="0" smtClean="0"/>
              <a:t>We limit to only the 1-prong mode in this study</a:t>
            </a:r>
          </a:p>
          <a:p>
            <a:pPr lvl="1">
              <a:buNone/>
            </a:pPr>
            <a:r>
              <a:rPr lang="ja-JP" altLang="en-US" sz="2162" dirty="0" smtClean="0">
                <a:sym typeface="Wingdings"/>
              </a:rPr>
              <a:t></a:t>
            </a:r>
            <a:r>
              <a:rPr lang="en-US" altLang="ja-JP" sz="2162" dirty="0" smtClean="0">
                <a:sym typeface="Wingdings"/>
              </a:rPr>
              <a:t>Influence the </a:t>
            </a:r>
            <a:r>
              <a:rPr lang="en-US" altLang="ja-JP" sz="2162" dirty="0" smtClean="0"/>
              <a:t>stau lifetime determination method</a:t>
            </a:r>
          </a:p>
          <a:p>
            <a:pPr lvl="1">
              <a:buFont typeface="Wingdings" charset="2"/>
              <a:buChar char="ü"/>
            </a:pPr>
            <a:r>
              <a:rPr lang="en-US" altLang="ja-JP" sz="2162" dirty="0" smtClean="0">
                <a:solidFill>
                  <a:srgbClr val="0000FF"/>
                </a:solidFill>
              </a:rPr>
              <a:t>Indirect lifetime m</a:t>
            </a:r>
            <a:r>
              <a:rPr lang="en-US" altLang="ja-JP" sz="2162" dirty="0" smtClean="0">
                <a:solidFill>
                  <a:srgbClr val="0000FF"/>
                </a:solidFill>
                <a:sym typeface="Wingdings"/>
              </a:rPr>
              <a:t>easurement from the impact parameter distribution </a:t>
            </a:r>
            <a:endParaRPr lang="en-US" altLang="ja-JP" sz="2162" dirty="0" smtClean="0">
              <a:solidFill>
                <a:srgbClr val="0000FF"/>
              </a:solidFill>
            </a:endParaRPr>
          </a:p>
          <a:p>
            <a:pPr lvl="1">
              <a:buClr>
                <a:srgbClr val="FF6600"/>
              </a:buClr>
              <a:buFont typeface="Wingdings" charset="2"/>
              <a:buChar char="ü"/>
            </a:pPr>
            <a:r>
              <a:rPr lang="en-US" altLang="ja-JP" sz="2162" dirty="0" smtClean="0">
                <a:solidFill>
                  <a:srgbClr val="FF6600"/>
                </a:solidFill>
              </a:rPr>
              <a:t>Future plan: </a:t>
            </a:r>
            <a:br>
              <a:rPr lang="en-US" altLang="ja-JP" sz="2162" dirty="0" smtClean="0">
                <a:solidFill>
                  <a:srgbClr val="FF6600"/>
                </a:solidFill>
              </a:rPr>
            </a:br>
            <a:r>
              <a:rPr lang="en-US" altLang="ja-JP" sz="2162" dirty="0" smtClean="0">
                <a:solidFill>
                  <a:srgbClr val="FF6600"/>
                </a:solidFill>
              </a:rPr>
              <a:t>we will include the 3-prong decay</a:t>
            </a:r>
            <a:endParaRPr lang="ja-JP" altLang="en-US" sz="2162" dirty="0" smtClean="0">
              <a:solidFill>
                <a:srgbClr val="FF6600"/>
              </a:solidFill>
            </a:endParaRPr>
          </a:p>
        </p:txBody>
      </p:sp>
      <p:sp>
        <p:nvSpPr>
          <p:cNvPr id="2" name="スライド番号プレースホルダ 1"/>
          <p:cNvSpPr>
            <a:spLocks noGrp="1"/>
          </p:cNvSpPr>
          <p:nvPr>
            <p:ph type="sldNum" sz="quarter" idx="12"/>
          </p:nvPr>
        </p:nvSpPr>
        <p:spPr/>
        <p:txBody>
          <a:bodyPr/>
          <a:lstStyle/>
          <a:p>
            <a:fld id="{E2EF4478-20A2-6D40-BFBC-8CA74407C9AA}" type="slidenum">
              <a:rPr lang="ja-JP" altLang="en-US" smtClean="0"/>
              <a:pPr/>
              <a:t>6</a:t>
            </a:fld>
            <a:endParaRPr lang="ja-JP" altLang="en-US"/>
          </a:p>
        </p:txBody>
      </p:sp>
      <p:cxnSp>
        <p:nvCxnSpPr>
          <p:cNvPr id="54" name="直線コネクタ 53"/>
          <p:cNvCxnSpPr/>
          <p:nvPr/>
        </p:nvCxnSpPr>
        <p:spPr>
          <a:xfrm rot="16200000" flipH="1">
            <a:off x="5601165" y="2169560"/>
            <a:ext cx="619582" cy="619538"/>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5" name="直線コネクタ 54"/>
          <p:cNvCxnSpPr/>
          <p:nvPr/>
        </p:nvCxnSpPr>
        <p:spPr>
          <a:xfrm rot="16200000" flipH="1">
            <a:off x="5567709" y="2817640"/>
            <a:ext cx="619582" cy="619538"/>
          </a:xfrm>
          <a:prstGeom prst="line">
            <a:avLst/>
          </a:prstGeom>
          <a:ln>
            <a:solidFill>
              <a:schemeClr val="tx1"/>
            </a:solidFill>
          </a:ln>
          <a:effectLst/>
          <a:scene3d>
            <a:camera prst="orthographicFront">
              <a:rot lat="0" lon="0" rev="5400000"/>
            </a:camera>
            <a:lightRig rig="threePt" dir="t"/>
          </a:scene3d>
        </p:spPr>
        <p:style>
          <a:lnRef idx="2">
            <a:schemeClr val="accent1"/>
          </a:lnRef>
          <a:fillRef idx="0">
            <a:schemeClr val="accent1"/>
          </a:fillRef>
          <a:effectRef idx="1">
            <a:schemeClr val="accent1"/>
          </a:effectRef>
          <a:fontRef idx="minor">
            <a:schemeClr val="tx1"/>
          </a:fontRef>
        </p:style>
      </p:cxnSp>
      <p:sp>
        <p:nvSpPr>
          <p:cNvPr id="56" name="フリーフォーム 55"/>
          <p:cNvSpPr/>
          <p:nvPr/>
        </p:nvSpPr>
        <p:spPr>
          <a:xfrm>
            <a:off x="6205236" y="2696180"/>
            <a:ext cx="1285517" cy="214266"/>
          </a:xfrm>
          <a:custGeom>
            <a:avLst/>
            <a:gdLst>
              <a:gd name="connsiteX0" fmla="*/ 0 w 1812150"/>
              <a:gd name="connsiteY0" fmla="*/ 374331 h 851926"/>
              <a:gd name="connsiteX1" fmla="*/ 247816 w 1812150"/>
              <a:gd name="connsiteY1" fmla="*/ 792549 h 851926"/>
              <a:gd name="connsiteX2" fmla="*/ 480142 w 1812150"/>
              <a:gd name="connsiteY2" fmla="*/ 18071 h 851926"/>
              <a:gd name="connsiteX3" fmla="*/ 774423 w 1812150"/>
              <a:gd name="connsiteY3" fmla="*/ 792549 h 851926"/>
              <a:gd name="connsiteX4" fmla="*/ 1068704 w 1812150"/>
              <a:gd name="connsiteY4" fmla="*/ 18071 h 851926"/>
              <a:gd name="connsiteX5" fmla="*/ 1347496 w 1812150"/>
              <a:gd name="connsiteY5" fmla="*/ 808038 h 851926"/>
              <a:gd name="connsiteX6" fmla="*/ 1579823 w 1812150"/>
              <a:gd name="connsiteY6" fmla="*/ 49050 h 851926"/>
              <a:gd name="connsiteX7" fmla="*/ 1812150 w 1812150"/>
              <a:gd name="connsiteY7" fmla="*/ 513737 h 851926"/>
              <a:gd name="connsiteX8" fmla="*/ 1812150 w 1812150"/>
              <a:gd name="connsiteY8" fmla="*/ 513737 h 8519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812150" h="851926">
                <a:moveTo>
                  <a:pt x="0" y="374331"/>
                </a:moveTo>
                <a:cubicBezTo>
                  <a:pt x="83896" y="613128"/>
                  <a:pt x="167792" y="851926"/>
                  <a:pt x="247816" y="792549"/>
                </a:cubicBezTo>
                <a:cubicBezTo>
                  <a:pt x="327840" y="733172"/>
                  <a:pt x="392374" y="18071"/>
                  <a:pt x="480142" y="18071"/>
                </a:cubicBezTo>
                <a:cubicBezTo>
                  <a:pt x="567910" y="18071"/>
                  <a:pt x="676329" y="792549"/>
                  <a:pt x="774423" y="792549"/>
                </a:cubicBezTo>
                <a:cubicBezTo>
                  <a:pt x="872517" y="792549"/>
                  <a:pt x="973192" y="15490"/>
                  <a:pt x="1068704" y="18071"/>
                </a:cubicBezTo>
                <a:cubicBezTo>
                  <a:pt x="1164216" y="20652"/>
                  <a:pt x="1262310" y="802875"/>
                  <a:pt x="1347496" y="808038"/>
                </a:cubicBezTo>
                <a:cubicBezTo>
                  <a:pt x="1432682" y="813201"/>
                  <a:pt x="1502381" y="98100"/>
                  <a:pt x="1579823" y="49050"/>
                </a:cubicBezTo>
                <a:cubicBezTo>
                  <a:pt x="1657265" y="0"/>
                  <a:pt x="1812150" y="513737"/>
                  <a:pt x="1812150" y="513737"/>
                </a:cubicBezTo>
                <a:lnTo>
                  <a:pt x="1812150" y="513737"/>
                </a:lnTo>
              </a:path>
            </a:pathLst>
          </a:custGeom>
          <a:ln>
            <a:solidFill>
              <a:schemeClr val="tx1"/>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cxnSp>
        <p:nvCxnSpPr>
          <p:cNvPr id="57" name="直線コネクタ 56"/>
          <p:cNvCxnSpPr/>
          <p:nvPr/>
        </p:nvCxnSpPr>
        <p:spPr>
          <a:xfrm flipV="1">
            <a:off x="8329602" y="1930284"/>
            <a:ext cx="366341" cy="2828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8" name="直線コネクタ 57"/>
          <p:cNvCxnSpPr/>
          <p:nvPr/>
        </p:nvCxnSpPr>
        <p:spPr>
          <a:xfrm rot="10800000" flipH="1">
            <a:off x="8234944" y="3401110"/>
            <a:ext cx="285577" cy="293205"/>
          </a:xfrm>
          <a:prstGeom prst="line">
            <a:avLst/>
          </a:prstGeom>
          <a:ln>
            <a:solidFill>
              <a:schemeClr val="tx1"/>
            </a:solidFill>
          </a:ln>
          <a:effectLst/>
          <a:scene3d>
            <a:camera prst="orthographicFront">
              <a:rot lat="0" lon="0" rev="5400000"/>
            </a:camera>
            <a:lightRig rig="threePt" dir="t"/>
          </a:scene3d>
        </p:spPr>
        <p:style>
          <a:lnRef idx="2">
            <a:schemeClr val="accent1"/>
          </a:lnRef>
          <a:fillRef idx="0">
            <a:schemeClr val="accent1"/>
          </a:fillRef>
          <a:effectRef idx="1">
            <a:schemeClr val="accent1"/>
          </a:effectRef>
          <a:fontRef idx="minor">
            <a:schemeClr val="tx1"/>
          </a:fontRef>
        </p:style>
      </p:cxnSp>
      <p:sp>
        <p:nvSpPr>
          <p:cNvPr id="59" name="正方形/長方形 58"/>
          <p:cNvSpPr/>
          <p:nvPr/>
        </p:nvSpPr>
        <p:spPr>
          <a:xfrm>
            <a:off x="5211336" y="3374026"/>
            <a:ext cx="402674" cy="369332"/>
          </a:xfrm>
          <a:prstGeom prst="rect">
            <a:avLst/>
          </a:prstGeom>
        </p:spPr>
        <p:txBody>
          <a:bodyPr wrap="none">
            <a:spAutoFit/>
          </a:bodyPr>
          <a:lstStyle/>
          <a:p>
            <a:r>
              <a:rPr lang="en-US" altLang="ja-JP" dirty="0" err="1" smtClean="0"/>
              <a:t>e</a:t>
            </a:r>
            <a:r>
              <a:rPr lang="en-US" altLang="ja-JP" baseline="50000" dirty="0" smtClean="0"/>
              <a:t>+</a:t>
            </a:r>
            <a:endParaRPr lang="ja-JP" altLang="en-US" baseline="50000" dirty="0"/>
          </a:p>
        </p:txBody>
      </p:sp>
      <p:sp>
        <p:nvSpPr>
          <p:cNvPr id="60" name="正方形/長方形 59"/>
          <p:cNvSpPr/>
          <p:nvPr/>
        </p:nvSpPr>
        <p:spPr>
          <a:xfrm>
            <a:off x="7629307" y="2133355"/>
            <a:ext cx="389850" cy="369332"/>
          </a:xfrm>
          <a:prstGeom prst="rect">
            <a:avLst/>
          </a:prstGeom>
        </p:spPr>
        <p:txBody>
          <a:bodyPr wrap="none">
            <a:spAutoFit/>
          </a:bodyPr>
          <a:lstStyle/>
          <a:p>
            <a:r>
              <a:rPr lang="en-US" altLang="ja-JP" dirty="0" smtClean="0"/>
              <a:t>τ</a:t>
            </a:r>
            <a:r>
              <a:rPr lang="en-US" altLang="ja-JP" baseline="50000" dirty="0" smtClean="0"/>
              <a:t>−</a:t>
            </a:r>
          </a:p>
        </p:txBody>
      </p:sp>
      <p:sp>
        <p:nvSpPr>
          <p:cNvPr id="61" name="正方形/長方形 60"/>
          <p:cNvSpPr/>
          <p:nvPr/>
        </p:nvSpPr>
        <p:spPr>
          <a:xfrm>
            <a:off x="7543636" y="3204850"/>
            <a:ext cx="389850" cy="369332"/>
          </a:xfrm>
          <a:prstGeom prst="rect">
            <a:avLst/>
          </a:prstGeom>
        </p:spPr>
        <p:txBody>
          <a:bodyPr wrap="none">
            <a:spAutoFit/>
          </a:bodyPr>
          <a:lstStyle/>
          <a:p>
            <a:r>
              <a:rPr lang="en-US" altLang="ja-JP" dirty="0" smtClean="0"/>
              <a:t>τ</a:t>
            </a:r>
            <a:r>
              <a:rPr lang="en-US" altLang="ja-JP" baseline="50000" dirty="0"/>
              <a:t>+</a:t>
            </a:r>
            <a:endParaRPr lang="ja-JP" altLang="en-US" baseline="50000" dirty="0"/>
          </a:p>
        </p:txBody>
      </p:sp>
      <p:sp>
        <p:nvSpPr>
          <p:cNvPr id="62" name="正方形/長方形 61"/>
          <p:cNvSpPr/>
          <p:nvPr/>
        </p:nvSpPr>
        <p:spPr>
          <a:xfrm>
            <a:off x="8188158" y="1677223"/>
            <a:ext cx="389850" cy="369332"/>
          </a:xfrm>
          <a:prstGeom prst="rect">
            <a:avLst/>
          </a:prstGeom>
        </p:spPr>
        <p:txBody>
          <a:bodyPr wrap="square">
            <a:spAutoFit/>
          </a:bodyPr>
          <a:lstStyle/>
          <a:p>
            <a:r>
              <a:rPr lang="en-US" altLang="ja-JP" dirty="0" smtClean="0"/>
              <a:t>τ</a:t>
            </a:r>
            <a:r>
              <a:rPr lang="en-US" altLang="ja-JP" baseline="50000" dirty="0" smtClean="0"/>
              <a:t>−</a:t>
            </a:r>
          </a:p>
        </p:txBody>
      </p:sp>
      <p:sp>
        <p:nvSpPr>
          <p:cNvPr id="63" name="正方形/長方形 62"/>
          <p:cNvSpPr/>
          <p:nvPr/>
        </p:nvSpPr>
        <p:spPr>
          <a:xfrm>
            <a:off x="7528148" y="3070279"/>
            <a:ext cx="300082" cy="369332"/>
          </a:xfrm>
          <a:prstGeom prst="rect">
            <a:avLst/>
          </a:prstGeom>
        </p:spPr>
        <p:txBody>
          <a:bodyPr wrap="none">
            <a:spAutoFit/>
          </a:bodyPr>
          <a:lstStyle/>
          <a:p>
            <a:r>
              <a:rPr lang="en-US" altLang="ja-JP" dirty="0" smtClean="0"/>
              <a:t>~</a:t>
            </a:r>
            <a:endParaRPr lang="ja-JP" altLang="en-US" dirty="0"/>
          </a:p>
        </p:txBody>
      </p:sp>
      <p:sp>
        <p:nvSpPr>
          <p:cNvPr id="64" name="正方形/長方形 63"/>
          <p:cNvSpPr/>
          <p:nvPr/>
        </p:nvSpPr>
        <p:spPr>
          <a:xfrm>
            <a:off x="6409336" y="3020184"/>
            <a:ext cx="1043184" cy="369332"/>
          </a:xfrm>
          <a:prstGeom prst="rect">
            <a:avLst/>
          </a:prstGeom>
        </p:spPr>
        <p:txBody>
          <a:bodyPr wrap="square">
            <a:spAutoFit/>
          </a:bodyPr>
          <a:lstStyle/>
          <a:p>
            <a:r>
              <a:rPr lang="en-US" altLang="ja-JP" dirty="0" smtClean="0"/>
              <a:t>Z</a:t>
            </a:r>
            <a:r>
              <a:rPr lang="ja-JP" altLang="en-US" baseline="50000" dirty="0" smtClean="0"/>
              <a:t>＊</a:t>
            </a:r>
            <a:r>
              <a:rPr lang="en-US" altLang="ja-JP" dirty="0" smtClean="0"/>
              <a:t>, </a:t>
            </a:r>
            <a:r>
              <a:rPr lang="en-US" altLang="ja-JP" dirty="0" err="1" smtClean="0"/>
              <a:t>γ</a:t>
            </a:r>
            <a:r>
              <a:rPr lang="en-US" altLang="ja-JP" dirty="0" smtClean="0"/>
              <a:t>*</a:t>
            </a:r>
            <a:endParaRPr lang="ja-JP" altLang="en-US" baseline="50000" dirty="0"/>
          </a:p>
        </p:txBody>
      </p:sp>
      <p:cxnSp>
        <p:nvCxnSpPr>
          <p:cNvPr id="65" name="直線コネクタ 64"/>
          <p:cNvCxnSpPr/>
          <p:nvPr/>
        </p:nvCxnSpPr>
        <p:spPr>
          <a:xfrm rot="16200000" flipH="1">
            <a:off x="8270232" y="2233978"/>
            <a:ext cx="446596" cy="37968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66" name="正方形/長方形 65"/>
          <p:cNvSpPr/>
          <p:nvPr/>
        </p:nvSpPr>
        <p:spPr>
          <a:xfrm>
            <a:off x="5286296" y="1917709"/>
            <a:ext cx="402674" cy="369332"/>
          </a:xfrm>
          <a:prstGeom prst="rect">
            <a:avLst/>
          </a:prstGeom>
        </p:spPr>
        <p:txBody>
          <a:bodyPr wrap="square">
            <a:spAutoFit/>
          </a:bodyPr>
          <a:lstStyle/>
          <a:p>
            <a:r>
              <a:rPr lang="en-US" altLang="ja-JP" dirty="0" err="1" smtClean="0"/>
              <a:t>e</a:t>
            </a:r>
            <a:r>
              <a:rPr lang="en-US" altLang="ja-JP" baseline="50000" dirty="0" smtClean="0"/>
              <a:t>-</a:t>
            </a:r>
            <a:endParaRPr lang="ja-JP" altLang="en-US" baseline="50000" dirty="0"/>
          </a:p>
        </p:txBody>
      </p:sp>
      <p:cxnSp>
        <p:nvCxnSpPr>
          <p:cNvPr id="67" name="直線コネクタ 66"/>
          <p:cNvCxnSpPr/>
          <p:nvPr/>
        </p:nvCxnSpPr>
        <p:spPr>
          <a:xfrm rot="5400000" flipH="1" flipV="1">
            <a:off x="8207654" y="3038782"/>
            <a:ext cx="370546" cy="364331"/>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68" name="正方形/長方形 67"/>
          <p:cNvSpPr/>
          <p:nvPr/>
        </p:nvSpPr>
        <p:spPr>
          <a:xfrm>
            <a:off x="7634084" y="1998969"/>
            <a:ext cx="300082" cy="369332"/>
          </a:xfrm>
          <a:prstGeom prst="rect">
            <a:avLst/>
          </a:prstGeom>
        </p:spPr>
        <p:txBody>
          <a:bodyPr wrap="none">
            <a:spAutoFit/>
          </a:bodyPr>
          <a:lstStyle/>
          <a:p>
            <a:r>
              <a:rPr lang="en-US" altLang="ja-JP" dirty="0" smtClean="0"/>
              <a:t>~</a:t>
            </a:r>
            <a:endParaRPr lang="ja-JP" altLang="en-US" dirty="0"/>
          </a:p>
        </p:txBody>
      </p:sp>
      <p:cxnSp>
        <p:nvCxnSpPr>
          <p:cNvPr id="69" name="直線コネクタ 68"/>
          <p:cNvCxnSpPr/>
          <p:nvPr/>
        </p:nvCxnSpPr>
        <p:spPr>
          <a:xfrm flipV="1">
            <a:off x="7490753" y="2231499"/>
            <a:ext cx="812937" cy="611858"/>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70" name="直線コネクタ 69"/>
          <p:cNvCxnSpPr/>
          <p:nvPr/>
        </p:nvCxnSpPr>
        <p:spPr>
          <a:xfrm>
            <a:off x="7534737" y="2871836"/>
            <a:ext cx="700206" cy="534385"/>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pic>
        <p:nvPicPr>
          <p:cNvPr id="71" name="図 70"/>
          <p:cNvPicPr>
            <a:picLocks noChangeAspect="1"/>
          </p:cNvPicPr>
          <p:nvPr/>
        </p:nvPicPr>
        <p:blipFill>
          <a:blip r:embed="rId2"/>
          <a:stretch>
            <a:fillRect/>
          </a:stretch>
        </p:blipFill>
        <p:spPr>
          <a:xfrm>
            <a:off x="8167610" y="2982501"/>
            <a:ext cx="152400" cy="198120"/>
          </a:xfrm>
          <a:prstGeom prst="rect">
            <a:avLst/>
          </a:prstGeom>
        </p:spPr>
      </p:pic>
      <p:pic>
        <p:nvPicPr>
          <p:cNvPr id="72" name="図 71"/>
          <p:cNvPicPr>
            <a:picLocks noChangeAspect="1"/>
          </p:cNvPicPr>
          <p:nvPr/>
        </p:nvPicPr>
        <p:blipFill>
          <a:blip r:embed="rId2"/>
          <a:stretch>
            <a:fillRect/>
          </a:stretch>
        </p:blipFill>
        <p:spPr>
          <a:xfrm>
            <a:off x="8397450" y="2562831"/>
            <a:ext cx="152400" cy="198120"/>
          </a:xfrm>
          <a:prstGeom prst="rect">
            <a:avLst/>
          </a:prstGeom>
        </p:spPr>
      </p:pic>
      <p:sp>
        <p:nvSpPr>
          <p:cNvPr id="73" name="正方形/長方形 72"/>
          <p:cNvSpPr/>
          <p:nvPr/>
        </p:nvSpPr>
        <p:spPr>
          <a:xfrm>
            <a:off x="8099538" y="3519430"/>
            <a:ext cx="389850" cy="369332"/>
          </a:xfrm>
          <a:prstGeom prst="rect">
            <a:avLst/>
          </a:prstGeom>
        </p:spPr>
        <p:txBody>
          <a:bodyPr wrap="square">
            <a:spAutoFit/>
          </a:bodyPr>
          <a:lstStyle/>
          <a:p>
            <a:r>
              <a:rPr lang="en-US" altLang="ja-JP" dirty="0" smtClean="0"/>
              <a:t>τ</a:t>
            </a:r>
            <a:r>
              <a:rPr lang="en-US" altLang="ja-JP" baseline="30000" dirty="0" smtClean="0"/>
              <a:t>+</a:t>
            </a:r>
          </a:p>
        </p:txBody>
      </p:sp>
      <p:sp>
        <p:nvSpPr>
          <p:cNvPr id="74" name="角丸四角形 73"/>
          <p:cNvSpPr/>
          <p:nvPr/>
        </p:nvSpPr>
        <p:spPr>
          <a:xfrm>
            <a:off x="5430542" y="4357043"/>
            <a:ext cx="3216683" cy="2018340"/>
          </a:xfrm>
          <a:prstGeom prst="roundRect">
            <a:avLst/>
          </a:prstGeom>
          <a:solidFill>
            <a:schemeClr val="bg1"/>
          </a:solidFill>
          <a:ln>
            <a:solidFill>
              <a:srgbClr val="C00000"/>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bg1"/>
              </a:solidFill>
            </a:endParaRPr>
          </a:p>
        </p:txBody>
      </p:sp>
      <p:sp>
        <p:nvSpPr>
          <p:cNvPr id="75" name="テキスト ボックス 74"/>
          <p:cNvSpPr txBox="1"/>
          <p:nvPr/>
        </p:nvSpPr>
        <p:spPr>
          <a:xfrm>
            <a:off x="4533206" y="6341829"/>
            <a:ext cx="838841" cy="369332"/>
          </a:xfrm>
          <a:prstGeom prst="rect">
            <a:avLst/>
          </a:prstGeom>
          <a:noFill/>
        </p:spPr>
        <p:txBody>
          <a:bodyPr wrap="none" rtlCol="0">
            <a:spAutoFit/>
          </a:bodyPr>
          <a:lstStyle/>
          <a:p>
            <a:r>
              <a:rPr kumimoji="1" lang="en-US" altLang="ja-JP" dirty="0" smtClean="0"/>
              <a:t>[PDG]</a:t>
            </a:r>
            <a:endParaRPr kumimoji="1" lang="ja-JP" altLang="en-US" dirty="0"/>
          </a:p>
        </p:txBody>
      </p:sp>
      <p:pic>
        <p:nvPicPr>
          <p:cNvPr id="76" name="図 75"/>
          <p:cNvPicPr>
            <a:picLocks noChangeAspect="1"/>
          </p:cNvPicPr>
          <p:nvPr/>
        </p:nvPicPr>
        <p:blipFill>
          <a:blip r:embed="rId3"/>
          <a:stretch>
            <a:fillRect/>
          </a:stretch>
        </p:blipFill>
        <p:spPr>
          <a:xfrm>
            <a:off x="5561834" y="6427306"/>
            <a:ext cx="3009900" cy="312420"/>
          </a:xfrm>
          <a:prstGeom prst="rect">
            <a:avLst/>
          </a:prstGeom>
        </p:spPr>
      </p:pic>
      <p:pic>
        <p:nvPicPr>
          <p:cNvPr id="77" name="図 76"/>
          <p:cNvPicPr>
            <a:picLocks noChangeAspect="1"/>
          </p:cNvPicPr>
          <p:nvPr/>
        </p:nvPicPr>
        <p:blipFill>
          <a:blip r:embed="rId4"/>
          <a:stretch>
            <a:fillRect/>
          </a:stretch>
        </p:blipFill>
        <p:spPr>
          <a:xfrm>
            <a:off x="5694521" y="4437510"/>
            <a:ext cx="2186940" cy="312420"/>
          </a:xfrm>
          <a:prstGeom prst="rect">
            <a:avLst/>
          </a:prstGeom>
        </p:spPr>
      </p:pic>
      <p:pic>
        <p:nvPicPr>
          <p:cNvPr id="78" name="図 77"/>
          <p:cNvPicPr>
            <a:picLocks noChangeAspect="1"/>
          </p:cNvPicPr>
          <p:nvPr/>
        </p:nvPicPr>
        <p:blipFill>
          <a:blip r:embed="rId5"/>
          <a:stretch>
            <a:fillRect/>
          </a:stretch>
        </p:blipFill>
        <p:spPr>
          <a:xfrm>
            <a:off x="5681948" y="4825380"/>
            <a:ext cx="2232660" cy="312420"/>
          </a:xfrm>
          <a:prstGeom prst="rect">
            <a:avLst/>
          </a:prstGeom>
        </p:spPr>
      </p:pic>
      <p:pic>
        <p:nvPicPr>
          <p:cNvPr id="79" name="図 78"/>
          <p:cNvPicPr>
            <a:picLocks noChangeAspect="1"/>
          </p:cNvPicPr>
          <p:nvPr/>
        </p:nvPicPr>
        <p:blipFill>
          <a:blip r:embed="rId6"/>
          <a:stretch>
            <a:fillRect/>
          </a:stretch>
        </p:blipFill>
        <p:spPr>
          <a:xfrm>
            <a:off x="5676758" y="5217150"/>
            <a:ext cx="2057400" cy="312420"/>
          </a:xfrm>
          <a:prstGeom prst="rect">
            <a:avLst/>
          </a:prstGeom>
        </p:spPr>
      </p:pic>
      <p:pic>
        <p:nvPicPr>
          <p:cNvPr id="80" name="図 79"/>
          <p:cNvPicPr>
            <a:picLocks noChangeAspect="1"/>
          </p:cNvPicPr>
          <p:nvPr/>
        </p:nvPicPr>
        <p:blipFill>
          <a:blip r:embed="rId7"/>
          <a:stretch>
            <a:fillRect/>
          </a:stretch>
        </p:blipFill>
        <p:spPr>
          <a:xfrm>
            <a:off x="5673967" y="5581454"/>
            <a:ext cx="2392680" cy="358140"/>
          </a:xfrm>
          <a:prstGeom prst="rect">
            <a:avLst/>
          </a:prstGeom>
        </p:spPr>
      </p:pic>
      <p:pic>
        <p:nvPicPr>
          <p:cNvPr id="81" name="図 80"/>
          <p:cNvPicPr>
            <a:picLocks noChangeAspect="1"/>
          </p:cNvPicPr>
          <p:nvPr/>
        </p:nvPicPr>
        <p:blipFill>
          <a:blip r:embed="rId8"/>
          <a:stretch>
            <a:fillRect/>
          </a:stretch>
        </p:blipFill>
        <p:spPr>
          <a:xfrm>
            <a:off x="5654295" y="5986174"/>
            <a:ext cx="2392680" cy="358140"/>
          </a:xfrm>
          <a:prstGeom prst="rect">
            <a:avLst/>
          </a:prstGeom>
        </p:spPr>
      </p:pic>
      <p:sp>
        <p:nvSpPr>
          <p:cNvPr id="82" name="正方形/長方形 81"/>
          <p:cNvSpPr/>
          <p:nvPr/>
        </p:nvSpPr>
        <p:spPr>
          <a:xfrm>
            <a:off x="4773659" y="1434810"/>
            <a:ext cx="2352243" cy="49333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smtClean="0">
                <a:solidFill>
                  <a:schemeClr val="tx1"/>
                </a:solidFill>
              </a:rPr>
              <a:t>＜</a:t>
            </a:r>
            <a:r>
              <a:rPr lang="en-US" altLang="ja-JP" dirty="0" smtClean="0">
                <a:solidFill>
                  <a:schemeClr val="tx1"/>
                </a:solidFill>
              </a:rPr>
              <a:t>Signal at the ILC</a:t>
            </a:r>
            <a:r>
              <a:rPr kumimoji="1" lang="ja-JP" altLang="en-US" dirty="0" smtClean="0">
                <a:solidFill>
                  <a:schemeClr val="tx1"/>
                </a:solidFill>
              </a:rPr>
              <a:t>＞</a:t>
            </a:r>
            <a:endParaRPr kumimoji="1" lang="ja-JP" altLang="en-US" dirty="0">
              <a:solidFill>
                <a:schemeClr val="tx1"/>
              </a:solidFill>
            </a:endParaRPr>
          </a:p>
        </p:txBody>
      </p:sp>
      <p:sp>
        <p:nvSpPr>
          <p:cNvPr id="83" name="コンテンツ プレースホルダ 40"/>
          <p:cNvSpPr txBox="1">
            <a:spLocks/>
          </p:cNvSpPr>
          <p:nvPr/>
        </p:nvSpPr>
        <p:spPr>
          <a:xfrm>
            <a:off x="4322181" y="3889733"/>
            <a:ext cx="4878208" cy="492460"/>
          </a:xfrm>
          <a:prstGeom prst="rect">
            <a:avLst/>
          </a:prstGeom>
        </p:spPr>
        <p:txBody>
          <a:bodyPr vert="horz">
            <a:normAutofit/>
          </a:bodyPr>
          <a:lstStyle/>
          <a:p>
            <a:pPr marL="365760" marR="0" lvl="0" indent="-256032" algn="l" defTabSz="914400" rtl="0" eaLnBrk="1" fontAlgn="auto" latinLnBrk="0" hangingPunct="1">
              <a:lnSpc>
                <a:spcPct val="100000"/>
              </a:lnSpc>
              <a:spcBef>
                <a:spcPts val="300"/>
              </a:spcBef>
              <a:spcAft>
                <a:spcPts val="0"/>
              </a:spcAft>
              <a:buClr>
                <a:schemeClr val="accent3"/>
              </a:buClr>
              <a:buSzTx/>
              <a:buFont typeface="Georgia"/>
              <a:buNone/>
              <a:tabLst/>
              <a:defRPr/>
            </a:pPr>
            <a:r>
              <a:rPr kumimoji="1" lang="en-US" altLang="ja-JP" sz="2000" b="0" i="0" u="none" strike="noStrike" kern="1200" cap="none" spc="0" normalizeH="0" baseline="0" noProof="0" dirty="0" smtClean="0">
                <a:ln>
                  <a:noFill/>
                </a:ln>
                <a:solidFill>
                  <a:schemeClr val="tx1"/>
                </a:solidFill>
                <a:effectLst/>
                <a:uLnTx/>
                <a:uFillTx/>
                <a:latin typeface="+mn-lt"/>
                <a:ea typeface="+mn-ea"/>
                <a:cs typeface="+mn-cs"/>
              </a:rPr>
              <a:t>&lt;</a:t>
            </a:r>
            <a:r>
              <a:rPr lang="en-US" altLang="ja-JP" sz="2000" dirty="0" smtClean="0"/>
              <a:t>Branching ratio of tau 1-prong decay</a:t>
            </a:r>
            <a:r>
              <a:rPr kumimoji="1" lang="en-US" altLang="ja-JP" sz="2000" b="0" i="0" u="none" strike="noStrike" kern="1200" cap="none" spc="0" normalizeH="0" baseline="0" noProof="0" dirty="0" smtClean="0">
                <a:ln>
                  <a:noFill/>
                </a:ln>
                <a:solidFill>
                  <a:schemeClr val="tx1"/>
                </a:solidFill>
                <a:effectLst/>
                <a:uLnTx/>
                <a:uFillTx/>
                <a:latin typeface="+mn-lt"/>
                <a:ea typeface="+mn-ea"/>
                <a:cs typeface="+mn-cs"/>
              </a:rPr>
              <a:t>&gt;</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21942" y="569083"/>
            <a:ext cx="5178038" cy="1066800"/>
          </a:xfrm>
        </p:spPr>
        <p:txBody>
          <a:bodyPr>
            <a:normAutofit/>
          </a:bodyPr>
          <a:lstStyle/>
          <a:p>
            <a:r>
              <a:rPr lang="ja-JP" altLang="en-US" dirty="0" smtClean="0"/>
              <a:t>　</a:t>
            </a:r>
            <a:r>
              <a:rPr lang="en-US" altLang="ja-JP" dirty="0" smtClean="0"/>
              <a:t>Analysis strategy</a:t>
            </a:r>
            <a:endParaRPr lang="ja-JP" altLang="en-US" dirty="0"/>
          </a:p>
        </p:txBody>
      </p:sp>
      <p:sp>
        <p:nvSpPr>
          <p:cNvPr id="4" name="スライド番号プレースホルダ 3"/>
          <p:cNvSpPr>
            <a:spLocks noGrp="1"/>
          </p:cNvSpPr>
          <p:nvPr>
            <p:ph type="sldNum" sz="quarter" idx="12"/>
          </p:nvPr>
        </p:nvSpPr>
        <p:spPr/>
        <p:txBody>
          <a:bodyPr/>
          <a:lstStyle/>
          <a:p>
            <a:fld id="{E2EF4478-20A2-6D40-BFBC-8CA74407C9AA}" type="slidenum">
              <a:rPr lang="ja-JP" altLang="en-US" smtClean="0"/>
              <a:pPr/>
              <a:t>7</a:t>
            </a:fld>
            <a:endParaRPr lang="ja-JP" altLang="en-US"/>
          </a:p>
        </p:txBody>
      </p:sp>
      <p:sp>
        <p:nvSpPr>
          <p:cNvPr id="20" name="コンテンツ プレースホルダ 2"/>
          <p:cNvSpPr txBox="1">
            <a:spLocks/>
          </p:cNvSpPr>
          <p:nvPr/>
        </p:nvSpPr>
        <p:spPr>
          <a:xfrm>
            <a:off x="402996" y="1635885"/>
            <a:ext cx="8450949" cy="2981812"/>
          </a:xfrm>
          <a:prstGeom prst="rect">
            <a:avLst/>
          </a:prstGeom>
        </p:spPr>
        <p:txBody>
          <a:bodyPr vert="horz">
            <a:noAutofit/>
          </a:bodyPr>
          <a:lstStyle/>
          <a:p>
            <a:pPr marL="624078" lvl="0" indent="-514350" defTabSz="914400">
              <a:spcBef>
                <a:spcPts val="300"/>
              </a:spcBef>
              <a:buClr>
                <a:schemeClr val="accent3"/>
              </a:buClr>
              <a:buFont typeface="+mj-lt"/>
              <a:buAutoNum type="arabicPeriod"/>
            </a:pPr>
            <a:r>
              <a:rPr kumimoji="1" lang="en-US" altLang="ja-JP" sz="2200" b="0" i="0" u="none" strike="noStrike" kern="1200" cap="none" spc="0" normalizeH="0" noProof="0" dirty="0" smtClean="0">
                <a:ln>
                  <a:noFill/>
                </a:ln>
                <a:solidFill>
                  <a:schemeClr val="tx1"/>
                </a:solidFill>
                <a:effectLst/>
                <a:uLnTx/>
                <a:uFillTx/>
                <a:latin typeface="+mn-lt"/>
                <a:ea typeface="+mn-ea"/>
                <a:cs typeface="+mn-cs"/>
              </a:rPr>
              <a:t>Determine the </a:t>
            </a:r>
            <a:r>
              <a:rPr lang="en-US" altLang="ja-JP" sz="2200" dirty="0" err="1" smtClean="0"/>
              <a:t>s</a:t>
            </a:r>
            <a:r>
              <a:rPr kumimoji="1" lang="en-US" altLang="ja-JP" sz="2200" b="0" i="0" u="none" strike="noStrike" kern="1200" cap="none" spc="0" normalizeH="0" baseline="0" noProof="0" dirty="0" smtClean="0">
                <a:ln>
                  <a:noFill/>
                </a:ln>
                <a:solidFill>
                  <a:schemeClr val="tx1"/>
                </a:solidFill>
                <a:effectLst/>
                <a:uLnTx/>
                <a:uFillTx/>
                <a:latin typeface="+mn-lt"/>
                <a:ea typeface="+mn-ea"/>
                <a:cs typeface="+mn-cs"/>
              </a:rPr>
              <a:t>tau</a:t>
            </a:r>
            <a:r>
              <a:rPr lang="en-US" altLang="ja-JP" sz="2200" dirty="0" smtClean="0"/>
              <a:t> mass by using the following two methods</a:t>
            </a:r>
          </a:p>
          <a:p>
            <a:pPr marL="1081278" lvl="1" indent="-514350" defTabSz="914400">
              <a:spcBef>
                <a:spcPts val="300"/>
              </a:spcBef>
              <a:buClr>
                <a:schemeClr val="accent3"/>
              </a:buClr>
              <a:buFont typeface="Wingdings" charset="2"/>
              <a:buChar char="Ø"/>
            </a:pPr>
            <a:r>
              <a:rPr lang="en-US" altLang="ja-JP" sz="2200" dirty="0" smtClean="0"/>
              <a:t>From the track energy distribution: √</a:t>
            </a:r>
            <a:r>
              <a:rPr lang="en-US" altLang="ja-JP" sz="2200" dirty="0" err="1" smtClean="0"/>
              <a:t>s</a:t>
            </a:r>
            <a:r>
              <a:rPr lang="en-US" altLang="ja-JP" sz="2200" dirty="0" smtClean="0"/>
              <a:t> =</a:t>
            </a:r>
            <a:r>
              <a:rPr lang="en-US" altLang="ja-JP" sz="2200" dirty="0" smtClean="0">
                <a:latin typeface="Symbol" charset="2"/>
                <a:cs typeface="Symbol" charset="2"/>
              </a:rPr>
              <a:t> 500 </a:t>
            </a:r>
            <a:r>
              <a:rPr lang="en-US" altLang="ja-JP" sz="2200" dirty="0" smtClean="0"/>
              <a:t>GeV</a:t>
            </a:r>
          </a:p>
          <a:p>
            <a:pPr marL="1081278" lvl="1" indent="-514350" defTabSz="914400">
              <a:spcBef>
                <a:spcPts val="300"/>
              </a:spcBef>
              <a:buClr>
                <a:schemeClr val="accent3"/>
              </a:buClr>
              <a:buFont typeface="Wingdings" charset="2"/>
              <a:buChar char="Ø"/>
            </a:pPr>
            <a:r>
              <a:rPr lang="en-US" altLang="ja-JP" sz="2200" dirty="0" smtClean="0"/>
              <a:t>From the threshold scan : √</a:t>
            </a:r>
            <a:r>
              <a:rPr lang="en-US" altLang="ja-JP" sz="2200" dirty="0" err="1" smtClean="0"/>
              <a:t>s</a:t>
            </a:r>
            <a:r>
              <a:rPr lang="en-US" altLang="ja-JP" sz="2200" dirty="0" smtClean="0"/>
              <a:t> </a:t>
            </a:r>
            <a:r>
              <a:rPr lang="en-US" altLang="ja-JP" sz="2600" dirty="0" smtClean="0"/>
              <a:t>≈</a:t>
            </a:r>
            <a:r>
              <a:rPr lang="en-US" altLang="ja-JP" sz="2200" dirty="0" smtClean="0"/>
              <a:t> </a:t>
            </a:r>
            <a:r>
              <a:rPr lang="en-US" altLang="ja-JP" sz="2200" dirty="0" smtClean="0">
                <a:latin typeface="Symbol" charset="2"/>
                <a:cs typeface="Symbol" charset="2"/>
              </a:rPr>
              <a:t>250</a:t>
            </a:r>
            <a:r>
              <a:rPr lang="en-US" altLang="ja-JP" sz="2200" dirty="0" smtClean="0"/>
              <a:t> GeV </a:t>
            </a:r>
            <a:endParaRPr kumimoji="1" lang="en-US" altLang="ja-JP" sz="2200" b="0" i="0" u="none" strike="noStrike" kern="1200" cap="none" spc="0" normalizeH="0" baseline="0" noProof="0" dirty="0" smtClean="0">
              <a:ln>
                <a:noFill/>
              </a:ln>
              <a:effectLst/>
              <a:uLnTx/>
              <a:uFillTx/>
              <a:latin typeface="+mn-lt"/>
              <a:ea typeface="+mn-ea"/>
              <a:cs typeface="+mn-cs"/>
            </a:endParaRPr>
          </a:p>
          <a:p>
            <a:pPr marL="624078" lvl="0" indent="-514350" defTabSz="914400">
              <a:spcBef>
                <a:spcPts val="300"/>
              </a:spcBef>
              <a:buClr>
                <a:schemeClr val="accent3"/>
              </a:buClr>
              <a:buFont typeface="+mj-lt"/>
              <a:buAutoNum type="arabicPeriod"/>
            </a:pPr>
            <a:r>
              <a:rPr lang="en-US" altLang="ja-JP" sz="2200" dirty="0" smtClean="0"/>
              <a:t>Determine the stau lifetime by using below </a:t>
            </a:r>
          </a:p>
          <a:p>
            <a:pPr marL="1081278" lvl="1" indent="-514350" defTabSz="914400">
              <a:spcBef>
                <a:spcPts val="300"/>
              </a:spcBef>
              <a:buClr>
                <a:schemeClr val="accent3"/>
              </a:buClr>
              <a:buFont typeface="Wingdings" charset="2"/>
              <a:buChar char="Ø"/>
            </a:pPr>
            <a:r>
              <a:rPr lang="en-US" altLang="ja-JP" sz="2200" dirty="0" smtClean="0"/>
              <a:t>From the impact parameter distribution:  √</a:t>
            </a:r>
            <a:r>
              <a:rPr lang="en-US" altLang="ja-JP" sz="2200" dirty="0" err="1" smtClean="0"/>
              <a:t>s</a:t>
            </a:r>
            <a:r>
              <a:rPr lang="en-US" altLang="ja-JP" sz="2200" dirty="0" smtClean="0"/>
              <a:t> = </a:t>
            </a:r>
            <a:r>
              <a:rPr lang="en-US" altLang="ja-JP" sz="2200" dirty="0" smtClean="0">
                <a:latin typeface="Symbol" charset="2"/>
                <a:cs typeface="Symbol" charset="2"/>
              </a:rPr>
              <a:t>500</a:t>
            </a:r>
            <a:r>
              <a:rPr lang="en-US" altLang="ja-JP" sz="2200" dirty="0" smtClean="0"/>
              <a:t> GeV</a:t>
            </a:r>
            <a:endParaRPr kumimoji="1" lang="en-US" altLang="ja-JP" sz="2200" b="0" i="0" u="none" strike="noStrike" kern="1200" cap="none" spc="0" normalizeH="0" baseline="0" noProof="0" dirty="0" smtClean="0">
              <a:ln>
                <a:noFill/>
              </a:ln>
              <a:effectLst/>
              <a:uLnTx/>
              <a:uFillTx/>
              <a:latin typeface="+mn-lt"/>
              <a:ea typeface="+mn-ea"/>
              <a:cs typeface="+mn-cs"/>
            </a:endParaRPr>
          </a:p>
          <a:p>
            <a:pPr marL="624078" marR="0" lvl="0" indent="-514350" algn="l" defTabSz="914400" rtl="0" eaLnBrk="1" fontAlgn="auto" latinLnBrk="0" hangingPunct="1">
              <a:lnSpc>
                <a:spcPct val="100000"/>
              </a:lnSpc>
              <a:spcBef>
                <a:spcPts val="300"/>
              </a:spcBef>
              <a:spcAft>
                <a:spcPts val="0"/>
              </a:spcAft>
              <a:buClr>
                <a:schemeClr val="accent3"/>
              </a:buClr>
              <a:buSzTx/>
              <a:buFont typeface="+mj-lt"/>
              <a:buAutoNum type="arabicPeriod"/>
              <a:tabLst/>
              <a:defRPr/>
            </a:pPr>
            <a:r>
              <a:rPr lang="en-US" altLang="ja-JP" sz="2200" dirty="0" smtClean="0"/>
              <a:t>Determine Gravitino mass precision by putting both stau mass and lifetime precision</a:t>
            </a:r>
            <a:r>
              <a:rPr lang="en-US" altLang="ja-JP" sz="2200" dirty="0" smtClean="0"/>
              <a:t> into </a:t>
            </a:r>
            <a:r>
              <a:rPr lang="en-US" altLang="ja-JP" sz="2200" dirty="0" smtClean="0"/>
              <a:t>the formula below</a:t>
            </a:r>
            <a:endParaRPr lang="en-US" altLang="ja-JP" sz="2200" dirty="0" smtClean="0">
              <a:solidFill>
                <a:srgbClr val="0000FF"/>
              </a:solidFill>
            </a:endParaRPr>
          </a:p>
          <a:p>
            <a:pPr marL="468630" indent="-514350" defTabSz="914400">
              <a:spcBef>
                <a:spcPts val="300"/>
              </a:spcBef>
              <a:buClr>
                <a:schemeClr val="accent2"/>
              </a:buClr>
            </a:pPr>
            <a:endParaRPr lang="en-US" altLang="ja-JP" sz="2000" dirty="0" smtClean="0">
              <a:sym typeface="Wingdings"/>
            </a:endParaRPr>
          </a:p>
          <a:p>
            <a:pPr marL="468630" indent="-514350" defTabSz="914400">
              <a:spcBef>
                <a:spcPts val="300"/>
              </a:spcBef>
              <a:buClr>
                <a:schemeClr val="accent2"/>
              </a:buClr>
            </a:pPr>
            <a:endParaRPr lang="en-US" altLang="ja-JP" sz="2000" dirty="0" smtClean="0">
              <a:solidFill>
                <a:srgbClr val="0000FF"/>
              </a:solidFill>
            </a:endParaRPr>
          </a:p>
        </p:txBody>
      </p:sp>
      <p:pic>
        <p:nvPicPr>
          <p:cNvPr id="13" name="図 12"/>
          <p:cNvPicPr>
            <a:picLocks noChangeAspect="1"/>
          </p:cNvPicPr>
          <p:nvPr/>
        </p:nvPicPr>
        <p:blipFill>
          <a:blip r:embed="rId3"/>
          <a:stretch>
            <a:fillRect/>
          </a:stretch>
        </p:blipFill>
        <p:spPr>
          <a:xfrm>
            <a:off x="1922505" y="4923228"/>
            <a:ext cx="5689751" cy="1127542"/>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3175" y="654560"/>
            <a:ext cx="8970825" cy="1066800"/>
          </a:xfrm>
        </p:spPr>
        <p:txBody>
          <a:bodyPr>
            <a:normAutofit/>
          </a:bodyPr>
          <a:lstStyle/>
          <a:p>
            <a:pPr algn="ctr"/>
            <a:r>
              <a:rPr lang="en-US" altLang="ja-JP" dirty="0" smtClean="0"/>
              <a:t> Simulation framework</a:t>
            </a:r>
            <a:endParaRPr lang="ja-JP" altLang="en-US" dirty="0"/>
          </a:p>
        </p:txBody>
      </p:sp>
      <p:sp>
        <p:nvSpPr>
          <p:cNvPr id="3" name="コンテンツ プレースホルダ 2"/>
          <p:cNvSpPr>
            <a:spLocks noGrp="1"/>
          </p:cNvSpPr>
          <p:nvPr>
            <p:ph idx="1"/>
          </p:nvPr>
        </p:nvSpPr>
        <p:spPr>
          <a:xfrm>
            <a:off x="457200" y="1721361"/>
            <a:ext cx="8229600" cy="4853176"/>
          </a:xfrm>
        </p:spPr>
        <p:txBody>
          <a:bodyPr>
            <a:normAutofit fontScale="92500"/>
          </a:bodyPr>
          <a:lstStyle/>
          <a:p>
            <a:r>
              <a:rPr lang="en-US" altLang="ja-JP" dirty="0" smtClean="0"/>
              <a:t>Event Generator</a:t>
            </a:r>
          </a:p>
          <a:p>
            <a:pPr lvl="1"/>
            <a:r>
              <a:rPr lang="en-US" altLang="ja-JP" dirty="0" smtClean="0"/>
              <a:t>Signal : </a:t>
            </a:r>
            <a:r>
              <a:rPr lang="en-US" altLang="ja-JP" dirty="0" err="1" smtClean="0"/>
              <a:t>Physsim</a:t>
            </a:r>
            <a:endParaRPr lang="en-US" altLang="ja-JP" dirty="0" smtClean="0"/>
          </a:p>
          <a:p>
            <a:pPr lvl="1"/>
            <a:r>
              <a:rPr lang="en-US" altLang="ja-JP" dirty="0" smtClean="0"/>
              <a:t>Background : </a:t>
            </a:r>
            <a:r>
              <a:rPr lang="en-US" altLang="ja-JP" dirty="0" err="1" smtClean="0"/>
              <a:t>Whizard</a:t>
            </a:r>
            <a:r>
              <a:rPr lang="en-US" altLang="ja-JP" dirty="0" smtClean="0"/>
              <a:t> Ver.</a:t>
            </a:r>
            <a:r>
              <a:rPr lang="en-US" altLang="ja-JP" dirty="0" smtClean="0">
                <a:latin typeface="Symbol" charset="2"/>
                <a:cs typeface="Symbol" charset="2"/>
              </a:rPr>
              <a:t>1.95</a:t>
            </a:r>
          </a:p>
          <a:p>
            <a:r>
              <a:rPr lang="en-US" altLang="ja-JP" dirty="0" smtClean="0"/>
              <a:t>Beam condition</a:t>
            </a:r>
          </a:p>
          <a:p>
            <a:pPr lvl="1"/>
            <a:r>
              <a:rPr lang="en-US" altLang="ja-JP" dirty="0" smtClean="0"/>
              <a:t>Energy spectrum: include effects of </a:t>
            </a:r>
            <a:r>
              <a:rPr lang="en-US" altLang="ja-JP" dirty="0" err="1" smtClean="0"/>
              <a:t>Beamstrahlung</a:t>
            </a:r>
            <a:endParaRPr lang="en-US" altLang="ja-JP" dirty="0" smtClean="0"/>
          </a:p>
          <a:p>
            <a:pPr lvl="1"/>
            <a:r>
              <a:rPr lang="en-US" altLang="ja-JP" dirty="0" smtClean="0">
                <a:sym typeface="Wingdings"/>
              </a:rPr>
              <a:t>Beam polarization</a:t>
            </a:r>
          </a:p>
          <a:p>
            <a:pPr lvl="2"/>
            <a:r>
              <a:rPr lang="en-US" altLang="ja-JP" dirty="0" smtClean="0">
                <a:sym typeface="Wingdings"/>
              </a:rPr>
              <a:t>Signal and background samples are generated with </a:t>
            </a:r>
            <a:br>
              <a:rPr lang="en-US" altLang="ja-JP" dirty="0" smtClean="0">
                <a:sym typeface="Wingdings"/>
              </a:rPr>
            </a:br>
            <a:r>
              <a:rPr lang="en-US" altLang="ja-JP" dirty="0" smtClean="0">
                <a:sym typeface="Wingdings"/>
              </a:rPr>
              <a:t>pure beam polarizations, then weighted to realistic polarizations</a:t>
            </a:r>
          </a:p>
          <a:p>
            <a:r>
              <a:rPr lang="en-US" altLang="ja-JP" dirty="0" smtClean="0"/>
              <a:t>Software tools </a:t>
            </a:r>
          </a:p>
          <a:p>
            <a:pPr lvl="1"/>
            <a:r>
              <a:rPr lang="en-US" altLang="ja-JP" dirty="0" smtClean="0"/>
              <a:t>Mokka with ILD_</a:t>
            </a:r>
            <a:r>
              <a:rPr lang="en-US" altLang="ja-JP" dirty="0" smtClean="0">
                <a:latin typeface="Symbol" charset="2"/>
                <a:cs typeface="Symbol" charset="2"/>
              </a:rPr>
              <a:t>00</a:t>
            </a:r>
            <a:r>
              <a:rPr lang="en-US" altLang="ja-JP" dirty="0" smtClean="0"/>
              <a:t> for the detector simulation</a:t>
            </a:r>
          </a:p>
          <a:p>
            <a:pPr lvl="1"/>
            <a:r>
              <a:rPr lang="en-US" altLang="ja-JP" dirty="0" smtClean="0"/>
              <a:t>LOI digitizer, tracking, PFA for event reconstruction </a:t>
            </a:r>
          </a:p>
        </p:txBody>
      </p:sp>
      <p:sp>
        <p:nvSpPr>
          <p:cNvPr id="4" name="スライド番号プレースホルダ 3"/>
          <p:cNvSpPr>
            <a:spLocks noGrp="1"/>
          </p:cNvSpPr>
          <p:nvPr>
            <p:ph type="sldNum" sz="quarter" idx="12"/>
          </p:nvPr>
        </p:nvSpPr>
        <p:spPr/>
        <p:txBody>
          <a:bodyPr/>
          <a:lstStyle/>
          <a:p>
            <a:fld id="{E2EF4478-20A2-6D40-BFBC-8CA74407C9AA}" type="slidenum">
              <a:rPr lang="ja-JP" altLang="en-US" smtClean="0"/>
              <a:pPr/>
              <a:t>8</a:t>
            </a:fld>
            <a:endParaRPr lang="ja-JP"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013626" y="434446"/>
            <a:ext cx="7135846" cy="1066800"/>
          </a:xfrm>
        </p:spPr>
        <p:txBody>
          <a:bodyPr>
            <a:normAutofit fontScale="90000"/>
          </a:bodyPr>
          <a:lstStyle/>
          <a:p>
            <a:r>
              <a:rPr lang="en-US" altLang="ja-JP" dirty="0" smtClean="0"/>
              <a:t>Signal and Background Processes</a:t>
            </a:r>
            <a:endParaRPr lang="ja-JP" altLang="en-US" dirty="0"/>
          </a:p>
        </p:txBody>
      </p:sp>
      <p:sp>
        <p:nvSpPr>
          <p:cNvPr id="4" name="コンテンツ プレースホルダ 40"/>
          <p:cNvSpPr>
            <a:spLocks noGrp="1"/>
          </p:cNvSpPr>
          <p:nvPr>
            <p:ph idx="1"/>
          </p:nvPr>
        </p:nvSpPr>
        <p:spPr>
          <a:xfrm>
            <a:off x="58885" y="1343209"/>
            <a:ext cx="4470793" cy="1649428"/>
          </a:xfrm>
          <a:ln>
            <a:solidFill>
              <a:srgbClr val="3366FF"/>
            </a:solidFill>
          </a:ln>
        </p:spPr>
        <p:txBody>
          <a:bodyPr>
            <a:normAutofit fontScale="92500"/>
          </a:bodyPr>
          <a:lstStyle/>
          <a:p>
            <a:pPr>
              <a:buNone/>
            </a:pPr>
            <a:r>
              <a:rPr lang="ja-JP" altLang="en-US" dirty="0" smtClean="0">
                <a:solidFill>
                  <a:schemeClr val="accent3">
                    <a:lumMod val="60000"/>
                    <a:lumOff val="40000"/>
                  </a:schemeClr>
                </a:solidFill>
              </a:rPr>
              <a:t>＜</a:t>
            </a:r>
            <a:r>
              <a:rPr lang="en-US" altLang="ja-JP" dirty="0" smtClean="0">
                <a:solidFill>
                  <a:schemeClr val="accent3">
                    <a:lumMod val="60000"/>
                    <a:lumOff val="40000"/>
                  </a:schemeClr>
                </a:solidFill>
              </a:rPr>
              <a:t>Choice in this analysis</a:t>
            </a:r>
            <a:r>
              <a:rPr lang="ja-JP" altLang="en-US" dirty="0" smtClean="0">
                <a:solidFill>
                  <a:schemeClr val="accent3">
                    <a:lumMod val="60000"/>
                    <a:lumOff val="40000"/>
                  </a:schemeClr>
                </a:solidFill>
              </a:rPr>
              <a:t>＞</a:t>
            </a:r>
            <a:endParaRPr lang="en-US" altLang="ja-JP" dirty="0" smtClean="0">
              <a:solidFill>
                <a:schemeClr val="accent3">
                  <a:lumMod val="60000"/>
                  <a:lumOff val="40000"/>
                </a:schemeClr>
              </a:solidFill>
            </a:endParaRPr>
          </a:p>
          <a:p>
            <a:r>
              <a:rPr lang="en-US" altLang="ja-JP" sz="2400" dirty="0" smtClean="0"/>
              <a:t>Signal: Only right handed stau</a:t>
            </a:r>
          </a:p>
          <a:p>
            <a:r>
              <a:rPr lang="en-US" altLang="ja-JP" sz="2400" dirty="0" smtClean="0"/>
              <a:t>Polarization: </a:t>
            </a:r>
            <a:r>
              <a:rPr lang="en-US" altLang="en-US" sz="1946" dirty="0" smtClean="0"/>
              <a:t>(P</a:t>
            </a:r>
            <a:r>
              <a:rPr lang="en-US" altLang="en-US" sz="1946" baseline="-25000" dirty="0" smtClean="0"/>
              <a:t>e-</a:t>
            </a:r>
            <a:r>
              <a:rPr lang="en-US" altLang="en-US" sz="1946" dirty="0" smtClean="0"/>
              <a:t>, </a:t>
            </a:r>
            <a:r>
              <a:rPr lang="en-US" altLang="en-US" sz="1946" dirty="0" err="1" smtClean="0"/>
              <a:t>P</a:t>
            </a:r>
            <a:r>
              <a:rPr lang="en-US" altLang="en-US" sz="1946" baseline="-25000" dirty="0" err="1" smtClean="0"/>
              <a:t>e</a:t>
            </a:r>
            <a:r>
              <a:rPr lang="en-US" altLang="en-US" sz="1946" baseline="-25000" dirty="0" smtClean="0"/>
              <a:t>+</a:t>
            </a:r>
            <a:r>
              <a:rPr lang="en-US" altLang="en-US" sz="1946" dirty="0" smtClean="0"/>
              <a:t>)=</a:t>
            </a:r>
            <a:r>
              <a:rPr lang="en-US" altLang="ja-JP" sz="1946" dirty="0" smtClean="0"/>
              <a:t>(</a:t>
            </a:r>
            <a:r>
              <a:rPr lang="en-US" altLang="ja-JP" sz="1946" dirty="0" smtClean="0">
                <a:latin typeface="Symbol" charset="2"/>
                <a:cs typeface="Symbol" charset="2"/>
              </a:rPr>
              <a:t>+0.8, -0.3</a:t>
            </a:r>
            <a:r>
              <a:rPr lang="en-US" altLang="ja-JP" sz="1946" dirty="0" smtClean="0"/>
              <a:t>)</a:t>
            </a:r>
            <a:r>
              <a:rPr lang="en-US" altLang="ja-JP" sz="2400" dirty="0" smtClean="0"/>
              <a:t/>
            </a:r>
            <a:br>
              <a:rPr lang="en-US" altLang="ja-JP" sz="2400" dirty="0" smtClean="0"/>
            </a:br>
            <a:r>
              <a:rPr lang="ja-JP" altLang="en-US" sz="2400" dirty="0" smtClean="0">
                <a:sym typeface="Wingdings"/>
              </a:rPr>
              <a:t></a:t>
            </a:r>
            <a:r>
              <a:rPr lang="en-US" altLang="ja-JP" sz="2162" dirty="0" smtClean="0">
                <a:sym typeface="Wingdings"/>
              </a:rPr>
              <a:t>To suppress </a:t>
            </a:r>
            <a:r>
              <a:rPr lang="en-US" altLang="ja-JP" sz="2162" dirty="0" smtClean="0"/>
              <a:t>WW background</a:t>
            </a:r>
            <a:r>
              <a:rPr lang="ja-JP" altLang="en-US" sz="2400" dirty="0" smtClean="0"/>
              <a:t>　　　　</a:t>
            </a:r>
            <a:r>
              <a:rPr lang="en-US" altLang="ja-JP" sz="2400" dirty="0" smtClean="0"/>
              <a:t>  </a:t>
            </a:r>
          </a:p>
        </p:txBody>
      </p:sp>
      <p:sp>
        <p:nvSpPr>
          <p:cNvPr id="14" name="スライド番号プレースホルダ 13"/>
          <p:cNvSpPr>
            <a:spLocks noGrp="1"/>
          </p:cNvSpPr>
          <p:nvPr>
            <p:ph type="sldNum" sz="quarter" idx="12"/>
          </p:nvPr>
        </p:nvSpPr>
        <p:spPr/>
        <p:txBody>
          <a:bodyPr/>
          <a:lstStyle/>
          <a:p>
            <a:fld id="{E2EF4478-20A2-6D40-BFBC-8CA74407C9AA}" type="slidenum">
              <a:rPr lang="ja-JP" altLang="en-US" smtClean="0"/>
              <a:pPr/>
              <a:t>9</a:t>
            </a:fld>
            <a:endParaRPr lang="ja-JP" altLang="en-US"/>
          </a:p>
        </p:txBody>
      </p:sp>
      <p:graphicFrame>
        <p:nvGraphicFramePr>
          <p:cNvPr id="47" name="表 46"/>
          <p:cNvGraphicFramePr>
            <a:graphicFrameLocks noGrp="1"/>
          </p:cNvGraphicFramePr>
          <p:nvPr/>
        </p:nvGraphicFramePr>
        <p:xfrm>
          <a:off x="245370" y="3488555"/>
          <a:ext cx="8691365" cy="3233113"/>
        </p:xfrm>
        <a:graphic>
          <a:graphicData uri="http://schemas.openxmlformats.org/drawingml/2006/table">
            <a:tbl>
              <a:tblPr firstRow="1" bandRow="1">
                <a:tableStyleId>{5940675A-B579-460E-94D1-54222C63F5DA}</a:tableStyleId>
              </a:tblPr>
              <a:tblGrid>
                <a:gridCol w="5579923"/>
                <a:gridCol w="1770791"/>
                <a:gridCol w="1340651"/>
              </a:tblGrid>
              <a:tr h="496006">
                <a:tc>
                  <a:txBody>
                    <a:bodyPr/>
                    <a:lstStyle/>
                    <a:p>
                      <a:pPr algn="ctr"/>
                      <a:r>
                        <a:rPr kumimoji="1" lang="en-US" altLang="ja-JP" dirty="0" smtClean="0"/>
                        <a:t>Process</a:t>
                      </a:r>
                      <a:endParaRPr kumimoji="1" lang="ja-JP" altLang="en-US"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300" dirty="0" smtClean="0">
                          <a:solidFill>
                            <a:schemeClr val="tx1"/>
                          </a:solidFill>
                          <a:latin typeface="Monaco"/>
                          <a:cs typeface="Monaco"/>
                        </a:rPr>
                        <a:t>Num event</a:t>
                      </a:r>
                      <a:endParaRPr kumimoji="1" lang="en-US" altLang="ja-JP" sz="1300" dirty="0" smtClean="0">
                        <a:solidFill>
                          <a:srgbClr val="FF6600"/>
                        </a:solidFill>
                        <a:latin typeface="Monaco"/>
                        <a:cs typeface="Monaco"/>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300" dirty="0" smtClean="0">
                          <a:solidFill>
                            <a:schemeClr val="tx1"/>
                          </a:solidFill>
                          <a:latin typeface="Monaco"/>
                          <a:cs typeface="Monaco"/>
                        </a:rPr>
                        <a:t>(nominal</a:t>
                      </a:r>
                      <a:r>
                        <a:rPr kumimoji="1" lang="en-US" altLang="ja-JP" sz="1300" baseline="0" dirty="0" smtClean="0">
                          <a:solidFill>
                            <a:schemeClr val="tx1"/>
                          </a:solidFill>
                          <a:latin typeface="Monaco"/>
                          <a:cs typeface="Monaco"/>
                        </a:rPr>
                        <a:t> analysis</a:t>
                      </a:r>
                      <a:r>
                        <a:rPr kumimoji="1" lang="en-US" altLang="ja-JP" sz="1300" dirty="0" smtClean="0">
                          <a:solidFill>
                            <a:schemeClr val="tx1"/>
                          </a:solidFill>
                          <a:latin typeface="Monaco"/>
                          <a:cs typeface="Monaco"/>
                        </a:rPr>
                        <a:t>)</a:t>
                      </a:r>
                      <a:endParaRPr kumimoji="1" lang="ja-JP" altLang="en-US" sz="1300" baseline="30000" dirty="0" smtClean="0">
                        <a:solidFill>
                          <a:schemeClr val="tx1"/>
                        </a:solidFill>
                        <a:latin typeface="Monaco"/>
                        <a:cs typeface="Monaco"/>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300" dirty="0" smtClean="0">
                          <a:solidFill>
                            <a:schemeClr val="tx1"/>
                          </a:solidFill>
                          <a:latin typeface="Monaco"/>
                          <a:cs typeface="Monaco"/>
                        </a:rPr>
                        <a:t>Num event</a:t>
                      </a:r>
                      <a:endParaRPr kumimoji="1" lang="en-US" altLang="ja-JP" sz="1300" dirty="0" smtClean="0">
                        <a:solidFill>
                          <a:srgbClr val="FF6600"/>
                        </a:solidFill>
                        <a:latin typeface="Monaco"/>
                        <a:cs typeface="Monaco"/>
                      </a:endParaRPr>
                    </a:p>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300" dirty="0" smtClean="0">
                          <a:solidFill>
                            <a:schemeClr val="tx1"/>
                          </a:solidFill>
                          <a:latin typeface="Monaco"/>
                          <a:cs typeface="Monaco"/>
                        </a:rPr>
                        <a:t>(threshold scan)</a:t>
                      </a:r>
                      <a:endParaRPr kumimoji="1" lang="ja-JP" altLang="en-US" sz="1300" baseline="30000" dirty="0" smtClean="0">
                        <a:solidFill>
                          <a:schemeClr val="tx1"/>
                        </a:solidFill>
                        <a:latin typeface="Monaco"/>
                        <a:cs typeface="Monaco"/>
                      </a:endParaRPr>
                    </a:p>
                  </a:txBody>
                  <a:tcPr anchor="ctr"/>
                </a:tc>
              </a:tr>
              <a:tr h="403603">
                <a:tc>
                  <a:txBody>
                    <a:bodyPr/>
                    <a:lstStyle/>
                    <a:p>
                      <a:pPr algn="ctr"/>
                      <a:endParaRPr kumimoji="1" lang="ja-JP" altLang="en-US" dirty="0"/>
                    </a:p>
                  </a:txBody>
                  <a:tcPr anchor="ctr">
                    <a:solidFill>
                      <a:srgbClr val="3366FF">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300" dirty="0" smtClean="0">
                          <a:latin typeface="Symbol" charset="2"/>
                          <a:cs typeface="Symbol" charset="2"/>
                        </a:rPr>
                        <a:t>68078</a:t>
                      </a:r>
                      <a:endParaRPr kumimoji="1" lang="ja-JP" altLang="en-US" sz="1300" dirty="0" smtClean="0">
                        <a:latin typeface="Symbol" charset="2"/>
                        <a:cs typeface="Symbol" charset="2"/>
                      </a:endParaRPr>
                    </a:p>
                  </a:txBody>
                  <a:tcPr anchor="ctr">
                    <a:solidFill>
                      <a:srgbClr val="3366FF">
                        <a:alpha val="20000"/>
                      </a:srgbClr>
                    </a:solidFill>
                  </a:tcPr>
                </a:tc>
                <a:tc>
                  <a:txBody>
                    <a:bodyPr/>
                    <a:lstStyle/>
                    <a:p>
                      <a:pPr algn="ctr"/>
                      <a:r>
                        <a:rPr lang="en-US" altLang="ja-JP" sz="1300" dirty="0" smtClean="0">
                          <a:latin typeface="Symbol" charset="2"/>
                          <a:cs typeface="Symbol" charset="2"/>
                        </a:rPr>
                        <a:t>969</a:t>
                      </a:r>
                      <a:endParaRPr lang="ja-JP" altLang="en-US" sz="1300" dirty="0">
                        <a:latin typeface="Symbol" charset="2"/>
                        <a:cs typeface="Symbol" charset="2"/>
                      </a:endParaRPr>
                    </a:p>
                  </a:txBody>
                  <a:tcPr anchor="ctr">
                    <a:solidFill>
                      <a:srgbClr val="3366FF">
                        <a:alpha val="20000"/>
                      </a:srgbClr>
                    </a:solidFill>
                  </a:tcPr>
                </a:tc>
              </a:tr>
              <a:tr h="428742">
                <a:tc>
                  <a:txBody>
                    <a:bodyPr/>
                    <a:lstStyle/>
                    <a:p>
                      <a:pPr algn="ctr"/>
                      <a:endParaRPr kumimoji="1" lang="ja-JP" altLang="en-US" dirty="0"/>
                    </a:p>
                  </a:txBody>
                  <a:tcPr anchor="ctr">
                    <a:solidFill>
                      <a:srgbClr val="FF0BD6">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300" kern="1200" baseline="0" dirty="0" smtClean="0">
                          <a:solidFill>
                            <a:schemeClr val="tx1"/>
                          </a:solidFill>
                          <a:latin typeface="Symbol" charset="2"/>
                          <a:ea typeface="+mn-ea"/>
                          <a:cs typeface="Symbol" charset="2"/>
                        </a:rPr>
                        <a:t>634295</a:t>
                      </a:r>
                      <a:endParaRPr kumimoji="1" lang="ja-JP" altLang="en-US" sz="1300" dirty="0" smtClean="0">
                        <a:latin typeface="Symbol" charset="2"/>
                        <a:cs typeface="Symbol" charset="2"/>
                      </a:endParaRPr>
                    </a:p>
                  </a:txBody>
                  <a:tcPr anchor="ctr">
                    <a:solidFill>
                      <a:srgbClr val="FF0BD6">
                        <a:alpha val="20000"/>
                      </a:srgbClr>
                    </a:solidFill>
                  </a:tcPr>
                </a:tc>
                <a:tc>
                  <a:txBody>
                    <a:bodyPr/>
                    <a:lstStyle/>
                    <a:p>
                      <a:pPr algn="ctr"/>
                      <a:r>
                        <a:rPr lang="en-US" altLang="ja-JP" sz="1300" dirty="0" smtClean="0">
                          <a:latin typeface="Symbol" charset="2"/>
                          <a:cs typeface="Symbol" charset="2"/>
                        </a:rPr>
                        <a:t>811753</a:t>
                      </a:r>
                      <a:endParaRPr lang="ja-JP" altLang="en-US" sz="1300" dirty="0">
                        <a:latin typeface="Symbol" charset="2"/>
                        <a:cs typeface="Symbol" charset="2"/>
                      </a:endParaRPr>
                    </a:p>
                  </a:txBody>
                  <a:tcPr anchor="ctr">
                    <a:solidFill>
                      <a:srgbClr val="FF0BD6">
                        <a:alpha val="20000"/>
                      </a:srgbClr>
                    </a:solidFill>
                  </a:tcPr>
                </a:tc>
              </a:tr>
              <a:tr h="428742">
                <a:tc>
                  <a:txBody>
                    <a:bodyPr/>
                    <a:lstStyle/>
                    <a:p>
                      <a:pPr algn="ctr"/>
                      <a:endParaRPr kumimoji="1" lang="ja-JP" altLang="en-US" dirty="0"/>
                    </a:p>
                  </a:txBody>
                  <a:tcPr anchor="ctr">
                    <a:solidFill>
                      <a:srgbClr val="FF0BD6">
                        <a:alpha val="20000"/>
                      </a:srgbClr>
                    </a:solidFill>
                  </a:tcPr>
                </a:tc>
                <a:tc rowSpan="2">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300" dirty="0" smtClean="0">
                          <a:latin typeface="Symbol" charset="2"/>
                          <a:cs typeface="Symbol" charset="2"/>
                        </a:rPr>
                        <a:t>207952</a:t>
                      </a:r>
                      <a:endParaRPr kumimoji="1" lang="ja-JP" altLang="en-US" sz="1300" dirty="0" smtClean="0">
                        <a:latin typeface="Symbol" charset="2"/>
                        <a:cs typeface="Symbol" charset="2"/>
                      </a:endParaRPr>
                    </a:p>
                  </a:txBody>
                  <a:tcPr anchor="ctr">
                    <a:solidFill>
                      <a:srgbClr val="FF0BD6">
                        <a:alpha val="20000"/>
                      </a:srgbClr>
                    </a:solidFill>
                  </a:tcPr>
                </a:tc>
                <a:tc rowSpan="2">
                  <a:txBody>
                    <a:bodyPr/>
                    <a:lstStyle/>
                    <a:p>
                      <a:pPr algn="ctr"/>
                      <a:r>
                        <a:rPr lang="en-US" altLang="ja-JP" sz="1300" dirty="0" smtClean="0">
                          <a:latin typeface="Symbol" charset="2"/>
                          <a:cs typeface="Symbol" charset="2"/>
                        </a:rPr>
                        <a:t>37081</a:t>
                      </a:r>
                      <a:endParaRPr lang="ja-JP" altLang="en-US" sz="1300" dirty="0">
                        <a:latin typeface="Symbol" charset="2"/>
                        <a:cs typeface="Symbol" charset="2"/>
                      </a:endParaRPr>
                    </a:p>
                  </a:txBody>
                  <a:tcPr anchor="ctr">
                    <a:solidFill>
                      <a:srgbClr val="FF0BD6">
                        <a:alpha val="20000"/>
                      </a:srgbClr>
                    </a:solidFill>
                  </a:tcPr>
                </a:tc>
              </a:tr>
              <a:tr h="428742">
                <a:tc>
                  <a:txBody>
                    <a:bodyPr/>
                    <a:lstStyle/>
                    <a:p>
                      <a:pPr algn="ctr"/>
                      <a:endParaRPr kumimoji="1" lang="ja-JP" altLang="en-US" dirty="0"/>
                    </a:p>
                  </a:txBody>
                  <a:tcPr anchor="ctr">
                    <a:solidFill>
                      <a:srgbClr val="FF0BD6">
                        <a:alpha val="20000"/>
                      </a:srgbClr>
                    </a:solidFill>
                  </a:tcPr>
                </a:tc>
                <a:tc vMerge="1">
                  <a:txBody>
                    <a:bodyPr/>
                    <a:lstStyle/>
                    <a:p>
                      <a:endParaRPr lang="ja-JP" altLang="en-US" dirty="0"/>
                    </a:p>
                  </a:txBody>
                  <a:tcPr/>
                </a:tc>
                <a:tc vMerge="1">
                  <a:txBody>
                    <a:bodyPr/>
                    <a:lstStyle/>
                    <a:p>
                      <a:endParaRPr lang="ja-JP" altLang="en-US" dirty="0"/>
                    </a:p>
                  </a:txBody>
                  <a:tcPr/>
                </a:tc>
              </a:tr>
              <a:tr h="428742">
                <a:tc>
                  <a:txBody>
                    <a:bodyPr/>
                    <a:lstStyle/>
                    <a:p>
                      <a:pPr algn="ctr"/>
                      <a:endParaRPr kumimoji="1" lang="ja-JP" altLang="en-US"/>
                    </a:p>
                  </a:txBody>
                  <a:tcPr anchor="ctr">
                    <a:solidFill>
                      <a:srgbClr val="FF0BD6">
                        <a:alpha val="20000"/>
                      </a:srgbClr>
                    </a:solidFill>
                  </a:tcPr>
                </a:tc>
                <a:tc>
                  <a:txBody>
                    <a:bodyPr/>
                    <a:lstStyle/>
                    <a:p>
                      <a:pPr algn="ctr"/>
                      <a:r>
                        <a:rPr kumimoji="1" lang="en-US" altLang="ja-JP" sz="1300" dirty="0" smtClean="0">
                          <a:latin typeface="Symbol" charset="2"/>
                          <a:cs typeface="Symbol" charset="2"/>
                        </a:rPr>
                        <a:t>~ O(10</a:t>
                      </a:r>
                      <a:r>
                        <a:rPr kumimoji="1" lang="en-US" altLang="ja-JP" sz="1300" baseline="30000" dirty="0" smtClean="0">
                          <a:latin typeface="Symbol" charset="2"/>
                          <a:cs typeface="Symbol" charset="2"/>
                        </a:rPr>
                        <a:t>8</a:t>
                      </a:r>
                      <a:r>
                        <a:rPr kumimoji="1" lang="en-US" altLang="ja-JP" sz="1300" dirty="0" smtClean="0">
                          <a:latin typeface="Symbol" charset="2"/>
                          <a:cs typeface="Symbol" charset="2"/>
                        </a:rPr>
                        <a:t>)</a:t>
                      </a:r>
                      <a:endParaRPr kumimoji="1" lang="ja-JP" altLang="en-US" sz="1300" dirty="0">
                        <a:latin typeface="Symbol" charset="2"/>
                        <a:cs typeface="Symbol" charset="2"/>
                      </a:endParaRPr>
                    </a:p>
                  </a:txBody>
                  <a:tcPr anchor="ctr">
                    <a:solidFill>
                      <a:srgbClr val="FF0BD6">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altLang="ja-JP" sz="1300" dirty="0" smtClean="0">
                          <a:latin typeface="Symbol" charset="2"/>
                          <a:cs typeface="Symbol" charset="2"/>
                        </a:rPr>
                        <a:t>3.5*</a:t>
                      </a:r>
                      <a:r>
                        <a:rPr kumimoji="1" lang="en-US" altLang="ja-JP" sz="1300" dirty="0" smtClean="0">
                          <a:latin typeface="Symbol" charset="2"/>
                          <a:cs typeface="Symbol" charset="2"/>
                        </a:rPr>
                        <a:t>10</a:t>
                      </a:r>
                      <a:r>
                        <a:rPr kumimoji="1" lang="en-US" altLang="ja-JP" sz="1300" baseline="30000" dirty="0" smtClean="0">
                          <a:latin typeface="Symbol" charset="2"/>
                          <a:cs typeface="Symbol" charset="2"/>
                        </a:rPr>
                        <a:t>9</a:t>
                      </a:r>
                      <a:endParaRPr lang="ja-JP" altLang="en-US" sz="1300" dirty="0" smtClean="0">
                        <a:latin typeface="Symbol" charset="2"/>
                        <a:cs typeface="Symbol" charset="2"/>
                      </a:endParaRPr>
                    </a:p>
                  </a:txBody>
                  <a:tcPr anchor="ctr">
                    <a:solidFill>
                      <a:srgbClr val="FF0BD6">
                        <a:alpha val="20000"/>
                      </a:srgbClr>
                    </a:solidFill>
                  </a:tcPr>
                </a:tc>
              </a:tr>
              <a:tr h="428742">
                <a:tc>
                  <a:txBody>
                    <a:bodyPr/>
                    <a:lstStyle/>
                    <a:p>
                      <a:pPr algn="ctr"/>
                      <a:endParaRPr kumimoji="1" lang="ja-JP" altLang="en-US" dirty="0"/>
                    </a:p>
                  </a:txBody>
                  <a:tcPr anchor="ctr">
                    <a:solidFill>
                      <a:srgbClr val="FF0BD6">
                        <a:alpha val="20000"/>
                      </a:srgbClr>
                    </a:solidFill>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1300" dirty="0" smtClean="0">
                          <a:latin typeface="Symbol" charset="2"/>
                          <a:cs typeface="Symbol" charset="2"/>
                        </a:rPr>
                        <a:t>~ O(10</a:t>
                      </a:r>
                      <a:r>
                        <a:rPr kumimoji="1" lang="en-US" altLang="ja-JP" sz="1300" baseline="30000" dirty="0" smtClean="0">
                          <a:latin typeface="Symbol" charset="2"/>
                          <a:cs typeface="Symbol" charset="2"/>
                        </a:rPr>
                        <a:t>9</a:t>
                      </a:r>
                      <a:r>
                        <a:rPr kumimoji="1" lang="en-US" altLang="ja-JP" sz="1300" dirty="0" smtClean="0">
                          <a:latin typeface="Symbol" charset="2"/>
                          <a:cs typeface="Symbol" charset="2"/>
                        </a:rPr>
                        <a:t>)</a:t>
                      </a:r>
                      <a:endParaRPr kumimoji="1" lang="ja-JP" altLang="en-US" sz="1300" dirty="0" smtClean="0">
                        <a:latin typeface="Symbol" charset="2"/>
                        <a:cs typeface="Symbol" charset="2"/>
                      </a:endParaRPr>
                    </a:p>
                  </a:txBody>
                  <a:tcPr anchor="ctr">
                    <a:solidFill>
                      <a:srgbClr val="FF0BD6">
                        <a:alpha val="20000"/>
                      </a:srgbClr>
                    </a:solidFill>
                  </a:tcPr>
                </a:tc>
                <a:tc>
                  <a:txBody>
                    <a:bodyPr/>
                    <a:lstStyle/>
                    <a:p>
                      <a:pPr algn="ctr"/>
                      <a:r>
                        <a:rPr lang="en-US" altLang="ja-JP" sz="1300" dirty="0" smtClean="0">
                          <a:latin typeface="Symbol" charset="2"/>
                          <a:cs typeface="Symbol" charset="2"/>
                        </a:rPr>
                        <a:t>/</a:t>
                      </a:r>
                      <a:endParaRPr lang="ja-JP" altLang="en-US" sz="1300" dirty="0">
                        <a:latin typeface="Symbol" charset="2"/>
                        <a:cs typeface="Symbol" charset="2"/>
                      </a:endParaRPr>
                    </a:p>
                  </a:txBody>
                  <a:tcPr anchor="ctr">
                    <a:solidFill>
                      <a:srgbClr val="FF0BD6">
                        <a:alpha val="20000"/>
                      </a:srgbClr>
                    </a:solidFill>
                  </a:tcPr>
                </a:tc>
              </a:tr>
            </a:tbl>
          </a:graphicData>
        </a:graphic>
      </p:graphicFrame>
      <p:pic>
        <p:nvPicPr>
          <p:cNvPr id="48" name="図 47"/>
          <p:cNvPicPr>
            <a:picLocks noChangeAspect="1"/>
          </p:cNvPicPr>
          <p:nvPr/>
        </p:nvPicPr>
        <p:blipFill>
          <a:blip r:embed="rId3"/>
          <a:stretch>
            <a:fillRect/>
          </a:stretch>
        </p:blipFill>
        <p:spPr>
          <a:xfrm>
            <a:off x="565122" y="5487836"/>
            <a:ext cx="4337050" cy="304800"/>
          </a:xfrm>
          <a:prstGeom prst="rect">
            <a:avLst/>
          </a:prstGeom>
        </p:spPr>
      </p:pic>
      <p:pic>
        <p:nvPicPr>
          <p:cNvPr id="49" name="図 48"/>
          <p:cNvPicPr>
            <a:picLocks noChangeAspect="1"/>
          </p:cNvPicPr>
          <p:nvPr/>
        </p:nvPicPr>
        <p:blipFill>
          <a:blip r:embed="rId4"/>
          <a:stretch>
            <a:fillRect/>
          </a:stretch>
        </p:blipFill>
        <p:spPr>
          <a:xfrm>
            <a:off x="563010" y="5063846"/>
            <a:ext cx="4794250" cy="298450"/>
          </a:xfrm>
          <a:prstGeom prst="rect">
            <a:avLst/>
          </a:prstGeom>
        </p:spPr>
      </p:pic>
      <p:pic>
        <p:nvPicPr>
          <p:cNvPr id="50" name="図 49"/>
          <p:cNvPicPr>
            <a:picLocks noChangeAspect="1"/>
          </p:cNvPicPr>
          <p:nvPr/>
        </p:nvPicPr>
        <p:blipFill>
          <a:blip r:embed="rId5"/>
          <a:stretch>
            <a:fillRect/>
          </a:stretch>
        </p:blipFill>
        <p:spPr>
          <a:xfrm>
            <a:off x="557537" y="4625795"/>
            <a:ext cx="2901950" cy="298450"/>
          </a:xfrm>
          <a:prstGeom prst="rect">
            <a:avLst/>
          </a:prstGeom>
        </p:spPr>
      </p:pic>
      <p:pic>
        <p:nvPicPr>
          <p:cNvPr id="51" name="図 50"/>
          <p:cNvPicPr>
            <a:picLocks noChangeAspect="1"/>
          </p:cNvPicPr>
          <p:nvPr/>
        </p:nvPicPr>
        <p:blipFill>
          <a:blip r:embed="rId6"/>
          <a:stretch>
            <a:fillRect/>
          </a:stretch>
        </p:blipFill>
        <p:spPr>
          <a:xfrm>
            <a:off x="552910" y="4147706"/>
            <a:ext cx="2686050" cy="387350"/>
          </a:xfrm>
          <a:prstGeom prst="rect">
            <a:avLst/>
          </a:prstGeom>
        </p:spPr>
      </p:pic>
      <p:pic>
        <p:nvPicPr>
          <p:cNvPr id="52" name="図 51"/>
          <p:cNvPicPr>
            <a:picLocks noChangeAspect="1"/>
          </p:cNvPicPr>
          <p:nvPr/>
        </p:nvPicPr>
        <p:blipFill>
          <a:blip r:embed="rId7"/>
          <a:stretch>
            <a:fillRect/>
          </a:stretch>
        </p:blipFill>
        <p:spPr>
          <a:xfrm>
            <a:off x="575058" y="6349751"/>
            <a:ext cx="2495550" cy="298450"/>
          </a:xfrm>
          <a:prstGeom prst="rect">
            <a:avLst/>
          </a:prstGeom>
        </p:spPr>
      </p:pic>
      <p:pic>
        <p:nvPicPr>
          <p:cNvPr id="53" name="図 52"/>
          <p:cNvPicPr>
            <a:picLocks noChangeAspect="1"/>
          </p:cNvPicPr>
          <p:nvPr/>
        </p:nvPicPr>
        <p:blipFill>
          <a:blip r:embed="rId8"/>
          <a:stretch>
            <a:fillRect/>
          </a:stretch>
        </p:blipFill>
        <p:spPr>
          <a:xfrm>
            <a:off x="559845" y="5924598"/>
            <a:ext cx="4972050" cy="298450"/>
          </a:xfrm>
          <a:prstGeom prst="rect">
            <a:avLst/>
          </a:prstGeom>
        </p:spPr>
      </p:pic>
      <p:sp>
        <p:nvSpPr>
          <p:cNvPr id="38" name="正方形/長方形 37"/>
          <p:cNvSpPr/>
          <p:nvPr/>
        </p:nvSpPr>
        <p:spPr>
          <a:xfrm>
            <a:off x="-1" y="2934917"/>
            <a:ext cx="4902173" cy="49333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smtClean="0">
                <a:solidFill>
                  <a:schemeClr val="tx1"/>
                </a:solidFill>
              </a:rPr>
              <a:t>＜</a:t>
            </a:r>
            <a:r>
              <a:rPr kumimoji="1" lang="en-US" altLang="ja-JP" dirty="0" smtClean="0">
                <a:solidFill>
                  <a:schemeClr val="tx1"/>
                </a:solidFill>
              </a:rPr>
              <a:t> </a:t>
            </a:r>
            <a:r>
              <a:rPr lang="en-US" altLang="ja-JP" dirty="0" smtClean="0">
                <a:solidFill>
                  <a:schemeClr val="tx1"/>
                </a:solidFill>
              </a:rPr>
              <a:t>Process and generated event number </a:t>
            </a:r>
            <a:r>
              <a:rPr kumimoji="1" lang="ja-JP" altLang="en-US" dirty="0" smtClean="0">
                <a:solidFill>
                  <a:schemeClr val="tx1"/>
                </a:solidFill>
              </a:rPr>
              <a:t>＞</a:t>
            </a:r>
            <a:endParaRPr kumimoji="1" lang="ja-JP" altLang="en-US" dirty="0">
              <a:solidFill>
                <a:schemeClr val="tx1"/>
              </a:solidFill>
            </a:endParaRPr>
          </a:p>
        </p:txBody>
      </p:sp>
      <p:graphicFrame>
        <p:nvGraphicFramePr>
          <p:cNvPr id="17" name="表 16"/>
          <p:cNvGraphicFramePr>
            <a:graphicFrameLocks noGrp="1"/>
          </p:cNvGraphicFramePr>
          <p:nvPr/>
        </p:nvGraphicFramePr>
        <p:xfrm>
          <a:off x="4578526" y="1688345"/>
          <a:ext cx="4478888" cy="1289861"/>
        </p:xfrm>
        <a:graphic>
          <a:graphicData uri="http://schemas.openxmlformats.org/drawingml/2006/table">
            <a:tbl>
              <a:tblPr firstRow="1" bandRow="1">
                <a:tableStyleId>{5940675A-B579-460E-94D1-54222C63F5DA}</a:tableStyleId>
              </a:tblPr>
              <a:tblGrid>
                <a:gridCol w="1694267"/>
                <a:gridCol w="1086310"/>
                <a:gridCol w="1698311"/>
              </a:tblGrid>
              <a:tr h="341936">
                <a:tc>
                  <a:txBody>
                    <a:bodyPr/>
                    <a:lstStyle/>
                    <a:p>
                      <a:pPr algn="ctr"/>
                      <a:endParaRPr kumimoji="1" lang="ja-JP" altLang="en-US" sz="1400" dirty="0"/>
                    </a:p>
                  </a:txBody>
                  <a:tcPr anchor="ctr"/>
                </a:tc>
                <a:tc>
                  <a:txBody>
                    <a:bodyPr/>
                    <a:lstStyle/>
                    <a:p>
                      <a:pPr algn="ctr"/>
                      <a:r>
                        <a:rPr kumimoji="1" lang="en-US" altLang="ja-JP" sz="1400" dirty="0" smtClean="0"/>
                        <a:t>√</a:t>
                      </a:r>
                      <a:r>
                        <a:rPr kumimoji="1" lang="en-US" altLang="ja-JP" sz="1400" dirty="0" err="1" smtClean="0"/>
                        <a:t>s</a:t>
                      </a:r>
                      <a:r>
                        <a:rPr kumimoji="1" lang="en-US" altLang="ja-JP" sz="1400" dirty="0" smtClean="0"/>
                        <a:t> (GeV)</a:t>
                      </a:r>
                      <a:endParaRPr kumimoji="1" lang="ja-JP" altLang="en-US" sz="1400" dirty="0"/>
                    </a:p>
                  </a:txBody>
                  <a:tcPr anchor="ctr"/>
                </a:tc>
                <a:tc>
                  <a:txBody>
                    <a:bodyPr/>
                    <a:lstStyle/>
                    <a:p>
                      <a:pPr algn="ctr"/>
                      <a:r>
                        <a:rPr kumimoji="1" lang="en-US" altLang="ja-JP" sz="1400" dirty="0" smtClean="0"/>
                        <a:t>Luminosity (fb</a:t>
                      </a:r>
                      <a:r>
                        <a:rPr kumimoji="1" lang="en-US" altLang="ja-JP" sz="1400" baseline="30000" dirty="0" smtClean="0"/>
                        <a:t>-1</a:t>
                      </a:r>
                      <a:r>
                        <a:rPr kumimoji="1" lang="en-US" altLang="ja-JP" sz="1400" dirty="0" smtClean="0"/>
                        <a:t>)</a:t>
                      </a:r>
                      <a:endParaRPr kumimoji="1" lang="ja-JP" altLang="en-US" sz="1400" dirty="0"/>
                    </a:p>
                  </a:txBody>
                  <a:tcPr anchor="ctr"/>
                </a:tc>
              </a:tr>
              <a:tr h="559287">
                <a:tc>
                  <a:txBody>
                    <a:bodyPr/>
                    <a:lstStyle/>
                    <a:p>
                      <a:pPr algn="ctr"/>
                      <a:r>
                        <a:rPr kumimoji="1" lang="en-US" altLang="ja-JP" sz="1400" dirty="0" smtClean="0"/>
                        <a:t>nominal</a:t>
                      </a:r>
                      <a:r>
                        <a:rPr kumimoji="1" lang="en-US" altLang="ja-JP" sz="1400" baseline="0" dirty="0" smtClean="0"/>
                        <a:t> analysis</a:t>
                      </a:r>
                      <a:endParaRPr kumimoji="1" lang="ja-JP" altLang="en-US" sz="1400" dirty="0"/>
                    </a:p>
                  </a:txBody>
                  <a:tcPr anchor="ctr"/>
                </a:tc>
                <a:tc>
                  <a:txBody>
                    <a:bodyPr/>
                    <a:lstStyle/>
                    <a:p>
                      <a:pPr algn="ctr"/>
                      <a:r>
                        <a:rPr kumimoji="1" lang="en-US" altLang="ja-JP" sz="1400" dirty="0" smtClean="0">
                          <a:latin typeface="Symbol" charset="2"/>
                          <a:cs typeface="Symbol" charset="2"/>
                        </a:rPr>
                        <a:t>500</a:t>
                      </a:r>
                      <a:endParaRPr kumimoji="1" lang="ja-JP" altLang="en-US" sz="1400" dirty="0">
                        <a:latin typeface="Symbol" charset="2"/>
                        <a:cs typeface="Symbol" charset="2"/>
                      </a:endParaRPr>
                    </a:p>
                  </a:txBody>
                  <a:tcPr anchor="ctr"/>
                </a:tc>
                <a:tc>
                  <a:txBody>
                    <a:bodyPr/>
                    <a:lstStyle/>
                    <a:p>
                      <a:pPr algn="ctr"/>
                      <a:r>
                        <a:rPr kumimoji="1" lang="en-US" altLang="ja-JP" sz="1400" dirty="0" smtClean="0">
                          <a:latin typeface="Symbol" charset="2"/>
                          <a:cs typeface="Symbol" charset="2"/>
                        </a:rPr>
                        <a:t>500</a:t>
                      </a:r>
                      <a:endParaRPr kumimoji="1" lang="ja-JP" altLang="en-US" sz="1400" dirty="0">
                        <a:latin typeface="Symbol" charset="2"/>
                        <a:cs typeface="Symbol" charset="2"/>
                      </a:endParaRPr>
                    </a:p>
                  </a:txBody>
                  <a:tcPr anchor="ctr"/>
                </a:tc>
              </a:tr>
              <a:tr h="388638">
                <a:tc>
                  <a:txBody>
                    <a:bodyPr/>
                    <a:lstStyle/>
                    <a:p>
                      <a:pPr algn="ctr"/>
                      <a:r>
                        <a:rPr kumimoji="1" lang="en-US" altLang="ja-JP" sz="1400" dirty="0" smtClean="0"/>
                        <a:t>threshold scan</a:t>
                      </a:r>
                      <a:endParaRPr kumimoji="1" lang="ja-JP" altLang="en-US" sz="1400" dirty="0"/>
                    </a:p>
                  </a:txBody>
                  <a:tcPr anchor="ctr"/>
                </a:tc>
                <a:tc>
                  <a:txBody>
                    <a:bodyPr/>
                    <a:lstStyle/>
                    <a:p>
                      <a:pPr algn="ctr"/>
                      <a:r>
                        <a:rPr kumimoji="1" lang="en-US" altLang="ja-JP" sz="1400" dirty="0" smtClean="0">
                          <a:latin typeface="Symbol" charset="2"/>
                          <a:cs typeface="Symbol" charset="2"/>
                        </a:rPr>
                        <a:t>250 ~ 261</a:t>
                      </a:r>
                      <a:endParaRPr kumimoji="1" lang="ja-JP" altLang="en-US" sz="1400" dirty="0">
                        <a:latin typeface="Symbol" charset="2"/>
                        <a:cs typeface="Symbol" charset="2"/>
                      </a:endParaRPr>
                    </a:p>
                  </a:txBody>
                  <a:tcPr anchor="ctr"/>
                </a:tc>
                <a:tc>
                  <a:txBody>
                    <a:bodyPr/>
                    <a:lstStyle/>
                    <a:p>
                      <a:pPr algn="ctr"/>
                      <a:r>
                        <a:rPr kumimoji="1" lang="en-US" altLang="ja-JP" sz="1400" dirty="0" smtClean="0">
                          <a:latin typeface="Symbol" charset="2"/>
                          <a:cs typeface="Symbol" charset="2"/>
                        </a:rPr>
                        <a:t>100</a:t>
                      </a:r>
                      <a:r>
                        <a:rPr kumimoji="1" lang="en-US" altLang="ja-JP" sz="1400" dirty="0" smtClean="0"/>
                        <a:t> /point </a:t>
                      </a:r>
                      <a:endParaRPr kumimoji="1" lang="ja-JP" altLang="en-US" sz="1400" dirty="0"/>
                    </a:p>
                  </a:txBody>
                  <a:tcPr anchor="ctr"/>
                </a:tc>
              </a:tr>
            </a:tbl>
          </a:graphicData>
        </a:graphic>
      </p:graphicFrame>
      <p:sp>
        <p:nvSpPr>
          <p:cNvPr id="18" name="正方形/長方形 17"/>
          <p:cNvSpPr/>
          <p:nvPr/>
        </p:nvSpPr>
        <p:spPr>
          <a:xfrm>
            <a:off x="4578525" y="1195007"/>
            <a:ext cx="4565475" cy="493338"/>
          </a:xfrm>
          <a:prstGeom prst="rect">
            <a:avLst/>
          </a:prstGeom>
          <a:noFill/>
          <a:ln>
            <a:noFill/>
          </a:ln>
        </p:spPr>
        <p:style>
          <a:lnRef idx="1">
            <a:schemeClr val="accent1"/>
          </a:lnRef>
          <a:fillRef idx="3">
            <a:schemeClr val="accent1"/>
          </a:fillRef>
          <a:effectRef idx="2">
            <a:schemeClr val="accent1"/>
          </a:effectRef>
          <a:fontRef idx="minor">
            <a:schemeClr val="lt1"/>
          </a:fontRef>
        </p:style>
        <p:txBody>
          <a:bodyPr rtlCol="0" anchor="ctr"/>
          <a:lstStyle/>
          <a:p>
            <a:r>
              <a:rPr kumimoji="1" lang="ja-JP" altLang="en-US" dirty="0" smtClean="0">
                <a:solidFill>
                  <a:schemeClr val="tx1"/>
                </a:solidFill>
              </a:rPr>
              <a:t>＜</a:t>
            </a:r>
            <a:r>
              <a:rPr kumimoji="1" lang="en-US" altLang="ja-JP" dirty="0" smtClean="0">
                <a:solidFill>
                  <a:schemeClr val="tx1"/>
                </a:solidFill>
              </a:rPr>
              <a:t> </a:t>
            </a:r>
            <a:r>
              <a:rPr lang="en-US" altLang="ja-JP" dirty="0" smtClean="0">
                <a:solidFill>
                  <a:schemeClr val="tx1"/>
                </a:solidFill>
              </a:rPr>
              <a:t>Assumed E</a:t>
            </a:r>
            <a:r>
              <a:rPr lang="en-US" altLang="ja-JP" baseline="-25000" dirty="0" smtClean="0">
                <a:solidFill>
                  <a:schemeClr val="tx1"/>
                </a:solidFill>
              </a:rPr>
              <a:t>CM</a:t>
            </a:r>
            <a:r>
              <a:rPr lang="en-US" altLang="ja-JP" dirty="0" smtClean="0">
                <a:solidFill>
                  <a:schemeClr val="tx1"/>
                </a:solidFill>
              </a:rPr>
              <a:t> and Luminosity </a:t>
            </a:r>
            <a:r>
              <a:rPr kumimoji="1" lang="ja-JP" altLang="en-US" dirty="0" smtClean="0">
                <a:solidFill>
                  <a:schemeClr val="tx1"/>
                </a:solidFill>
              </a:rPr>
              <a:t>＞</a:t>
            </a:r>
            <a:endParaRPr kumimoji="1" lang="ja-JP" altLang="en-US" dirty="0">
              <a:solidFill>
                <a:schemeClr val="tx1"/>
              </a:solidFill>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アーバン">
  <a:themeElements>
    <a:clrScheme name="アーバン">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アーバン">
      <a:majorFont>
        <a:latin typeface="Trebuchet MS"/>
        <a:ea typeface=""/>
        <a:cs typeface=""/>
        <a:font script="Jpan" typeface="ＭＳ ゴシック"/>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ＭＳ 明朝"/>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アーバン">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ln w="28575">
          <a:solidFill>
            <a:srgbClr val="FF0000">
              <a:alpha val="60000"/>
            </a:srgbClr>
          </a:solidFill>
          <a:tailEnd type="none"/>
        </a:ln>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アーバン.thmx</Template>
  <TotalTime>38414</TotalTime>
  <Words>3187</Words>
  <Application>Microsoft Macintosh PowerPoint</Application>
  <PresentationFormat>画面に合わせる (4:3)</PresentationFormat>
  <Paragraphs>544</Paragraphs>
  <Slides>33</Slides>
  <Notes>12</Notes>
  <HiddenSlides>0</HiddenSlides>
  <MMClips>0</MMClips>
  <ScaleCrop>false</ScaleCrop>
  <HeadingPairs>
    <vt:vector size="4" baseType="variant">
      <vt:variant>
        <vt:lpstr>デザイン テンプレート</vt:lpstr>
      </vt:variant>
      <vt:variant>
        <vt:i4>1</vt:i4>
      </vt:variant>
      <vt:variant>
        <vt:lpstr>スライド タイトル</vt:lpstr>
      </vt:variant>
      <vt:variant>
        <vt:i4>33</vt:i4>
      </vt:variant>
    </vt:vector>
  </HeadingPairs>
  <TitlesOfParts>
    <vt:vector size="34" baseType="lpstr">
      <vt:lpstr>アーバン</vt:lpstr>
      <vt:lpstr>Measuring very light gravitino with stau NLSP at the ILC</vt:lpstr>
      <vt:lpstr>Introduction</vt:lpstr>
      <vt:lpstr>　Low Scale GMSB Model</vt:lpstr>
      <vt:lpstr>The Purpose and Significance of study</vt:lpstr>
      <vt:lpstr>Stau NLSP properties in Low Scale GMSB</vt:lpstr>
      <vt:lpstr>Stau pair event topology</vt:lpstr>
      <vt:lpstr>　Analysis strategy</vt:lpstr>
      <vt:lpstr> Simulation framework</vt:lpstr>
      <vt:lpstr>Signal and Background Processes</vt:lpstr>
      <vt:lpstr>Overview of event selection</vt:lpstr>
      <vt:lpstr>Stau mass with track energy fit </vt:lpstr>
      <vt:lpstr>Stau mass with threshold scan</vt:lpstr>
      <vt:lpstr>Stau mass with threshold scan</vt:lpstr>
      <vt:lpstr>Stau lifetime determination</vt:lpstr>
      <vt:lpstr>Determination of the gravitino mass</vt:lpstr>
      <vt:lpstr>Summary</vt:lpstr>
      <vt:lpstr>Back Up</vt:lpstr>
      <vt:lpstr>stauの質量決定法</vt:lpstr>
      <vt:lpstr>stau質量決定精度の評価</vt:lpstr>
      <vt:lpstr>The signal and noise ratio  for lifetime analysis </vt:lpstr>
      <vt:lpstr>stauの崩壊寿命の決定精度の評価 1</vt:lpstr>
      <vt:lpstr>stauの崩壊寿命の決定精度の評価 2</vt:lpstr>
      <vt:lpstr>GMSB模型検証とgravitino質量の関係</vt:lpstr>
      <vt:lpstr>前項の参考文献</vt:lpstr>
      <vt:lpstr>Lepton id distribution</vt:lpstr>
      <vt:lpstr>PFAの改善可能性</vt:lpstr>
      <vt:lpstr>クラスター組み替えの試行</vt:lpstr>
      <vt:lpstr>PFAの改善</vt:lpstr>
      <vt:lpstr>スライド 29</vt:lpstr>
      <vt:lpstr>最終サンプル(lifetime analysis)</vt:lpstr>
      <vt:lpstr>スライド 31</vt:lpstr>
      <vt:lpstr>最終サンプル( track energy )</vt:lpstr>
      <vt:lpstr> Cut Table for Threshold Scan (Preliminaly)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Studying Very Light Gravitino at ILC</dc:title>
  <dc:creator>Ryo Katayama</dc:creator>
  <cp:lastModifiedBy>Ryo Katayama</cp:lastModifiedBy>
  <cp:revision>1432</cp:revision>
  <cp:lastPrinted>2012-04-18T13:54:24Z</cp:lastPrinted>
  <dcterms:created xsi:type="dcterms:W3CDTF">2012-04-23T18:34:03Z</dcterms:created>
  <dcterms:modified xsi:type="dcterms:W3CDTF">2012-04-24T23:29:55Z</dcterms:modified>
</cp:coreProperties>
</file>