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74" r:id="rId4"/>
    <p:sldId id="259" r:id="rId5"/>
    <p:sldId id="275" r:id="rId6"/>
    <p:sldId id="279" r:id="rId7"/>
    <p:sldId id="280" r:id="rId8"/>
    <p:sldId id="261" r:id="rId9"/>
    <p:sldId id="272" r:id="rId10"/>
    <p:sldId id="277" r:id="rId11"/>
    <p:sldId id="263" r:id="rId12"/>
    <p:sldId id="264" r:id="rId13"/>
    <p:sldId id="265" r:id="rId14"/>
    <p:sldId id="282" r:id="rId15"/>
    <p:sldId id="267" r:id="rId16"/>
    <p:sldId id="268" r:id="rId17"/>
    <p:sldId id="278" r:id="rId18"/>
    <p:sldId id="270" r:id="rId19"/>
    <p:sldId id="299" r:id="rId20"/>
    <p:sldId id="284" r:id="rId21"/>
    <p:sldId id="303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300" r:id="rId32"/>
    <p:sldId id="301" r:id="rId33"/>
    <p:sldId id="302" r:id="rId34"/>
    <p:sldId id="296" r:id="rId35"/>
    <p:sldId id="297" r:id="rId36"/>
    <p:sldId id="298" r:id="rId37"/>
    <p:sldId id="304" r:id="rId3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354" autoAdjust="0"/>
  </p:normalViewPr>
  <p:slideViewPr>
    <p:cSldViewPr>
      <p:cViewPr varScale="1">
        <p:scale>
          <a:sx n="65" d="100"/>
          <a:sy n="65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ECDE70-BDDA-4A2C-ADC7-3A55AFC76FD2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07DC1-B6A7-4800-95C6-70CEFFBB29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798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0199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91708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6947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5896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Next,</a:t>
            </a:r>
            <a:r>
              <a:rPr kumimoji="1" lang="en-US" altLang="ja-JP" baseline="0" dirty="0" smtClean="0"/>
              <a:t> we discuss the Higgs sector of the Higgs triplet model. </a:t>
            </a:r>
          </a:p>
          <a:p>
            <a:r>
              <a:rPr kumimoji="1" lang="en-US" altLang="ja-JP" baseline="0" dirty="0" smtClean="0"/>
              <a:t>The most general Higgs potential is given by this. </a:t>
            </a:r>
          </a:p>
          <a:p>
            <a:r>
              <a:rPr kumimoji="1" lang="en-US" altLang="ja-JP" baseline="0" dirty="0" smtClean="0"/>
              <a:t>There are 7 degrees of freedom of the physical scalar bosons. </a:t>
            </a:r>
          </a:p>
          <a:p>
            <a:r>
              <a:rPr kumimoji="1" lang="en-US" altLang="ja-JP" baseline="0" dirty="0" smtClean="0"/>
              <a:t>Those are small h which is the SM like Higgs boson, and </a:t>
            </a:r>
          </a:p>
          <a:p>
            <a:r>
              <a:rPr kumimoji="1" lang="en-US" altLang="ja-JP" baseline="0" dirty="0" smtClean="0"/>
              <a:t>Doubly-charged scalar bosons, singly-charged scalar bosons, neutral CP-even scalar boson and </a:t>
            </a:r>
          </a:p>
          <a:p>
            <a:r>
              <a:rPr kumimoji="1" lang="en-US" altLang="ja-JP" baseline="0" dirty="0" smtClean="0"/>
              <a:t>The neutral CP-odd scalar boson which are the triplet like scalar bosons. </a:t>
            </a:r>
          </a:p>
          <a:p>
            <a:r>
              <a:rPr kumimoji="1" lang="en-US" altLang="ja-JP" baseline="0" dirty="0" smtClean="0"/>
              <a:t>The mass formulae for these scalar bosons can be calculated as this. </a:t>
            </a:r>
          </a:p>
          <a:p>
            <a:r>
              <a:rPr kumimoji="1" lang="en-US" altLang="ja-JP" baseline="0" dirty="0" smtClean="0"/>
              <a:t>The important point is that the characteristic mass spectrum: *** is predicted. </a:t>
            </a:r>
          </a:p>
          <a:p>
            <a:r>
              <a:rPr kumimoji="1" lang="en-US" altLang="ja-JP" baseline="0" dirty="0" smtClean="0"/>
              <a:t>Thus, by measuring this spectrum, the model can be tested. </a:t>
            </a:r>
          </a:p>
          <a:p>
            <a:r>
              <a:rPr kumimoji="1" lang="en-US" altLang="ja-JP" baseline="0" dirty="0" smtClean="0"/>
              <a:t>Same interval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0C62A5-7051-4A0C-A861-B739E73FE471}" type="slidenum">
              <a:rPr lang="en-US" altLang="ja-JP" smtClean="0"/>
              <a:pPr>
                <a:defRPr/>
              </a:pPr>
              <a:t>28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95839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Here,</a:t>
            </a:r>
            <a:r>
              <a:rPr kumimoji="1" lang="en-US" altLang="ja-JP" baseline="0" dirty="0" smtClean="0"/>
              <a:t> I show the decay branching ratios of H++. </a:t>
            </a:r>
          </a:p>
          <a:p>
            <a:r>
              <a:rPr kumimoji="1" lang="en-US" altLang="ja-JP" baseline="0" dirty="0" smtClean="0"/>
              <a:t>These upper two figures show the decay branching ratio of H++ as a function of the v delta. </a:t>
            </a:r>
          </a:p>
          <a:p>
            <a:r>
              <a:rPr kumimoji="1" lang="en-US" altLang="ja-JP" baseline="0" dirty="0" smtClean="0"/>
              <a:t>The left figures shows the case of delta m = 0. </a:t>
            </a:r>
          </a:p>
          <a:p>
            <a:r>
              <a:rPr kumimoji="1" lang="en-US" altLang="ja-JP" baseline="0" dirty="0" smtClean="0"/>
              <a:t>As you can see, H++ decays into the </a:t>
            </a:r>
            <a:r>
              <a:rPr kumimoji="1" lang="en-US" altLang="ja-JP" baseline="0" dirty="0" err="1" smtClean="0"/>
              <a:t>diboson</a:t>
            </a:r>
            <a:r>
              <a:rPr kumimoji="1" lang="en-US" altLang="ja-JP" baseline="0" dirty="0" smtClean="0"/>
              <a:t> when v delta is lager than 10-4 to 10-3. </a:t>
            </a:r>
          </a:p>
          <a:p>
            <a:r>
              <a:rPr kumimoji="1" lang="en-US" altLang="ja-JP" baseline="0" dirty="0" smtClean="0"/>
              <a:t>The location of the cross points, where main decay mode is changing from </a:t>
            </a:r>
            <a:r>
              <a:rPr kumimoji="1" lang="en-US" altLang="ja-JP" baseline="0" dirty="0" err="1" smtClean="0"/>
              <a:t>l+l</a:t>
            </a:r>
            <a:r>
              <a:rPr kumimoji="1" lang="en-US" altLang="ja-JP" baseline="0" dirty="0" smtClean="0"/>
              <a:t>+ to W+W+</a:t>
            </a:r>
          </a:p>
          <a:p>
            <a:r>
              <a:rPr kumimoji="1" lang="en-US" altLang="ja-JP" baseline="0" dirty="0" smtClean="0"/>
              <a:t> depends on the mass of the H++. </a:t>
            </a:r>
            <a:br>
              <a:rPr kumimoji="1" lang="en-US" altLang="ja-JP" baseline="0" dirty="0" smtClean="0"/>
            </a:br>
            <a:r>
              <a:rPr kumimoji="1" lang="en-US" altLang="ja-JP" baseline="0" dirty="0" smtClean="0"/>
              <a:t>Heavier H++ tends to decay into W+W+ in smaller values of v delta. </a:t>
            </a:r>
          </a:p>
          <a:p>
            <a:r>
              <a:rPr kumimoji="1" lang="en-US" altLang="ja-JP" baseline="0" dirty="0" smtClean="0"/>
              <a:t>The right figure shows the case of delta m = 10 GeV. </a:t>
            </a:r>
          </a:p>
          <a:p>
            <a:r>
              <a:rPr kumimoji="1" lang="en-US" altLang="ja-JP" baseline="0" dirty="0" smtClean="0"/>
              <a:t>In this case, in the wide regions of the </a:t>
            </a:r>
            <a:r>
              <a:rPr kumimoji="1" lang="en-US" altLang="ja-JP" baseline="0" dirty="0" err="1" smtClean="0"/>
              <a:t>vdelta</a:t>
            </a:r>
            <a:r>
              <a:rPr kumimoji="1" lang="en-US" altLang="ja-JP" baseline="0" dirty="0" smtClean="0"/>
              <a:t>, H++ decays into H+W+. </a:t>
            </a:r>
          </a:p>
          <a:p>
            <a:r>
              <a:rPr kumimoji="1" lang="en-US" altLang="ja-JP" baseline="0" dirty="0" smtClean="0"/>
              <a:t>The bottom figure shows the decay branching ratio of H++ as a function of the delta m. </a:t>
            </a:r>
          </a:p>
          <a:p>
            <a:r>
              <a:rPr kumimoji="1" lang="en-US" altLang="ja-JP" dirty="0" smtClean="0"/>
              <a:t>Even when delta</a:t>
            </a:r>
            <a:r>
              <a:rPr kumimoji="1" lang="en-US" altLang="ja-JP" baseline="0" dirty="0" smtClean="0"/>
              <a:t> m is greater than one GeV, main decay mode of H++ becomes H+W+. </a:t>
            </a:r>
          </a:p>
          <a:p>
            <a:r>
              <a:rPr kumimoji="1" lang="en-US" altLang="ja-JP" baseline="0" dirty="0" smtClean="0"/>
              <a:t>So, as mentioned by several authors, </a:t>
            </a:r>
          </a:p>
          <a:p>
            <a:r>
              <a:rPr kumimoji="1" lang="en-US" altLang="ja-JP" baseline="0" dirty="0" smtClean="0"/>
              <a:t>phenomenology of delta m not = 0 is drastically different from that of delta m =0.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0C62A5-7051-4A0C-A861-B739E73FE471}" type="slidenum">
              <a:rPr lang="en-US" altLang="ja-JP" smtClean="0"/>
              <a:pPr>
                <a:defRPr/>
              </a:pPr>
              <a:t>34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845026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Next, we discuss the decay branching ratios of H+, H and A. </a:t>
            </a:r>
          </a:p>
          <a:p>
            <a:r>
              <a:rPr kumimoji="1" lang="en-US" altLang="ja-JP" dirty="0" smtClean="0"/>
              <a:t>This</a:t>
            </a:r>
            <a:r>
              <a:rPr kumimoji="1" lang="en-US" altLang="ja-JP" baseline="0" dirty="0" smtClean="0"/>
              <a:t> figure shows the decay branching ratio of H+ as a function of the v delta. </a:t>
            </a:r>
          </a:p>
          <a:p>
            <a:r>
              <a:rPr kumimoji="1" lang="en-US" altLang="ja-JP" baseline="0" dirty="0" smtClean="0"/>
              <a:t>Similarly to the case of the H++, the H+ to HW+ mode can be dominant in the case of delta m not = 0. </a:t>
            </a:r>
          </a:p>
          <a:p>
            <a:r>
              <a:rPr kumimoji="1" lang="en-US" altLang="ja-JP" baseline="0" dirty="0" smtClean="0"/>
              <a:t>These two figures show the decay branching ratios of H and A as a function of the v delta. </a:t>
            </a:r>
          </a:p>
          <a:p>
            <a:r>
              <a:rPr kumimoji="1" lang="en-US" altLang="ja-JP" baseline="0" dirty="0" smtClean="0"/>
              <a:t>When v delta is large, the mixing between the doublet Higgs and the triplet Higgs becomes strong, </a:t>
            </a:r>
          </a:p>
          <a:p>
            <a:r>
              <a:rPr kumimoji="1" lang="en-US" altLang="ja-JP" baseline="0" dirty="0" smtClean="0"/>
              <a:t>So that the phi to bb mode can be dominant when </a:t>
            </a:r>
            <a:r>
              <a:rPr kumimoji="1" lang="en-US" altLang="ja-JP" baseline="0" dirty="0" err="1" smtClean="0"/>
              <a:t>vdelta</a:t>
            </a:r>
            <a:r>
              <a:rPr kumimoji="1" lang="en-US" altLang="ja-JP" baseline="0" dirty="0" smtClean="0"/>
              <a:t> greater than MeV.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0C62A5-7051-4A0C-A861-B739E73FE471}" type="slidenum">
              <a:rPr lang="en-US" altLang="ja-JP" smtClean="0"/>
              <a:pPr>
                <a:defRPr/>
              </a:pPr>
              <a:t>35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41660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0274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ja-JP" baseline="0" dirty="0" smtClean="0"/>
          </a:p>
        </p:txBody>
      </p:sp>
      <p:sp>
        <p:nvSpPr>
          <p:cNvPr id="24580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DDAC9C8B-9FE2-4146-BADD-C723B6AF0500}" type="slidenum">
              <a:rPr lang="en-US" altLang="ja-JP" sz="1200" smtClean="0"/>
              <a:pPr eaLnBrk="1" hangingPunct="1"/>
              <a:t>6</a:t>
            </a:fld>
            <a:endParaRPr lang="en-US" altLang="ja-JP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420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0C62A5-7051-4A0C-A861-B739E73FE471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93880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0C62A5-7051-4A0C-A861-B739E73FE471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09583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0C62A5-7051-4A0C-A861-B739E73FE471}" type="slidenum">
              <a:rPr lang="en-US" altLang="ja-JP" smtClean="0"/>
              <a:pPr>
                <a:defRPr/>
              </a:pPr>
              <a:t>10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09583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33597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087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EF8-9C6B-42C6-B13D-BFF2CC540FD5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028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EF8-9C6B-42C6-B13D-BFF2CC540FD5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054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EF8-9C6B-42C6-B13D-BFF2CC540FD5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4517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EF8-9C6B-42C6-B13D-BFF2CC540FD5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220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EF8-9C6B-42C6-B13D-BFF2CC540FD5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182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EF8-9C6B-42C6-B13D-BFF2CC540FD5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5290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EF8-9C6B-42C6-B13D-BFF2CC540FD5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791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EF8-9C6B-42C6-B13D-BFF2CC540FD5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72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EF8-9C6B-42C6-B13D-BFF2CC540FD5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09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EF8-9C6B-42C6-B13D-BFF2CC540FD5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932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EF8-9C6B-42C6-B13D-BFF2CC540FD5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735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56EF8-9C6B-42C6-B13D-BFF2CC540FD5}" type="datetimeFigureOut">
              <a:rPr kumimoji="1" lang="ja-JP" altLang="en-US" smtClean="0"/>
              <a:t>2012/4/25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249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57.png"/><Relationship Id="rId7" Type="http://schemas.openxmlformats.org/officeDocument/2006/relationships/image" Target="../media/image48.emf"/><Relationship Id="rId2" Type="http://schemas.openxmlformats.org/officeDocument/2006/relationships/image" Target="../media/image45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34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7.png"/><Relationship Id="rId7" Type="http://schemas.openxmlformats.org/officeDocument/2006/relationships/image" Target="../media/image9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11" Type="http://schemas.openxmlformats.org/officeDocument/2006/relationships/image" Target="../media/image94.png"/><Relationship Id="rId5" Type="http://schemas.openxmlformats.org/officeDocument/2006/relationships/image" Target="../media/image88.png"/><Relationship Id="rId10" Type="http://schemas.openxmlformats.org/officeDocument/2006/relationships/image" Target="../media/image93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Relationship Id="rId9" Type="http://schemas.openxmlformats.org/officeDocument/2006/relationships/image" Target="../media/image11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878855"/>
            <a:ext cx="7772400" cy="1470025"/>
          </a:xfrm>
        </p:spPr>
        <p:txBody>
          <a:bodyPr/>
          <a:lstStyle/>
          <a:p>
            <a:r>
              <a:rPr kumimoji="1" lang="en-US" altLang="ja-JP" dirty="0" smtClean="0"/>
              <a:t>Phenomenology of the </a:t>
            </a:r>
            <a:br>
              <a:rPr kumimoji="1" lang="en-US" altLang="ja-JP" dirty="0" smtClean="0"/>
            </a:br>
            <a:r>
              <a:rPr kumimoji="1" lang="en-US" altLang="ja-JP" dirty="0" smtClean="0"/>
              <a:t>Higgs Triplet Model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39552" y="2996952"/>
            <a:ext cx="7992888" cy="1752600"/>
          </a:xfrm>
        </p:spPr>
        <p:txBody>
          <a:bodyPr>
            <a:normAutofit fontScale="55000" lnSpcReduction="20000"/>
          </a:bodyPr>
          <a:lstStyle/>
          <a:p>
            <a:r>
              <a:rPr lang="en-US" altLang="ja-JP" sz="5100" dirty="0">
                <a:solidFill>
                  <a:srgbClr val="0070C0"/>
                </a:solidFill>
              </a:rPr>
              <a:t>Kei </a:t>
            </a:r>
            <a:r>
              <a:rPr lang="en-US" altLang="ja-JP" sz="5100" dirty="0" err="1">
                <a:solidFill>
                  <a:srgbClr val="0070C0"/>
                </a:solidFill>
              </a:rPr>
              <a:t>Yagyu</a:t>
            </a:r>
            <a:r>
              <a:rPr lang="en-US" altLang="ja-JP" sz="5100" dirty="0">
                <a:solidFill>
                  <a:srgbClr val="0070C0"/>
                </a:solidFill>
              </a:rPr>
              <a:t> </a:t>
            </a:r>
            <a:r>
              <a:rPr lang="en-US" altLang="ja-JP" sz="5100" dirty="0" smtClean="0">
                <a:solidFill>
                  <a:srgbClr val="0070C0"/>
                </a:solidFill>
              </a:rPr>
              <a:t>(National Central U)</a:t>
            </a:r>
            <a:endParaRPr lang="en-US" altLang="ja-JP" sz="5100" dirty="0">
              <a:solidFill>
                <a:srgbClr val="0070C0"/>
              </a:solidFill>
            </a:endParaRPr>
          </a:p>
          <a:p>
            <a:endParaRPr lang="en-US" altLang="ja-JP" dirty="0" smtClean="0">
              <a:solidFill>
                <a:srgbClr val="0070C0"/>
              </a:solidFill>
            </a:endParaRPr>
          </a:p>
          <a:p>
            <a:r>
              <a:rPr lang="en-US" altLang="ja-JP" sz="4400" dirty="0" smtClean="0">
                <a:solidFill>
                  <a:schemeClr val="tx1"/>
                </a:solidFill>
              </a:rPr>
              <a:t>Collaborators:  </a:t>
            </a:r>
          </a:p>
          <a:p>
            <a:r>
              <a:rPr lang="en-US" altLang="ja-JP" sz="4400" dirty="0" smtClean="0">
                <a:solidFill>
                  <a:schemeClr val="tx1"/>
                </a:solidFill>
              </a:rPr>
              <a:t>Mayumi Aoki (Kanazawa U), Shinya </a:t>
            </a:r>
            <a:r>
              <a:rPr lang="en-US" altLang="ja-JP" sz="4400" dirty="0" err="1" smtClean="0">
                <a:solidFill>
                  <a:schemeClr val="tx1"/>
                </a:solidFill>
              </a:rPr>
              <a:t>Kanemura</a:t>
            </a:r>
            <a:r>
              <a:rPr lang="en-US" altLang="ja-JP" sz="4400" dirty="0" smtClean="0">
                <a:solidFill>
                  <a:schemeClr val="tx1"/>
                </a:solidFill>
              </a:rPr>
              <a:t> (U of Toyama), Mariko Kikuchi (U of Toyama)</a:t>
            </a:r>
            <a:endParaRPr lang="ja-JP" altLang="en-US" sz="4400" dirty="0">
              <a:solidFill>
                <a:schemeClr val="tx1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5117122"/>
            <a:ext cx="74295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FF0000"/>
                </a:solidFill>
              </a:rPr>
              <a:t>S. </a:t>
            </a:r>
            <a:r>
              <a:rPr kumimoji="1" lang="en-US" altLang="ja-JP" sz="2000" dirty="0" err="1" smtClean="0">
                <a:solidFill>
                  <a:srgbClr val="FF0000"/>
                </a:solidFill>
              </a:rPr>
              <a:t>Kanemura</a:t>
            </a:r>
            <a:r>
              <a:rPr lang="en-US" altLang="ja-JP" sz="2000" dirty="0" smtClean="0">
                <a:solidFill>
                  <a:srgbClr val="FF0000"/>
                </a:solidFill>
              </a:rPr>
              <a:t>, K.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Yagyu</a:t>
            </a:r>
            <a:r>
              <a:rPr lang="en-US" altLang="ja-JP" sz="2000" dirty="0" smtClean="0">
                <a:solidFill>
                  <a:srgbClr val="FF0000"/>
                </a:solidFill>
              </a:rPr>
              <a:t>, </a:t>
            </a:r>
            <a:r>
              <a:rPr kumimoji="1" lang="en-US" altLang="ja-JP" sz="2000" dirty="0" err="1" smtClean="0">
                <a:solidFill>
                  <a:srgbClr val="FF0000"/>
                </a:solidFill>
              </a:rPr>
              <a:t>arXiv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: 1201.6287 [</a:t>
            </a:r>
            <a:r>
              <a:rPr kumimoji="1" lang="en-US" altLang="ja-JP" sz="2000" dirty="0" err="1" smtClean="0">
                <a:solidFill>
                  <a:srgbClr val="FF0000"/>
                </a:solidFill>
              </a:rPr>
              <a:t>hep-ph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]</a:t>
            </a:r>
          </a:p>
          <a:p>
            <a:r>
              <a:rPr lang="en-US" altLang="ja-JP" sz="2000" dirty="0">
                <a:solidFill>
                  <a:srgbClr val="FF0000"/>
                </a:solidFill>
              </a:rPr>
              <a:t>M. Aoki, S. </a:t>
            </a:r>
            <a:r>
              <a:rPr lang="en-US" altLang="ja-JP" sz="2000" dirty="0" err="1">
                <a:solidFill>
                  <a:srgbClr val="FF0000"/>
                </a:solidFill>
              </a:rPr>
              <a:t>Kanemura</a:t>
            </a:r>
            <a:r>
              <a:rPr lang="en-US" altLang="ja-JP" sz="2000" dirty="0" smtClean="0">
                <a:solidFill>
                  <a:srgbClr val="FF0000"/>
                </a:solidFill>
              </a:rPr>
              <a:t>, M. Kikuchi. K.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Yagyu</a:t>
            </a:r>
            <a:r>
              <a:rPr lang="en-US" altLang="ja-JP" sz="2000" dirty="0" smtClean="0">
                <a:solidFill>
                  <a:srgbClr val="FF0000"/>
                </a:solidFill>
              </a:rPr>
              <a:t>, </a:t>
            </a:r>
            <a:r>
              <a:rPr lang="en-US" altLang="ja-JP" sz="2000" dirty="0" err="1">
                <a:solidFill>
                  <a:srgbClr val="FF0000"/>
                </a:solidFill>
              </a:rPr>
              <a:t>arXiv</a:t>
            </a:r>
            <a:r>
              <a:rPr lang="en-US" altLang="ja-JP" sz="2000" dirty="0">
                <a:solidFill>
                  <a:srgbClr val="FF0000"/>
                </a:solidFill>
              </a:rPr>
              <a:t>: </a:t>
            </a:r>
            <a:r>
              <a:rPr lang="en-US" altLang="ja-JP" sz="2000" dirty="0" smtClean="0">
                <a:solidFill>
                  <a:srgbClr val="FF0000"/>
                </a:solidFill>
              </a:rPr>
              <a:t>1204.1951</a:t>
            </a:r>
            <a:r>
              <a:rPr lang="en-US" altLang="ja-JP" sz="2000" dirty="0">
                <a:solidFill>
                  <a:srgbClr val="FF0000"/>
                </a:solidFill>
              </a:rPr>
              <a:t> [</a:t>
            </a:r>
            <a:r>
              <a:rPr lang="en-US" altLang="ja-JP" sz="2000" dirty="0" err="1">
                <a:solidFill>
                  <a:srgbClr val="FF0000"/>
                </a:solidFill>
              </a:rPr>
              <a:t>hep-ph</a:t>
            </a:r>
            <a:r>
              <a:rPr lang="en-US" altLang="ja-JP" sz="2000" dirty="0" smtClean="0">
                <a:solidFill>
                  <a:srgbClr val="FF0000"/>
                </a:solidFill>
              </a:rPr>
              <a:t>]</a:t>
            </a:r>
            <a:endParaRPr lang="en-US" altLang="ja-JP" sz="2000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699792" y="6071062"/>
            <a:ext cx="4046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00B050"/>
                </a:solidFill>
              </a:rPr>
              <a:t>KILC12, </a:t>
            </a:r>
            <a:r>
              <a:rPr kumimoji="1" lang="en-US" altLang="ja-JP" sz="2000" dirty="0" err="1" smtClean="0">
                <a:solidFill>
                  <a:srgbClr val="00B050"/>
                </a:solidFill>
              </a:rPr>
              <a:t>Daegu</a:t>
            </a:r>
            <a:r>
              <a:rPr kumimoji="1" lang="en-US" altLang="ja-JP" sz="2000" dirty="0" smtClean="0">
                <a:solidFill>
                  <a:srgbClr val="00B050"/>
                </a:solidFill>
              </a:rPr>
              <a:t>, Korea, </a:t>
            </a:r>
            <a:r>
              <a:rPr lang="en-US" altLang="ja-JP" sz="2000" dirty="0" smtClean="0">
                <a:solidFill>
                  <a:srgbClr val="00B050"/>
                </a:solidFill>
              </a:rPr>
              <a:t>25</a:t>
            </a:r>
            <a:r>
              <a:rPr lang="en-US" altLang="ja-JP" sz="2000" baseline="30000" dirty="0" smtClean="0">
                <a:solidFill>
                  <a:srgbClr val="00B050"/>
                </a:solidFill>
              </a:rPr>
              <a:t>th</a:t>
            </a:r>
            <a:r>
              <a:rPr lang="en-US" altLang="ja-JP" sz="2000" dirty="0" smtClean="0">
                <a:solidFill>
                  <a:srgbClr val="00B050"/>
                </a:solidFill>
              </a:rPr>
              <a:t> April 2012</a:t>
            </a:r>
            <a:endParaRPr lang="en-US" altLang="ja-JP" sz="2000" dirty="0">
              <a:solidFill>
                <a:srgbClr val="00B05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508787" y="6505599"/>
            <a:ext cx="527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1</a:t>
            </a:r>
            <a:r>
              <a:rPr kumimoji="1" lang="en-US" altLang="ja-JP" sz="1400" dirty="0" smtClean="0"/>
              <a:t>/16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03042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44624"/>
            <a:ext cx="7772400" cy="998984"/>
          </a:xfrm>
        </p:spPr>
        <p:txBody>
          <a:bodyPr>
            <a:normAutofit/>
          </a:bodyPr>
          <a:lstStyle/>
          <a:p>
            <a:r>
              <a:rPr lang="en-US" altLang="ja-JP" sz="3600" dirty="0" smtClean="0"/>
              <a:t>Important predictions (Tree-Level)</a:t>
            </a:r>
            <a:endParaRPr kumimoji="1" lang="ja-JP" altLang="en-US" sz="1400" dirty="0"/>
          </a:p>
        </p:txBody>
      </p:sp>
      <p:sp>
        <p:nvSpPr>
          <p:cNvPr id="51" name="正方形/長方形 50"/>
          <p:cNvSpPr/>
          <p:nvPr/>
        </p:nvSpPr>
        <p:spPr>
          <a:xfrm>
            <a:off x="209263" y="1115452"/>
            <a:ext cx="40747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>
                <a:solidFill>
                  <a:srgbClr val="00B050"/>
                </a:solidFill>
              </a:rPr>
              <a:t>★ </a:t>
            </a:r>
            <a:r>
              <a:rPr lang="en-US" altLang="ja-JP" b="1" dirty="0" smtClean="0">
                <a:solidFill>
                  <a:srgbClr val="00B050"/>
                </a:solidFill>
              </a:rPr>
              <a:t> Rho parameter deviates from unity.  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983" y="1124744"/>
            <a:ext cx="2786465" cy="890441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06" y="4365104"/>
            <a:ext cx="1364168" cy="804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644044"/>
            <a:ext cx="1673021" cy="361020"/>
          </a:xfrm>
          <a:prstGeom prst="rect">
            <a:avLst/>
          </a:prstGeom>
          <a:noFill/>
          <a:ln w="254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グループ化 6"/>
          <p:cNvGrpSpPr/>
          <p:nvPr/>
        </p:nvGrpSpPr>
        <p:grpSpPr>
          <a:xfrm>
            <a:off x="2043783" y="4149080"/>
            <a:ext cx="2232248" cy="1584176"/>
            <a:chOff x="2483947" y="4581128"/>
            <a:chExt cx="2232248" cy="1584176"/>
          </a:xfrm>
        </p:grpSpPr>
        <p:pic>
          <p:nvPicPr>
            <p:cNvPr id="24581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962" y="4673704"/>
              <a:ext cx="2015901" cy="483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582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5793" y="5157192"/>
              <a:ext cx="2058393" cy="5334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583" name="Picture 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962" y="5701959"/>
              <a:ext cx="1908964" cy="391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6" name="正方形/長方形 45"/>
            <p:cNvSpPr/>
            <p:nvPr/>
          </p:nvSpPr>
          <p:spPr>
            <a:xfrm>
              <a:off x="2483947" y="4581128"/>
              <a:ext cx="2232248" cy="158417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996110" y="3366284"/>
            <a:ext cx="4112394" cy="2294964"/>
            <a:chOff x="4996110" y="3100898"/>
            <a:chExt cx="4112394" cy="2294964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7751852" y="3501008"/>
              <a:ext cx="916666" cy="1894854"/>
              <a:chOff x="7615774" y="4005064"/>
              <a:chExt cx="916666" cy="1894854"/>
            </a:xfrm>
          </p:grpSpPr>
          <p:cxnSp>
            <p:nvCxnSpPr>
              <p:cNvPr id="49" name="直線矢印コネクタ 48"/>
              <p:cNvCxnSpPr/>
              <p:nvPr/>
            </p:nvCxnSpPr>
            <p:spPr>
              <a:xfrm flipV="1">
                <a:off x="7740352" y="4005064"/>
                <a:ext cx="0" cy="18948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角丸四角形 62"/>
              <p:cNvSpPr/>
              <p:nvPr/>
            </p:nvSpPr>
            <p:spPr>
              <a:xfrm>
                <a:off x="7963703" y="4165049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角丸四角形 63"/>
              <p:cNvSpPr/>
              <p:nvPr/>
            </p:nvSpPr>
            <p:spPr>
              <a:xfrm>
                <a:off x="7963703" y="4829090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角丸四角形 64"/>
              <p:cNvSpPr/>
              <p:nvPr/>
            </p:nvSpPr>
            <p:spPr>
              <a:xfrm>
                <a:off x="7951592" y="5405154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テキスト ボックス 65"/>
              <p:cNvSpPr txBox="1"/>
              <p:nvPr/>
            </p:nvSpPr>
            <p:spPr>
              <a:xfrm>
                <a:off x="7903806" y="5405154"/>
                <a:ext cx="6286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A, H</a:t>
                </a:r>
                <a:endParaRPr kumimoji="1" lang="ja-JP" altLang="en-US" sz="2000" b="1" dirty="0"/>
              </a:p>
            </p:txBody>
          </p:sp>
          <p:sp>
            <p:nvSpPr>
              <p:cNvPr id="67" name="テキスト ボックス 66"/>
              <p:cNvSpPr txBox="1"/>
              <p:nvPr/>
            </p:nvSpPr>
            <p:spPr>
              <a:xfrm>
                <a:off x="7976334" y="4829090"/>
                <a:ext cx="43152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</a:t>
                </a:r>
                <a:endParaRPr kumimoji="1" lang="ja-JP" altLang="en-US" sz="2000" b="1" baseline="30000" dirty="0"/>
              </a:p>
            </p:txBody>
          </p:sp>
          <p:sp>
            <p:nvSpPr>
              <p:cNvPr id="68" name="テキスト ボックス 67"/>
              <p:cNvSpPr txBox="1"/>
              <p:nvPr/>
            </p:nvSpPr>
            <p:spPr>
              <a:xfrm>
                <a:off x="7963703" y="4165049"/>
                <a:ext cx="5161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++</a:t>
                </a:r>
                <a:endParaRPr kumimoji="1" lang="ja-JP" altLang="en-US" sz="2000" b="1" baseline="30000" dirty="0"/>
              </a:p>
            </p:txBody>
          </p:sp>
          <p:cxnSp>
            <p:nvCxnSpPr>
              <p:cNvPr id="69" name="直線コネクタ 68"/>
              <p:cNvCxnSpPr/>
              <p:nvPr/>
            </p:nvCxnSpPr>
            <p:spPr>
              <a:xfrm>
                <a:off x="7615774" y="4365104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7615774" y="5013176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615774" y="5589240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グループ化 17"/>
            <p:cNvGrpSpPr/>
            <p:nvPr/>
          </p:nvGrpSpPr>
          <p:grpSpPr>
            <a:xfrm>
              <a:off x="5788198" y="3501008"/>
              <a:ext cx="936104" cy="1894854"/>
              <a:chOff x="5652120" y="4005064"/>
              <a:chExt cx="936104" cy="1894854"/>
            </a:xfrm>
          </p:grpSpPr>
          <p:sp>
            <p:nvSpPr>
              <p:cNvPr id="61" name="角丸四角形 60"/>
              <p:cNvSpPr/>
              <p:nvPr/>
            </p:nvSpPr>
            <p:spPr>
              <a:xfrm>
                <a:off x="6000049" y="5405154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角丸四角形 56"/>
              <p:cNvSpPr/>
              <p:nvPr/>
            </p:nvSpPr>
            <p:spPr>
              <a:xfrm>
                <a:off x="6000049" y="4829090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" name="角丸四角形 15"/>
              <p:cNvSpPr/>
              <p:nvPr/>
            </p:nvSpPr>
            <p:spPr>
              <a:xfrm>
                <a:off x="6000049" y="4181018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" name="テキスト ボックス 4"/>
              <p:cNvSpPr txBox="1"/>
              <p:nvPr/>
            </p:nvSpPr>
            <p:spPr>
              <a:xfrm>
                <a:off x="5959590" y="4181018"/>
                <a:ext cx="6286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A, H</a:t>
                </a:r>
                <a:endParaRPr kumimoji="1" lang="ja-JP" altLang="en-US" sz="2000" b="1" dirty="0"/>
              </a:p>
            </p:txBody>
          </p:sp>
          <p:sp>
            <p:nvSpPr>
              <p:cNvPr id="40" name="テキスト ボックス 39"/>
              <p:cNvSpPr txBox="1"/>
              <p:nvPr/>
            </p:nvSpPr>
            <p:spPr>
              <a:xfrm>
                <a:off x="6012680" y="4829090"/>
                <a:ext cx="43152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</a:t>
                </a:r>
                <a:endParaRPr kumimoji="1" lang="ja-JP" altLang="en-US" sz="2000" b="1" baseline="30000" dirty="0"/>
              </a:p>
            </p:txBody>
          </p:sp>
          <p:sp>
            <p:nvSpPr>
              <p:cNvPr id="41" name="テキスト ボックス 40"/>
              <p:cNvSpPr txBox="1"/>
              <p:nvPr/>
            </p:nvSpPr>
            <p:spPr>
              <a:xfrm>
                <a:off x="6000049" y="5405154"/>
                <a:ext cx="5161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++</a:t>
                </a:r>
                <a:endParaRPr kumimoji="1" lang="ja-JP" altLang="en-US" sz="2000" b="1" baseline="30000" dirty="0"/>
              </a:p>
            </p:txBody>
          </p:sp>
          <p:cxnSp>
            <p:nvCxnSpPr>
              <p:cNvPr id="15" name="直線コネクタ 14"/>
              <p:cNvCxnSpPr/>
              <p:nvPr/>
            </p:nvCxnSpPr>
            <p:spPr>
              <a:xfrm>
                <a:off x="5652120" y="4365104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/>
              <p:cNvCxnSpPr/>
              <p:nvPr/>
            </p:nvCxnSpPr>
            <p:spPr>
              <a:xfrm>
                <a:off x="5652120" y="5013176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5652120" y="5589240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矢印コネクタ 71"/>
              <p:cNvCxnSpPr/>
              <p:nvPr/>
            </p:nvCxnSpPr>
            <p:spPr>
              <a:xfrm flipV="1">
                <a:off x="5796136" y="4005064"/>
                <a:ext cx="0" cy="18948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テキスト ボックス 16"/>
            <p:cNvSpPr txBox="1"/>
            <p:nvPr/>
          </p:nvSpPr>
          <p:spPr>
            <a:xfrm>
              <a:off x="5428158" y="3100898"/>
              <a:ext cx="15044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/>
                <a:t>Case I (</a:t>
              </a:r>
              <a:r>
                <a:rPr lang="en-US" altLang="ja-JP" b="1" dirty="0"/>
                <a:t>λ</a:t>
              </a:r>
              <a:r>
                <a:rPr lang="en-US" altLang="ja-JP" b="1" baseline="-25000" dirty="0"/>
                <a:t>5</a:t>
              </a:r>
              <a:r>
                <a:rPr lang="en-US" altLang="ja-JP" b="1" dirty="0"/>
                <a:t> </a:t>
              </a:r>
              <a:r>
                <a:rPr lang="en-US" altLang="ja-JP" b="1" dirty="0" smtClean="0"/>
                <a:t>&gt; 0</a:t>
              </a:r>
              <a:r>
                <a:rPr kumimoji="1" lang="en-US" altLang="ja-JP" b="1" dirty="0" smtClean="0"/>
                <a:t>)</a:t>
              </a:r>
              <a:endParaRPr kumimoji="1" lang="ja-JP" altLang="en-US" b="1" dirty="0"/>
            </a:p>
          </p:txBody>
        </p:sp>
        <p:sp>
          <p:nvSpPr>
            <p:cNvPr id="74" name="テキスト ボックス 73"/>
            <p:cNvSpPr txBox="1"/>
            <p:nvPr/>
          </p:nvSpPr>
          <p:spPr>
            <a:xfrm>
              <a:off x="7429839" y="3100898"/>
              <a:ext cx="16786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Case II</a:t>
              </a:r>
              <a:r>
                <a:rPr lang="en-US" altLang="ja-JP" sz="2000" b="1" dirty="0" smtClean="0"/>
                <a:t> </a:t>
              </a:r>
              <a:r>
                <a:rPr lang="en-US" altLang="ja-JP" sz="2000" b="1" dirty="0"/>
                <a:t>(λ</a:t>
              </a:r>
              <a:r>
                <a:rPr lang="en-US" altLang="ja-JP" sz="2000" b="1" baseline="-25000" dirty="0"/>
                <a:t>5</a:t>
              </a:r>
              <a:r>
                <a:rPr lang="en-US" altLang="ja-JP" sz="2000" b="1" dirty="0"/>
                <a:t> </a:t>
              </a:r>
              <a:r>
                <a:rPr lang="en-US" altLang="ja-JP" sz="2000" b="1" dirty="0" smtClean="0"/>
                <a:t>&lt; </a:t>
              </a:r>
              <a:r>
                <a:rPr lang="en-US" altLang="ja-JP" sz="2000" b="1" dirty="0"/>
                <a:t>0</a:t>
              </a:r>
              <a:r>
                <a:rPr lang="en-US" altLang="ja-JP" sz="2000" b="1" dirty="0" smtClean="0"/>
                <a:t>)</a:t>
              </a:r>
              <a:endParaRPr kumimoji="1" lang="ja-JP" altLang="en-US" sz="2000" b="1" dirty="0"/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4996110" y="3429000"/>
              <a:ext cx="6832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solidFill>
                    <a:srgbClr val="0070C0"/>
                  </a:solidFill>
                </a:rPr>
                <a:t>Mass</a:t>
              </a:r>
              <a:endParaRPr kumimoji="1" lang="ja-JP" altLang="en-US" b="1" dirty="0">
                <a:solidFill>
                  <a:srgbClr val="0070C0"/>
                </a:solidFill>
              </a:endParaRP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6977206" y="3429000"/>
              <a:ext cx="6832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solidFill>
                    <a:srgbClr val="0070C0"/>
                  </a:solidFill>
                </a:rPr>
                <a:t>Mass</a:t>
              </a:r>
              <a:endParaRPr kumimoji="1" lang="ja-JP" altLang="en-US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144016" y="3090446"/>
            <a:ext cx="52841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Under </a:t>
            </a:r>
            <a:r>
              <a:rPr kumimoji="1" lang="en-US" altLang="ja-JP" sz="2000" dirty="0" err="1" smtClean="0"/>
              <a:t>v</a:t>
            </a:r>
            <a:r>
              <a:rPr kumimoji="1" lang="en-US" altLang="ja-JP" sz="2000" baseline="-25000" dirty="0" err="1" smtClean="0"/>
              <a:t>Δ</a:t>
            </a:r>
            <a:r>
              <a:rPr kumimoji="1" lang="en-US" altLang="ja-JP" sz="2000" dirty="0" smtClean="0"/>
              <a:t> &lt;&lt; </a:t>
            </a:r>
            <a:r>
              <a:rPr kumimoji="1" lang="en-US" altLang="ja-JP" sz="2000" dirty="0" err="1" smtClean="0"/>
              <a:t>v</a:t>
            </a:r>
            <a:r>
              <a:rPr kumimoji="1" lang="en-US" altLang="ja-JP" sz="2000" baseline="-25000" dirty="0" err="1" smtClean="0"/>
              <a:t>Φ</a:t>
            </a:r>
            <a:r>
              <a:rPr kumimoji="1" lang="en-US" altLang="ja-JP" sz="2000" baseline="-25000" dirty="0" smtClean="0"/>
              <a:t> </a:t>
            </a:r>
            <a:r>
              <a:rPr kumimoji="1" lang="en-US" altLang="ja-JP" sz="2000" dirty="0" smtClean="0"/>
              <a:t>(From experimental data </a:t>
            </a:r>
            <a:r>
              <a:rPr lang="en-US" altLang="ja-JP" sz="2000" dirty="0" err="1" smtClean="0"/>
              <a:t>ρ</a:t>
            </a:r>
            <a:r>
              <a:rPr lang="en-US" altLang="ja-JP" sz="2000" baseline="-25000" dirty="0" err="1" smtClean="0"/>
              <a:t>exp</a:t>
            </a:r>
            <a:r>
              <a:rPr lang="en-US" altLang="ja-JP" sz="2000" dirty="0" smtClean="0"/>
              <a:t> ~ 1</a:t>
            </a:r>
            <a:r>
              <a:rPr kumimoji="1" lang="en-US" altLang="ja-JP" sz="2000" dirty="0" smtClean="0"/>
              <a:t>)</a:t>
            </a:r>
            <a:endParaRPr kumimoji="1" lang="ja-JP" altLang="en-US" sz="2000" dirty="0"/>
          </a:p>
        </p:txBody>
      </p:sp>
      <p:sp>
        <p:nvSpPr>
          <p:cNvPr id="56" name="正方形/長方形 55"/>
          <p:cNvSpPr/>
          <p:nvPr/>
        </p:nvSpPr>
        <p:spPr>
          <a:xfrm>
            <a:off x="1323702" y="4509120"/>
            <a:ext cx="288862" cy="2564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aseline="-25000" dirty="0"/>
              <a:t>Φ</a:t>
            </a:r>
            <a:endParaRPr lang="ja-JP" altLang="en-US" sz="1600" baseline="-25000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685152" y="6135687"/>
            <a:ext cx="7127208" cy="46166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We first discuss renormalization of the EW parameters. </a:t>
            </a:r>
            <a:endParaRPr kumimoji="1" lang="ja-JP" altLang="en-US" sz="2400" dirty="0"/>
          </a:p>
        </p:txBody>
      </p:sp>
      <p:sp>
        <p:nvSpPr>
          <p:cNvPr id="60" name="正方形/長方形 59"/>
          <p:cNvSpPr/>
          <p:nvPr/>
        </p:nvSpPr>
        <p:spPr>
          <a:xfrm>
            <a:off x="179511" y="2067609"/>
            <a:ext cx="44329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>
                <a:solidFill>
                  <a:srgbClr val="00B050"/>
                </a:solidFill>
              </a:rPr>
              <a:t>★ </a:t>
            </a:r>
            <a:r>
              <a:rPr lang="en-US" altLang="ja-JP" b="1" dirty="0" smtClean="0">
                <a:solidFill>
                  <a:srgbClr val="00B050"/>
                </a:solidFill>
              </a:rPr>
              <a:t> Characteristic mass relation is predicted. 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32690" y="1645853"/>
            <a:ext cx="4746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Renormalization of the electroweak parameters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971600" y="2492896"/>
            <a:ext cx="3860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Renormalization of the Higgs potential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6" name="右矢印 5"/>
          <p:cNvSpPr/>
          <p:nvPr/>
        </p:nvSpPr>
        <p:spPr>
          <a:xfrm>
            <a:off x="179510" y="1645852"/>
            <a:ext cx="648073" cy="378517"/>
          </a:xfrm>
          <a:prstGeom prst="rightArrow">
            <a:avLst>
              <a:gd name="adj1" fmla="val 50000"/>
              <a:gd name="adj2" fmla="val 52734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右矢印 51"/>
          <p:cNvSpPr/>
          <p:nvPr/>
        </p:nvSpPr>
        <p:spPr>
          <a:xfrm>
            <a:off x="179511" y="2474419"/>
            <a:ext cx="648073" cy="378517"/>
          </a:xfrm>
          <a:prstGeom prst="rightArrow">
            <a:avLst>
              <a:gd name="adj1" fmla="val 50000"/>
              <a:gd name="adj2" fmla="val 52734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/>
        </p:nvSpPr>
        <p:spPr>
          <a:xfrm>
            <a:off x="4932041" y="2463279"/>
            <a:ext cx="4104455" cy="461665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400" i="1" dirty="0"/>
              <a:t>m</a:t>
            </a:r>
            <a:r>
              <a:rPr lang="en-US" altLang="ja-JP" sz="2400" i="1" baseline="-25000" dirty="0"/>
              <a:t>H++</a:t>
            </a:r>
            <a:r>
              <a:rPr lang="en-US" altLang="ja-JP" sz="2400" i="1" baseline="30000" dirty="0"/>
              <a:t>2</a:t>
            </a:r>
            <a:r>
              <a:rPr lang="en-US" altLang="ja-JP" sz="2400" i="1" dirty="0"/>
              <a:t> </a:t>
            </a:r>
            <a:r>
              <a:rPr lang="ja-JP" altLang="en-US" sz="2400" i="1" dirty="0"/>
              <a:t>－ </a:t>
            </a:r>
            <a:r>
              <a:rPr lang="en-US" altLang="ja-JP" sz="2400" i="1" dirty="0"/>
              <a:t>m</a:t>
            </a:r>
            <a:r>
              <a:rPr lang="en-US" altLang="ja-JP" sz="2400" i="1" baseline="-25000" dirty="0"/>
              <a:t>H+</a:t>
            </a:r>
            <a:r>
              <a:rPr lang="en-US" altLang="ja-JP" sz="2400" i="1" baseline="30000" dirty="0"/>
              <a:t>2</a:t>
            </a:r>
            <a:r>
              <a:rPr lang="en-US" altLang="ja-JP" sz="2400" i="1" dirty="0"/>
              <a:t> </a:t>
            </a:r>
            <a:r>
              <a:rPr lang="ja-JP" altLang="en-US" sz="2400" i="1" dirty="0"/>
              <a:t>≃ </a:t>
            </a:r>
            <a:r>
              <a:rPr lang="en-US" altLang="ja-JP" sz="2400" i="1" dirty="0"/>
              <a:t>m</a:t>
            </a:r>
            <a:r>
              <a:rPr lang="en-US" altLang="ja-JP" sz="2400" i="1" baseline="-25000" dirty="0"/>
              <a:t>H+</a:t>
            </a:r>
            <a:r>
              <a:rPr lang="en-US" altLang="ja-JP" sz="2400" i="1" baseline="30000" dirty="0"/>
              <a:t>2</a:t>
            </a:r>
            <a:r>
              <a:rPr lang="en-US" altLang="ja-JP" sz="2400" i="1" dirty="0"/>
              <a:t> </a:t>
            </a:r>
            <a:r>
              <a:rPr lang="ja-JP" altLang="en-US" sz="2400" i="1" dirty="0"/>
              <a:t>－ </a:t>
            </a:r>
            <a:r>
              <a:rPr lang="en-US" altLang="ja-JP" sz="2400" i="1" dirty="0" smtClean="0"/>
              <a:t>m</a:t>
            </a:r>
            <a:r>
              <a:rPr lang="en-US" altLang="ja-JP" sz="2400" i="1" baseline="-25000" dirty="0" smtClean="0"/>
              <a:t>A</a:t>
            </a:r>
            <a:r>
              <a:rPr lang="en-US" altLang="ja-JP" sz="2400" i="1" baseline="30000" dirty="0" smtClean="0"/>
              <a:t>2</a:t>
            </a:r>
            <a:endParaRPr lang="en-US" altLang="ja-JP" sz="2400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8508787" y="6505599"/>
            <a:ext cx="527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8/16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75369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3200" dirty="0" smtClean="0"/>
              <a:t>Model w/ </a:t>
            </a:r>
            <a:r>
              <a:rPr lang="en-US" altLang="ja-JP" sz="3200" dirty="0" err="1" smtClean="0"/>
              <a:t>ρ</a:t>
            </a:r>
            <a:r>
              <a:rPr lang="en-US" altLang="ja-JP" sz="3200" baseline="-25000" dirty="0" err="1" smtClean="0"/>
              <a:t>tree</a:t>
            </a:r>
            <a:r>
              <a:rPr lang="en-US" altLang="ja-JP" sz="3200" dirty="0" smtClean="0"/>
              <a:t> </a:t>
            </a:r>
            <a:r>
              <a:rPr kumimoji="1" lang="en-US" altLang="ja-JP" sz="3200" dirty="0" smtClean="0"/>
              <a:t>= 1</a:t>
            </a:r>
            <a:r>
              <a:rPr lang="ja-JP" altLang="en-US" sz="3200" dirty="0" smtClean="0"/>
              <a:t> </a:t>
            </a:r>
            <a:r>
              <a:rPr lang="en-US" altLang="ja-JP" sz="3200" dirty="0" smtClean="0"/>
              <a:t>and Model w/o</a:t>
            </a:r>
            <a:r>
              <a:rPr lang="en-US" altLang="ja-JP" sz="3200" dirty="0"/>
              <a:t> </a:t>
            </a:r>
            <a:r>
              <a:rPr lang="en-US" altLang="ja-JP" sz="3200" dirty="0" err="1" smtClean="0"/>
              <a:t>ρ</a:t>
            </a:r>
            <a:r>
              <a:rPr lang="en-US" altLang="ja-JP" sz="3200" baseline="-25000" dirty="0" err="1" smtClean="0"/>
              <a:t>tree</a:t>
            </a:r>
            <a:r>
              <a:rPr lang="en-US" altLang="ja-JP" sz="3200" dirty="0" smtClean="0"/>
              <a:t> = 1 </a:t>
            </a:r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47664" y="1064930"/>
            <a:ext cx="7027821" cy="707886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EW parameters are described by </a:t>
            </a:r>
            <a:r>
              <a:rPr lang="en-US" altLang="ja-JP" sz="2000" b="1" dirty="0" smtClean="0">
                <a:solidFill>
                  <a:srgbClr val="0070C0"/>
                </a:solidFill>
              </a:rPr>
              <a:t>3 input </a:t>
            </a:r>
            <a:r>
              <a:rPr lang="en-US" altLang="ja-JP" sz="2000" b="1" dirty="0" err="1" smtClean="0">
                <a:solidFill>
                  <a:srgbClr val="0070C0"/>
                </a:solidFill>
              </a:rPr>
              <a:t>parametes</a:t>
            </a:r>
            <a:r>
              <a:rPr lang="en-US" altLang="ja-JP" sz="2000" b="1" dirty="0" smtClean="0">
                <a:solidFill>
                  <a:srgbClr val="0070C0"/>
                </a:solidFill>
              </a:rPr>
              <a:t>: </a:t>
            </a:r>
            <a:r>
              <a:rPr lang="en-US" altLang="ja-JP" sz="2000" dirty="0" smtClean="0"/>
              <a:t> </a:t>
            </a:r>
            <a:r>
              <a:rPr lang="en-US" altLang="ja-JP" sz="2000" b="1" dirty="0"/>
              <a:t>α</a:t>
            </a:r>
            <a:r>
              <a:rPr lang="en-US" altLang="ja-JP" sz="2000" b="1" baseline="-25000" dirty="0" err="1"/>
              <a:t>em</a:t>
            </a:r>
            <a:r>
              <a:rPr lang="en-US" altLang="ja-JP" sz="2000" b="1" dirty="0"/>
              <a:t>, G</a:t>
            </a:r>
            <a:r>
              <a:rPr lang="en-US" altLang="ja-JP" sz="2000" b="1" baseline="-25000" dirty="0"/>
              <a:t>F</a:t>
            </a:r>
            <a:r>
              <a:rPr lang="en-US" altLang="ja-JP" sz="2000" b="1" dirty="0"/>
              <a:t> , </a:t>
            </a:r>
            <a:r>
              <a:rPr lang="en-US" altLang="ja-JP" sz="2000" b="1" dirty="0" err="1" smtClean="0"/>
              <a:t>m</a:t>
            </a:r>
            <a:r>
              <a:rPr lang="en-US" altLang="ja-JP" sz="2000" b="1" baseline="-25000" dirty="0" err="1" smtClean="0"/>
              <a:t>Z</a:t>
            </a:r>
            <a:r>
              <a:rPr lang="ja-JP" altLang="en-US" sz="2000" dirty="0"/>
              <a:t> </a:t>
            </a:r>
            <a:endParaRPr lang="en-US" altLang="ja-JP" sz="2000" b="1" dirty="0" smtClean="0"/>
          </a:p>
          <a:p>
            <a:r>
              <a:rPr lang="en-US" altLang="ja-JP" sz="2000" dirty="0"/>
              <a:t>a</a:t>
            </a:r>
            <a:r>
              <a:rPr lang="en-US" altLang="ja-JP" sz="2000" dirty="0" smtClean="0"/>
              <a:t>nd the relation:</a:t>
            </a:r>
            <a:r>
              <a:rPr lang="en-US" altLang="ja-JP" sz="2000" b="1" dirty="0" smtClean="0"/>
              <a:t> </a:t>
            </a:r>
            <a:r>
              <a:rPr lang="ja-JP" altLang="en-US" sz="2000" b="1" dirty="0" smtClean="0"/>
              <a:t> </a:t>
            </a:r>
            <a:r>
              <a:rPr lang="en-US" altLang="ja-JP" sz="2000" b="1" dirty="0" smtClean="0"/>
              <a:t>c</a:t>
            </a:r>
            <a:r>
              <a:rPr lang="en-US" altLang="ja-JP" sz="2000" b="1" baseline="-25000" dirty="0" smtClean="0"/>
              <a:t>W</a:t>
            </a:r>
            <a:r>
              <a:rPr lang="en-US" altLang="ja-JP" sz="2000" b="1" baseline="30000" dirty="0" smtClean="0"/>
              <a:t>2</a:t>
            </a:r>
            <a:r>
              <a:rPr lang="en-US" altLang="ja-JP" sz="2000" b="1" dirty="0" smtClean="0"/>
              <a:t>=m</a:t>
            </a:r>
            <a:r>
              <a:rPr lang="en-US" altLang="ja-JP" sz="2000" b="1" baseline="-25000" dirty="0" smtClean="0"/>
              <a:t>W</a:t>
            </a:r>
            <a:r>
              <a:rPr lang="en-US" altLang="ja-JP" sz="2000" b="1" baseline="30000" dirty="0" smtClean="0"/>
              <a:t>2</a:t>
            </a:r>
            <a:r>
              <a:rPr lang="en-US" altLang="ja-JP" sz="2000" b="1" dirty="0" smtClean="0"/>
              <a:t>/m</a:t>
            </a:r>
            <a:r>
              <a:rPr lang="en-US" altLang="ja-JP" sz="2000" b="1" baseline="-25000" dirty="0" smtClean="0"/>
              <a:t>Z</a:t>
            </a:r>
            <a:r>
              <a:rPr lang="en-US" altLang="ja-JP" sz="2000" b="1" baseline="30000" dirty="0" smtClean="0"/>
              <a:t>2</a:t>
            </a:r>
            <a:r>
              <a:rPr lang="en-US" altLang="ja-JP" sz="2000" b="1" dirty="0" smtClean="0"/>
              <a:t>.</a:t>
            </a:r>
            <a:r>
              <a:rPr kumimoji="1" lang="en-US" altLang="ja-JP" sz="2000" b="1" dirty="0" smtClean="0"/>
              <a:t>  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239420" y="1052736"/>
            <a:ext cx="1236236" cy="707886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Model w/</a:t>
            </a:r>
          </a:p>
          <a:p>
            <a:r>
              <a:rPr lang="en-US" altLang="ja-JP" sz="2000" b="1" dirty="0" err="1" smtClean="0"/>
              <a:t>ρ</a:t>
            </a:r>
            <a:r>
              <a:rPr lang="en-US" altLang="ja-JP" sz="2000" b="1" baseline="-25000" dirty="0" err="1" smtClean="0"/>
              <a:t>tree</a:t>
            </a:r>
            <a:r>
              <a:rPr lang="en-US" altLang="ja-JP" sz="2000" b="1" dirty="0" smtClean="0"/>
              <a:t> </a:t>
            </a:r>
            <a:r>
              <a:rPr lang="en-US" altLang="ja-JP" sz="2000" b="1" dirty="0"/>
              <a:t>=</a:t>
            </a:r>
            <a:r>
              <a:rPr lang="en-US" altLang="ja-JP" sz="2000" b="1" dirty="0" smtClean="0"/>
              <a:t>1</a:t>
            </a:r>
            <a:endParaRPr lang="ja-JP" altLang="en-US" sz="2000" b="1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79512" y="1844824"/>
            <a:ext cx="3904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Counter term δs</a:t>
            </a:r>
            <a:r>
              <a:rPr lang="en-US" altLang="ja-JP" sz="2000" baseline="-25000" dirty="0" smtClean="0"/>
              <a:t>W</a:t>
            </a:r>
            <a:r>
              <a:rPr lang="en-US" altLang="ja-JP" sz="2000" baseline="30000" dirty="0" smtClean="0"/>
              <a:t>2</a:t>
            </a:r>
            <a:r>
              <a:rPr kumimoji="1" lang="en-US" altLang="ja-JP" sz="2000" dirty="0" smtClean="0"/>
              <a:t> </a:t>
            </a:r>
            <a:r>
              <a:rPr lang="en-US" altLang="ja-JP" sz="2000" dirty="0" smtClean="0"/>
              <a:t>is determined as</a:t>
            </a:r>
            <a:endParaRPr kumimoji="1" lang="ja-JP" altLang="en-US" sz="2000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76872"/>
            <a:ext cx="2664296" cy="599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064" y="2238788"/>
            <a:ext cx="3595419" cy="676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テキスト ボックス 21"/>
          <p:cNvSpPr txBox="1"/>
          <p:nvPr/>
        </p:nvSpPr>
        <p:spPr>
          <a:xfrm>
            <a:off x="7757475" y="2407776"/>
            <a:ext cx="10406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b="1" dirty="0" smtClean="0">
                <a:solidFill>
                  <a:srgbClr val="0070C0"/>
                </a:solidFill>
              </a:rPr>
              <a:t>~ ρ</a:t>
            </a:r>
            <a:r>
              <a:rPr kumimoji="1" lang="en-US" altLang="ja-JP" sz="2200" b="1" baseline="-25000" dirty="0" smtClean="0">
                <a:solidFill>
                  <a:srgbClr val="0070C0"/>
                </a:solidFill>
              </a:rPr>
              <a:t>1-loop</a:t>
            </a:r>
            <a:endParaRPr kumimoji="1" lang="ja-JP" altLang="en-US" sz="2200" b="1" baseline="-25000" dirty="0">
              <a:solidFill>
                <a:srgbClr val="0070C0"/>
              </a:solidFill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4211960" y="2165502"/>
            <a:ext cx="3481280" cy="831450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角丸四角形 45"/>
          <p:cNvSpPr/>
          <p:nvPr/>
        </p:nvSpPr>
        <p:spPr>
          <a:xfrm>
            <a:off x="68309" y="908720"/>
            <a:ext cx="8824171" cy="2632358"/>
          </a:xfrm>
          <a:prstGeom prst="roundRect">
            <a:avLst>
              <a:gd name="adj" fmla="val 10095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824" y="1532781"/>
            <a:ext cx="129540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368" y="1532781"/>
            <a:ext cx="129540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" name="テキスト ボックス 59"/>
          <p:cNvSpPr txBox="1"/>
          <p:nvPr/>
        </p:nvSpPr>
        <p:spPr>
          <a:xfrm>
            <a:off x="7747720" y="1484784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W</a:t>
            </a:r>
            <a:endParaRPr kumimoji="1" lang="ja-JP" altLang="en-US" sz="1600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6876256" y="1506270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W</a:t>
            </a:r>
            <a:endParaRPr kumimoji="1" lang="ja-JP" altLang="en-US" sz="1600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5299266" y="1506270"/>
            <a:ext cx="280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Z</a:t>
            </a:r>
            <a:endParaRPr kumimoji="1" lang="ja-JP" altLang="en-US" sz="1600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6235370" y="1506270"/>
            <a:ext cx="280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Z</a:t>
            </a:r>
            <a:endParaRPr kumimoji="1" lang="ja-JP" altLang="en-US" sz="1600" dirty="0"/>
          </a:p>
        </p:txBody>
      </p:sp>
      <p:grpSp>
        <p:nvGrpSpPr>
          <p:cNvPr id="7" name="グループ化 6"/>
          <p:cNvGrpSpPr/>
          <p:nvPr/>
        </p:nvGrpSpPr>
        <p:grpSpPr>
          <a:xfrm>
            <a:off x="370695" y="3068960"/>
            <a:ext cx="8161745" cy="400110"/>
            <a:chOff x="370695" y="3068960"/>
            <a:chExt cx="8161745" cy="400110"/>
          </a:xfrm>
        </p:grpSpPr>
        <p:sp>
          <p:nvSpPr>
            <p:cNvPr id="24" name="テキスト ボックス 23"/>
            <p:cNvSpPr txBox="1"/>
            <p:nvPr/>
          </p:nvSpPr>
          <p:spPr>
            <a:xfrm>
              <a:off x="370695" y="3068960"/>
              <a:ext cx="8161745" cy="40011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 smtClean="0"/>
                <a:t>One-loop corrections to the rho parameter measures the custodial sym.</a:t>
              </a:r>
              <a:endParaRPr kumimoji="1" lang="ja-JP" altLang="en-US" sz="2000" dirty="0"/>
            </a:p>
          </p:txBody>
        </p:sp>
        <p:cxnSp>
          <p:nvCxnSpPr>
            <p:cNvPr id="4" name="直線コネクタ 3"/>
            <p:cNvCxnSpPr/>
            <p:nvPr/>
          </p:nvCxnSpPr>
          <p:spPr>
            <a:xfrm flipH="1">
              <a:off x="6588224" y="3140968"/>
              <a:ext cx="1105016" cy="28803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グループ化 8"/>
          <p:cNvGrpSpPr/>
          <p:nvPr/>
        </p:nvGrpSpPr>
        <p:grpSpPr>
          <a:xfrm>
            <a:off x="35497" y="3604954"/>
            <a:ext cx="8698159" cy="3136414"/>
            <a:chOff x="35497" y="3604954"/>
            <a:chExt cx="8698159" cy="3136414"/>
          </a:xfrm>
        </p:grpSpPr>
        <p:grpSp>
          <p:nvGrpSpPr>
            <p:cNvPr id="59" name="グループ化 58"/>
            <p:cNvGrpSpPr/>
            <p:nvPr/>
          </p:nvGrpSpPr>
          <p:grpSpPr>
            <a:xfrm>
              <a:off x="35497" y="3604954"/>
              <a:ext cx="8698159" cy="3136414"/>
              <a:chOff x="35497" y="3604954"/>
              <a:chExt cx="8698159" cy="3136414"/>
            </a:xfrm>
          </p:grpSpPr>
          <p:grpSp>
            <p:nvGrpSpPr>
              <p:cNvPr id="50" name="グループ化 49"/>
              <p:cNvGrpSpPr/>
              <p:nvPr/>
            </p:nvGrpSpPr>
            <p:grpSpPr>
              <a:xfrm>
                <a:off x="35497" y="3604954"/>
                <a:ext cx="8698159" cy="3136414"/>
                <a:chOff x="68310" y="3645024"/>
                <a:chExt cx="8698159" cy="3136414"/>
              </a:xfrm>
            </p:grpSpPr>
            <p:sp>
              <p:nvSpPr>
                <p:cNvPr id="26" name="テキスト ボックス 25"/>
                <p:cNvSpPr txBox="1"/>
                <p:nvPr/>
              </p:nvSpPr>
              <p:spPr>
                <a:xfrm>
                  <a:off x="1993393" y="3717032"/>
                  <a:ext cx="5841664" cy="913070"/>
                </a:xfrm>
                <a:prstGeom prst="rect">
                  <a:avLst/>
                </a:prstGeom>
                <a:noFill/>
                <a:ln w="2540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2000" dirty="0"/>
                    <a:t>EW parameters are described by </a:t>
                  </a:r>
                  <a:r>
                    <a:rPr lang="en-US" altLang="ja-JP" sz="2000" b="1" dirty="0" smtClean="0">
                      <a:solidFill>
                        <a:srgbClr val="0070C0"/>
                      </a:solidFill>
                    </a:rPr>
                    <a:t>4 </a:t>
                  </a:r>
                  <a:r>
                    <a:rPr lang="en-US" altLang="ja-JP" sz="2000" b="1" dirty="0">
                      <a:solidFill>
                        <a:srgbClr val="0070C0"/>
                      </a:solidFill>
                    </a:rPr>
                    <a:t>input </a:t>
                  </a:r>
                  <a:r>
                    <a:rPr lang="en-US" altLang="ja-JP" sz="2000" b="1" dirty="0" smtClean="0">
                      <a:solidFill>
                        <a:srgbClr val="0070C0"/>
                      </a:solidFill>
                    </a:rPr>
                    <a:t>parameters</a:t>
                  </a:r>
                  <a:r>
                    <a:rPr lang="en-US" altLang="ja-JP" sz="2000" dirty="0" smtClean="0"/>
                    <a:t>:  </a:t>
                  </a:r>
                </a:p>
                <a:p>
                  <a:r>
                    <a:rPr lang="en-US" altLang="ja-JP" sz="2000" b="1" dirty="0"/>
                    <a:t> </a:t>
                  </a:r>
                  <a:r>
                    <a:rPr lang="en-US" altLang="ja-JP" sz="2000" b="1" dirty="0" smtClean="0"/>
                    <a:t>α</a:t>
                  </a:r>
                  <a:r>
                    <a:rPr lang="en-US" altLang="ja-JP" sz="2000" b="1" baseline="-25000" dirty="0" err="1" smtClean="0"/>
                    <a:t>em</a:t>
                  </a:r>
                  <a:r>
                    <a:rPr lang="en-US" altLang="ja-JP" sz="2000" b="1" dirty="0"/>
                    <a:t>, G</a:t>
                  </a:r>
                  <a:r>
                    <a:rPr lang="en-US" altLang="ja-JP" sz="2000" b="1" baseline="-25000" dirty="0"/>
                    <a:t>F</a:t>
                  </a:r>
                  <a:r>
                    <a:rPr lang="en-US" altLang="ja-JP" sz="2000" b="1" dirty="0"/>
                    <a:t> , </a:t>
                  </a:r>
                  <a:r>
                    <a:rPr lang="en-US" altLang="ja-JP" sz="2000" b="1" dirty="0" err="1" smtClean="0"/>
                    <a:t>m</a:t>
                  </a:r>
                  <a:r>
                    <a:rPr lang="en-US" altLang="ja-JP" sz="2000" b="1" baseline="-25000" dirty="0" err="1" smtClean="0"/>
                    <a:t>Z</a:t>
                  </a:r>
                  <a:r>
                    <a:rPr lang="ja-JP" altLang="en-US" sz="2000" dirty="0"/>
                    <a:t> </a:t>
                  </a:r>
                  <a:r>
                    <a:rPr lang="en-US" altLang="ja-JP" sz="2000" b="1" dirty="0" smtClean="0"/>
                    <a:t>and  s</a:t>
                  </a:r>
                  <a:r>
                    <a:rPr lang="en-US" altLang="ja-JP" sz="2000" b="1" baseline="-25000" dirty="0" smtClean="0"/>
                    <a:t>W</a:t>
                  </a:r>
                  <a:r>
                    <a:rPr lang="en-US" altLang="ja-JP" sz="2000" b="1" baseline="30000" dirty="0" smtClean="0"/>
                    <a:t>2</a:t>
                  </a:r>
                  <a:r>
                    <a:rPr lang="en-US" altLang="ja-JP" sz="2000" b="1" dirty="0"/>
                    <a:t> .</a:t>
                  </a:r>
                  <a:r>
                    <a:rPr lang="en-US" altLang="ja-JP" sz="2000" b="1" baseline="30000" dirty="0" smtClean="0"/>
                    <a:t> </a:t>
                  </a:r>
                  <a:endParaRPr lang="en-US" altLang="ja-JP" sz="2000" dirty="0"/>
                </a:p>
                <a:p>
                  <a:endParaRPr lang="en-US" altLang="ja-JP" sz="2000" b="1" baseline="30000" dirty="0"/>
                </a:p>
              </p:txBody>
            </p:sp>
            <p:sp>
              <p:nvSpPr>
                <p:cNvPr id="27" name="正方形/長方形 26"/>
                <p:cNvSpPr/>
                <p:nvPr/>
              </p:nvSpPr>
              <p:spPr>
                <a:xfrm>
                  <a:off x="337825" y="4539898"/>
                  <a:ext cx="340304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b="1" dirty="0" smtClean="0"/>
                    <a:t>s</a:t>
                  </a:r>
                  <a:r>
                    <a:rPr lang="en-US" altLang="ja-JP" b="1" baseline="-25000" dirty="0" smtClean="0"/>
                    <a:t>W</a:t>
                  </a:r>
                  <a:r>
                    <a:rPr lang="en-US" altLang="ja-JP" b="1" baseline="30000" dirty="0" smtClean="0"/>
                    <a:t>2 </a:t>
                  </a:r>
                  <a:r>
                    <a:rPr lang="en-US" altLang="ja-JP" dirty="0" smtClean="0"/>
                    <a:t> is defined by the </a:t>
                  </a:r>
                  <a:r>
                    <a:rPr lang="en-US" altLang="ja-JP" dirty="0" err="1" smtClean="0"/>
                    <a:t>Ze</a:t>
                  </a:r>
                  <a:r>
                    <a:rPr lang="en-US" altLang="ja-JP" baseline="30000" dirty="0" err="1" smtClean="0"/>
                    <a:t>+</a:t>
                  </a:r>
                  <a:r>
                    <a:rPr lang="en-US" altLang="ja-JP" dirty="0" err="1" smtClean="0"/>
                    <a:t>e</a:t>
                  </a:r>
                  <a:r>
                    <a:rPr lang="en-US" altLang="ja-JP" baseline="30000" dirty="0" smtClean="0"/>
                    <a:t>-</a:t>
                  </a:r>
                  <a:r>
                    <a:rPr lang="ja-JP" altLang="en-US" dirty="0"/>
                    <a:t> </a:t>
                  </a:r>
                  <a:r>
                    <a:rPr lang="en-US" altLang="ja-JP" dirty="0" smtClean="0"/>
                    <a:t>vertex: </a:t>
                  </a:r>
                </a:p>
              </p:txBody>
            </p:sp>
            <p:sp>
              <p:nvSpPr>
                <p:cNvPr id="36" name="テキスト ボックス 35"/>
                <p:cNvSpPr txBox="1"/>
                <p:nvPr/>
              </p:nvSpPr>
              <p:spPr>
                <a:xfrm>
                  <a:off x="323528" y="4467890"/>
                  <a:ext cx="30008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 smtClean="0"/>
                    <a:t>^</a:t>
                  </a:r>
                  <a:endParaRPr kumimoji="1" lang="ja-JP" altLang="en-US" dirty="0"/>
                </a:p>
              </p:txBody>
            </p:sp>
            <p:pic>
              <p:nvPicPr>
                <p:cNvPr id="37" name="Picture 5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379018" y="4532640"/>
                  <a:ext cx="1898203" cy="592614"/>
                </a:xfrm>
                <a:prstGeom prst="rect">
                  <a:avLst/>
                </a:prstGeom>
                <a:noFill/>
                <a:ln w="25400">
                  <a:solidFill>
                    <a:srgbClr val="0070C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8" name="Picture 6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37182" y="4909230"/>
                  <a:ext cx="2884956" cy="5900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40" name="テキスト ボックス 39"/>
                <p:cNvSpPr txBox="1"/>
                <p:nvPr/>
              </p:nvSpPr>
              <p:spPr>
                <a:xfrm>
                  <a:off x="6654207" y="5836042"/>
                  <a:ext cx="30008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 smtClean="0"/>
                    <a:t>^</a:t>
                  </a:r>
                  <a:endParaRPr kumimoji="1" lang="ja-JP" altLang="en-US" dirty="0"/>
                </a:p>
              </p:txBody>
            </p:sp>
            <p:sp>
              <p:nvSpPr>
                <p:cNvPr id="43" name="テキスト ボックス 42"/>
                <p:cNvSpPr txBox="1"/>
                <p:nvPr/>
              </p:nvSpPr>
              <p:spPr>
                <a:xfrm>
                  <a:off x="145711" y="5538718"/>
                  <a:ext cx="8620758" cy="7386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dirty="0" smtClean="0"/>
                    <a:t>To determine the counter term δs</a:t>
                  </a:r>
                  <a:r>
                    <a:rPr lang="en-US" altLang="ja-JP" baseline="-25000" dirty="0" smtClean="0"/>
                    <a:t>W</a:t>
                  </a:r>
                  <a:r>
                    <a:rPr lang="en-US" altLang="ja-JP" baseline="30000" dirty="0" smtClean="0"/>
                    <a:t>2</a:t>
                  </a:r>
                  <a:r>
                    <a:rPr kumimoji="1" lang="en-US" altLang="ja-JP" dirty="0" smtClean="0"/>
                    <a:t> </a:t>
                  </a:r>
                  <a:r>
                    <a:rPr lang="en-US" altLang="ja-JP" dirty="0" smtClean="0"/>
                    <a:t>, additional renormalization condition is necessary. </a:t>
                  </a:r>
                </a:p>
                <a:p>
                  <a:endParaRPr lang="en-US" altLang="ja-JP" sz="600" dirty="0" smtClean="0"/>
                </a:p>
                <a:p>
                  <a:r>
                    <a:rPr kumimoji="1" lang="ja-JP" altLang="en-US" dirty="0" smtClean="0"/>
                    <a:t>→</a:t>
                  </a:r>
                  <a:r>
                    <a:rPr kumimoji="1" lang="en-US" altLang="ja-JP" dirty="0" smtClean="0"/>
                    <a:t>Effects of the custodial sym. is absorbed by the renormalization of </a:t>
                  </a:r>
                  <a:r>
                    <a:rPr lang="en-US" altLang="ja-JP" dirty="0" smtClean="0"/>
                    <a:t>δs</a:t>
                  </a:r>
                  <a:r>
                    <a:rPr lang="en-US" altLang="ja-JP" baseline="-25000" dirty="0" smtClean="0"/>
                    <a:t>W</a:t>
                  </a:r>
                  <a:r>
                    <a:rPr lang="en-US" altLang="ja-JP" baseline="30000" dirty="0" smtClean="0"/>
                    <a:t>2</a:t>
                  </a:r>
                  <a:r>
                    <a:rPr lang="en-US" altLang="ja-JP" b="1" dirty="0" smtClean="0"/>
                    <a:t> </a:t>
                  </a:r>
                  <a:r>
                    <a:rPr lang="en-US" altLang="ja-JP" dirty="0"/>
                    <a:t>.</a:t>
                  </a:r>
                  <a:endParaRPr kumimoji="1" lang="ja-JP" altLang="en-US" dirty="0"/>
                </a:p>
              </p:txBody>
            </p:sp>
            <p:sp>
              <p:nvSpPr>
                <p:cNvPr id="45" name="正方形/長方形 44"/>
                <p:cNvSpPr/>
                <p:nvPr/>
              </p:nvSpPr>
              <p:spPr>
                <a:xfrm>
                  <a:off x="251520" y="3789040"/>
                  <a:ext cx="1368452" cy="707886"/>
                </a:xfrm>
                <a:prstGeom prst="rect">
                  <a:avLst/>
                </a:prstGeom>
                <a:solidFill>
                  <a:srgbClr val="FFFF00"/>
                </a:solidFill>
                <a:ln w="25400">
                  <a:solidFill>
                    <a:schemeClr val="tx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ja-JP" sz="2000" b="1" dirty="0" smtClean="0"/>
                    <a:t>Model w/o</a:t>
                  </a:r>
                </a:p>
                <a:p>
                  <a:r>
                    <a:rPr lang="en-US" altLang="ja-JP" sz="2000" b="1" dirty="0" err="1" smtClean="0"/>
                    <a:t>ρ</a:t>
                  </a:r>
                  <a:r>
                    <a:rPr lang="en-US" altLang="ja-JP" sz="2000" b="1" baseline="-25000" dirty="0" err="1" smtClean="0"/>
                    <a:t>tree</a:t>
                  </a:r>
                  <a:r>
                    <a:rPr lang="en-US" altLang="ja-JP" sz="2000" b="1" dirty="0" smtClean="0"/>
                    <a:t> =1</a:t>
                  </a:r>
                  <a:endParaRPr lang="ja-JP" altLang="en-US" sz="2000" b="1" dirty="0"/>
                </a:p>
              </p:txBody>
            </p:sp>
            <p:sp>
              <p:nvSpPr>
                <p:cNvPr id="47" name="角丸四角形 46"/>
                <p:cNvSpPr/>
                <p:nvPr/>
              </p:nvSpPr>
              <p:spPr>
                <a:xfrm>
                  <a:off x="68310" y="3645024"/>
                  <a:ext cx="8669472" cy="3136414"/>
                </a:xfrm>
                <a:prstGeom prst="roundRect">
                  <a:avLst>
                    <a:gd name="adj" fmla="val 10095"/>
                  </a:avLst>
                </a:prstGeom>
                <a:no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テキスト ボックス 47"/>
                <p:cNvSpPr txBox="1"/>
                <p:nvPr/>
              </p:nvSpPr>
              <p:spPr>
                <a:xfrm>
                  <a:off x="5796136" y="4077072"/>
                  <a:ext cx="201622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1600" b="1" i="1" dirty="0" smtClean="0">
                      <a:solidFill>
                        <a:srgbClr val="00B050"/>
                      </a:solidFill>
                    </a:rPr>
                    <a:t>Blank, </a:t>
                  </a:r>
                  <a:r>
                    <a:rPr kumimoji="1" lang="en-US" altLang="ja-JP" sz="1600" b="1" i="1" dirty="0" err="1" smtClean="0">
                      <a:solidFill>
                        <a:srgbClr val="00B050"/>
                      </a:solidFill>
                    </a:rPr>
                    <a:t>Hollik</a:t>
                  </a:r>
                  <a:r>
                    <a:rPr kumimoji="1" lang="en-US" altLang="ja-JP" sz="1600" b="1" i="1" dirty="0" smtClean="0">
                      <a:solidFill>
                        <a:srgbClr val="00B050"/>
                      </a:solidFill>
                    </a:rPr>
                    <a:t> (1997)</a:t>
                  </a:r>
                  <a:endParaRPr kumimoji="1" lang="ja-JP" altLang="en-US" sz="1600" b="1" i="1" dirty="0">
                    <a:solidFill>
                      <a:srgbClr val="00B050"/>
                    </a:solidFill>
                  </a:endParaRPr>
                </a:p>
              </p:txBody>
            </p:sp>
          </p:grpSp>
          <p:grpSp>
            <p:nvGrpSpPr>
              <p:cNvPr id="51" name="グループ化 50"/>
              <p:cNvGrpSpPr/>
              <p:nvPr/>
            </p:nvGrpSpPr>
            <p:grpSpPr>
              <a:xfrm>
                <a:off x="4295024" y="4190630"/>
                <a:ext cx="1717136" cy="1182586"/>
                <a:chOff x="7368262" y="3626440"/>
                <a:chExt cx="1387444" cy="1003858"/>
              </a:xfrm>
            </p:grpSpPr>
            <p:grpSp>
              <p:nvGrpSpPr>
                <p:cNvPr id="52" name="グループ化 51"/>
                <p:cNvGrpSpPr/>
                <p:nvPr/>
              </p:nvGrpSpPr>
              <p:grpSpPr>
                <a:xfrm>
                  <a:off x="7596336" y="3779748"/>
                  <a:ext cx="864096" cy="720080"/>
                  <a:chOff x="1619672" y="332656"/>
                  <a:chExt cx="864096" cy="720080"/>
                </a:xfrm>
              </p:grpSpPr>
              <p:cxnSp>
                <p:nvCxnSpPr>
                  <p:cNvPr id="56" name="直線矢印コネクタ 55"/>
                  <p:cNvCxnSpPr/>
                  <p:nvPr/>
                </p:nvCxnSpPr>
                <p:spPr>
                  <a:xfrm flipV="1">
                    <a:off x="1619672" y="692696"/>
                    <a:ext cx="334944" cy="360040"/>
                  </a:xfrm>
                  <a:prstGeom prst="straightConnector1">
                    <a:avLst/>
                  </a:prstGeom>
                  <a:ln w="25400"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直線矢印コネクタ 56"/>
                  <p:cNvCxnSpPr/>
                  <p:nvPr/>
                </p:nvCxnSpPr>
                <p:spPr>
                  <a:xfrm flipH="1" flipV="1">
                    <a:off x="1619672" y="332656"/>
                    <a:ext cx="334944" cy="360040"/>
                  </a:xfrm>
                  <a:prstGeom prst="straightConnector1">
                    <a:avLst/>
                  </a:prstGeom>
                  <a:ln w="25400"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8" name="フリーフォーム 57"/>
                  <p:cNvSpPr/>
                  <p:nvPr/>
                </p:nvSpPr>
                <p:spPr>
                  <a:xfrm>
                    <a:off x="1962080" y="644030"/>
                    <a:ext cx="521688" cy="120674"/>
                  </a:xfrm>
                  <a:custGeom>
                    <a:avLst/>
                    <a:gdLst>
                      <a:gd name="connsiteX0" fmla="*/ 0 w 822960"/>
                      <a:gd name="connsiteY0" fmla="*/ 120344 h 239344"/>
                      <a:gd name="connsiteX1" fmla="*/ 130629 w 822960"/>
                      <a:gd name="connsiteY1" fmla="*/ 2779 h 239344"/>
                      <a:gd name="connsiteX2" fmla="*/ 300446 w 822960"/>
                      <a:gd name="connsiteY2" fmla="*/ 224847 h 239344"/>
                      <a:gd name="connsiteX3" fmla="*/ 496389 w 822960"/>
                      <a:gd name="connsiteY3" fmla="*/ 15842 h 239344"/>
                      <a:gd name="connsiteX4" fmla="*/ 666206 w 822960"/>
                      <a:gd name="connsiteY4" fmla="*/ 237910 h 239344"/>
                      <a:gd name="connsiteX5" fmla="*/ 822960 w 822960"/>
                      <a:gd name="connsiteY5" fmla="*/ 94219 h 239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22960" h="239344">
                        <a:moveTo>
                          <a:pt x="0" y="120344"/>
                        </a:moveTo>
                        <a:cubicBezTo>
                          <a:pt x="40277" y="52853"/>
                          <a:pt x="80555" y="-14638"/>
                          <a:pt x="130629" y="2779"/>
                        </a:cubicBezTo>
                        <a:cubicBezTo>
                          <a:pt x="180703" y="20196"/>
                          <a:pt x="239486" y="222670"/>
                          <a:pt x="300446" y="224847"/>
                        </a:cubicBezTo>
                        <a:cubicBezTo>
                          <a:pt x="361406" y="227024"/>
                          <a:pt x="435429" y="13665"/>
                          <a:pt x="496389" y="15842"/>
                        </a:cubicBezTo>
                        <a:cubicBezTo>
                          <a:pt x="557349" y="18019"/>
                          <a:pt x="611778" y="224847"/>
                          <a:pt x="666206" y="237910"/>
                        </a:cubicBezTo>
                        <a:cubicBezTo>
                          <a:pt x="720634" y="250973"/>
                          <a:pt x="771797" y="172596"/>
                          <a:pt x="822960" y="94219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3" name="テキスト ボックス 52"/>
                <p:cNvSpPr txBox="1"/>
                <p:nvPr/>
              </p:nvSpPr>
              <p:spPr>
                <a:xfrm>
                  <a:off x="7368262" y="4260966"/>
                  <a:ext cx="30008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b="1" dirty="0" smtClean="0">
                      <a:solidFill>
                        <a:srgbClr val="0070C0"/>
                      </a:solidFill>
                    </a:rPr>
                    <a:t>e</a:t>
                  </a:r>
                </a:p>
              </p:txBody>
            </p:sp>
            <p:sp>
              <p:nvSpPr>
                <p:cNvPr id="54" name="テキスト ボックス 53"/>
                <p:cNvSpPr txBox="1"/>
                <p:nvPr/>
              </p:nvSpPr>
              <p:spPr>
                <a:xfrm>
                  <a:off x="7368262" y="3626440"/>
                  <a:ext cx="30008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b="1" dirty="0" smtClean="0">
                      <a:solidFill>
                        <a:srgbClr val="0070C0"/>
                      </a:solidFill>
                    </a:rPr>
                    <a:t>e</a:t>
                  </a:r>
                </a:p>
              </p:txBody>
            </p:sp>
            <p:sp>
              <p:nvSpPr>
                <p:cNvPr id="55" name="テキスト ボックス 54"/>
                <p:cNvSpPr txBox="1"/>
                <p:nvPr/>
              </p:nvSpPr>
              <p:spPr>
                <a:xfrm>
                  <a:off x="8460432" y="3950020"/>
                  <a:ext cx="29527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b="1" dirty="0">
                      <a:solidFill>
                        <a:srgbClr val="0070C0"/>
                      </a:solidFill>
                    </a:rPr>
                    <a:t>Z</a:t>
                  </a:r>
                  <a:endParaRPr lang="en-US" altLang="ja-JP" b="1" dirty="0" smtClean="0">
                    <a:solidFill>
                      <a:srgbClr val="0070C0"/>
                    </a:solidFill>
                  </a:endParaRPr>
                </a:p>
              </p:txBody>
            </p:sp>
          </p:grpSp>
        </p:grpSp>
        <p:grpSp>
          <p:nvGrpSpPr>
            <p:cNvPr id="8" name="グループ化 7"/>
            <p:cNvGrpSpPr/>
            <p:nvPr/>
          </p:nvGrpSpPr>
          <p:grpSpPr>
            <a:xfrm>
              <a:off x="89673" y="5909210"/>
              <a:ext cx="8514775" cy="760150"/>
              <a:chOff x="89673" y="5877272"/>
              <a:chExt cx="8514775" cy="760150"/>
            </a:xfrm>
          </p:grpSpPr>
          <p:sp>
            <p:nvSpPr>
              <p:cNvPr id="44" name="テキスト ボックス 43"/>
              <p:cNvSpPr txBox="1"/>
              <p:nvPr/>
            </p:nvSpPr>
            <p:spPr>
              <a:xfrm>
                <a:off x="89673" y="6237312"/>
                <a:ext cx="8514775" cy="400110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/>
                  <a:t>One-loop corrections to the rho parameter </a:t>
                </a:r>
                <a:r>
                  <a:rPr lang="en-US" altLang="ja-JP" sz="2000" b="1" dirty="0" smtClean="0">
                    <a:solidFill>
                      <a:srgbClr val="FF0000"/>
                    </a:solidFill>
                  </a:rPr>
                  <a:t>does not </a:t>
                </a:r>
                <a:r>
                  <a:rPr lang="en-US" altLang="ja-JP" sz="2000" dirty="0" smtClean="0"/>
                  <a:t>measure </a:t>
                </a:r>
                <a:r>
                  <a:rPr lang="en-US" altLang="ja-JP" sz="2000" dirty="0"/>
                  <a:t>the custodial sym.</a:t>
                </a:r>
                <a:endParaRPr lang="ja-JP" altLang="en-US" sz="2000" dirty="0"/>
              </a:p>
            </p:txBody>
          </p:sp>
          <p:cxnSp>
            <p:nvCxnSpPr>
              <p:cNvPr id="42" name="直線コネクタ 41"/>
              <p:cNvCxnSpPr/>
              <p:nvPr/>
            </p:nvCxnSpPr>
            <p:spPr>
              <a:xfrm flipH="1">
                <a:off x="1691680" y="5877272"/>
                <a:ext cx="1105016" cy="288032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 flipH="1">
                <a:off x="7140732" y="6309320"/>
                <a:ext cx="959660" cy="288032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1" name="テキスト ボックス 60"/>
          <p:cNvSpPr txBox="1"/>
          <p:nvPr/>
        </p:nvSpPr>
        <p:spPr>
          <a:xfrm>
            <a:off x="8604448" y="6505599"/>
            <a:ext cx="527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9</a:t>
            </a:r>
            <a:r>
              <a:rPr kumimoji="1" lang="en-US" altLang="ja-JP" sz="1400" dirty="0" smtClean="0"/>
              <a:t>/16</a:t>
            </a:r>
            <a:endParaRPr kumimoji="1" lang="ja-JP" altLang="en-US" sz="1400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779912" y="392376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^</a:t>
            </a:r>
            <a:endParaRPr kumimoji="1" lang="ja-JP" altLang="en-US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3168000" y="54000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^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9375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36512" y="-27384"/>
            <a:ext cx="9155360" cy="1143000"/>
          </a:xfrm>
        </p:spPr>
        <p:txBody>
          <a:bodyPr>
            <a:noAutofit/>
          </a:bodyPr>
          <a:lstStyle/>
          <a:p>
            <a:r>
              <a:rPr lang="en-US" altLang="ja-JP" sz="3200" dirty="0" err="1" smtClean="0"/>
              <a:t>Radiative</a:t>
            </a:r>
            <a:r>
              <a:rPr lang="en-US" altLang="ja-JP" sz="3200" dirty="0" smtClean="0"/>
              <a:t> corrections to the rho parameter</a:t>
            </a:r>
            <a:endParaRPr kumimoji="1" lang="ja-JP" altLang="en-US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576336"/>
            <a:ext cx="4142563" cy="916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142" y="4428015"/>
            <a:ext cx="3469994" cy="873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グループ化 17"/>
          <p:cNvGrpSpPr/>
          <p:nvPr/>
        </p:nvGrpSpPr>
        <p:grpSpPr>
          <a:xfrm>
            <a:off x="5940152" y="1179590"/>
            <a:ext cx="3050066" cy="1601338"/>
            <a:chOff x="5915228" y="1179590"/>
            <a:chExt cx="3050066" cy="1601338"/>
          </a:xfrm>
        </p:grpSpPr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2200" y="1179590"/>
              <a:ext cx="1753605" cy="889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テキスト ボックス 24"/>
            <p:cNvSpPr txBox="1"/>
            <p:nvPr/>
          </p:nvSpPr>
          <p:spPr>
            <a:xfrm>
              <a:off x="5915228" y="1988840"/>
              <a:ext cx="30500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Custodial sym. breaking in the </a:t>
              </a:r>
            </a:p>
            <a:p>
              <a:r>
                <a:rPr lang="en-US" altLang="ja-JP" dirty="0" smtClean="0"/>
                <a:t>Yukawa sector</a:t>
              </a:r>
            </a:p>
          </p:txBody>
        </p:sp>
        <p:sp>
          <p:nvSpPr>
            <p:cNvPr id="26" name="角丸四角形 25"/>
            <p:cNvSpPr/>
            <p:nvPr/>
          </p:nvSpPr>
          <p:spPr>
            <a:xfrm>
              <a:off x="5940152" y="1179590"/>
              <a:ext cx="2927404" cy="160133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9" name="テキスト ボックス 28"/>
          <p:cNvSpPr txBox="1"/>
          <p:nvPr/>
        </p:nvSpPr>
        <p:spPr>
          <a:xfrm>
            <a:off x="212075" y="2852936"/>
            <a:ext cx="86900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</a:rPr>
              <a:t>Quadratic dependence </a:t>
            </a:r>
            <a:r>
              <a:rPr lang="en-US" altLang="ja-JP" sz="2000" dirty="0" smtClean="0"/>
              <a:t>of the mass splitting appears as the effect of the custodial </a:t>
            </a:r>
          </a:p>
          <a:p>
            <a:r>
              <a:rPr lang="en-US" altLang="ja-JP" sz="2000" dirty="0"/>
              <a:t>s</a:t>
            </a:r>
            <a:r>
              <a:rPr lang="en-US" altLang="ja-JP" sz="2000" dirty="0" smtClean="0"/>
              <a:t>ymmetry breaking. 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79512" y="5385410"/>
            <a:ext cx="84564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Quadratic dependence of the mass splitting </a:t>
            </a:r>
            <a:r>
              <a:rPr lang="en-US" altLang="ja-JP" sz="2000" dirty="0" smtClean="0"/>
              <a:t>disappears by the renormalization, </a:t>
            </a:r>
          </a:p>
          <a:p>
            <a:r>
              <a:rPr lang="en-US" altLang="ja-JP" sz="2000" dirty="0" smtClean="0"/>
              <a:t>and only </a:t>
            </a:r>
            <a:r>
              <a:rPr lang="en-US" altLang="ja-JP" sz="2000" b="1" dirty="0" smtClean="0">
                <a:solidFill>
                  <a:srgbClr val="0070C0"/>
                </a:solidFill>
              </a:rPr>
              <a:t>logarithmic dependence  </a:t>
            </a:r>
            <a:r>
              <a:rPr lang="en-US" altLang="ja-JP" sz="2000" dirty="0"/>
              <a:t>i</a:t>
            </a:r>
            <a:r>
              <a:rPr lang="en-US" altLang="ja-JP" sz="2000" dirty="0" smtClean="0"/>
              <a:t>s remained.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 </a:t>
            </a:r>
            <a:endParaRPr lang="en-US" altLang="ja-JP" sz="2000" b="1" dirty="0">
              <a:solidFill>
                <a:srgbClr val="FF000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788024" y="3212976"/>
            <a:ext cx="361233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i="1" dirty="0" err="1" smtClean="0">
                <a:solidFill>
                  <a:srgbClr val="00B050"/>
                </a:solidFill>
              </a:rPr>
              <a:t>Peskin</a:t>
            </a:r>
            <a:r>
              <a:rPr kumimoji="1" lang="en-US" altLang="ja-JP" sz="1400" b="1" i="1" dirty="0" smtClean="0">
                <a:solidFill>
                  <a:srgbClr val="00B050"/>
                </a:solidFill>
              </a:rPr>
              <a:t>, Wells (2001);</a:t>
            </a:r>
          </a:p>
          <a:p>
            <a:r>
              <a:rPr kumimoji="1" lang="en-US" altLang="ja-JP" sz="1400" b="1" i="1" dirty="0" err="1" smtClean="0">
                <a:solidFill>
                  <a:srgbClr val="00B050"/>
                </a:solidFill>
              </a:rPr>
              <a:t>Grimus</a:t>
            </a:r>
            <a:r>
              <a:rPr lang="en-US" altLang="ja-JP" sz="1400" b="1" i="1" dirty="0" smtClean="0">
                <a:solidFill>
                  <a:srgbClr val="00B050"/>
                </a:solidFill>
              </a:rPr>
              <a:t>, </a:t>
            </a:r>
            <a:r>
              <a:rPr lang="en-US" altLang="ja-JP" sz="1400" b="1" i="1" dirty="0" err="1" smtClean="0">
                <a:solidFill>
                  <a:srgbClr val="00B050"/>
                </a:solidFill>
              </a:rPr>
              <a:t>Lavoura</a:t>
            </a:r>
            <a:r>
              <a:rPr lang="en-US" altLang="ja-JP" sz="1400" b="1" i="1" dirty="0" smtClean="0">
                <a:solidFill>
                  <a:srgbClr val="00B050"/>
                </a:solidFill>
              </a:rPr>
              <a:t>, </a:t>
            </a:r>
            <a:r>
              <a:rPr lang="en-US" altLang="ja-JP" sz="1400" b="1" i="1" dirty="0" err="1" smtClean="0">
                <a:solidFill>
                  <a:srgbClr val="00B050"/>
                </a:solidFill>
              </a:rPr>
              <a:t>Ogreid</a:t>
            </a:r>
            <a:r>
              <a:rPr lang="en-US" altLang="ja-JP" sz="1400" b="1" i="1" dirty="0" smtClean="0">
                <a:solidFill>
                  <a:srgbClr val="00B050"/>
                </a:solidFill>
              </a:rPr>
              <a:t>, </a:t>
            </a:r>
            <a:r>
              <a:rPr lang="en-US" altLang="ja-JP" sz="1400" b="1" i="1" dirty="0" err="1" smtClean="0">
                <a:solidFill>
                  <a:srgbClr val="00B050"/>
                </a:solidFill>
              </a:rPr>
              <a:t>Osland</a:t>
            </a:r>
            <a:r>
              <a:rPr lang="en-US" altLang="ja-JP" sz="1400" b="1" i="1" dirty="0" smtClean="0">
                <a:solidFill>
                  <a:srgbClr val="00B050"/>
                </a:solidFill>
              </a:rPr>
              <a:t> (2008);</a:t>
            </a:r>
            <a:endParaRPr kumimoji="1" lang="en-US" altLang="ja-JP" sz="1400" b="1" i="1" dirty="0" smtClean="0">
              <a:solidFill>
                <a:srgbClr val="00B050"/>
              </a:solidFill>
            </a:endParaRPr>
          </a:p>
          <a:p>
            <a:r>
              <a:rPr kumimoji="1" lang="en-US" altLang="ja-JP" sz="1400" b="1" i="1" dirty="0" err="1" smtClean="0">
                <a:solidFill>
                  <a:srgbClr val="00B050"/>
                </a:solidFill>
              </a:rPr>
              <a:t>Kanemura</a:t>
            </a:r>
            <a:r>
              <a:rPr kumimoji="1" lang="en-US" altLang="ja-JP" sz="1400" b="1" i="1" dirty="0" smtClean="0">
                <a:solidFill>
                  <a:srgbClr val="00B050"/>
                </a:solidFill>
              </a:rPr>
              <a:t>, Okada, Taniguchi, Tsumura (2011).</a:t>
            </a:r>
            <a:endParaRPr kumimoji="1" lang="ja-JP" altLang="en-US" sz="1400" b="1" i="1" dirty="0">
              <a:solidFill>
                <a:srgbClr val="00B050"/>
              </a:solidFill>
            </a:endParaRPr>
          </a:p>
        </p:txBody>
      </p:sp>
      <p:sp>
        <p:nvSpPr>
          <p:cNvPr id="32" name="角丸四角形 31"/>
          <p:cNvSpPr/>
          <p:nvPr/>
        </p:nvSpPr>
        <p:spPr>
          <a:xfrm>
            <a:off x="35496" y="1012666"/>
            <a:ext cx="9001000" cy="2938974"/>
          </a:xfrm>
          <a:prstGeom prst="roundRect">
            <a:avLst>
              <a:gd name="adj" fmla="val 10095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角丸四角形 52"/>
          <p:cNvSpPr/>
          <p:nvPr/>
        </p:nvSpPr>
        <p:spPr>
          <a:xfrm>
            <a:off x="35496" y="4365104"/>
            <a:ext cx="9001000" cy="1728192"/>
          </a:xfrm>
          <a:prstGeom prst="roundRect">
            <a:avLst>
              <a:gd name="adj" fmla="val 10095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239420" y="1208946"/>
            <a:ext cx="1236236" cy="707886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Model w/</a:t>
            </a:r>
          </a:p>
          <a:p>
            <a:r>
              <a:rPr lang="en-US" altLang="ja-JP" sz="2000" b="1" dirty="0" err="1" smtClean="0"/>
              <a:t>ρ</a:t>
            </a:r>
            <a:r>
              <a:rPr lang="en-US" altLang="ja-JP" sz="2000" b="1" baseline="-25000" dirty="0" err="1" smtClean="0"/>
              <a:t>tree</a:t>
            </a:r>
            <a:r>
              <a:rPr lang="en-US" altLang="ja-JP" sz="2000" b="1" dirty="0" smtClean="0"/>
              <a:t> </a:t>
            </a:r>
            <a:r>
              <a:rPr lang="en-US" altLang="ja-JP" sz="2000" b="1" dirty="0"/>
              <a:t>=</a:t>
            </a:r>
            <a:r>
              <a:rPr lang="en-US" altLang="ja-JP" sz="2000" b="1" dirty="0" smtClean="0"/>
              <a:t>1</a:t>
            </a:r>
            <a:endParaRPr lang="ja-JP" altLang="en-US" sz="2000" b="1" dirty="0"/>
          </a:p>
        </p:txBody>
      </p:sp>
      <p:sp>
        <p:nvSpPr>
          <p:cNvPr id="20" name="正方形/長方形 19"/>
          <p:cNvSpPr/>
          <p:nvPr/>
        </p:nvSpPr>
        <p:spPr>
          <a:xfrm>
            <a:off x="218707" y="4521314"/>
            <a:ext cx="1368452" cy="707886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2000" b="1" dirty="0" smtClean="0"/>
              <a:t>Model w/o</a:t>
            </a:r>
          </a:p>
          <a:p>
            <a:r>
              <a:rPr lang="en-US" altLang="ja-JP" sz="2000" b="1" dirty="0" err="1" smtClean="0"/>
              <a:t>ρ</a:t>
            </a:r>
            <a:r>
              <a:rPr lang="en-US" altLang="ja-JP" sz="2000" b="1" baseline="-25000" dirty="0" err="1" smtClean="0"/>
              <a:t>tree</a:t>
            </a:r>
            <a:r>
              <a:rPr lang="en-US" altLang="ja-JP" sz="2000" b="1" dirty="0" smtClean="0"/>
              <a:t> =1</a:t>
            </a:r>
            <a:endParaRPr lang="ja-JP" altLang="en-US" sz="2000" b="1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508787" y="6505599"/>
            <a:ext cx="619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10</a:t>
            </a:r>
            <a:r>
              <a:rPr kumimoji="1" lang="en-US" altLang="ja-JP" sz="1400" dirty="0" smtClean="0"/>
              <a:t>/16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82165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3200" dirty="0" smtClean="0"/>
              <a:t>One-loop corrected rho parameter in the HTM </a:t>
            </a:r>
            <a:endParaRPr kumimoji="1" lang="ja-JP" altLang="en-US" sz="3200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107505" y="1844824"/>
            <a:ext cx="965679" cy="2104201"/>
            <a:chOff x="7668344" y="1052736"/>
            <a:chExt cx="1034656" cy="2304256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7812360" y="1462138"/>
              <a:ext cx="890640" cy="1894854"/>
              <a:chOff x="5652120" y="4005064"/>
              <a:chExt cx="890640" cy="1894854"/>
            </a:xfrm>
          </p:grpSpPr>
          <p:sp>
            <p:nvSpPr>
              <p:cNvPr id="12" name="角丸四角形 11"/>
              <p:cNvSpPr/>
              <p:nvPr/>
            </p:nvSpPr>
            <p:spPr>
              <a:xfrm>
                <a:off x="6000049" y="5405154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角丸四角形 12"/>
              <p:cNvSpPr/>
              <p:nvPr/>
            </p:nvSpPr>
            <p:spPr>
              <a:xfrm>
                <a:off x="6000049" y="4829090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角丸四角形 13"/>
              <p:cNvSpPr/>
              <p:nvPr/>
            </p:nvSpPr>
            <p:spPr>
              <a:xfrm>
                <a:off x="6000049" y="4181018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テキスト ボックス 14"/>
              <p:cNvSpPr txBox="1"/>
              <p:nvPr/>
            </p:nvSpPr>
            <p:spPr>
              <a:xfrm>
                <a:off x="5914126" y="4181018"/>
                <a:ext cx="628634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A, H</a:t>
                </a:r>
                <a:endParaRPr kumimoji="1" lang="ja-JP" altLang="en-US" sz="2000" b="1" dirty="0"/>
              </a:p>
            </p:txBody>
          </p:sp>
          <p:sp>
            <p:nvSpPr>
              <p:cNvPr id="16" name="テキスト ボックス 15"/>
              <p:cNvSpPr txBox="1"/>
              <p:nvPr/>
            </p:nvSpPr>
            <p:spPr>
              <a:xfrm>
                <a:off x="6012680" y="4829090"/>
                <a:ext cx="43152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</a:t>
                </a:r>
                <a:endParaRPr kumimoji="1" lang="ja-JP" altLang="en-US" sz="2000" b="1" baseline="30000" dirty="0"/>
              </a:p>
            </p:txBody>
          </p:sp>
          <p:sp>
            <p:nvSpPr>
              <p:cNvPr id="17" name="テキスト ボックス 16"/>
              <p:cNvSpPr txBox="1"/>
              <p:nvPr/>
            </p:nvSpPr>
            <p:spPr>
              <a:xfrm>
                <a:off x="6000049" y="5405154"/>
                <a:ext cx="5161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++</a:t>
                </a:r>
                <a:endParaRPr kumimoji="1" lang="ja-JP" altLang="en-US" sz="2000" b="1" baseline="30000" dirty="0"/>
              </a:p>
            </p:txBody>
          </p:sp>
          <p:cxnSp>
            <p:nvCxnSpPr>
              <p:cNvPr id="18" name="直線コネクタ 17"/>
              <p:cNvCxnSpPr/>
              <p:nvPr/>
            </p:nvCxnSpPr>
            <p:spPr>
              <a:xfrm>
                <a:off x="5652120" y="4365104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線コネクタ 18"/>
              <p:cNvCxnSpPr/>
              <p:nvPr/>
            </p:nvCxnSpPr>
            <p:spPr>
              <a:xfrm>
                <a:off x="5652120" y="5013176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/>
              <p:cNvCxnSpPr/>
              <p:nvPr/>
            </p:nvCxnSpPr>
            <p:spPr>
              <a:xfrm>
                <a:off x="5652120" y="5589240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矢印コネクタ 20"/>
              <p:cNvCxnSpPr/>
              <p:nvPr/>
            </p:nvCxnSpPr>
            <p:spPr>
              <a:xfrm flipV="1">
                <a:off x="5796136" y="4005064"/>
                <a:ext cx="0" cy="18948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テキスト ボックス 10"/>
            <p:cNvSpPr txBox="1"/>
            <p:nvPr/>
          </p:nvSpPr>
          <p:spPr>
            <a:xfrm>
              <a:off x="7668344" y="1052736"/>
              <a:ext cx="8563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dirty="0" smtClean="0"/>
                <a:t>Case I </a:t>
              </a:r>
              <a:endParaRPr kumimoji="1" lang="ja-JP" altLang="en-US" sz="2000" b="1" dirty="0"/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7975814" y="1772816"/>
            <a:ext cx="1060682" cy="2232248"/>
            <a:chOff x="7668344" y="1052736"/>
            <a:chExt cx="1060682" cy="2304256"/>
          </a:xfrm>
        </p:grpSpPr>
        <p:grpSp>
          <p:nvGrpSpPr>
            <p:cNvPr id="23" name="グループ化 22"/>
            <p:cNvGrpSpPr/>
            <p:nvPr/>
          </p:nvGrpSpPr>
          <p:grpSpPr>
            <a:xfrm>
              <a:off x="7812360" y="1462138"/>
              <a:ext cx="916666" cy="1894854"/>
              <a:chOff x="7615774" y="4005064"/>
              <a:chExt cx="916666" cy="1894854"/>
            </a:xfrm>
          </p:grpSpPr>
          <p:cxnSp>
            <p:nvCxnSpPr>
              <p:cNvPr id="25" name="直線矢印コネクタ 24"/>
              <p:cNvCxnSpPr/>
              <p:nvPr/>
            </p:nvCxnSpPr>
            <p:spPr>
              <a:xfrm flipV="1">
                <a:off x="7759790" y="4005064"/>
                <a:ext cx="0" cy="18948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角丸四角形 25"/>
              <p:cNvSpPr/>
              <p:nvPr/>
            </p:nvSpPr>
            <p:spPr>
              <a:xfrm>
                <a:off x="7963703" y="4165049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>
              <a:xfrm>
                <a:off x="7963703" y="4829090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>
              <a:xfrm>
                <a:off x="7951592" y="5405154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テキスト ボックス 28"/>
              <p:cNvSpPr txBox="1"/>
              <p:nvPr/>
            </p:nvSpPr>
            <p:spPr>
              <a:xfrm>
                <a:off x="7903806" y="5405154"/>
                <a:ext cx="6286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A, H</a:t>
                </a:r>
                <a:endParaRPr kumimoji="1" lang="ja-JP" altLang="en-US" sz="2000" b="1" dirty="0"/>
              </a:p>
            </p:txBody>
          </p:sp>
          <p:sp>
            <p:nvSpPr>
              <p:cNvPr id="30" name="テキスト ボックス 29"/>
              <p:cNvSpPr txBox="1"/>
              <p:nvPr/>
            </p:nvSpPr>
            <p:spPr>
              <a:xfrm>
                <a:off x="7976334" y="4829090"/>
                <a:ext cx="43152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</a:t>
                </a:r>
                <a:endParaRPr kumimoji="1" lang="ja-JP" altLang="en-US" sz="2000" b="1" baseline="30000" dirty="0"/>
              </a:p>
            </p:txBody>
          </p:sp>
          <p:sp>
            <p:nvSpPr>
              <p:cNvPr id="31" name="テキスト ボックス 30"/>
              <p:cNvSpPr txBox="1"/>
              <p:nvPr/>
            </p:nvSpPr>
            <p:spPr>
              <a:xfrm>
                <a:off x="7963703" y="4165049"/>
                <a:ext cx="5161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++</a:t>
                </a:r>
                <a:endParaRPr kumimoji="1" lang="ja-JP" altLang="en-US" sz="2000" b="1" baseline="30000" dirty="0"/>
              </a:p>
            </p:txBody>
          </p:sp>
          <p:cxnSp>
            <p:nvCxnSpPr>
              <p:cNvPr id="32" name="直線コネクタ 31"/>
              <p:cNvCxnSpPr/>
              <p:nvPr/>
            </p:nvCxnSpPr>
            <p:spPr>
              <a:xfrm>
                <a:off x="7615774" y="4365104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7615774" y="5013176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7615774" y="5589240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テキスト ボックス 23"/>
            <p:cNvSpPr txBox="1"/>
            <p:nvPr/>
          </p:nvSpPr>
          <p:spPr>
            <a:xfrm>
              <a:off x="7668344" y="1052736"/>
              <a:ext cx="9886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dirty="0" smtClean="0"/>
                <a:t>Case II </a:t>
              </a:r>
              <a:endParaRPr kumimoji="1" lang="ja-JP" altLang="en-US" sz="2000" b="1" dirty="0"/>
            </a:p>
          </p:txBody>
        </p:sp>
      </p:grpSp>
      <p:sp>
        <p:nvSpPr>
          <p:cNvPr id="36" name="テキスト ボックス 35"/>
          <p:cNvSpPr txBox="1"/>
          <p:nvPr/>
        </p:nvSpPr>
        <p:spPr>
          <a:xfrm>
            <a:off x="179512" y="5805264"/>
            <a:ext cx="8892480" cy="6463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In Case I, </a:t>
            </a:r>
            <a:r>
              <a:rPr kumimoji="1" lang="en-US" altLang="ja-JP" b="1" dirty="0" smtClean="0"/>
              <a:t>m</a:t>
            </a:r>
            <a:r>
              <a:rPr lang="en-US" altLang="ja-JP" b="1" dirty="0" smtClean="0"/>
              <a:t>H</a:t>
            </a:r>
            <a:r>
              <a:rPr lang="en-US" altLang="ja-JP" b="1" baseline="30000" dirty="0" smtClean="0"/>
              <a:t>++</a:t>
            </a:r>
            <a:r>
              <a:rPr lang="ja-JP" altLang="en-US" b="1" dirty="0"/>
              <a:t> </a:t>
            </a:r>
            <a:r>
              <a:rPr lang="en-US" altLang="ja-JP" b="1" dirty="0" smtClean="0"/>
              <a:t>= 150 </a:t>
            </a:r>
            <a:r>
              <a:rPr lang="en-US" altLang="ja-JP" b="1" dirty="0" err="1" smtClean="0"/>
              <a:t>GeV</a:t>
            </a:r>
            <a:r>
              <a:rPr lang="en-US" altLang="ja-JP" b="1" dirty="0" smtClean="0"/>
              <a:t>, 100 </a:t>
            </a:r>
            <a:r>
              <a:rPr lang="en-US" altLang="ja-JP" b="1" dirty="0" err="1" smtClean="0"/>
              <a:t>GeV</a:t>
            </a:r>
            <a:r>
              <a:rPr lang="en-US" altLang="ja-JP" b="1" dirty="0" smtClean="0"/>
              <a:t> &lt;|</a:t>
            </a:r>
            <a:r>
              <a:rPr lang="en-US" altLang="ja-JP" b="1" dirty="0" err="1" smtClean="0"/>
              <a:t>Δm</a:t>
            </a:r>
            <a:r>
              <a:rPr lang="en-US" altLang="ja-JP" b="1" dirty="0"/>
              <a:t>|</a:t>
            </a:r>
            <a:r>
              <a:rPr lang="en-US" altLang="ja-JP" b="1" dirty="0" smtClean="0"/>
              <a:t> &lt; 400 </a:t>
            </a:r>
            <a:r>
              <a:rPr lang="en-US" altLang="ja-JP" b="1" dirty="0" err="1" smtClean="0"/>
              <a:t>GeV</a:t>
            </a:r>
            <a:r>
              <a:rPr lang="en-US" altLang="ja-JP" b="1" dirty="0"/>
              <a:t> </a:t>
            </a:r>
            <a:r>
              <a:rPr lang="en-US" altLang="ja-JP" b="1" dirty="0" smtClean="0"/>
              <a:t>, 3 </a:t>
            </a:r>
            <a:r>
              <a:rPr lang="en-US" altLang="ja-JP" b="1" dirty="0" err="1" smtClean="0"/>
              <a:t>GeV</a:t>
            </a:r>
            <a:r>
              <a:rPr lang="en-US" altLang="ja-JP" b="1" dirty="0" smtClean="0"/>
              <a:t>  &lt; vΔ &lt; 8 </a:t>
            </a:r>
            <a:r>
              <a:rPr lang="en-US" altLang="ja-JP" b="1" dirty="0" err="1" smtClean="0"/>
              <a:t>GeV</a:t>
            </a:r>
            <a:r>
              <a:rPr lang="en-US" altLang="ja-JP" b="1" dirty="0" smtClean="0"/>
              <a:t> </a:t>
            </a:r>
            <a:r>
              <a:rPr lang="ja-JP" altLang="en-US" b="1" dirty="0"/>
              <a:t> </a:t>
            </a:r>
            <a:r>
              <a:rPr lang="en-US" altLang="ja-JP" dirty="0" smtClean="0"/>
              <a:t>is favored, while</a:t>
            </a:r>
          </a:p>
          <a:p>
            <a:r>
              <a:rPr lang="en-US" altLang="ja-JP" dirty="0" smtClean="0"/>
              <a:t>Case II is highly constrained by the data. </a:t>
            </a:r>
          </a:p>
        </p:txBody>
      </p:sp>
      <p:pic>
        <p:nvPicPr>
          <p:cNvPr id="40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920" y="4669683"/>
            <a:ext cx="3323543" cy="671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テキスト ボックス 36"/>
          <p:cNvSpPr txBox="1"/>
          <p:nvPr/>
        </p:nvSpPr>
        <p:spPr>
          <a:xfrm>
            <a:off x="642085" y="4805473"/>
            <a:ext cx="44339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err="1" smtClean="0"/>
              <a:t>v</a:t>
            </a:r>
            <a:r>
              <a:rPr lang="en-US" altLang="ja-JP" sz="2000" baseline="-25000" dirty="0" err="1" smtClean="0"/>
              <a:t>Δ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is calculated by the tree level formula:</a:t>
            </a:r>
            <a:endParaRPr kumimoji="1" lang="ja-JP" altLang="en-US" sz="20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148064" y="692696"/>
            <a:ext cx="36658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 err="1" smtClean="0">
                <a:solidFill>
                  <a:srgbClr val="00B050"/>
                </a:solidFill>
              </a:rPr>
              <a:t>Kanemura</a:t>
            </a:r>
            <a:r>
              <a:rPr kumimoji="1" lang="en-US" altLang="ja-JP" sz="1600" b="1" i="1" dirty="0" smtClean="0">
                <a:solidFill>
                  <a:srgbClr val="00B050"/>
                </a:solidFill>
              </a:rPr>
              <a:t>, KY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err="1" smtClean="0">
                <a:solidFill>
                  <a:srgbClr val="00B050"/>
                </a:solidFill>
              </a:rPr>
              <a:t>arXiv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: 1201.6287 [</a:t>
            </a:r>
            <a:r>
              <a:rPr lang="en-US" altLang="ja-JP" sz="1600" b="1" i="1" dirty="0" err="1" smtClean="0">
                <a:solidFill>
                  <a:srgbClr val="00B050"/>
                </a:solidFill>
              </a:rPr>
              <a:t>hep-ph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]</a:t>
            </a:r>
            <a:endParaRPr kumimoji="1" lang="ja-JP" altLang="en-US" sz="1600" b="1" i="1" dirty="0">
              <a:solidFill>
                <a:srgbClr val="00B05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78443" y="4309065"/>
            <a:ext cx="1830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err="1" smtClean="0"/>
              <a:t>Δm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= m</a:t>
            </a:r>
            <a:r>
              <a:rPr lang="en-US" altLang="ja-JP" sz="2000" baseline="-25000" dirty="0" smtClean="0"/>
              <a:t>H++ </a:t>
            </a:r>
            <a:r>
              <a:rPr lang="en-US" altLang="ja-JP" sz="2000" dirty="0" smtClean="0"/>
              <a:t>- m</a:t>
            </a:r>
            <a:r>
              <a:rPr lang="en-US" altLang="ja-JP" sz="2000" baseline="-25000" dirty="0" smtClean="0"/>
              <a:t>H+</a:t>
            </a:r>
            <a:endParaRPr kumimoji="1" lang="ja-JP" altLang="en-US" sz="2000" baseline="-25000" dirty="0"/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59" y="790434"/>
            <a:ext cx="3206931" cy="374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09" y="1191662"/>
            <a:ext cx="3295030" cy="294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951" y="1770112"/>
            <a:ext cx="6829425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619672" y="1506270"/>
            <a:ext cx="2713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m</a:t>
            </a:r>
            <a:r>
              <a:rPr kumimoji="1" lang="en-US" altLang="ja-JP" sz="1600" baseline="-25000" dirty="0" smtClean="0"/>
              <a:t>H</a:t>
            </a:r>
            <a:r>
              <a:rPr lang="en-US" altLang="ja-JP" sz="1600" baseline="-25000" dirty="0" smtClean="0"/>
              <a:t>++ </a:t>
            </a:r>
            <a:r>
              <a:rPr lang="en-US" altLang="ja-JP" sz="1600" dirty="0" smtClean="0"/>
              <a:t>= 150 </a:t>
            </a:r>
            <a:r>
              <a:rPr lang="en-US" altLang="ja-JP" sz="1600" dirty="0" err="1" smtClean="0"/>
              <a:t>GeV</a:t>
            </a:r>
            <a:r>
              <a:rPr lang="en-US" altLang="ja-JP" sz="1600" dirty="0" smtClean="0"/>
              <a:t>, </a:t>
            </a:r>
            <a:r>
              <a:rPr lang="en-US" altLang="ja-JP" sz="1600" dirty="0" err="1" smtClean="0"/>
              <a:t>mh</a:t>
            </a:r>
            <a:r>
              <a:rPr lang="en-US" altLang="ja-JP" sz="1600" dirty="0" smtClean="0"/>
              <a:t> = 125 </a:t>
            </a:r>
            <a:r>
              <a:rPr lang="en-US" altLang="ja-JP" sz="1600" dirty="0" err="1" smtClean="0"/>
              <a:t>GeV</a:t>
            </a:r>
            <a:endParaRPr kumimoji="1" lang="ja-JP" altLang="en-US" sz="1600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148064" y="1506270"/>
            <a:ext cx="2540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m</a:t>
            </a:r>
            <a:r>
              <a:rPr kumimoji="1" lang="en-US" altLang="ja-JP" sz="1600" baseline="-25000" dirty="0" smtClean="0"/>
              <a:t>A</a:t>
            </a:r>
            <a:r>
              <a:rPr lang="en-US" altLang="ja-JP" sz="1600" dirty="0" smtClean="0"/>
              <a:t>= 150 </a:t>
            </a:r>
            <a:r>
              <a:rPr lang="en-US" altLang="ja-JP" sz="1600" dirty="0" err="1" smtClean="0"/>
              <a:t>GeV</a:t>
            </a:r>
            <a:r>
              <a:rPr lang="en-US" altLang="ja-JP" sz="1600" dirty="0" smtClean="0"/>
              <a:t>, </a:t>
            </a:r>
            <a:r>
              <a:rPr lang="en-US" altLang="ja-JP" sz="1600" dirty="0" err="1" smtClean="0"/>
              <a:t>mh</a:t>
            </a:r>
            <a:r>
              <a:rPr lang="en-US" altLang="ja-JP" sz="1600" dirty="0" smtClean="0"/>
              <a:t> = 125 </a:t>
            </a:r>
            <a:r>
              <a:rPr lang="en-US" altLang="ja-JP" sz="1600" dirty="0" err="1" smtClean="0"/>
              <a:t>GeV</a:t>
            </a:r>
            <a:endParaRPr kumimoji="1" lang="ja-JP" altLang="en-US" sz="1600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8508787" y="6505599"/>
            <a:ext cx="619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11</a:t>
            </a:r>
            <a:r>
              <a:rPr kumimoji="1" lang="en-US" altLang="ja-JP" sz="1400" dirty="0" smtClean="0"/>
              <a:t>/16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91040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24807" y="13319"/>
            <a:ext cx="9377327" cy="679377"/>
          </a:xfrm>
        </p:spPr>
        <p:txBody>
          <a:bodyPr>
            <a:noAutofit/>
          </a:bodyPr>
          <a:lstStyle/>
          <a:p>
            <a:r>
              <a:rPr lang="en-US" altLang="ja-JP" sz="3600" dirty="0" smtClean="0"/>
              <a:t>Renormalization of the Higgs potential</a:t>
            </a:r>
            <a:endParaRPr kumimoji="1" lang="ja-JP" altLang="en-US" sz="3600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467543" y="908720"/>
            <a:ext cx="8136905" cy="645790"/>
            <a:chOff x="467543" y="692696"/>
            <a:chExt cx="8136905" cy="645790"/>
          </a:xfrm>
        </p:grpSpPr>
        <p:sp>
          <p:nvSpPr>
            <p:cNvPr id="4" name="正方形/長方形 3"/>
            <p:cNvSpPr/>
            <p:nvPr/>
          </p:nvSpPr>
          <p:spPr>
            <a:xfrm>
              <a:off x="467543" y="692696"/>
              <a:ext cx="3543869" cy="645790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4860032" y="692696"/>
              <a:ext cx="3744416" cy="645790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右矢印 29"/>
            <p:cNvSpPr/>
            <p:nvPr/>
          </p:nvSpPr>
          <p:spPr>
            <a:xfrm>
              <a:off x="4065068" y="773275"/>
              <a:ext cx="743448" cy="484632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8" name="正方形/長方形 2047"/>
            <p:cNvSpPr/>
            <p:nvPr/>
          </p:nvSpPr>
          <p:spPr>
            <a:xfrm>
              <a:off x="557788" y="707216"/>
              <a:ext cx="271510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 smtClean="0"/>
                <a:t>8 parameters in the potential</a:t>
              </a:r>
              <a:endParaRPr lang="ja-JP" altLang="en-US" sz="1600" dirty="0"/>
            </a:p>
          </p:txBody>
        </p:sp>
        <p:sp>
          <p:nvSpPr>
            <p:cNvPr id="2049" name="正方形/長方形 2048"/>
            <p:cNvSpPr/>
            <p:nvPr/>
          </p:nvSpPr>
          <p:spPr>
            <a:xfrm>
              <a:off x="5400742" y="704767"/>
              <a:ext cx="199362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 smtClean="0"/>
                <a:t>8 physical parameters</a:t>
              </a:r>
              <a:endParaRPr lang="en-US" altLang="ja-JP" sz="1600" dirty="0"/>
            </a:p>
          </p:txBody>
        </p:sp>
        <p:sp>
          <p:nvSpPr>
            <p:cNvPr id="2066" name="テキスト ボックス 2065"/>
            <p:cNvSpPr txBox="1"/>
            <p:nvPr/>
          </p:nvSpPr>
          <p:spPr>
            <a:xfrm>
              <a:off x="5048841" y="969154"/>
              <a:ext cx="33667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i="1" dirty="0"/>
                <a:t>v</a:t>
              </a:r>
              <a:r>
                <a:rPr lang="en-US" altLang="ja-JP" i="1" dirty="0" smtClean="0"/>
                <a:t> , </a:t>
              </a:r>
              <a:r>
                <a:rPr lang="en-US" altLang="ja-JP" i="1" dirty="0" err="1" smtClean="0"/>
                <a:t>v</a:t>
              </a:r>
              <a:r>
                <a:rPr lang="en-US" altLang="ja-JP" i="1" baseline="-25000" dirty="0" err="1" smtClean="0"/>
                <a:t>Δ</a:t>
              </a:r>
              <a:r>
                <a:rPr lang="en-US" altLang="ja-JP" i="1" dirty="0" smtClean="0"/>
                <a:t> , m</a:t>
              </a:r>
              <a:r>
                <a:rPr lang="en-US" altLang="ja-JP" i="1" baseline="-25000" dirty="0" smtClean="0"/>
                <a:t>H++ </a:t>
              </a:r>
              <a:r>
                <a:rPr lang="en-US" altLang="ja-JP" i="1" dirty="0" smtClean="0"/>
                <a:t>, m</a:t>
              </a:r>
              <a:r>
                <a:rPr lang="en-US" altLang="ja-JP" i="1" baseline="-25000" dirty="0" smtClean="0"/>
                <a:t>H+ </a:t>
              </a:r>
              <a:r>
                <a:rPr lang="en-US" altLang="ja-JP" i="1" dirty="0" smtClean="0"/>
                <a:t>, m</a:t>
              </a:r>
              <a:r>
                <a:rPr lang="en-US" altLang="ja-JP" i="1" baseline="-25000" dirty="0" smtClean="0"/>
                <a:t>A</a:t>
              </a:r>
              <a:r>
                <a:rPr lang="en-US" altLang="ja-JP" i="1" dirty="0" smtClean="0"/>
                <a:t> , </a:t>
              </a:r>
              <a:r>
                <a:rPr lang="en-US" altLang="ja-JP" i="1" dirty="0" err="1" smtClean="0"/>
                <a:t>m</a:t>
              </a:r>
              <a:r>
                <a:rPr lang="en-US" altLang="ja-JP" i="1" baseline="-25000" dirty="0" err="1" smtClean="0"/>
                <a:t>h</a:t>
              </a:r>
              <a:r>
                <a:rPr lang="en-US" altLang="ja-JP" i="1" dirty="0" smtClean="0"/>
                <a:t> , m</a:t>
              </a:r>
              <a:r>
                <a:rPr lang="en-US" altLang="ja-JP" i="1" baseline="-25000" dirty="0" smtClean="0"/>
                <a:t>H</a:t>
              </a:r>
              <a:r>
                <a:rPr lang="en-US" altLang="ja-JP" i="1" dirty="0" smtClean="0"/>
                <a:t> , α </a:t>
              </a:r>
              <a:endParaRPr kumimoji="1" lang="ja-JP" altLang="en-US" i="1" dirty="0"/>
            </a:p>
          </p:txBody>
        </p:sp>
        <p:sp>
          <p:nvSpPr>
            <p:cNvPr id="2067" name="テキスト ボックス 2066"/>
            <p:cNvSpPr txBox="1"/>
            <p:nvPr/>
          </p:nvSpPr>
          <p:spPr>
            <a:xfrm>
              <a:off x="799317" y="969154"/>
              <a:ext cx="28803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i="1" dirty="0" smtClean="0"/>
                <a:t>μ , m , M , λ</a:t>
              </a:r>
              <a:r>
                <a:rPr lang="en-US" altLang="ja-JP" i="1" baseline="-25000" dirty="0" smtClean="0"/>
                <a:t>1</a:t>
              </a:r>
              <a:r>
                <a:rPr lang="en-US" altLang="ja-JP" i="1" dirty="0" smtClean="0"/>
                <a:t> , λ</a:t>
              </a:r>
              <a:r>
                <a:rPr lang="en-US" altLang="ja-JP" i="1" baseline="-25000" dirty="0" smtClean="0"/>
                <a:t>2</a:t>
              </a:r>
              <a:r>
                <a:rPr lang="en-US" altLang="ja-JP" i="1" dirty="0" smtClean="0"/>
                <a:t> , λ</a:t>
              </a:r>
              <a:r>
                <a:rPr lang="en-US" altLang="ja-JP" i="1" baseline="-25000" dirty="0" smtClean="0"/>
                <a:t>3</a:t>
              </a:r>
              <a:r>
                <a:rPr lang="en-US" altLang="ja-JP" i="1" dirty="0" smtClean="0"/>
                <a:t> , λ</a:t>
              </a:r>
              <a:r>
                <a:rPr lang="en-US" altLang="ja-JP" i="1" baseline="-25000" dirty="0" smtClean="0"/>
                <a:t>4</a:t>
              </a:r>
              <a:r>
                <a:rPr lang="en-US" altLang="ja-JP" i="1" dirty="0" smtClean="0"/>
                <a:t> , λ</a:t>
              </a:r>
              <a:r>
                <a:rPr lang="en-US" altLang="ja-JP" i="1" baseline="-25000" dirty="0" smtClean="0"/>
                <a:t>5</a:t>
              </a:r>
              <a:endParaRPr kumimoji="1" lang="ja-JP" altLang="en-US" i="1" baseline="-25000" dirty="0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115817" y="3348127"/>
            <a:ext cx="8488631" cy="602796"/>
            <a:chOff x="115817" y="3132103"/>
            <a:chExt cx="8488631" cy="602796"/>
          </a:xfrm>
        </p:grpSpPr>
        <p:pic>
          <p:nvPicPr>
            <p:cNvPr id="14" name="Picture 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2543" y="3237508"/>
              <a:ext cx="493713" cy="365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55" name="テキスト ボックス 2054"/>
            <p:cNvSpPr txBox="1"/>
            <p:nvPr/>
          </p:nvSpPr>
          <p:spPr>
            <a:xfrm>
              <a:off x="115817" y="3262326"/>
              <a:ext cx="2655983" cy="369332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Vanishing 1-point function</a:t>
              </a:r>
              <a:endParaRPr kumimoji="1" lang="ja-JP" altLang="en-US" dirty="0"/>
            </a:p>
          </p:txBody>
        </p:sp>
        <p:pic>
          <p:nvPicPr>
            <p:cNvPr id="2061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7753" y="3132103"/>
              <a:ext cx="3504557" cy="6027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68" name="正方形/長方形 2067"/>
            <p:cNvSpPr/>
            <p:nvPr/>
          </p:nvSpPr>
          <p:spPr>
            <a:xfrm>
              <a:off x="7020272" y="3140968"/>
              <a:ext cx="15841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400" i="1" dirty="0" err="1">
                  <a:solidFill>
                    <a:srgbClr val="00B050"/>
                  </a:solidFill>
                </a:rPr>
                <a:t>δT</a:t>
              </a:r>
              <a:r>
                <a:rPr lang="en-US" altLang="ja-JP" sz="2400" i="1" baseline="-25000" dirty="0" err="1">
                  <a:solidFill>
                    <a:srgbClr val="00B050"/>
                  </a:solidFill>
                </a:rPr>
                <a:t>φ</a:t>
              </a:r>
              <a:r>
                <a:rPr lang="ja-JP" altLang="en-US" sz="2400" i="1" baseline="-25000" dirty="0">
                  <a:solidFill>
                    <a:srgbClr val="00B050"/>
                  </a:solidFill>
                </a:rPr>
                <a:t> </a:t>
              </a:r>
              <a:r>
                <a:rPr lang="en-US" altLang="ja-JP" sz="2400" i="1" baseline="-25000" dirty="0">
                  <a:solidFill>
                    <a:srgbClr val="00B050"/>
                  </a:solidFill>
                </a:rPr>
                <a:t>,</a:t>
              </a:r>
              <a:r>
                <a:rPr lang="en-US" altLang="ja-JP" sz="2400" i="1" dirty="0">
                  <a:solidFill>
                    <a:srgbClr val="00B050"/>
                  </a:solidFill>
                </a:rPr>
                <a:t> </a:t>
              </a:r>
              <a:r>
                <a:rPr lang="en-US" altLang="ja-JP" sz="2400" i="1" dirty="0" err="1" smtClean="0">
                  <a:solidFill>
                    <a:srgbClr val="00B050"/>
                  </a:solidFill>
                </a:rPr>
                <a:t>δT</a:t>
              </a:r>
              <a:r>
                <a:rPr lang="en-US" altLang="ja-JP" sz="2400" i="1" baseline="-25000" dirty="0" err="1" smtClean="0">
                  <a:solidFill>
                    <a:srgbClr val="00B050"/>
                  </a:solidFill>
                </a:rPr>
                <a:t>Δ</a:t>
              </a:r>
              <a:endParaRPr lang="ja-JP" altLang="en-US" sz="2400" dirty="0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238355" y="1634316"/>
            <a:ext cx="7574005" cy="1074604"/>
            <a:chOff x="238355" y="1418292"/>
            <a:chExt cx="7574005" cy="1074604"/>
          </a:xfrm>
        </p:grpSpPr>
        <p:sp>
          <p:nvSpPr>
            <p:cNvPr id="31" name="テキスト ボックス 30"/>
            <p:cNvSpPr txBox="1"/>
            <p:nvPr/>
          </p:nvSpPr>
          <p:spPr>
            <a:xfrm>
              <a:off x="2051720" y="1772816"/>
              <a:ext cx="20882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B050"/>
                  </a:solidFill>
                </a:rPr>
                <a:t>Tadpole</a:t>
              </a:r>
              <a:r>
                <a:rPr kumimoji="1" lang="ja-JP" altLang="en-US" dirty="0" smtClean="0">
                  <a:solidFill>
                    <a:srgbClr val="00B050"/>
                  </a:solidFill>
                </a:rPr>
                <a:t>：</a:t>
              </a:r>
              <a:r>
                <a:rPr kumimoji="1" lang="ja-JP" altLang="en-US" i="1" dirty="0" smtClean="0">
                  <a:solidFill>
                    <a:srgbClr val="00B050"/>
                  </a:solidFill>
                </a:rPr>
                <a:t>　</a:t>
              </a:r>
              <a:r>
                <a:rPr kumimoji="1" lang="en-US" altLang="ja-JP" i="1" dirty="0" err="1" smtClean="0">
                  <a:solidFill>
                    <a:srgbClr val="00B050"/>
                  </a:solidFill>
                </a:rPr>
                <a:t>δT</a:t>
              </a:r>
              <a:r>
                <a:rPr kumimoji="1" lang="en-US" altLang="ja-JP" i="1" baseline="-25000" dirty="0" err="1" smtClean="0">
                  <a:solidFill>
                    <a:srgbClr val="00B050"/>
                  </a:solidFill>
                </a:rPr>
                <a:t>φ</a:t>
              </a:r>
              <a:r>
                <a:rPr lang="ja-JP" altLang="en-US" i="1" baseline="-25000" dirty="0" smtClean="0">
                  <a:solidFill>
                    <a:srgbClr val="00B050"/>
                  </a:solidFill>
                </a:rPr>
                <a:t> </a:t>
              </a:r>
              <a:r>
                <a:rPr lang="en-US" altLang="ja-JP" i="1" baseline="-25000" dirty="0" smtClean="0">
                  <a:solidFill>
                    <a:srgbClr val="00B050"/>
                  </a:solidFill>
                </a:rPr>
                <a:t>,</a:t>
              </a:r>
              <a:r>
                <a:rPr lang="en-US" altLang="ja-JP" i="1" dirty="0" smtClean="0">
                  <a:solidFill>
                    <a:srgbClr val="00B050"/>
                  </a:solidFill>
                </a:rPr>
                <a:t> </a:t>
              </a:r>
              <a:r>
                <a:rPr kumimoji="1" lang="en-US" altLang="ja-JP" i="1" dirty="0" err="1" smtClean="0">
                  <a:solidFill>
                    <a:srgbClr val="00B050"/>
                  </a:solidFill>
                </a:rPr>
                <a:t>δT</a:t>
              </a:r>
              <a:r>
                <a:rPr kumimoji="1" lang="en-US" altLang="ja-JP" i="1" baseline="-25000" dirty="0" err="1" smtClean="0">
                  <a:solidFill>
                    <a:srgbClr val="00B050"/>
                  </a:solidFill>
                </a:rPr>
                <a:t>Δ</a:t>
              </a:r>
              <a:r>
                <a:rPr kumimoji="1" lang="en-US" altLang="ja-JP" i="1" baseline="-25000" dirty="0" smtClean="0">
                  <a:solidFill>
                    <a:srgbClr val="00B050"/>
                  </a:solidFill>
                </a:rPr>
                <a:t> ,</a:t>
              </a:r>
              <a:endParaRPr kumimoji="1" lang="ja-JP" altLang="en-US" i="1" dirty="0">
                <a:solidFill>
                  <a:srgbClr val="00B050"/>
                </a:solidFill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2051720" y="2123564"/>
              <a:ext cx="57606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Wave function renormalization</a:t>
              </a:r>
              <a:r>
                <a:rPr lang="ja-JP" altLang="en-US" dirty="0" smtClean="0"/>
                <a:t>：</a:t>
              </a:r>
              <a:r>
                <a:rPr lang="en-US" altLang="ja-JP" i="1" dirty="0"/>
                <a:t>δZ</a:t>
              </a:r>
              <a:r>
                <a:rPr lang="en-US" altLang="ja-JP" i="1" baseline="-25000" dirty="0"/>
                <a:t>H</a:t>
              </a:r>
              <a:r>
                <a:rPr lang="en-US" altLang="ja-JP" i="1" baseline="-25000" dirty="0" smtClean="0"/>
                <a:t>++, </a:t>
              </a:r>
              <a:r>
                <a:rPr lang="en-US" altLang="ja-JP" i="1" dirty="0"/>
                <a:t>δZ</a:t>
              </a:r>
              <a:r>
                <a:rPr lang="en-US" altLang="ja-JP" i="1" baseline="-25000" dirty="0"/>
                <a:t>H</a:t>
              </a:r>
              <a:r>
                <a:rPr lang="en-US" altLang="ja-JP" i="1" baseline="-25000" dirty="0" smtClean="0"/>
                <a:t>+, </a:t>
              </a:r>
              <a:r>
                <a:rPr lang="en-US" altLang="ja-JP" i="1" dirty="0" err="1" smtClean="0"/>
                <a:t>δZ</a:t>
              </a:r>
              <a:r>
                <a:rPr lang="en-US" altLang="ja-JP" i="1" baseline="-25000" dirty="0" err="1" smtClean="0"/>
                <a:t>A</a:t>
              </a:r>
              <a:r>
                <a:rPr lang="en-US" altLang="ja-JP" i="1" baseline="-25000" dirty="0" smtClean="0"/>
                <a:t>, </a:t>
              </a:r>
              <a:r>
                <a:rPr lang="en-US" altLang="ja-JP" i="1" dirty="0" smtClean="0"/>
                <a:t>δZ</a:t>
              </a:r>
              <a:r>
                <a:rPr lang="en-US" altLang="ja-JP" i="1" baseline="-25000" dirty="0" smtClean="0"/>
                <a:t>H, </a:t>
              </a:r>
              <a:r>
                <a:rPr lang="en-US" altLang="ja-JP" i="1" dirty="0" err="1" smtClean="0"/>
                <a:t>δZ</a:t>
              </a:r>
              <a:r>
                <a:rPr lang="en-US" altLang="ja-JP" i="1" baseline="-25000" dirty="0" err="1" smtClean="0"/>
                <a:t>h</a:t>
              </a:r>
              <a:r>
                <a:rPr lang="en-US" altLang="ja-JP" i="1" dirty="0" smtClean="0"/>
                <a:t>,… </a:t>
              </a:r>
              <a:endParaRPr kumimoji="1" lang="ja-JP" altLang="en-US" i="1" dirty="0"/>
            </a:p>
          </p:txBody>
        </p:sp>
        <p:sp>
          <p:nvSpPr>
            <p:cNvPr id="2059" name="テキスト ボックス 2058"/>
            <p:cNvSpPr txBox="1"/>
            <p:nvPr/>
          </p:nvSpPr>
          <p:spPr>
            <a:xfrm>
              <a:off x="238355" y="1628800"/>
              <a:ext cx="1538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srgbClr val="FF0000"/>
                  </a:solidFill>
                </a:rPr>
                <a:t>Counter terms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3" name="正方形/長方形 2"/>
            <p:cNvSpPr/>
            <p:nvPr/>
          </p:nvSpPr>
          <p:spPr>
            <a:xfrm>
              <a:off x="2066251" y="1418292"/>
              <a:ext cx="516296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i="1" dirty="0">
                  <a:solidFill>
                    <a:schemeClr val="accent6">
                      <a:lumMod val="50000"/>
                    </a:schemeClr>
                  </a:solidFill>
                </a:rPr>
                <a:t>δv</a:t>
              </a:r>
              <a:r>
                <a:rPr lang="ja-JP" altLang="en-US" i="1" dirty="0">
                  <a:solidFill>
                    <a:schemeClr val="accent6">
                      <a:lumMod val="50000"/>
                    </a:schemeClr>
                  </a:solidFill>
                </a:rPr>
                <a:t> </a:t>
              </a:r>
              <a:r>
                <a:rPr lang="en-US" altLang="ja-JP" i="1" dirty="0">
                  <a:solidFill>
                    <a:schemeClr val="accent6">
                      <a:lumMod val="50000"/>
                    </a:schemeClr>
                  </a:solidFill>
                </a:rPr>
                <a:t>, </a:t>
              </a:r>
              <a:r>
                <a:rPr lang="en-US" altLang="ja-JP" i="1" dirty="0" err="1">
                  <a:solidFill>
                    <a:schemeClr val="accent6">
                      <a:lumMod val="50000"/>
                    </a:schemeClr>
                  </a:solidFill>
                </a:rPr>
                <a:t>δv</a:t>
              </a:r>
              <a:r>
                <a:rPr lang="en-US" altLang="ja-JP" i="1" baseline="-25000" dirty="0" err="1">
                  <a:solidFill>
                    <a:schemeClr val="accent6">
                      <a:lumMod val="50000"/>
                    </a:schemeClr>
                  </a:solidFill>
                </a:rPr>
                <a:t>Δ</a:t>
              </a:r>
              <a:r>
                <a:rPr lang="en-US" altLang="ja-JP" i="1" dirty="0">
                  <a:solidFill>
                    <a:schemeClr val="accent6">
                      <a:lumMod val="50000"/>
                    </a:schemeClr>
                  </a:solidFill>
                </a:rPr>
                <a:t> ,</a:t>
              </a:r>
              <a:r>
                <a:rPr lang="en-US" altLang="ja-JP" i="1" baseline="-25000" dirty="0">
                  <a:solidFill>
                    <a:schemeClr val="accent6">
                      <a:lumMod val="50000"/>
                    </a:schemeClr>
                  </a:solidFill>
                </a:rPr>
                <a:t> </a:t>
              </a:r>
              <a:r>
                <a:rPr lang="en-US" altLang="ja-JP" i="1" dirty="0">
                  <a:solidFill>
                    <a:schemeClr val="accent6">
                      <a:lumMod val="50000"/>
                    </a:schemeClr>
                  </a:solidFill>
                </a:rPr>
                <a:t> </a:t>
              </a:r>
              <a:r>
                <a:rPr lang="en-US" altLang="ja-JP" i="1" dirty="0">
                  <a:solidFill>
                    <a:srgbClr val="0070C0"/>
                  </a:solidFill>
                </a:rPr>
                <a:t>δm</a:t>
              </a:r>
              <a:r>
                <a:rPr lang="en-US" altLang="ja-JP" i="1" baseline="-25000" dirty="0">
                  <a:solidFill>
                    <a:srgbClr val="0070C0"/>
                  </a:solidFill>
                </a:rPr>
                <a:t>H++</a:t>
              </a:r>
              <a:r>
                <a:rPr lang="en-US" altLang="ja-JP" i="1" baseline="30000" dirty="0">
                  <a:solidFill>
                    <a:srgbClr val="0070C0"/>
                  </a:solidFill>
                </a:rPr>
                <a:t>2</a:t>
              </a:r>
              <a:r>
                <a:rPr lang="en-US" altLang="ja-JP" i="1" dirty="0">
                  <a:solidFill>
                    <a:srgbClr val="0070C0"/>
                  </a:solidFill>
                </a:rPr>
                <a:t> , δm</a:t>
              </a:r>
              <a:r>
                <a:rPr lang="en-US" altLang="ja-JP" i="1" baseline="-25000" dirty="0">
                  <a:solidFill>
                    <a:srgbClr val="0070C0"/>
                  </a:solidFill>
                </a:rPr>
                <a:t>H+</a:t>
              </a:r>
              <a:r>
                <a:rPr lang="en-US" altLang="ja-JP" i="1" baseline="30000" dirty="0">
                  <a:solidFill>
                    <a:srgbClr val="0070C0"/>
                  </a:solidFill>
                </a:rPr>
                <a:t>2</a:t>
              </a:r>
              <a:r>
                <a:rPr lang="en-US" altLang="ja-JP" i="1" dirty="0">
                  <a:solidFill>
                    <a:srgbClr val="0070C0"/>
                  </a:solidFill>
                </a:rPr>
                <a:t> </a:t>
              </a:r>
              <a:r>
                <a:rPr lang="en-US" altLang="ja-JP" i="1" dirty="0" smtClean="0">
                  <a:solidFill>
                    <a:srgbClr val="0070C0"/>
                  </a:solidFill>
                </a:rPr>
                <a:t>,  </a:t>
              </a:r>
              <a:r>
                <a:rPr lang="en-US" altLang="ja-JP" i="1" dirty="0">
                  <a:solidFill>
                    <a:srgbClr val="0070C0"/>
                  </a:solidFill>
                </a:rPr>
                <a:t>δm</a:t>
              </a:r>
              <a:r>
                <a:rPr lang="en-US" altLang="ja-JP" i="1" baseline="-25000" dirty="0">
                  <a:solidFill>
                    <a:srgbClr val="0070C0"/>
                  </a:solidFill>
                </a:rPr>
                <a:t>A</a:t>
              </a:r>
              <a:r>
                <a:rPr lang="en-US" altLang="ja-JP" i="1" baseline="30000" dirty="0">
                  <a:solidFill>
                    <a:srgbClr val="0070C0"/>
                  </a:solidFill>
                </a:rPr>
                <a:t>2</a:t>
              </a:r>
              <a:r>
                <a:rPr lang="en-US" altLang="ja-JP" i="1" dirty="0">
                  <a:solidFill>
                    <a:srgbClr val="0070C0"/>
                  </a:solidFill>
                </a:rPr>
                <a:t>, δm</a:t>
              </a:r>
              <a:r>
                <a:rPr lang="en-US" altLang="ja-JP" i="1" baseline="-25000" dirty="0">
                  <a:solidFill>
                    <a:srgbClr val="0070C0"/>
                  </a:solidFill>
                </a:rPr>
                <a:t>h</a:t>
              </a:r>
              <a:r>
                <a:rPr lang="en-US" altLang="ja-JP" i="1" baseline="30000" dirty="0">
                  <a:solidFill>
                    <a:srgbClr val="0070C0"/>
                  </a:solidFill>
                </a:rPr>
                <a:t>2</a:t>
              </a:r>
              <a:r>
                <a:rPr lang="en-US" altLang="ja-JP" i="1" dirty="0">
                  <a:solidFill>
                    <a:srgbClr val="0070C0"/>
                  </a:solidFill>
                </a:rPr>
                <a:t> , δm</a:t>
              </a:r>
              <a:r>
                <a:rPr lang="en-US" altLang="ja-JP" i="1" baseline="-25000" dirty="0">
                  <a:solidFill>
                    <a:srgbClr val="0070C0"/>
                  </a:solidFill>
                </a:rPr>
                <a:t>H</a:t>
              </a:r>
              <a:r>
                <a:rPr lang="en-US" altLang="ja-JP" i="1" baseline="30000" dirty="0">
                  <a:solidFill>
                    <a:srgbClr val="0070C0"/>
                  </a:solidFill>
                </a:rPr>
                <a:t>2 </a:t>
              </a:r>
              <a:r>
                <a:rPr lang="en-US" altLang="ja-JP" i="1" dirty="0">
                  <a:solidFill>
                    <a:srgbClr val="0070C0"/>
                  </a:solidFill>
                </a:rPr>
                <a:t> , δα</a:t>
              </a:r>
              <a:endParaRPr lang="ja-JP" altLang="en-US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107504" y="4065884"/>
            <a:ext cx="9145016" cy="1379340"/>
            <a:chOff x="107504" y="3849860"/>
            <a:chExt cx="9145016" cy="1379340"/>
          </a:xfrm>
        </p:grpSpPr>
        <p:pic>
          <p:nvPicPr>
            <p:cNvPr id="40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5409" y="4497932"/>
              <a:ext cx="2498599" cy="73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" name="グループ化 11"/>
            <p:cNvGrpSpPr/>
            <p:nvPr/>
          </p:nvGrpSpPr>
          <p:grpSpPr>
            <a:xfrm>
              <a:off x="107504" y="3849860"/>
              <a:ext cx="9145016" cy="1235324"/>
              <a:chOff x="107504" y="3849860"/>
              <a:chExt cx="9145016" cy="1235324"/>
            </a:xfrm>
          </p:grpSpPr>
          <p:sp>
            <p:nvSpPr>
              <p:cNvPr id="13" name="右矢印 12"/>
              <p:cNvSpPr/>
              <p:nvPr/>
            </p:nvSpPr>
            <p:spPr>
              <a:xfrm>
                <a:off x="4716016" y="4005064"/>
                <a:ext cx="462635" cy="304344"/>
              </a:xfrm>
              <a:prstGeom prst="rightArrow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107504" y="4005064"/>
                <a:ext cx="1930287" cy="369332"/>
              </a:xfrm>
              <a:prstGeom prst="rect">
                <a:avLst/>
              </a:prstGeom>
              <a:noFill/>
              <a:ln w="38100"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dirty="0" smtClean="0"/>
                  <a:t>On-shell </a:t>
                </a:r>
                <a:r>
                  <a:rPr lang="en-US" altLang="ja-JP" dirty="0" smtClean="0"/>
                  <a:t>condition</a:t>
                </a:r>
                <a:endParaRPr kumimoji="1" lang="ja-JP" altLang="en-US" dirty="0"/>
              </a:p>
            </p:txBody>
          </p:sp>
          <p:pic>
            <p:nvPicPr>
              <p:cNvPr id="2064" name="Picture 7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23728" y="3849860"/>
                <a:ext cx="2498599" cy="731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070" name="正方形/長方形 2069"/>
              <p:cNvSpPr/>
              <p:nvPr/>
            </p:nvSpPr>
            <p:spPr>
              <a:xfrm>
                <a:off x="5220072" y="3964994"/>
                <a:ext cx="4032448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2000" i="1" dirty="0">
                    <a:solidFill>
                      <a:srgbClr val="0070C0"/>
                    </a:solidFill>
                  </a:rPr>
                  <a:t>δm</a:t>
                </a:r>
                <a:r>
                  <a:rPr lang="en-US" altLang="ja-JP" sz="2000" i="1" baseline="-25000" dirty="0">
                    <a:solidFill>
                      <a:srgbClr val="0070C0"/>
                    </a:solidFill>
                  </a:rPr>
                  <a:t>H++</a:t>
                </a:r>
                <a:r>
                  <a:rPr lang="en-US" altLang="ja-JP" sz="2000" i="1" baseline="30000" dirty="0">
                    <a:solidFill>
                      <a:srgbClr val="0070C0"/>
                    </a:solidFill>
                  </a:rPr>
                  <a:t>2</a:t>
                </a:r>
                <a:r>
                  <a:rPr lang="en-US" altLang="ja-JP" sz="2000" i="1" dirty="0">
                    <a:solidFill>
                      <a:srgbClr val="0070C0"/>
                    </a:solidFill>
                  </a:rPr>
                  <a:t> , </a:t>
                </a:r>
                <a:r>
                  <a:rPr lang="en-US" altLang="ja-JP" sz="2000" i="1" dirty="0" smtClean="0">
                    <a:solidFill>
                      <a:srgbClr val="0070C0"/>
                    </a:solidFill>
                  </a:rPr>
                  <a:t>δm</a:t>
                </a:r>
                <a:r>
                  <a:rPr lang="en-US" altLang="ja-JP" sz="2000" i="1" baseline="-25000" dirty="0" smtClean="0">
                    <a:solidFill>
                      <a:srgbClr val="0070C0"/>
                    </a:solidFill>
                  </a:rPr>
                  <a:t>H+</a:t>
                </a:r>
                <a:r>
                  <a:rPr lang="en-US" altLang="ja-JP" sz="2000" i="1" baseline="30000" dirty="0" smtClean="0">
                    <a:solidFill>
                      <a:srgbClr val="0070C0"/>
                    </a:solidFill>
                  </a:rPr>
                  <a:t>2</a:t>
                </a:r>
                <a:r>
                  <a:rPr lang="ja-JP" altLang="en-US" sz="2000" i="1" dirty="0">
                    <a:solidFill>
                      <a:srgbClr val="0070C0"/>
                    </a:solidFill>
                  </a:rPr>
                  <a:t> </a:t>
                </a:r>
                <a:r>
                  <a:rPr lang="en-US" altLang="ja-JP" sz="2000" i="1" dirty="0" smtClean="0">
                    <a:solidFill>
                      <a:srgbClr val="0070C0"/>
                    </a:solidFill>
                  </a:rPr>
                  <a:t>, </a:t>
                </a:r>
                <a:r>
                  <a:rPr lang="en-US" altLang="ja-JP" sz="2000" i="1" dirty="0">
                    <a:solidFill>
                      <a:srgbClr val="0070C0"/>
                    </a:solidFill>
                  </a:rPr>
                  <a:t>δm</a:t>
                </a:r>
                <a:r>
                  <a:rPr lang="en-US" altLang="ja-JP" sz="2000" i="1" baseline="-25000" dirty="0">
                    <a:solidFill>
                      <a:srgbClr val="0070C0"/>
                    </a:solidFill>
                  </a:rPr>
                  <a:t>A</a:t>
                </a:r>
                <a:r>
                  <a:rPr lang="en-US" altLang="ja-JP" sz="2000" i="1" baseline="30000" dirty="0">
                    <a:solidFill>
                      <a:srgbClr val="0070C0"/>
                    </a:solidFill>
                  </a:rPr>
                  <a:t>2</a:t>
                </a:r>
                <a:r>
                  <a:rPr lang="en-US" altLang="ja-JP" sz="2000" i="1" dirty="0">
                    <a:solidFill>
                      <a:srgbClr val="0070C0"/>
                    </a:solidFill>
                  </a:rPr>
                  <a:t>, </a:t>
                </a:r>
                <a:r>
                  <a:rPr lang="en-US" altLang="ja-JP" sz="2000" i="1" dirty="0">
                    <a:solidFill>
                      <a:schemeClr val="accent1"/>
                    </a:solidFill>
                  </a:rPr>
                  <a:t>δm</a:t>
                </a:r>
                <a:r>
                  <a:rPr lang="en-US" altLang="ja-JP" sz="2000" i="1" baseline="-25000" dirty="0">
                    <a:solidFill>
                      <a:schemeClr val="accent1"/>
                    </a:solidFill>
                  </a:rPr>
                  <a:t>h</a:t>
                </a:r>
                <a:r>
                  <a:rPr lang="en-US" altLang="ja-JP" sz="2000" i="1" baseline="30000" dirty="0">
                    <a:solidFill>
                      <a:schemeClr val="accent1"/>
                    </a:solidFill>
                  </a:rPr>
                  <a:t>2</a:t>
                </a:r>
                <a:r>
                  <a:rPr lang="en-US" altLang="ja-JP" sz="2000" i="1" dirty="0">
                    <a:solidFill>
                      <a:schemeClr val="accent1"/>
                    </a:solidFill>
                  </a:rPr>
                  <a:t> , </a:t>
                </a:r>
                <a:r>
                  <a:rPr lang="en-US" altLang="ja-JP" sz="2000" i="1" dirty="0" smtClean="0">
                    <a:solidFill>
                      <a:schemeClr val="accent1"/>
                    </a:solidFill>
                  </a:rPr>
                  <a:t>δm</a:t>
                </a:r>
                <a:r>
                  <a:rPr lang="en-US" altLang="ja-JP" sz="2000" i="1" baseline="-25000" dirty="0" smtClean="0">
                    <a:solidFill>
                      <a:schemeClr val="accent1"/>
                    </a:solidFill>
                  </a:rPr>
                  <a:t>H</a:t>
                </a:r>
                <a:r>
                  <a:rPr lang="en-US" altLang="ja-JP" sz="2000" i="1" baseline="30000" dirty="0" smtClean="0">
                    <a:solidFill>
                      <a:schemeClr val="accent1"/>
                    </a:solidFill>
                  </a:rPr>
                  <a:t>2</a:t>
                </a:r>
                <a:r>
                  <a:rPr lang="en-US" altLang="ja-JP" sz="2000" i="1" dirty="0" smtClean="0">
                    <a:solidFill>
                      <a:schemeClr val="accent1"/>
                    </a:solidFill>
                  </a:rPr>
                  <a:t>, </a:t>
                </a:r>
              </a:p>
              <a:p>
                <a:endParaRPr lang="en-US" altLang="ja-JP" sz="2000" i="1" dirty="0" smtClean="0">
                  <a:solidFill>
                    <a:schemeClr val="accent1"/>
                  </a:solidFill>
                </a:endParaRPr>
              </a:p>
              <a:p>
                <a:r>
                  <a:rPr lang="en-US" altLang="ja-JP" sz="2000" i="1" dirty="0"/>
                  <a:t>δZ</a:t>
                </a:r>
                <a:r>
                  <a:rPr lang="en-US" altLang="ja-JP" sz="2000" i="1" baseline="-25000" dirty="0"/>
                  <a:t>H++, </a:t>
                </a:r>
                <a:r>
                  <a:rPr lang="en-US" altLang="ja-JP" sz="2000" i="1" dirty="0"/>
                  <a:t>δZ</a:t>
                </a:r>
                <a:r>
                  <a:rPr lang="en-US" altLang="ja-JP" sz="2000" i="1" baseline="-25000" dirty="0"/>
                  <a:t>H+, </a:t>
                </a:r>
                <a:r>
                  <a:rPr lang="en-US" altLang="ja-JP" sz="2000" i="1" dirty="0" err="1"/>
                  <a:t>δZ</a:t>
                </a:r>
                <a:r>
                  <a:rPr lang="en-US" altLang="ja-JP" sz="2000" i="1" baseline="-25000" dirty="0" err="1"/>
                  <a:t>A</a:t>
                </a:r>
                <a:r>
                  <a:rPr lang="en-US" altLang="ja-JP" sz="2000" i="1" baseline="-25000" dirty="0"/>
                  <a:t>, </a:t>
                </a:r>
                <a:r>
                  <a:rPr lang="en-US" altLang="ja-JP" sz="2000" i="1" dirty="0"/>
                  <a:t>δZ</a:t>
                </a:r>
                <a:r>
                  <a:rPr lang="en-US" altLang="ja-JP" sz="2000" i="1" baseline="-25000" dirty="0"/>
                  <a:t>H, </a:t>
                </a:r>
                <a:r>
                  <a:rPr lang="en-US" altLang="ja-JP" sz="2000" i="1" dirty="0" err="1" smtClean="0"/>
                  <a:t>δZ</a:t>
                </a:r>
                <a:r>
                  <a:rPr lang="en-US" altLang="ja-JP" sz="2000" i="1" baseline="-25000" dirty="0" err="1" smtClean="0"/>
                  <a:t>h</a:t>
                </a:r>
                <a:r>
                  <a:rPr lang="en-US" altLang="ja-JP" sz="2000" i="1" baseline="-25000" dirty="0" smtClean="0"/>
                  <a:t>,…</a:t>
                </a:r>
                <a:endParaRPr lang="ja-JP" altLang="en-US" sz="2000" i="1" dirty="0"/>
              </a:p>
            </p:txBody>
          </p:sp>
          <p:sp>
            <p:nvSpPr>
              <p:cNvPr id="41" name="右矢印 40"/>
              <p:cNvSpPr/>
              <p:nvPr/>
            </p:nvSpPr>
            <p:spPr>
              <a:xfrm>
                <a:off x="4716016" y="4636824"/>
                <a:ext cx="462635" cy="304344"/>
              </a:xfrm>
              <a:prstGeom prst="rightArrow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3688" y="4549869"/>
                <a:ext cx="411184" cy="5353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44" name="テキスト ボックス 43"/>
          <p:cNvSpPr txBox="1"/>
          <p:nvPr/>
        </p:nvSpPr>
        <p:spPr>
          <a:xfrm>
            <a:off x="8508787" y="6467430"/>
            <a:ext cx="619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12/16</a:t>
            </a:r>
            <a:endParaRPr kumimoji="1" lang="ja-JP" altLang="en-US" sz="1400" dirty="0"/>
          </a:p>
        </p:txBody>
      </p:sp>
      <p:grpSp>
        <p:nvGrpSpPr>
          <p:cNvPr id="16" name="グループ化 15"/>
          <p:cNvGrpSpPr/>
          <p:nvPr/>
        </p:nvGrpSpPr>
        <p:grpSpPr>
          <a:xfrm>
            <a:off x="107504" y="5352670"/>
            <a:ext cx="7776864" cy="1328480"/>
            <a:chOff x="107504" y="5332124"/>
            <a:chExt cx="7776864" cy="1328480"/>
          </a:xfrm>
        </p:grpSpPr>
        <p:sp>
          <p:nvSpPr>
            <p:cNvPr id="15" name="右矢印 14"/>
            <p:cNvSpPr/>
            <p:nvPr/>
          </p:nvSpPr>
          <p:spPr>
            <a:xfrm>
              <a:off x="4697622" y="5533121"/>
              <a:ext cx="462635" cy="323605"/>
            </a:xfrm>
            <a:prstGeom prst="rightArrow">
              <a:avLst>
                <a:gd name="adj1" fmla="val 50000"/>
                <a:gd name="adj2" fmla="val 44100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107504" y="5333146"/>
              <a:ext cx="1327991" cy="707886"/>
            </a:xfrm>
            <a:prstGeom prst="rect">
              <a:avLst/>
            </a:prstGeom>
            <a:noFill/>
            <a:ln w="38100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 smtClean="0"/>
                <a:t>No-mixing condition</a:t>
              </a:r>
              <a:endParaRPr kumimoji="1" lang="ja-JP" altLang="en-US" sz="2000" dirty="0"/>
            </a:p>
          </p:txBody>
        </p:sp>
        <p:pic>
          <p:nvPicPr>
            <p:cNvPr id="2063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728" y="5332124"/>
              <a:ext cx="2448272" cy="7406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69" name="正方形/長方形 2068"/>
            <p:cNvSpPr/>
            <p:nvPr/>
          </p:nvSpPr>
          <p:spPr>
            <a:xfrm>
              <a:off x="5316909" y="5496686"/>
              <a:ext cx="81945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i="1" dirty="0">
                  <a:solidFill>
                    <a:srgbClr val="0070C0"/>
                  </a:solidFill>
                </a:rPr>
                <a:t>δα</a:t>
              </a:r>
              <a:r>
                <a:rPr lang="en-US" altLang="ja-JP" sz="2000" i="1" dirty="0" smtClean="0">
                  <a:solidFill>
                    <a:srgbClr val="0070C0"/>
                  </a:solidFill>
                </a:rPr>
                <a:t>, …</a:t>
              </a:r>
              <a:r>
                <a:rPr lang="en-US" altLang="ja-JP" sz="2000" i="1" dirty="0" smtClean="0"/>
                <a:t> </a:t>
              </a:r>
              <a:endParaRPr lang="ja-JP" altLang="en-US" sz="2000" i="1" dirty="0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132626" y="6282764"/>
              <a:ext cx="36484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w</a:t>
              </a:r>
              <a:r>
                <a:rPr kumimoji="1" lang="en-US" altLang="ja-JP" dirty="0" smtClean="0"/>
                <a:t>here 2-point function is defined by </a:t>
              </a:r>
              <a:endParaRPr kumimoji="1" lang="ja-JP" altLang="en-US" dirty="0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5768" y="6165304"/>
              <a:ext cx="4038600" cy="495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8" name="正方形/長方形 17"/>
          <p:cNvSpPr/>
          <p:nvPr/>
        </p:nvSpPr>
        <p:spPr>
          <a:xfrm>
            <a:off x="4853880" y="524345"/>
            <a:ext cx="41826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i="1" dirty="0" smtClean="0">
                <a:solidFill>
                  <a:srgbClr val="00B050"/>
                </a:solidFill>
              </a:rPr>
              <a:t>Aoki</a:t>
            </a:r>
            <a:r>
              <a:rPr lang="en-US" altLang="ja-JP" sz="1600" b="1" i="1" dirty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err="1" smtClean="0">
                <a:solidFill>
                  <a:srgbClr val="00B050"/>
                </a:solidFill>
              </a:rPr>
              <a:t>Kanemura</a:t>
            </a:r>
            <a:r>
              <a:rPr lang="en-US" altLang="ja-JP" sz="1600" b="1" i="1" dirty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Kikuchi, K</a:t>
            </a:r>
            <a:r>
              <a:rPr lang="en-US" altLang="ja-JP" sz="1600" b="1" i="1" dirty="0">
                <a:solidFill>
                  <a:srgbClr val="00B050"/>
                </a:solidFill>
              </a:rPr>
              <a:t>Y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err="1">
                <a:solidFill>
                  <a:srgbClr val="00B050"/>
                </a:solidFill>
              </a:rPr>
              <a:t>arXiv</a:t>
            </a:r>
            <a:r>
              <a:rPr lang="en-US" altLang="ja-JP" sz="1600" b="1" i="1" dirty="0">
                <a:solidFill>
                  <a:srgbClr val="00B050"/>
                </a:solidFill>
              </a:rPr>
              <a:t>: 1204.1951 </a:t>
            </a:r>
          </a:p>
        </p:txBody>
      </p:sp>
      <p:grpSp>
        <p:nvGrpSpPr>
          <p:cNvPr id="19" name="グループ化 18"/>
          <p:cNvGrpSpPr/>
          <p:nvPr/>
        </p:nvGrpSpPr>
        <p:grpSpPr>
          <a:xfrm>
            <a:off x="144016" y="2708920"/>
            <a:ext cx="5499317" cy="461665"/>
            <a:chOff x="144016" y="2708920"/>
            <a:chExt cx="5499317" cy="461665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144016" y="2708920"/>
              <a:ext cx="5499317" cy="461665"/>
              <a:chOff x="144016" y="2492896"/>
              <a:chExt cx="5499317" cy="461665"/>
            </a:xfrm>
          </p:grpSpPr>
          <p:sp>
            <p:nvSpPr>
              <p:cNvPr id="37" name="テキスト ボックス 36"/>
              <p:cNvSpPr txBox="1"/>
              <p:nvPr/>
            </p:nvSpPr>
            <p:spPr>
              <a:xfrm>
                <a:off x="144016" y="2564904"/>
                <a:ext cx="3059832" cy="369332"/>
              </a:xfrm>
              <a:prstGeom prst="rect">
                <a:avLst/>
              </a:prstGeom>
              <a:noFill/>
              <a:ln w="38100">
                <a:solidFill>
                  <a:schemeClr val="accent6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ja-JP" dirty="0" smtClean="0"/>
                  <a:t>Renormalization of G</a:t>
                </a:r>
                <a:r>
                  <a:rPr lang="en-US" altLang="ja-JP" baseline="-25000" dirty="0" smtClean="0"/>
                  <a:t>F</a:t>
                </a:r>
                <a:r>
                  <a:rPr lang="en-US" altLang="ja-JP" dirty="0" smtClean="0"/>
                  <a:t> and s</a:t>
                </a:r>
                <a:r>
                  <a:rPr lang="en-US" altLang="ja-JP" baseline="-25000" dirty="0" smtClean="0"/>
                  <a:t>w</a:t>
                </a:r>
                <a:r>
                  <a:rPr lang="en-US" altLang="ja-JP" baseline="30000" dirty="0" smtClean="0"/>
                  <a:t>2</a:t>
                </a:r>
                <a:endParaRPr kumimoji="1" lang="ja-JP" altLang="en-US" baseline="30000" dirty="0"/>
              </a:p>
            </p:txBody>
          </p:sp>
          <p:sp>
            <p:nvSpPr>
              <p:cNvPr id="38" name="右矢印 37"/>
              <p:cNvSpPr/>
              <p:nvPr/>
            </p:nvSpPr>
            <p:spPr>
              <a:xfrm>
                <a:off x="3333016" y="2591685"/>
                <a:ext cx="648072" cy="315770"/>
              </a:xfrm>
              <a:prstGeom prst="rightArrow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テキスト ボックス 38"/>
              <p:cNvSpPr txBox="1"/>
              <p:nvPr/>
            </p:nvSpPr>
            <p:spPr>
              <a:xfrm>
                <a:off x="4214547" y="2492896"/>
                <a:ext cx="14287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400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δv</a:t>
                </a:r>
                <a:r>
                  <a:rPr lang="ja-JP" altLang="en-US" sz="2400" i="1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n-US" altLang="ja-JP" sz="2400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, </a:t>
                </a:r>
                <a:r>
                  <a:rPr lang="en-US" altLang="ja-JP" sz="2400" i="1" dirty="0" err="1" smtClean="0">
                    <a:solidFill>
                      <a:schemeClr val="accent6">
                        <a:lumMod val="50000"/>
                      </a:schemeClr>
                    </a:solidFill>
                  </a:rPr>
                  <a:t>δv</a:t>
                </a:r>
                <a:r>
                  <a:rPr lang="en-US" altLang="ja-JP" sz="2400" i="1" baseline="-25000" dirty="0" err="1" smtClean="0">
                    <a:solidFill>
                      <a:schemeClr val="accent6">
                        <a:lumMod val="50000"/>
                      </a:schemeClr>
                    </a:solidFill>
                  </a:rPr>
                  <a:t>Δ</a:t>
                </a:r>
                <a:r>
                  <a:rPr lang="en-US" altLang="ja-JP" sz="2400" i="1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n-US" altLang="ja-JP" sz="2400" i="1" baseline="-250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n-US" altLang="ja-JP" sz="2400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endParaRPr kumimoji="1" lang="ja-JP" altLang="en-US" sz="2400" i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54" name="テキスト ボックス 53"/>
            <p:cNvSpPr txBox="1"/>
            <p:nvPr/>
          </p:nvSpPr>
          <p:spPr>
            <a:xfrm>
              <a:off x="2615734" y="270892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^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8661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244"/>
    </mc:Choice>
    <mc:Fallback xmlns="">
      <p:transition spd="slow" advTm="572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2972" y="-27384"/>
            <a:ext cx="8229600" cy="792088"/>
          </a:xfrm>
        </p:spPr>
        <p:txBody>
          <a:bodyPr>
            <a:normAutofit/>
          </a:bodyPr>
          <a:lstStyle/>
          <a:p>
            <a:r>
              <a:rPr lang="en-US" altLang="ja-JP" sz="3600" dirty="0" err="1" smtClean="0"/>
              <a:t>Radiative</a:t>
            </a:r>
            <a:r>
              <a:rPr lang="en-US" altLang="ja-JP" sz="3600" dirty="0" smtClean="0"/>
              <a:t> corrections to the mass spectrum</a:t>
            </a:r>
            <a:endParaRPr kumimoji="1" lang="ja-JP" altLang="en-US" sz="36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33566" y="5949280"/>
            <a:ext cx="7929098" cy="7694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200" dirty="0" smtClean="0"/>
              <a:t>In favored parameter sets by EW precision data:</a:t>
            </a:r>
            <a:r>
              <a:rPr lang="en-US" altLang="ja-JP" sz="2200" dirty="0"/>
              <a:t> </a:t>
            </a:r>
            <a:r>
              <a:rPr lang="en-US" altLang="ja-JP" sz="2200" dirty="0" smtClean="0">
                <a:solidFill>
                  <a:srgbClr val="FF0000"/>
                </a:solidFill>
              </a:rPr>
              <a:t>m</a:t>
            </a:r>
            <a:r>
              <a:rPr lang="en-US" altLang="ja-JP" sz="2200" baseline="-25000" dirty="0" smtClean="0">
                <a:solidFill>
                  <a:srgbClr val="FF0000"/>
                </a:solidFill>
              </a:rPr>
              <a:t>H++ </a:t>
            </a:r>
            <a:r>
              <a:rPr lang="en-US" altLang="ja-JP" sz="2200" dirty="0" smtClean="0">
                <a:solidFill>
                  <a:srgbClr val="FF0000"/>
                </a:solidFill>
              </a:rPr>
              <a:t>= O(100)</a:t>
            </a:r>
            <a:r>
              <a:rPr lang="en-US" altLang="ja-JP" sz="2200" dirty="0" err="1" smtClean="0">
                <a:solidFill>
                  <a:srgbClr val="FF0000"/>
                </a:solidFill>
              </a:rPr>
              <a:t>GeV</a:t>
            </a:r>
            <a:r>
              <a:rPr lang="en-US" altLang="ja-JP" sz="2200" dirty="0" smtClean="0">
                <a:solidFill>
                  <a:srgbClr val="FF0000"/>
                </a:solidFill>
              </a:rPr>
              <a:t>,</a:t>
            </a:r>
            <a:r>
              <a:rPr lang="ja-JP" altLang="en-US" sz="2200" dirty="0">
                <a:solidFill>
                  <a:srgbClr val="FF0000"/>
                </a:solidFill>
              </a:rPr>
              <a:t> </a:t>
            </a:r>
            <a:endParaRPr lang="en-US" altLang="ja-JP" sz="2200" dirty="0" smtClean="0">
              <a:solidFill>
                <a:srgbClr val="FF0000"/>
              </a:solidFill>
            </a:endParaRPr>
          </a:p>
          <a:p>
            <a:r>
              <a:rPr lang="en-US" altLang="ja-JP" sz="2200" dirty="0" smtClean="0">
                <a:solidFill>
                  <a:srgbClr val="FF0000"/>
                </a:solidFill>
              </a:rPr>
              <a:t>|</a:t>
            </a:r>
            <a:r>
              <a:rPr lang="en-US" altLang="ja-JP" sz="2200" dirty="0" err="1" smtClean="0">
                <a:solidFill>
                  <a:srgbClr val="FF0000"/>
                </a:solidFill>
              </a:rPr>
              <a:t>Δm</a:t>
            </a:r>
            <a:r>
              <a:rPr lang="en-US" altLang="ja-JP" sz="2200" dirty="0" smtClean="0">
                <a:solidFill>
                  <a:srgbClr val="FF0000"/>
                </a:solidFill>
              </a:rPr>
              <a:t>|</a:t>
            </a:r>
            <a:r>
              <a:rPr lang="ja-JP" altLang="en-US" sz="2200" dirty="0" smtClean="0">
                <a:solidFill>
                  <a:srgbClr val="FF0000"/>
                </a:solidFill>
              </a:rPr>
              <a:t>～</a:t>
            </a:r>
            <a:r>
              <a:rPr lang="en-US" altLang="ja-JP" sz="2200" dirty="0" smtClean="0">
                <a:solidFill>
                  <a:srgbClr val="FF0000"/>
                </a:solidFill>
              </a:rPr>
              <a:t>100GeV, </a:t>
            </a:r>
            <a:r>
              <a:rPr lang="ja-JP" altLang="en-US" sz="2200" dirty="0"/>
              <a:t>　</a:t>
            </a:r>
            <a:r>
              <a:rPr kumimoji="1" lang="en-US" altLang="ja-JP" sz="2200" dirty="0" smtClean="0"/>
              <a:t>ΔR can be as large as </a:t>
            </a:r>
            <a:r>
              <a:rPr kumimoji="1" lang="en-US" altLang="ja-JP" sz="2200" b="1" dirty="0" smtClean="0">
                <a:solidFill>
                  <a:srgbClr val="FF0000"/>
                </a:solidFill>
              </a:rPr>
              <a:t>O(10)%</a:t>
            </a:r>
            <a:r>
              <a:rPr lang="en-US" altLang="ja-JP" sz="2200" dirty="0" smtClean="0"/>
              <a:t>. </a:t>
            </a:r>
            <a:endParaRPr kumimoji="1" lang="en-US" altLang="ja-JP" sz="2200" dirty="0" smtClean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652120" y="905877"/>
            <a:ext cx="1061689" cy="40011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Case I</a:t>
            </a:r>
            <a:endParaRPr kumimoji="1" lang="ja-JP" altLang="en-US" sz="2000" b="1" dirty="0"/>
          </a:p>
        </p:txBody>
      </p:sp>
      <p:sp>
        <p:nvSpPr>
          <p:cNvPr id="10" name="正方形/長方形 9"/>
          <p:cNvSpPr/>
          <p:nvPr/>
        </p:nvSpPr>
        <p:spPr>
          <a:xfrm>
            <a:off x="107504" y="5405154"/>
            <a:ext cx="44695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/>
              <a:t>(m</a:t>
            </a:r>
            <a:r>
              <a:rPr lang="en-US" altLang="ja-JP" sz="2000" baseline="-25000" dirty="0" smtClean="0"/>
              <a:t>A</a:t>
            </a:r>
            <a:r>
              <a:rPr lang="en-US" altLang="ja-JP" sz="2000" baseline="30000" dirty="0" smtClean="0"/>
              <a:t>2</a:t>
            </a:r>
            <a:r>
              <a:rPr lang="en-US" altLang="ja-JP" sz="2000" dirty="0" smtClean="0"/>
              <a:t>)</a:t>
            </a:r>
            <a:r>
              <a:rPr lang="en-US" altLang="ja-JP" sz="2000" baseline="-25000" dirty="0" err="1" smtClean="0"/>
              <a:t>tree</a:t>
            </a:r>
            <a:r>
              <a:rPr lang="en-US" altLang="ja-JP" sz="2000" dirty="0" err="1" smtClean="0"/>
              <a:t>is</a:t>
            </a:r>
            <a:r>
              <a:rPr lang="en-US" altLang="ja-JP" sz="2000" dirty="0" smtClean="0"/>
              <a:t> determined by m</a:t>
            </a:r>
            <a:r>
              <a:rPr lang="en-US" altLang="ja-JP" sz="2000" baseline="-25000" dirty="0" smtClean="0"/>
              <a:t>H</a:t>
            </a:r>
            <a:r>
              <a:rPr lang="en-US" altLang="ja-JP" sz="2000" baseline="-25000" dirty="0"/>
              <a:t>++</a:t>
            </a:r>
            <a:r>
              <a:rPr lang="en-US" altLang="ja-JP" sz="2000" baseline="30000" dirty="0" smtClean="0"/>
              <a:t>2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and m</a:t>
            </a:r>
            <a:r>
              <a:rPr lang="en-US" altLang="ja-JP" sz="2000" baseline="-25000" dirty="0" smtClean="0"/>
              <a:t>H+</a:t>
            </a:r>
            <a:r>
              <a:rPr lang="en-US" altLang="ja-JP" sz="2000" baseline="30000" dirty="0" smtClean="0"/>
              <a:t>2 </a:t>
            </a:r>
            <a:r>
              <a:rPr lang="en-US" altLang="ja-JP" sz="2000" dirty="0" smtClean="0"/>
              <a:t>:</a:t>
            </a:r>
            <a:endParaRPr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95553" y="908720"/>
            <a:ext cx="47141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Ratio of the squared mass difference</a:t>
            </a:r>
            <a:r>
              <a:rPr lang="ja-JP" altLang="en-US" sz="2000" dirty="0" smtClean="0"/>
              <a:t> </a:t>
            </a:r>
            <a:r>
              <a:rPr lang="en-US" altLang="ja-JP" sz="2800" i="1" dirty="0" smtClean="0">
                <a:solidFill>
                  <a:srgbClr val="FF0000"/>
                </a:solidFill>
              </a:rPr>
              <a:t>R</a:t>
            </a:r>
            <a:endParaRPr lang="en-US" altLang="ja-JP" sz="2000" i="1" dirty="0">
              <a:solidFill>
                <a:srgbClr val="FF0000"/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2664296" cy="850741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グループ化 16"/>
          <p:cNvGrpSpPr/>
          <p:nvPr/>
        </p:nvGrpSpPr>
        <p:grpSpPr>
          <a:xfrm>
            <a:off x="73882" y="2492896"/>
            <a:ext cx="5192334" cy="1017404"/>
            <a:chOff x="73882" y="2492896"/>
            <a:chExt cx="5192334" cy="1017404"/>
          </a:xfrm>
        </p:grpSpPr>
        <p:sp>
          <p:nvSpPr>
            <p:cNvPr id="22" name="正方形/長方形 21"/>
            <p:cNvSpPr/>
            <p:nvPr/>
          </p:nvSpPr>
          <p:spPr>
            <a:xfrm>
              <a:off x="73882" y="2668850"/>
              <a:ext cx="140177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000" dirty="0" smtClean="0"/>
                <a:t>Tree level: </a:t>
              </a:r>
              <a:endParaRPr lang="en-US" altLang="ja-JP" sz="2000" i="1" dirty="0">
                <a:solidFill>
                  <a:srgbClr val="FF0000"/>
                </a:solidFill>
              </a:endParaRPr>
            </a:p>
          </p:txBody>
        </p:sp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6590" y="2492896"/>
              <a:ext cx="3106106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3" name="直線コネクタ 12"/>
            <p:cNvCxnSpPr/>
            <p:nvPr/>
          </p:nvCxnSpPr>
          <p:spPr>
            <a:xfrm>
              <a:off x="3131840" y="3323893"/>
              <a:ext cx="648072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/>
            <p:cNvSpPr txBox="1"/>
            <p:nvPr/>
          </p:nvSpPr>
          <p:spPr>
            <a:xfrm>
              <a:off x="3779912" y="3140968"/>
              <a:ext cx="1486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solidFill>
                    <a:srgbClr val="FF0000"/>
                  </a:solidFill>
                </a:rPr>
                <a:t>Less than 10</a:t>
              </a:r>
              <a:r>
                <a:rPr lang="en-US" altLang="ja-JP" b="1" baseline="30000" dirty="0" smtClean="0">
                  <a:solidFill>
                    <a:srgbClr val="FF0000"/>
                  </a:solidFill>
                </a:rPr>
                <a:t>-3</a:t>
              </a:r>
              <a:endParaRPr kumimoji="1" lang="ja-JP" altLang="en-US" b="1" baseline="300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588" y="5299736"/>
            <a:ext cx="364807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07085"/>
            <a:ext cx="5711937" cy="666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01464"/>
            <a:ext cx="3887105" cy="2788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" name="グループ化 15"/>
          <p:cNvGrpSpPr/>
          <p:nvPr/>
        </p:nvGrpSpPr>
        <p:grpSpPr>
          <a:xfrm>
            <a:off x="82803" y="3673772"/>
            <a:ext cx="4681751" cy="907356"/>
            <a:chOff x="82803" y="3457748"/>
            <a:chExt cx="4681751" cy="907356"/>
          </a:xfrm>
        </p:grpSpPr>
        <p:sp>
          <p:nvSpPr>
            <p:cNvPr id="15" name="正方形/長方形 14"/>
            <p:cNvSpPr/>
            <p:nvPr/>
          </p:nvSpPr>
          <p:spPr>
            <a:xfrm>
              <a:off x="82803" y="3604954"/>
              <a:ext cx="13558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 smtClean="0"/>
                <a:t>Loop level</a:t>
              </a:r>
              <a:r>
                <a:rPr lang="en-US" altLang="ja-JP" dirty="0" smtClean="0"/>
                <a:t>: </a:t>
              </a:r>
              <a:endParaRPr lang="ja-JP" altLang="en-US" dirty="0"/>
            </a:p>
          </p:txBody>
        </p:sp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0314" y="3457748"/>
              <a:ext cx="3244240" cy="7999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3" name="直線コネクタ 32"/>
            <p:cNvCxnSpPr/>
            <p:nvPr/>
          </p:nvCxnSpPr>
          <p:spPr>
            <a:xfrm>
              <a:off x="3059832" y="4005064"/>
              <a:ext cx="648072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テキスト ボックス 33"/>
            <p:cNvSpPr txBox="1"/>
            <p:nvPr/>
          </p:nvSpPr>
          <p:spPr>
            <a:xfrm>
              <a:off x="2339752" y="3995772"/>
              <a:ext cx="16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solidFill>
                    <a:srgbClr val="FF0000"/>
                  </a:solidFill>
                </a:rPr>
                <a:t>Loop correction</a:t>
              </a:r>
              <a:endParaRPr kumimoji="1" lang="ja-JP" altLang="en-US" b="1" baseline="30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6" name="テキスト ボックス 35"/>
          <p:cNvSpPr txBox="1"/>
          <p:nvPr/>
        </p:nvSpPr>
        <p:spPr>
          <a:xfrm>
            <a:off x="8508787" y="6467430"/>
            <a:ext cx="619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13/16</a:t>
            </a:r>
            <a:endParaRPr kumimoji="1" lang="ja-JP" altLang="en-US" sz="1400" dirty="0"/>
          </a:p>
        </p:txBody>
      </p:sp>
      <p:sp>
        <p:nvSpPr>
          <p:cNvPr id="18" name="正方形/長方形 17"/>
          <p:cNvSpPr/>
          <p:nvPr/>
        </p:nvSpPr>
        <p:spPr>
          <a:xfrm>
            <a:off x="73882" y="2483604"/>
            <a:ext cx="5146190" cy="10174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73882" y="3645024"/>
            <a:ext cx="5146190" cy="9361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4853880" y="524345"/>
            <a:ext cx="41826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i="1" dirty="0" smtClean="0">
                <a:solidFill>
                  <a:srgbClr val="00B050"/>
                </a:solidFill>
              </a:rPr>
              <a:t>Aoki</a:t>
            </a:r>
            <a:r>
              <a:rPr lang="en-US" altLang="ja-JP" sz="1600" b="1" i="1" dirty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err="1" smtClean="0">
                <a:solidFill>
                  <a:srgbClr val="00B050"/>
                </a:solidFill>
              </a:rPr>
              <a:t>Kanemura</a:t>
            </a:r>
            <a:r>
              <a:rPr lang="en-US" altLang="ja-JP" sz="1600" b="1" i="1" dirty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Kikuchi, K</a:t>
            </a:r>
            <a:r>
              <a:rPr lang="en-US" altLang="ja-JP" sz="1600" b="1" i="1" dirty="0">
                <a:solidFill>
                  <a:srgbClr val="00B050"/>
                </a:solidFill>
              </a:rPr>
              <a:t>Y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err="1">
                <a:solidFill>
                  <a:srgbClr val="00B050"/>
                </a:solidFill>
              </a:rPr>
              <a:t>arXiv</a:t>
            </a:r>
            <a:r>
              <a:rPr lang="en-US" altLang="ja-JP" sz="1600" b="1" i="1" dirty="0">
                <a:solidFill>
                  <a:srgbClr val="00B050"/>
                </a:solidFill>
              </a:rPr>
              <a:t>: 1204.1951 </a:t>
            </a:r>
          </a:p>
        </p:txBody>
      </p:sp>
    </p:spTree>
    <p:extLst>
      <p:ext uri="{BB962C8B-B14F-4D97-AF65-F5344CB8AC3E}">
        <p14:creationId xmlns:p14="http://schemas.microsoft.com/office/powerpoint/2010/main" val="86258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994"/>
    </mc:Choice>
    <mc:Fallback xmlns="">
      <p:transition spd="slow" advTm="98994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329116"/>
            <a:ext cx="4536504" cy="3268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5582" y="0"/>
            <a:ext cx="8229600" cy="764704"/>
          </a:xfrm>
        </p:spPr>
        <p:txBody>
          <a:bodyPr>
            <a:normAutofit/>
          </a:bodyPr>
          <a:lstStyle/>
          <a:p>
            <a:r>
              <a:rPr lang="en-US" altLang="ja-JP" sz="3600" dirty="0" smtClean="0"/>
              <a:t>One-loop corrected </a:t>
            </a:r>
            <a:r>
              <a:rPr lang="en-US" altLang="ja-JP" sz="3600" dirty="0" err="1" smtClean="0"/>
              <a:t>hhh</a:t>
            </a:r>
            <a:r>
              <a:rPr lang="en-US" altLang="ja-JP" sz="3600" dirty="0" smtClean="0"/>
              <a:t> coupling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04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000" i="1" dirty="0" smtClean="0"/>
              <a:t>On-shell renormalization of the </a:t>
            </a:r>
            <a:r>
              <a:rPr kumimoji="1" lang="en-US" altLang="ja-JP" sz="2000" i="1" dirty="0" err="1" smtClean="0"/>
              <a:t>hhh</a:t>
            </a:r>
            <a:r>
              <a:rPr kumimoji="1" lang="en-US" altLang="ja-JP" sz="2000" i="1" dirty="0" smtClean="0"/>
              <a:t> coupling: </a:t>
            </a:r>
            <a:endParaRPr kumimoji="1" lang="en-US" altLang="ja-JP" sz="2000" dirty="0" smtClean="0"/>
          </a:p>
          <a:p>
            <a:endParaRPr lang="en-US" altLang="ja-JP" sz="2000" dirty="0"/>
          </a:p>
          <a:p>
            <a:endParaRPr kumimoji="1" lang="en-US" altLang="ja-JP" sz="2000" dirty="0" smtClean="0"/>
          </a:p>
          <a:p>
            <a:pPr marL="0" indent="0">
              <a:buNone/>
            </a:pPr>
            <a:endParaRPr kumimoji="1" lang="en-US" altLang="ja-JP" sz="2000" dirty="0" smtClean="0"/>
          </a:p>
          <a:p>
            <a:pPr marL="0" indent="0">
              <a:buNone/>
            </a:pPr>
            <a:endParaRPr kumimoji="1" lang="en-US" altLang="ja-JP" sz="2800" dirty="0" smtClean="0"/>
          </a:p>
          <a:p>
            <a:pPr marL="0" indent="0">
              <a:buNone/>
            </a:pPr>
            <a:endParaRPr lang="en-US" altLang="ja-JP" sz="2000" dirty="0"/>
          </a:p>
          <a:p>
            <a:pPr marL="0" indent="0">
              <a:buNone/>
            </a:pPr>
            <a:endParaRPr lang="ja-JP" altLang="en-US" sz="2000" dirty="0"/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49" y="1046388"/>
            <a:ext cx="5525819" cy="839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901" y="1988840"/>
            <a:ext cx="5716587" cy="7048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07503" y="5417348"/>
            <a:ext cx="4176465" cy="11079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200" dirty="0" smtClean="0"/>
              <a:t>By measuring the </a:t>
            </a:r>
            <a:r>
              <a:rPr kumimoji="1" lang="en-US" altLang="ja-JP" sz="2200" b="1" dirty="0" smtClean="0">
                <a:solidFill>
                  <a:srgbClr val="0070C0"/>
                </a:solidFill>
              </a:rPr>
              <a:t>mass spectrum</a:t>
            </a:r>
            <a:r>
              <a:rPr kumimoji="1" lang="en-US" altLang="ja-JP" sz="2200" dirty="0" smtClean="0"/>
              <a:t> </a:t>
            </a:r>
          </a:p>
          <a:p>
            <a:r>
              <a:rPr kumimoji="1" lang="en-US" altLang="ja-JP" sz="2200" dirty="0" smtClean="0"/>
              <a:t>as well as the</a:t>
            </a:r>
            <a:r>
              <a:rPr kumimoji="1" lang="en-US" altLang="ja-JP" sz="2200" b="1" dirty="0" smtClean="0">
                <a:solidFill>
                  <a:srgbClr val="0070C0"/>
                </a:solidFill>
              </a:rPr>
              <a:t> </a:t>
            </a:r>
            <a:r>
              <a:rPr kumimoji="1" lang="en-US" altLang="ja-JP" sz="2200" b="1" dirty="0" err="1" smtClean="0">
                <a:solidFill>
                  <a:srgbClr val="0070C0"/>
                </a:solidFill>
              </a:rPr>
              <a:t>hhh</a:t>
            </a:r>
            <a:r>
              <a:rPr lang="ja-JP" altLang="en-US" sz="2200" b="1" dirty="0" smtClean="0">
                <a:solidFill>
                  <a:srgbClr val="0070C0"/>
                </a:solidFill>
              </a:rPr>
              <a:t> </a:t>
            </a:r>
            <a:r>
              <a:rPr lang="en-US" altLang="ja-JP" sz="2200" b="1" dirty="0" smtClean="0">
                <a:solidFill>
                  <a:srgbClr val="0070C0"/>
                </a:solidFill>
              </a:rPr>
              <a:t>coupling</a:t>
            </a:r>
            <a:r>
              <a:rPr lang="en-US" altLang="ja-JP" sz="2200" dirty="0" smtClean="0"/>
              <a:t>, </a:t>
            </a:r>
          </a:p>
          <a:p>
            <a:r>
              <a:rPr lang="en-US" altLang="ja-JP" sz="2200" dirty="0" smtClean="0"/>
              <a:t>the HTM can be tested.</a:t>
            </a:r>
            <a:endParaRPr kumimoji="1" lang="ja-JP" altLang="en-US" sz="2200" dirty="0"/>
          </a:p>
        </p:txBody>
      </p:sp>
      <p:sp>
        <p:nvSpPr>
          <p:cNvPr id="7" name="正方形/長方形 6"/>
          <p:cNvSpPr/>
          <p:nvPr/>
        </p:nvSpPr>
        <p:spPr>
          <a:xfrm>
            <a:off x="505274" y="2076963"/>
            <a:ext cx="18374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i="1" dirty="0" smtClean="0">
                <a:solidFill>
                  <a:srgbClr val="FF0066"/>
                </a:solidFill>
              </a:rPr>
              <a:t>For  v</a:t>
            </a:r>
            <a:r>
              <a:rPr lang="en-US" altLang="ja-JP" sz="2400" i="1" baseline="-25000" dirty="0" smtClean="0">
                <a:solidFill>
                  <a:srgbClr val="FF0066"/>
                </a:solidFill>
              </a:rPr>
              <a:t>Δ</a:t>
            </a:r>
            <a:r>
              <a:rPr lang="en-US" altLang="ja-JP" sz="2400" i="1" baseline="30000" dirty="0" smtClean="0">
                <a:solidFill>
                  <a:srgbClr val="FF0066"/>
                </a:solidFill>
              </a:rPr>
              <a:t>2</a:t>
            </a:r>
            <a:r>
              <a:rPr lang="en-US" altLang="ja-JP" sz="2400" i="1" dirty="0" smtClean="0">
                <a:solidFill>
                  <a:srgbClr val="FF0066"/>
                </a:solidFill>
              </a:rPr>
              <a:t> &lt;&lt; v</a:t>
            </a:r>
            <a:r>
              <a:rPr lang="en-US" altLang="ja-JP" sz="2400" i="1" baseline="30000" dirty="0" smtClean="0">
                <a:solidFill>
                  <a:srgbClr val="FF0066"/>
                </a:solidFill>
              </a:rPr>
              <a:t>2</a:t>
            </a:r>
            <a:r>
              <a:rPr lang="ja-JP" altLang="en-US" sz="2400" i="1" dirty="0" smtClean="0">
                <a:solidFill>
                  <a:srgbClr val="FF0066"/>
                </a:solidFill>
              </a:rPr>
              <a:t> </a:t>
            </a:r>
            <a:endParaRPr lang="en-US" altLang="ja-JP" sz="2400" dirty="0"/>
          </a:p>
        </p:txBody>
      </p:sp>
      <p:sp>
        <p:nvSpPr>
          <p:cNvPr id="8" name="正方形/長方形 7"/>
          <p:cNvSpPr/>
          <p:nvPr/>
        </p:nvSpPr>
        <p:spPr>
          <a:xfrm>
            <a:off x="540130" y="2780928"/>
            <a:ext cx="77042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Quartic mass dependence of Δ-like Higgs bosons appears to the </a:t>
            </a:r>
            <a:r>
              <a:rPr lang="en-US" altLang="ja-JP" dirty="0" err="1" smtClean="0">
                <a:solidFill>
                  <a:srgbClr val="FF0000"/>
                </a:solidFill>
              </a:rPr>
              <a:t>hhh</a:t>
            </a:r>
            <a:r>
              <a:rPr lang="en-US" altLang="ja-JP" dirty="0" smtClean="0">
                <a:solidFill>
                  <a:srgbClr val="FF0000"/>
                </a:solidFill>
              </a:rPr>
              <a:t> coupling </a:t>
            </a:r>
            <a:r>
              <a:rPr lang="ja-JP" altLang="en-US" dirty="0" smtClean="0">
                <a:solidFill>
                  <a:srgbClr val="FF0000"/>
                </a:solidFill>
              </a:rPr>
              <a:t>⇒ </a:t>
            </a:r>
            <a:r>
              <a:rPr lang="en-US" altLang="ja-JP" dirty="0" smtClean="0">
                <a:solidFill>
                  <a:srgbClr val="FF0000"/>
                </a:solidFill>
              </a:rPr>
              <a:t>Non-decoupling property of the Higgs sector. 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72008" y="3689413"/>
            <a:ext cx="4067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Results for the renormalization of the EW parameter suggests </a:t>
            </a:r>
            <a:r>
              <a:rPr lang="en-US" altLang="ja-JP" i="1" dirty="0" smtClean="0"/>
              <a:t>m</a:t>
            </a:r>
            <a:r>
              <a:rPr lang="en-US" altLang="ja-JP" i="1" baseline="-25000" dirty="0" smtClean="0"/>
              <a:t>H+</a:t>
            </a:r>
            <a:r>
              <a:rPr lang="en-US" altLang="ja-JP" baseline="-25000" dirty="0" smtClean="0"/>
              <a:t>+ </a:t>
            </a:r>
            <a:r>
              <a:rPr lang="en-US" altLang="ja-JP" dirty="0" smtClean="0"/>
              <a:t>= O(100)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, |</a:t>
            </a:r>
            <a:r>
              <a:rPr lang="en-US" altLang="ja-JP" i="1" dirty="0" err="1" smtClean="0"/>
              <a:t>Δm</a:t>
            </a:r>
            <a:r>
              <a:rPr lang="en-US" altLang="ja-JP" dirty="0"/>
              <a:t>|</a:t>
            </a:r>
            <a:r>
              <a:rPr lang="ja-JP" altLang="en-US" dirty="0" smtClean="0"/>
              <a:t>～</a:t>
            </a:r>
            <a:r>
              <a:rPr lang="en-US" altLang="ja-JP" dirty="0" smtClean="0"/>
              <a:t>100GeV. </a:t>
            </a:r>
            <a:endParaRPr lang="en-US" altLang="ja-JP" dirty="0"/>
          </a:p>
          <a:p>
            <a:r>
              <a:rPr lang="en-US" altLang="ja-JP" b="1" dirty="0" smtClean="0">
                <a:solidFill>
                  <a:srgbClr val="FF0000"/>
                </a:solidFill>
              </a:rPr>
              <a:t>In this set, deviation of </a:t>
            </a:r>
            <a:r>
              <a:rPr lang="en-US" altLang="ja-JP" b="1" dirty="0" err="1" smtClean="0">
                <a:solidFill>
                  <a:srgbClr val="FF0000"/>
                </a:solidFill>
              </a:rPr>
              <a:t>hhh</a:t>
            </a:r>
            <a:r>
              <a:rPr lang="en-US" altLang="ja-JP" b="1" dirty="0" smtClean="0">
                <a:solidFill>
                  <a:srgbClr val="FF0000"/>
                </a:solidFill>
              </a:rPr>
              <a:t> is predicted </a:t>
            </a:r>
          </a:p>
          <a:p>
            <a:r>
              <a:rPr lang="en-US" altLang="ja-JP" b="1" dirty="0">
                <a:solidFill>
                  <a:srgbClr val="FF0000"/>
                </a:solidFill>
              </a:rPr>
              <a:t>m</a:t>
            </a:r>
            <a:r>
              <a:rPr lang="en-US" altLang="ja-JP" b="1" dirty="0" smtClean="0">
                <a:solidFill>
                  <a:srgbClr val="FF0000"/>
                </a:solidFill>
              </a:rPr>
              <a:t>ore than 25% </a:t>
            </a:r>
            <a:endParaRPr lang="en-US" altLang="ja-JP" b="1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882058" y="4469854"/>
            <a:ext cx="1224136" cy="400110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Case I</a:t>
            </a:r>
            <a:endParaRPr kumimoji="1" lang="ja-JP" altLang="en-US" sz="1600" b="1" dirty="0"/>
          </a:p>
        </p:txBody>
      </p:sp>
      <p:cxnSp>
        <p:nvCxnSpPr>
          <p:cNvPr id="13" name="直線コネクタ 12"/>
          <p:cNvCxnSpPr/>
          <p:nvPr/>
        </p:nvCxnSpPr>
        <p:spPr>
          <a:xfrm>
            <a:off x="8460432" y="3429000"/>
            <a:ext cx="0" cy="2780436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7812360" y="6237312"/>
            <a:ext cx="10208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>
                <a:solidFill>
                  <a:srgbClr val="FF0000"/>
                </a:solidFill>
              </a:rPr>
              <a:t>Unitarity</a:t>
            </a:r>
            <a:r>
              <a:rPr kumimoji="1" lang="en-US" altLang="ja-JP" sz="1400" dirty="0" smtClean="0">
                <a:solidFill>
                  <a:srgbClr val="FF0000"/>
                </a:solidFill>
              </a:rPr>
              <a:t> is 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broken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 flipV="1">
            <a:off x="8532440" y="6093296"/>
            <a:ext cx="504056" cy="6682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8508787" y="6467430"/>
            <a:ext cx="619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14/16</a:t>
            </a:r>
            <a:endParaRPr kumimoji="1" lang="ja-JP" altLang="en-US" sz="1400" dirty="0"/>
          </a:p>
        </p:txBody>
      </p:sp>
      <p:sp>
        <p:nvSpPr>
          <p:cNvPr id="23" name="正方形/長方形 22"/>
          <p:cNvSpPr/>
          <p:nvPr/>
        </p:nvSpPr>
        <p:spPr>
          <a:xfrm>
            <a:off x="4853880" y="524345"/>
            <a:ext cx="41826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i="1" dirty="0" smtClean="0">
                <a:solidFill>
                  <a:srgbClr val="00B050"/>
                </a:solidFill>
              </a:rPr>
              <a:t>Aoki</a:t>
            </a:r>
            <a:r>
              <a:rPr lang="en-US" altLang="ja-JP" sz="1600" b="1" i="1" dirty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err="1" smtClean="0">
                <a:solidFill>
                  <a:srgbClr val="00B050"/>
                </a:solidFill>
              </a:rPr>
              <a:t>Kanemura</a:t>
            </a:r>
            <a:r>
              <a:rPr lang="en-US" altLang="ja-JP" sz="1600" b="1" i="1" dirty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Kikuchi, K</a:t>
            </a:r>
            <a:r>
              <a:rPr lang="en-US" altLang="ja-JP" sz="1600" b="1" i="1" dirty="0">
                <a:solidFill>
                  <a:srgbClr val="00B050"/>
                </a:solidFill>
              </a:rPr>
              <a:t>Y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err="1">
                <a:solidFill>
                  <a:srgbClr val="00B050"/>
                </a:solidFill>
              </a:rPr>
              <a:t>arXiv</a:t>
            </a:r>
            <a:r>
              <a:rPr lang="en-US" altLang="ja-JP" sz="1600" b="1" i="1" dirty="0">
                <a:solidFill>
                  <a:srgbClr val="00B050"/>
                </a:solidFill>
              </a:rPr>
              <a:t>: 1204.1951 </a:t>
            </a:r>
          </a:p>
        </p:txBody>
      </p:sp>
    </p:spTree>
    <p:extLst>
      <p:ext uri="{BB962C8B-B14F-4D97-AF65-F5344CB8AC3E}">
        <p14:creationId xmlns:p14="http://schemas.microsoft.com/office/powerpoint/2010/main" val="185404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853"/>
    </mc:Choice>
    <mc:Fallback xmlns="">
      <p:transition spd="slow" advTm="53853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36512" y="116632"/>
            <a:ext cx="9073008" cy="864096"/>
          </a:xfrm>
        </p:spPr>
        <p:txBody>
          <a:bodyPr>
            <a:normAutofit fontScale="90000"/>
          </a:bodyPr>
          <a:lstStyle/>
          <a:p>
            <a:r>
              <a:rPr lang="en-US" altLang="ja-JP" sz="3600" dirty="0" smtClean="0"/>
              <a:t>Measuring </a:t>
            </a:r>
            <a:r>
              <a:rPr lang="en-US" altLang="ja-JP" sz="3600" dirty="0" err="1" smtClean="0"/>
              <a:t>hhh</a:t>
            </a:r>
            <a:r>
              <a:rPr lang="en-US" altLang="ja-JP" sz="3600" dirty="0" smtClean="0"/>
              <a:t> and the mass spectrum </a:t>
            </a:r>
            <a:r>
              <a:rPr lang="en-US" altLang="ja-JP" sz="3600" dirty="0"/>
              <a:t>at the ILC</a:t>
            </a:r>
            <a:endParaRPr kumimoji="1" lang="ja-JP" altLang="en-US" sz="36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43394" y="1826821"/>
            <a:ext cx="14475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rgbClr val="0070C0"/>
                </a:solidFill>
              </a:rPr>
              <a:t>e</a:t>
            </a:r>
            <a:r>
              <a:rPr lang="en-US" altLang="ja-JP" sz="2000" b="1" baseline="30000" dirty="0" smtClean="0">
                <a:solidFill>
                  <a:srgbClr val="0070C0"/>
                </a:solidFill>
              </a:rPr>
              <a:t>+</a:t>
            </a:r>
            <a:r>
              <a:rPr lang="en-US" altLang="ja-JP" sz="2000" b="1" dirty="0" smtClean="0">
                <a:solidFill>
                  <a:srgbClr val="0070C0"/>
                </a:solidFill>
              </a:rPr>
              <a:t>e</a:t>
            </a:r>
            <a:r>
              <a:rPr lang="en-US" altLang="ja-JP" sz="2000" b="1" baseline="30000" dirty="0" smtClean="0">
                <a:solidFill>
                  <a:srgbClr val="0070C0"/>
                </a:solidFill>
              </a:rPr>
              <a:t>-</a:t>
            </a:r>
            <a:r>
              <a:rPr kumimoji="1" lang="en-US" altLang="ja-JP" sz="2000" b="1" dirty="0" smtClean="0">
                <a:solidFill>
                  <a:srgbClr val="0070C0"/>
                </a:solidFill>
              </a:rPr>
              <a:t> </a:t>
            </a:r>
            <a:r>
              <a:rPr kumimoji="1" lang="ja-JP" altLang="en-US" sz="2000" b="1" dirty="0" smtClean="0">
                <a:solidFill>
                  <a:srgbClr val="0070C0"/>
                </a:solidFill>
              </a:rPr>
              <a:t>→ </a:t>
            </a:r>
            <a:r>
              <a:rPr lang="en-US" altLang="ja-JP" sz="2000" b="1" dirty="0" err="1" smtClean="0">
                <a:solidFill>
                  <a:srgbClr val="0070C0"/>
                </a:solidFill>
              </a:rPr>
              <a:t>hhνν</a:t>
            </a:r>
            <a:endParaRPr lang="en-US" altLang="ja-JP" sz="2000" b="1" dirty="0" smtClean="0">
              <a:solidFill>
                <a:srgbClr val="0070C0"/>
              </a:solidFill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369687"/>
            <a:ext cx="3370138" cy="2800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5292080" y="836712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i="1" dirty="0" err="1" smtClean="0">
                <a:solidFill>
                  <a:srgbClr val="00B050"/>
                </a:solidFill>
              </a:rPr>
              <a:t>Yasui</a:t>
            </a:r>
            <a:r>
              <a:rPr kumimoji="1" lang="en-US" altLang="ja-JP" sz="1400" b="1" i="1" dirty="0" smtClean="0">
                <a:solidFill>
                  <a:srgbClr val="00B050"/>
                </a:solidFill>
              </a:rPr>
              <a:t>, </a:t>
            </a:r>
            <a:r>
              <a:rPr kumimoji="1" lang="en-US" altLang="ja-JP" sz="1400" b="1" i="1" dirty="0" err="1" smtClean="0">
                <a:solidFill>
                  <a:srgbClr val="00B050"/>
                </a:solidFill>
              </a:rPr>
              <a:t>Kanemura</a:t>
            </a:r>
            <a:r>
              <a:rPr kumimoji="1" lang="en-US" altLang="ja-JP" sz="1400" b="1" i="1" dirty="0" smtClean="0">
                <a:solidFill>
                  <a:srgbClr val="00B050"/>
                </a:solidFill>
              </a:rPr>
              <a:t>, </a:t>
            </a:r>
            <a:r>
              <a:rPr kumimoji="1" lang="en-US" altLang="ja-JP" sz="1400" b="1" i="1" dirty="0" err="1" smtClean="0">
                <a:solidFill>
                  <a:srgbClr val="00B050"/>
                </a:solidFill>
              </a:rPr>
              <a:t>Kiyoura</a:t>
            </a:r>
            <a:r>
              <a:rPr kumimoji="1" lang="en-US" altLang="ja-JP" sz="1400" b="1" i="1" dirty="0" smtClean="0">
                <a:solidFill>
                  <a:srgbClr val="00B050"/>
                </a:solidFill>
              </a:rPr>
              <a:t>, Odagiri, Okada, </a:t>
            </a:r>
            <a:r>
              <a:rPr kumimoji="1" lang="en-US" altLang="ja-JP" sz="1400" b="1" i="1" dirty="0" err="1" smtClean="0">
                <a:solidFill>
                  <a:srgbClr val="00B050"/>
                </a:solidFill>
              </a:rPr>
              <a:t>Senaha</a:t>
            </a:r>
            <a:r>
              <a:rPr kumimoji="1" lang="en-US" altLang="ja-JP" sz="1400" b="1" i="1" dirty="0" smtClean="0">
                <a:solidFill>
                  <a:srgbClr val="00B050"/>
                </a:solidFill>
              </a:rPr>
              <a:t>, Yamashita, </a:t>
            </a:r>
            <a:r>
              <a:rPr kumimoji="1" lang="en-US" altLang="ja-JP" sz="1400" b="1" i="1" dirty="0" err="1" smtClean="0">
                <a:solidFill>
                  <a:srgbClr val="00B050"/>
                </a:solidFill>
              </a:rPr>
              <a:t>hep-ph</a:t>
            </a:r>
            <a:r>
              <a:rPr lang="en-US" altLang="ja-JP" sz="1400" b="1" i="1" dirty="0">
                <a:solidFill>
                  <a:srgbClr val="00B050"/>
                </a:solidFill>
              </a:rPr>
              <a:t>/</a:t>
            </a:r>
            <a:r>
              <a:rPr kumimoji="1" lang="en-US" altLang="ja-JP" sz="1400" b="1" i="1" dirty="0" smtClean="0">
                <a:solidFill>
                  <a:srgbClr val="00B050"/>
                </a:solidFill>
              </a:rPr>
              <a:t>0211047</a:t>
            </a:r>
            <a:endParaRPr kumimoji="1" lang="ja-JP" altLang="en-US" sz="1400" b="1" i="1" dirty="0">
              <a:solidFill>
                <a:srgbClr val="00B05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735041" y="4148470"/>
            <a:ext cx="10230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 smtClean="0"/>
              <a:t>m</a:t>
            </a:r>
            <a:r>
              <a:rPr kumimoji="1" lang="en-US" altLang="ja-JP" sz="1600" dirty="0" err="1" smtClean="0"/>
              <a:t>h</a:t>
            </a:r>
            <a:r>
              <a:rPr kumimoji="1" lang="en-US" altLang="ja-JP" sz="1600" dirty="0" smtClean="0"/>
              <a:t> (</a:t>
            </a:r>
            <a:r>
              <a:rPr kumimoji="1" lang="en-US" altLang="ja-JP" sz="1600" dirty="0" err="1" smtClean="0"/>
              <a:t>GeV</a:t>
            </a:r>
            <a:r>
              <a:rPr kumimoji="1" lang="en-US" altLang="ja-JP" sz="1600" dirty="0" smtClean="0"/>
              <a:t>) </a:t>
            </a:r>
            <a:endParaRPr kumimoji="1" lang="ja-JP" altLang="en-US" sz="1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5882" y="1846449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0070C0"/>
                </a:solidFill>
              </a:rPr>
              <a:t>e</a:t>
            </a:r>
            <a:r>
              <a:rPr lang="en-US" altLang="ja-JP" b="1" baseline="30000" dirty="0">
                <a:solidFill>
                  <a:srgbClr val="0070C0"/>
                </a:solidFill>
              </a:rPr>
              <a:t>+</a:t>
            </a:r>
            <a:r>
              <a:rPr lang="en-US" altLang="ja-JP" b="1" dirty="0">
                <a:solidFill>
                  <a:srgbClr val="0070C0"/>
                </a:solidFill>
              </a:rPr>
              <a:t>e</a:t>
            </a:r>
            <a:r>
              <a:rPr lang="en-US" altLang="ja-JP" b="1" baseline="30000" dirty="0">
                <a:solidFill>
                  <a:srgbClr val="0070C0"/>
                </a:solidFill>
              </a:rPr>
              <a:t>-</a:t>
            </a:r>
            <a:r>
              <a:rPr lang="en-US" altLang="ja-JP" b="1" dirty="0" smtClean="0">
                <a:solidFill>
                  <a:srgbClr val="0070C0"/>
                </a:solidFill>
              </a:rPr>
              <a:t> </a:t>
            </a:r>
            <a:r>
              <a:rPr lang="ja-JP" altLang="en-US" b="1" dirty="0">
                <a:solidFill>
                  <a:srgbClr val="0070C0"/>
                </a:solidFill>
              </a:rPr>
              <a:t>→ </a:t>
            </a:r>
            <a:r>
              <a:rPr lang="en-US" altLang="ja-JP" b="1" dirty="0" err="1" smtClean="0">
                <a:solidFill>
                  <a:srgbClr val="0070C0"/>
                </a:solidFill>
              </a:rPr>
              <a:t>Zhh</a:t>
            </a:r>
            <a:endParaRPr lang="ja-JP" altLang="en-US" b="1" dirty="0">
              <a:solidFill>
                <a:srgbClr val="0070C0"/>
              </a:solidFill>
            </a:endParaRP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86861"/>
            <a:ext cx="3836090" cy="11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461883" y="3555013"/>
            <a:ext cx="3611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O(10)%</a:t>
            </a:r>
            <a:r>
              <a:rPr lang="ja-JP" altLang="en-US" dirty="0" smtClean="0"/>
              <a:t> </a:t>
            </a:r>
            <a:r>
              <a:rPr lang="en-US" altLang="ja-JP" dirty="0" smtClean="0"/>
              <a:t>precision may be expected. </a:t>
            </a:r>
            <a:endParaRPr kumimoji="1" lang="en-US" altLang="ja-JP" dirty="0" smtClean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95536" y="4005064"/>
            <a:ext cx="4654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Recent analysis was given by </a:t>
            </a:r>
            <a:r>
              <a:rPr kumimoji="1" lang="en-US" altLang="ja-JP" dirty="0" err="1" smtClean="0"/>
              <a:t>Suehara</a:t>
            </a:r>
            <a:r>
              <a:rPr kumimoji="1" lang="en-US" altLang="ja-JP" dirty="0" smtClean="0"/>
              <a:t>-san’s talk.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4407495"/>
            <a:ext cx="3956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Measuring the mass spectrum</a:t>
            </a:r>
            <a:endParaRPr kumimoji="1" lang="ja-JP" altLang="en-US" sz="2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79512" y="1124744"/>
            <a:ext cx="36862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Measuring the </a:t>
            </a:r>
            <a:r>
              <a:rPr kumimoji="1" lang="en-US" altLang="ja-JP" sz="2400" dirty="0" err="1" smtClean="0"/>
              <a:t>hhh</a:t>
            </a:r>
            <a:r>
              <a:rPr kumimoji="1" lang="en-US" altLang="ja-JP" sz="2400" dirty="0" smtClean="0"/>
              <a:t> coupling</a:t>
            </a:r>
            <a:endParaRPr kumimoji="1" lang="ja-JP" altLang="en-US" sz="2400" dirty="0"/>
          </a:p>
        </p:txBody>
      </p:sp>
      <p:sp>
        <p:nvSpPr>
          <p:cNvPr id="4" name="正方形/長方形 3"/>
          <p:cNvSpPr/>
          <p:nvPr/>
        </p:nvSpPr>
        <p:spPr>
          <a:xfrm>
            <a:off x="6084168" y="1628800"/>
            <a:ext cx="360040" cy="2337936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725144"/>
            <a:ext cx="2484276" cy="1954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461883" y="5374957"/>
            <a:ext cx="3231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Ex. </a:t>
            </a:r>
            <a:r>
              <a:rPr kumimoji="1" lang="en-US" altLang="ja-JP" dirty="0" err="1" smtClean="0"/>
              <a:t>e</a:t>
            </a:r>
            <a:r>
              <a:rPr kumimoji="1" lang="en-US" altLang="ja-JP" baseline="30000" dirty="0" err="1" smtClean="0"/>
              <a:t>+</a:t>
            </a:r>
            <a:r>
              <a:rPr kumimoji="1" lang="en-US" altLang="ja-JP" dirty="0" err="1" smtClean="0"/>
              <a:t>e</a:t>
            </a:r>
            <a:r>
              <a:rPr kumimoji="1" lang="en-US" altLang="ja-JP" baseline="30000" dirty="0" smtClean="0"/>
              <a:t>-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→ </a:t>
            </a:r>
            <a:r>
              <a:rPr kumimoji="1" lang="en-US" altLang="ja-JP" dirty="0" smtClean="0"/>
              <a:t>H</a:t>
            </a:r>
            <a:r>
              <a:rPr lang="en-US" altLang="ja-JP" baseline="30000" dirty="0" smtClean="0"/>
              <a:t>+</a:t>
            </a:r>
            <a:r>
              <a:rPr lang="en-US" altLang="ja-JP" baseline="30000" dirty="0"/>
              <a:t>+</a:t>
            </a:r>
            <a:r>
              <a:rPr kumimoji="1" lang="en-US" altLang="ja-JP" dirty="0" smtClean="0"/>
              <a:t>H</a:t>
            </a:r>
            <a:r>
              <a:rPr lang="en-US" altLang="ja-JP" baseline="30000" dirty="0" smtClean="0"/>
              <a:t>- -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→ </a:t>
            </a:r>
            <a:r>
              <a:rPr kumimoji="1" lang="en-US" altLang="ja-JP" dirty="0" smtClean="0"/>
              <a:t>W</a:t>
            </a:r>
            <a:r>
              <a:rPr lang="en-US" altLang="ja-JP" baseline="30000" dirty="0" smtClean="0"/>
              <a:t>+ </a:t>
            </a:r>
            <a:r>
              <a:rPr kumimoji="1" lang="en-US" altLang="ja-JP" dirty="0" smtClean="0"/>
              <a:t>W</a:t>
            </a:r>
            <a:r>
              <a:rPr lang="en-US" altLang="ja-JP" baseline="30000" dirty="0" smtClean="0"/>
              <a:t>+ </a:t>
            </a:r>
            <a:r>
              <a:rPr kumimoji="1" lang="en-US" altLang="ja-JP" dirty="0" smtClean="0"/>
              <a:t>W</a:t>
            </a:r>
            <a:r>
              <a:rPr lang="en-US" altLang="ja-JP" baseline="30000" dirty="0" smtClean="0"/>
              <a:t>- </a:t>
            </a:r>
            <a:r>
              <a:rPr kumimoji="1" lang="en-US" altLang="ja-JP" dirty="0" smtClean="0"/>
              <a:t>W</a:t>
            </a:r>
            <a:r>
              <a:rPr lang="en-US" altLang="ja-JP" baseline="30000" dirty="0" smtClean="0"/>
              <a:t>-</a:t>
            </a:r>
            <a:endParaRPr kumimoji="1" lang="en-US" altLang="ja-JP" dirty="0" smtClean="0"/>
          </a:p>
          <a:p>
            <a:r>
              <a:rPr lang="ja-JP" altLang="en-US" dirty="0" smtClean="0"/>
              <a:t>               →</a:t>
            </a:r>
            <a:r>
              <a:rPr kumimoji="1" lang="en-US" altLang="ja-JP" dirty="0" smtClean="0"/>
              <a:t> l</a:t>
            </a:r>
            <a:r>
              <a:rPr lang="en-US" altLang="ja-JP" baseline="30000" dirty="0" smtClean="0"/>
              <a:t>+ </a:t>
            </a:r>
            <a:r>
              <a:rPr kumimoji="1" lang="en-US" altLang="ja-JP" dirty="0" smtClean="0"/>
              <a:t>l</a:t>
            </a:r>
            <a:r>
              <a:rPr lang="en-US" altLang="ja-JP" baseline="30000" dirty="0" smtClean="0"/>
              <a:t>+ </a:t>
            </a:r>
            <a:r>
              <a:rPr kumimoji="1" lang="en-US" altLang="ja-JP" dirty="0" smtClean="0"/>
              <a:t>4jet + missing</a:t>
            </a:r>
            <a:endParaRPr kumimoji="1" lang="ja-JP" altLang="en-US" dirty="0"/>
          </a:p>
        </p:txBody>
      </p:sp>
      <p:sp>
        <p:nvSpPr>
          <p:cNvPr id="6" name="右中かっこ 5"/>
          <p:cNvSpPr/>
          <p:nvPr/>
        </p:nvSpPr>
        <p:spPr>
          <a:xfrm>
            <a:off x="6264188" y="4638327"/>
            <a:ext cx="180020" cy="914038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右中かっこ 18"/>
          <p:cNvSpPr/>
          <p:nvPr/>
        </p:nvSpPr>
        <p:spPr>
          <a:xfrm>
            <a:off x="6264188" y="5755322"/>
            <a:ext cx="180020" cy="914038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538447" y="4910680"/>
            <a:ext cx="1755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Transverse mass 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599149" y="6011996"/>
            <a:ext cx="1645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Invariant  mass </a:t>
            </a:r>
            <a:endParaRPr kumimoji="1" lang="ja-JP" altLang="en-US" dirty="0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7421778" y="5280012"/>
            <a:ext cx="313263" cy="27235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 flipV="1">
            <a:off x="7427089" y="5848321"/>
            <a:ext cx="313263" cy="17296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7911631" y="5445224"/>
            <a:ext cx="764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m</a:t>
            </a:r>
            <a:r>
              <a:rPr kumimoji="1" lang="en-US" altLang="ja-JP" sz="2400" baseline="-25000" dirty="0" smtClean="0"/>
              <a:t>H++</a:t>
            </a:r>
            <a:endParaRPr kumimoji="1" lang="ja-JP" altLang="en-US" sz="24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508787" y="6467430"/>
            <a:ext cx="619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15/16</a:t>
            </a:r>
            <a:endParaRPr kumimoji="1" lang="ja-JP" altLang="en-US" sz="14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61883" y="4901098"/>
            <a:ext cx="1224136" cy="400110"/>
          </a:xfrm>
          <a:prstGeom prst="rect">
            <a:avLst/>
          </a:prstGeom>
          <a:solidFill>
            <a:schemeClr val="bg1"/>
          </a:solidFill>
          <a:ln w="254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Case I</a:t>
            </a:r>
            <a:endParaRPr kumimoji="1"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36962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7" y="1268760"/>
            <a:ext cx="8494799" cy="5352558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sz="2400" dirty="0" smtClean="0"/>
              <a:t>Precise calculations of EW parameters as well as Higgs couplings (</a:t>
            </a:r>
            <a:r>
              <a:rPr kumimoji="1" lang="en-US" altLang="ja-JP" sz="2400" dirty="0" err="1" smtClean="0"/>
              <a:t>hhh</a:t>
            </a:r>
            <a:r>
              <a:rPr kumimoji="1" lang="en-US" altLang="ja-JP" sz="2400" dirty="0" smtClean="0"/>
              <a:t>, </a:t>
            </a:r>
            <a:r>
              <a:rPr kumimoji="1" lang="en-US" altLang="ja-JP" sz="2400" dirty="0" err="1" smtClean="0"/>
              <a:t>hVV</a:t>
            </a:r>
            <a:r>
              <a:rPr kumimoji="1" lang="en-US" altLang="ja-JP" sz="2400" dirty="0" smtClean="0"/>
              <a:t>, </a:t>
            </a:r>
            <a:r>
              <a:rPr kumimoji="1" lang="en-US" altLang="ja-JP" sz="2400" dirty="0" err="1" smtClean="0"/>
              <a:t>hff</a:t>
            </a:r>
            <a:r>
              <a:rPr kumimoji="1" lang="en-US" altLang="ja-JP" sz="2400" dirty="0" smtClean="0"/>
              <a:t>) are important to discriminate various Higgs sectors. </a:t>
            </a:r>
          </a:p>
          <a:p>
            <a:r>
              <a:rPr lang="en-US" altLang="ja-JP" sz="2400" dirty="0" smtClean="0"/>
              <a:t>The important predictions in the Higgs Triplet Model: </a:t>
            </a:r>
          </a:p>
          <a:p>
            <a:endParaRPr lang="en-US" altLang="ja-JP" sz="2400" dirty="0" smtClean="0"/>
          </a:p>
          <a:p>
            <a:endParaRPr lang="en-US" altLang="ja-JP" sz="2400" dirty="0"/>
          </a:p>
          <a:p>
            <a:endParaRPr lang="en-US" altLang="ja-JP" sz="2400" dirty="0"/>
          </a:p>
          <a:p>
            <a:r>
              <a:rPr lang="en-US" altLang="ja-JP" sz="2400" dirty="0" smtClean="0"/>
              <a:t>Renormalization of the EW parameters</a:t>
            </a:r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- 4 input parameters (not 3 as the SM) are necessary in to describe </a:t>
            </a:r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    the EW parameters. </a:t>
            </a:r>
          </a:p>
          <a:p>
            <a:pPr marL="0" indent="0">
              <a:buNone/>
            </a:pPr>
            <a:r>
              <a:rPr lang="en-US" altLang="ja-JP" sz="2400" dirty="0" smtClean="0"/>
              <a:t>     </a:t>
            </a:r>
            <a:r>
              <a:rPr lang="ja-JP" altLang="en-US" sz="2400" dirty="0" smtClean="0"/>
              <a:t>⇒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mA &gt; mH+ &gt; mH++ with </a:t>
            </a:r>
            <a:r>
              <a:rPr lang="en-US" altLang="ja-JP" sz="2400" b="1" dirty="0" err="1" smtClean="0">
                <a:solidFill>
                  <a:srgbClr val="FF0000"/>
                </a:solidFill>
              </a:rPr>
              <a:t>Δm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=O(100) </a:t>
            </a:r>
            <a:r>
              <a:rPr lang="en-US" altLang="ja-JP" sz="2400" b="1" dirty="0" err="1" smtClean="0">
                <a:solidFill>
                  <a:srgbClr val="FF0000"/>
                </a:solidFill>
              </a:rPr>
              <a:t>GeV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2400" dirty="0" smtClean="0"/>
              <a:t>is favored.  </a:t>
            </a:r>
          </a:p>
          <a:p>
            <a:pPr marL="0" indent="0">
              <a:buNone/>
            </a:pPr>
            <a:r>
              <a:rPr lang="en-US" altLang="ja-JP" sz="2400" dirty="0" smtClean="0"/>
              <a:t> </a:t>
            </a:r>
            <a:endParaRPr lang="en-US" altLang="ja-JP" sz="2400" dirty="0"/>
          </a:p>
          <a:p>
            <a:r>
              <a:rPr lang="en-US" altLang="ja-JP" sz="2400" dirty="0" smtClean="0"/>
              <a:t>Renormalization of the Higgs potential  </a:t>
            </a:r>
          </a:p>
          <a:p>
            <a:pPr marL="0" indent="0">
              <a:buNone/>
            </a:pPr>
            <a:r>
              <a:rPr lang="en-US" altLang="ja-JP" sz="2400" dirty="0" smtClean="0"/>
              <a:t>     </a:t>
            </a:r>
            <a:r>
              <a:rPr lang="en-US" altLang="ja-JP" sz="2400" dirty="0"/>
              <a:t>- One-loop corrected </a:t>
            </a:r>
            <a:r>
              <a:rPr lang="en-US" altLang="ja-JP" sz="2400" dirty="0" smtClean="0"/>
              <a:t>mass spectrum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: ΔR </a:t>
            </a:r>
            <a:r>
              <a:rPr lang="en-US" altLang="ja-JP" sz="2400" b="1" dirty="0">
                <a:solidFill>
                  <a:srgbClr val="FF0000"/>
                </a:solidFill>
              </a:rPr>
              <a:t>= O(10)% </a:t>
            </a:r>
          </a:p>
          <a:p>
            <a:pPr marL="0" indent="0">
              <a:buNone/>
            </a:pPr>
            <a:r>
              <a:rPr lang="en-US" altLang="ja-JP" sz="2400" dirty="0"/>
              <a:t>     - One-loop corrected </a:t>
            </a:r>
            <a:r>
              <a:rPr lang="en-US" altLang="ja-JP" sz="2400" dirty="0" err="1"/>
              <a:t>hhh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coupling </a:t>
            </a:r>
            <a:r>
              <a:rPr lang="en-US" altLang="ja-JP" sz="2400" b="1" dirty="0" smtClean="0"/>
              <a:t>: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deviation from the SM </a:t>
            </a:r>
          </a:p>
          <a:p>
            <a:pPr marL="0" indent="0">
              <a:buNone/>
            </a:pPr>
            <a:r>
              <a:rPr lang="en-US" altLang="ja-JP" sz="2400" b="1" dirty="0">
                <a:solidFill>
                  <a:srgbClr val="FF0000"/>
                </a:solidFill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                                                                     prediction can be as large as O(100) %</a:t>
            </a:r>
          </a:p>
          <a:p>
            <a:r>
              <a:rPr lang="en-US" altLang="ja-JP" sz="2400" dirty="0" smtClean="0"/>
              <a:t>These observables may be able to measured at the ILC. </a:t>
            </a:r>
          </a:p>
          <a:p>
            <a:endParaRPr lang="en-US" altLang="ja-JP" sz="2400" dirty="0" smtClean="0"/>
          </a:p>
          <a:p>
            <a:pPr marL="0" indent="0">
              <a:buNone/>
            </a:pPr>
            <a:endParaRPr kumimoji="1" lang="en-US" altLang="ja-JP" sz="2400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4644008" y="2492896"/>
            <a:ext cx="4104455" cy="461665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400" i="1" dirty="0"/>
              <a:t>m</a:t>
            </a:r>
            <a:r>
              <a:rPr lang="en-US" altLang="ja-JP" sz="2400" i="1" baseline="-25000" dirty="0"/>
              <a:t>H++</a:t>
            </a:r>
            <a:r>
              <a:rPr lang="en-US" altLang="ja-JP" sz="2400" i="1" baseline="30000" dirty="0"/>
              <a:t>2</a:t>
            </a:r>
            <a:r>
              <a:rPr lang="en-US" altLang="ja-JP" sz="2400" i="1" dirty="0"/>
              <a:t> </a:t>
            </a:r>
            <a:r>
              <a:rPr lang="ja-JP" altLang="en-US" sz="2400" i="1" dirty="0"/>
              <a:t>－ </a:t>
            </a:r>
            <a:r>
              <a:rPr lang="en-US" altLang="ja-JP" sz="2400" i="1" dirty="0"/>
              <a:t>m</a:t>
            </a:r>
            <a:r>
              <a:rPr lang="en-US" altLang="ja-JP" sz="2400" i="1" baseline="-25000" dirty="0"/>
              <a:t>H+</a:t>
            </a:r>
            <a:r>
              <a:rPr lang="en-US" altLang="ja-JP" sz="2400" i="1" baseline="30000" dirty="0"/>
              <a:t>2</a:t>
            </a:r>
            <a:r>
              <a:rPr lang="en-US" altLang="ja-JP" sz="2400" i="1" dirty="0"/>
              <a:t> </a:t>
            </a:r>
            <a:r>
              <a:rPr lang="ja-JP" altLang="en-US" sz="2400" i="1" dirty="0"/>
              <a:t>≃ </a:t>
            </a:r>
            <a:r>
              <a:rPr lang="en-US" altLang="ja-JP" sz="2400" i="1" dirty="0"/>
              <a:t>m</a:t>
            </a:r>
            <a:r>
              <a:rPr lang="en-US" altLang="ja-JP" sz="2400" i="1" baseline="-25000" dirty="0"/>
              <a:t>H+</a:t>
            </a:r>
            <a:r>
              <a:rPr lang="en-US" altLang="ja-JP" sz="2400" i="1" baseline="30000" dirty="0"/>
              <a:t>2</a:t>
            </a:r>
            <a:r>
              <a:rPr lang="en-US" altLang="ja-JP" sz="2400" i="1" dirty="0"/>
              <a:t> </a:t>
            </a:r>
            <a:r>
              <a:rPr lang="ja-JP" altLang="en-US" sz="2400" i="1" dirty="0"/>
              <a:t>－ </a:t>
            </a:r>
            <a:r>
              <a:rPr lang="en-US" altLang="ja-JP" sz="2400" i="1" dirty="0" smtClean="0"/>
              <a:t>m</a:t>
            </a:r>
            <a:r>
              <a:rPr lang="en-US" altLang="ja-JP" sz="2400" i="1" baseline="-25000" dirty="0" smtClean="0"/>
              <a:t>A</a:t>
            </a:r>
            <a:r>
              <a:rPr lang="en-US" altLang="ja-JP" sz="2400" i="1" baseline="30000" dirty="0" smtClean="0"/>
              <a:t>2</a:t>
            </a:r>
            <a:endParaRPr lang="en-US" altLang="ja-JP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487" y="2322535"/>
            <a:ext cx="2786465" cy="890441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8508787" y="6467430"/>
            <a:ext cx="619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16/16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57460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kumimoji="1" lang="en-US" altLang="ja-JP" sz="5400" dirty="0" smtClean="0"/>
          </a:p>
          <a:p>
            <a:pPr marL="0" indent="0" algn="ctr">
              <a:buNone/>
            </a:pPr>
            <a:r>
              <a:rPr kumimoji="1" lang="en-US" altLang="ja-JP" sz="5400" dirty="0" smtClean="0"/>
              <a:t>Back up slides</a:t>
            </a:r>
            <a:endParaRPr kumimoji="1" lang="ja-JP" altLang="en-US" sz="5400" dirty="0"/>
          </a:p>
        </p:txBody>
      </p:sp>
    </p:spTree>
    <p:extLst>
      <p:ext uri="{BB962C8B-B14F-4D97-AF65-F5344CB8AC3E}">
        <p14:creationId xmlns:p14="http://schemas.microsoft.com/office/powerpoint/2010/main" val="268074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Introduction</a:t>
            </a:r>
            <a:endParaRPr kumimoji="1" lang="ja-JP" altLang="en-US" sz="3600" dirty="0"/>
          </a:p>
        </p:txBody>
      </p:sp>
      <p:sp>
        <p:nvSpPr>
          <p:cNvPr id="5" name="テキスト ボックス 4"/>
          <p:cNvSpPr txBox="1"/>
          <p:nvPr/>
        </p:nvSpPr>
        <p:spPr>
          <a:xfrm flipH="1">
            <a:off x="225229" y="836712"/>
            <a:ext cx="80911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200" b="1" dirty="0">
                <a:solidFill>
                  <a:srgbClr val="FF0000"/>
                </a:solidFill>
              </a:rPr>
              <a:t>・</a:t>
            </a:r>
            <a:r>
              <a:rPr kumimoji="1" lang="ja-JP" altLang="en-US" sz="22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The Higgs sector is unknown.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- Minimal? or Non-minimal?</a:t>
            </a:r>
          </a:p>
          <a:p>
            <a:r>
              <a:rPr kumimoji="1" lang="en-US" altLang="ja-JP" sz="2000" dirty="0"/>
              <a:t> </a:t>
            </a:r>
            <a:r>
              <a:rPr kumimoji="1" lang="en-US" altLang="ja-JP" sz="2000" dirty="0" smtClean="0"/>
              <a:t>   - The Higgs boson search is underway at the LHC.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The Higgs boson mass is constrained to be</a:t>
            </a:r>
          </a:p>
          <a:p>
            <a:r>
              <a:rPr kumimoji="1" lang="en-US" altLang="ja-JP" sz="2000" dirty="0"/>
              <a:t> </a:t>
            </a:r>
            <a:r>
              <a:rPr kumimoji="1" lang="en-US" altLang="ja-JP" sz="2000" dirty="0" smtClean="0"/>
              <a:t>           115 </a:t>
            </a:r>
            <a:r>
              <a:rPr kumimoji="1" lang="en-US" altLang="ja-JP" sz="2000" dirty="0" err="1" smtClean="0"/>
              <a:t>GeV</a:t>
            </a:r>
            <a:r>
              <a:rPr kumimoji="1" lang="en-US" altLang="ja-JP" sz="2000" dirty="0" smtClean="0"/>
              <a:t> &lt; </a:t>
            </a:r>
            <a:r>
              <a:rPr kumimoji="1" lang="en-US" altLang="ja-JP" sz="2000" dirty="0" err="1" smtClean="0"/>
              <a:t>mh</a:t>
            </a:r>
            <a:r>
              <a:rPr kumimoji="1" lang="en-US" altLang="ja-JP" sz="2000" dirty="0" smtClean="0"/>
              <a:t> &lt; 127 </a:t>
            </a:r>
            <a:r>
              <a:rPr kumimoji="1" lang="en-US" altLang="ja-JP" sz="2000" dirty="0" err="1" smtClean="0"/>
              <a:t>GeV</a:t>
            </a:r>
            <a:r>
              <a:rPr kumimoji="1" lang="en-US" altLang="ja-JP" sz="2000" dirty="0" smtClean="0"/>
              <a:t> or </a:t>
            </a:r>
            <a:r>
              <a:rPr kumimoji="1" lang="en-US" altLang="ja-JP" sz="2000" dirty="0" err="1" smtClean="0"/>
              <a:t>mh</a:t>
            </a:r>
            <a:r>
              <a:rPr kumimoji="1" lang="en-US" altLang="ja-JP" sz="2000" dirty="0" smtClean="0"/>
              <a:t> &gt; 600 </a:t>
            </a:r>
            <a:r>
              <a:rPr kumimoji="1" lang="en-US" altLang="ja-JP" sz="2000" dirty="0" err="1" smtClean="0"/>
              <a:t>GeV</a:t>
            </a:r>
            <a:r>
              <a:rPr kumimoji="1" lang="en-US" altLang="ja-JP" sz="2000" dirty="0" smtClean="0"/>
              <a:t>.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- By the combination with electroweak precision data at the LEP, 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we may expect that a light Higgs boson exists.</a:t>
            </a:r>
            <a:r>
              <a:rPr kumimoji="1" lang="en-US" altLang="ja-JP" sz="2000" dirty="0" smtClean="0"/>
              <a:t> 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9512" y="3573016"/>
            <a:ext cx="816050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 smtClean="0">
                <a:solidFill>
                  <a:srgbClr val="FF0000"/>
                </a:solidFill>
              </a:rPr>
              <a:t>・ 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There are phenomena which cannot be explained in the SM. </a:t>
            </a:r>
          </a:p>
          <a:p>
            <a:r>
              <a:rPr lang="en-US" altLang="ja-JP" dirty="0"/>
              <a:t> </a:t>
            </a:r>
            <a:r>
              <a:rPr lang="en-US" altLang="ja-JP" sz="2000" dirty="0" smtClean="0"/>
              <a:t>    - Tiny neutrino masses</a:t>
            </a:r>
          </a:p>
          <a:p>
            <a:r>
              <a:rPr kumimoji="1" lang="en-US" altLang="ja-JP" sz="2000" dirty="0"/>
              <a:t> </a:t>
            </a:r>
            <a:r>
              <a:rPr kumimoji="1" lang="en-US" altLang="ja-JP" sz="2000" dirty="0" smtClean="0"/>
              <a:t>    - Existence of dark matter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- Baryon asymmetry of the Universe</a:t>
            </a:r>
          </a:p>
        </p:txBody>
      </p:sp>
      <p:cxnSp>
        <p:nvCxnSpPr>
          <p:cNvPr id="7" name="直線コネクタ 6"/>
          <p:cNvCxnSpPr/>
          <p:nvPr/>
        </p:nvCxnSpPr>
        <p:spPr>
          <a:xfrm>
            <a:off x="1043608" y="2492896"/>
            <a:ext cx="237626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179512" y="5157192"/>
            <a:ext cx="87716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 smtClean="0">
                <a:solidFill>
                  <a:srgbClr val="FF0000"/>
                </a:solidFill>
              </a:rPr>
              <a:t>・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New physics may explain these phenomena above the </a:t>
            </a:r>
            <a:r>
              <a:rPr lang="en-US" altLang="ja-JP" sz="2400" b="1" dirty="0" err="1" smtClean="0">
                <a:solidFill>
                  <a:srgbClr val="FF0000"/>
                </a:solidFill>
              </a:rPr>
              <a:t>TeV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 scale.  </a:t>
            </a:r>
          </a:p>
          <a:p>
            <a:r>
              <a:rPr lang="en-US" altLang="ja-JP" sz="2400" b="1" dirty="0">
                <a:solidFill>
                  <a:srgbClr val="FF0000"/>
                </a:solidFill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    </a:t>
            </a:r>
            <a:r>
              <a:rPr lang="en-US" altLang="ja-JP" sz="2000" dirty="0" smtClean="0"/>
              <a:t>- Extended Higgs sectors are often introduced. </a:t>
            </a:r>
            <a:endParaRPr kumimoji="1" lang="en-US" altLang="ja-JP" sz="2400" b="1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508787" y="6505599"/>
            <a:ext cx="527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2</a:t>
            </a:r>
            <a:r>
              <a:rPr kumimoji="1" lang="en-US" altLang="ja-JP" sz="1400" dirty="0" smtClean="0"/>
              <a:t>/16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149222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235796"/>
            <a:ext cx="2948313" cy="300342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Transverse mass distribution 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360823" y="1124744"/>
                <a:ext cx="8490679" cy="573633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altLang="ja-JP" sz="2000" dirty="0" smtClean="0"/>
                  <a:t>Ex.) Measurement for W boson mass</a:t>
                </a:r>
                <a:r>
                  <a:rPr lang="ja-JP" altLang="en-US" sz="2000" dirty="0"/>
                  <a:t>　　　　　</a:t>
                </a:r>
                <a:r>
                  <a:rPr lang="ja-JP" altLang="en-US" sz="2000" dirty="0" smtClean="0"/>
                  <a:t>  </a:t>
                </a:r>
                <a:r>
                  <a:rPr lang="en-US" altLang="ja-JP" sz="2000" dirty="0" smtClean="0"/>
                  <a:t>Definition of the transverse mass</a:t>
                </a:r>
                <a:endParaRPr lang="ja-JP" altLang="en-US" sz="2000" dirty="0" smtClean="0"/>
              </a:p>
              <a:p>
                <a:pPr marL="0" indent="0">
                  <a:buNone/>
                </a:pPr>
                <a:r>
                  <a:rPr lang="ja-JP" altLang="en-US" sz="2000" dirty="0" smtClean="0"/>
                  <a:t>　　　　　　　　　　　　　　　　　　　　　　　　　　　　</a:t>
                </a:r>
                <a:r>
                  <a:rPr lang="ja-JP" altLang="ja-JP" sz="2000" dirty="0">
                    <a:solidFill>
                      <a:srgbClr val="000000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ja-JP" altLang="ja-JP" sz="2000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/>
                            <a:ea typeface="ＭＳ 明朝"/>
                          </a:rPr>
                          <m:t>𝑀</m:t>
                        </m:r>
                      </m:e>
                      <m:sub>
                        <m:r>
                          <a:rPr lang="en-US" altLang="ja-JP" sz="2000" i="1">
                            <a:solidFill>
                              <a:srgbClr val="000000"/>
                            </a:solidFill>
                            <a:latin typeface="Cambria Math"/>
                            <a:ea typeface="ＭＳ 明朝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ja-JP" altLang="ja-JP" sz="2000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ja-JP" altLang="ja-JP" sz="2000" i="1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/>
                                <a:ea typeface="ＭＳ 明朝"/>
                              </a:rPr>
                              <m:t>𝑙</m:t>
                            </m:r>
                          </m:e>
                          <m:sup>
                            <m: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/>
                                <a:ea typeface="ＭＳ 明朝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ja-JP" altLang="ja-JP" sz="2000" i="1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/>
                                <a:ea typeface="ＭＳ 明朝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/>
                                <a:ea typeface="ＭＳ 明朝"/>
                              </a:rPr>
                              <m:t>𝑇</m:t>
                            </m:r>
                          </m:sub>
                        </m:sSub>
                      </m:e>
                    </m:d>
                    <m:r>
                      <a:rPr lang="en-US" altLang="ja-JP" sz="2000" i="1">
                        <a:solidFill>
                          <a:srgbClr val="000000"/>
                        </a:solidFill>
                        <a:latin typeface="Cambria Math"/>
                        <a:ea typeface="ＭＳ 明朝"/>
                      </a:rPr>
                      <m:t>=</m:t>
                    </m:r>
                    <m:rad>
                      <m:radPr>
                        <m:degHide m:val="on"/>
                        <m:ctrlPr>
                          <a:rPr lang="ja-JP" altLang="ja-JP" sz="2000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ja-JP" altLang="ja-JP" sz="2000" i="1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ja-JP" altLang="ja-JP" sz="20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ja-JP" altLang="ja-JP" sz="20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ja-JP" sz="20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altLang="ja-JP" sz="20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sub>
                                  <m:sup>
                                    <m:r>
                                      <a:rPr lang="en-US" altLang="ja-JP" sz="20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𝑙</m:t>
                                    </m:r>
                                    <m:r>
                                      <a:rPr lang="en-US" altLang="ja-JP" sz="20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+</m:t>
                                    </m:r>
                                  </m:sup>
                                </m:sSubSup>
                                <m:r>
                                  <a:rPr lang="en-US" altLang="ja-JP" sz="2000" i="1">
                                    <a:solidFill>
                                      <a:srgbClr val="000000"/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ja-JP" altLang="ja-JP" sz="20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ja-JP" sz="20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altLang="ja-JP" sz="2000" i="1">
                                        <a:solidFill>
                                          <a:srgbClr val="000000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ja-JP" sz="2000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US" altLang="ja-JP" sz="2000" dirty="0"/>
              </a:p>
              <a:p>
                <a:pPr marL="0" indent="0">
                  <a:buNone/>
                </a:pPr>
                <a:r>
                  <a:rPr kumimoji="1" lang="ja-JP" altLang="en-US" sz="2400" dirty="0" smtClean="0"/>
                  <a:t>　　　　</a:t>
                </a:r>
                <a:r>
                  <a:rPr lang="ja-JP" altLang="en-US" dirty="0" smtClean="0"/>
                  <a:t>　　　　　　　　　　　</a:t>
                </a:r>
              </a:p>
              <a:p>
                <a:pPr marL="0" indent="0">
                  <a:buNone/>
                </a:pPr>
                <a:r>
                  <a:rPr kumimoji="1" lang="ja-JP" altLang="en-US" dirty="0" smtClean="0"/>
                  <a:t>   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23" y="1124744"/>
                <a:ext cx="8490679" cy="5736332"/>
              </a:xfrm>
              <a:blipFill rotWithShape="1">
                <a:blip r:embed="rId3"/>
                <a:stretch>
                  <a:fillRect l="-718" t="-4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正方形/長方形 3"/>
          <p:cNvSpPr/>
          <p:nvPr/>
        </p:nvSpPr>
        <p:spPr>
          <a:xfrm>
            <a:off x="5004048" y="1059862"/>
            <a:ext cx="3960440" cy="20162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/>
          <p:cNvCxnSpPr/>
          <p:nvPr/>
        </p:nvCxnSpPr>
        <p:spPr>
          <a:xfrm flipV="1">
            <a:off x="7883908" y="6061992"/>
            <a:ext cx="0" cy="36004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/>
              <p:cNvSpPr txBox="1"/>
              <p:nvPr/>
            </p:nvSpPr>
            <p:spPr>
              <a:xfrm>
                <a:off x="7668344" y="6422032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  <m:sub>
                          <m:r>
                            <a:rPr kumimoji="1" lang="en-US" altLang="ja-JP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𝑊</m:t>
                          </m:r>
                        </m:sub>
                      </m:sSub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4" name="テキスト ボックス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8344" y="6422032"/>
                <a:ext cx="57606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直線コネクタ 7"/>
          <p:cNvCxnSpPr/>
          <p:nvPr/>
        </p:nvCxnSpPr>
        <p:spPr>
          <a:xfrm flipH="1">
            <a:off x="5929750" y="1851950"/>
            <a:ext cx="108012" cy="21602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523330"/>
            <a:ext cx="15875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239962"/>
            <a:ext cx="312737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正方形/長方形 12"/>
          <p:cNvSpPr/>
          <p:nvPr/>
        </p:nvSpPr>
        <p:spPr>
          <a:xfrm>
            <a:off x="5868144" y="2492896"/>
            <a:ext cx="28803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484784"/>
            <a:ext cx="5394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正方形/長方形 18"/>
          <p:cNvSpPr/>
          <p:nvPr/>
        </p:nvSpPr>
        <p:spPr>
          <a:xfrm>
            <a:off x="6300192" y="2600908"/>
            <a:ext cx="360040" cy="1080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300192" y="2292497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≃</a:t>
            </a:r>
            <a:endParaRPr kumimoji="1" lang="ja-JP" altLang="en-US" sz="24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160965" y="6318979"/>
            <a:ext cx="4143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00B050"/>
                </a:solidFill>
              </a:rPr>
              <a:t>Smith,Neerven,Vermaseren,PRL</a:t>
            </a:r>
            <a:r>
              <a:rPr kumimoji="1" lang="en-US" altLang="ja-JP" dirty="0" smtClean="0">
                <a:solidFill>
                  <a:srgbClr val="00B050"/>
                </a:solidFill>
              </a:rPr>
              <a:t>(1983)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29" y="1851950"/>
            <a:ext cx="4322763" cy="459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514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3"/>
    </mc:Choice>
    <mc:Fallback xmlns="">
      <p:transition spd="slow" advTm="753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Cross section of e</a:t>
            </a:r>
            <a:r>
              <a:rPr kumimoji="1" lang="en-US" altLang="ja-JP" baseline="30000" dirty="0" smtClean="0"/>
              <a:t>+</a:t>
            </a:r>
            <a:r>
              <a:rPr kumimoji="1" lang="en-US" altLang="ja-JP" dirty="0" smtClean="0"/>
              <a:t>e</a:t>
            </a:r>
            <a:r>
              <a:rPr kumimoji="1" lang="en-US" altLang="ja-JP" baseline="30000" dirty="0" smtClean="0"/>
              <a:t>-</a:t>
            </a:r>
            <a:r>
              <a:rPr kumimoji="1"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H</a:t>
            </a:r>
            <a:r>
              <a:rPr lang="en-US" altLang="ja-JP" baseline="30000" dirty="0" smtClean="0"/>
              <a:t>++</a:t>
            </a:r>
            <a:r>
              <a:rPr lang="en-US" altLang="ja-JP" dirty="0" smtClean="0"/>
              <a:t>H</a:t>
            </a:r>
            <a:r>
              <a:rPr lang="en-US" altLang="ja-JP" baseline="30000" dirty="0" smtClean="0"/>
              <a:t>--</a:t>
            </a:r>
            <a:endParaRPr kumimoji="1" lang="ja-JP" altLang="en-US" baseline="30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37300"/>
            <a:ext cx="7039872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918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53" y="1474465"/>
            <a:ext cx="3305175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3600" dirty="0" smtClean="0"/>
              <a:t>Large </a:t>
            </a:r>
            <a:r>
              <a:rPr lang="en-US" altLang="ja-JP" sz="3600" dirty="0" err="1" smtClean="0"/>
              <a:t>mh</a:t>
            </a:r>
            <a:r>
              <a:rPr lang="en-US" altLang="ja-JP" sz="3600" dirty="0"/>
              <a:t> </a:t>
            </a:r>
            <a:r>
              <a:rPr lang="en-US" altLang="ja-JP" sz="3600" dirty="0" smtClean="0"/>
              <a:t>and mH</a:t>
            </a:r>
            <a:r>
              <a:rPr lang="en-US" altLang="ja-JP" sz="3600" baseline="30000" dirty="0" smtClean="0"/>
              <a:t>++</a:t>
            </a:r>
            <a:r>
              <a:rPr lang="en-US" altLang="ja-JP" sz="3600" dirty="0" smtClean="0"/>
              <a:t> case (Case I)</a:t>
            </a:r>
            <a:endParaRPr kumimoji="1" lang="ja-JP" altLang="en-US" sz="36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726" y="1512565"/>
            <a:ext cx="3295650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53" y="4077072"/>
            <a:ext cx="3305175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149080"/>
            <a:ext cx="3276600" cy="226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755576" y="1124744"/>
            <a:ext cx="30614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/>
              <a:t>m</a:t>
            </a:r>
            <a:r>
              <a:rPr lang="en-US" altLang="ja-JP" sz="1600" baseline="-25000" dirty="0" err="1" smtClean="0"/>
              <a:t>h</a:t>
            </a:r>
            <a:r>
              <a:rPr kumimoji="1" lang="en-US" altLang="ja-JP" sz="1600" dirty="0" smtClean="0"/>
              <a:t> = 125 </a:t>
            </a:r>
            <a:r>
              <a:rPr kumimoji="1" lang="en-US" altLang="ja-JP" sz="1600" dirty="0" err="1" smtClean="0"/>
              <a:t>GeV</a:t>
            </a:r>
            <a:r>
              <a:rPr kumimoji="1" lang="en-US" altLang="ja-JP" sz="1600" dirty="0" smtClean="0"/>
              <a:t> and mH</a:t>
            </a:r>
            <a:r>
              <a:rPr kumimoji="1" lang="en-US" altLang="ja-JP" sz="1600" baseline="30000" dirty="0" smtClean="0"/>
              <a:t>++</a:t>
            </a:r>
            <a:r>
              <a:rPr kumimoji="1" lang="en-US" altLang="ja-JP" sz="1600" dirty="0" smtClean="0"/>
              <a:t> = 150 </a:t>
            </a:r>
            <a:r>
              <a:rPr kumimoji="1" lang="en-US" altLang="ja-JP" sz="1600" dirty="0" err="1" smtClean="0"/>
              <a:t>GeV</a:t>
            </a:r>
            <a:endParaRPr kumimoji="1" lang="ja-JP" altLang="en-US" sz="1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894897" y="1124744"/>
            <a:ext cx="30614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/>
              <a:t>m</a:t>
            </a:r>
            <a:r>
              <a:rPr lang="en-US" altLang="ja-JP" sz="1600" baseline="-25000" dirty="0" err="1" smtClean="0"/>
              <a:t>h</a:t>
            </a:r>
            <a:r>
              <a:rPr kumimoji="1" lang="en-US" altLang="ja-JP" sz="1600" dirty="0" smtClean="0"/>
              <a:t> = 125 </a:t>
            </a:r>
            <a:r>
              <a:rPr kumimoji="1" lang="en-US" altLang="ja-JP" sz="1600" dirty="0" err="1" smtClean="0"/>
              <a:t>GeV</a:t>
            </a:r>
            <a:r>
              <a:rPr kumimoji="1" lang="en-US" altLang="ja-JP" sz="1600" dirty="0" smtClean="0"/>
              <a:t> and mH</a:t>
            </a:r>
            <a:r>
              <a:rPr kumimoji="1" lang="en-US" altLang="ja-JP" sz="1600" baseline="30000" dirty="0" smtClean="0"/>
              <a:t>++</a:t>
            </a:r>
            <a:r>
              <a:rPr kumimoji="1" lang="en-US" altLang="ja-JP" sz="1600" dirty="0" smtClean="0"/>
              <a:t> = 300 </a:t>
            </a:r>
            <a:r>
              <a:rPr kumimoji="1" lang="en-US" altLang="ja-JP" sz="1600" dirty="0" err="1" smtClean="0"/>
              <a:t>GeV</a:t>
            </a:r>
            <a:endParaRPr kumimoji="1" lang="ja-JP" altLang="en-US" sz="16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55576" y="3810526"/>
            <a:ext cx="30614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/>
              <a:t>m</a:t>
            </a:r>
            <a:r>
              <a:rPr lang="en-US" altLang="ja-JP" sz="1600" baseline="-25000" dirty="0" err="1" smtClean="0"/>
              <a:t>h</a:t>
            </a:r>
            <a:r>
              <a:rPr kumimoji="1" lang="en-US" altLang="ja-JP" sz="1600" dirty="0" smtClean="0"/>
              <a:t> = 700 </a:t>
            </a:r>
            <a:r>
              <a:rPr kumimoji="1" lang="en-US" altLang="ja-JP" sz="1600" dirty="0" err="1" smtClean="0"/>
              <a:t>GeV</a:t>
            </a:r>
            <a:r>
              <a:rPr kumimoji="1" lang="en-US" altLang="ja-JP" sz="1600" dirty="0" smtClean="0"/>
              <a:t> and mH</a:t>
            </a:r>
            <a:r>
              <a:rPr kumimoji="1" lang="en-US" altLang="ja-JP" sz="1600" baseline="30000" dirty="0" smtClean="0"/>
              <a:t>++</a:t>
            </a:r>
            <a:r>
              <a:rPr kumimoji="1" lang="en-US" altLang="ja-JP" sz="1600" dirty="0" smtClean="0"/>
              <a:t> = 150 </a:t>
            </a:r>
            <a:r>
              <a:rPr kumimoji="1" lang="en-US" altLang="ja-JP" sz="1600" dirty="0" err="1" smtClean="0"/>
              <a:t>GeV</a:t>
            </a:r>
            <a:endParaRPr kumimoji="1" lang="ja-JP" altLang="en-US" sz="1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966905" y="3810526"/>
            <a:ext cx="31239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/>
              <a:t>m</a:t>
            </a:r>
            <a:r>
              <a:rPr lang="en-US" altLang="ja-JP" sz="1600" baseline="-25000" dirty="0" err="1" smtClean="0"/>
              <a:t>h</a:t>
            </a:r>
            <a:r>
              <a:rPr kumimoji="1" lang="en-US" altLang="ja-JP" sz="1600" dirty="0" smtClean="0"/>
              <a:t> = 700 </a:t>
            </a:r>
            <a:r>
              <a:rPr kumimoji="1" lang="en-US" altLang="ja-JP" sz="1600" dirty="0" err="1" smtClean="0"/>
              <a:t>GeV</a:t>
            </a:r>
            <a:r>
              <a:rPr kumimoji="1" lang="en-US" altLang="ja-JP" sz="1600" dirty="0" smtClean="0"/>
              <a:t> and mH</a:t>
            </a:r>
            <a:r>
              <a:rPr kumimoji="1" lang="en-US" altLang="ja-JP" sz="1600" baseline="30000" dirty="0" smtClean="0"/>
              <a:t>++</a:t>
            </a:r>
            <a:r>
              <a:rPr kumimoji="1" lang="en-US" altLang="ja-JP" sz="1600" dirty="0" smtClean="0"/>
              <a:t> = 300 </a:t>
            </a:r>
            <a:r>
              <a:rPr kumimoji="1" lang="en-US" altLang="ja-JP" sz="1600" dirty="0" err="1" smtClean="0"/>
              <a:t>GeV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9522986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 smtClean="0"/>
              <a:t>Renormalized ρ and m</a:t>
            </a:r>
            <a:r>
              <a:rPr kumimoji="1" lang="en-US" altLang="ja-JP" sz="4000" baseline="-25000" dirty="0" smtClean="0"/>
              <a:t>W</a:t>
            </a:r>
            <a:endParaRPr kumimoji="1" lang="ja-JP" altLang="en-US" sz="4000" baseline="-25000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83" y="1484784"/>
            <a:ext cx="8648747" cy="1584176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グループ化 3"/>
          <p:cNvGrpSpPr/>
          <p:nvPr/>
        </p:nvGrpSpPr>
        <p:grpSpPr>
          <a:xfrm>
            <a:off x="539552" y="3789040"/>
            <a:ext cx="7277898" cy="746386"/>
            <a:chOff x="512068" y="5934728"/>
            <a:chExt cx="7277898" cy="746386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0779" y="5949280"/>
              <a:ext cx="3079187" cy="659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068" y="5934728"/>
              <a:ext cx="3717848" cy="7463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テキスト ボックス 6"/>
          <p:cNvSpPr txBox="1"/>
          <p:nvPr/>
        </p:nvSpPr>
        <p:spPr>
          <a:xfrm>
            <a:off x="4423482" y="3950070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,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2156" y="3254437"/>
            <a:ext cx="4322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One-loop corrected ρ and m</a:t>
            </a:r>
            <a:r>
              <a:rPr kumimoji="1" lang="en-US" altLang="ja-JP" baseline="-25000" dirty="0" smtClean="0"/>
              <a:t>W</a:t>
            </a:r>
            <a:r>
              <a:rPr kumimoji="1" lang="en-US" altLang="ja-JP" dirty="0" smtClean="0"/>
              <a:t> are given by: 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575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Approximately formulae of </a:t>
            </a:r>
            <a:r>
              <a:rPr kumimoji="1" lang="en-US" altLang="ja-JP" sz="4000" dirty="0" err="1" smtClean="0"/>
              <a:t>Δr</a:t>
            </a:r>
            <a:endParaRPr kumimoji="1" lang="ja-JP" altLang="en-US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232" y="1446623"/>
            <a:ext cx="6156176" cy="761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439313"/>
            <a:ext cx="6691858" cy="77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741" y="4145105"/>
            <a:ext cx="6120681" cy="746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838" y="5462639"/>
            <a:ext cx="5089302" cy="810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711490" y="1556792"/>
            <a:ext cx="864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Case </a:t>
            </a:r>
            <a:r>
              <a:rPr lang="en-US" altLang="ja-JP" sz="2000" dirty="0" smtClean="0"/>
              <a:t>I:</a:t>
            </a:r>
            <a:endParaRPr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3568" y="2535656"/>
            <a:ext cx="9284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Case </a:t>
            </a:r>
            <a:r>
              <a:rPr lang="en-US" altLang="ja-JP" sz="2000" dirty="0" smtClean="0"/>
              <a:t>II:</a:t>
            </a:r>
            <a:endParaRPr lang="ja-JP" altLang="en-US" sz="20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3696044" y="2059557"/>
            <a:ext cx="195607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3707904" y="3068960"/>
            <a:ext cx="237626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218013" y="1915541"/>
            <a:ext cx="1833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 &gt; mH</a:t>
            </a:r>
            <a:r>
              <a:rPr kumimoji="1" lang="en-US" altLang="ja-JP" baseline="30000" dirty="0" smtClean="0"/>
              <a:t>+</a:t>
            </a:r>
            <a:r>
              <a:rPr kumimoji="1" lang="en-US" altLang="ja-JP" dirty="0" smtClean="0"/>
              <a:t> &gt; mH</a:t>
            </a:r>
            <a:r>
              <a:rPr kumimoji="1" lang="en-US" altLang="ja-JP" baseline="30000" dirty="0" smtClean="0"/>
              <a:t>++</a:t>
            </a:r>
            <a:endParaRPr kumimoji="1" lang="ja-JP" altLang="en-US" baseline="30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79512" y="2915652"/>
            <a:ext cx="1816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mH</a:t>
            </a:r>
            <a:r>
              <a:rPr lang="en-US" altLang="ja-JP" baseline="30000" dirty="0" smtClean="0"/>
              <a:t>++ </a:t>
            </a:r>
            <a:r>
              <a:rPr kumimoji="1" lang="en-US" altLang="ja-JP" dirty="0" smtClean="0"/>
              <a:t>&gt; mH</a:t>
            </a:r>
            <a:r>
              <a:rPr kumimoji="1" lang="en-US" altLang="ja-JP" baseline="30000" dirty="0" smtClean="0"/>
              <a:t>+</a:t>
            </a:r>
            <a:r>
              <a:rPr kumimoji="1" lang="en-US" altLang="ja-JP" dirty="0" smtClean="0"/>
              <a:t> &gt; </a:t>
            </a:r>
            <a:r>
              <a:rPr lang="en-US" altLang="ja-JP" dirty="0"/>
              <a:t>mA</a:t>
            </a:r>
            <a:endParaRPr kumimoji="1" lang="ja-JP" altLang="en-US" baseline="30000" dirty="0"/>
          </a:p>
        </p:txBody>
      </p:sp>
      <p:sp>
        <p:nvSpPr>
          <p:cNvPr id="9" name="角丸四角形 8"/>
          <p:cNvSpPr/>
          <p:nvPr/>
        </p:nvSpPr>
        <p:spPr>
          <a:xfrm>
            <a:off x="179512" y="1446623"/>
            <a:ext cx="8424936" cy="83024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179512" y="2439313"/>
            <a:ext cx="8564066" cy="91767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902697" y="3551771"/>
            <a:ext cx="1012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By using 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39552" y="4293096"/>
            <a:ext cx="864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Case </a:t>
            </a:r>
            <a:r>
              <a:rPr lang="en-US" altLang="ja-JP" sz="2000" dirty="0" smtClean="0"/>
              <a:t>I:</a:t>
            </a:r>
            <a:endParaRPr lang="ja-JP" altLang="en-US" sz="20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9309" y="5661248"/>
            <a:ext cx="9284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Case </a:t>
            </a:r>
            <a:r>
              <a:rPr lang="en-US" altLang="ja-JP" sz="2000" dirty="0" smtClean="0"/>
              <a:t>II:</a:t>
            </a:r>
            <a:endParaRPr lang="ja-JP" altLang="en-US" sz="2000" dirty="0"/>
          </a:p>
        </p:txBody>
      </p:sp>
      <p:sp>
        <p:nvSpPr>
          <p:cNvPr id="21" name="角丸四角形 20"/>
          <p:cNvSpPr/>
          <p:nvPr/>
        </p:nvSpPr>
        <p:spPr>
          <a:xfrm>
            <a:off x="539552" y="4110919"/>
            <a:ext cx="7704856" cy="83024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539552" y="5479071"/>
            <a:ext cx="7704856" cy="83024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27584" y="5013176"/>
            <a:ext cx="2079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with</a:t>
            </a:r>
            <a:r>
              <a:rPr lang="ja-JP" altLang="en-US" dirty="0"/>
              <a:t> </a:t>
            </a:r>
            <a:r>
              <a:rPr lang="en-US" altLang="ja-JP" dirty="0" smtClean="0"/>
              <a:t>m</a:t>
            </a:r>
            <a:r>
              <a:rPr lang="en-US" altLang="ja-JP" baseline="-25000" dirty="0" smtClean="0"/>
              <a:t>lightest</a:t>
            </a:r>
            <a:r>
              <a:rPr lang="en-US" altLang="ja-JP" dirty="0" smtClean="0"/>
              <a:t> = mH</a:t>
            </a:r>
            <a:r>
              <a:rPr lang="en-US" altLang="ja-JP" baseline="30000" dirty="0" smtClean="0"/>
              <a:t>++</a:t>
            </a:r>
            <a:endParaRPr kumimoji="1" lang="ja-JP" altLang="en-US" baseline="300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36336" y="6372036"/>
            <a:ext cx="1835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with</a:t>
            </a:r>
            <a:r>
              <a:rPr lang="ja-JP" altLang="en-US" dirty="0"/>
              <a:t> </a:t>
            </a:r>
            <a:r>
              <a:rPr lang="en-US" altLang="ja-JP" dirty="0" smtClean="0"/>
              <a:t>m</a:t>
            </a:r>
            <a:r>
              <a:rPr lang="en-US" altLang="ja-JP" baseline="-25000" dirty="0" smtClean="0"/>
              <a:t>lightest</a:t>
            </a:r>
            <a:r>
              <a:rPr lang="en-US" altLang="ja-JP" dirty="0" smtClean="0"/>
              <a:t> = mA</a:t>
            </a:r>
            <a:endParaRPr kumimoji="1" lang="ja-JP" altLang="en-US" baseline="30000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579" y="3474829"/>
            <a:ext cx="3818557" cy="458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72033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3600" dirty="0" smtClean="0"/>
              <a:t>On-shell renormalization schem</a:t>
            </a:r>
            <a:r>
              <a:rPr lang="en-US" altLang="ja-JP" sz="3600" dirty="0"/>
              <a:t>e</a:t>
            </a:r>
            <a:endParaRPr kumimoji="1" lang="ja-JP" altLang="en-US" sz="3600" dirty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341" y="2646188"/>
            <a:ext cx="2488704" cy="1018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30" y="3645024"/>
            <a:ext cx="2289210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095600"/>
            <a:ext cx="3114675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グループ化 3"/>
          <p:cNvGrpSpPr/>
          <p:nvPr/>
        </p:nvGrpSpPr>
        <p:grpSpPr>
          <a:xfrm>
            <a:off x="971600" y="4653136"/>
            <a:ext cx="2626254" cy="936104"/>
            <a:chOff x="361570" y="4509120"/>
            <a:chExt cx="3850390" cy="1295400"/>
          </a:xfrm>
        </p:grpSpPr>
        <p:pic>
          <p:nvPicPr>
            <p:cNvPr id="21510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8210" y="4509120"/>
              <a:ext cx="3333750" cy="1295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513" name="Picture 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570" y="4725144"/>
              <a:ext cx="538022" cy="7885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151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51" y="1556792"/>
            <a:ext cx="3840485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5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103" y="1413453"/>
            <a:ext cx="3276798" cy="862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418290" y="1290246"/>
            <a:ext cx="1116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IPI</a:t>
            </a:r>
            <a:r>
              <a:rPr lang="ja-JP" altLang="en-US" sz="1600" dirty="0"/>
              <a:t> </a:t>
            </a:r>
            <a:r>
              <a:rPr lang="en-US" altLang="ja-JP" sz="1600" dirty="0" smtClean="0"/>
              <a:t>diagram</a:t>
            </a:r>
            <a:endParaRPr kumimoji="1" lang="ja-JP" altLang="en-US" sz="16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195717" y="1290246"/>
            <a:ext cx="13549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Counter term </a:t>
            </a:r>
            <a:endParaRPr kumimoji="1" lang="ja-JP" altLang="en-US" sz="16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164288" y="1052736"/>
            <a:ext cx="13549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Counter term</a:t>
            </a:r>
            <a:endParaRPr kumimoji="1" lang="ja-JP" altLang="en-US" sz="16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580112" y="1052736"/>
            <a:ext cx="1116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IPI</a:t>
            </a:r>
            <a:r>
              <a:rPr lang="ja-JP" altLang="en-US" sz="1600" dirty="0"/>
              <a:t> </a:t>
            </a:r>
            <a:r>
              <a:rPr lang="en-US" altLang="ja-JP" sz="1600" dirty="0" smtClean="0"/>
              <a:t>diagram</a:t>
            </a:r>
            <a:endParaRPr kumimoji="1" lang="ja-JP" altLang="en-US" sz="1600" dirty="0"/>
          </a:p>
        </p:txBody>
      </p:sp>
      <p:sp>
        <p:nvSpPr>
          <p:cNvPr id="6" name="角丸四角形 5"/>
          <p:cNvSpPr/>
          <p:nvPr/>
        </p:nvSpPr>
        <p:spPr>
          <a:xfrm>
            <a:off x="539552" y="2646188"/>
            <a:ext cx="7632848" cy="3231084"/>
          </a:xfrm>
          <a:prstGeom prst="roundRect">
            <a:avLst>
              <a:gd name="adj" fmla="val 1035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48256" y="2236222"/>
            <a:ext cx="4021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</a:rPr>
              <a:t>On-shell renormalization </a:t>
            </a:r>
            <a:r>
              <a:rPr lang="en-US" altLang="ja-JP" sz="2000" b="1" dirty="0">
                <a:solidFill>
                  <a:srgbClr val="FF0000"/>
                </a:solidFill>
              </a:rPr>
              <a:t>c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onditions</a:t>
            </a:r>
            <a:endParaRPr kumimoji="1" lang="en-US" altLang="ja-JP" sz="2000" b="1" dirty="0" smtClean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11249" y="6197242"/>
            <a:ext cx="8553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From these 5 conditions</a:t>
            </a:r>
            <a:r>
              <a:rPr lang="en-US" altLang="ja-JP" sz="2000" dirty="0" smtClean="0"/>
              <a:t>, 5 counter terms </a:t>
            </a:r>
            <a:r>
              <a:rPr kumimoji="1" lang="en-US" altLang="ja-JP" sz="2000" dirty="0" smtClean="0"/>
              <a:t>(</a:t>
            </a:r>
            <a:r>
              <a:rPr lang="en-US" altLang="ja-JP" sz="2000" dirty="0" err="1" smtClean="0"/>
              <a:t>δg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δg</a:t>
            </a:r>
            <a:r>
              <a:rPr lang="en-US" altLang="ja-JP" sz="2000" dirty="0"/>
              <a:t>’, </a:t>
            </a:r>
            <a:r>
              <a:rPr lang="en-US" altLang="ja-JP" sz="2000" dirty="0" err="1" smtClean="0"/>
              <a:t>δv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δZ</a:t>
            </a:r>
            <a:r>
              <a:rPr lang="en-US" altLang="ja-JP" sz="2000" baseline="-25000" dirty="0" err="1" smtClean="0"/>
              <a:t>B</a:t>
            </a:r>
            <a:r>
              <a:rPr lang="en-US" altLang="ja-JP" sz="2000" dirty="0"/>
              <a:t>, </a:t>
            </a:r>
            <a:r>
              <a:rPr lang="en-US" altLang="ja-JP" sz="2000" dirty="0" err="1" smtClean="0"/>
              <a:t>δZ</a:t>
            </a:r>
            <a:r>
              <a:rPr lang="en-US" altLang="ja-JP" sz="2000" baseline="-25000" dirty="0" err="1" smtClean="0"/>
              <a:t>W</a:t>
            </a:r>
            <a:r>
              <a:rPr kumimoji="1" lang="en-US" altLang="ja-JP" sz="2000" dirty="0" smtClean="0"/>
              <a:t>) 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are determined. 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0195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sz="3600" dirty="0" err="1" smtClean="0"/>
              <a:t>Radiative</a:t>
            </a:r>
            <a:r>
              <a:rPr kumimoji="1" lang="en-US" altLang="ja-JP" sz="3600" dirty="0" smtClean="0"/>
              <a:t> corrections to </a:t>
            </a:r>
            <a:r>
              <a:rPr lang="en-US" altLang="ja-JP" sz="3600" dirty="0" smtClean="0"/>
              <a:t>the </a:t>
            </a:r>
            <a:r>
              <a:rPr kumimoji="1" lang="en-US" altLang="ja-JP" sz="3600" dirty="0" smtClean="0"/>
              <a:t>EW parameters</a:t>
            </a:r>
            <a:endParaRPr kumimoji="1" lang="ja-JP" altLang="en-US" sz="3600" baseline="-25000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70" y="2813541"/>
            <a:ext cx="3698982" cy="831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683568" y="3814840"/>
            <a:ext cx="7072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In models with ρ = 1</a:t>
            </a:r>
            <a:r>
              <a:rPr lang="ja-JP" altLang="en-US" dirty="0"/>
              <a:t> </a:t>
            </a:r>
            <a:r>
              <a:rPr lang="en-US" altLang="ja-JP" dirty="0" smtClean="0"/>
              <a:t>at the tree level,  </a:t>
            </a:r>
            <a:r>
              <a:rPr lang="en-US" altLang="ja-JP" b="1" dirty="0" smtClean="0"/>
              <a:t>s</a:t>
            </a:r>
            <a:r>
              <a:rPr lang="en-US" altLang="ja-JP" b="1" baseline="-25000" dirty="0" smtClean="0"/>
              <a:t>W</a:t>
            </a:r>
            <a:r>
              <a:rPr lang="en-US" altLang="ja-JP" b="1" baseline="30000" dirty="0" smtClean="0"/>
              <a:t>2</a:t>
            </a:r>
            <a:r>
              <a:rPr lang="ja-JP" altLang="en-US" baseline="30000" dirty="0" smtClean="0"/>
              <a:t>　</a:t>
            </a:r>
            <a:r>
              <a:rPr lang="en-US" altLang="ja-JP" dirty="0" smtClean="0"/>
              <a:t>is the dependent parameter. </a:t>
            </a:r>
          </a:p>
          <a:p>
            <a:r>
              <a:rPr kumimoji="1" lang="en-US" altLang="ja-JP" dirty="0" smtClean="0"/>
              <a:t>Therefore, the counter term for δs</a:t>
            </a:r>
            <a:r>
              <a:rPr kumimoji="1" lang="en-US" altLang="ja-JP" baseline="-25000" dirty="0" smtClean="0"/>
              <a:t>W</a:t>
            </a:r>
            <a:r>
              <a:rPr kumimoji="1" lang="en-US" altLang="ja-JP" baseline="30000" dirty="0" smtClean="0"/>
              <a:t>2</a:t>
            </a:r>
            <a:r>
              <a:rPr kumimoji="1" lang="en-US" altLang="ja-JP" dirty="0" smtClean="0"/>
              <a:t> is</a:t>
            </a:r>
            <a:r>
              <a:rPr lang="en-US" altLang="ja-JP" dirty="0" smtClean="0"/>
              <a:t> given by the other conditions. </a:t>
            </a:r>
            <a:endParaRPr kumimoji="1" lang="ja-JP" altLang="en-US" dirty="0"/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334" y="2276872"/>
            <a:ext cx="2371962" cy="564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56792"/>
            <a:ext cx="3744416" cy="585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308" y="2924944"/>
            <a:ext cx="1946940" cy="598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802" y="4505702"/>
            <a:ext cx="4260630" cy="827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4594883"/>
            <a:ext cx="1933426" cy="73837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35496" y="987875"/>
            <a:ext cx="2813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The deviation form                </a:t>
            </a:r>
          </a:p>
          <a:p>
            <a:r>
              <a:rPr lang="en-US" altLang="ja-JP" dirty="0" smtClean="0"/>
              <a:t> can be </a:t>
            </a:r>
            <a:r>
              <a:rPr lang="en-US" altLang="ja-JP" dirty="0" err="1" smtClean="0"/>
              <a:t>parametrized</a:t>
            </a:r>
            <a:r>
              <a:rPr lang="en-US" altLang="ja-JP" dirty="0" smtClean="0"/>
              <a:t> as: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4629477" y="1412776"/>
            <a:ext cx="4335011" cy="211068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004048" y="971436"/>
            <a:ext cx="3725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From the renormalization conditions; </a:t>
            </a:r>
            <a:endParaRPr kumimoji="1" lang="ja-JP" altLang="en-US" dirty="0"/>
          </a:p>
        </p:txBody>
      </p:sp>
      <p:sp>
        <p:nvSpPr>
          <p:cNvPr id="3" name="右矢印 2"/>
          <p:cNvSpPr/>
          <p:nvPr/>
        </p:nvSpPr>
        <p:spPr>
          <a:xfrm>
            <a:off x="3275856" y="4725144"/>
            <a:ext cx="648072" cy="4519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03253" y="5805264"/>
            <a:ext cx="77055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This part represents the violation of the custodial sy</a:t>
            </a:r>
            <a:r>
              <a:rPr lang="en-US" altLang="ja-JP" sz="2400" dirty="0" smtClean="0"/>
              <a:t>mmetry </a:t>
            </a:r>
          </a:p>
          <a:p>
            <a:r>
              <a:rPr lang="en-US" altLang="ja-JP" sz="2400" dirty="0" smtClean="0"/>
              <a:t>by the sector which is running </a:t>
            </a:r>
            <a:r>
              <a:rPr kumimoji="1" lang="en-US" altLang="ja-JP" sz="2400" dirty="0" smtClean="0"/>
              <a:t>in the loop. </a:t>
            </a:r>
            <a:endParaRPr kumimoji="1" lang="ja-JP" altLang="en-US" sz="2400" dirty="0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908720"/>
            <a:ext cx="1584900" cy="456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3" y="1848975"/>
            <a:ext cx="3987924" cy="77543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314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4000" dirty="0" smtClean="0"/>
              <a:t>Y=1 Higgs Triplet </a:t>
            </a:r>
            <a:r>
              <a:rPr lang="en-US" altLang="ja-JP" sz="4000" dirty="0" err="1" smtClean="0"/>
              <a:t>Model:Kinetic</a:t>
            </a:r>
            <a:r>
              <a:rPr lang="en-US" altLang="ja-JP" sz="4000" dirty="0" smtClean="0"/>
              <a:t> term</a:t>
            </a:r>
            <a:endParaRPr kumimoji="1" lang="ja-JP" altLang="en-US" sz="40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32856"/>
            <a:ext cx="3240360" cy="648417"/>
          </a:xfrm>
          <a:prstGeom prst="rect">
            <a:avLst/>
          </a:prstGeom>
          <a:noFill/>
          <a:ln w="254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541" y="2116717"/>
            <a:ext cx="3810939" cy="664555"/>
          </a:xfrm>
          <a:prstGeom prst="rect">
            <a:avLst/>
          </a:prstGeom>
          <a:noFill/>
          <a:ln w="254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726" y="1196752"/>
            <a:ext cx="7232650" cy="5778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40478" y="2132856"/>
            <a:ext cx="11596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70C0"/>
                </a:solidFill>
              </a:rPr>
              <a:t>Covariant</a:t>
            </a:r>
          </a:p>
          <a:p>
            <a:r>
              <a:rPr lang="en-US" altLang="ja-JP" b="1" dirty="0" smtClean="0">
                <a:solidFill>
                  <a:srgbClr val="0070C0"/>
                </a:solidFill>
              </a:rPr>
              <a:t>Derivative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65601" y="3068960"/>
            <a:ext cx="7358727" cy="708719"/>
            <a:chOff x="165601" y="3068960"/>
            <a:chExt cx="7358727" cy="708719"/>
          </a:xfrm>
        </p:grpSpPr>
        <p:pic>
          <p:nvPicPr>
            <p:cNvPr id="20485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0735" y="3086670"/>
              <a:ext cx="1975281" cy="684659"/>
            </a:xfrm>
            <a:prstGeom prst="rect">
              <a:avLst/>
            </a:prstGeom>
            <a:noFill/>
            <a:ln w="25400">
              <a:solidFill>
                <a:srgbClr val="00B05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486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6606" y="3068960"/>
              <a:ext cx="2457722" cy="708719"/>
            </a:xfrm>
            <a:prstGeom prst="rect">
              <a:avLst/>
            </a:prstGeom>
            <a:noFill/>
            <a:ln w="25400">
              <a:solidFill>
                <a:srgbClr val="00B05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テキスト ボックス 13"/>
            <p:cNvSpPr txBox="1"/>
            <p:nvPr/>
          </p:nvSpPr>
          <p:spPr>
            <a:xfrm>
              <a:off x="165601" y="3203684"/>
              <a:ext cx="6510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solidFill>
                    <a:srgbClr val="00B050"/>
                  </a:solidFill>
                </a:rPr>
                <a:t>VEVs</a:t>
              </a:r>
              <a:endParaRPr kumimoji="1" lang="ja-JP" altLang="en-US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136828" y="4221088"/>
            <a:ext cx="8905835" cy="925742"/>
            <a:chOff x="136828" y="4221088"/>
            <a:chExt cx="8905835" cy="925742"/>
          </a:xfrm>
        </p:grpSpPr>
        <p:pic>
          <p:nvPicPr>
            <p:cNvPr id="20487" name="Picture 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8529" y="4237763"/>
              <a:ext cx="3254307" cy="909067"/>
            </a:xfrm>
            <a:prstGeom prst="rect">
              <a:avLst/>
            </a:prstGeom>
            <a:noFill/>
            <a:ln w="25400">
              <a:solidFill>
                <a:schemeClr val="accent6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488" name="Picture 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4788" y="4221088"/>
              <a:ext cx="3657875" cy="925742"/>
            </a:xfrm>
            <a:prstGeom prst="rect">
              <a:avLst/>
            </a:prstGeom>
            <a:noFill/>
            <a:ln w="25400">
              <a:solidFill>
                <a:schemeClr val="accent6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テキスト ボックス 14"/>
            <p:cNvSpPr txBox="1"/>
            <p:nvPr/>
          </p:nvSpPr>
          <p:spPr>
            <a:xfrm>
              <a:off x="136828" y="4365104"/>
              <a:ext cx="1520673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accent6">
                      <a:lumMod val="50000"/>
                    </a:schemeClr>
                  </a:solidFill>
                </a:rPr>
                <a:t>Masses for </a:t>
              </a:r>
            </a:p>
            <a:p>
              <a:r>
                <a:rPr lang="en-US" altLang="ja-JP" b="1" dirty="0" smtClean="0">
                  <a:solidFill>
                    <a:schemeClr val="accent6">
                      <a:lumMod val="50000"/>
                    </a:schemeClr>
                  </a:solidFill>
                </a:rPr>
                <a:t>Gauge bosons</a:t>
              </a:r>
              <a:endParaRPr kumimoji="1" lang="ja-JP" altLang="en-U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227039" y="5389671"/>
            <a:ext cx="7036114" cy="1048321"/>
            <a:chOff x="227039" y="5389671"/>
            <a:chExt cx="7036114" cy="1048321"/>
          </a:xfrm>
        </p:grpSpPr>
        <p:sp>
          <p:nvSpPr>
            <p:cNvPr id="6" name="正方形/長方形 5"/>
            <p:cNvSpPr/>
            <p:nvPr/>
          </p:nvSpPr>
          <p:spPr>
            <a:xfrm>
              <a:off x="227039" y="5729166"/>
              <a:ext cx="168619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</a:rPr>
                <a:t>ρ</a:t>
              </a:r>
              <a:r>
                <a:rPr lang="en-US" altLang="ja-JP" b="1" dirty="0" smtClean="0">
                  <a:solidFill>
                    <a:srgbClr val="FF0000"/>
                  </a:solidFill>
                </a:rPr>
                <a:t> parameter</a:t>
              </a:r>
              <a:endParaRPr lang="ja-JP" altLang="en-US" b="1" dirty="0">
                <a:solidFill>
                  <a:srgbClr val="FF0000"/>
                </a:solidFill>
              </a:endParaRPr>
            </a:p>
          </p:txBody>
        </p:sp>
        <p:pic>
          <p:nvPicPr>
            <p:cNvPr id="20491" name="Picture 1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8878" y="5389671"/>
              <a:ext cx="5094275" cy="1048321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2510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1865" y="-99392"/>
            <a:ext cx="7772400" cy="998984"/>
          </a:xfrm>
        </p:spPr>
        <p:txBody>
          <a:bodyPr/>
          <a:lstStyle/>
          <a:p>
            <a:r>
              <a:rPr lang="en-US" altLang="ja-JP" sz="3600" dirty="0">
                <a:latin typeface="+mj-ea"/>
              </a:rPr>
              <a:t>The </a:t>
            </a:r>
            <a:r>
              <a:rPr lang="en-US" altLang="ja-JP" sz="3600" dirty="0" smtClean="0">
                <a:latin typeface="+mj-ea"/>
              </a:rPr>
              <a:t>Higgs </a:t>
            </a:r>
            <a:r>
              <a:rPr lang="en-US" altLang="ja-JP" sz="3600" dirty="0">
                <a:latin typeface="+mj-ea"/>
              </a:rPr>
              <a:t>Triplet </a:t>
            </a:r>
            <a:r>
              <a:rPr lang="en-US" altLang="ja-JP" sz="3600" dirty="0" smtClean="0">
                <a:latin typeface="+mj-ea"/>
              </a:rPr>
              <a:t>Model (HTM)</a:t>
            </a:r>
            <a:endParaRPr kumimoji="1" lang="ja-JP" altLang="en-US" sz="3600" dirty="0">
              <a:latin typeface="+mj-ea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5616624" cy="129784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265382" y="764704"/>
            <a:ext cx="23326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B050"/>
                </a:solidFill>
              </a:rPr>
              <a:t>The Higgs potential</a:t>
            </a:r>
            <a:endParaRPr kumimoji="1" lang="ja-JP" altLang="en-US" b="1" dirty="0">
              <a:solidFill>
                <a:srgbClr val="00B050"/>
              </a:solidFill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566" y="813394"/>
            <a:ext cx="2252042" cy="545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566" y="1567682"/>
            <a:ext cx="1549826" cy="566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566" y="2345051"/>
            <a:ext cx="1908926" cy="437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395536" y="5445224"/>
            <a:ext cx="79932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B050"/>
                </a:solidFill>
              </a:rPr>
              <a:t>10 scalar states </a:t>
            </a:r>
            <a:r>
              <a:rPr kumimoji="1" lang="en-US" altLang="ja-JP" dirty="0" smtClean="0"/>
              <a:t>can be translated to </a:t>
            </a:r>
            <a:r>
              <a:rPr kumimoji="1" lang="en-US" altLang="ja-JP" b="1" dirty="0" smtClean="0">
                <a:solidFill>
                  <a:schemeClr val="accent2"/>
                </a:solidFill>
              </a:rPr>
              <a:t>3 NG bosons, </a:t>
            </a:r>
            <a:r>
              <a:rPr lang="en-US" altLang="ja-JP" b="1" dirty="0">
                <a:solidFill>
                  <a:srgbClr val="CC6600"/>
                </a:solidFill>
              </a:rPr>
              <a:t>1 SM-like scalar boson</a:t>
            </a:r>
            <a:r>
              <a:rPr kumimoji="1" lang="en-US" altLang="ja-JP" b="1" dirty="0" smtClean="0">
                <a:solidFill>
                  <a:schemeClr val="accent2"/>
                </a:solidFill>
              </a:rPr>
              <a:t> </a:t>
            </a:r>
          </a:p>
          <a:p>
            <a:r>
              <a:rPr lang="en-US" altLang="ja-JP" b="1" dirty="0">
                <a:solidFill>
                  <a:schemeClr val="accent2"/>
                </a:solidFill>
              </a:rPr>
              <a:t> </a:t>
            </a:r>
            <a:r>
              <a:rPr lang="en-US" altLang="ja-JP" b="1" dirty="0" smtClean="0">
                <a:solidFill>
                  <a:schemeClr val="accent2"/>
                </a:solidFill>
              </a:rPr>
              <a:t>                                                                           </a:t>
            </a:r>
            <a:r>
              <a:rPr kumimoji="1" lang="en-US" altLang="ja-JP" dirty="0" smtClean="0"/>
              <a:t>and</a:t>
            </a:r>
            <a:r>
              <a:rPr lang="en-US" altLang="ja-JP" dirty="0" smtClean="0"/>
              <a:t> </a:t>
            </a:r>
            <a:r>
              <a:rPr lang="en-US" altLang="ja-JP" b="1" dirty="0">
                <a:solidFill>
                  <a:srgbClr val="FF0000"/>
                </a:solidFill>
              </a:rPr>
              <a:t>6 Δ-like scalar </a:t>
            </a:r>
            <a:r>
              <a:rPr lang="en-US" altLang="ja-JP" b="1" dirty="0" smtClean="0">
                <a:solidFill>
                  <a:srgbClr val="FF0000"/>
                </a:solidFill>
              </a:rPr>
              <a:t>bosons.</a:t>
            </a:r>
            <a:r>
              <a:rPr lang="en-US" altLang="ja-JP" dirty="0" smtClean="0"/>
              <a:t> </a:t>
            </a:r>
            <a:endParaRPr kumimoji="1" lang="en-US" altLang="ja-JP" dirty="0" smtClean="0"/>
          </a:p>
          <a:p>
            <a:r>
              <a:rPr kumimoji="1" lang="en-US" altLang="ja-JP" dirty="0" smtClean="0"/>
              <a:t>. </a:t>
            </a:r>
            <a:endParaRPr kumimoji="1" lang="ja-JP" altLang="en-US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96883" y="3068960"/>
            <a:ext cx="8805404" cy="2390192"/>
            <a:chOff x="96883" y="3631096"/>
            <a:chExt cx="8805404" cy="2390192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883" y="4108844"/>
              <a:ext cx="4475117" cy="1912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718" y="3631096"/>
              <a:ext cx="1635994" cy="3019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7132" y="4019234"/>
              <a:ext cx="1803100" cy="6339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2467" y="4725311"/>
              <a:ext cx="1673749" cy="6249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6685" y="5364842"/>
              <a:ext cx="4135602" cy="6564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" name="グループ化 2"/>
          <p:cNvGrpSpPr/>
          <p:nvPr/>
        </p:nvGrpSpPr>
        <p:grpSpPr>
          <a:xfrm>
            <a:off x="1259632" y="2996952"/>
            <a:ext cx="3168352" cy="2448272"/>
            <a:chOff x="1259632" y="3501008"/>
            <a:chExt cx="3168352" cy="2448272"/>
          </a:xfrm>
        </p:grpSpPr>
        <p:sp>
          <p:nvSpPr>
            <p:cNvPr id="12" name="円/楕円 11"/>
            <p:cNvSpPr/>
            <p:nvPr/>
          </p:nvSpPr>
          <p:spPr>
            <a:xfrm>
              <a:off x="1259632" y="3501008"/>
              <a:ext cx="936104" cy="53582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3779912" y="4365104"/>
              <a:ext cx="64807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3635896" y="5013176"/>
              <a:ext cx="64807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3491880" y="5661248"/>
              <a:ext cx="64807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3779912" y="4077072"/>
              <a:ext cx="648072" cy="288032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3635896" y="4725144"/>
              <a:ext cx="648072" cy="288032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円/楕円 62"/>
            <p:cNvSpPr/>
            <p:nvPr/>
          </p:nvSpPr>
          <p:spPr>
            <a:xfrm>
              <a:off x="3491880" y="5373216"/>
              <a:ext cx="648072" cy="288032"/>
            </a:xfrm>
            <a:prstGeom prst="ellipse">
              <a:avLst/>
            </a:prstGeom>
            <a:noFill/>
            <a:ln>
              <a:solidFill>
                <a:srgbClr val="CC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CC6600"/>
                </a:solidFill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455587" y="6094457"/>
            <a:ext cx="8462060" cy="718919"/>
            <a:chOff x="455587" y="6094457"/>
            <a:chExt cx="8462060" cy="718919"/>
          </a:xfrm>
        </p:grpSpPr>
        <p:sp>
          <p:nvSpPr>
            <p:cNvPr id="7" name="正方形/長方形 6"/>
            <p:cNvSpPr/>
            <p:nvPr/>
          </p:nvSpPr>
          <p:spPr>
            <a:xfrm>
              <a:off x="455587" y="6094457"/>
              <a:ext cx="8462060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200" b="1" dirty="0">
                  <a:solidFill>
                    <a:srgbClr val="FF0000"/>
                  </a:solidFill>
                </a:rPr>
                <a:t>6 Δ-like scalar bosons</a:t>
              </a:r>
              <a:r>
                <a:rPr lang="en-US" altLang="ja-JP" sz="2200" dirty="0"/>
                <a:t> </a:t>
              </a:r>
              <a:r>
                <a:rPr lang="en-US" altLang="ja-JP" sz="2200" dirty="0" smtClean="0"/>
                <a:t> </a:t>
              </a:r>
              <a:r>
                <a:rPr lang="ja-JP" altLang="en-US" sz="2200" dirty="0" smtClean="0"/>
                <a:t>→  </a:t>
              </a:r>
              <a:r>
                <a:rPr lang="en-US" altLang="ja-JP" sz="2200" dirty="0" smtClean="0"/>
                <a:t>H</a:t>
              </a:r>
              <a:r>
                <a:rPr lang="en-US" altLang="ja-JP" sz="2200" baseline="30000" dirty="0" smtClean="0"/>
                <a:t>±±</a:t>
              </a:r>
              <a:r>
                <a:rPr lang="en-US" altLang="ja-JP" sz="2200" dirty="0" smtClean="0"/>
                <a:t>,              H</a:t>
              </a:r>
              <a:r>
                <a:rPr lang="en-US" altLang="ja-JP" sz="2200" baseline="30000" dirty="0" smtClean="0"/>
                <a:t>±</a:t>
              </a:r>
              <a:r>
                <a:rPr lang="en-US" altLang="ja-JP" sz="2200" dirty="0" smtClean="0"/>
                <a:t>,                A    and    H </a:t>
              </a:r>
              <a:r>
                <a:rPr lang="ja-JP" altLang="en-US" sz="2200" dirty="0" smtClean="0"/>
                <a:t>　　　</a:t>
              </a:r>
              <a:endParaRPr lang="en-US" altLang="ja-JP" sz="2200" dirty="0" smtClean="0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3119477" y="6424326"/>
              <a:ext cx="16809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Doubly-charged</a:t>
              </a:r>
              <a:endParaRPr kumimoji="1" lang="ja-JP" altLang="en-US" sz="1800" dirty="0"/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4860032" y="6424326"/>
              <a:ext cx="15911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Singly-charged</a:t>
              </a:r>
              <a:endParaRPr kumimoji="1" lang="ja-JP" altLang="en-US" sz="1800" dirty="0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6516216" y="6444044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CP-odd</a:t>
              </a:r>
              <a:endParaRPr kumimoji="1" lang="ja-JP" altLang="en-US" sz="1800" dirty="0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7552685" y="6444044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CP-even</a:t>
              </a:r>
              <a:endParaRPr kumimoji="1" lang="ja-JP" altLang="en-US" sz="1800" dirty="0"/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343718" y="2564904"/>
            <a:ext cx="54338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There are 10 degrees of freedom of scalar states.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87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err="1" smtClean="0"/>
              <a:t>Custrodial</a:t>
            </a:r>
            <a:r>
              <a:rPr lang="en-US" altLang="ja-JP" sz="3600" dirty="0" smtClean="0"/>
              <a:t> Symmetry</a:t>
            </a:r>
            <a:endParaRPr kumimoji="1" lang="ja-JP" altLang="en-US" sz="36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74188"/>
            <a:ext cx="3816424" cy="105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611560" y="1484784"/>
            <a:ext cx="5608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The Higgs doublet can be written by the 2×2 matrix form</a:t>
            </a:r>
            <a:endParaRPr kumimoji="1" lang="ja-JP" altLang="en-US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17" y="2933517"/>
            <a:ext cx="4045735" cy="760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035" y="2959900"/>
            <a:ext cx="4512419" cy="677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812" y="4028985"/>
            <a:ext cx="2646964" cy="49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599471" y="3919662"/>
            <a:ext cx="4853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In the limit of g</a:t>
            </a:r>
            <a:r>
              <a:rPr kumimoji="1" lang="en-US" altLang="ja-JP" dirty="0" smtClean="0"/>
              <a:t>’ </a:t>
            </a:r>
            <a:r>
              <a:rPr kumimoji="1" lang="ja-JP" altLang="en-US" dirty="0" smtClean="0"/>
              <a:t>→ </a:t>
            </a:r>
            <a:r>
              <a:rPr kumimoji="1" lang="en-US" altLang="ja-JP" dirty="0" smtClean="0"/>
              <a:t>0</a:t>
            </a:r>
            <a:r>
              <a:rPr lang="en-US" altLang="ja-JP" dirty="0" smtClean="0"/>
              <a:t>, </a:t>
            </a:r>
          </a:p>
          <a:p>
            <a:r>
              <a:rPr lang="en-US" altLang="ja-JP" dirty="0" smtClean="0"/>
              <a:t>The kinetic term is invariant under </a:t>
            </a:r>
            <a:r>
              <a:rPr kumimoji="1" lang="en-US" altLang="ja-JP" dirty="0" smtClean="0"/>
              <a:t>SU(2)</a:t>
            </a:r>
            <a:r>
              <a:rPr kumimoji="1" lang="en-US" altLang="ja-JP" baseline="-25000" dirty="0" smtClean="0"/>
              <a:t>L</a:t>
            </a:r>
            <a:r>
              <a:rPr kumimoji="1" lang="en-US" altLang="ja-JP" dirty="0" smtClean="0"/>
              <a:t>×SU(2)</a:t>
            </a:r>
            <a:r>
              <a:rPr kumimoji="1" lang="en-US" altLang="ja-JP" baseline="-25000" dirty="0" smtClean="0"/>
              <a:t>R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99471" y="4907075"/>
            <a:ext cx="52974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After the Higgs field gets the VEV, </a:t>
            </a:r>
          </a:p>
          <a:p>
            <a:r>
              <a:rPr lang="en-US" altLang="ja-JP" dirty="0"/>
              <a:t>Only </a:t>
            </a:r>
            <a:r>
              <a:rPr lang="en-US" altLang="ja-JP" dirty="0" smtClean="0"/>
              <a:t>the symmetry of SU(2)</a:t>
            </a:r>
            <a:r>
              <a:rPr lang="en-US" altLang="ja-JP" baseline="-25000" dirty="0" smtClean="0"/>
              <a:t>L</a:t>
            </a:r>
            <a:r>
              <a:rPr lang="ja-JP" altLang="en-US" dirty="0"/>
              <a:t>＝</a:t>
            </a:r>
            <a:r>
              <a:rPr lang="en-US" altLang="ja-JP" dirty="0"/>
              <a:t>SU(2)</a:t>
            </a:r>
            <a:r>
              <a:rPr lang="en-US" altLang="ja-JP" baseline="-25000" dirty="0"/>
              <a:t>R</a:t>
            </a:r>
            <a:r>
              <a:rPr lang="en-US" altLang="ja-JP" dirty="0"/>
              <a:t> =SU(2)</a:t>
            </a:r>
            <a:r>
              <a:rPr lang="en-US" altLang="ja-JP" baseline="-25000" dirty="0"/>
              <a:t>V </a:t>
            </a:r>
            <a:r>
              <a:rPr lang="en-US" altLang="ja-JP" dirty="0"/>
              <a:t> </a:t>
            </a:r>
            <a:r>
              <a:rPr kumimoji="1" lang="en-US" altLang="ja-JP" dirty="0" smtClean="0"/>
              <a:t>remain. </a:t>
            </a:r>
          </a:p>
          <a:p>
            <a:r>
              <a:rPr lang="en-US" altLang="ja-JP" dirty="0" smtClean="0"/>
              <a:t>This SU(2)</a:t>
            </a:r>
            <a:r>
              <a:rPr lang="en-US" altLang="ja-JP" baseline="-25000" dirty="0" smtClean="0"/>
              <a:t>V</a:t>
            </a:r>
            <a:r>
              <a:rPr lang="en-US" altLang="ja-JP" dirty="0" smtClean="0"/>
              <a:t> is called the custodial symmetry. </a:t>
            </a:r>
            <a:endParaRPr kumimoji="1" lang="ja-JP" altLang="en-US" dirty="0"/>
          </a:p>
        </p:txBody>
      </p: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092" y="5589240"/>
            <a:ext cx="2736304" cy="82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802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3600" dirty="0" smtClean="0"/>
              <a:t>Explanation by extended Higgs sectors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836712"/>
            <a:ext cx="8579296" cy="3600400"/>
          </a:xfrm>
        </p:spPr>
        <p:txBody>
          <a:bodyPr>
            <a:norm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Tiny neutrino masses</a:t>
            </a:r>
          </a:p>
          <a:p>
            <a:pPr marL="0" indent="0">
              <a:buNone/>
            </a:pPr>
            <a:r>
              <a:rPr lang="en-US" altLang="ja-JP" sz="2400" dirty="0" smtClean="0"/>
              <a:t>     </a:t>
            </a:r>
            <a:r>
              <a:rPr lang="en-US" altLang="ja-JP" sz="2200" dirty="0" smtClean="0"/>
              <a:t>- The type II seesaw model </a:t>
            </a:r>
          </a:p>
          <a:p>
            <a:pPr marL="0" indent="0">
              <a:buNone/>
            </a:pPr>
            <a:r>
              <a:rPr lang="en-US" altLang="ja-JP" sz="2200" dirty="0"/>
              <a:t> </a:t>
            </a:r>
            <a:r>
              <a:rPr lang="en-US" altLang="ja-JP" sz="2200" dirty="0" smtClean="0"/>
              <a:t>    - </a:t>
            </a:r>
            <a:r>
              <a:rPr lang="en-US" altLang="ja-JP" sz="2200" dirty="0" err="1" smtClean="0"/>
              <a:t>Radiative</a:t>
            </a:r>
            <a:r>
              <a:rPr lang="en-US" altLang="ja-JP" sz="2200" dirty="0" smtClean="0"/>
              <a:t> seesaw models </a:t>
            </a:r>
          </a:p>
          <a:p>
            <a:pPr marL="0" indent="0">
              <a:buNone/>
            </a:pPr>
            <a:r>
              <a:rPr lang="en-US" altLang="ja-JP" sz="2200" dirty="0"/>
              <a:t> </a:t>
            </a:r>
            <a:r>
              <a:rPr lang="en-US" altLang="ja-JP" sz="2200" dirty="0" smtClean="0"/>
              <a:t>                                 </a:t>
            </a:r>
            <a:r>
              <a:rPr lang="en-US" altLang="ja-JP" sz="1800" dirty="0" smtClean="0"/>
              <a:t>(e.g. Zee model) </a:t>
            </a:r>
            <a:endParaRPr lang="en-US" altLang="ja-JP" sz="2200" dirty="0" smtClean="0"/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Dark matter </a:t>
            </a:r>
          </a:p>
          <a:p>
            <a:pPr marL="0" indent="0">
              <a:buNone/>
            </a:pPr>
            <a:r>
              <a:rPr lang="en-US" altLang="ja-JP" sz="2800" dirty="0"/>
              <a:t> </a:t>
            </a:r>
            <a:r>
              <a:rPr lang="en-US" altLang="ja-JP" sz="2800" dirty="0" smtClean="0"/>
              <a:t>  </a:t>
            </a:r>
            <a:r>
              <a:rPr lang="en-US" altLang="ja-JP" sz="2400" dirty="0" smtClean="0"/>
              <a:t>  </a:t>
            </a:r>
            <a:r>
              <a:rPr lang="en-US" altLang="ja-JP" sz="2200" dirty="0" smtClean="0"/>
              <a:t>- Higgs sector with an unbroken discrete symmetry </a:t>
            </a:r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Baryon asymmetry of the Universe</a:t>
            </a:r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 </a:t>
            </a:r>
            <a:r>
              <a:rPr lang="en-US" altLang="ja-JP" sz="2200" dirty="0" smtClean="0"/>
              <a:t> - Electroweak </a:t>
            </a:r>
            <a:r>
              <a:rPr lang="en-US" altLang="ja-JP" sz="2200" dirty="0" err="1" smtClean="0"/>
              <a:t>baryogenesis</a:t>
            </a:r>
            <a:r>
              <a:rPr lang="en-US" altLang="ja-JP" sz="2200" dirty="0" smtClean="0"/>
              <a:t> </a:t>
            </a:r>
          </a:p>
        </p:txBody>
      </p:sp>
      <p:grpSp>
        <p:nvGrpSpPr>
          <p:cNvPr id="12" name="グループ化 11"/>
          <p:cNvGrpSpPr/>
          <p:nvPr/>
        </p:nvGrpSpPr>
        <p:grpSpPr>
          <a:xfrm>
            <a:off x="620266" y="4407495"/>
            <a:ext cx="7642030" cy="1529011"/>
            <a:chOff x="620266" y="4407495"/>
            <a:chExt cx="7642030" cy="1529011"/>
          </a:xfrm>
        </p:grpSpPr>
        <p:sp>
          <p:nvSpPr>
            <p:cNvPr id="4" name="下矢印 3"/>
            <p:cNvSpPr/>
            <p:nvPr/>
          </p:nvSpPr>
          <p:spPr>
            <a:xfrm>
              <a:off x="2843808" y="4407495"/>
              <a:ext cx="792088" cy="533673"/>
            </a:xfrm>
            <a:prstGeom prst="down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3760230" y="4407495"/>
              <a:ext cx="45020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 smtClean="0">
                  <a:solidFill>
                    <a:srgbClr val="0070C0"/>
                  </a:solidFill>
                </a:rPr>
                <a:t>Introduced extended Higgs sectors</a:t>
              </a:r>
              <a:endParaRPr kumimoji="1" lang="ja-JP" altLang="en-US" sz="2400" dirty="0">
                <a:solidFill>
                  <a:srgbClr val="0070C0"/>
                </a:solidFill>
              </a:endParaRPr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620266" y="5013176"/>
              <a:ext cx="591905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 SU(2) doublet Higgs + Singlet    [U(1)</a:t>
              </a:r>
              <a:r>
                <a:rPr lang="en-US" altLang="ja-JP" baseline="-25000" dirty="0" smtClean="0"/>
                <a:t>B-L</a:t>
              </a:r>
              <a:r>
                <a:rPr lang="en-US" altLang="ja-JP" dirty="0" smtClean="0"/>
                <a:t> model]</a:t>
              </a:r>
            </a:p>
            <a:p>
              <a:r>
                <a:rPr kumimoji="1" lang="en-US" altLang="ja-JP" dirty="0" smtClean="0"/>
                <a:t>                                     </a:t>
              </a:r>
              <a:r>
                <a:rPr lang="ja-JP" altLang="en-US" dirty="0"/>
                <a:t> </a:t>
              </a:r>
              <a:r>
                <a:rPr kumimoji="1" lang="en-US" altLang="ja-JP" dirty="0" smtClean="0"/>
                <a:t>+ Doublet  [Inert doublet model]</a:t>
              </a:r>
            </a:p>
            <a:p>
              <a:r>
                <a:rPr lang="en-US" altLang="ja-JP" dirty="0"/>
                <a:t> </a:t>
              </a:r>
              <a:r>
                <a:rPr lang="en-US" altLang="ja-JP" dirty="0" smtClean="0"/>
                <a:t>                                     + Triplet     [Type II seesaw model], etc…</a:t>
              </a:r>
            </a:p>
          </p:txBody>
        </p:sp>
      </p:grp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52736"/>
            <a:ext cx="1908363" cy="1441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533" y="980728"/>
            <a:ext cx="1992931" cy="151216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8508787" y="6505599"/>
            <a:ext cx="527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3/16</a:t>
            </a:r>
            <a:endParaRPr kumimoji="1" lang="ja-JP" altLang="en-US" sz="1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64096" y="6021288"/>
            <a:ext cx="7524328" cy="76944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200" dirty="0" smtClean="0"/>
              <a:t>Studying </a:t>
            </a:r>
            <a:r>
              <a:rPr lang="en-US" altLang="ja-JP" sz="2200" b="1" dirty="0" smtClean="0">
                <a:solidFill>
                  <a:srgbClr val="0070C0"/>
                </a:solidFill>
              </a:rPr>
              <a:t>extended Higgs sectors </a:t>
            </a:r>
            <a:r>
              <a:rPr lang="en-US" altLang="ja-JP" sz="2200" dirty="0" smtClean="0"/>
              <a:t>is important to understand </a:t>
            </a:r>
          </a:p>
          <a:p>
            <a:r>
              <a:rPr lang="en-US" altLang="ja-JP" sz="2200" dirty="0" smtClean="0"/>
              <a:t>the </a:t>
            </a:r>
            <a:r>
              <a:rPr lang="en-US" altLang="ja-JP" sz="2200" b="1" dirty="0" smtClean="0">
                <a:solidFill>
                  <a:srgbClr val="00B050"/>
                </a:solidFill>
              </a:rPr>
              <a:t>phenomena beyond the SM.</a:t>
            </a:r>
            <a:endParaRPr kumimoji="1" lang="ja-JP" altLang="en-US" sz="2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061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396552" y="-18256"/>
            <a:ext cx="10153128" cy="1143000"/>
          </a:xfrm>
        </p:spPr>
        <p:txBody>
          <a:bodyPr>
            <a:normAutofit/>
          </a:bodyPr>
          <a:lstStyle/>
          <a:p>
            <a:r>
              <a:rPr lang="en-US" altLang="ja-JP" sz="3000" dirty="0" smtClean="0"/>
              <a:t>Prediction to the W boson mass at the 1-loop level </a:t>
            </a:r>
            <a:endParaRPr kumimoji="1" lang="ja-JP" altLang="en-US" sz="3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9512" y="6093296"/>
            <a:ext cx="7136569" cy="6463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In Case I, by the effect of the mass splitting,  there are allowed regions .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Case II is highly constrained by the data.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6012160" y="1124744"/>
            <a:ext cx="1080120" cy="2304256"/>
            <a:chOff x="7668344" y="1052736"/>
            <a:chExt cx="1080120" cy="2304256"/>
          </a:xfrm>
        </p:grpSpPr>
        <p:grpSp>
          <p:nvGrpSpPr>
            <p:cNvPr id="17" name="グループ化 16"/>
            <p:cNvGrpSpPr/>
            <p:nvPr/>
          </p:nvGrpSpPr>
          <p:grpSpPr>
            <a:xfrm>
              <a:off x="7812360" y="1462138"/>
              <a:ext cx="936104" cy="1894854"/>
              <a:chOff x="5652120" y="4005064"/>
              <a:chExt cx="936104" cy="1894854"/>
            </a:xfrm>
          </p:grpSpPr>
          <p:sp>
            <p:nvSpPr>
              <p:cNvPr id="18" name="角丸四角形 17"/>
              <p:cNvSpPr/>
              <p:nvPr/>
            </p:nvSpPr>
            <p:spPr>
              <a:xfrm>
                <a:off x="6000049" y="5405154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角丸四角形 18"/>
              <p:cNvSpPr/>
              <p:nvPr/>
            </p:nvSpPr>
            <p:spPr>
              <a:xfrm>
                <a:off x="6000049" y="4829090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角丸四角形 19"/>
              <p:cNvSpPr/>
              <p:nvPr/>
            </p:nvSpPr>
            <p:spPr>
              <a:xfrm>
                <a:off x="6000049" y="4181018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5959590" y="4181018"/>
                <a:ext cx="6286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A, H</a:t>
                </a:r>
                <a:endParaRPr kumimoji="1" lang="ja-JP" altLang="en-US" sz="2000" b="1" dirty="0"/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6012680" y="4829090"/>
                <a:ext cx="43152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</a:t>
                </a:r>
                <a:endParaRPr kumimoji="1" lang="ja-JP" altLang="en-US" sz="2000" b="1" baseline="30000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6000049" y="5405154"/>
                <a:ext cx="5161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++</a:t>
                </a:r>
                <a:endParaRPr kumimoji="1" lang="ja-JP" altLang="en-US" sz="2000" b="1" baseline="30000" dirty="0"/>
              </a:p>
            </p:txBody>
          </p:sp>
          <p:cxnSp>
            <p:nvCxnSpPr>
              <p:cNvPr id="24" name="直線コネクタ 23"/>
              <p:cNvCxnSpPr/>
              <p:nvPr/>
            </p:nvCxnSpPr>
            <p:spPr>
              <a:xfrm>
                <a:off x="5652120" y="4365104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/>
              <p:cNvCxnSpPr/>
              <p:nvPr/>
            </p:nvCxnSpPr>
            <p:spPr>
              <a:xfrm>
                <a:off x="5652120" y="5013176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/>
              <p:cNvCxnSpPr/>
              <p:nvPr/>
            </p:nvCxnSpPr>
            <p:spPr>
              <a:xfrm>
                <a:off x="5652120" y="5589240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矢印コネクタ 26"/>
              <p:cNvCxnSpPr/>
              <p:nvPr/>
            </p:nvCxnSpPr>
            <p:spPr>
              <a:xfrm flipV="1">
                <a:off x="5796136" y="4005064"/>
                <a:ext cx="0" cy="18948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テキスト ボックス 28"/>
            <p:cNvSpPr txBox="1"/>
            <p:nvPr/>
          </p:nvSpPr>
          <p:spPr>
            <a:xfrm>
              <a:off x="7668344" y="1052736"/>
              <a:ext cx="8563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dirty="0" smtClean="0"/>
                <a:t>Case I </a:t>
              </a:r>
              <a:endParaRPr kumimoji="1" lang="ja-JP" altLang="en-US" sz="2000" b="1" dirty="0"/>
            </a:p>
          </p:txBody>
        </p:sp>
      </p:grpSp>
      <p:sp>
        <p:nvSpPr>
          <p:cNvPr id="30" name="テキスト ボックス 29"/>
          <p:cNvSpPr txBox="1"/>
          <p:nvPr/>
        </p:nvSpPr>
        <p:spPr>
          <a:xfrm>
            <a:off x="995545" y="836712"/>
            <a:ext cx="18482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mH</a:t>
            </a:r>
            <a:r>
              <a:rPr lang="en-US" altLang="ja-JP" sz="2000" baseline="30000" dirty="0" smtClean="0"/>
              <a:t>++</a:t>
            </a:r>
            <a:r>
              <a:rPr lang="en-US" altLang="ja-JP" sz="2000" dirty="0" smtClean="0"/>
              <a:t> = 150 </a:t>
            </a:r>
            <a:r>
              <a:rPr lang="en-US" altLang="ja-JP" sz="2000" dirty="0" err="1" smtClean="0"/>
              <a:t>GeV</a:t>
            </a:r>
            <a:endParaRPr kumimoji="1" lang="ja-JP" altLang="en-US" sz="20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893881" y="836712"/>
            <a:ext cx="18482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mH</a:t>
            </a:r>
            <a:r>
              <a:rPr lang="en-US" altLang="ja-JP" sz="2000" baseline="30000" dirty="0" smtClean="0"/>
              <a:t>++</a:t>
            </a:r>
            <a:r>
              <a:rPr lang="en-US" altLang="ja-JP" sz="2000" dirty="0" smtClean="0"/>
              <a:t> = 300 </a:t>
            </a:r>
            <a:r>
              <a:rPr lang="en-US" altLang="ja-JP" sz="2000" dirty="0" err="1" smtClean="0"/>
              <a:t>GeV</a:t>
            </a:r>
            <a:endParaRPr kumimoji="1" lang="ja-JP" altLang="en-US" sz="20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148064" y="66110"/>
            <a:ext cx="39706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err="1" smtClean="0">
                <a:solidFill>
                  <a:srgbClr val="00B050"/>
                </a:solidFill>
              </a:rPr>
              <a:t>Kanemura</a:t>
            </a:r>
            <a:r>
              <a:rPr kumimoji="1" lang="en-US" altLang="ja-JP" sz="1600" b="1" dirty="0" smtClean="0">
                <a:solidFill>
                  <a:srgbClr val="00B050"/>
                </a:solidFill>
              </a:rPr>
              <a:t>, </a:t>
            </a:r>
            <a:r>
              <a:rPr kumimoji="1" lang="en-US" altLang="ja-JP" sz="1600" b="1" dirty="0" err="1" smtClean="0">
                <a:solidFill>
                  <a:srgbClr val="00B050"/>
                </a:solidFill>
              </a:rPr>
              <a:t>Yagyu</a:t>
            </a:r>
            <a:r>
              <a:rPr lang="en-US" altLang="ja-JP" sz="1600" b="1" dirty="0" smtClean="0">
                <a:solidFill>
                  <a:srgbClr val="00B050"/>
                </a:solidFill>
              </a:rPr>
              <a:t>, </a:t>
            </a:r>
            <a:r>
              <a:rPr lang="en-US" altLang="ja-JP" sz="1600" b="1" dirty="0" err="1" smtClean="0">
                <a:solidFill>
                  <a:srgbClr val="00B050"/>
                </a:solidFill>
              </a:rPr>
              <a:t>arXiv</a:t>
            </a:r>
            <a:r>
              <a:rPr lang="en-US" altLang="ja-JP" sz="1600" b="1" dirty="0" smtClean="0">
                <a:solidFill>
                  <a:srgbClr val="00B050"/>
                </a:solidFill>
              </a:rPr>
              <a:t>: 1201.6287 [</a:t>
            </a:r>
            <a:r>
              <a:rPr lang="en-US" altLang="ja-JP" sz="1600" b="1" dirty="0" err="1" smtClean="0">
                <a:solidFill>
                  <a:srgbClr val="00B050"/>
                </a:solidFill>
              </a:rPr>
              <a:t>hep-ph</a:t>
            </a:r>
            <a:r>
              <a:rPr lang="en-US" altLang="ja-JP" sz="1600" b="1" dirty="0" smtClean="0">
                <a:solidFill>
                  <a:srgbClr val="00B050"/>
                </a:solidFill>
              </a:rPr>
              <a:t>]</a:t>
            </a:r>
            <a:endParaRPr kumimoji="1" lang="ja-JP" altLang="en-US" sz="1600" b="1" dirty="0">
              <a:solidFill>
                <a:srgbClr val="00B05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889525" y="908720"/>
            <a:ext cx="20406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200" dirty="0" err="1" smtClean="0"/>
              <a:t>Δm</a:t>
            </a:r>
            <a:r>
              <a:rPr lang="en-US" altLang="ja-JP" sz="2200" dirty="0" smtClean="0"/>
              <a:t> = m</a:t>
            </a:r>
            <a:r>
              <a:rPr lang="en-US" altLang="ja-JP" sz="2200" baseline="-25000" dirty="0" smtClean="0"/>
              <a:t>H++ </a:t>
            </a:r>
            <a:r>
              <a:rPr lang="en-US" altLang="ja-JP" sz="2200" dirty="0" smtClean="0"/>
              <a:t>- m</a:t>
            </a:r>
            <a:r>
              <a:rPr lang="en-US" altLang="ja-JP" sz="2200" baseline="-25000" dirty="0" smtClean="0"/>
              <a:t>H+</a:t>
            </a:r>
            <a:endParaRPr kumimoji="1" lang="ja-JP" altLang="en-US" sz="2200" baseline="-25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42" y="1196753"/>
            <a:ext cx="5608602" cy="2261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36" y="3506635"/>
            <a:ext cx="5657808" cy="2226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4" name="グループ化 33"/>
          <p:cNvGrpSpPr/>
          <p:nvPr/>
        </p:nvGrpSpPr>
        <p:grpSpPr>
          <a:xfrm>
            <a:off x="6031598" y="3501008"/>
            <a:ext cx="1060682" cy="2304256"/>
            <a:chOff x="7668344" y="1052736"/>
            <a:chExt cx="1060682" cy="2304256"/>
          </a:xfrm>
        </p:grpSpPr>
        <p:grpSp>
          <p:nvGrpSpPr>
            <p:cNvPr id="35" name="グループ化 34"/>
            <p:cNvGrpSpPr/>
            <p:nvPr/>
          </p:nvGrpSpPr>
          <p:grpSpPr>
            <a:xfrm>
              <a:off x="7812360" y="1462138"/>
              <a:ext cx="916666" cy="1894854"/>
              <a:chOff x="7615774" y="4005064"/>
              <a:chExt cx="916666" cy="1894854"/>
            </a:xfrm>
          </p:grpSpPr>
          <p:cxnSp>
            <p:nvCxnSpPr>
              <p:cNvPr id="37" name="直線矢印コネクタ 36"/>
              <p:cNvCxnSpPr/>
              <p:nvPr/>
            </p:nvCxnSpPr>
            <p:spPr>
              <a:xfrm flipV="1">
                <a:off x="7759790" y="4005064"/>
                <a:ext cx="0" cy="18948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角丸四角形 37"/>
              <p:cNvSpPr/>
              <p:nvPr/>
            </p:nvSpPr>
            <p:spPr>
              <a:xfrm>
                <a:off x="7963703" y="4165049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角丸四角形 38"/>
              <p:cNvSpPr/>
              <p:nvPr/>
            </p:nvSpPr>
            <p:spPr>
              <a:xfrm>
                <a:off x="7963703" y="4829090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角丸四角形 39"/>
              <p:cNvSpPr/>
              <p:nvPr/>
            </p:nvSpPr>
            <p:spPr>
              <a:xfrm>
                <a:off x="7951592" y="5405154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テキスト ボックス 40"/>
              <p:cNvSpPr txBox="1"/>
              <p:nvPr/>
            </p:nvSpPr>
            <p:spPr>
              <a:xfrm>
                <a:off x="7903806" y="5405154"/>
                <a:ext cx="6286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A, H</a:t>
                </a:r>
                <a:endParaRPr kumimoji="1" lang="ja-JP" altLang="en-US" sz="2000" b="1" dirty="0"/>
              </a:p>
            </p:txBody>
          </p:sp>
          <p:sp>
            <p:nvSpPr>
              <p:cNvPr id="42" name="テキスト ボックス 41"/>
              <p:cNvSpPr txBox="1"/>
              <p:nvPr/>
            </p:nvSpPr>
            <p:spPr>
              <a:xfrm>
                <a:off x="7976334" y="4829090"/>
                <a:ext cx="43152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</a:t>
                </a:r>
                <a:endParaRPr kumimoji="1" lang="ja-JP" altLang="en-US" sz="2000" b="1" baseline="30000" dirty="0"/>
              </a:p>
            </p:txBody>
          </p:sp>
          <p:sp>
            <p:nvSpPr>
              <p:cNvPr id="43" name="テキスト ボックス 42"/>
              <p:cNvSpPr txBox="1"/>
              <p:nvPr/>
            </p:nvSpPr>
            <p:spPr>
              <a:xfrm>
                <a:off x="7963703" y="4165049"/>
                <a:ext cx="5161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++</a:t>
                </a:r>
                <a:endParaRPr kumimoji="1" lang="ja-JP" altLang="en-US" sz="2000" b="1" baseline="30000" dirty="0"/>
              </a:p>
            </p:txBody>
          </p:sp>
          <p:cxnSp>
            <p:nvCxnSpPr>
              <p:cNvPr id="44" name="直線コネクタ 43"/>
              <p:cNvCxnSpPr/>
              <p:nvPr/>
            </p:nvCxnSpPr>
            <p:spPr>
              <a:xfrm>
                <a:off x="7615774" y="4365104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7615774" y="5013176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7615774" y="5589240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テキスト ボックス 35"/>
            <p:cNvSpPr txBox="1"/>
            <p:nvPr/>
          </p:nvSpPr>
          <p:spPr>
            <a:xfrm>
              <a:off x="7668344" y="1052736"/>
              <a:ext cx="9886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dirty="0" smtClean="0"/>
                <a:t>Case II </a:t>
              </a:r>
              <a:endParaRPr kumimoji="1" lang="ja-JP" altLang="en-US" sz="2000" b="1" dirty="0"/>
            </a:p>
          </p:txBody>
        </p:sp>
      </p:grpSp>
      <p:sp>
        <p:nvSpPr>
          <p:cNvPr id="47" name="テキスト ボックス 46"/>
          <p:cNvSpPr txBox="1"/>
          <p:nvPr/>
        </p:nvSpPr>
        <p:spPr>
          <a:xfrm>
            <a:off x="827584" y="5661248"/>
            <a:ext cx="1665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mA = 150 </a:t>
            </a:r>
            <a:r>
              <a:rPr lang="en-US" altLang="ja-JP" sz="2000" dirty="0" err="1" smtClean="0"/>
              <a:t>GeV</a:t>
            </a:r>
            <a:endParaRPr kumimoji="1" lang="ja-JP" altLang="en-US" sz="20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707904" y="5661248"/>
            <a:ext cx="1665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mA = 300 </a:t>
            </a:r>
            <a:r>
              <a:rPr lang="en-US" altLang="ja-JP" sz="2000" dirty="0" err="1" smtClean="0"/>
              <a:t>GeV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6817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4000" dirty="0" smtClean="0"/>
              <a:t>Heavy mass limit</a:t>
            </a:r>
            <a:endParaRPr kumimoji="1" lang="ja-JP" altLang="en-US" sz="40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700808"/>
            <a:ext cx="4824536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5382" y="1196751"/>
            <a:ext cx="3790954" cy="443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700808"/>
            <a:ext cx="4104456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251840" y="6023029"/>
            <a:ext cx="8352608" cy="6463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When we take heavy mass limit, loop effects of the triplet-like scalar bosons disappear. </a:t>
            </a:r>
          </a:p>
          <a:p>
            <a:r>
              <a:rPr lang="en-US" altLang="ja-JP" dirty="0" smtClean="0"/>
              <a:t>Even in such a case, the prediction does not coincide with the SM prediction. 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26663" y="1599183"/>
            <a:ext cx="2217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ξ</a:t>
            </a:r>
            <a:r>
              <a:rPr lang="en-US" altLang="ja-JP" sz="2400" dirty="0" smtClean="0"/>
              <a:t> = m</a:t>
            </a:r>
            <a:r>
              <a:rPr lang="en-US" altLang="ja-JP" sz="2400" baseline="-25000" dirty="0" smtClean="0"/>
              <a:t>H++</a:t>
            </a:r>
            <a:r>
              <a:rPr lang="en-US" altLang="ja-JP" sz="2400" baseline="30000" dirty="0" smtClean="0"/>
              <a:t>2</a:t>
            </a:r>
            <a:r>
              <a:rPr lang="en-US" altLang="ja-JP" sz="2400" dirty="0" smtClean="0"/>
              <a:t>  – m</a:t>
            </a:r>
            <a:r>
              <a:rPr lang="en-US" altLang="ja-JP" sz="2400" baseline="-25000" dirty="0" smtClean="0"/>
              <a:t>H+</a:t>
            </a:r>
            <a:r>
              <a:rPr lang="en-US" altLang="ja-JP" sz="2400" baseline="30000" dirty="0" smtClean="0"/>
              <a:t>2</a:t>
            </a:r>
            <a:endParaRPr kumimoji="1" lang="ja-JP" altLang="en-US" sz="2400" baseline="30000" dirty="0"/>
          </a:p>
        </p:txBody>
      </p:sp>
      <p:cxnSp>
        <p:nvCxnSpPr>
          <p:cNvPr id="8" name="直線矢印コネクタ 7"/>
          <p:cNvCxnSpPr/>
          <p:nvPr/>
        </p:nvCxnSpPr>
        <p:spPr>
          <a:xfrm flipH="1">
            <a:off x="7956376" y="3356992"/>
            <a:ext cx="792088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7884368" y="3501008"/>
            <a:ext cx="16589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SM </a:t>
            </a:r>
          </a:p>
          <a:p>
            <a:r>
              <a:rPr kumimoji="1" lang="en-US" altLang="ja-JP" sz="2000" dirty="0" smtClean="0"/>
              <a:t>prediction</a:t>
            </a:r>
            <a:endParaRPr kumimoji="1" lang="ja-JP" altLang="en-US" sz="2000" dirty="0"/>
          </a:p>
        </p:txBody>
      </p:sp>
      <p:cxnSp>
        <p:nvCxnSpPr>
          <p:cNvPr id="10" name="直線コネクタ 9"/>
          <p:cNvCxnSpPr/>
          <p:nvPr/>
        </p:nvCxnSpPr>
        <p:spPr>
          <a:xfrm>
            <a:off x="896809" y="3068960"/>
            <a:ext cx="1224136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896809" y="2492896"/>
            <a:ext cx="122413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896809" y="2564904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Case I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24801" y="3068960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Case II</a:t>
            </a:r>
            <a:endParaRPr kumimoji="1" lang="ja-JP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682055"/>
            <a:ext cx="2304255" cy="691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81809"/>
            <a:ext cx="3384376" cy="699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直線コネクタ 12"/>
          <p:cNvCxnSpPr/>
          <p:nvPr/>
        </p:nvCxnSpPr>
        <p:spPr>
          <a:xfrm>
            <a:off x="3059832" y="4437112"/>
            <a:ext cx="36004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1979712" y="5229200"/>
            <a:ext cx="36004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5148064" y="66110"/>
            <a:ext cx="39706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err="1" smtClean="0">
                <a:solidFill>
                  <a:srgbClr val="00B050"/>
                </a:solidFill>
              </a:rPr>
              <a:t>Kanemura</a:t>
            </a:r>
            <a:r>
              <a:rPr kumimoji="1" lang="en-US" altLang="ja-JP" sz="1600" b="1" dirty="0" smtClean="0">
                <a:solidFill>
                  <a:srgbClr val="00B050"/>
                </a:solidFill>
              </a:rPr>
              <a:t>, </a:t>
            </a:r>
            <a:r>
              <a:rPr kumimoji="1" lang="en-US" altLang="ja-JP" sz="1600" b="1" dirty="0" err="1" smtClean="0">
                <a:solidFill>
                  <a:srgbClr val="00B050"/>
                </a:solidFill>
              </a:rPr>
              <a:t>Yagyu</a:t>
            </a:r>
            <a:r>
              <a:rPr lang="en-US" altLang="ja-JP" sz="1600" b="1" dirty="0" smtClean="0">
                <a:solidFill>
                  <a:srgbClr val="00B050"/>
                </a:solidFill>
              </a:rPr>
              <a:t>, </a:t>
            </a:r>
            <a:r>
              <a:rPr lang="en-US" altLang="ja-JP" sz="1600" b="1" dirty="0" err="1" smtClean="0">
                <a:solidFill>
                  <a:srgbClr val="00B050"/>
                </a:solidFill>
              </a:rPr>
              <a:t>arXiv</a:t>
            </a:r>
            <a:r>
              <a:rPr lang="en-US" altLang="ja-JP" sz="1600" b="1" dirty="0" smtClean="0">
                <a:solidFill>
                  <a:srgbClr val="00B050"/>
                </a:solidFill>
              </a:rPr>
              <a:t>: 1201.6287 [</a:t>
            </a:r>
            <a:r>
              <a:rPr lang="en-US" altLang="ja-JP" sz="1600" b="1" dirty="0" err="1" smtClean="0">
                <a:solidFill>
                  <a:srgbClr val="00B050"/>
                </a:solidFill>
              </a:rPr>
              <a:t>hep-ph</a:t>
            </a:r>
            <a:r>
              <a:rPr lang="en-US" altLang="ja-JP" sz="1600" b="1" dirty="0" smtClean="0">
                <a:solidFill>
                  <a:srgbClr val="00B050"/>
                </a:solidFill>
              </a:rPr>
              <a:t>]</a:t>
            </a:r>
            <a:endParaRPr kumimoji="1" lang="ja-JP" altLang="en-US" sz="1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39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Decoupling property of the HTM</a:t>
            </a:r>
            <a:endParaRPr kumimoji="1" lang="ja-JP" altLang="en-US" sz="4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85942" y="1623571"/>
            <a:ext cx="2773516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FF0000"/>
                </a:solidFill>
              </a:rPr>
              <a:t>HTM with L# (μ </a:t>
            </a:r>
            <a:r>
              <a:rPr kumimoji="1" lang="ja-JP" altLang="en-US" sz="2400" b="1" dirty="0" smtClean="0">
                <a:solidFill>
                  <a:srgbClr val="FF0000"/>
                </a:solidFill>
              </a:rPr>
              <a:t>≠</a:t>
            </a:r>
            <a:r>
              <a:rPr lang="en-US" altLang="ja-JP" sz="2400" b="1" dirty="0">
                <a:solidFill>
                  <a:srgbClr val="FF0000"/>
                </a:solidFill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0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) </a:t>
            </a:r>
          </a:p>
          <a:p>
            <a:pPr algn="ctr"/>
            <a:endParaRPr lang="en-US" altLang="ja-JP" sz="1000" b="1" dirty="0">
              <a:solidFill>
                <a:srgbClr val="FF0000"/>
              </a:solidFill>
            </a:endParaRPr>
          </a:p>
          <a:p>
            <a:r>
              <a:rPr lang="ja-JP" altLang="en-US" sz="2000" dirty="0" smtClean="0"/>
              <a:t>・　</a:t>
            </a:r>
            <a:r>
              <a:rPr lang="en-US" altLang="ja-JP" sz="2000" dirty="0" smtClean="0"/>
              <a:t>ρ </a:t>
            </a:r>
            <a:r>
              <a:rPr lang="ja-JP" altLang="en-US" sz="2000" dirty="0" smtClean="0"/>
              <a:t>≠ </a:t>
            </a:r>
            <a:r>
              <a:rPr lang="en-US" altLang="ja-JP" sz="2000" dirty="0" smtClean="0"/>
              <a:t>1 at the tree level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</a:t>
            </a:r>
            <a:r>
              <a:rPr lang="en-US" altLang="ja-JP" sz="2000" dirty="0"/>
              <a:t>(</a:t>
            </a:r>
            <a:r>
              <a:rPr lang="en-US" altLang="ja-JP" sz="2000" dirty="0" smtClean="0"/>
              <a:t>v</a:t>
            </a:r>
            <a:r>
              <a:rPr lang="en-US" altLang="ja-JP" sz="2000" baseline="-25000" dirty="0" smtClean="0"/>
              <a:t>Δ</a:t>
            </a:r>
            <a:r>
              <a:rPr lang="ja-JP" altLang="en-US" sz="2000" dirty="0" smtClean="0"/>
              <a:t> </a:t>
            </a:r>
            <a:r>
              <a:rPr lang="ja-JP" altLang="en-US" sz="2000" dirty="0"/>
              <a:t>≠ </a:t>
            </a:r>
            <a:r>
              <a:rPr lang="en-US" altLang="ja-JP" sz="2000" dirty="0" smtClean="0"/>
              <a:t>0)</a:t>
            </a:r>
          </a:p>
          <a:p>
            <a:r>
              <a:rPr lang="ja-JP" altLang="en-US" sz="2000" dirty="0" smtClean="0"/>
              <a:t>・　</a:t>
            </a:r>
            <a:r>
              <a:rPr lang="en-US" altLang="ja-JP" sz="2000" dirty="0" smtClean="0"/>
              <a:t>4 input parameters </a:t>
            </a:r>
          </a:p>
          <a:p>
            <a:r>
              <a:rPr kumimoji="1" lang="en-US" altLang="ja-JP" sz="2000" dirty="0"/>
              <a:t> </a:t>
            </a:r>
            <a:r>
              <a:rPr kumimoji="1" lang="en-US" altLang="ja-JP" sz="2000" dirty="0" smtClean="0"/>
              <a:t>  (α</a:t>
            </a:r>
            <a:r>
              <a:rPr kumimoji="1" lang="en-US" altLang="ja-JP" sz="2000" baseline="-25000" dirty="0" smtClean="0"/>
              <a:t>em</a:t>
            </a:r>
            <a:r>
              <a:rPr kumimoji="1" lang="en-US" altLang="ja-JP" sz="2000" dirty="0" smtClean="0"/>
              <a:t>, G</a:t>
            </a:r>
            <a:r>
              <a:rPr kumimoji="1" lang="en-US" altLang="ja-JP" sz="2000" baseline="-25000" dirty="0" smtClean="0"/>
              <a:t>F</a:t>
            </a:r>
            <a:r>
              <a:rPr kumimoji="1" lang="en-US" altLang="ja-JP" sz="2000" dirty="0" smtClean="0"/>
              <a:t>, m</a:t>
            </a:r>
            <a:r>
              <a:rPr kumimoji="1" lang="en-US" altLang="ja-JP" sz="2000" baseline="-25000" dirty="0" smtClean="0"/>
              <a:t>Z</a:t>
            </a:r>
            <a:r>
              <a:rPr kumimoji="1" lang="en-US" altLang="ja-JP" sz="2000" dirty="0" smtClean="0"/>
              <a:t> and s</a:t>
            </a:r>
            <a:r>
              <a:rPr kumimoji="1" lang="en-US" altLang="ja-JP" sz="2000" baseline="-25000" dirty="0" smtClean="0"/>
              <a:t>W</a:t>
            </a:r>
            <a:r>
              <a:rPr kumimoji="1" lang="en-US" altLang="ja-JP" sz="2000" baseline="30000" dirty="0" smtClean="0"/>
              <a:t>2</a:t>
            </a:r>
            <a:r>
              <a:rPr kumimoji="1" lang="en-US" altLang="ja-JP" sz="2000" dirty="0" smtClean="0"/>
              <a:t>)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795527" y="1628800"/>
            <a:ext cx="4154407" cy="15465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0070C0"/>
                </a:solidFill>
              </a:rPr>
              <a:t>HTM with L# (μ = 0)</a:t>
            </a:r>
          </a:p>
          <a:p>
            <a:pPr algn="ctr"/>
            <a:endParaRPr lang="en-US" altLang="ja-JP" sz="1050" b="1" dirty="0">
              <a:solidFill>
                <a:srgbClr val="FF0000"/>
              </a:solidFill>
            </a:endParaRPr>
          </a:p>
          <a:p>
            <a:r>
              <a:rPr lang="ja-JP" altLang="en-US" sz="2000" dirty="0" smtClean="0"/>
              <a:t>・</a:t>
            </a:r>
            <a:r>
              <a:rPr lang="ja-JP" altLang="en-US" sz="2000" dirty="0"/>
              <a:t>　</a:t>
            </a:r>
            <a:r>
              <a:rPr lang="en-US" altLang="ja-JP" sz="2000" dirty="0"/>
              <a:t>ρ </a:t>
            </a:r>
            <a:r>
              <a:rPr lang="en-US" altLang="ja-JP" sz="2000" dirty="0" smtClean="0"/>
              <a:t>=</a:t>
            </a:r>
            <a:r>
              <a:rPr lang="ja-JP" altLang="en-US" sz="2000" dirty="0" smtClean="0"/>
              <a:t> </a:t>
            </a:r>
            <a:r>
              <a:rPr lang="en-US" altLang="ja-JP" sz="2000" dirty="0"/>
              <a:t>1 at the tree </a:t>
            </a:r>
            <a:r>
              <a:rPr lang="en-US" altLang="ja-JP" sz="2000" dirty="0" smtClean="0"/>
              <a:t>level </a:t>
            </a:r>
            <a:r>
              <a:rPr lang="en-US" altLang="ja-JP" sz="2000" dirty="0"/>
              <a:t>(</a:t>
            </a:r>
            <a:r>
              <a:rPr lang="en-US" altLang="ja-JP" sz="2000" dirty="0" smtClean="0"/>
              <a:t>v</a:t>
            </a:r>
            <a:r>
              <a:rPr lang="en-US" altLang="ja-JP" sz="2000" baseline="-25000" dirty="0" smtClean="0"/>
              <a:t>Δ</a:t>
            </a:r>
            <a:r>
              <a:rPr lang="ja-JP" altLang="en-US" sz="2000" dirty="0" smtClean="0"/>
              <a:t> </a:t>
            </a:r>
            <a:r>
              <a:rPr lang="en-US" altLang="ja-JP" sz="2000" dirty="0"/>
              <a:t>=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0)</a:t>
            </a:r>
            <a:endParaRPr lang="en-US" altLang="ja-JP" sz="2000" dirty="0"/>
          </a:p>
          <a:p>
            <a:r>
              <a:rPr lang="ja-JP" altLang="en-US" sz="2000" dirty="0"/>
              <a:t>・　</a:t>
            </a:r>
            <a:r>
              <a:rPr lang="en-US" altLang="ja-JP" sz="2000" dirty="0" smtClean="0"/>
              <a:t>3 </a:t>
            </a:r>
            <a:r>
              <a:rPr lang="en-US" altLang="ja-JP" sz="2000" dirty="0"/>
              <a:t>input parameters </a:t>
            </a:r>
            <a:r>
              <a:rPr lang="en-US" altLang="ja-JP" dirty="0" smtClean="0"/>
              <a:t>(</a:t>
            </a:r>
            <a:r>
              <a:rPr lang="en-US" altLang="ja-JP" dirty="0"/>
              <a:t>α</a:t>
            </a:r>
            <a:r>
              <a:rPr lang="en-US" altLang="ja-JP" baseline="-25000" dirty="0"/>
              <a:t>em</a:t>
            </a:r>
            <a:r>
              <a:rPr lang="en-US" altLang="ja-JP" dirty="0"/>
              <a:t>, </a:t>
            </a:r>
            <a:r>
              <a:rPr lang="en-US" altLang="ja-JP" dirty="0" smtClean="0"/>
              <a:t>G</a:t>
            </a:r>
            <a:r>
              <a:rPr lang="en-US" altLang="ja-JP" baseline="-25000" dirty="0" smtClean="0"/>
              <a:t>F</a:t>
            </a:r>
            <a:r>
              <a:rPr lang="en-US" altLang="ja-JP" dirty="0" smtClean="0"/>
              <a:t> and m</a:t>
            </a:r>
            <a:r>
              <a:rPr lang="en-US" altLang="ja-JP" baseline="-25000" dirty="0" smtClean="0"/>
              <a:t>Z</a:t>
            </a:r>
            <a:r>
              <a:rPr lang="en-US" altLang="ja-JP" dirty="0" smtClean="0"/>
              <a:t> ) </a:t>
            </a:r>
            <a:endParaRPr lang="en-US" altLang="ja-JP" sz="2000" dirty="0" smtClean="0"/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with s</a:t>
            </a:r>
            <a:r>
              <a:rPr lang="en-US" altLang="ja-JP" sz="2000" baseline="-25000" dirty="0" smtClean="0"/>
              <a:t>W</a:t>
            </a:r>
            <a:r>
              <a:rPr lang="en-US" altLang="ja-JP" sz="2000" baseline="30000" dirty="0" smtClean="0"/>
              <a:t>2</a:t>
            </a:r>
            <a:r>
              <a:rPr lang="en-US" altLang="ja-JP" sz="2000" dirty="0" smtClean="0"/>
              <a:t> = 1-m</a:t>
            </a:r>
            <a:r>
              <a:rPr lang="en-US" altLang="ja-JP" sz="2000" baseline="-25000" dirty="0" smtClean="0"/>
              <a:t>W</a:t>
            </a:r>
            <a:r>
              <a:rPr lang="en-US" altLang="ja-JP" sz="2000" baseline="30000" dirty="0" smtClean="0"/>
              <a:t>2</a:t>
            </a:r>
            <a:r>
              <a:rPr lang="en-US" altLang="ja-JP" sz="2000" dirty="0" smtClean="0"/>
              <a:t>/m</a:t>
            </a:r>
            <a:r>
              <a:rPr lang="en-US" altLang="ja-JP" sz="2000" baseline="-25000" dirty="0" smtClean="0"/>
              <a:t>Z</a:t>
            </a:r>
            <a:r>
              <a:rPr lang="en-US" altLang="ja-JP" sz="2000" baseline="30000" dirty="0" smtClean="0"/>
              <a:t>2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611560" y="1556792"/>
            <a:ext cx="3240360" cy="20882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4716016" y="1628800"/>
            <a:ext cx="4129822" cy="1944216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矢印コネクタ 8"/>
          <p:cNvCxnSpPr>
            <a:stCxn id="6" idx="2"/>
          </p:cNvCxnSpPr>
          <p:nvPr/>
        </p:nvCxnSpPr>
        <p:spPr>
          <a:xfrm>
            <a:off x="2231740" y="3645024"/>
            <a:ext cx="1116124" cy="13681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2476717" y="4941168"/>
            <a:ext cx="432753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 smtClean="0">
                <a:solidFill>
                  <a:srgbClr val="00B050"/>
                </a:solidFill>
              </a:rPr>
              <a:t>SM</a:t>
            </a:r>
          </a:p>
          <a:p>
            <a:r>
              <a:rPr lang="ja-JP" altLang="en-US" sz="2000" dirty="0" smtClean="0"/>
              <a:t>・　</a:t>
            </a:r>
            <a:r>
              <a:rPr lang="en-US" altLang="ja-JP" sz="2000" dirty="0" smtClean="0"/>
              <a:t>L# is conserved.</a:t>
            </a:r>
          </a:p>
          <a:p>
            <a:r>
              <a:rPr lang="ja-JP" altLang="en-US" sz="2000" dirty="0" smtClean="0"/>
              <a:t>・</a:t>
            </a:r>
            <a:r>
              <a:rPr lang="ja-JP" altLang="en-US" sz="2000" dirty="0"/>
              <a:t>　</a:t>
            </a:r>
            <a:r>
              <a:rPr lang="en-US" altLang="ja-JP" sz="2000" dirty="0"/>
              <a:t>ρ =</a:t>
            </a:r>
            <a:r>
              <a:rPr lang="ja-JP" altLang="en-US" sz="2000" dirty="0"/>
              <a:t> </a:t>
            </a:r>
            <a:r>
              <a:rPr lang="en-US" altLang="ja-JP" sz="2000" dirty="0"/>
              <a:t>1 at the tree level</a:t>
            </a:r>
          </a:p>
          <a:p>
            <a:r>
              <a:rPr lang="ja-JP" altLang="en-US" sz="2000" dirty="0"/>
              <a:t>・　</a:t>
            </a:r>
            <a:r>
              <a:rPr lang="en-US" altLang="ja-JP" sz="2000" dirty="0"/>
              <a:t>3 input parameters (α</a:t>
            </a:r>
            <a:r>
              <a:rPr lang="en-US" altLang="ja-JP" sz="2000" baseline="-25000" dirty="0" err="1"/>
              <a:t>em</a:t>
            </a:r>
            <a:r>
              <a:rPr lang="en-US" altLang="ja-JP" sz="2000" dirty="0"/>
              <a:t>, G</a:t>
            </a:r>
            <a:r>
              <a:rPr lang="en-US" altLang="ja-JP" sz="2000" baseline="-25000" dirty="0"/>
              <a:t>F</a:t>
            </a:r>
            <a:r>
              <a:rPr lang="en-US" altLang="ja-JP" sz="2000" dirty="0"/>
              <a:t> and </a:t>
            </a:r>
            <a:r>
              <a:rPr lang="en-US" altLang="ja-JP" sz="2000" dirty="0" err="1"/>
              <a:t>m</a:t>
            </a:r>
            <a:r>
              <a:rPr lang="en-US" altLang="ja-JP" sz="2000" baseline="-25000" dirty="0" err="1"/>
              <a:t>Z</a:t>
            </a:r>
            <a:r>
              <a:rPr lang="en-US" altLang="ja-JP" sz="2000" dirty="0"/>
              <a:t> ) </a:t>
            </a:r>
          </a:p>
          <a:p>
            <a:r>
              <a:rPr lang="en-US" altLang="ja-JP" sz="2000" dirty="0"/>
              <a:t>      with s</a:t>
            </a:r>
            <a:r>
              <a:rPr lang="en-US" altLang="ja-JP" sz="2000" baseline="-25000" dirty="0"/>
              <a:t>W</a:t>
            </a:r>
            <a:r>
              <a:rPr lang="en-US" altLang="ja-JP" sz="2000" baseline="30000" dirty="0"/>
              <a:t>2</a:t>
            </a:r>
            <a:r>
              <a:rPr lang="en-US" altLang="ja-JP" sz="2000" dirty="0"/>
              <a:t> = </a:t>
            </a:r>
            <a:r>
              <a:rPr lang="en-US" altLang="ja-JP" sz="2000" dirty="0" smtClean="0"/>
              <a:t>1-m</a:t>
            </a:r>
            <a:r>
              <a:rPr lang="en-US" altLang="ja-JP" sz="2000" baseline="-25000" dirty="0" smtClean="0"/>
              <a:t>W</a:t>
            </a:r>
            <a:r>
              <a:rPr lang="en-US" altLang="ja-JP" sz="2000" baseline="30000" dirty="0" smtClean="0"/>
              <a:t>2</a:t>
            </a:r>
            <a:r>
              <a:rPr lang="en-US" altLang="ja-JP" sz="2000" dirty="0" smtClean="0"/>
              <a:t>/m</a:t>
            </a:r>
            <a:r>
              <a:rPr lang="en-US" altLang="ja-JP" sz="2000" baseline="-25000" dirty="0" smtClean="0"/>
              <a:t>Z</a:t>
            </a:r>
            <a:r>
              <a:rPr lang="en-US" altLang="ja-JP" sz="2000" baseline="30000" dirty="0" smtClean="0"/>
              <a:t>2</a:t>
            </a:r>
            <a:endParaRPr kumimoji="1" lang="ja-JP" altLang="en-US" sz="3200" b="1" dirty="0">
              <a:solidFill>
                <a:srgbClr val="00B050"/>
              </a:solidFill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 flipH="1">
            <a:off x="4716016" y="3645024"/>
            <a:ext cx="1944216" cy="13681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角丸四角形 12"/>
          <p:cNvSpPr/>
          <p:nvPr/>
        </p:nvSpPr>
        <p:spPr>
          <a:xfrm>
            <a:off x="2457967" y="5013176"/>
            <a:ext cx="4346281" cy="1700808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07439" y="4432441"/>
            <a:ext cx="2676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Heavy Δ-like fields limit</a:t>
            </a:r>
            <a:endParaRPr kumimoji="1" lang="ja-JP" altLang="en-US" sz="2000" b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30041" y="4599944"/>
            <a:ext cx="2676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Heavy Δ-like fields limit</a:t>
            </a:r>
            <a:endParaRPr kumimoji="1" lang="ja-JP" altLang="en-US" sz="2000" b="1" dirty="0"/>
          </a:p>
        </p:txBody>
      </p:sp>
      <p:sp>
        <p:nvSpPr>
          <p:cNvPr id="16" name="禁止 15"/>
          <p:cNvSpPr/>
          <p:nvPr/>
        </p:nvSpPr>
        <p:spPr>
          <a:xfrm rot="20171208">
            <a:off x="2510802" y="4023297"/>
            <a:ext cx="576064" cy="612068"/>
          </a:xfrm>
          <a:prstGeom prst="noSmoking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 flipH="1">
            <a:off x="2149529" y="1628800"/>
            <a:ext cx="334239" cy="43204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052736"/>
            <a:ext cx="14478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271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8864" y="5375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3200" dirty="0" smtClean="0"/>
              <a:t>Higgs </a:t>
            </a:r>
            <a:r>
              <a:rPr lang="ja-JP" altLang="en-US" sz="3200" dirty="0" smtClean="0"/>
              <a:t>→ </a:t>
            </a:r>
            <a:r>
              <a:rPr lang="en-US" altLang="ja-JP" sz="3200" dirty="0" smtClean="0"/>
              <a:t>two photon decay</a:t>
            </a:r>
            <a:endParaRPr kumimoji="1" lang="ja-JP" altLang="en-US" sz="3200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73449"/>
            <a:ext cx="7464058" cy="2827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01208"/>
            <a:ext cx="2260377" cy="559780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グループ化 6"/>
          <p:cNvGrpSpPr/>
          <p:nvPr/>
        </p:nvGrpSpPr>
        <p:grpSpPr>
          <a:xfrm>
            <a:off x="7812360" y="2882851"/>
            <a:ext cx="936104" cy="1894854"/>
            <a:chOff x="5652120" y="4005064"/>
            <a:chExt cx="936104" cy="1894854"/>
          </a:xfrm>
        </p:grpSpPr>
        <p:sp>
          <p:nvSpPr>
            <p:cNvPr id="8" name="角丸四角形 7"/>
            <p:cNvSpPr/>
            <p:nvPr/>
          </p:nvSpPr>
          <p:spPr>
            <a:xfrm>
              <a:off x="6000049" y="5405154"/>
              <a:ext cx="516167" cy="400110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角丸四角形 8"/>
            <p:cNvSpPr/>
            <p:nvPr/>
          </p:nvSpPr>
          <p:spPr>
            <a:xfrm>
              <a:off x="6000049" y="4829090"/>
              <a:ext cx="516167" cy="400110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角丸四角形 9"/>
            <p:cNvSpPr/>
            <p:nvPr/>
          </p:nvSpPr>
          <p:spPr>
            <a:xfrm>
              <a:off x="6000049" y="4181018"/>
              <a:ext cx="516167" cy="400110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5959590" y="4181018"/>
              <a:ext cx="6286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A, H</a:t>
              </a:r>
              <a:endParaRPr kumimoji="1" lang="ja-JP" altLang="en-US" sz="2000" b="1" dirty="0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6012680" y="4829090"/>
              <a:ext cx="4315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H</a:t>
              </a:r>
              <a:r>
                <a:rPr kumimoji="1" lang="en-US" altLang="ja-JP" sz="2000" b="1" baseline="30000" dirty="0" smtClean="0"/>
                <a:t>+</a:t>
              </a:r>
              <a:endParaRPr kumimoji="1" lang="ja-JP" altLang="en-US" sz="2000" b="1" baseline="30000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6000049" y="5405154"/>
              <a:ext cx="5161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H</a:t>
              </a:r>
              <a:r>
                <a:rPr kumimoji="1" lang="en-US" altLang="ja-JP" sz="2000" b="1" baseline="30000" dirty="0" smtClean="0"/>
                <a:t>++</a:t>
              </a:r>
              <a:endParaRPr kumimoji="1" lang="ja-JP" altLang="en-US" sz="2000" b="1" baseline="30000" dirty="0"/>
            </a:p>
          </p:txBody>
        </p:sp>
        <p:cxnSp>
          <p:nvCxnSpPr>
            <p:cNvPr id="14" name="直線コネクタ 13"/>
            <p:cNvCxnSpPr/>
            <p:nvPr/>
          </p:nvCxnSpPr>
          <p:spPr>
            <a:xfrm>
              <a:off x="5652120" y="4365104"/>
              <a:ext cx="28803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>
              <a:off x="5652120" y="5013176"/>
              <a:ext cx="28803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>
              <a:off x="5652120" y="5589240"/>
              <a:ext cx="28803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矢印コネクタ 16"/>
            <p:cNvCxnSpPr/>
            <p:nvPr/>
          </p:nvCxnSpPr>
          <p:spPr>
            <a:xfrm flipV="1">
              <a:off x="5796136" y="4005064"/>
              <a:ext cx="0" cy="189485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テキスト ボックス 17"/>
          <p:cNvSpPr txBox="1"/>
          <p:nvPr/>
        </p:nvSpPr>
        <p:spPr>
          <a:xfrm>
            <a:off x="7668344" y="2473449"/>
            <a:ext cx="856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Case I </a:t>
            </a:r>
            <a:endParaRPr kumimoji="1" lang="ja-JP" altLang="en-US" sz="2000" b="1" dirty="0"/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174082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52736"/>
            <a:ext cx="1616461" cy="8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112" y="1019423"/>
            <a:ext cx="1683305" cy="897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125" y="934740"/>
            <a:ext cx="1872521" cy="1010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角丸四角形 4"/>
          <p:cNvSpPr/>
          <p:nvPr/>
        </p:nvSpPr>
        <p:spPr>
          <a:xfrm>
            <a:off x="467544" y="934740"/>
            <a:ext cx="3744416" cy="1054100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4584111" y="908720"/>
            <a:ext cx="3804313" cy="10541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7331" y="2060848"/>
            <a:ext cx="2944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0070C0"/>
                </a:solidFill>
              </a:rPr>
              <a:t>SM contribution</a:t>
            </a:r>
            <a:r>
              <a:rPr lang="ja-JP" altLang="en-US" b="1" dirty="0" smtClean="0">
                <a:solidFill>
                  <a:srgbClr val="0070C0"/>
                </a:solidFill>
              </a:rPr>
              <a:t>　　　　　　 </a:t>
            </a:r>
            <a:r>
              <a:rPr lang="ja-JP" altLang="en-US" b="1" dirty="0" smtClean="0"/>
              <a:t>＋</a:t>
            </a:r>
            <a:endParaRPr kumimoji="1" lang="ja-JP" altLang="en-US" b="1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788024" y="2060848"/>
            <a:ext cx="3577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Triplet-like scalar loop contribution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12755" y="6223084"/>
            <a:ext cx="8742714" cy="40011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The decay rate of h </a:t>
            </a:r>
            <a:r>
              <a:rPr kumimoji="1" lang="ja-JP" altLang="en-US" sz="2000" dirty="0" smtClean="0"/>
              <a:t>→ </a:t>
            </a:r>
            <a:r>
              <a:rPr lang="en-US" altLang="ja-JP" sz="2000" dirty="0" err="1" smtClean="0"/>
              <a:t>γγ</a:t>
            </a:r>
            <a:r>
              <a:rPr lang="en-US" altLang="ja-JP" sz="2000" dirty="0" smtClean="0"/>
              <a:t> is around half in the HTM compared with that in the SM. </a:t>
            </a:r>
            <a:endParaRPr kumimoji="1" lang="ja-JP" altLang="en-US" sz="20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211960" y="133147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+mj-ea"/>
                <a:ea typeface="+mj-ea"/>
              </a:rPr>
              <a:t>+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148064" y="44624"/>
            <a:ext cx="39706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err="1" smtClean="0">
                <a:solidFill>
                  <a:srgbClr val="00B050"/>
                </a:solidFill>
              </a:rPr>
              <a:t>Kanemura</a:t>
            </a:r>
            <a:r>
              <a:rPr kumimoji="1" lang="en-US" altLang="ja-JP" sz="1600" b="1" dirty="0" smtClean="0">
                <a:solidFill>
                  <a:srgbClr val="00B050"/>
                </a:solidFill>
              </a:rPr>
              <a:t>, </a:t>
            </a:r>
            <a:r>
              <a:rPr kumimoji="1" lang="en-US" altLang="ja-JP" sz="1600" b="1" dirty="0" err="1" smtClean="0">
                <a:solidFill>
                  <a:srgbClr val="00B050"/>
                </a:solidFill>
              </a:rPr>
              <a:t>Yagyu</a:t>
            </a:r>
            <a:r>
              <a:rPr lang="en-US" altLang="ja-JP" sz="1600" b="1" dirty="0" smtClean="0">
                <a:solidFill>
                  <a:srgbClr val="00B050"/>
                </a:solidFill>
              </a:rPr>
              <a:t>, </a:t>
            </a:r>
            <a:r>
              <a:rPr lang="en-US" altLang="ja-JP" sz="1600" b="1" dirty="0" err="1" smtClean="0">
                <a:solidFill>
                  <a:srgbClr val="00B050"/>
                </a:solidFill>
              </a:rPr>
              <a:t>arXiv</a:t>
            </a:r>
            <a:r>
              <a:rPr lang="en-US" altLang="ja-JP" sz="1600" b="1" dirty="0" smtClean="0">
                <a:solidFill>
                  <a:srgbClr val="00B050"/>
                </a:solidFill>
              </a:rPr>
              <a:t>: 1201.6287 [</a:t>
            </a:r>
            <a:r>
              <a:rPr lang="en-US" altLang="ja-JP" sz="1600" b="1" dirty="0" err="1" smtClean="0">
                <a:solidFill>
                  <a:srgbClr val="00B050"/>
                </a:solidFill>
              </a:rPr>
              <a:t>hep-ph</a:t>
            </a:r>
            <a:r>
              <a:rPr lang="en-US" altLang="ja-JP" sz="1600" b="1" dirty="0" smtClean="0">
                <a:solidFill>
                  <a:srgbClr val="00B050"/>
                </a:solidFill>
              </a:rPr>
              <a:t>]</a:t>
            </a:r>
            <a:endParaRPr kumimoji="1" lang="ja-JP" altLang="en-US" sz="1600" b="1" dirty="0">
              <a:solidFill>
                <a:srgbClr val="00B05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67544" y="2430180"/>
            <a:ext cx="337198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mH</a:t>
            </a:r>
            <a:r>
              <a:rPr kumimoji="1" lang="en-US" altLang="ja-JP" baseline="30000" dirty="0" smtClean="0"/>
              <a:t>++</a:t>
            </a:r>
            <a:r>
              <a:rPr kumimoji="1" lang="en-US" altLang="ja-JP" dirty="0" smtClean="0"/>
              <a:t> = 150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mh</a:t>
            </a:r>
            <a:r>
              <a:rPr kumimoji="1" lang="en-US" altLang="ja-JP" dirty="0" smtClean="0"/>
              <a:t> = 125 </a:t>
            </a:r>
            <a:r>
              <a:rPr kumimoji="1" lang="en-US" altLang="ja-JP" dirty="0" err="1" smtClean="0"/>
              <a:t>GeV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139952" y="2420888"/>
            <a:ext cx="337198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mH</a:t>
            </a:r>
            <a:r>
              <a:rPr kumimoji="1" lang="en-US" altLang="ja-JP" baseline="30000" dirty="0" smtClean="0"/>
              <a:t>++</a:t>
            </a:r>
            <a:r>
              <a:rPr kumimoji="1" lang="en-US" altLang="ja-JP" dirty="0" smtClean="0"/>
              <a:t> = 300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mh</a:t>
            </a:r>
            <a:r>
              <a:rPr kumimoji="1" lang="en-US" altLang="ja-JP" dirty="0" smtClean="0"/>
              <a:t> = 125 </a:t>
            </a:r>
            <a:r>
              <a:rPr kumimoji="1" lang="en-US" altLang="ja-JP" dirty="0" err="1" smtClean="0"/>
              <a:t>GeV</a:t>
            </a:r>
            <a:endParaRPr kumimoji="1" lang="ja-JP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8430" y="5392475"/>
            <a:ext cx="180975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216" y="5317696"/>
            <a:ext cx="2325811" cy="603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072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-18256"/>
            <a:ext cx="7772400" cy="1143000"/>
          </a:xfrm>
        </p:spPr>
        <p:txBody>
          <a:bodyPr/>
          <a:lstStyle/>
          <a:p>
            <a:r>
              <a:rPr kumimoji="1" lang="en-US" altLang="ja-JP" sz="3600" dirty="0" smtClean="0">
                <a:latin typeface="+mj-ea"/>
              </a:rPr>
              <a:t>Branching ratio of H</a:t>
            </a:r>
            <a:r>
              <a:rPr kumimoji="1" lang="en-US" altLang="ja-JP" sz="3600" baseline="30000" dirty="0" smtClean="0">
                <a:latin typeface="+mj-ea"/>
              </a:rPr>
              <a:t>++</a:t>
            </a:r>
            <a:endParaRPr kumimoji="1" lang="ja-JP" altLang="en-US" sz="3600" baseline="30000" dirty="0">
              <a:latin typeface="+mj-ea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196752"/>
            <a:ext cx="3672408" cy="275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250" y="1223101"/>
            <a:ext cx="3682142" cy="278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13" y="4432806"/>
            <a:ext cx="3375875" cy="2307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835696" y="868650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Δm = 0 </a:t>
            </a:r>
            <a:endParaRPr kumimoji="1" lang="ja-JP" altLang="en-US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64088" y="908720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Δm = 10 GeV</a:t>
            </a:r>
            <a:endParaRPr kumimoji="1" lang="ja-JP" altLang="en-US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96515" y="4063474"/>
            <a:ext cx="3583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dirty="0" smtClean="0"/>
              <a:t>v</a:t>
            </a:r>
            <a:r>
              <a:rPr lang="en-US" altLang="ja-JP" sz="1800" b="1" baseline="-25000" dirty="0" smtClean="0"/>
              <a:t>Δ</a:t>
            </a:r>
            <a:r>
              <a:rPr lang="en-US" altLang="ja-JP" sz="1800" b="1" dirty="0" smtClean="0"/>
              <a:t> = 0.1 MeV, </a:t>
            </a:r>
            <a:r>
              <a:rPr kumimoji="1" lang="en-US" altLang="ja-JP" sz="1800" b="1" dirty="0" smtClean="0"/>
              <a:t>m</a:t>
            </a:r>
            <a:r>
              <a:rPr kumimoji="1" lang="en-US" altLang="ja-JP" sz="1800" b="1" baseline="-25000" dirty="0" smtClean="0"/>
              <a:t>H++ </a:t>
            </a:r>
            <a:r>
              <a:rPr kumimoji="1" lang="en-US" altLang="ja-JP" sz="1800" b="1" dirty="0" smtClean="0"/>
              <a:t>= 200 GeV</a:t>
            </a:r>
            <a:endParaRPr kumimoji="1" lang="ja-JP" altLang="en-US" sz="1800" b="1" dirty="0"/>
          </a:p>
        </p:txBody>
      </p:sp>
      <p:cxnSp>
        <p:nvCxnSpPr>
          <p:cNvPr id="7" name="直線矢印コネクタ 6"/>
          <p:cNvCxnSpPr/>
          <p:nvPr/>
        </p:nvCxnSpPr>
        <p:spPr>
          <a:xfrm flipH="1">
            <a:off x="2807804" y="1700808"/>
            <a:ext cx="756084" cy="0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H="1" flipV="1">
            <a:off x="2303750" y="1628800"/>
            <a:ext cx="288030" cy="26828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1575167" y="1678838"/>
            <a:ext cx="548561" cy="0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3165846" y="1681063"/>
            <a:ext cx="14061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kumimoji="1" lang="en-US" altLang="ja-JP" sz="1400" b="1" baseline="-25000" dirty="0" smtClean="0">
                <a:solidFill>
                  <a:schemeClr val="accent1">
                    <a:lumMod val="50000"/>
                  </a:schemeClr>
                </a:solidFill>
              </a:rPr>
              <a:t>H++ </a:t>
            </a:r>
            <a:r>
              <a:rPr kumimoji="1" lang="en-US" altLang="ja-JP" sz="1400" b="1" dirty="0" smtClean="0">
                <a:solidFill>
                  <a:schemeClr val="accent1">
                    <a:lumMod val="50000"/>
                  </a:schemeClr>
                </a:solidFill>
              </a:rPr>
              <a:t>= 150 GeV</a:t>
            </a:r>
            <a:endParaRPr kumimoji="1" lang="ja-JP" altLang="en-US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195736" y="1969095"/>
            <a:ext cx="14061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kumimoji="1" lang="en-US" altLang="ja-JP" sz="1400" b="1" baseline="-25000" dirty="0" smtClean="0">
                <a:solidFill>
                  <a:schemeClr val="accent1">
                    <a:lumMod val="50000"/>
                  </a:schemeClr>
                </a:solidFill>
              </a:rPr>
              <a:t>H++ </a:t>
            </a:r>
            <a:r>
              <a:rPr kumimoji="1" lang="en-US" altLang="ja-JP" sz="1400" b="1" dirty="0" smtClean="0">
                <a:solidFill>
                  <a:schemeClr val="accent1">
                    <a:lumMod val="50000"/>
                  </a:schemeClr>
                </a:solidFill>
              </a:rPr>
              <a:t>= 300 GeV</a:t>
            </a:r>
            <a:endParaRPr kumimoji="1" lang="ja-JP" altLang="en-US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82059" y="1753071"/>
            <a:ext cx="14061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kumimoji="1" lang="en-US" altLang="ja-JP" sz="1400" b="1" baseline="-25000" dirty="0" smtClean="0">
                <a:solidFill>
                  <a:schemeClr val="accent1">
                    <a:lumMod val="50000"/>
                  </a:schemeClr>
                </a:solidFill>
              </a:rPr>
              <a:t>H++ </a:t>
            </a:r>
            <a:r>
              <a:rPr kumimoji="1" lang="en-US" altLang="ja-JP" sz="1400" b="1" dirty="0" smtClean="0">
                <a:solidFill>
                  <a:schemeClr val="accent1">
                    <a:lumMod val="50000"/>
                  </a:schemeClr>
                </a:solidFill>
              </a:rPr>
              <a:t>= 500 GeV</a:t>
            </a:r>
            <a:endParaRPr kumimoji="1" lang="ja-JP" altLang="en-US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241542" y="5827911"/>
            <a:ext cx="4794954" cy="76944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200" dirty="0" smtClean="0"/>
              <a:t>Phenomenology of Δm </a:t>
            </a:r>
            <a:r>
              <a:rPr kumimoji="1" lang="ja-JP" altLang="en-US" sz="2200" dirty="0" smtClean="0"/>
              <a:t>≠ </a:t>
            </a:r>
            <a:r>
              <a:rPr lang="en-US" altLang="ja-JP" sz="2200" dirty="0" smtClean="0"/>
              <a:t>0</a:t>
            </a:r>
            <a:r>
              <a:rPr kumimoji="1" lang="en-US" altLang="ja-JP" sz="2200" dirty="0" smtClean="0"/>
              <a:t> is drastically different from that of Δm = 0. </a:t>
            </a:r>
            <a:endParaRPr kumimoji="1" lang="ja-JP" altLang="en-US" sz="2200" dirty="0"/>
          </a:p>
        </p:txBody>
      </p:sp>
      <p:cxnSp>
        <p:nvCxnSpPr>
          <p:cNvPr id="18" name="直線矢印コネクタ 17"/>
          <p:cNvCxnSpPr/>
          <p:nvPr/>
        </p:nvCxnSpPr>
        <p:spPr>
          <a:xfrm flipH="1">
            <a:off x="7596336" y="2060848"/>
            <a:ext cx="756084" cy="0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H="1">
            <a:off x="7164288" y="2420888"/>
            <a:ext cx="756084" cy="0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flipH="1">
            <a:off x="6948264" y="2977207"/>
            <a:ext cx="756084" cy="0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630342" y="2060848"/>
            <a:ext cx="14061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kumimoji="1" lang="en-US" altLang="ja-JP" sz="1400" b="1" baseline="-25000" dirty="0" smtClean="0">
                <a:solidFill>
                  <a:schemeClr val="accent1">
                    <a:lumMod val="50000"/>
                  </a:schemeClr>
                </a:solidFill>
              </a:rPr>
              <a:t>H++ </a:t>
            </a:r>
            <a:r>
              <a:rPr kumimoji="1" lang="en-US" altLang="ja-JP" sz="1400" b="1" dirty="0" smtClean="0">
                <a:solidFill>
                  <a:schemeClr val="accent1">
                    <a:lumMod val="50000"/>
                  </a:schemeClr>
                </a:solidFill>
              </a:rPr>
              <a:t>= 150 GeV</a:t>
            </a:r>
            <a:endParaRPr kumimoji="1" lang="ja-JP" altLang="en-US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524328" y="2420888"/>
            <a:ext cx="14061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kumimoji="1" lang="en-US" altLang="ja-JP" sz="1400" b="1" baseline="-25000" dirty="0" smtClean="0">
                <a:solidFill>
                  <a:schemeClr val="accent1">
                    <a:lumMod val="50000"/>
                  </a:schemeClr>
                </a:solidFill>
              </a:rPr>
              <a:t>H++ </a:t>
            </a:r>
            <a:r>
              <a:rPr kumimoji="1" lang="en-US" altLang="ja-JP" sz="1400" b="1" dirty="0" smtClean="0">
                <a:solidFill>
                  <a:schemeClr val="accent1">
                    <a:lumMod val="50000"/>
                  </a:schemeClr>
                </a:solidFill>
              </a:rPr>
              <a:t>= 300 GeV</a:t>
            </a:r>
            <a:endParaRPr kumimoji="1" lang="ja-JP" altLang="en-US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236296" y="2996952"/>
            <a:ext cx="14061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kumimoji="1" lang="en-US" altLang="ja-JP" sz="1400" b="1" baseline="-25000" dirty="0" smtClean="0">
                <a:solidFill>
                  <a:schemeClr val="accent1">
                    <a:lumMod val="50000"/>
                  </a:schemeClr>
                </a:solidFill>
              </a:rPr>
              <a:t>H++ </a:t>
            </a:r>
            <a:r>
              <a:rPr kumimoji="1" lang="en-US" altLang="ja-JP" sz="1400" b="1" dirty="0" smtClean="0">
                <a:solidFill>
                  <a:schemeClr val="accent1">
                    <a:lumMod val="50000"/>
                  </a:schemeClr>
                </a:solidFill>
              </a:rPr>
              <a:t>= 500 GeV</a:t>
            </a:r>
            <a:endParaRPr kumimoji="1" lang="ja-JP" altLang="en-US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35896" y="4653136"/>
            <a:ext cx="555459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err="1" smtClean="0">
                <a:solidFill>
                  <a:srgbClr val="00B050"/>
                </a:solidFill>
              </a:rPr>
              <a:t>Chakrabarti</a:t>
            </a:r>
            <a:r>
              <a:rPr lang="en-US" altLang="ja-JP" sz="1600" b="1" dirty="0">
                <a:solidFill>
                  <a:srgbClr val="00B050"/>
                </a:solidFill>
              </a:rPr>
              <a:t>, </a:t>
            </a:r>
            <a:r>
              <a:rPr lang="en-US" altLang="ja-JP" sz="1600" b="1" dirty="0" err="1" smtClean="0">
                <a:solidFill>
                  <a:srgbClr val="00B050"/>
                </a:solidFill>
              </a:rPr>
              <a:t>Choudhury</a:t>
            </a:r>
            <a:r>
              <a:rPr lang="en-US" altLang="ja-JP" sz="1600" b="1" dirty="0" smtClean="0">
                <a:solidFill>
                  <a:srgbClr val="00B050"/>
                </a:solidFill>
              </a:rPr>
              <a:t>, </a:t>
            </a:r>
            <a:r>
              <a:rPr lang="en-US" altLang="ja-JP" sz="1600" b="1" dirty="0" err="1" smtClean="0">
                <a:solidFill>
                  <a:srgbClr val="00B050"/>
                </a:solidFill>
              </a:rPr>
              <a:t>Godbole</a:t>
            </a:r>
            <a:r>
              <a:rPr lang="en-US" altLang="ja-JP" sz="1600" b="1" dirty="0" smtClean="0">
                <a:solidFill>
                  <a:srgbClr val="00B050"/>
                </a:solidFill>
              </a:rPr>
              <a:t>, </a:t>
            </a:r>
            <a:r>
              <a:rPr lang="en-US" altLang="ja-JP" sz="1600" b="1" dirty="0" err="1" smtClean="0">
                <a:solidFill>
                  <a:srgbClr val="00B050"/>
                </a:solidFill>
              </a:rPr>
              <a:t>Mukhopadhyaya</a:t>
            </a:r>
            <a:r>
              <a:rPr lang="en-US" altLang="ja-JP" sz="1600" b="1" dirty="0" smtClean="0">
                <a:solidFill>
                  <a:srgbClr val="00B050"/>
                </a:solidFill>
              </a:rPr>
              <a:t>, (1998);</a:t>
            </a:r>
            <a:endParaRPr kumimoji="1" lang="en-US" altLang="ja-JP" sz="1600" b="1" dirty="0" smtClean="0">
              <a:solidFill>
                <a:srgbClr val="00B050"/>
              </a:solidFill>
            </a:endParaRPr>
          </a:p>
          <a:p>
            <a:r>
              <a:rPr kumimoji="1" lang="en-US" altLang="ja-JP" sz="1600" b="1" dirty="0" smtClean="0">
                <a:solidFill>
                  <a:srgbClr val="00B050"/>
                </a:solidFill>
              </a:rPr>
              <a:t>Chun, Lee, Park, (2003); </a:t>
            </a:r>
          </a:p>
          <a:p>
            <a:r>
              <a:rPr kumimoji="1" lang="en-US" altLang="ja-JP" sz="1600" b="1" dirty="0" smtClean="0">
                <a:solidFill>
                  <a:srgbClr val="00B050"/>
                </a:solidFill>
              </a:rPr>
              <a:t>Perez, Han, Huang, Li, Wang, (2008); </a:t>
            </a:r>
          </a:p>
          <a:p>
            <a:r>
              <a:rPr lang="en-US" altLang="ja-JP" sz="1600" b="1" dirty="0" err="1" smtClean="0">
                <a:solidFill>
                  <a:srgbClr val="00B050"/>
                </a:solidFill>
              </a:rPr>
              <a:t>Melfo</a:t>
            </a:r>
            <a:r>
              <a:rPr lang="en-US" altLang="ja-JP" sz="1600" b="1" dirty="0" smtClean="0">
                <a:solidFill>
                  <a:srgbClr val="00B050"/>
                </a:solidFill>
              </a:rPr>
              <a:t>, </a:t>
            </a:r>
            <a:r>
              <a:rPr lang="en-US" altLang="ja-JP" sz="1600" b="1" dirty="0" err="1" smtClean="0">
                <a:solidFill>
                  <a:srgbClr val="00B050"/>
                </a:solidFill>
              </a:rPr>
              <a:t>Nemevsek</a:t>
            </a:r>
            <a:r>
              <a:rPr lang="en-US" altLang="ja-JP" sz="1600" b="1" dirty="0" smtClean="0">
                <a:solidFill>
                  <a:srgbClr val="00B050"/>
                </a:solidFill>
              </a:rPr>
              <a:t>, </a:t>
            </a:r>
            <a:r>
              <a:rPr lang="en-US" altLang="ja-JP" sz="1600" b="1" dirty="0" err="1" smtClean="0">
                <a:solidFill>
                  <a:srgbClr val="00B050"/>
                </a:solidFill>
              </a:rPr>
              <a:t>Nesti</a:t>
            </a:r>
            <a:r>
              <a:rPr lang="en-US" altLang="ja-JP" sz="1600" b="1" dirty="0" smtClean="0">
                <a:solidFill>
                  <a:srgbClr val="00B050"/>
                </a:solidFill>
              </a:rPr>
              <a:t>, </a:t>
            </a:r>
            <a:r>
              <a:rPr lang="en-US" altLang="ja-JP" sz="1600" b="1" dirty="0" err="1" smtClean="0">
                <a:solidFill>
                  <a:srgbClr val="00B050"/>
                </a:solidFill>
              </a:rPr>
              <a:t>Senjanovic</a:t>
            </a:r>
            <a:r>
              <a:rPr lang="en-US" altLang="ja-JP" sz="1600" b="1" dirty="0" smtClean="0">
                <a:solidFill>
                  <a:srgbClr val="00B050"/>
                </a:solidFill>
              </a:rPr>
              <a:t>, (2011)</a:t>
            </a:r>
            <a:r>
              <a:rPr kumimoji="1" lang="en-US" altLang="ja-JP" sz="1600" b="1" dirty="0" smtClean="0">
                <a:solidFill>
                  <a:srgbClr val="00B05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2129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-27384"/>
            <a:ext cx="7772400" cy="1143000"/>
          </a:xfrm>
        </p:spPr>
        <p:txBody>
          <a:bodyPr/>
          <a:lstStyle/>
          <a:p>
            <a:r>
              <a:rPr kumimoji="1" lang="en-US" altLang="ja-JP" sz="4000" dirty="0" smtClean="0">
                <a:latin typeface="+mj-ea"/>
              </a:rPr>
              <a:t>Branching ratios of H</a:t>
            </a:r>
            <a:r>
              <a:rPr kumimoji="1" lang="en-US" altLang="ja-JP" sz="4000" baseline="30000" dirty="0" smtClean="0">
                <a:latin typeface="+mj-ea"/>
              </a:rPr>
              <a:t>+</a:t>
            </a:r>
            <a:r>
              <a:rPr kumimoji="1" lang="en-US" altLang="ja-JP" sz="4000" dirty="0" smtClean="0">
                <a:latin typeface="+mj-ea"/>
              </a:rPr>
              <a:t>, H and A</a:t>
            </a:r>
            <a:endParaRPr kumimoji="1" lang="ja-JP" altLang="en-US" sz="4000" dirty="0">
              <a:latin typeface="+mj-ea"/>
            </a:endParaRP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3933056"/>
            <a:ext cx="3672409" cy="2777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03536" y="5129897"/>
            <a:ext cx="4684488" cy="132343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★ </a:t>
            </a:r>
            <a:r>
              <a:rPr kumimoji="1" lang="en-US" altLang="ja-JP" dirty="0" smtClean="0"/>
              <a:t>The H</a:t>
            </a:r>
            <a:r>
              <a:rPr kumimoji="1" lang="en-US" altLang="ja-JP" baseline="30000" dirty="0" smtClean="0"/>
              <a:t>+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→ </a:t>
            </a:r>
            <a:r>
              <a:rPr lang="en-US" altLang="ja-JP" dirty="0">
                <a:latin typeface="Symbol" pitchFamily="18" charset="2"/>
              </a:rPr>
              <a:t>f</a:t>
            </a:r>
            <a:r>
              <a:rPr lang="en-US" altLang="ja-JP" baseline="30000" dirty="0">
                <a:latin typeface="Symbol" pitchFamily="18" charset="2"/>
              </a:rPr>
              <a:t>0</a:t>
            </a:r>
            <a:r>
              <a:rPr lang="en-US" altLang="ja-JP" b="1" i="1" baseline="30000" dirty="0">
                <a:latin typeface="Symbol" pitchFamily="18" charset="2"/>
              </a:rPr>
              <a:t> </a:t>
            </a:r>
            <a:r>
              <a:rPr kumimoji="1" lang="en-US" altLang="ja-JP" dirty="0" smtClean="0"/>
              <a:t>W</a:t>
            </a:r>
            <a:r>
              <a:rPr kumimoji="1" lang="en-US" altLang="ja-JP" baseline="30000" dirty="0" smtClean="0"/>
              <a:t>+</a:t>
            </a:r>
            <a:r>
              <a:rPr kumimoji="1" lang="en-US" altLang="ja-JP" dirty="0" smtClean="0"/>
              <a:t> mode can be dominant </a:t>
            </a:r>
          </a:p>
          <a:p>
            <a:r>
              <a:rPr lang="en-US" altLang="ja-JP" dirty="0" smtClean="0"/>
              <a:t>     in the case of Δm </a:t>
            </a:r>
            <a:r>
              <a:rPr lang="ja-JP" altLang="en-US" dirty="0" smtClean="0"/>
              <a:t>≠ </a:t>
            </a:r>
            <a:r>
              <a:rPr lang="en-US" altLang="ja-JP" dirty="0" smtClean="0"/>
              <a:t>0. </a:t>
            </a:r>
          </a:p>
          <a:p>
            <a:r>
              <a:rPr lang="ja-JP" altLang="en-US" dirty="0" smtClean="0"/>
              <a:t>★ </a:t>
            </a:r>
            <a:r>
              <a:rPr lang="en-US" altLang="ja-JP" dirty="0" smtClean="0"/>
              <a:t>The</a:t>
            </a:r>
            <a:r>
              <a:rPr lang="en-US" altLang="ja-JP" dirty="0">
                <a:latin typeface="Symbol" pitchFamily="18" charset="2"/>
              </a:rPr>
              <a:t> f</a:t>
            </a:r>
            <a:r>
              <a:rPr lang="en-US" altLang="ja-JP" baseline="30000" dirty="0">
                <a:latin typeface="Symbol" pitchFamily="18" charset="2"/>
              </a:rPr>
              <a:t>0 </a:t>
            </a:r>
            <a:r>
              <a:rPr lang="en-US" altLang="ja-JP" baseline="30000" dirty="0" smtClean="0">
                <a:latin typeface="Symbol" pitchFamily="18" charset="2"/>
              </a:rPr>
              <a:t>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bb mode can be dominant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when v</a:t>
            </a:r>
            <a:r>
              <a:rPr lang="en-US" altLang="ja-JP" baseline="-25000" dirty="0" smtClean="0"/>
              <a:t>Δ</a:t>
            </a:r>
            <a:r>
              <a:rPr lang="en-US" altLang="ja-JP" dirty="0" smtClean="0"/>
              <a:t> &gt; MeV.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6" y="1052736"/>
            <a:ext cx="4319507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997" y="1124744"/>
            <a:ext cx="3544427" cy="2692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026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7" name="グループ化 21506"/>
          <p:cNvGrpSpPr/>
          <p:nvPr/>
        </p:nvGrpSpPr>
        <p:grpSpPr>
          <a:xfrm>
            <a:off x="251520" y="3789040"/>
            <a:ext cx="2637466" cy="2016224"/>
            <a:chOff x="1794163" y="4278042"/>
            <a:chExt cx="2924712" cy="2223201"/>
          </a:xfrm>
        </p:grpSpPr>
        <p:pic>
          <p:nvPicPr>
            <p:cNvPr id="38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4163" y="4298396"/>
              <a:ext cx="2453328" cy="22028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9" name="円/楕円 38"/>
            <p:cNvSpPr/>
            <p:nvPr/>
          </p:nvSpPr>
          <p:spPr>
            <a:xfrm rot="1663258">
              <a:off x="3641848" y="4278042"/>
              <a:ext cx="551207" cy="1333848"/>
            </a:xfrm>
            <a:prstGeom prst="ellipse">
              <a:avLst/>
            </a:pr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4103475" y="5122422"/>
              <a:ext cx="615400" cy="5090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400" b="1" dirty="0" smtClean="0">
                  <a:solidFill>
                    <a:srgbClr val="0070C0"/>
                  </a:solidFill>
                </a:rPr>
                <a:t>M</a:t>
              </a:r>
              <a:r>
                <a:rPr lang="en-US" altLang="ja-JP" sz="2400" b="1" baseline="-25000" dirty="0" smtClean="0">
                  <a:solidFill>
                    <a:srgbClr val="0070C0"/>
                  </a:solidFill>
                </a:rPr>
                <a:t>T</a:t>
              </a:r>
              <a:endParaRPr lang="ja-JP" altLang="en-US" sz="2400" b="1" baseline="-25000" dirty="0">
                <a:solidFill>
                  <a:srgbClr val="0070C0"/>
                </a:solidFill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ja-JP" sz="3600" dirty="0" smtClean="0"/>
              <a:t>Phenomenology of HTM with the mass splitting at the LHC</a:t>
            </a:r>
            <a:endParaRPr kumimoji="1" lang="ja-JP" altLang="en-US" sz="36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800895"/>
            <a:ext cx="2963443" cy="2148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251520" y="1115452"/>
            <a:ext cx="5222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>
                <a:solidFill>
                  <a:srgbClr val="00B050"/>
                </a:solidFill>
              </a:rPr>
              <a:t>Aoki, </a:t>
            </a:r>
            <a:r>
              <a:rPr kumimoji="1" lang="en-US" altLang="ja-JP" b="1" i="1" dirty="0" err="1" smtClean="0">
                <a:solidFill>
                  <a:srgbClr val="00B050"/>
                </a:solidFill>
              </a:rPr>
              <a:t>Kanemura</a:t>
            </a:r>
            <a:r>
              <a:rPr kumimoji="1" lang="en-US" altLang="ja-JP" b="1" i="1" dirty="0" smtClean="0">
                <a:solidFill>
                  <a:srgbClr val="00B050"/>
                </a:solidFill>
              </a:rPr>
              <a:t>, </a:t>
            </a:r>
            <a:r>
              <a:rPr kumimoji="1" lang="en-US" altLang="ja-JP" b="1" i="1" dirty="0" err="1" smtClean="0">
                <a:solidFill>
                  <a:srgbClr val="00B050"/>
                </a:solidFill>
              </a:rPr>
              <a:t>Yagyu</a:t>
            </a:r>
            <a:r>
              <a:rPr kumimoji="1" lang="en-US" altLang="ja-JP" b="1" i="1" dirty="0" smtClean="0">
                <a:solidFill>
                  <a:srgbClr val="00B050"/>
                </a:solidFill>
              </a:rPr>
              <a:t> , Phys. Rev. D, in press (2011)</a:t>
            </a:r>
            <a:endParaRPr kumimoji="1" lang="ja-JP" altLang="en-US" b="1" i="1" dirty="0">
              <a:solidFill>
                <a:srgbClr val="00B050"/>
              </a:solidFill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251520" y="1412776"/>
            <a:ext cx="1060682" cy="2232248"/>
            <a:chOff x="7668344" y="1052736"/>
            <a:chExt cx="1060682" cy="2304256"/>
          </a:xfrm>
        </p:grpSpPr>
        <p:grpSp>
          <p:nvGrpSpPr>
            <p:cNvPr id="22" name="グループ化 21"/>
            <p:cNvGrpSpPr/>
            <p:nvPr/>
          </p:nvGrpSpPr>
          <p:grpSpPr>
            <a:xfrm>
              <a:off x="7812360" y="1462138"/>
              <a:ext cx="916666" cy="1894854"/>
              <a:chOff x="7615774" y="4005064"/>
              <a:chExt cx="916666" cy="1894854"/>
            </a:xfrm>
          </p:grpSpPr>
          <p:cxnSp>
            <p:nvCxnSpPr>
              <p:cNvPr id="24" name="直線矢印コネクタ 23"/>
              <p:cNvCxnSpPr/>
              <p:nvPr/>
            </p:nvCxnSpPr>
            <p:spPr>
              <a:xfrm flipV="1">
                <a:off x="7759790" y="4005064"/>
                <a:ext cx="0" cy="18948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角丸四角形 24"/>
              <p:cNvSpPr/>
              <p:nvPr/>
            </p:nvSpPr>
            <p:spPr>
              <a:xfrm>
                <a:off x="7963703" y="4165049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>
              <a:xfrm>
                <a:off x="7963703" y="4829090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>
              <a:xfrm>
                <a:off x="7951592" y="5405154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テキスト ボックス 27"/>
              <p:cNvSpPr txBox="1"/>
              <p:nvPr/>
            </p:nvSpPr>
            <p:spPr>
              <a:xfrm>
                <a:off x="7903806" y="5405154"/>
                <a:ext cx="6286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A, H</a:t>
                </a:r>
                <a:endParaRPr kumimoji="1" lang="ja-JP" altLang="en-US" sz="2000" b="1" dirty="0"/>
              </a:p>
            </p:txBody>
          </p:sp>
          <p:sp>
            <p:nvSpPr>
              <p:cNvPr id="29" name="テキスト ボックス 28"/>
              <p:cNvSpPr txBox="1"/>
              <p:nvPr/>
            </p:nvSpPr>
            <p:spPr>
              <a:xfrm>
                <a:off x="7976334" y="4829090"/>
                <a:ext cx="43152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</a:t>
                </a:r>
                <a:endParaRPr kumimoji="1" lang="ja-JP" altLang="en-US" sz="2000" b="1" baseline="30000" dirty="0"/>
              </a:p>
            </p:txBody>
          </p:sp>
          <p:sp>
            <p:nvSpPr>
              <p:cNvPr id="30" name="テキスト ボックス 29"/>
              <p:cNvSpPr txBox="1"/>
              <p:nvPr/>
            </p:nvSpPr>
            <p:spPr>
              <a:xfrm>
                <a:off x="7963703" y="4165049"/>
                <a:ext cx="5161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++</a:t>
                </a:r>
                <a:endParaRPr kumimoji="1" lang="ja-JP" altLang="en-US" sz="2000" b="1" baseline="30000" dirty="0"/>
              </a:p>
            </p:txBody>
          </p:sp>
          <p:cxnSp>
            <p:nvCxnSpPr>
              <p:cNvPr id="31" name="直線コネクタ 30"/>
              <p:cNvCxnSpPr/>
              <p:nvPr/>
            </p:nvCxnSpPr>
            <p:spPr>
              <a:xfrm>
                <a:off x="7615774" y="4365104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7615774" y="5013176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7615774" y="5589240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テキスト ボックス 22"/>
            <p:cNvSpPr txBox="1"/>
            <p:nvPr/>
          </p:nvSpPr>
          <p:spPr>
            <a:xfrm>
              <a:off x="7668344" y="1052736"/>
              <a:ext cx="9886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dirty="0" smtClean="0"/>
                <a:t>Case II </a:t>
              </a:r>
              <a:endParaRPr kumimoji="1" lang="ja-JP" altLang="en-US" sz="2000" b="1" dirty="0"/>
            </a:p>
          </p:txBody>
        </p:sp>
      </p:grpSp>
      <p:sp>
        <p:nvSpPr>
          <p:cNvPr id="35" name="テキスト ボックス 34"/>
          <p:cNvSpPr txBox="1"/>
          <p:nvPr/>
        </p:nvSpPr>
        <p:spPr>
          <a:xfrm>
            <a:off x="1431142" y="2132856"/>
            <a:ext cx="314861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H</a:t>
            </a:r>
            <a:r>
              <a:rPr lang="en-US" altLang="ja-JP" sz="2000" baseline="30000" dirty="0" smtClean="0"/>
              <a:t>+ </a:t>
            </a:r>
            <a:r>
              <a:rPr lang="en-US" altLang="ja-JP" sz="2000" baseline="30000" dirty="0"/>
              <a:t>+</a:t>
            </a:r>
            <a:r>
              <a:rPr lang="en-US" altLang="ja-JP" sz="2000" dirty="0" smtClean="0"/>
              <a:t>   </a:t>
            </a:r>
            <a:r>
              <a:rPr lang="ja-JP" altLang="en-US" sz="2000" dirty="0" smtClean="0"/>
              <a:t>→ </a:t>
            </a:r>
            <a:r>
              <a:rPr lang="en-US" altLang="ja-JP" sz="2000" dirty="0" smtClean="0"/>
              <a:t>H</a:t>
            </a:r>
            <a:r>
              <a:rPr lang="en-US" altLang="ja-JP" sz="2000" baseline="30000" dirty="0" smtClean="0"/>
              <a:t>+ </a:t>
            </a:r>
            <a:r>
              <a:rPr lang="en-US" altLang="ja-JP" sz="2000" dirty="0" smtClean="0"/>
              <a:t>W</a:t>
            </a:r>
            <a:r>
              <a:rPr lang="en-US" altLang="ja-JP" sz="2000" baseline="30000" dirty="0" smtClean="0"/>
              <a:t>+</a:t>
            </a:r>
            <a:r>
              <a:rPr lang="en-US" altLang="ja-JP" sz="2000" dirty="0" smtClean="0"/>
              <a:t> </a:t>
            </a:r>
            <a:r>
              <a:rPr lang="ja-JP" altLang="en-US" sz="2000" dirty="0" smtClean="0"/>
              <a:t>→ </a:t>
            </a:r>
            <a:r>
              <a:rPr lang="en-US" altLang="ja-JP" sz="2000" dirty="0" smtClean="0"/>
              <a:t>A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(H)W</a:t>
            </a:r>
            <a:r>
              <a:rPr lang="en-US" altLang="ja-JP" sz="2000" baseline="30000" dirty="0" smtClean="0"/>
              <a:t>+ </a:t>
            </a:r>
            <a:r>
              <a:rPr lang="en-US" altLang="ja-JP" sz="2000" dirty="0" smtClean="0"/>
              <a:t>W</a:t>
            </a:r>
            <a:r>
              <a:rPr lang="en-US" altLang="ja-JP" sz="2000" baseline="30000" dirty="0" smtClean="0"/>
              <a:t>+</a:t>
            </a:r>
            <a:endParaRPr lang="en-US" altLang="ja-JP" sz="2000" dirty="0" smtClean="0"/>
          </a:p>
          <a:p>
            <a:r>
              <a:rPr kumimoji="1" lang="en-US" altLang="ja-JP" sz="2000" dirty="0" smtClean="0"/>
              <a:t>H</a:t>
            </a:r>
            <a:r>
              <a:rPr lang="en-US" altLang="ja-JP" sz="2000" baseline="30000" dirty="0" smtClean="0"/>
              <a:t>+</a:t>
            </a:r>
            <a:r>
              <a:rPr kumimoji="1" lang="en-US" altLang="ja-JP" sz="2000" dirty="0" smtClean="0"/>
              <a:t>     </a:t>
            </a:r>
            <a:r>
              <a:rPr kumimoji="1" lang="ja-JP" altLang="en-US" sz="2000" dirty="0" smtClean="0"/>
              <a:t>→ </a:t>
            </a:r>
            <a:r>
              <a:rPr kumimoji="1" lang="en-US" altLang="ja-JP" sz="2000" dirty="0" smtClean="0"/>
              <a:t>A (</a:t>
            </a:r>
            <a:r>
              <a:rPr lang="en-US" altLang="ja-JP" sz="2000" dirty="0" smtClean="0"/>
              <a:t>H)W-</a:t>
            </a:r>
          </a:p>
          <a:p>
            <a:r>
              <a:rPr lang="en-US" altLang="ja-JP" sz="2000" dirty="0" smtClean="0"/>
              <a:t>A (H) </a:t>
            </a:r>
            <a:r>
              <a:rPr lang="ja-JP" altLang="en-US" sz="2000" dirty="0" smtClean="0"/>
              <a:t>→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νν</a:t>
            </a:r>
            <a:r>
              <a:rPr lang="en-US" altLang="ja-JP" sz="2000" dirty="0" smtClean="0"/>
              <a:t> or bb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      (mA~100 </a:t>
            </a:r>
            <a:r>
              <a:rPr lang="en-US" altLang="ja-JP" sz="2000" dirty="0" err="1" smtClean="0"/>
              <a:t>GeV</a:t>
            </a:r>
            <a:r>
              <a:rPr lang="ja-JP" altLang="en-US" sz="2000" dirty="0"/>
              <a:t> </a:t>
            </a:r>
            <a:r>
              <a:rPr lang="en-US" altLang="ja-JP" sz="2000" dirty="0"/>
              <a:t>c</a:t>
            </a:r>
            <a:r>
              <a:rPr lang="en-US" altLang="ja-JP" sz="2000" dirty="0" smtClean="0"/>
              <a:t>ase)</a:t>
            </a:r>
            <a:endParaRPr kumimoji="1" lang="ja-JP" altLang="en-US" sz="2000" dirty="0"/>
          </a:p>
        </p:txBody>
      </p:sp>
      <p:sp>
        <p:nvSpPr>
          <p:cNvPr id="21504" name="テキスト ボックス 21503"/>
          <p:cNvSpPr txBox="1"/>
          <p:nvPr/>
        </p:nvSpPr>
        <p:spPr>
          <a:xfrm>
            <a:off x="1433237" y="1484784"/>
            <a:ext cx="6091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Cascade decays of the Δ-like scalar bosons become important. 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275" y="4393874"/>
            <a:ext cx="2536772" cy="614497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2" name="グループ化 41"/>
          <p:cNvGrpSpPr/>
          <p:nvPr/>
        </p:nvGrpSpPr>
        <p:grpSpPr>
          <a:xfrm>
            <a:off x="7926801" y="1540823"/>
            <a:ext cx="965679" cy="2104201"/>
            <a:chOff x="7668344" y="1052736"/>
            <a:chExt cx="1034656" cy="2304256"/>
          </a:xfrm>
        </p:grpSpPr>
        <p:grpSp>
          <p:nvGrpSpPr>
            <p:cNvPr id="44" name="グループ化 43"/>
            <p:cNvGrpSpPr/>
            <p:nvPr/>
          </p:nvGrpSpPr>
          <p:grpSpPr>
            <a:xfrm>
              <a:off x="7812360" y="1462138"/>
              <a:ext cx="890640" cy="1894854"/>
              <a:chOff x="5652120" y="4005064"/>
              <a:chExt cx="890640" cy="1894854"/>
            </a:xfrm>
          </p:grpSpPr>
          <p:sp>
            <p:nvSpPr>
              <p:cNvPr id="46" name="角丸四角形 45"/>
              <p:cNvSpPr/>
              <p:nvPr/>
            </p:nvSpPr>
            <p:spPr>
              <a:xfrm>
                <a:off x="6000049" y="5405154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角丸四角形 46"/>
              <p:cNvSpPr/>
              <p:nvPr/>
            </p:nvSpPr>
            <p:spPr>
              <a:xfrm>
                <a:off x="6000049" y="4829090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>
              <a:xfrm>
                <a:off x="6000049" y="4181018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テキスト ボックス 48"/>
              <p:cNvSpPr txBox="1"/>
              <p:nvPr/>
            </p:nvSpPr>
            <p:spPr>
              <a:xfrm>
                <a:off x="5914126" y="4181018"/>
                <a:ext cx="628634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A, H</a:t>
                </a:r>
                <a:endParaRPr kumimoji="1" lang="ja-JP" altLang="en-US" sz="2000" b="1" dirty="0"/>
              </a:p>
            </p:txBody>
          </p:sp>
          <p:sp>
            <p:nvSpPr>
              <p:cNvPr id="50" name="テキスト ボックス 49"/>
              <p:cNvSpPr txBox="1"/>
              <p:nvPr/>
            </p:nvSpPr>
            <p:spPr>
              <a:xfrm>
                <a:off x="6012680" y="4829090"/>
                <a:ext cx="43152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</a:t>
                </a:r>
                <a:endParaRPr kumimoji="1" lang="ja-JP" altLang="en-US" sz="2000" b="1" baseline="30000" dirty="0"/>
              </a:p>
            </p:txBody>
          </p:sp>
          <p:sp>
            <p:nvSpPr>
              <p:cNvPr id="51" name="テキスト ボックス 50"/>
              <p:cNvSpPr txBox="1"/>
              <p:nvPr/>
            </p:nvSpPr>
            <p:spPr>
              <a:xfrm>
                <a:off x="6000049" y="5405154"/>
                <a:ext cx="5161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++</a:t>
                </a:r>
                <a:endParaRPr kumimoji="1" lang="ja-JP" altLang="en-US" sz="2000" b="1" baseline="30000" dirty="0"/>
              </a:p>
            </p:txBody>
          </p:sp>
          <p:cxnSp>
            <p:nvCxnSpPr>
              <p:cNvPr id="52" name="直線コネクタ 51"/>
              <p:cNvCxnSpPr/>
              <p:nvPr/>
            </p:nvCxnSpPr>
            <p:spPr>
              <a:xfrm>
                <a:off x="5652120" y="4365104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652120" y="5013176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5652120" y="5589240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矢印コネクタ 54"/>
              <p:cNvCxnSpPr/>
              <p:nvPr/>
            </p:nvCxnSpPr>
            <p:spPr>
              <a:xfrm flipV="1">
                <a:off x="5796136" y="4005064"/>
                <a:ext cx="0" cy="18948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テキスト ボックス 44"/>
            <p:cNvSpPr txBox="1"/>
            <p:nvPr/>
          </p:nvSpPr>
          <p:spPr>
            <a:xfrm>
              <a:off x="7668344" y="1052736"/>
              <a:ext cx="8563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dirty="0" smtClean="0"/>
                <a:t>Case I </a:t>
              </a:r>
              <a:endParaRPr kumimoji="1" lang="ja-JP" altLang="en-US" sz="2000" b="1" dirty="0"/>
            </a:p>
          </p:txBody>
        </p:sp>
      </p:grpSp>
      <p:sp>
        <p:nvSpPr>
          <p:cNvPr id="56" name="テキスト ボックス 55"/>
          <p:cNvSpPr txBox="1"/>
          <p:nvPr/>
        </p:nvSpPr>
        <p:spPr>
          <a:xfrm>
            <a:off x="5004048" y="2166361"/>
            <a:ext cx="29318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A (H)  </a:t>
            </a:r>
            <a:r>
              <a:rPr lang="ja-JP" altLang="en-US" sz="2000" dirty="0" smtClean="0"/>
              <a:t>→ </a:t>
            </a:r>
            <a:r>
              <a:rPr lang="en-US" altLang="ja-JP" sz="2000" dirty="0" smtClean="0"/>
              <a:t>H</a:t>
            </a:r>
            <a:r>
              <a:rPr lang="en-US" altLang="ja-JP" sz="2000" baseline="30000" dirty="0" smtClean="0"/>
              <a:t>+</a:t>
            </a:r>
            <a:r>
              <a:rPr lang="en-US" altLang="ja-JP" sz="2000" dirty="0" smtClean="0"/>
              <a:t>W</a:t>
            </a:r>
            <a:r>
              <a:rPr lang="en-US" altLang="ja-JP" sz="2000" baseline="30000" dirty="0" smtClean="0"/>
              <a:t>-</a:t>
            </a:r>
            <a:r>
              <a:rPr lang="en-US" altLang="ja-JP" sz="2000" dirty="0" smtClean="0"/>
              <a:t> </a:t>
            </a:r>
            <a:r>
              <a:rPr lang="ja-JP" altLang="en-US" sz="2000" dirty="0" smtClean="0"/>
              <a:t>→ </a:t>
            </a:r>
            <a:r>
              <a:rPr lang="en-US" altLang="ja-JP" sz="2000" dirty="0" smtClean="0"/>
              <a:t>H</a:t>
            </a:r>
            <a:r>
              <a:rPr lang="en-US" altLang="ja-JP" sz="2000" baseline="30000" dirty="0" smtClean="0"/>
              <a:t>++</a:t>
            </a:r>
            <a:r>
              <a:rPr lang="en-US" altLang="ja-JP" sz="2000" dirty="0" smtClean="0"/>
              <a:t>W</a:t>
            </a:r>
            <a:r>
              <a:rPr lang="en-US" altLang="ja-JP" sz="2000" baseline="30000" dirty="0" smtClean="0"/>
              <a:t>-</a:t>
            </a:r>
            <a:r>
              <a:rPr lang="en-US" altLang="ja-JP" sz="2000" dirty="0" smtClean="0"/>
              <a:t>W</a:t>
            </a:r>
            <a:r>
              <a:rPr lang="en-US" altLang="ja-JP" sz="2000" baseline="30000" dirty="0" smtClean="0"/>
              <a:t>-</a:t>
            </a:r>
          </a:p>
          <a:p>
            <a:r>
              <a:rPr kumimoji="1" lang="en-US" altLang="ja-JP" sz="2000" dirty="0" smtClean="0"/>
              <a:t>H</a:t>
            </a:r>
            <a:r>
              <a:rPr kumimoji="1" lang="en-US" altLang="ja-JP" sz="2000" baseline="30000" dirty="0" smtClean="0"/>
              <a:t>+</a:t>
            </a:r>
            <a:r>
              <a:rPr kumimoji="1" lang="en-US" altLang="ja-JP" sz="2000" dirty="0" smtClean="0"/>
              <a:t>      </a:t>
            </a:r>
            <a:r>
              <a:rPr kumimoji="1" lang="ja-JP" altLang="en-US" sz="2000" dirty="0" smtClean="0"/>
              <a:t>→ </a:t>
            </a:r>
            <a:r>
              <a:rPr lang="en-US" altLang="ja-JP" sz="2000" dirty="0" smtClean="0"/>
              <a:t>H</a:t>
            </a:r>
            <a:r>
              <a:rPr lang="en-US" altLang="ja-JP" sz="2000" baseline="30000" dirty="0" smtClean="0"/>
              <a:t>++</a:t>
            </a:r>
            <a:r>
              <a:rPr lang="en-US" altLang="ja-JP" sz="2000" dirty="0" smtClean="0"/>
              <a:t>W</a:t>
            </a:r>
            <a:r>
              <a:rPr lang="en-US" altLang="ja-JP" sz="2000" baseline="30000" dirty="0" smtClean="0"/>
              <a:t>-</a:t>
            </a:r>
          </a:p>
          <a:p>
            <a:r>
              <a:rPr kumimoji="1" lang="en-US" altLang="ja-JP" sz="2000" dirty="0" smtClean="0"/>
              <a:t>H</a:t>
            </a:r>
            <a:r>
              <a:rPr lang="en-US" altLang="ja-JP" sz="2000" baseline="30000" dirty="0" smtClean="0"/>
              <a:t>+ </a:t>
            </a:r>
            <a:r>
              <a:rPr lang="en-US" altLang="ja-JP" sz="2000" baseline="30000" dirty="0"/>
              <a:t>+</a:t>
            </a:r>
            <a:r>
              <a:rPr kumimoji="1" lang="en-US" altLang="ja-JP" sz="2000" dirty="0" smtClean="0"/>
              <a:t>    </a:t>
            </a:r>
            <a:r>
              <a:rPr lang="ja-JP" altLang="en-US" sz="2000" dirty="0" smtClean="0"/>
              <a:t>→</a:t>
            </a:r>
            <a:r>
              <a:rPr lang="en-US" altLang="ja-JP" sz="2000" dirty="0" smtClean="0"/>
              <a:t> l</a:t>
            </a:r>
            <a:r>
              <a:rPr lang="en-US" altLang="ja-JP" sz="2000" baseline="30000" dirty="0" smtClean="0"/>
              <a:t>+</a:t>
            </a:r>
            <a:r>
              <a:rPr lang="en-US" altLang="ja-JP" sz="2000" dirty="0" smtClean="0"/>
              <a:t>l</a:t>
            </a:r>
            <a:r>
              <a:rPr lang="en-US" altLang="ja-JP" sz="2000" baseline="30000" dirty="0" smtClean="0"/>
              <a:t>+</a:t>
            </a:r>
            <a:r>
              <a:rPr lang="en-US" altLang="ja-JP" sz="2000" dirty="0" smtClean="0"/>
              <a:t> or W</a:t>
            </a:r>
            <a:r>
              <a:rPr lang="en-US" altLang="ja-JP" sz="2000" baseline="30000" dirty="0" smtClean="0"/>
              <a:t>+</a:t>
            </a:r>
            <a:r>
              <a:rPr lang="en-US" altLang="ja-JP" sz="2000" dirty="0" smtClean="0"/>
              <a:t>W</a:t>
            </a:r>
            <a:r>
              <a:rPr lang="en-US" altLang="ja-JP" sz="2000" baseline="30000" dirty="0"/>
              <a:t>+</a:t>
            </a:r>
            <a:endParaRPr kumimoji="1" lang="ja-JP" altLang="en-US" sz="20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07505" y="6021288"/>
            <a:ext cx="8784976" cy="6463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By using the M</a:t>
            </a:r>
            <a:r>
              <a:rPr lang="en-US" altLang="ja-JP" baseline="-25000" dirty="0" smtClean="0"/>
              <a:t>T</a:t>
            </a:r>
            <a:r>
              <a:rPr lang="en-US" altLang="ja-JP" dirty="0" smtClean="0"/>
              <a:t> distribution, we may reconstruct the mass spectrum of Δ-like scalar bosons. </a:t>
            </a:r>
          </a:p>
          <a:p>
            <a:r>
              <a:rPr kumimoji="1" lang="ja-JP" altLang="en-US" dirty="0" smtClean="0"/>
              <a:t>→ </a:t>
            </a:r>
            <a:r>
              <a:rPr kumimoji="1" lang="en-US" altLang="ja-JP" dirty="0" smtClean="0"/>
              <a:t>We would test the Higgs potential in the HTM.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469994" y="3892986"/>
            <a:ext cx="2156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Transvers mass 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22302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5" y="1226790"/>
            <a:ext cx="68389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450" y="5949280"/>
            <a:ext cx="346710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187624" y="332656"/>
            <a:ext cx="66967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 smtClean="0"/>
              <a:t>2HDM </a:t>
            </a:r>
            <a:r>
              <a:rPr kumimoji="1" lang="ja-JP" altLang="en-US" sz="4400" dirty="0" smtClean="0"/>
              <a:t>の </a:t>
            </a:r>
            <a:r>
              <a:rPr kumimoji="1" lang="en-US" altLang="ja-JP" sz="4400" i="1" dirty="0" err="1" smtClean="0"/>
              <a:t>hhh</a:t>
            </a:r>
            <a:r>
              <a:rPr kumimoji="1" lang="ja-JP" altLang="en-US" sz="4400" dirty="0" smtClean="0"/>
              <a:t>結合</a:t>
            </a:r>
            <a:endParaRPr kumimoji="1" lang="ja-JP" altLang="en-US" sz="4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535996" y="980728"/>
            <a:ext cx="4356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00B050"/>
                </a:solidFill>
              </a:rPr>
              <a:t>Kanemura</a:t>
            </a:r>
            <a:r>
              <a:rPr kumimoji="1" lang="en-US" altLang="ja-JP" dirty="0" smtClean="0">
                <a:solidFill>
                  <a:srgbClr val="00B050"/>
                </a:solidFill>
              </a:rPr>
              <a:t>, Okada, </a:t>
            </a:r>
            <a:r>
              <a:rPr kumimoji="1" lang="en-US" altLang="ja-JP" dirty="0" err="1" smtClean="0">
                <a:solidFill>
                  <a:srgbClr val="00B050"/>
                </a:solidFill>
              </a:rPr>
              <a:t>Senaha</a:t>
            </a:r>
            <a:r>
              <a:rPr kumimoji="1" lang="en-US" altLang="ja-JP" dirty="0" smtClean="0">
                <a:solidFill>
                  <a:srgbClr val="00B050"/>
                </a:solidFill>
              </a:rPr>
              <a:t>, Yuan (2004)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700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4"/>
    </mc:Choice>
    <mc:Fallback xmlns="">
      <p:transition spd="slow" advTm="134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640960" cy="1143000"/>
          </a:xfrm>
        </p:spPr>
        <p:txBody>
          <a:bodyPr>
            <a:noAutofit/>
          </a:bodyPr>
          <a:lstStyle/>
          <a:p>
            <a:r>
              <a:rPr kumimoji="1" lang="en-US" altLang="ja-JP" sz="3600" dirty="0" smtClean="0"/>
              <a:t>How we can constrain various Higgs sectors?</a:t>
            </a:r>
            <a:endParaRPr kumimoji="1" lang="ja-JP" altLang="en-US" sz="3600" dirty="0"/>
          </a:p>
        </p:txBody>
      </p:sp>
      <p:sp>
        <p:nvSpPr>
          <p:cNvPr id="4" name="角丸四角形 3"/>
          <p:cNvSpPr/>
          <p:nvPr/>
        </p:nvSpPr>
        <p:spPr>
          <a:xfrm>
            <a:off x="6156176" y="2627920"/>
            <a:ext cx="2559563" cy="114313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/>
              <a:t>Higgs Potential</a:t>
            </a:r>
          </a:p>
          <a:p>
            <a:r>
              <a:rPr lang="ja-JP" altLang="en-US" sz="2000" b="1" dirty="0" smtClean="0"/>
              <a:t>・</a:t>
            </a:r>
            <a:r>
              <a:rPr lang="en-US" altLang="ja-JP" sz="2000" b="1" dirty="0" smtClean="0"/>
              <a:t>Higgs boson mass</a:t>
            </a:r>
          </a:p>
          <a:p>
            <a:r>
              <a:rPr lang="ja-JP" altLang="en-US" sz="2000" b="1" dirty="0" smtClean="0"/>
              <a:t>・</a:t>
            </a:r>
            <a:r>
              <a:rPr lang="en-US" altLang="ja-JP" sz="2000" b="1" dirty="0" smtClean="0"/>
              <a:t>Higgs self</a:t>
            </a:r>
            <a:r>
              <a:rPr lang="ja-JP" altLang="en-US" sz="2000" b="1" dirty="0"/>
              <a:t> </a:t>
            </a:r>
            <a:r>
              <a:rPr lang="en-US" altLang="ja-JP" sz="2000" b="1" dirty="0" smtClean="0"/>
              <a:t>coupling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179512" y="2627920"/>
            <a:ext cx="2736304" cy="1224136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/>
              <a:t>Yukawa Interaction</a:t>
            </a:r>
          </a:p>
          <a:p>
            <a:r>
              <a:rPr lang="ja-JP" altLang="en-US" sz="2000" b="1" dirty="0" smtClean="0"/>
              <a:t>・</a:t>
            </a:r>
            <a:r>
              <a:rPr lang="en-US" altLang="ja-JP" sz="2000" b="1" dirty="0" smtClean="0"/>
              <a:t>Flavor changing</a:t>
            </a:r>
          </a:p>
          <a:p>
            <a:r>
              <a:rPr lang="en-US" altLang="ja-JP" sz="2000" b="1" dirty="0"/>
              <a:t> </a:t>
            </a:r>
            <a:r>
              <a:rPr lang="en-US" altLang="ja-JP" sz="2000" b="1" dirty="0" smtClean="0"/>
              <a:t>  neutral current</a:t>
            </a:r>
            <a:endParaRPr lang="en-US" altLang="ja-JP" sz="2400" b="1" dirty="0" smtClean="0"/>
          </a:p>
        </p:txBody>
      </p:sp>
      <p:sp>
        <p:nvSpPr>
          <p:cNvPr id="6" name="角丸四角形 5"/>
          <p:cNvSpPr/>
          <p:nvPr/>
        </p:nvSpPr>
        <p:spPr>
          <a:xfrm>
            <a:off x="3131840" y="2627920"/>
            <a:ext cx="2838205" cy="1196482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/>
              <a:t>EW Parameters</a:t>
            </a:r>
          </a:p>
          <a:p>
            <a:r>
              <a:rPr kumimoji="1" lang="ja-JP" altLang="en-US" sz="2000" b="1" dirty="0" smtClean="0"/>
              <a:t>・</a:t>
            </a:r>
            <a:r>
              <a:rPr lang="en-US" altLang="ja-JP" sz="2000" b="1" dirty="0"/>
              <a:t>R</a:t>
            </a:r>
            <a:r>
              <a:rPr kumimoji="1" lang="en-US" altLang="ja-JP" sz="2000" b="1" dirty="0" smtClean="0"/>
              <a:t>ho parameter </a:t>
            </a:r>
          </a:p>
          <a:p>
            <a:r>
              <a:rPr lang="ja-JP" altLang="en-US" sz="2000" b="1" dirty="0" smtClean="0"/>
              <a:t>・</a:t>
            </a:r>
            <a:r>
              <a:rPr lang="en-US" altLang="ja-JP" sz="2000" b="1" dirty="0" smtClean="0"/>
              <a:t>Gauge boson masses</a:t>
            </a:r>
            <a:endParaRPr kumimoji="1" lang="ja-JP" altLang="en-US" sz="2000" b="1" dirty="0"/>
          </a:p>
        </p:txBody>
      </p:sp>
      <p:sp>
        <p:nvSpPr>
          <p:cNvPr id="8" name="角丸四角形 7"/>
          <p:cNvSpPr/>
          <p:nvPr/>
        </p:nvSpPr>
        <p:spPr>
          <a:xfrm>
            <a:off x="2915816" y="4698301"/>
            <a:ext cx="3024336" cy="103495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/>
              <a:t>Experimental Data</a:t>
            </a:r>
          </a:p>
          <a:p>
            <a:pPr algn="ctr"/>
            <a:r>
              <a:rPr lang="en-US" altLang="ja-JP" sz="2400" b="1" dirty="0" smtClean="0"/>
              <a:t>LEP, LHC, ILC, …</a:t>
            </a:r>
          </a:p>
        </p:txBody>
      </p:sp>
      <p:cxnSp>
        <p:nvCxnSpPr>
          <p:cNvPr id="10" name="直線矢印コネクタ 9"/>
          <p:cNvCxnSpPr/>
          <p:nvPr/>
        </p:nvCxnSpPr>
        <p:spPr>
          <a:xfrm flipV="1">
            <a:off x="4283968" y="3996072"/>
            <a:ext cx="0" cy="432048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H="1" flipV="1">
            <a:off x="1043608" y="3996072"/>
            <a:ext cx="1872208" cy="512440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H="1">
            <a:off x="5868144" y="4003340"/>
            <a:ext cx="1670721" cy="496788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827584" y="5877272"/>
            <a:ext cx="7518725" cy="76944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It is necessary to prepare precise calculations for observables </a:t>
            </a:r>
          </a:p>
          <a:p>
            <a:r>
              <a:rPr kumimoji="1" lang="en-US" altLang="ja-JP" sz="2200" dirty="0" smtClean="0"/>
              <a:t>in the Higgs sector in order to distinguish various Higgs sectors.  </a:t>
            </a:r>
            <a:endParaRPr kumimoji="1" lang="ja-JP" altLang="en-US" sz="2200" dirty="0"/>
          </a:p>
        </p:txBody>
      </p:sp>
      <p:sp>
        <p:nvSpPr>
          <p:cNvPr id="20" name="正方形/長方形 19"/>
          <p:cNvSpPr/>
          <p:nvPr/>
        </p:nvSpPr>
        <p:spPr>
          <a:xfrm>
            <a:off x="2699792" y="1110342"/>
            <a:ext cx="3564806" cy="91440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 smtClean="0"/>
              <a:t>An Extended Higgs Sector</a:t>
            </a:r>
          </a:p>
        </p:txBody>
      </p:sp>
      <p:cxnSp>
        <p:nvCxnSpPr>
          <p:cNvPr id="22" name="直線矢印コネクタ 21"/>
          <p:cNvCxnSpPr/>
          <p:nvPr/>
        </p:nvCxnSpPr>
        <p:spPr>
          <a:xfrm>
            <a:off x="4427574" y="2096750"/>
            <a:ext cx="0" cy="46815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 flipH="1">
            <a:off x="1547664" y="1870719"/>
            <a:ext cx="1080120" cy="694185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6300192" y="1844824"/>
            <a:ext cx="1238672" cy="694185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3203848" y="2092786"/>
            <a:ext cx="9271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/>
              <a:t>A</a:t>
            </a:r>
            <a:r>
              <a:rPr lang="en-US" altLang="ja-JP" sz="2000" b="1" dirty="0" smtClean="0"/>
              <a:t>ffects</a:t>
            </a:r>
            <a:endParaRPr kumimoji="1" lang="ja-JP" altLang="en-US" sz="2000" b="1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915816" y="3996072"/>
            <a:ext cx="11499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Compare</a:t>
            </a:r>
            <a:endParaRPr kumimoji="1" lang="ja-JP" altLang="en-US" sz="20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508787" y="6505599"/>
            <a:ext cx="527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4</a:t>
            </a:r>
            <a:r>
              <a:rPr kumimoji="1" lang="en-US" altLang="ja-JP" sz="1400" dirty="0" smtClean="0"/>
              <a:t>/16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19207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640960" cy="1143000"/>
          </a:xfrm>
        </p:spPr>
        <p:txBody>
          <a:bodyPr>
            <a:noAutofit/>
          </a:bodyPr>
          <a:lstStyle/>
          <a:p>
            <a:r>
              <a:rPr kumimoji="1" lang="en-US" altLang="ja-JP" sz="3600" dirty="0" smtClean="0"/>
              <a:t>How we can constrain various Higgs sectors?</a:t>
            </a:r>
            <a:endParaRPr kumimoji="1" lang="ja-JP" altLang="en-US" sz="3600" dirty="0"/>
          </a:p>
        </p:txBody>
      </p:sp>
      <p:sp>
        <p:nvSpPr>
          <p:cNvPr id="5" name="角丸四角形 4"/>
          <p:cNvSpPr/>
          <p:nvPr/>
        </p:nvSpPr>
        <p:spPr>
          <a:xfrm>
            <a:off x="179512" y="2627920"/>
            <a:ext cx="2736304" cy="1224136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/>
              <a:t>Yukawa Interaction</a:t>
            </a:r>
          </a:p>
          <a:p>
            <a:r>
              <a:rPr lang="ja-JP" altLang="en-US" sz="2000" b="1" dirty="0" smtClean="0"/>
              <a:t>・</a:t>
            </a:r>
            <a:r>
              <a:rPr lang="en-US" altLang="ja-JP" sz="2000" b="1" dirty="0" smtClean="0"/>
              <a:t>Flavor changing</a:t>
            </a:r>
          </a:p>
          <a:p>
            <a:r>
              <a:rPr lang="en-US" altLang="ja-JP" sz="2000" b="1" dirty="0"/>
              <a:t> </a:t>
            </a:r>
            <a:r>
              <a:rPr lang="en-US" altLang="ja-JP" sz="2000" b="1" dirty="0" smtClean="0"/>
              <a:t>  neutral current</a:t>
            </a:r>
            <a:endParaRPr lang="en-US" altLang="ja-JP" sz="2400" b="1" dirty="0" smtClean="0"/>
          </a:p>
        </p:txBody>
      </p:sp>
      <p:sp>
        <p:nvSpPr>
          <p:cNvPr id="8" name="角丸四角形 7"/>
          <p:cNvSpPr/>
          <p:nvPr/>
        </p:nvSpPr>
        <p:spPr>
          <a:xfrm>
            <a:off x="2915816" y="4698301"/>
            <a:ext cx="3024336" cy="103495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/>
              <a:t>Experimental Data</a:t>
            </a:r>
          </a:p>
          <a:p>
            <a:pPr algn="ctr"/>
            <a:r>
              <a:rPr lang="en-US" altLang="ja-JP" sz="2400" b="1" dirty="0" smtClean="0"/>
              <a:t>LEP, LHC, ILC, …</a:t>
            </a:r>
          </a:p>
        </p:txBody>
      </p:sp>
      <p:cxnSp>
        <p:nvCxnSpPr>
          <p:cNvPr id="10" name="直線矢印コネクタ 9"/>
          <p:cNvCxnSpPr/>
          <p:nvPr/>
        </p:nvCxnSpPr>
        <p:spPr>
          <a:xfrm flipV="1">
            <a:off x="4283968" y="3996072"/>
            <a:ext cx="0" cy="432048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H="1" flipV="1">
            <a:off x="1043608" y="3996072"/>
            <a:ext cx="1872208" cy="512440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H="1">
            <a:off x="5868144" y="4003340"/>
            <a:ext cx="1670721" cy="496788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4427574" y="2096750"/>
            <a:ext cx="0" cy="46815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 flipH="1">
            <a:off x="1547664" y="1870719"/>
            <a:ext cx="1080120" cy="694185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6300192" y="1844824"/>
            <a:ext cx="1238672" cy="694185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3203848" y="2092786"/>
            <a:ext cx="9271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/>
              <a:t>Affec</a:t>
            </a:r>
            <a:r>
              <a:rPr kumimoji="1" lang="en-US" altLang="ja-JP" sz="2000" b="1" dirty="0" smtClean="0"/>
              <a:t>ts</a:t>
            </a:r>
            <a:endParaRPr kumimoji="1" lang="ja-JP" altLang="en-US" sz="2000" b="1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915816" y="3996072"/>
            <a:ext cx="11499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Compare</a:t>
            </a:r>
            <a:endParaRPr kumimoji="1" lang="ja-JP" altLang="en-US" sz="20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273699" y="5949280"/>
            <a:ext cx="5818581" cy="76944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In this talk, we focus on the </a:t>
            </a:r>
            <a:r>
              <a:rPr lang="en-US" altLang="ja-JP" sz="2200" dirty="0" smtClean="0"/>
              <a:t>renormalization of </a:t>
            </a:r>
          </a:p>
          <a:p>
            <a:r>
              <a:rPr lang="en-US" altLang="ja-JP" sz="2200" dirty="0" smtClean="0"/>
              <a:t>electroweak parameters and the Higgs potential. </a:t>
            </a:r>
            <a:endParaRPr kumimoji="1" lang="en-US" altLang="ja-JP" sz="2200" dirty="0" smtClean="0"/>
          </a:p>
        </p:txBody>
      </p:sp>
      <p:sp>
        <p:nvSpPr>
          <p:cNvPr id="21" name="正方形/長方形 20"/>
          <p:cNvSpPr/>
          <p:nvPr/>
        </p:nvSpPr>
        <p:spPr>
          <a:xfrm>
            <a:off x="2699792" y="1110342"/>
            <a:ext cx="3564806" cy="91440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 smtClean="0"/>
              <a:t>An Extended Higgs Sector</a:t>
            </a:r>
          </a:p>
        </p:txBody>
      </p:sp>
      <p:sp>
        <p:nvSpPr>
          <p:cNvPr id="18" name="角丸四角形 17"/>
          <p:cNvSpPr/>
          <p:nvPr/>
        </p:nvSpPr>
        <p:spPr>
          <a:xfrm>
            <a:off x="6156176" y="2627920"/>
            <a:ext cx="2559563" cy="1143136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/>
              <a:t>Higgs Potential</a:t>
            </a:r>
          </a:p>
          <a:p>
            <a:r>
              <a:rPr lang="ja-JP" altLang="en-US" sz="2000" b="1" dirty="0" smtClean="0"/>
              <a:t>・</a:t>
            </a:r>
            <a:r>
              <a:rPr lang="en-US" altLang="ja-JP" sz="2000" b="1" dirty="0" smtClean="0"/>
              <a:t>Higgs boson mass</a:t>
            </a:r>
          </a:p>
          <a:p>
            <a:r>
              <a:rPr lang="ja-JP" altLang="en-US" sz="2000" b="1" dirty="0" smtClean="0"/>
              <a:t>・</a:t>
            </a:r>
            <a:r>
              <a:rPr lang="en-US" altLang="ja-JP" sz="2000" b="1" dirty="0" smtClean="0"/>
              <a:t>Higgs self</a:t>
            </a:r>
            <a:r>
              <a:rPr lang="ja-JP" altLang="en-US" sz="2000" b="1" dirty="0"/>
              <a:t> </a:t>
            </a:r>
            <a:r>
              <a:rPr lang="en-US" altLang="ja-JP" sz="2000" b="1" dirty="0" smtClean="0"/>
              <a:t>coupling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3131840" y="2627920"/>
            <a:ext cx="2838205" cy="1196482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/>
              <a:t>EW Parameters</a:t>
            </a:r>
          </a:p>
          <a:p>
            <a:r>
              <a:rPr kumimoji="1" lang="ja-JP" altLang="en-US" sz="2000" b="1" dirty="0" smtClean="0"/>
              <a:t>・</a:t>
            </a:r>
            <a:r>
              <a:rPr lang="en-US" altLang="ja-JP" sz="2000" b="1" dirty="0"/>
              <a:t>R</a:t>
            </a:r>
            <a:r>
              <a:rPr kumimoji="1" lang="en-US" altLang="ja-JP" sz="2000" b="1" dirty="0" smtClean="0"/>
              <a:t>ho parameter </a:t>
            </a:r>
          </a:p>
          <a:p>
            <a:r>
              <a:rPr lang="ja-JP" altLang="en-US" sz="2000" b="1" dirty="0" smtClean="0"/>
              <a:t>・</a:t>
            </a:r>
            <a:r>
              <a:rPr lang="en-US" altLang="ja-JP" sz="2000" b="1" dirty="0" smtClean="0"/>
              <a:t>Gauge boson masses</a:t>
            </a:r>
            <a:endParaRPr kumimoji="1" lang="ja-JP" altLang="en-US" sz="2000" b="1" dirty="0"/>
          </a:p>
        </p:txBody>
      </p:sp>
      <p:sp>
        <p:nvSpPr>
          <p:cNvPr id="19" name="円/楕円 18"/>
          <p:cNvSpPr/>
          <p:nvPr/>
        </p:nvSpPr>
        <p:spPr>
          <a:xfrm>
            <a:off x="2915816" y="2389005"/>
            <a:ext cx="6257194" cy="1614335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8508787" y="6505599"/>
            <a:ext cx="527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4</a:t>
            </a:r>
            <a:r>
              <a:rPr kumimoji="1" lang="en-US" altLang="ja-JP" sz="1400" dirty="0" smtClean="0"/>
              <a:t>/16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51938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角丸四角形 9"/>
          <p:cNvSpPr/>
          <p:nvPr/>
        </p:nvSpPr>
        <p:spPr>
          <a:xfrm>
            <a:off x="260905" y="6093296"/>
            <a:ext cx="2150856" cy="576064"/>
          </a:xfrm>
          <a:prstGeom prst="roundRect">
            <a:avLst/>
          </a:prstGeom>
          <a:solidFill>
            <a:srgbClr val="00B0F0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000" b="1" dirty="0" smtClean="0">
                <a:solidFill>
                  <a:schemeClr val="tx1"/>
                </a:solidFill>
              </a:rPr>
              <a:t>Higgs Potential </a:t>
            </a:r>
            <a:endParaRPr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07504" y="1556792"/>
            <a:ext cx="8496944" cy="3960440"/>
          </a:xfrm>
          <a:prstGeom prst="roundRect">
            <a:avLst/>
          </a:prstGeom>
          <a:solidFill>
            <a:srgbClr val="FFFF00">
              <a:alpha val="3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98" name="Rectangle 2052"/>
          <p:cNvSpPr>
            <a:spLocks noGrp="1" noChangeArrowheads="1"/>
          </p:cNvSpPr>
          <p:nvPr>
            <p:ph type="title"/>
          </p:nvPr>
        </p:nvSpPr>
        <p:spPr>
          <a:xfrm>
            <a:off x="468313" y="-99392"/>
            <a:ext cx="8205787" cy="1143001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3600" dirty="0" smtClean="0"/>
              <a:t>The electroweak rho parameter </a:t>
            </a:r>
            <a:endParaRPr lang="ja-JP" altLang="en-US" sz="3600" dirty="0" smtClean="0"/>
          </a:p>
        </p:txBody>
      </p:sp>
      <p:sp>
        <p:nvSpPr>
          <p:cNvPr id="4099" name="Text Box 2054"/>
          <p:cNvSpPr txBox="1">
            <a:spLocks noChangeArrowheads="1"/>
          </p:cNvSpPr>
          <p:nvPr/>
        </p:nvSpPr>
        <p:spPr bwMode="auto">
          <a:xfrm>
            <a:off x="800100" y="914400"/>
            <a:ext cx="1841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>
              <a:solidFill>
                <a:srgbClr val="0000FF"/>
              </a:solidFill>
            </a:endParaRPr>
          </a:p>
        </p:txBody>
      </p:sp>
      <p:sp>
        <p:nvSpPr>
          <p:cNvPr id="4100" name="正方形/長方形 1"/>
          <p:cNvSpPr>
            <a:spLocks noChangeArrowheads="1"/>
          </p:cNvSpPr>
          <p:nvPr/>
        </p:nvSpPr>
        <p:spPr bwMode="auto">
          <a:xfrm>
            <a:off x="396328" y="971436"/>
            <a:ext cx="68399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ja-JP" altLang="en-US" b="1" dirty="0" smtClean="0">
                <a:solidFill>
                  <a:srgbClr val="FF0000"/>
                </a:solidFill>
              </a:rPr>
              <a:t>★</a:t>
            </a:r>
            <a:r>
              <a:rPr lang="en-US" altLang="ja-JP" b="1" dirty="0">
                <a:solidFill>
                  <a:srgbClr val="FF0000"/>
                </a:solidFill>
              </a:rPr>
              <a:t> T</a:t>
            </a:r>
            <a:r>
              <a:rPr lang="en-US" altLang="ja-JP" b="1" dirty="0" smtClean="0">
                <a:solidFill>
                  <a:srgbClr val="FF0000"/>
                </a:solidFill>
              </a:rPr>
              <a:t>he experimental value of the rho parameter is quite close to unity. 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4109" name="テキスト ボックス 12"/>
          <p:cNvSpPr txBox="1">
            <a:spLocks noChangeArrowheads="1"/>
          </p:cNvSpPr>
          <p:nvPr/>
        </p:nvSpPr>
        <p:spPr bwMode="auto">
          <a:xfrm>
            <a:off x="4860032" y="3585210"/>
            <a:ext cx="25735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b="1" dirty="0" smtClean="0">
                <a:solidFill>
                  <a:srgbClr val="0070C0"/>
                </a:solidFill>
              </a:rPr>
              <a:t>・ </a:t>
            </a:r>
            <a:r>
              <a:rPr lang="en-US" altLang="ja-JP" b="1" dirty="0" smtClean="0">
                <a:solidFill>
                  <a:srgbClr val="0070C0"/>
                </a:solidFill>
              </a:rPr>
              <a:t>Higgs Triplet Model</a:t>
            </a:r>
            <a:endParaRPr lang="ja-JP" altLang="en-US" b="1" dirty="0">
              <a:solidFill>
                <a:srgbClr val="0070C0"/>
              </a:solidFill>
            </a:endParaRPr>
          </a:p>
        </p:txBody>
      </p:sp>
      <p:sp>
        <p:nvSpPr>
          <p:cNvPr id="4110" name="テキスト ボックス 5"/>
          <p:cNvSpPr txBox="1">
            <a:spLocks noChangeArrowheads="1"/>
          </p:cNvSpPr>
          <p:nvPr/>
        </p:nvSpPr>
        <p:spPr bwMode="auto">
          <a:xfrm>
            <a:off x="260903" y="4580965"/>
            <a:ext cx="373503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 smtClean="0">
                <a:solidFill>
                  <a:srgbClr val="FF0000"/>
                </a:solidFill>
              </a:rPr>
              <a:t>There is the custodial SU(2) sym. in the kinetic term</a:t>
            </a:r>
          </a:p>
        </p:txBody>
      </p:sp>
      <p:cxnSp>
        <p:nvCxnSpPr>
          <p:cNvPr id="14" name="直線矢印コネクタ 13"/>
          <p:cNvCxnSpPr/>
          <p:nvPr/>
        </p:nvCxnSpPr>
        <p:spPr>
          <a:xfrm flipH="1">
            <a:off x="1979141" y="3009146"/>
            <a:ext cx="1104331" cy="474663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>
            <a:off x="4932685" y="3009146"/>
            <a:ext cx="1151483" cy="474663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7792499" y="914400"/>
            <a:ext cx="1099981" cy="46166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400" b="1" dirty="0"/>
              <a:t>ρ</a:t>
            </a:r>
            <a:r>
              <a:rPr lang="en-US" altLang="ja-JP" sz="2400" b="1" baseline="-25000" dirty="0"/>
              <a:t>exp</a:t>
            </a:r>
            <a:r>
              <a:rPr lang="en-US" altLang="ja-JP" sz="2400" b="1" dirty="0"/>
              <a:t> ~ 1</a:t>
            </a:r>
            <a:endParaRPr lang="ja-JP" altLang="en-US" sz="2400" b="1" dirty="0"/>
          </a:p>
        </p:txBody>
      </p:sp>
      <p:sp>
        <p:nvSpPr>
          <p:cNvPr id="24" name="正方形/長方形 1"/>
          <p:cNvSpPr>
            <a:spLocks noChangeArrowheads="1"/>
          </p:cNvSpPr>
          <p:nvPr/>
        </p:nvSpPr>
        <p:spPr bwMode="auto">
          <a:xfrm>
            <a:off x="260904" y="1618689"/>
            <a:ext cx="80910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ja-JP" sz="2000" b="1" dirty="0" smtClean="0"/>
              <a:t>Tree-level expression for the rho parameter</a:t>
            </a:r>
            <a:r>
              <a:rPr lang="ja-JP" altLang="en-US" sz="2000" b="1" dirty="0" smtClean="0"/>
              <a:t>　（</a:t>
            </a:r>
            <a:r>
              <a:rPr lang="en-US" altLang="ja-JP" sz="2000" b="1" dirty="0" smtClean="0"/>
              <a:t>Kinetic term of Higgs fields</a:t>
            </a:r>
            <a:r>
              <a:rPr lang="ja-JP" altLang="en-US" sz="2000" b="1" dirty="0" smtClean="0"/>
              <a:t>）</a:t>
            </a:r>
          </a:p>
        </p:txBody>
      </p:sp>
      <p:sp>
        <p:nvSpPr>
          <p:cNvPr id="25" name="テキスト ボックス 24"/>
          <p:cNvSpPr txBox="1">
            <a:spLocks noChangeArrowheads="1"/>
          </p:cNvSpPr>
          <p:nvPr/>
        </p:nvSpPr>
        <p:spPr bwMode="auto">
          <a:xfrm>
            <a:off x="4863956" y="3945250"/>
            <a:ext cx="323377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b="1" dirty="0">
                <a:solidFill>
                  <a:srgbClr val="0070C0"/>
                </a:solidFill>
              </a:rPr>
              <a:t>・ </a:t>
            </a:r>
            <a:r>
              <a:rPr lang="en-US" altLang="ja-JP" b="1" dirty="0" smtClean="0">
                <a:solidFill>
                  <a:srgbClr val="0070C0"/>
                </a:solidFill>
              </a:rPr>
              <a:t>Model with larger </a:t>
            </a:r>
            <a:r>
              <a:rPr lang="en-US" altLang="ja-JP" b="1" dirty="0" err="1" smtClean="0">
                <a:solidFill>
                  <a:srgbClr val="0070C0"/>
                </a:solidFill>
              </a:rPr>
              <a:t>isospin</a:t>
            </a:r>
            <a:r>
              <a:rPr lang="en-US" altLang="ja-JP" b="1" dirty="0" smtClean="0">
                <a:solidFill>
                  <a:srgbClr val="0070C0"/>
                </a:solidFill>
              </a:rPr>
              <a:t> </a:t>
            </a:r>
          </a:p>
          <a:p>
            <a:pPr eaLnBrk="1" hangingPunct="1"/>
            <a:r>
              <a:rPr lang="en-US" altLang="ja-JP" b="1" dirty="0" smtClean="0">
                <a:solidFill>
                  <a:srgbClr val="0070C0"/>
                </a:solidFill>
              </a:rPr>
              <a:t>    </a:t>
            </a:r>
            <a:r>
              <a:rPr lang="en-US" altLang="ja-JP" b="1" dirty="0" err="1" smtClean="0">
                <a:solidFill>
                  <a:srgbClr val="0070C0"/>
                </a:solidFill>
              </a:rPr>
              <a:t>representaion</a:t>
            </a:r>
            <a:r>
              <a:rPr lang="en-US" altLang="ja-JP" b="1" dirty="0" smtClean="0">
                <a:solidFill>
                  <a:srgbClr val="0070C0"/>
                </a:solidFill>
              </a:rPr>
              <a:t> fields. </a:t>
            </a:r>
            <a:endParaRPr lang="en-US" altLang="ja-JP" b="1" dirty="0">
              <a:solidFill>
                <a:srgbClr val="0070C0"/>
              </a:solidFill>
            </a:endParaRPr>
          </a:p>
        </p:txBody>
      </p:sp>
      <p:pic>
        <p:nvPicPr>
          <p:cNvPr id="23" name="Picture 6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102585"/>
            <a:ext cx="2051720" cy="119459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127167"/>
            <a:ext cx="4177283" cy="881979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2771800" y="3153162"/>
            <a:ext cx="957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00B050"/>
                </a:solidFill>
              </a:rPr>
              <a:t>ρ</a:t>
            </a:r>
            <a:r>
              <a:rPr lang="en-US" altLang="ja-JP" b="1" baseline="-25000" dirty="0" smtClean="0">
                <a:solidFill>
                  <a:srgbClr val="00B050"/>
                </a:solidFill>
              </a:rPr>
              <a:t>tree</a:t>
            </a:r>
            <a:r>
              <a:rPr lang="en-US" altLang="ja-JP" b="1" dirty="0" smtClean="0">
                <a:solidFill>
                  <a:srgbClr val="00B050"/>
                </a:solidFill>
              </a:rPr>
              <a:t> </a:t>
            </a:r>
            <a:r>
              <a:rPr lang="en-US" altLang="ja-JP" b="1" dirty="0">
                <a:solidFill>
                  <a:srgbClr val="00B050"/>
                </a:solidFill>
              </a:rPr>
              <a:t>= 1 </a:t>
            </a:r>
            <a:endParaRPr lang="ja-JP" altLang="en-US" dirty="0">
              <a:solidFill>
                <a:srgbClr val="00B05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478911" y="3143870"/>
            <a:ext cx="957185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0070C0"/>
                </a:solidFill>
              </a:rPr>
              <a:t>ρ</a:t>
            </a:r>
            <a:r>
              <a:rPr lang="en-US" altLang="ja-JP" b="1" baseline="-25000" dirty="0" smtClean="0">
                <a:solidFill>
                  <a:srgbClr val="0070C0"/>
                </a:solidFill>
              </a:rPr>
              <a:t>tree</a:t>
            </a:r>
            <a:r>
              <a:rPr lang="en-US" altLang="ja-JP" b="1" dirty="0" smtClean="0">
                <a:solidFill>
                  <a:srgbClr val="0070C0"/>
                </a:solidFill>
              </a:rPr>
              <a:t> </a:t>
            </a:r>
            <a:r>
              <a:rPr lang="ja-JP" altLang="en-US" b="1" dirty="0" smtClean="0">
                <a:solidFill>
                  <a:srgbClr val="0070C0"/>
                </a:solidFill>
              </a:rPr>
              <a:t>≠</a:t>
            </a:r>
            <a:r>
              <a:rPr lang="en-US" altLang="ja-JP" b="1" dirty="0" smtClean="0">
                <a:solidFill>
                  <a:srgbClr val="0070C0"/>
                </a:solidFill>
              </a:rPr>
              <a:t> 1 </a:t>
            </a:r>
            <a:endParaRPr lang="ja-JP" altLang="en-US" dirty="0">
              <a:solidFill>
                <a:srgbClr val="0070C0"/>
              </a:solidFill>
            </a:endParaRPr>
          </a:p>
        </p:txBody>
      </p:sp>
      <p:sp>
        <p:nvSpPr>
          <p:cNvPr id="28" name="テキスト ボックス 2"/>
          <p:cNvSpPr txBox="1">
            <a:spLocks noChangeArrowheads="1"/>
          </p:cNvSpPr>
          <p:nvPr/>
        </p:nvSpPr>
        <p:spPr bwMode="auto">
          <a:xfrm>
            <a:off x="899592" y="3513202"/>
            <a:ext cx="216597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b="1" dirty="0" smtClean="0">
                <a:solidFill>
                  <a:srgbClr val="00B050"/>
                </a:solidFill>
              </a:rPr>
              <a:t>・ </a:t>
            </a:r>
            <a:r>
              <a:rPr lang="en-US" altLang="ja-JP" b="1" dirty="0" smtClean="0">
                <a:solidFill>
                  <a:srgbClr val="00B050"/>
                </a:solidFill>
              </a:rPr>
              <a:t>Standard Model</a:t>
            </a:r>
            <a:endParaRPr lang="ja-JP" altLang="en-US" b="1" dirty="0">
              <a:solidFill>
                <a:srgbClr val="00B050"/>
              </a:solidFill>
            </a:endParaRPr>
          </a:p>
        </p:txBody>
      </p:sp>
      <p:sp>
        <p:nvSpPr>
          <p:cNvPr id="29" name="テキスト ボックス 9"/>
          <p:cNvSpPr txBox="1">
            <a:spLocks noChangeArrowheads="1"/>
          </p:cNvSpPr>
          <p:nvPr/>
        </p:nvSpPr>
        <p:spPr bwMode="auto">
          <a:xfrm>
            <a:off x="899592" y="3873242"/>
            <a:ext cx="234551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b="1" dirty="0" smtClean="0">
                <a:solidFill>
                  <a:srgbClr val="00B050"/>
                </a:solidFill>
              </a:rPr>
              <a:t>・</a:t>
            </a:r>
            <a:r>
              <a:rPr lang="en-US" altLang="ja-JP" b="1" dirty="0" smtClean="0">
                <a:solidFill>
                  <a:srgbClr val="00B050"/>
                </a:solidFill>
              </a:rPr>
              <a:t>Multi-doublet </a:t>
            </a:r>
          </a:p>
          <a:p>
            <a:pPr eaLnBrk="1" hangingPunct="1"/>
            <a:r>
              <a:rPr lang="en-US" altLang="ja-JP" b="1" dirty="0" smtClean="0">
                <a:solidFill>
                  <a:srgbClr val="00B050"/>
                </a:solidFill>
              </a:rPr>
              <a:t>(with singlet)</a:t>
            </a:r>
            <a:r>
              <a:rPr lang="ja-JP" altLang="en-US" b="1" dirty="0">
                <a:solidFill>
                  <a:srgbClr val="00B050"/>
                </a:solidFill>
              </a:rPr>
              <a:t> </a:t>
            </a:r>
            <a:r>
              <a:rPr lang="en-US" altLang="ja-JP" b="1" dirty="0" smtClean="0">
                <a:solidFill>
                  <a:srgbClr val="00B050"/>
                </a:solidFill>
              </a:rPr>
              <a:t>model</a:t>
            </a:r>
          </a:p>
        </p:txBody>
      </p:sp>
      <p:sp>
        <p:nvSpPr>
          <p:cNvPr id="30" name="テキスト ボックス 5"/>
          <p:cNvSpPr txBox="1">
            <a:spLocks noChangeArrowheads="1"/>
          </p:cNvSpPr>
          <p:nvPr/>
        </p:nvSpPr>
        <p:spPr bwMode="auto">
          <a:xfrm>
            <a:off x="5035753" y="4593322"/>
            <a:ext cx="371271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 smtClean="0">
                <a:solidFill>
                  <a:srgbClr val="FF0000"/>
                </a:solidFill>
              </a:rPr>
              <a:t>The custodial </a:t>
            </a:r>
            <a:r>
              <a:rPr lang="en-US" altLang="ja-JP" dirty="0">
                <a:solidFill>
                  <a:srgbClr val="FF0000"/>
                </a:solidFill>
              </a:rPr>
              <a:t>SU(2) sym. </a:t>
            </a:r>
            <a:r>
              <a:rPr lang="en-US" altLang="ja-JP" dirty="0" smtClean="0">
                <a:solidFill>
                  <a:srgbClr val="FF0000"/>
                </a:solidFill>
              </a:rPr>
              <a:t>is broken in </a:t>
            </a:r>
            <a:r>
              <a:rPr lang="en-US" altLang="ja-JP" dirty="0">
                <a:solidFill>
                  <a:srgbClr val="FF0000"/>
                </a:solidFill>
              </a:rPr>
              <a:t>the kinetic </a:t>
            </a:r>
            <a:r>
              <a:rPr lang="en-US" altLang="ja-JP" dirty="0" smtClean="0">
                <a:solidFill>
                  <a:srgbClr val="FF0000"/>
                </a:solidFill>
              </a:rPr>
              <a:t>term. 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36" name="角丸四角形 35"/>
          <p:cNvSpPr/>
          <p:nvPr/>
        </p:nvSpPr>
        <p:spPr>
          <a:xfrm>
            <a:off x="6228184" y="6093296"/>
            <a:ext cx="2304256" cy="576064"/>
          </a:xfrm>
          <a:prstGeom prst="roundRect">
            <a:avLst/>
          </a:prstGeom>
          <a:solidFill>
            <a:srgbClr val="00B0F0">
              <a:alpha val="39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000" b="1" dirty="0" smtClean="0">
                <a:solidFill>
                  <a:schemeClr val="tx1"/>
                </a:solidFill>
              </a:rPr>
              <a:t>Yukawa interaction </a:t>
            </a:r>
            <a:endParaRPr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11" name="右矢印 10"/>
          <p:cNvSpPr/>
          <p:nvPr/>
        </p:nvSpPr>
        <p:spPr>
          <a:xfrm rot="19434498">
            <a:off x="2469915" y="5687864"/>
            <a:ext cx="720080" cy="432048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右矢印 38"/>
          <p:cNvSpPr/>
          <p:nvPr/>
        </p:nvSpPr>
        <p:spPr>
          <a:xfrm rot="13190006">
            <a:off x="5418903" y="5696782"/>
            <a:ext cx="720080" cy="432048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218366" y="5766935"/>
            <a:ext cx="265059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These sector affects </a:t>
            </a:r>
          </a:p>
          <a:p>
            <a:r>
              <a:rPr lang="en-US" altLang="ja-JP" b="1" dirty="0">
                <a:solidFill>
                  <a:srgbClr val="FF0000"/>
                </a:solidFill>
              </a:rPr>
              <a:t>t</a:t>
            </a:r>
            <a:r>
              <a:rPr lang="en-US" altLang="ja-JP" b="1" dirty="0" smtClean="0">
                <a:solidFill>
                  <a:srgbClr val="FF0000"/>
                </a:solidFill>
              </a:rPr>
              <a:t>he rho parameter by the </a:t>
            </a:r>
          </a:p>
          <a:p>
            <a:r>
              <a:rPr lang="en-US" altLang="ja-JP" b="1" dirty="0">
                <a:solidFill>
                  <a:srgbClr val="FF0000"/>
                </a:solidFill>
              </a:rPr>
              <a:t>l</a:t>
            </a:r>
            <a:r>
              <a:rPr lang="en-US" altLang="ja-JP" b="1" dirty="0" smtClean="0">
                <a:solidFill>
                  <a:srgbClr val="FF0000"/>
                </a:solidFill>
              </a:rPr>
              <a:t>oop effects.</a:t>
            </a:r>
          </a:p>
          <a:p>
            <a:endParaRPr lang="en-US" altLang="ja-JP" b="1" dirty="0" smtClean="0">
              <a:solidFill>
                <a:srgbClr val="FF0000"/>
              </a:solidFill>
            </a:endParaRPr>
          </a:p>
          <a:p>
            <a:endParaRPr kumimoji="1" lang="en-US" altLang="ja-JP" b="1" dirty="0" smtClean="0">
              <a:solidFill>
                <a:srgbClr val="FF0000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508787" y="6505599"/>
            <a:ext cx="527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5</a:t>
            </a:r>
            <a:r>
              <a:rPr kumimoji="1" lang="en-US" altLang="ja-JP" sz="1400" dirty="0" smtClean="0"/>
              <a:t>/16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7521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82960"/>
          </a:xfrm>
        </p:spPr>
        <p:txBody>
          <a:bodyPr>
            <a:normAutofit/>
          </a:bodyPr>
          <a:lstStyle/>
          <a:p>
            <a:r>
              <a:rPr lang="en-US" altLang="ja-JP" sz="4000" dirty="0" smtClean="0"/>
              <a:t>Higgs Potential</a:t>
            </a:r>
            <a:endParaRPr kumimoji="1" lang="ja-JP" altLang="en-US" sz="4000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542702" y="1052736"/>
            <a:ext cx="8387321" cy="2723530"/>
            <a:chOff x="542702" y="1138679"/>
            <a:chExt cx="8387321" cy="2723530"/>
          </a:xfrm>
        </p:grpSpPr>
        <p:sp>
          <p:nvSpPr>
            <p:cNvPr id="14" name="角丸四角形 13"/>
            <p:cNvSpPr/>
            <p:nvPr/>
          </p:nvSpPr>
          <p:spPr>
            <a:xfrm>
              <a:off x="542702" y="1196751"/>
              <a:ext cx="1797050" cy="2340837"/>
            </a:xfrm>
            <a:prstGeom prst="round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ja-JP" sz="2000" b="1" dirty="0"/>
                <a:t>Non-minimal</a:t>
              </a:r>
            </a:p>
            <a:p>
              <a:pPr algn="ctr">
                <a:defRPr/>
              </a:pPr>
              <a:r>
                <a:rPr lang="en-US" altLang="ja-JP" sz="2000" b="1" dirty="0"/>
                <a:t>Higgs </a:t>
              </a:r>
              <a:r>
                <a:rPr lang="en-US" altLang="ja-JP" sz="2000" b="1" dirty="0" smtClean="0"/>
                <a:t>sectors</a:t>
              </a:r>
              <a:endParaRPr lang="ja-JP" altLang="en-US" sz="2000" b="1" dirty="0"/>
            </a:p>
          </p:txBody>
        </p:sp>
        <p:cxnSp>
          <p:nvCxnSpPr>
            <p:cNvPr id="30" name="直線矢印コネクタ 29"/>
            <p:cNvCxnSpPr/>
            <p:nvPr/>
          </p:nvCxnSpPr>
          <p:spPr>
            <a:xfrm>
              <a:off x="2411760" y="1426711"/>
              <a:ext cx="1869396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矢印コネクタ 30"/>
            <p:cNvCxnSpPr/>
            <p:nvPr/>
          </p:nvCxnSpPr>
          <p:spPr>
            <a:xfrm>
              <a:off x="2339752" y="3400544"/>
              <a:ext cx="1869396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テキスト ボックス 33"/>
            <p:cNvSpPr txBox="1"/>
            <p:nvPr/>
          </p:nvSpPr>
          <p:spPr>
            <a:xfrm>
              <a:off x="4499992" y="1138679"/>
              <a:ext cx="3672408" cy="707886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chemeClr val="bg1"/>
                  </a:solidFill>
                </a:rPr>
                <a:t>Discovery of extra Higgs bosons; i.e., Charged Higgs bosons H</a:t>
              </a:r>
              <a:r>
                <a:rPr lang="en-US" altLang="ja-JP" sz="2000" b="1" baseline="30000" dirty="0" smtClean="0">
                  <a:solidFill>
                    <a:schemeClr val="bg1"/>
                  </a:solidFill>
                </a:rPr>
                <a:t>±</a:t>
              </a:r>
              <a:r>
                <a:rPr lang="en-US" altLang="ja-JP" sz="2000" b="1" dirty="0" smtClean="0">
                  <a:solidFill>
                    <a:schemeClr val="bg1"/>
                  </a:solidFill>
                </a:rPr>
                <a:t>, …</a:t>
              </a: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4499992" y="2938879"/>
              <a:ext cx="4430031" cy="92333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b="1" dirty="0" smtClean="0">
                  <a:solidFill>
                    <a:schemeClr val="bg1"/>
                  </a:solidFill>
                </a:rPr>
                <a:t>Deviation of (SM-like) Higgs couplings</a:t>
              </a:r>
            </a:p>
            <a:p>
              <a:r>
                <a:rPr lang="en-US" altLang="ja-JP" b="1" dirty="0" smtClean="0">
                  <a:solidFill>
                    <a:schemeClr val="bg1"/>
                  </a:solidFill>
                </a:rPr>
                <a:t> (</a:t>
              </a:r>
              <a:r>
                <a:rPr lang="en-US" altLang="ja-JP" b="1" dirty="0" err="1" smtClean="0">
                  <a:solidFill>
                    <a:schemeClr val="bg1"/>
                  </a:solidFill>
                </a:rPr>
                <a:t>hVV</a:t>
              </a:r>
              <a:r>
                <a:rPr lang="en-US" altLang="ja-JP" b="1" dirty="0" smtClean="0">
                  <a:solidFill>
                    <a:schemeClr val="bg1"/>
                  </a:solidFill>
                </a:rPr>
                <a:t>, </a:t>
              </a:r>
              <a:r>
                <a:rPr lang="en-US" altLang="ja-JP" b="1" dirty="0" err="1" smtClean="0">
                  <a:solidFill>
                    <a:schemeClr val="bg1"/>
                  </a:solidFill>
                </a:rPr>
                <a:t>hff</a:t>
              </a:r>
              <a:r>
                <a:rPr lang="en-US" altLang="ja-JP" b="1" dirty="0" smtClean="0">
                  <a:solidFill>
                    <a:schemeClr val="bg1"/>
                  </a:solidFill>
                </a:rPr>
                <a:t>, </a:t>
              </a:r>
              <a:r>
                <a:rPr lang="en-US" altLang="ja-JP" b="1" dirty="0" err="1" smtClean="0">
                  <a:solidFill>
                    <a:schemeClr val="bg1"/>
                  </a:solidFill>
                </a:rPr>
                <a:t>hhh</a:t>
              </a:r>
              <a:r>
                <a:rPr lang="en-US" altLang="ja-JP" b="1" dirty="0" smtClean="0">
                  <a:solidFill>
                    <a:schemeClr val="bg1"/>
                  </a:solidFill>
                </a:rPr>
                <a:t>)</a:t>
              </a:r>
            </a:p>
            <a:p>
              <a:r>
                <a:rPr lang="en-US" altLang="ja-JP" b="1" dirty="0" smtClean="0">
                  <a:solidFill>
                    <a:schemeClr val="bg1"/>
                  </a:solidFill>
                </a:rPr>
                <a:t> from those predicted values in the SM. </a:t>
              </a:r>
              <a:endParaRPr kumimoji="1" lang="ja-JP" alt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テキスト ボックス 38"/>
          <p:cNvSpPr txBox="1"/>
          <p:nvPr/>
        </p:nvSpPr>
        <p:spPr>
          <a:xfrm flipH="1">
            <a:off x="310842" y="5877272"/>
            <a:ext cx="8197945" cy="7694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200" dirty="0" smtClean="0"/>
              <a:t>Precise calculation of these physics quantities is very important to discriminate various Higgs sectors.</a:t>
            </a:r>
          </a:p>
        </p:txBody>
      </p:sp>
      <p:grpSp>
        <p:nvGrpSpPr>
          <p:cNvPr id="24" name="グループ化 23"/>
          <p:cNvGrpSpPr/>
          <p:nvPr/>
        </p:nvGrpSpPr>
        <p:grpSpPr>
          <a:xfrm>
            <a:off x="738824" y="4077072"/>
            <a:ext cx="7606954" cy="1440160"/>
            <a:chOff x="738824" y="4077072"/>
            <a:chExt cx="7606954" cy="1440160"/>
          </a:xfrm>
        </p:grpSpPr>
        <p:grpSp>
          <p:nvGrpSpPr>
            <p:cNvPr id="33" name="グループ化 32"/>
            <p:cNvGrpSpPr/>
            <p:nvPr/>
          </p:nvGrpSpPr>
          <p:grpSpPr>
            <a:xfrm>
              <a:off x="1187624" y="4869160"/>
              <a:ext cx="5796644" cy="648072"/>
              <a:chOff x="1055688" y="3662363"/>
              <a:chExt cx="6829425" cy="774700"/>
            </a:xfrm>
          </p:grpSpPr>
          <p:pic>
            <p:nvPicPr>
              <p:cNvPr id="36" name="Picture 1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055688" y="3662363"/>
                <a:ext cx="6829425" cy="774700"/>
              </a:xfrm>
              <a:prstGeom prst="rect">
                <a:avLst/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37" name="直線コネクタ 36"/>
              <p:cNvCxnSpPr/>
              <p:nvPr/>
            </p:nvCxnSpPr>
            <p:spPr>
              <a:xfrm>
                <a:off x="2627313" y="4365625"/>
                <a:ext cx="504825" cy="0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/>
              <p:cNvCxnSpPr/>
              <p:nvPr/>
            </p:nvCxnSpPr>
            <p:spPr>
              <a:xfrm>
                <a:off x="4211638" y="4365625"/>
                <a:ext cx="647700" cy="0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テキスト ボックス 43"/>
            <p:cNvSpPr txBox="1"/>
            <p:nvPr/>
          </p:nvSpPr>
          <p:spPr>
            <a:xfrm>
              <a:off x="738824" y="4077072"/>
              <a:ext cx="760695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dirty="0"/>
                <a:t>★ </a:t>
              </a:r>
              <a:r>
                <a:rPr lang="en-US" altLang="ja-JP" dirty="0" smtClean="0"/>
                <a:t>Once “SM-like” Higgs boson (h) is discovered, precise measurements </a:t>
              </a:r>
            </a:p>
            <a:p>
              <a:r>
                <a:rPr lang="en-US" altLang="ja-JP" dirty="0" smtClean="0"/>
                <a:t>      for the Higgs mass and the triple Higgs coupling turns to be very important. </a:t>
              </a:r>
              <a:endParaRPr kumimoji="1" lang="ja-JP" altLang="en-US" dirty="0"/>
            </a:p>
          </p:txBody>
        </p:sp>
      </p:grpSp>
      <p:sp>
        <p:nvSpPr>
          <p:cNvPr id="20" name="テキスト ボックス 19"/>
          <p:cNvSpPr txBox="1"/>
          <p:nvPr/>
        </p:nvSpPr>
        <p:spPr>
          <a:xfrm>
            <a:off x="2411760" y="1412776"/>
            <a:ext cx="1805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Direct evidence</a:t>
            </a:r>
            <a:endParaRPr kumimoji="1" lang="ja-JP" altLang="en-US" sz="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2214144" y="3451646"/>
            <a:ext cx="20750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Indirect signature </a:t>
            </a:r>
            <a:endParaRPr kumimoji="1" lang="ja-JP" altLang="en-US" sz="20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274450" y="2060848"/>
            <a:ext cx="55208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★</a:t>
            </a:r>
            <a:r>
              <a:rPr kumimoji="1" lang="en-US" altLang="ja-JP" dirty="0" smtClean="0"/>
              <a:t>Measuring the mass spectrum, decay branching ratios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</a:t>
            </a:r>
            <a:r>
              <a:rPr kumimoji="1" lang="en-US" altLang="ja-JP" dirty="0" smtClean="0"/>
              <a:t>of these extra </a:t>
            </a:r>
            <a:r>
              <a:rPr lang="en-US" altLang="ja-JP" dirty="0" smtClean="0"/>
              <a:t>Higgs bosons. 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8508787" y="6505599"/>
            <a:ext cx="527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6/16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184185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タイトル 1"/>
          <p:cNvSpPr>
            <a:spLocks noGrp="1"/>
          </p:cNvSpPr>
          <p:nvPr>
            <p:ph type="title"/>
          </p:nvPr>
        </p:nvSpPr>
        <p:spPr>
          <a:xfrm>
            <a:off x="467544" y="-18256"/>
            <a:ext cx="4760422" cy="1143000"/>
          </a:xfrm>
        </p:spPr>
        <p:txBody>
          <a:bodyPr>
            <a:normAutofit/>
          </a:bodyPr>
          <a:lstStyle/>
          <a:p>
            <a:pPr algn="l"/>
            <a:r>
              <a:rPr lang="en-US" altLang="ja-JP" sz="3200" dirty="0" smtClean="0">
                <a:latin typeface="+mj-ea"/>
              </a:rPr>
              <a:t>The Higgs Triplet Model</a:t>
            </a:r>
            <a:endParaRPr lang="ja-JP" altLang="en-US" sz="3200" dirty="0" smtClean="0">
              <a:latin typeface="+mj-ea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87431" y="980728"/>
            <a:ext cx="4804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The Higgs triplet field Δ  is added to the SM. </a:t>
            </a:r>
            <a:endParaRPr kumimoji="1" lang="ja-JP" altLang="en-US" sz="2000" dirty="0"/>
          </a:p>
        </p:txBody>
      </p:sp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827" y="2744810"/>
            <a:ext cx="2431881" cy="1836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637965"/>
            <a:ext cx="3887652" cy="815371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4732919" y="5637965"/>
            <a:ext cx="3879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M</a:t>
            </a:r>
            <a:r>
              <a:rPr kumimoji="1" lang="en-US" altLang="ja-JP" sz="1800" baseline="-25000" dirty="0" smtClean="0"/>
              <a:t>Δ</a:t>
            </a:r>
            <a:r>
              <a:rPr kumimoji="1" lang="en-US" altLang="ja-JP" sz="1800" dirty="0" smtClean="0"/>
              <a:t> : M</a:t>
            </a:r>
            <a:r>
              <a:rPr lang="en-US" altLang="ja-JP" sz="1800" dirty="0" smtClean="0"/>
              <a:t>ass of triplet scalar boson. </a:t>
            </a:r>
          </a:p>
          <a:p>
            <a:r>
              <a:rPr kumimoji="1" lang="en-US" altLang="ja-JP" sz="1800" dirty="0" smtClean="0"/>
              <a:t>v</a:t>
            </a:r>
            <a:r>
              <a:rPr kumimoji="1" lang="en-US" altLang="ja-JP" sz="1800" baseline="-25000" dirty="0" smtClean="0"/>
              <a:t>Δ</a:t>
            </a:r>
            <a:r>
              <a:rPr kumimoji="1" lang="en-US" altLang="ja-JP" sz="1800" dirty="0" smtClean="0"/>
              <a:t> : VEV of the triplet Higgs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6300192" y="1412776"/>
            <a:ext cx="28755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i="1" dirty="0" smtClean="0">
                <a:solidFill>
                  <a:srgbClr val="00B050"/>
                </a:solidFill>
              </a:rPr>
              <a:t>Cheng, Li</a:t>
            </a:r>
            <a:r>
              <a:rPr lang="en-US" altLang="ja-JP" sz="1600" b="1" i="1" dirty="0">
                <a:solidFill>
                  <a:srgbClr val="00B050"/>
                </a:solidFill>
              </a:rPr>
              <a:t> 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(1980); </a:t>
            </a:r>
          </a:p>
          <a:p>
            <a:r>
              <a:rPr lang="en-US" altLang="ja-JP" sz="1600" b="1" i="1" dirty="0" smtClean="0">
                <a:solidFill>
                  <a:srgbClr val="00B050"/>
                </a:solidFill>
              </a:rPr>
              <a:t>Schechter, Valle, (1980); </a:t>
            </a:r>
          </a:p>
          <a:p>
            <a:r>
              <a:rPr lang="en-US" altLang="ja-JP" sz="1600" b="1" i="1" dirty="0" err="1" smtClean="0">
                <a:solidFill>
                  <a:srgbClr val="00B050"/>
                </a:solidFill>
              </a:rPr>
              <a:t>Magg</a:t>
            </a:r>
            <a:r>
              <a:rPr lang="en-US" altLang="ja-JP" sz="1600" b="1" i="1" dirty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err="1">
                <a:solidFill>
                  <a:srgbClr val="00B050"/>
                </a:solidFill>
              </a:rPr>
              <a:t>Wetterich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, (1980);</a:t>
            </a:r>
          </a:p>
          <a:p>
            <a:r>
              <a:rPr lang="en-US" altLang="ja-JP" sz="1600" b="1" i="1" dirty="0" err="1" smtClean="0">
                <a:solidFill>
                  <a:srgbClr val="00B050"/>
                </a:solidFill>
              </a:rPr>
              <a:t>Mohapatra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err="1" smtClean="0">
                <a:solidFill>
                  <a:srgbClr val="00B050"/>
                </a:solidFill>
              </a:rPr>
              <a:t>Senjanovic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, (1981).</a:t>
            </a:r>
          </a:p>
        </p:txBody>
      </p:sp>
      <p:grpSp>
        <p:nvGrpSpPr>
          <p:cNvPr id="34" name="グループ化 33"/>
          <p:cNvGrpSpPr/>
          <p:nvPr/>
        </p:nvGrpSpPr>
        <p:grpSpPr>
          <a:xfrm>
            <a:off x="179512" y="2636912"/>
            <a:ext cx="5688632" cy="1800200"/>
            <a:chOff x="179512" y="2051556"/>
            <a:chExt cx="5688632" cy="1800200"/>
          </a:xfrm>
        </p:grpSpPr>
        <p:pic>
          <p:nvPicPr>
            <p:cNvPr id="36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2553913"/>
              <a:ext cx="5616624" cy="1297843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" name="テキスト ボックス 39"/>
            <p:cNvSpPr txBox="1"/>
            <p:nvPr/>
          </p:nvSpPr>
          <p:spPr>
            <a:xfrm>
              <a:off x="179512" y="2051556"/>
              <a:ext cx="17953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b="1" dirty="0" smtClean="0">
                  <a:solidFill>
                    <a:srgbClr val="00B050"/>
                  </a:solidFill>
                </a:rPr>
                <a:t>・</a:t>
              </a:r>
              <a:r>
                <a:rPr lang="en-US" altLang="ja-JP" b="1" dirty="0" smtClean="0">
                  <a:solidFill>
                    <a:srgbClr val="00B050"/>
                  </a:solidFill>
                </a:rPr>
                <a:t>Higgs </a:t>
              </a:r>
              <a:r>
                <a:rPr kumimoji="1" lang="en-US" altLang="ja-JP" b="1" dirty="0" smtClean="0">
                  <a:solidFill>
                    <a:srgbClr val="00B050"/>
                  </a:solidFill>
                </a:rPr>
                <a:t>Potential:</a:t>
              </a:r>
              <a:endParaRPr kumimoji="1" lang="ja-JP" altLang="en-US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44" name="テキスト ボックス 43"/>
          <p:cNvSpPr txBox="1"/>
          <p:nvPr/>
        </p:nvSpPr>
        <p:spPr>
          <a:xfrm>
            <a:off x="107504" y="1552597"/>
            <a:ext cx="3102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solidFill>
                  <a:srgbClr val="00B050"/>
                </a:solidFill>
              </a:rPr>
              <a:t>・</a:t>
            </a:r>
            <a:r>
              <a:rPr lang="en-US" altLang="ja-JP" b="1" dirty="0" smtClean="0">
                <a:solidFill>
                  <a:srgbClr val="00B050"/>
                </a:solidFill>
              </a:rPr>
              <a:t>Neutrino Yukawa </a:t>
            </a:r>
            <a:r>
              <a:rPr kumimoji="1" lang="en-US" altLang="ja-JP" b="1" dirty="0" smtClean="0">
                <a:solidFill>
                  <a:srgbClr val="00B050"/>
                </a:solidFill>
              </a:rPr>
              <a:t>interaction:</a:t>
            </a:r>
            <a:endParaRPr kumimoji="1" lang="ja-JP" altLang="en-US" b="1" dirty="0">
              <a:solidFill>
                <a:srgbClr val="00B050"/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51520" y="4571836"/>
            <a:ext cx="6420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solidFill>
                  <a:srgbClr val="00B050"/>
                </a:solidFill>
              </a:rPr>
              <a:t>・</a:t>
            </a:r>
            <a:r>
              <a:rPr kumimoji="1" lang="en-US" altLang="ja-JP" b="1" dirty="0" smtClean="0">
                <a:solidFill>
                  <a:srgbClr val="00B050"/>
                </a:solidFill>
              </a:rPr>
              <a:t>Mass </a:t>
            </a:r>
            <a:r>
              <a:rPr kumimoji="1" lang="en-US" altLang="ja-JP" b="1" dirty="0" err="1" smtClean="0">
                <a:solidFill>
                  <a:srgbClr val="00B050"/>
                </a:solidFill>
              </a:rPr>
              <a:t>eigenstates</a:t>
            </a:r>
            <a:r>
              <a:rPr kumimoji="1" lang="en-US" altLang="ja-JP" b="1" dirty="0" smtClean="0">
                <a:solidFill>
                  <a:srgbClr val="00B050"/>
                </a:solidFill>
              </a:rPr>
              <a:t>:       </a:t>
            </a:r>
            <a:r>
              <a:rPr kumimoji="1" lang="en-US" altLang="ja-JP" dirty="0" smtClean="0"/>
              <a:t>(</a:t>
            </a:r>
            <a:r>
              <a:rPr lang="en-US" altLang="ja-JP" dirty="0" smtClean="0"/>
              <a:t>SM-like</a:t>
            </a:r>
            <a:r>
              <a:rPr kumimoji="1" lang="en-US" altLang="ja-JP" dirty="0" smtClean="0"/>
              <a:t>) </a:t>
            </a:r>
            <a:r>
              <a:rPr kumimoji="1" lang="en-US" altLang="ja-JP" b="1" dirty="0" smtClean="0">
                <a:solidFill>
                  <a:srgbClr val="0070C0"/>
                </a:solidFill>
              </a:rPr>
              <a:t>h</a:t>
            </a:r>
            <a:r>
              <a:rPr kumimoji="1" lang="en-US" altLang="ja-JP" dirty="0" smtClean="0"/>
              <a:t>,      (</a:t>
            </a:r>
            <a:r>
              <a:rPr lang="en-US" altLang="ja-JP" dirty="0" smtClean="0"/>
              <a:t>Triplet-like</a:t>
            </a:r>
            <a:r>
              <a:rPr kumimoji="1" lang="en-US" altLang="ja-JP" dirty="0" smtClean="0"/>
              <a:t>) 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H</a:t>
            </a:r>
            <a:r>
              <a:rPr lang="en-US" altLang="ja-JP" b="1" baseline="30000" dirty="0">
                <a:solidFill>
                  <a:srgbClr val="FF0000"/>
                </a:solidFill>
              </a:rPr>
              <a:t>±</a:t>
            </a:r>
            <a:r>
              <a:rPr lang="en-US" altLang="ja-JP" b="1" baseline="30000" dirty="0" smtClean="0">
                <a:solidFill>
                  <a:srgbClr val="FF0000"/>
                </a:solidFill>
              </a:rPr>
              <a:t>±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, H</a:t>
            </a:r>
            <a:r>
              <a:rPr lang="en-US" altLang="ja-JP" b="1" baseline="30000" dirty="0">
                <a:solidFill>
                  <a:srgbClr val="FF0000"/>
                </a:solidFill>
              </a:rPr>
              <a:t>±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, H, A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50" name="表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976759"/>
              </p:ext>
            </p:extLst>
          </p:nvPr>
        </p:nvGraphicFramePr>
        <p:xfrm>
          <a:off x="5616959" y="257054"/>
          <a:ext cx="3456384" cy="109728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864096"/>
                <a:gridCol w="864096"/>
                <a:gridCol w="864096"/>
                <a:gridCol w="864096"/>
              </a:tblGrid>
              <a:tr h="31203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SU(2)I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U(1)</a:t>
                      </a:r>
                      <a:r>
                        <a:rPr kumimoji="1" lang="en-US" altLang="ja-JP" sz="1600" dirty="0" smtClean="0"/>
                        <a:t>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U(1)</a:t>
                      </a:r>
                      <a:r>
                        <a:rPr kumimoji="1" lang="en-US" altLang="ja-JP" sz="1600" dirty="0" smtClean="0"/>
                        <a:t>L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1/2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0070C0"/>
                          </a:solidFill>
                        </a:rPr>
                        <a:t>-2</a:t>
                      </a:r>
                      <a:endParaRPr kumimoji="1" lang="ja-JP" alt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テキスト ボックス 18"/>
          <p:cNvSpPr txBox="1"/>
          <p:nvPr/>
        </p:nvSpPr>
        <p:spPr>
          <a:xfrm>
            <a:off x="8508787" y="6505599"/>
            <a:ext cx="527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7/16</a:t>
            </a:r>
            <a:endParaRPr kumimoji="1" lang="ja-JP" altLang="en-US" sz="1400" dirty="0"/>
          </a:p>
        </p:txBody>
      </p:sp>
      <p:grpSp>
        <p:nvGrpSpPr>
          <p:cNvPr id="20" name="グループ化 19"/>
          <p:cNvGrpSpPr/>
          <p:nvPr/>
        </p:nvGrpSpPr>
        <p:grpSpPr>
          <a:xfrm>
            <a:off x="2918541" y="2780928"/>
            <a:ext cx="4389763" cy="792088"/>
            <a:chOff x="2918541" y="2780928"/>
            <a:chExt cx="4389763" cy="792088"/>
          </a:xfrm>
        </p:grpSpPr>
        <p:sp>
          <p:nvSpPr>
            <p:cNvPr id="21" name="円/楕円 20"/>
            <p:cNvSpPr/>
            <p:nvPr/>
          </p:nvSpPr>
          <p:spPr>
            <a:xfrm>
              <a:off x="3635896" y="3140968"/>
              <a:ext cx="307951" cy="43204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2918541" y="2780928"/>
              <a:ext cx="32232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0070C0"/>
                  </a:solidFill>
                </a:rPr>
                <a:t>Lepton number breaking parameter</a:t>
              </a:r>
              <a:endParaRPr kumimoji="1" lang="ja-JP" altLang="en-US" sz="16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23" name="直線矢印コネクタ 22"/>
            <p:cNvCxnSpPr/>
            <p:nvPr/>
          </p:nvCxnSpPr>
          <p:spPr>
            <a:xfrm>
              <a:off x="6084168" y="2950205"/>
              <a:ext cx="1224136" cy="478795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921"/>
            <a:ext cx="2752725" cy="5619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251520" y="5157192"/>
            <a:ext cx="23706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 smtClean="0">
                <a:solidFill>
                  <a:srgbClr val="00B050"/>
                </a:solidFill>
              </a:rPr>
              <a:t>・</a:t>
            </a:r>
            <a:r>
              <a:rPr lang="en-US" altLang="ja-JP" b="1" dirty="0" smtClean="0">
                <a:solidFill>
                  <a:srgbClr val="00B050"/>
                </a:solidFill>
              </a:rPr>
              <a:t>Neutrino mass matrix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141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44624"/>
            <a:ext cx="7772400" cy="998984"/>
          </a:xfrm>
        </p:spPr>
        <p:txBody>
          <a:bodyPr>
            <a:normAutofit/>
          </a:bodyPr>
          <a:lstStyle/>
          <a:p>
            <a:r>
              <a:rPr lang="en-US" altLang="ja-JP" sz="3600" dirty="0" smtClean="0"/>
              <a:t>Important predictions (Tree-Level)</a:t>
            </a:r>
            <a:endParaRPr kumimoji="1" lang="ja-JP" altLang="en-US" sz="1400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345392" y="6093296"/>
            <a:ext cx="8259056" cy="46166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How these predictions are modified by the </a:t>
            </a:r>
            <a:r>
              <a:rPr kumimoji="1" lang="en-US" altLang="ja-JP" sz="2400" dirty="0" err="1" smtClean="0"/>
              <a:t>radiative</a:t>
            </a:r>
            <a:r>
              <a:rPr kumimoji="1" lang="en-US" altLang="ja-JP" sz="2400" dirty="0" smtClean="0"/>
              <a:t> corrections?</a:t>
            </a:r>
            <a:endParaRPr kumimoji="1" lang="ja-JP" altLang="en-US" sz="2400" dirty="0"/>
          </a:p>
        </p:txBody>
      </p:sp>
      <p:sp>
        <p:nvSpPr>
          <p:cNvPr id="60" name="正方形/長方形 59"/>
          <p:cNvSpPr/>
          <p:nvPr/>
        </p:nvSpPr>
        <p:spPr>
          <a:xfrm>
            <a:off x="179511" y="2067609"/>
            <a:ext cx="44329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>
                <a:solidFill>
                  <a:srgbClr val="00B050"/>
                </a:solidFill>
              </a:rPr>
              <a:t>★ </a:t>
            </a:r>
            <a:r>
              <a:rPr lang="en-US" altLang="ja-JP" b="1" dirty="0" smtClean="0">
                <a:solidFill>
                  <a:srgbClr val="00B050"/>
                </a:solidFill>
              </a:rPr>
              <a:t> Characteristic mass relation is predicted. 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8508787" y="6505599"/>
            <a:ext cx="527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8</a:t>
            </a:r>
            <a:r>
              <a:rPr kumimoji="1" lang="en-US" altLang="ja-JP" sz="1400" dirty="0" smtClean="0"/>
              <a:t>/16</a:t>
            </a:r>
            <a:endParaRPr kumimoji="1" lang="ja-JP" altLang="en-US" sz="1400" dirty="0"/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983" y="1124744"/>
            <a:ext cx="2786465" cy="890441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" name="正方形/長方形 106"/>
          <p:cNvSpPr/>
          <p:nvPr/>
        </p:nvSpPr>
        <p:spPr>
          <a:xfrm>
            <a:off x="209263" y="1115452"/>
            <a:ext cx="40747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>
                <a:solidFill>
                  <a:srgbClr val="00B050"/>
                </a:solidFill>
              </a:rPr>
              <a:t>★ </a:t>
            </a:r>
            <a:r>
              <a:rPr lang="en-US" altLang="ja-JP" b="1" dirty="0" smtClean="0">
                <a:solidFill>
                  <a:srgbClr val="00B050"/>
                </a:solidFill>
              </a:rPr>
              <a:t> Rho parameter deviates from unity.   </a:t>
            </a:r>
          </a:p>
        </p:txBody>
      </p:sp>
      <p:pic>
        <p:nvPicPr>
          <p:cNvPr id="108" name="Picture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06" y="4437112"/>
            <a:ext cx="1364168" cy="804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716052"/>
            <a:ext cx="1673021" cy="361020"/>
          </a:xfrm>
          <a:prstGeom prst="rect">
            <a:avLst/>
          </a:prstGeom>
          <a:noFill/>
          <a:ln w="254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0" name="グループ化 109"/>
          <p:cNvGrpSpPr/>
          <p:nvPr/>
        </p:nvGrpSpPr>
        <p:grpSpPr>
          <a:xfrm>
            <a:off x="2043783" y="4221088"/>
            <a:ext cx="2232248" cy="1584176"/>
            <a:chOff x="2483947" y="4581128"/>
            <a:chExt cx="2232248" cy="1584176"/>
          </a:xfrm>
        </p:grpSpPr>
        <p:pic>
          <p:nvPicPr>
            <p:cNvPr id="111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962" y="4673704"/>
              <a:ext cx="2015901" cy="483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5793" y="5157192"/>
              <a:ext cx="2058393" cy="5334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3" name="Picture 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962" y="5701959"/>
              <a:ext cx="1908964" cy="391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4" name="正方形/長方形 113"/>
            <p:cNvSpPr/>
            <p:nvPr/>
          </p:nvSpPr>
          <p:spPr>
            <a:xfrm>
              <a:off x="2483947" y="4581128"/>
              <a:ext cx="2232248" cy="158417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4996110" y="3438292"/>
            <a:ext cx="4112394" cy="2294964"/>
            <a:chOff x="4996110" y="3100898"/>
            <a:chExt cx="4112394" cy="2294964"/>
          </a:xfrm>
        </p:grpSpPr>
        <p:grpSp>
          <p:nvGrpSpPr>
            <p:cNvPr id="116" name="グループ化 115"/>
            <p:cNvGrpSpPr/>
            <p:nvPr/>
          </p:nvGrpSpPr>
          <p:grpSpPr>
            <a:xfrm>
              <a:off x="7751852" y="3501008"/>
              <a:ext cx="916666" cy="1894854"/>
              <a:chOff x="7615774" y="4005064"/>
              <a:chExt cx="916666" cy="1894854"/>
            </a:xfrm>
          </p:grpSpPr>
          <p:cxnSp>
            <p:nvCxnSpPr>
              <p:cNvPr id="132" name="直線矢印コネクタ 131"/>
              <p:cNvCxnSpPr/>
              <p:nvPr/>
            </p:nvCxnSpPr>
            <p:spPr>
              <a:xfrm flipV="1">
                <a:off x="7740352" y="4005064"/>
                <a:ext cx="0" cy="18948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角丸四角形 132"/>
              <p:cNvSpPr/>
              <p:nvPr/>
            </p:nvSpPr>
            <p:spPr>
              <a:xfrm>
                <a:off x="7963703" y="4165049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4" name="角丸四角形 133"/>
              <p:cNvSpPr/>
              <p:nvPr/>
            </p:nvSpPr>
            <p:spPr>
              <a:xfrm>
                <a:off x="7963703" y="4829090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5" name="角丸四角形 134"/>
              <p:cNvSpPr/>
              <p:nvPr/>
            </p:nvSpPr>
            <p:spPr>
              <a:xfrm>
                <a:off x="7951592" y="5405154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6" name="テキスト ボックス 135"/>
              <p:cNvSpPr txBox="1"/>
              <p:nvPr/>
            </p:nvSpPr>
            <p:spPr>
              <a:xfrm>
                <a:off x="7903806" y="5405154"/>
                <a:ext cx="6286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A, H</a:t>
                </a:r>
                <a:endParaRPr kumimoji="1" lang="ja-JP" altLang="en-US" sz="2000" b="1" dirty="0"/>
              </a:p>
            </p:txBody>
          </p:sp>
          <p:sp>
            <p:nvSpPr>
              <p:cNvPr id="137" name="テキスト ボックス 136"/>
              <p:cNvSpPr txBox="1"/>
              <p:nvPr/>
            </p:nvSpPr>
            <p:spPr>
              <a:xfrm>
                <a:off x="7976334" y="4829090"/>
                <a:ext cx="43152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</a:t>
                </a:r>
                <a:endParaRPr kumimoji="1" lang="ja-JP" altLang="en-US" sz="2000" b="1" baseline="30000" dirty="0"/>
              </a:p>
            </p:txBody>
          </p:sp>
          <p:sp>
            <p:nvSpPr>
              <p:cNvPr id="138" name="テキスト ボックス 137"/>
              <p:cNvSpPr txBox="1"/>
              <p:nvPr/>
            </p:nvSpPr>
            <p:spPr>
              <a:xfrm>
                <a:off x="7963703" y="4165049"/>
                <a:ext cx="5161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++</a:t>
                </a:r>
                <a:endParaRPr kumimoji="1" lang="ja-JP" altLang="en-US" sz="2000" b="1" baseline="30000" dirty="0"/>
              </a:p>
            </p:txBody>
          </p:sp>
          <p:cxnSp>
            <p:nvCxnSpPr>
              <p:cNvPr id="139" name="直線コネクタ 138"/>
              <p:cNvCxnSpPr/>
              <p:nvPr/>
            </p:nvCxnSpPr>
            <p:spPr>
              <a:xfrm>
                <a:off x="7615774" y="4365104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線コネクタ 139"/>
              <p:cNvCxnSpPr/>
              <p:nvPr/>
            </p:nvCxnSpPr>
            <p:spPr>
              <a:xfrm>
                <a:off x="7615774" y="5013176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線コネクタ 140"/>
              <p:cNvCxnSpPr/>
              <p:nvPr/>
            </p:nvCxnSpPr>
            <p:spPr>
              <a:xfrm>
                <a:off x="7615774" y="5589240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7" name="グループ化 116"/>
            <p:cNvGrpSpPr/>
            <p:nvPr/>
          </p:nvGrpSpPr>
          <p:grpSpPr>
            <a:xfrm>
              <a:off x="5788198" y="3501008"/>
              <a:ext cx="936104" cy="1894854"/>
              <a:chOff x="5652120" y="4005064"/>
              <a:chExt cx="936104" cy="1894854"/>
            </a:xfrm>
          </p:grpSpPr>
          <p:sp>
            <p:nvSpPr>
              <p:cNvPr id="122" name="角丸四角形 121"/>
              <p:cNvSpPr/>
              <p:nvPr/>
            </p:nvSpPr>
            <p:spPr>
              <a:xfrm>
                <a:off x="6000049" y="5405154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3" name="角丸四角形 122"/>
              <p:cNvSpPr/>
              <p:nvPr/>
            </p:nvSpPr>
            <p:spPr>
              <a:xfrm>
                <a:off x="6000049" y="4829090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4" name="角丸四角形 123"/>
              <p:cNvSpPr/>
              <p:nvPr/>
            </p:nvSpPr>
            <p:spPr>
              <a:xfrm>
                <a:off x="6000049" y="4181018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5" name="テキスト ボックス 124"/>
              <p:cNvSpPr txBox="1"/>
              <p:nvPr/>
            </p:nvSpPr>
            <p:spPr>
              <a:xfrm>
                <a:off x="5959590" y="4181018"/>
                <a:ext cx="6286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A, H</a:t>
                </a:r>
                <a:endParaRPr kumimoji="1" lang="ja-JP" altLang="en-US" sz="2000" b="1" dirty="0"/>
              </a:p>
            </p:txBody>
          </p:sp>
          <p:sp>
            <p:nvSpPr>
              <p:cNvPr id="126" name="テキスト ボックス 125"/>
              <p:cNvSpPr txBox="1"/>
              <p:nvPr/>
            </p:nvSpPr>
            <p:spPr>
              <a:xfrm>
                <a:off x="6012680" y="4829090"/>
                <a:ext cx="43152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</a:t>
                </a:r>
                <a:endParaRPr kumimoji="1" lang="ja-JP" altLang="en-US" sz="2000" b="1" baseline="30000" dirty="0"/>
              </a:p>
            </p:txBody>
          </p:sp>
          <p:sp>
            <p:nvSpPr>
              <p:cNvPr id="127" name="テキスト ボックス 126"/>
              <p:cNvSpPr txBox="1"/>
              <p:nvPr/>
            </p:nvSpPr>
            <p:spPr>
              <a:xfrm>
                <a:off x="6000049" y="5405154"/>
                <a:ext cx="5161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++</a:t>
                </a:r>
                <a:endParaRPr kumimoji="1" lang="ja-JP" altLang="en-US" sz="2000" b="1" baseline="30000" dirty="0"/>
              </a:p>
            </p:txBody>
          </p:sp>
          <p:cxnSp>
            <p:nvCxnSpPr>
              <p:cNvPr id="128" name="直線コネクタ 127"/>
              <p:cNvCxnSpPr/>
              <p:nvPr/>
            </p:nvCxnSpPr>
            <p:spPr>
              <a:xfrm>
                <a:off x="5652120" y="4365104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線コネクタ 128"/>
              <p:cNvCxnSpPr/>
              <p:nvPr/>
            </p:nvCxnSpPr>
            <p:spPr>
              <a:xfrm>
                <a:off x="5652120" y="5013176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線コネクタ 129"/>
              <p:cNvCxnSpPr/>
              <p:nvPr/>
            </p:nvCxnSpPr>
            <p:spPr>
              <a:xfrm>
                <a:off x="5652120" y="5589240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線矢印コネクタ 130"/>
              <p:cNvCxnSpPr/>
              <p:nvPr/>
            </p:nvCxnSpPr>
            <p:spPr>
              <a:xfrm flipV="1">
                <a:off x="5796136" y="4005064"/>
                <a:ext cx="0" cy="18948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8" name="テキスト ボックス 117"/>
            <p:cNvSpPr txBox="1"/>
            <p:nvPr/>
          </p:nvSpPr>
          <p:spPr>
            <a:xfrm>
              <a:off x="5428158" y="3100898"/>
              <a:ext cx="15044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/>
                <a:t>Case I (</a:t>
              </a:r>
              <a:r>
                <a:rPr lang="en-US" altLang="ja-JP" b="1" dirty="0"/>
                <a:t>λ</a:t>
              </a:r>
              <a:r>
                <a:rPr lang="en-US" altLang="ja-JP" b="1" baseline="-25000" dirty="0"/>
                <a:t>5</a:t>
              </a:r>
              <a:r>
                <a:rPr lang="en-US" altLang="ja-JP" b="1" dirty="0"/>
                <a:t> </a:t>
              </a:r>
              <a:r>
                <a:rPr lang="en-US" altLang="ja-JP" b="1" dirty="0" smtClean="0"/>
                <a:t>&gt; 0</a:t>
              </a:r>
              <a:r>
                <a:rPr kumimoji="1" lang="en-US" altLang="ja-JP" b="1" dirty="0" smtClean="0"/>
                <a:t>)</a:t>
              </a:r>
              <a:endParaRPr kumimoji="1" lang="ja-JP" altLang="en-US" b="1" dirty="0"/>
            </a:p>
          </p:txBody>
        </p:sp>
        <p:sp>
          <p:nvSpPr>
            <p:cNvPr id="119" name="テキスト ボックス 118"/>
            <p:cNvSpPr txBox="1"/>
            <p:nvPr/>
          </p:nvSpPr>
          <p:spPr>
            <a:xfrm>
              <a:off x="7429839" y="3100898"/>
              <a:ext cx="16786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Case II</a:t>
              </a:r>
              <a:r>
                <a:rPr lang="en-US" altLang="ja-JP" sz="2000" b="1" dirty="0" smtClean="0"/>
                <a:t> </a:t>
              </a:r>
              <a:r>
                <a:rPr lang="en-US" altLang="ja-JP" sz="2000" b="1" dirty="0"/>
                <a:t>(λ</a:t>
              </a:r>
              <a:r>
                <a:rPr lang="en-US" altLang="ja-JP" sz="2000" b="1" baseline="-25000" dirty="0"/>
                <a:t>5</a:t>
              </a:r>
              <a:r>
                <a:rPr lang="en-US" altLang="ja-JP" sz="2000" b="1" dirty="0"/>
                <a:t> </a:t>
              </a:r>
              <a:r>
                <a:rPr lang="en-US" altLang="ja-JP" sz="2000" b="1" dirty="0" smtClean="0"/>
                <a:t>&lt; </a:t>
              </a:r>
              <a:r>
                <a:rPr lang="en-US" altLang="ja-JP" sz="2000" b="1" dirty="0"/>
                <a:t>0</a:t>
              </a:r>
              <a:r>
                <a:rPr lang="en-US" altLang="ja-JP" sz="2000" b="1" dirty="0" smtClean="0"/>
                <a:t>)</a:t>
              </a:r>
              <a:endParaRPr kumimoji="1" lang="ja-JP" altLang="en-US" sz="2000" b="1" dirty="0"/>
            </a:p>
          </p:txBody>
        </p:sp>
        <p:sp>
          <p:nvSpPr>
            <p:cNvPr id="120" name="テキスト ボックス 119"/>
            <p:cNvSpPr txBox="1"/>
            <p:nvPr/>
          </p:nvSpPr>
          <p:spPr>
            <a:xfrm>
              <a:off x="4996110" y="3429000"/>
              <a:ext cx="6832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solidFill>
                    <a:srgbClr val="0070C0"/>
                  </a:solidFill>
                </a:rPr>
                <a:t>Mass</a:t>
              </a:r>
              <a:endParaRPr kumimoji="1" lang="ja-JP" altLang="en-US" b="1" dirty="0">
                <a:solidFill>
                  <a:srgbClr val="0070C0"/>
                </a:solidFill>
              </a:endParaRPr>
            </a:p>
          </p:txBody>
        </p:sp>
        <p:sp>
          <p:nvSpPr>
            <p:cNvPr id="121" name="テキスト ボックス 120"/>
            <p:cNvSpPr txBox="1"/>
            <p:nvPr/>
          </p:nvSpPr>
          <p:spPr>
            <a:xfrm>
              <a:off x="6977206" y="3429000"/>
              <a:ext cx="6832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solidFill>
                    <a:srgbClr val="0070C0"/>
                  </a:solidFill>
                </a:rPr>
                <a:t>Mass</a:t>
              </a:r>
              <a:endParaRPr kumimoji="1" lang="ja-JP" altLang="en-US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142" name="テキスト ボックス 141"/>
          <p:cNvSpPr txBox="1"/>
          <p:nvPr/>
        </p:nvSpPr>
        <p:spPr>
          <a:xfrm>
            <a:off x="144016" y="3162454"/>
            <a:ext cx="52841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Under </a:t>
            </a:r>
            <a:r>
              <a:rPr kumimoji="1" lang="en-US" altLang="ja-JP" sz="2000" dirty="0" err="1" smtClean="0"/>
              <a:t>v</a:t>
            </a:r>
            <a:r>
              <a:rPr kumimoji="1" lang="en-US" altLang="ja-JP" sz="2000" baseline="-25000" dirty="0" err="1" smtClean="0"/>
              <a:t>Δ</a:t>
            </a:r>
            <a:r>
              <a:rPr kumimoji="1" lang="en-US" altLang="ja-JP" sz="2000" dirty="0" smtClean="0"/>
              <a:t> &lt;&lt; </a:t>
            </a:r>
            <a:r>
              <a:rPr kumimoji="1" lang="en-US" altLang="ja-JP" sz="2000" dirty="0" err="1" smtClean="0"/>
              <a:t>v</a:t>
            </a:r>
            <a:r>
              <a:rPr kumimoji="1" lang="en-US" altLang="ja-JP" sz="2000" baseline="-25000" dirty="0" err="1" smtClean="0"/>
              <a:t>Φ</a:t>
            </a:r>
            <a:r>
              <a:rPr kumimoji="1" lang="en-US" altLang="ja-JP" sz="2000" baseline="-25000" dirty="0" smtClean="0"/>
              <a:t> </a:t>
            </a:r>
            <a:r>
              <a:rPr kumimoji="1" lang="en-US" altLang="ja-JP" sz="2000" dirty="0" smtClean="0"/>
              <a:t>(From experimental data </a:t>
            </a:r>
            <a:r>
              <a:rPr lang="en-US" altLang="ja-JP" sz="2000" dirty="0" err="1" smtClean="0"/>
              <a:t>ρ</a:t>
            </a:r>
            <a:r>
              <a:rPr lang="en-US" altLang="ja-JP" sz="2000" baseline="-25000" dirty="0" err="1" smtClean="0"/>
              <a:t>exp</a:t>
            </a:r>
            <a:r>
              <a:rPr lang="en-US" altLang="ja-JP" sz="2000" dirty="0" smtClean="0"/>
              <a:t> ~ 1</a:t>
            </a:r>
            <a:r>
              <a:rPr kumimoji="1" lang="en-US" altLang="ja-JP" sz="2000" dirty="0" smtClean="0"/>
              <a:t>)</a:t>
            </a:r>
            <a:endParaRPr kumimoji="1" lang="ja-JP" altLang="en-US" sz="2000" dirty="0"/>
          </a:p>
        </p:txBody>
      </p:sp>
      <p:sp>
        <p:nvSpPr>
          <p:cNvPr id="143" name="正方形/長方形 142"/>
          <p:cNvSpPr/>
          <p:nvPr/>
        </p:nvSpPr>
        <p:spPr>
          <a:xfrm>
            <a:off x="1323702" y="4581128"/>
            <a:ext cx="288862" cy="2564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aseline="-25000" dirty="0"/>
              <a:t>Φ</a:t>
            </a:r>
            <a:endParaRPr lang="ja-JP" altLang="en-US" sz="1600" baseline="-25000" dirty="0"/>
          </a:p>
        </p:txBody>
      </p:sp>
      <p:sp>
        <p:nvSpPr>
          <p:cNvPr id="144" name="正方形/長方形 143"/>
          <p:cNvSpPr/>
          <p:nvPr/>
        </p:nvSpPr>
        <p:spPr>
          <a:xfrm>
            <a:off x="4932041" y="2463279"/>
            <a:ext cx="4104455" cy="461665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400" i="1" dirty="0"/>
              <a:t>m</a:t>
            </a:r>
            <a:r>
              <a:rPr lang="en-US" altLang="ja-JP" sz="2400" i="1" baseline="-25000" dirty="0"/>
              <a:t>H++</a:t>
            </a:r>
            <a:r>
              <a:rPr lang="en-US" altLang="ja-JP" sz="2400" i="1" baseline="30000" dirty="0"/>
              <a:t>2</a:t>
            </a:r>
            <a:r>
              <a:rPr lang="en-US" altLang="ja-JP" sz="2400" i="1" dirty="0"/>
              <a:t> </a:t>
            </a:r>
            <a:r>
              <a:rPr lang="ja-JP" altLang="en-US" sz="2400" i="1" dirty="0"/>
              <a:t>－ </a:t>
            </a:r>
            <a:r>
              <a:rPr lang="en-US" altLang="ja-JP" sz="2400" i="1" dirty="0"/>
              <a:t>m</a:t>
            </a:r>
            <a:r>
              <a:rPr lang="en-US" altLang="ja-JP" sz="2400" i="1" baseline="-25000" dirty="0"/>
              <a:t>H+</a:t>
            </a:r>
            <a:r>
              <a:rPr lang="en-US" altLang="ja-JP" sz="2400" i="1" baseline="30000" dirty="0"/>
              <a:t>2</a:t>
            </a:r>
            <a:r>
              <a:rPr lang="en-US" altLang="ja-JP" sz="2400" i="1" dirty="0"/>
              <a:t> </a:t>
            </a:r>
            <a:r>
              <a:rPr lang="ja-JP" altLang="en-US" sz="2400" i="1" dirty="0"/>
              <a:t>≃ </a:t>
            </a:r>
            <a:r>
              <a:rPr lang="en-US" altLang="ja-JP" sz="2400" i="1" dirty="0"/>
              <a:t>m</a:t>
            </a:r>
            <a:r>
              <a:rPr lang="en-US" altLang="ja-JP" sz="2400" i="1" baseline="-25000" dirty="0"/>
              <a:t>H+</a:t>
            </a:r>
            <a:r>
              <a:rPr lang="en-US" altLang="ja-JP" sz="2400" i="1" baseline="30000" dirty="0"/>
              <a:t>2</a:t>
            </a:r>
            <a:r>
              <a:rPr lang="en-US" altLang="ja-JP" sz="2400" i="1" dirty="0"/>
              <a:t> </a:t>
            </a:r>
            <a:r>
              <a:rPr lang="ja-JP" altLang="en-US" sz="2400" i="1" dirty="0"/>
              <a:t>－ </a:t>
            </a:r>
            <a:r>
              <a:rPr lang="en-US" altLang="ja-JP" sz="2400" i="1" dirty="0" smtClean="0"/>
              <a:t>m</a:t>
            </a:r>
            <a:r>
              <a:rPr lang="en-US" altLang="ja-JP" sz="2400" i="1" baseline="-25000" dirty="0" smtClean="0"/>
              <a:t>A</a:t>
            </a:r>
            <a:r>
              <a:rPr lang="en-US" altLang="ja-JP" sz="2400" i="1" baseline="30000" dirty="0" smtClean="0"/>
              <a:t>2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90308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11990</TotalTime>
  <Words>3068</Words>
  <Application>Microsoft Office PowerPoint</Application>
  <PresentationFormat>画面に合わせる (4:3)</PresentationFormat>
  <Paragraphs>548</Paragraphs>
  <Slides>37</Slides>
  <Notes>15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37</vt:i4>
      </vt:variant>
    </vt:vector>
  </HeadingPairs>
  <TitlesOfParts>
    <vt:vector size="38" baseType="lpstr">
      <vt:lpstr>Office ​​テーマ</vt:lpstr>
      <vt:lpstr>Phenomenology of the  Higgs Triplet Model</vt:lpstr>
      <vt:lpstr>Introduction</vt:lpstr>
      <vt:lpstr>Explanation by extended Higgs sectors</vt:lpstr>
      <vt:lpstr>How we can constrain various Higgs sectors?</vt:lpstr>
      <vt:lpstr>How we can constrain various Higgs sectors?</vt:lpstr>
      <vt:lpstr>The electroweak rho parameter </vt:lpstr>
      <vt:lpstr>Higgs Potential</vt:lpstr>
      <vt:lpstr>The Higgs Triplet Model</vt:lpstr>
      <vt:lpstr>Important predictions (Tree-Level)</vt:lpstr>
      <vt:lpstr>Important predictions (Tree-Level)</vt:lpstr>
      <vt:lpstr>Model w/ ρtree = 1 and Model w/o ρtree = 1 </vt:lpstr>
      <vt:lpstr>Radiative corrections to the rho parameter</vt:lpstr>
      <vt:lpstr>One-loop corrected rho parameter in the HTM </vt:lpstr>
      <vt:lpstr>Renormalization of the Higgs potential</vt:lpstr>
      <vt:lpstr>Radiative corrections to the mass spectrum</vt:lpstr>
      <vt:lpstr>One-loop corrected hhh coupling</vt:lpstr>
      <vt:lpstr>Measuring hhh and the mass spectrum at the ILC</vt:lpstr>
      <vt:lpstr>Summary</vt:lpstr>
      <vt:lpstr>PowerPoint プレゼンテーション</vt:lpstr>
      <vt:lpstr>Transverse mass distribution </vt:lpstr>
      <vt:lpstr>Cross section of e+e- → H++H--</vt:lpstr>
      <vt:lpstr>Large mh and mH++ case (Case I)</vt:lpstr>
      <vt:lpstr>Renormalized ρ and mW</vt:lpstr>
      <vt:lpstr>Approximately formulae of Δr</vt:lpstr>
      <vt:lpstr>On-shell renormalization scheme</vt:lpstr>
      <vt:lpstr>Radiative corrections to the EW parameters</vt:lpstr>
      <vt:lpstr>Y=1 Higgs Triplet Model:Kinetic term</vt:lpstr>
      <vt:lpstr>The Higgs Triplet Model (HTM)</vt:lpstr>
      <vt:lpstr>Custrodial Symmetry</vt:lpstr>
      <vt:lpstr>Prediction to the W boson mass at the 1-loop level </vt:lpstr>
      <vt:lpstr>Heavy mass limit</vt:lpstr>
      <vt:lpstr>Decoupling property of the HTM</vt:lpstr>
      <vt:lpstr>Higgs → two photon decay</vt:lpstr>
      <vt:lpstr>Branching ratio of H++</vt:lpstr>
      <vt:lpstr>Branching ratios of H+, H and A</vt:lpstr>
      <vt:lpstr>Phenomenology of HTM with the mass splitting at the LHC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Phenomenology of the  Higgs Triplet Model</dc:title>
  <dc:creator>Windows ユーザー</dc:creator>
  <cp:lastModifiedBy>Windows ユーザー</cp:lastModifiedBy>
  <cp:revision>121</cp:revision>
  <dcterms:created xsi:type="dcterms:W3CDTF">2012-04-16T13:17:07Z</dcterms:created>
  <dcterms:modified xsi:type="dcterms:W3CDTF">2012-04-25T02:40:40Z</dcterms:modified>
</cp:coreProperties>
</file>