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34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14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275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84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927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237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44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36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32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72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777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6B5BE-BDF5-FA4A-998B-845D2FEAEA94}" type="datetimeFigureOut">
              <a:rPr kumimoji="1" lang="ja-JP" altLang="en-US" smtClean="0"/>
              <a:t>12/04/25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300F8-E3D2-B04B-8413-06C020D33A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807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214150"/>
            <a:ext cx="7772400" cy="178506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TDR Part </a:t>
            </a:r>
            <a:r>
              <a:rPr kumimoji="1" lang="en-US" altLang="ja-JP" dirty="0" smtClean="0"/>
              <a:t>2: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3.7 Cavity and cryomodule test</a:t>
            </a:r>
            <a:br>
              <a:rPr lang="en-US" altLang="ja-JP" dirty="0" smtClean="0"/>
            </a:br>
            <a:r>
              <a:rPr lang="en-US" altLang="ja-JP" sz="3200" dirty="0" smtClean="0"/>
              <a:t>(?? pages</a:t>
            </a:r>
            <a:r>
              <a:rPr lang="en-US" altLang="ja-JP" sz="3200" dirty="0" smtClean="0"/>
              <a:t>)</a:t>
            </a:r>
            <a:endParaRPr kumimoji="1" lang="ja-JP" altLang="en-US" sz="3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5063626"/>
            <a:ext cx="6400800" cy="575173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H. Hayano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87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312912" y="922420"/>
            <a:ext cx="492349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Helvetica"/>
                <a:cs typeface="Helvetica"/>
              </a:rPr>
              <a:t>3.7 Cavity and Cryomodule test</a:t>
            </a:r>
          </a:p>
          <a:p>
            <a:endParaRPr lang="en-US" altLang="ja-JP" sz="2400" dirty="0">
              <a:latin typeface="Helvetica"/>
              <a:cs typeface="Helvetica"/>
            </a:endParaRPr>
          </a:p>
          <a:p>
            <a:r>
              <a:rPr kumimoji="1" lang="en-US" altLang="ja-JP" sz="2400" dirty="0" smtClean="0">
                <a:latin typeface="Helvetica"/>
                <a:cs typeface="Helvetica"/>
              </a:rPr>
              <a:t>   3.7.1 Cavity test procedure</a:t>
            </a:r>
          </a:p>
          <a:p>
            <a:endParaRPr lang="en-US" altLang="ja-JP" sz="2400" dirty="0">
              <a:latin typeface="Helvetica"/>
              <a:cs typeface="Helvetica"/>
            </a:endParaRPr>
          </a:p>
          <a:p>
            <a:r>
              <a:rPr kumimoji="1" lang="en-US" altLang="ja-JP" sz="2400" dirty="0" smtClean="0">
                <a:latin typeface="Helvetica"/>
                <a:cs typeface="Helvetica"/>
              </a:rPr>
              <a:t>   3.7.2 Cryomodule test procedure</a:t>
            </a:r>
          </a:p>
          <a:p>
            <a:endParaRPr lang="en-US" altLang="ja-JP" sz="2400" dirty="0">
              <a:latin typeface="Helvetica"/>
              <a:cs typeface="Helvetica"/>
            </a:endParaRPr>
          </a:p>
          <a:p>
            <a:endParaRPr kumimoji="1" lang="ja-JP" altLang="en-US" sz="24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840308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52172" y="132005"/>
            <a:ext cx="3563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Cavity Test Procedure consideration</a:t>
            </a:r>
          </a:p>
          <a:p>
            <a:r>
              <a:rPr lang="en-US" altLang="ja-JP"/>
              <a:t>(He tank-on test)</a:t>
            </a:r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989518" y="1066963"/>
            <a:ext cx="2316899" cy="49444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</a:rPr>
              <a:t>Cavity Fabrication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989518" y="1936793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Inspections/</a:t>
            </a:r>
          </a:p>
          <a:p>
            <a:pPr algn="ctr"/>
            <a:r>
              <a:rPr lang="en-US" altLang="ja-JP"/>
              <a:t>optical inspection</a:t>
            </a:r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989518" y="3426753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Bulk-EP (150µm)</a:t>
            </a:r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89518" y="4267498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800C heat treatment</a:t>
            </a:r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645149" y="591657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optical inspection</a:t>
            </a:r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977142" y="5215501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cell RF </a:t>
            </a:r>
            <a:r>
              <a:rPr kumimoji="1" lang="en-US" altLang="ja-JP"/>
              <a:t>tuning </a:t>
            </a:r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866610" y="1325757"/>
            <a:ext cx="15192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surface repair 2</a:t>
            </a:r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671433" y="2052467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fine EP (20µm)</a:t>
            </a:r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671433" y="3515819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120C baking</a:t>
            </a:r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4671433" y="4241536"/>
            <a:ext cx="2316899" cy="41936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He tank welding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4499847" y="2753465"/>
            <a:ext cx="2660072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install pick-up antenna, </a:t>
            </a:r>
          </a:p>
          <a:p>
            <a:pPr algn="ctr"/>
            <a:r>
              <a:rPr lang="en-US" altLang="ja-JP" dirty="0"/>
              <a:t>HOM coupler tuning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5073174" y="5687625"/>
            <a:ext cx="2316899" cy="494445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2K field test</a:t>
            </a:r>
            <a:endParaRPr kumimoji="1" lang="ja-JP" altLang="en-US"/>
          </a:p>
        </p:txBody>
      </p:sp>
      <p:cxnSp>
        <p:nvCxnSpPr>
          <p:cNvPr id="17" name="直線矢印コネクタ 16"/>
          <p:cNvCxnSpPr>
            <a:stCxn id="4" idx="2"/>
            <a:endCxn id="5" idx="0"/>
          </p:cNvCxnSpPr>
          <p:nvPr/>
        </p:nvCxnSpPr>
        <p:spPr>
          <a:xfrm>
            <a:off x="2147968" y="1561408"/>
            <a:ext cx="0" cy="3753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5" idx="2"/>
            <a:endCxn id="6" idx="0"/>
          </p:cNvCxnSpPr>
          <p:nvPr/>
        </p:nvCxnSpPr>
        <p:spPr>
          <a:xfrm>
            <a:off x="2147968" y="2431238"/>
            <a:ext cx="0" cy="9955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6" idx="2"/>
            <a:endCxn id="7" idx="0"/>
          </p:cNvCxnSpPr>
          <p:nvPr/>
        </p:nvCxnSpPr>
        <p:spPr>
          <a:xfrm>
            <a:off x="2147968" y="3921198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7" idx="2"/>
          </p:cNvCxnSpPr>
          <p:nvPr/>
        </p:nvCxnSpPr>
        <p:spPr>
          <a:xfrm>
            <a:off x="2147968" y="4761943"/>
            <a:ext cx="0" cy="4535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5413127" y="1086102"/>
            <a:ext cx="0" cy="987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6450400" y="1036442"/>
            <a:ext cx="0" cy="297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6450400" y="1779052"/>
            <a:ext cx="0" cy="297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5046620" y="1152841"/>
            <a:ext cx="366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OK</a:t>
            </a:r>
            <a:endParaRPr kumimoji="1" lang="ja-JP" altLang="en-US" sz="120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450400" y="1066963"/>
            <a:ext cx="1104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if defect found</a:t>
            </a:r>
            <a:endParaRPr kumimoji="1" lang="ja-JP" altLang="en-US" sz="1200"/>
          </a:p>
        </p:txBody>
      </p:sp>
      <p:cxnSp>
        <p:nvCxnSpPr>
          <p:cNvPr id="34" name="直線矢印コネクタ 33"/>
          <p:cNvCxnSpPr>
            <a:stCxn id="11" idx="2"/>
            <a:endCxn id="14" idx="0"/>
          </p:cNvCxnSpPr>
          <p:nvPr/>
        </p:nvCxnSpPr>
        <p:spPr>
          <a:xfrm>
            <a:off x="5829883" y="2546912"/>
            <a:ext cx="0" cy="2065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14" idx="2"/>
            <a:endCxn id="12" idx="0"/>
          </p:cNvCxnSpPr>
          <p:nvPr/>
        </p:nvCxnSpPr>
        <p:spPr>
          <a:xfrm>
            <a:off x="5829883" y="3247910"/>
            <a:ext cx="0" cy="2679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>
            <a:stCxn id="12" idx="2"/>
            <a:endCxn id="13" idx="0"/>
          </p:cNvCxnSpPr>
          <p:nvPr/>
        </p:nvCxnSpPr>
        <p:spPr>
          <a:xfrm>
            <a:off x="5829883" y="4010264"/>
            <a:ext cx="0" cy="2312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5829883" y="5116683"/>
            <a:ext cx="0" cy="570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2124014" y="5709946"/>
            <a:ext cx="0" cy="365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5829883" y="208882"/>
            <a:ext cx="0" cy="3753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 flipH="1">
            <a:off x="4097560" y="208882"/>
            <a:ext cx="173232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4097560" y="208882"/>
            <a:ext cx="0" cy="58667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 flipH="1">
            <a:off x="2124014" y="6075636"/>
            <a:ext cx="197354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正方形/長方形 54"/>
          <p:cNvSpPr/>
          <p:nvPr/>
        </p:nvSpPr>
        <p:spPr>
          <a:xfrm>
            <a:off x="2363379" y="2669358"/>
            <a:ext cx="15192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surface repair 1</a:t>
            </a:r>
            <a:endParaRPr kumimoji="1" lang="ja-JP" altLang="en-US"/>
          </a:p>
        </p:txBody>
      </p:sp>
      <p:cxnSp>
        <p:nvCxnSpPr>
          <p:cNvPr id="56" name="直線矢印コネクタ 55"/>
          <p:cNvCxnSpPr/>
          <p:nvPr/>
        </p:nvCxnSpPr>
        <p:spPr>
          <a:xfrm>
            <a:off x="2947169" y="2410564"/>
            <a:ext cx="0" cy="2673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>
            <a:off x="2947169" y="3122653"/>
            <a:ext cx="0" cy="297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2947169" y="2410564"/>
            <a:ext cx="1104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if defect found</a:t>
            </a:r>
            <a:endParaRPr kumimoji="1" lang="ja-JP" altLang="en-US" sz="120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6761600" y="5287515"/>
            <a:ext cx="1090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4 Cavities Test </a:t>
            </a:r>
          </a:p>
          <a:p>
            <a:r>
              <a:rPr lang="en-US" altLang="ja-JP" sz="1000"/>
              <a:t>in one cool-down</a:t>
            </a:r>
            <a:endParaRPr kumimoji="1" lang="en-US" altLang="ja-JP" sz="1000"/>
          </a:p>
        </p:txBody>
      </p:sp>
      <p:cxnSp>
        <p:nvCxnSpPr>
          <p:cNvPr id="62" name="直線矢印コネクタ 61"/>
          <p:cNvCxnSpPr/>
          <p:nvPr/>
        </p:nvCxnSpPr>
        <p:spPr>
          <a:xfrm>
            <a:off x="6118001" y="5319665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/>
          <p:nvPr/>
        </p:nvCxnSpPr>
        <p:spPr>
          <a:xfrm>
            <a:off x="6406119" y="5330495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線矢印コネクタ 63"/>
          <p:cNvCxnSpPr/>
          <p:nvPr/>
        </p:nvCxnSpPr>
        <p:spPr>
          <a:xfrm>
            <a:off x="6694237" y="5341325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>
            <a:off x="6107727" y="6182070"/>
            <a:ext cx="0" cy="3463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>
            <a:off x="6693077" y="6182070"/>
            <a:ext cx="0" cy="346300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flipH="1">
            <a:off x="6694237" y="6539917"/>
            <a:ext cx="1215054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7909291" y="208882"/>
            <a:ext cx="0" cy="6319488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 flipH="1">
            <a:off x="6176968" y="219149"/>
            <a:ext cx="1732323" cy="0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直線矢印コネクタ 77"/>
          <p:cNvCxnSpPr/>
          <p:nvPr/>
        </p:nvCxnSpPr>
        <p:spPr>
          <a:xfrm>
            <a:off x="6188789" y="219149"/>
            <a:ext cx="0" cy="375385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テキスト ボックス 78"/>
          <p:cNvSpPr txBox="1"/>
          <p:nvPr/>
        </p:nvSpPr>
        <p:spPr>
          <a:xfrm>
            <a:off x="5337554" y="6282149"/>
            <a:ext cx="7418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&gt; 28MV/m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6761600" y="6270249"/>
            <a:ext cx="74189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000">
                <a:solidFill>
                  <a:srgbClr val="660066"/>
                </a:solidFill>
              </a:rPr>
              <a:t>&lt;</a:t>
            </a:r>
            <a:r>
              <a:rPr kumimoji="1" lang="en-US" altLang="ja-JP" sz="1000">
                <a:solidFill>
                  <a:srgbClr val="660066"/>
                </a:solidFill>
              </a:rPr>
              <a:t> 28MV/m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503497" y="3426753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660066"/>
                </a:solidFill>
              </a:rPr>
              <a:t>2</a:t>
            </a:r>
            <a:r>
              <a:rPr kumimoji="1" lang="en-US" altLang="ja-JP" baseline="30000">
                <a:solidFill>
                  <a:srgbClr val="660066"/>
                </a:solidFill>
              </a:rPr>
              <a:t>nd</a:t>
            </a:r>
            <a:r>
              <a:rPr kumimoji="1" lang="en-US" altLang="ja-JP">
                <a:solidFill>
                  <a:srgbClr val="660066"/>
                </a:solidFill>
              </a:rPr>
              <a:t> pass</a:t>
            </a:r>
            <a:endParaRPr kumimoji="1" lang="ja-JP" altLang="en-US">
              <a:solidFill>
                <a:srgbClr val="660066"/>
              </a:solidFill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7503497" y="2608361"/>
            <a:ext cx="1112480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/>
              <a:t>remove pick-up antenna, HOM antenna </a:t>
            </a:r>
            <a:endParaRPr kumimoji="1" lang="ja-JP" altLang="en-US" sz="120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6962048" y="2087759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660066"/>
                </a:solidFill>
              </a:rPr>
              <a:t>with He Tank </a:t>
            </a:r>
          </a:p>
          <a:p>
            <a:r>
              <a:rPr kumimoji="1" lang="en-US" altLang="ja-JP" sz="1000">
                <a:solidFill>
                  <a:srgbClr val="660066"/>
                </a:solidFill>
              </a:rPr>
              <a:t>in 2</a:t>
            </a:r>
            <a:r>
              <a:rPr kumimoji="1" lang="en-US" altLang="ja-JP" sz="1000" baseline="30000">
                <a:solidFill>
                  <a:srgbClr val="660066"/>
                </a:solidFill>
              </a:rPr>
              <a:t>nd</a:t>
            </a:r>
            <a:r>
              <a:rPr kumimoji="1" lang="en-US" altLang="ja-JP" sz="1000">
                <a:solidFill>
                  <a:srgbClr val="660066"/>
                </a:solidFill>
              </a:rPr>
              <a:t> pass</a:t>
            </a:r>
            <a:endParaRPr kumimoji="1" lang="ja-JP" altLang="en-US" sz="1000">
              <a:solidFill>
                <a:srgbClr val="660066"/>
              </a:solidFill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6991573" y="3867388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660066"/>
                </a:solidFill>
              </a:rPr>
              <a:t>with He Tank </a:t>
            </a:r>
          </a:p>
          <a:p>
            <a:r>
              <a:rPr kumimoji="1" lang="en-US" altLang="ja-JP" sz="1000">
                <a:solidFill>
                  <a:srgbClr val="660066"/>
                </a:solidFill>
              </a:rPr>
              <a:t>in 2</a:t>
            </a:r>
            <a:r>
              <a:rPr kumimoji="1" lang="en-US" altLang="ja-JP" sz="1000" baseline="30000">
                <a:solidFill>
                  <a:srgbClr val="660066"/>
                </a:solidFill>
              </a:rPr>
              <a:t>nd</a:t>
            </a:r>
            <a:r>
              <a:rPr kumimoji="1" lang="en-US" altLang="ja-JP" sz="1000">
                <a:solidFill>
                  <a:srgbClr val="660066"/>
                </a:solidFill>
              </a:rPr>
              <a:t> pass</a:t>
            </a:r>
            <a:endParaRPr kumimoji="1" lang="ja-JP" altLang="en-US" sz="1000">
              <a:solidFill>
                <a:srgbClr val="660066"/>
              </a:solidFill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6991573" y="4561888"/>
            <a:ext cx="723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660066"/>
                </a:solidFill>
              </a:rPr>
              <a:t>skip</a:t>
            </a:r>
          </a:p>
          <a:p>
            <a:r>
              <a:rPr kumimoji="1" lang="en-US" altLang="ja-JP" sz="1000">
                <a:solidFill>
                  <a:srgbClr val="660066"/>
                </a:solidFill>
              </a:rPr>
              <a:t>in 2</a:t>
            </a:r>
            <a:r>
              <a:rPr kumimoji="1" lang="en-US" altLang="ja-JP" sz="1000" baseline="30000">
                <a:solidFill>
                  <a:srgbClr val="660066"/>
                </a:solidFill>
              </a:rPr>
              <a:t>nd</a:t>
            </a:r>
            <a:r>
              <a:rPr kumimoji="1" lang="en-US" altLang="ja-JP" sz="1000">
                <a:solidFill>
                  <a:srgbClr val="660066"/>
                </a:solidFill>
              </a:rPr>
              <a:t> pass</a:t>
            </a:r>
            <a:endParaRPr kumimoji="1" lang="ja-JP" altLang="en-US" sz="1000">
              <a:solidFill>
                <a:srgbClr val="660066"/>
              </a:solidFill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4390120" y="5278655"/>
            <a:ext cx="4440121" cy="1493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736778" y="6472369"/>
            <a:ext cx="946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/>
              <a:t>to cryomodule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365180" y="5287515"/>
            <a:ext cx="1493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solidFill>
                  <a:srgbClr val="FF0000"/>
                </a:solidFill>
                <a:latin typeface="Helvetica"/>
                <a:cs typeface="Helvetica"/>
              </a:rPr>
              <a:t>Cavity test facility</a:t>
            </a:r>
            <a:endParaRPr kumimoji="1" lang="ja-JP" altLang="en-US" sz="1200" b="1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8057728" y="3763042"/>
            <a:ext cx="93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solidFill>
                  <a:srgbClr val="660066"/>
                </a:solidFill>
              </a:rPr>
              <a:t>Laboratory?</a:t>
            </a:r>
          </a:p>
          <a:p>
            <a:r>
              <a:rPr lang="en-US" altLang="ja-JP" sz="1200">
                <a:solidFill>
                  <a:srgbClr val="660066"/>
                </a:solidFill>
              </a:rPr>
              <a:t>or</a:t>
            </a:r>
          </a:p>
          <a:p>
            <a:r>
              <a:rPr lang="en-US" altLang="ja-JP" sz="1200">
                <a:solidFill>
                  <a:srgbClr val="660066"/>
                </a:solidFill>
              </a:rPr>
              <a:t>Industry?</a:t>
            </a:r>
            <a:endParaRPr kumimoji="1" lang="ja-JP" altLang="en-US" sz="1200">
              <a:solidFill>
                <a:srgbClr val="660066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51451" y="2733474"/>
            <a:ext cx="58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~80%</a:t>
            </a:r>
            <a:endParaRPr kumimoji="1" lang="ja-JP" altLang="en-US" sz="140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347631" y="3125627"/>
            <a:ext cx="58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~2</a:t>
            </a:r>
            <a:r>
              <a:rPr kumimoji="1" lang="en-US" altLang="ja-JP" sz="1400"/>
              <a:t>0%</a:t>
            </a:r>
            <a:endParaRPr kumimoji="1" lang="ja-JP" altLang="en-US" sz="140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757507" y="2487869"/>
            <a:ext cx="366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OK</a:t>
            </a:r>
            <a:endParaRPr kumimoji="1" lang="ja-JP" altLang="en-US" sz="120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828712" y="1429840"/>
            <a:ext cx="58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~96%</a:t>
            </a:r>
            <a:endParaRPr kumimoji="1" lang="ja-JP" altLang="en-US" sz="140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942079" y="1744690"/>
            <a:ext cx="4934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~4%</a:t>
            </a:r>
            <a:endParaRPr kumimoji="1" lang="ja-JP" altLang="en-US" sz="140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390120" y="6472369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solidFill>
                  <a:srgbClr val="FF0000"/>
                </a:solidFill>
                <a:latin typeface="Helvetica"/>
                <a:cs typeface="Helvetica"/>
              </a:rPr>
              <a:t>Laboratory</a:t>
            </a:r>
            <a:endParaRPr kumimoji="1" lang="ja-JP" altLang="en-US" sz="1200" b="1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909291" y="6238497"/>
            <a:ext cx="58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~2</a:t>
            </a:r>
            <a:r>
              <a:rPr kumimoji="1" lang="en-US" altLang="ja-JP" sz="1400"/>
              <a:t>0%</a:t>
            </a:r>
            <a:endParaRPr kumimoji="1" lang="ja-JP" altLang="en-US" sz="1400"/>
          </a:p>
        </p:txBody>
      </p:sp>
      <p:sp>
        <p:nvSpPr>
          <p:cNvPr id="74" name="正方形/長方形 73"/>
          <p:cNvSpPr/>
          <p:nvPr/>
        </p:nvSpPr>
        <p:spPr>
          <a:xfrm>
            <a:off x="4671433" y="4838755"/>
            <a:ext cx="2316899" cy="35474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HPV qualification</a:t>
            </a:r>
            <a:endParaRPr kumimoji="1" lang="ja-JP" altLang="en-US" dirty="0"/>
          </a:p>
        </p:txBody>
      </p:sp>
      <p:cxnSp>
        <p:nvCxnSpPr>
          <p:cNvPr id="82" name="直線矢印コネクタ 81"/>
          <p:cNvCxnSpPr/>
          <p:nvPr/>
        </p:nvCxnSpPr>
        <p:spPr>
          <a:xfrm>
            <a:off x="5817766" y="4607483"/>
            <a:ext cx="0" cy="2312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619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46149" y="232319"/>
            <a:ext cx="5247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Helvetica"/>
                <a:cs typeface="Helvetica"/>
              </a:rPr>
              <a:t>Cavity treatment change: proposal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4958" y="813991"/>
            <a:ext cx="82685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90"/>
                </a:solidFill>
                <a:latin typeface="Helvetica"/>
                <a:cs typeface="Helvetica"/>
              </a:rPr>
              <a:t>(1) Include surface inspection and local repair, before and after bulk-EP</a:t>
            </a:r>
            <a:endParaRPr kumimoji="1" lang="ja-JP" altLang="en-US" sz="2000" dirty="0">
              <a:solidFill>
                <a:srgbClr val="000090"/>
              </a:solidFill>
              <a:latin typeface="Helvetica"/>
              <a:cs typeface="Helvetic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4958" y="2083029"/>
            <a:ext cx="4865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90"/>
                </a:solidFill>
                <a:latin typeface="Helvetica"/>
                <a:cs typeface="Helvetica"/>
              </a:rPr>
              <a:t>(2) Tank-on delivery, ready to do field test</a:t>
            </a:r>
            <a:endParaRPr kumimoji="1" lang="ja-JP" altLang="en-US" sz="2000" dirty="0">
              <a:solidFill>
                <a:srgbClr val="000090"/>
              </a:solidFill>
              <a:latin typeface="Helvetica"/>
              <a:cs typeface="Helvetic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4958" y="3571020"/>
            <a:ext cx="74411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90"/>
                </a:solidFill>
                <a:latin typeface="Helvetica"/>
                <a:cs typeface="Helvetica"/>
              </a:rPr>
              <a:t>(3) Apply 2-nd pass treatment, if the gradient less than 28MV/m,</a:t>
            </a:r>
          </a:p>
          <a:p>
            <a:r>
              <a:rPr lang="en-US" altLang="ja-JP" sz="2000" dirty="0">
                <a:solidFill>
                  <a:srgbClr val="000090"/>
                </a:solidFill>
                <a:latin typeface="Helvetica"/>
                <a:cs typeface="Helvetica"/>
              </a:rPr>
              <a:t> </a:t>
            </a:r>
            <a:r>
              <a:rPr lang="en-US" altLang="ja-JP" sz="2000" dirty="0" smtClean="0">
                <a:solidFill>
                  <a:srgbClr val="000090"/>
                </a:solidFill>
                <a:latin typeface="Helvetica"/>
                <a:cs typeface="Helvetica"/>
              </a:rPr>
              <a:t>    ( no more 3-rd treatment )</a:t>
            </a:r>
            <a:endParaRPr kumimoji="1" lang="ja-JP" altLang="en-US" sz="2000" dirty="0">
              <a:solidFill>
                <a:srgbClr val="000090"/>
              </a:solidFill>
              <a:latin typeface="Helvetica"/>
              <a:cs typeface="Helvetic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4958" y="5155394"/>
            <a:ext cx="81996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90"/>
                </a:solidFill>
                <a:latin typeface="Helvetica"/>
                <a:cs typeface="Helvetica"/>
              </a:rPr>
              <a:t>(4) Field Test Facility is the laboratory responsibility</a:t>
            </a:r>
          </a:p>
          <a:p>
            <a:r>
              <a:rPr lang="en-US" altLang="ja-JP" sz="2000" dirty="0">
                <a:solidFill>
                  <a:srgbClr val="000090"/>
                </a:solidFill>
                <a:latin typeface="Helvetica"/>
                <a:cs typeface="Helvetica"/>
              </a:rPr>
              <a:t> </a:t>
            </a:r>
            <a:r>
              <a:rPr lang="en-US" altLang="ja-JP" sz="2000" dirty="0" smtClean="0">
                <a:solidFill>
                  <a:srgbClr val="000090"/>
                </a:solidFill>
                <a:latin typeface="Helvetica"/>
                <a:cs typeface="Helvetica"/>
              </a:rPr>
              <a:t>    Need to cost estimate for industry 2-nd pass or laboratory 2-nd pass</a:t>
            </a:r>
            <a:endParaRPr kumimoji="1" lang="ja-JP" altLang="en-US" sz="2000" dirty="0">
              <a:solidFill>
                <a:srgbClr val="000090"/>
              </a:solidFill>
              <a:latin typeface="Helvetica"/>
              <a:cs typeface="Helvetic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0010" y="5904060"/>
            <a:ext cx="6881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Existing Lab cryogenics has cost benefit for laboratory field test facility.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06621" y="2483139"/>
            <a:ext cx="80587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Follow XFEL procedure</a:t>
            </a:r>
            <a:r>
              <a:rPr lang="en-US" altLang="ja-JP" dirty="0"/>
              <a:t>.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/>
              <a:t>G</a:t>
            </a:r>
            <a:r>
              <a:rPr kumimoji="1" lang="en-US" altLang="ja-JP" dirty="0" smtClean="0"/>
              <a:t>ive-up quench location identification assuming surface inspection effectively work.</a:t>
            </a:r>
          </a:p>
          <a:p>
            <a:r>
              <a:rPr lang="en-US" altLang="ja-JP" dirty="0" smtClean="0"/>
              <a:t>Minimize industry/laboratory transportation.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06621" y="1214101"/>
            <a:ext cx="7809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Visible, clear defects can be identified and easily removed before costly field test.</a:t>
            </a:r>
          </a:p>
          <a:p>
            <a:r>
              <a:rPr lang="en-US" altLang="ja-JP" dirty="0" smtClean="0"/>
              <a:t>By automated inspection and repair-robotics, man-power cost reasonably low.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0583" y="4243654"/>
            <a:ext cx="8532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</a:t>
            </a:r>
            <a:r>
              <a:rPr kumimoji="1" lang="en-US" altLang="ja-JP" dirty="0" smtClean="0"/>
              <a:t>ssuming 1-st pass ~80% yield extrapolated and expected from cavity gradient data-base,</a:t>
            </a:r>
          </a:p>
          <a:p>
            <a:r>
              <a:rPr kumimoji="1" lang="en-US" altLang="ja-JP" dirty="0" smtClean="0"/>
              <a:t>Another &gt;80% yield for 2-nd pass, makes &gt;96% yield in total.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573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/>
          <p:cNvSpPr/>
          <p:nvPr/>
        </p:nvSpPr>
        <p:spPr>
          <a:xfrm>
            <a:off x="4982349" y="2148815"/>
            <a:ext cx="3266926" cy="17132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4980069" y="4459701"/>
            <a:ext cx="3266926" cy="1778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4980068" y="606583"/>
            <a:ext cx="3376531" cy="13905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961565" y="735338"/>
            <a:ext cx="2316899" cy="49444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</a:rPr>
              <a:t>Coupler Fabrication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961565" y="1605168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clean-up</a:t>
            </a:r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949189" y="2511005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pair assembly</a:t>
            </a:r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949189" y="3351750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pumping/120C baking</a:t>
            </a:r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936813" y="4299753"/>
            <a:ext cx="2316899" cy="494445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RF power process (RoomTemperature)</a:t>
            </a:r>
            <a:r>
              <a:rPr kumimoji="1" lang="en-US" altLang="ja-JP"/>
              <a:t> </a:t>
            </a:r>
            <a:endParaRPr kumimoji="1" lang="ja-JP" altLang="en-US"/>
          </a:p>
        </p:txBody>
      </p:sp>
      <p:cxnSp>
        <p:nvCxnSpPr>
          <p:cNvPr id="7" name="直線矢印コネクタ 6"/>
          <p:cNvCxnSpPr>
            <a:stCxn id="2" idx="2"/>
            <a:endCxn id="3" idx="0"/>
          </p:cNvCxnSpPr>
          <p:nvPr/>
        </p:nvCxnSpPr>
        <p:spPr>
          <a:xfrm>
            <a:off x="2120015" y="1229783"/>
            <a:ext cx="0" cy="3753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>
            <a:stCxn id="3" idx="2"/>
          </p:cNvCxnSpPr>
          <p:nvPr/>
        </p:nvCxnSpPr>
        <p:spPr>
          <a:xfrm>
            <a:off x="2120015" y="2099613"/>
            <a:ext cx="0" cy="411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>
            <a:stCxn id="4" idx="2"/>
            <a:endCxn id="5" idx="0"/>
          </p:cNvCxnSpPr>
          <p:nvPr/>
        </p:nvCxnSpPr>
        <p:spPr>
          <a:xfrm>
            <a:off x="2107639" y="3005450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>
            <a:stCxn id="5" idx="2"/>
          </p:cNvCxnSpPr>
          <p:nvPr/>
        </p:nvCxnSpPr>
        <p:spPr>
          <a:xfrm>
            <a:off x="2107639" y="3846195"/>
            <a:ext cx="0" cy="4535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2083685" y="4794198"/>
            <a:ext cx="0" cy="365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961565" y="5159888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disassembly </a:t>
            </a:r>
          </a:p>
          <a:p>
            <a:pPr algn="ctr"/>
            <a:r>
              <a:rPr lang="en-US" altLang="ja-JP"/>
              <a:t>in clean room</a:t>
            </a:r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5092701" y="851322"/>
            <a:ext cx="3154294" cy="6256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Assembly cavities and couplers,</a:t>
            </a:r>
            <a:endParaRPr kumimoji="1" lang="en-US" altLang="ja-JP" dirty="0"/>
          </a:p>
          <a:p>
            <a:pPr algn="ctr"/>
            <a:r>
              <a:rPr lang="en-US" altLang="ja-JP" dirty="0"/>
              <a:t>a</a:t>
            </a:r>
            <a:r>
              <a:rPr lang="en-US" altLang="ja-JP" dirty="0" smtClean="0"/>
              <a:t>nd into cryomodule</a:t>
            </a:r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5444986" y="2406022"/>
            <a:ext cx="2316899" cy="494445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RF power process</a:t>
            </a:r>
          </a:p>
          <a:p>
            <a:pPr algn="ctr"/>
            <a:r>
              <a:rPr lang="en-US" altLang="ja-JP"/>
              <a:t>(Room Temperature)</a:t>
            </a:r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5444986" y="3187689"/>
            <a:ext cx="2316899" cy="494445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RF power process with cavity (2K)</a:t>
            </a:r>
            <a:endParaRPr kumimoji="1" lang="ja-JP" altLang="en-US"/>
          </a:p>
        </p:txBody>
      </p:sp>
      <p:cxnSp>
        <p:nvCxnSpPr>
          <p:cNvPr id="22" name="直線矢印コネクタ 21"/>
          <p:cNvCxnSpPr>
            <a:endCxn id="19" idx="0"/>
          </p:cNvCxnSpPr>
          <p:nvPr/>
        </p:nvCxnSpPr>
        <p:spPr>
          <a:xfrm>
            <a:off x="6601156" y="1422479"/>
            <a:ext cx="2280" cy="9835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9" idx="2"/>
            <a:endCxn id="20" idx="0"/>
          </p:cNvCxnSpPr>
          <p:nvPr/>
        </p:nvCxnSpPr>
        <p:spPr>
          <a:xfrm>
            <a:off x="6603436" y="2900467"/>
            <a:ext cx="0" cy="2872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20" idx="2"/>
            <a:endCxn id="74" idx="0"/>
          </p:cNvCxnSpPr>
          <p:nvPr/>
        </p:nvCxnSpPr>
        <p:spPr>
          <a:xfrm flipH="1">
            <a:off x="6601156" y="3682134"/>
            <a:ext cx="2280" cy="1054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2083685" y="5654333"/>
            <a:ext cx="0" cy="36569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endCxn id="18" idx="1"/>
          </p:cNvCxnSpPr>
          <p:nvPr/>
        </p:nvCxnSpPr>
        <p:spPr>
          <a:xfrm>
            <a:off x="4498082" y="1164164"/>
            <a:ext cx="594619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4498082" y="1164164"/>
            <a:ext cx="0" cy="4855859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 flipH="1">
            <a:off x="2083685" y="6020023"/>
            <a:ext cx="2414397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1292033" y="184666"/>
            <a:ext cx="1973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Coupler Procedure</a:t>
            </a:r>
            <a:endParaRPr kumimoji="1" lang="ja-JP" altLang="en-US" b="1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478694" y="184666"/>
            <a:ext cx="2394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/>
              <a:t>Cryomodule Procedure</a:t>
            </a:r>
            <a:endParaRPr kumimoji="1" lang="ja-JP" altLang="en-US" b="1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980069" y="605101"/>
            <a:ext cx="13260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cryomodule assembly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982349" y="2159801"/>
            <a:ext cx="14157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cryomodule test facility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980069" y="4490143"/>
            <a:ext cx="6487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in tunnel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5442706" y="4736364"/>
            <a:ext cx="2316899" cy="494445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RF power process</a:t>
            </a:r>
          </a:p>
          <a:p>
            <a:pPr algn="ctr"/>
            <a:r>
              <a:rPr lang="en-US" altLang="ja-JP"/>
              <a:t>(Room Temperature)</a:t>
            </a:r>
            <a:endParaRPr kumimoji="1"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5442706" y="5518031"/>
            <a:ext cx="2316899" cy="494445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RF power process with cavity (2K)</a:t>
            </a:r>
            <a:endParaRPr kumimoji="1" lang="ja-JP" altLang="en-US"/>
          </a:p>
        </p:txBody>
      </p:sp>
      <p:cxnSp>
        <p:nvCxnSpPr>
          <p:cNvPr id="76" name="直線矢印コネクタ 75"/>
          <p:cNvCxnSpPr>
            <a:stCxn id="74" idx="2"/>
            <a:endCxn id="75" idx="0"/>
          </p:cNvCxnSpPr>
          <p:nvPr/>
        </p:nvCxnSpPr>
        <p:spPr>
          <a:xfrm>
            <a:off x="6601156" y="5230809"/>
            <a:ext cx="0" cy="2872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直線矢印コネクタ 77"/>
          <p:cNvCxnSpPr>
            <a:stCxn id="75" idx="2"/>
          </p:cNvCxnSpPr>
          <p:nvPr/>
        </p:nvCxnSpPr>
        <p:spPr>
          <a:xfrm>
            <a:off x="6601156" y="6012476"/>
            <a:ext cx="0" cy="5413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テキスト ボックス 80"/>
          <p:cNvSpPr txBox="1"/>
          <p:nvPr/>
        </p:nvSpPr>
        <p:spPr>
          <a:xfrm>
            <a:off x="5929425" y="6553819"/>
            <a:ext cx="13434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Accelerator Operation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486552" y="1375237"/>
            <a:ext cx="3266926" cy="48340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486552" y="1368907"/>
            <a:ext cx="1197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Coupler test facility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489874" y="4032449"/>
            <a:ext cx="1813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2x peak RF power process</a:t>
            </a:r>
            <a:endParaRPr kumimoji="1" lang="ja-JP" altLang="en-US" sz="120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354782" y="4053937"/>
            <a:ext cx="2892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Move to Tunnel and install into Accelerator</a:t>
            </a:r>
            <a:endParaRPr kumimoji="1" lang="ja-JP" altLang="en-US" sz="1200"/>
          </a:p>
        </p:txBody>
      </p:sp>
      <p:cxnSp>
        <p:nvCxnSpPr>
          <p:cNvPr id="93" name="直線矢印コネクタ 92"/>
          <p:cNvCxnSpPr/>
          <p:nvPr/>
        </p:nvCxnSpPr>
        <p:spPr>
          <a:xfrm>
            <a:off x="7173666" y="1477005"/>
            <a:ext cx="0" cy="3844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>
            <a:off x="7173666" y="1861440"/>
            <a:ext cx="1625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/>
          <p:cNvCxnSpPr/>
          <p:nvPr/>
        </p:nvCxnSpPr>
        <p:spPr>
          <a:xfrm>
            <a:off x="8798714" y="1861440"/>
            <a:ext cx="0" cy="21710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flipH="1">
            <a:off x="7173666" y="4032449"/>
            <a:ext cx="1625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直線矢印コネクタ 100"/>
          <p:cNvCxnSpPr/>
          <p:nvPr/>
        </p:nvCxnSpPr>
        <p:spPr>
          <a:xfrm>
            <a:off x="7173666" y="4032449"/>
            <a:ext cx="0" cy="7039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直線矢印コネクタ 108"/>
          <p:cNvCxnSpPr/>
          <p:nvPr/>
        </p:nvCxnSpPr>
        <p:spPr>
          <a:xfrm>
            <a:off x="6998713" y="445970"/>
            <a:ext cx="0" cy="40535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テキスト ボックス 111"/>
          <p:cNvSpPr txBox="1"/>
          <p:nvPr/>
        </p:nvSpPr>
        <p:spPr>
          <a:xfrm>
            <a:off x="6833613" y="202726"/>
            <a:ext cx="5730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cavities</a:t>
            </a:r>
            <a:endParaRPr kumimoji="1" lang="ja-JP" altLang="en-US" sz="1000" dirty="0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309515" y="859449"/>
            <a:ext cx="6293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couplers</a:t>
            </a:r>
            <a:endParaRPr kumimoji="1" lang="ja-JP" altLang="en-US" sz="1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603243" y="1627993"/>
            <a:ext cx="2570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Initial 20% to go cold-test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467086" y="1422479"/>
            <a:ext cx="1629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The rest, 10% sampling </a:t>
            </a:r>
          </a:p>
          <a:p>
            <a:r>
              <a:rPr kumimoji="1" lang="en-US" altLang="ja-JP" sz="1200" dirty="0"/>
              <a:t>for cold-test</a:t>
            </a:r>
            <a:endParaRPr kumimoji="1" lang="ja-JP" altLang="en-US" sz="12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53189" y="3948022"/>
            <a:ext cx="1768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10</a:t>
            </a:r>
            <a:r>
              <a:rPr kumimoji="1" lang="en-US" altLang="ja-JP"/>
              <a:t>0% power test</a:t>
            </a:r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236345" y="4561122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20hrs </a:t>
            </a:r>
          </a:p>
          <a:p>
            <a:r>
              <a:rPr lang="en-US" altLang="ja-JP" sz="1200"/>
              <a:t>for pair of couplers</a:t>
            </a:r>
            <a:endParaRPr kumimoji="1" lang="ja-JP" altLang="en-US" sz="1200"/>
          </a:p>
        </p:txBody>
      </p:sp>
      <p:cxnSp>
        <p:nvCxnSpPr>
          <p:cNvPr id="62" name="直線矢印コネクタ 61"/>
          <p:cNvCxnSpPr/>
          <p:nvPr/>
        </p:nvCxnSpPr>
        <p:spPr>
          <a:xfrm>
            <a:off x="7633713" y="445970"/>
            <a:ext cx="0" cy="40535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7559094" y="232015"/>
            <a:ext cx="11171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Cryomodule parts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227349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46149" y="232319"/>
            <a:ext cx="6016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Helvetica"/>
                <a:cs typeface="Helvetica"/>
              </a:rPr>
              <a:t>Coupler test, cryomodule test: proposal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4958" y="813991"/>
            <a:ext cx="6391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90"/>
                </a:solidFill>
                <a:latin typeface="Helvetica"/>
                <a:cs typeface="Helvetica"/>
              </a:rPr>
              <a:t>(1) 100% coupler power test done by industry</a:t>
            </a:r>
            <a:endParaRPr kumimoji="1" lang="ja-JP" altLang="en-US" sz="2400" dirty="0">
              <a:solidFill>
                <a:srgbClr val="000090"/>
              </a:solidFill>
              <a:latin typeface="Helvetica"/>
              <a:cs typeface="Helvetic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8158" y="4728399"/>
            <a:ext cx="797676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According to specification table, rf process should be;</a:t>
            </a:r>
          </a:p>
          <a:p>
            <a:r>
              <a:rPr lang="en-US" altLang="ja-JP" sz="2000" dirty="0"/>
              <a:t>        &gt;1200kW up to 400µs pulse width,  &gt;600kW for 400 ~ 1600µs</a:t>
            </a:r>
          </a:p>
          <a:p>
            <a:r>
              <a:rPr lang="en-US" altLang="ja-JP" sz="2000" dirty="0" smtClean="0"/>
              <a:t>        &gt;600kW for 1600µs.</a:t>
            </a:r>
          </a:p>
          <a:p>
            <a:endParaRPr lang="en-US" altLang="ja-JP" sz="2000" dirty="0" smtClean="0"/>
          </a:p>
          <a:p>
            <a:r>
              <a:rPr kumimoji="1" lang="en-US" altLang="ja-JP" sz="2000" dirty="0"/>
              <a:t>After process, cold part should be disassembled and packed in clean-room.</a:t>
            </a:r>
            <a:endParaRPr kumimoji="1"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78158" y="1355984"/>
            <a:ext cx="857726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/>
              <a:t>High</a:t>
            </a:r>
            <a:r>
              <a:rPr kumimoji="1" lang="en-US" altLang="ja-JP" sz="2000"/>
              <a:t> peak power process is strongly recommended </a:t>
            </a:r>
          </a:p>
          <a:p>
            <a:r>
              <a:rPr lang="en-US" altLang="ja-JP" sz="2000"/>
              <a:t>                      </a:t>
            </a:r>
            <a:r>
              <a:rPr kumimoji="1" lang="en-US" altLang="ja-JP" sz="2000"/>
              <a:t>for ceramics window process, whisker process and out-gass process.</a:t>
            </a:r>
          </a:p>
          <a:p>
            <a:r>
              <a:rPr lang="en-US" altLang="ja-JP" sz="2000"/>
              <a:t>         not good for in-situ process to avoid contamination into cavity.</a:t>
            </a:r>
            <a:endParaRPr kumimoji="1" lang="en-US" altLang="ja-JP" sz="2000"/>
          </a:p>
          <a:p>
            <a:endParaRPr lang="en-US" altLang="ja-JP" sz="2000"/>
          </a:p>
          <a:p>
            <a:r>
              <a:rPr lang="en-US" altLang="ja-JP" sz="2000"/>
              <a:t>120C baking is also required for surface water removal, </a:t>
            </a:r>
          </a:p>
          <a:p>
            <a:r>
              <a:rPr lang="en-US" altLang="ja-JP" sz="2000"/>
              <a:t>          not good for in-situ baking to avoid contamination into cavity.</a:t>
            </a:r>
          </a:p>
          <a:p>
            <a:endParaRPr lang="en-US" altLang="ja-JP" sz="2000"/>
          </a:p>
          <a:p>
            <a:r>
              <a:rPr lang="en-US" altLang="ja-JP" sz="2000"/>
              <a:t>So that, automated Coupler Test Facility for 100% coupler process </a:t>
            </a:r>
          </a:p>
          <a:p>
            <a:r>
              <a:rPr lang="en-US" altLang="ja-JP" sz="2000"/>
              <a:t>should be considered.</a:t>
            </a:r>
          </a:p>
          <a:p>
            <a:r>
              <a:rPr kumimoji="1" lang="en-US" altLang="ja-JP" sz="2000"/>
              <a:t> To make fabrication feedback easy, industry should do rf process.</a:t>
            </a:r>
            <a:endParaRPr kumimoji="1"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1837922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74958" y="813991"/>
            <a:ext cx="8032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0090"/>
                </a:solidFill>
                <a:latin typeface="Helvetica"/>
                <a:cs typeface="Helvetica"/>
              </a:rPr>
              <a:t>(2) Average 30% cryomodule cold test done by laboratory</a:t>
            </a:r>
            <a:endParaRPr kumimoji="1" lang="ja-JP" altLang="en-US" sz="2400" dirty="0">
              <a:solidFill>
                <a:srgbClr val="000090"/>
              </a:solidFill>
              <a:latin typeface="Helvetica"/>
              <a:cs typeface="Helvetic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4958" y="1432220"/>
            <a:ext cx="879500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Existing Lab cryogenics (Lab operated cryogenics) and Lab high power RF system</a:t>
            </a:r>
          </a:p>
          <a:p>
            <a:r>
              <a:rPr kumimoji="1" lang="en-US" altLang="ja-JP" dirty="0" smtClean="0"/>
              <a:t>                  has cost benefit for cryomodule test facility. 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Laboratory should have responsibility for the final test of cryomodule, </a:t>
            </a:r>
          </a:p>
          <a:p>
            <a:r>
              <a:rPr lang="en-US" altLang="ja-JP" dirty="0"/>
              <a:t>                 because of final check point of accelerator performance before tunnel installation</a:t>
            </a:r>
            <a:r>
              <a:rPr kumimoji="1" lang="en-US" altLang="ja-JP" dirty="0" smtClean="0"/>
              <a:t>.</a:t>
            </a:r>
          </a:p>
          <a:p>
            <a:endParaRPr lang="en-US" altLang="ja-JP" dirty="0"/>
          </a:p>
          <a:p>
            <a:r>
              <a:rPr kumimoji="1" lang="en-US" altLang="ja-JP" dirty="0"/>
              <a:t>Only average 30% of 1824 cryomodule production </a:t>
            </a:r>
          </a:p>
          <a:p>
            <a:r>
              <a:rPr kumimoji="1" lang="en-US" altLang="ja-JP" dirty="0"/>
              <a:t>( ~ 547 cryomodule -&gt;  182 cryomodule/region ) </a:t>
            </a:r>
            <a:r>
              <a:rPr lang="en-US" altLang="ja-JP" dirty="0"/>
              <a:t>are tested.</a:t>
            </a:r>
          </a:p>
          <a:p>
            <a:endParaRPr lang="en-US" altLang="ja-JP" dirty="0"/>
          </a:p>
          <a:p>
            <a:r>
              <a:rPr lang="en-US" altLang="ja-JP" dirty="0"/>
              <a:t>Initial every ~120 cryomodule (20%) are tested, </a:t>
            </a:r>
          </a:p>
          <a:p>
            <a:r>
              <a:rPr lang="en-US" altLang="ja-JP" dirty="0"/>
              <a:t>                                         then only 10% of the production are tested by sampling.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74958" y="4744135"/>
            <a:ext cx="77597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</a:rPr>
              <a:t>In start-up 3 years, cavity performance degradation issue should be addressed and solved before production.</a:t>
            </a:r>
          </a:p>
          <a:p>
            <a:endParaRPr lang="en-US" altLang="ja-JP">
              <a:solidFill>
                <a:srgbClr val="000000"/>
              </a:solidFill>
            </a:endParaRPr>
          </a:p>
          <a:p>
            <a:r>
              <a:rPr lang="en-US" altLang="ja-JP">
                <a:solidFill>
                  <a:srgbClr val="000000"/>
                </a:solidFill>
              </a:rPr>
              <a:t>~1.5 months/cryomodule assembly term makes 24 cycles assembly, then 24 times feedback process is enough to address vaious issues to solve.</a:t>
            </a:r>
          </a:p>
        </p:txBody>
      </p:sp>
    </p:spTree>
    <p:extLst>
      <p:ext uri="{BB962C8B-B14F-4D97-AF65-F5344CB8AC3E}">
        <p14:creationId xmlns:p14="http://schemas.microsoft.com/office/powerpoint/2010/main" val="1492767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module_production_one_region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283" y="1012412"/>
            <a:ext cx="6460015" cy="42775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6892" y="350322"/>
            <a:ext cx="4784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Cryomodule production in RDR</a:t>
            </a:r>
            <a:endParaRPr kumimoji="1" lang="ja-JP" altLang="en-US" sz="2800" dirty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1752600" y="871954"/>
            <a:ext cx="5867400" cy="1588"/>
          </a:xfrm>
          <a:prstGeom prst="line">
            <a:avLst/>
          </a:prstGeom>
          <a:ln w="349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outerShdw blurRad="101600" dist="20000" dir="5400000" rotWithShape="0">
              <a:srgbClr val="660066">
                <a:alpha val="6000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4013081" y="4260849"/>
            <a:ext cx="91653" cy="29845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409831" y="4362449"/>
            <a:ext cx="91653" cy="19685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4660781" y="3740151"/>
            <a:ext cx="91653" cy="8191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5257681" y="4127500"/>
            <a:ext cx="91653" cy="4318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5867281" y="4330701"/>
            <a:ext cx="91653" cy="2286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6495931" y="4330701"/>
            <a:ext cx="91653" cy="2285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7118231" y="4432300"/>
            <a:ext cx="91653" cy="12065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660781" y="5437993"/>
            <a:ext cx="218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elvetica"/>
                <a:cs typeface="Helvetica"/>
              </a:rPr>
              <a:t>Initial 20% cold-test</a:t>
            </a:r>
            <a:endParaRPr kumimoji="1" lang="ja-JP" altLang="en-US" dirty="0">
              <a:latin typeface="Helvetica"/>
              <a:cs typeface="Helvetic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679869" y="5870904"/>
            <a:ext cx="280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10</a:t>
            </a:r>
            <a:r>
              <a:rPr kumimoji="1" lang="en-US" altLang="ja-JP" dirty="0">
                <a:latin typeface="Helvetica"/>
                <a:cs typeface="Helvetica"/>
              </a:rPr>
              <a:t>% sampling </a:t>
            </a:r>
            <a:r>
              <a:rPr kumimoji="1" lang="en-US" altLang="ja-JP" dirty="0" smtClean="0">
                <a:latin typeface="Helvetica"/>
                <a:cs typeface="Helvetica"/>
              </a:rPr>
              <a:t>for the rest</a:t>
            </a:r>
            <a:endParaRPr kumimoji="1" lang="ja-JP" altLang="en-US" dirty="0">
              <a:latin typeface="Helvetica"/>
              <a:cs typeface="Helvetic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60281" y="5695576"/>
            <a:ext cx="376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Average 30</a:t>
            </a:r>
            <a:r>
              <a:rPr kumimoji="1" lang="en-US" altLang="ja-JP" dirty="0">
                <a:latin typeface="Helvetica"/>
                <a:cs typeface="Helvetica"/>
              </a:rPr>
              <a:t>% </a:t>
            </a:r>
            <a:r>
              <a:rPr kumimoji="1" lang="en-US" altLang="ja-JP" dirty="0" smtClean="0">
                <a:latin typeface="Helvetica"/>
                <a:cs typeface="Helvetica"/>
              </a:rPr>
              <a:t>cryomodule cold</a:t>
            </a:r>
            <a:r>
              <a:rPr kumimoji="1" lang="en-US" altLang="ja-JP" dirty="0">
                <a:latin typeface="Helvetica"/>
                <a:cs typeface="Helvetica"/>
              </a:rPr>
              <a:t>-test</a:t>
            </a:r>
            <a:endParaRPr kumimoji="1" lang="ja-JP" altLang="en-US" dirty="0">
              <a:latin typeface="Helvetica"/>
              <a:cs typeface="Helvetica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4560295" y="5416097"/>
            <a:ext cx="0" cy="9374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4560295" y="5422723"/>
            <a:ext cx="19213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4560295" y="6339693"/>
            <a:ext cx="2318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7481913" y="4656876"/>
            <a:ext cx="1506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red bar shows </a:t>
            </a:r>
          </a:p>
          <a:p>
            <a:r>
              <a:rPr lang="en-US" altLang="ja-JP"/>
              <a:t>30% cold test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3324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465376" y="28354"/>
            <a:ext cx="2519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Cryomodule Test flow</a:t>
            </a:r>
            <a:endParaRPr kumimoji="1" lang="ja-JP" altLang="en-US" sz="20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995835" y="568164"/>
            <a:ext cx="3461866" cy="49444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</a:rPr>
              <a:t>Cryomodule assembly facility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584439" y="1859583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remove transport jigs</a:t>
            </a:r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572063" y="2765420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cryogenics/vacuum/WG connection</a:t>
            </a:r>
            <a:endParaRPr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572063" y="3606165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slow pump</a:t>
            </a:r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559687" y="4554168"/>
            <a:ext cx="2316899" cy="494445"/>
          </a:xfrm>
          <a:prstGeom prst="rect">
            <a:avLst/>
          </a:prstGeom>
          <a:solidFill>
            <a:srgbClr val="FF66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RF power process (RoomTemperature)</a:t>
            </a:r>
            <a:r>
              <a:rPr kumimoji="1" lang="en-US" altLang="ja-JP"/>
              <a:t> </a:t>
            </a:r>
            <a:endParaRPr kumimoji="1" lang="ja-JP" altLang="en-US"/>
          </a:p>
        </p:txBody>
      </p:sp>
      <p:cxnSp>
        <p:nvCxnSpPr>
          <p:cNvPr id="11" name="直線矢印コネクタ 10"/>
          <p:cNvCxnSpPr>
            <a:stCxn id="5" idx="2"/>
            <a:endCxn id="7" idx="0"/>
          </p:cNvCxnSpPr>
          <p:nvPr/>
        </p:nvCxnSpPr>
        <p:spPr>
          <a:xfrm>
            <a:off x="2726768" y="1062609"/>
            <a:ext cx="16121" cy="7969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stCxn id="7" idx="2"/>
          </p:cNvCxnSpPr>
          <p:nvPr/>
        </p:nvCxnSpPr>
        <p:spPr>
          <a:xfrm>
            <a:off x="2742889" y="2354028"/>
            <a:ext cx="0" cy="411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8" idx="2"/>
            <a:endCxn id="9" idx="0"/>
          </p:cNvCxnSpPr>
          <p:nvPr/>
        </p:nvCxnSpPr>
        <p:spPr>
          <a:xfrm>
            <a:off x="2730513" y="3259865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9" idx="2"/>
          </p:cNvCxnSpPr>
          <p:nvPr/>
        </p:nvCxnSpPr>
        <p:spPr>
          <a:xfrm>
            <a:off x="2730513" y="4100610"/>
            <a:ext cx="0" cy="4535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706559" y="5048613"/>
            <a:ext cx="0" cy="365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1584439" y="5414303"/>
            <a:ext cx="2316899" cy="494445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cool-down to 2K</a:t>
            </a:r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889001" y="1346200"/>
            <a:ext cx="6910180" cy="51175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95834" y="1481920"/>
            <a:ext cx="1710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solidFill>
                  <a:srgbClr val="FF0000"/>
                </a:solidFill>
              </a:rPr>
              <a:t>Cryomodule test facility</a:t>
            </a:r>
            <a:endParaRPr kumimoji="1" lang="ja-JP" altLang="en-US" sz="1200" b="1">
              <a:solidFill>
                <a:srgbClr val="FF0000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721339" y="1869543"/>
            <a:ext cx="2316899" cy="494445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cavity/coupler/WG tuning</a:t>
            </a:r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4708963" y="2775380"/>
            <a:ext cx="2316899" cy="494445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RF high power test</a:t>
            </a:r>
            <a:endParaRPr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4708963" y="3616125"/>
            <a:ext cx="2316899" cy="494445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/>
              <a:t>cavity tuner release</a:t>
            </a:r>
            <a:endParaRPr kumimoji="1" lang="ja-JP" altLang="en-US"/>
          </a:p>
        </p:txBody>
      </p:sp>
      <p:cxnSp>
        <p:nvCxnSpPr>
          <p:cNvPr id="26" name="直線矢印コネクタ 25"/>
          <p:cNvCxnSpPr>
            <a:stCxn id="22" idx="2"/>
          </p:cNvCxnSpPr>
          <p:nvPr/>
        </p:nvCxnSpPr>
        <p:spPr>
          <a:xfrm>
            <a:off x="5879789" y="2363988"/>
            <a:ext cx="0" cy="411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23" idx="2"/>
            <a:endCxn id="24" idx="0"/>
          </p:cNvCxnSpPr>
          <p:nvPr/>
        </p:nvCxnSpPr>
        <p:spPr>
          <a:xfrm>
            <a:off x="5867413" y="3269825"/>
            <a:ext cx="0" cy="346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24" idx="2"/>
          </p:cNvCxnSpPr>
          <p:nvPr/>
        </p:nvCxnSpPr>
        <p:spPr>
          <a:xfrm>
            <a:off x="5867413" y="4110570"/>
            <a:ext cx="0" cy="4535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5843459" y="5058573"/>
            <a:ext cx="0" cy="365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4721339" y="5424263"/>
            <a:ext cx="2316899" cy="49444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slow vent/disconnect/install transport jigs</a:t>
            </a:r>
            <a:endParaRPr kumimoji="1" lang="ja-JP" altLang="en-US"/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2706559" y="5918708"/>
            <a:ext cx="0" cy="365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4721339" y="4564128"/>
            <a:ext cx="2316899" cy="494445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/>
              <a:t>warm-up</a:t>
            </a:r>
            <a:endParaRPr kumimoji="1" lang="ja-JP" altLang="en-US"/>
          </a:p>
        </p:txBody>
      </p:sp>
      <p:cxnSp>
        <p:nvCxnSpPr>
          <p:cNvPr id="34" name="直線矢印コネクタ 33"/>
          <p:cNvCxnSpPr/>
          <p:nvPr/>
        </p:nvCxnSpPr>
        <p:spPr>
          <a:xfrm>
            <a:off x="5867491" y="5918708"/>
            <a:ext cx="12298" cy="813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2730513" y="6284398"/>
            <a:ext cx="16142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flipV="1">
            <a:off x="4344781" y="1484198"/>
            <a:ext cx="0" cy="4800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4344781" y="1484198"/>
            <a:ext cx="14986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>
            <a:off x="5841767" y="1494158"/>
            <a:ext cx="0" cy="3753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2730513" y="1062609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transport</a:t>
            </a:r>
            <a:endParaRPr kumimoji="1" lang="ja-JP" altLang="en-US" sz="120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916489" y="6145898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transport</a:t>
            </a:r>
            <a:endParaRPr kumimoji="1" lang="ja-JP" altLang="en-US" sz="120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930160" y="6463736"/>
            <a:ext cx="1869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/>
              <a:t>tunnel or stock-yard</a:t>
            </a:r>
            <a:endParaRPr kumimoji="1" lang="ja-JP" altLang="en-US" sz="160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65113" y="6550223"/>
            <a:ext cx="3451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*start-up test in tunnel is similar to this flow.</a:t>
            </a:r>
            <a:endParaRPr kumimoji="1" lang="ja-JP" altLang="en-US" sz="140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038238" y="1976428"/>
            <a:ext cx="1704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/>
              <a:t>RF low-power test</a:t>
            </a:r>
            <a:endParaRPr kumimoji="1" lang="ja-JP" altLang="en-US" sz="160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930160" y="1481920"/>
            <a:ext cx="1295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/>
              <a:t>CT to coupler</a:t>
            </a:r>
            <a:endParaRPr kumimoji="1" lang="ja-JP" altLang="en-US" sz="160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930160" y="2386200"/>
            <a:ext cx="1967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/>
              <a:t>WG connection again</a:t>
            </a:r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258386864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887</Words>
  <Application>Microsoft Macintosh PowerPoint</Application>
  <PresentationFormat>画面に合わせる (4:3)</PresentationFormat>
  <Paragraphs>158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ホワイト</vt:lpstr>
      <vt:lpstr>TDR Part 2:  3.7 Cavity and cryomodule test (?? pages)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 ATF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TDR Part 1:  3.4 Cavity Integration</dc:title>
  <dc:creator>早野 仁司</dc:creator>
  <cp:lastModifiedBy>早野 仁司</cp:lastModifiedBy>
  <cp:revision>7</cp:revision>
  <dcterms:created xsi:type="dcterms:W3CDTF">2012-04-23T13:14:28Z</dcterms:created>
  <dcterms:modified xsi:type="dcterms:W3CDTF">2012-04-24T19:35:30Z</dcterms:modified>
</cp:coreProperties>
</file>