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56" r:id="rId2"/>
    <p:sldId id="400" r:id="rId3"/>
    <p:sldId id="441" r:id="rId4"/>
    <p:sldId id="426" r:id="rId5"/>
    <p:sldId id="443" r:id="rId6"/>
    <p:sldId id="449" r:id="rId7"/>
    <p:sldId id="384" r:id="rId8"/>
    <p:sldId id="458" r:id="rId9"/>
    <p:sldId id="448" r:id="rId10"/>
    <p:sldId id="459" r:id="rId11"/>
    <p:sldId id="444" r:id="rId12"/>
    <p:sldId id="460" r:id="rId13"/>
    <p:sldId id="446" r:id="rId14"/>
    <p:sldId id="461" r:id="rId15"/>
    <p:sldId id="450" r:id="rId16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6600"/>
    <a:srgbClr val="0000FF"/>
    <a:srgbClr val="CCFF99"/>
    <a:srgbClr val="FFFFCC"/>
    <a:srgbClr val="99FF99"/>
    <a:srgbClr val="006600"/>
    <a:srgbClr val="FFFF66"/>
    <a:srgbClr val="FF99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-25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787" cy="496967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5839" y="2"/>
            <a:ext cx="2949787" cy="496967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DC8DCFE1-0597-44B4-B115-45E12410FB5D}" type="datetimeFigureOut">
              <a:rPr kumimoji="1" lang="ja-JP" altLang="en-US" smtClean="0"/>
              <a:pPr/>
              <a:t>4/25/12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648"/>
            <a:ext cx="2949787" cy="49696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5839" y="9440648"/>
            <a:ext cx="2949787" cy="49696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ED0AE954-A5F8-4EA7-BED7-112A1D2C788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25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787" cy="496967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839" y="2"/>
            <a:ext cx="2949787" cy="496967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0D9F9CC5-9932-46D1-84FE-656FC488A2BB}" type="datetimeFigureOut">
              <a:rPr kumimoji="1" lang="ja-JP" altLang="en-US" smtClean="0"/>
              <a:pPr/>
              <a:t>4/25/12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440648"/>
            <a:ext cx="2949787" cy="49696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839" y="9440648"/>
            <a:ext cx="2949787" cy="49696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E462D69B-6A23-4589-A25B-4BE7B9DCF5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325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microsoft.com/office/2007/relationships/hdphoto" Target="../media/hdphoto2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gray">
          <a:xfrm>
            <a:off x="0" y="1971968"/>
            <a:ext cx="1785918" cy="4286256"/>
          </a:xfrm>
          <a:custGeom>
            <a:avLst/>
            <a:gdLst/>
            <a:ahLst/>
            <a:cxnLst>
              <a:cxn ang="0">
                <a:pos x="1429" y="0"/>
              </a:cxn>
              <a:cxn ang="0">
                <a:pos x="1151" y="448"/>
              </a:cxn>
              <a:cxn ang="0">
                <a:pos x="914" y="1380"/>
              </a:cxn>
              <a:cxn ang="0">
                <a:pos x="937" y="2258"/>
              </a:cxn>
              <a:cxn ang="0">
                <a:pos x="1150" y="2537"/>
              </a:cxn>
              <a:cxn ang="0">
                <a:pos x="0" y="2537"/>
              </a:cxn>
              <a:cxn ang="0">
                <a:pos x="0" y="3"/>
              </a:cxn>
            </a:cxnLst>
            <a:rect l="0" t="0" r="r" b="b"/>
            <a:pathLst>
              <a:path w="1429" h="2537">
                <a:moveTo>
                  <a:pt x="1429" y="0"/>
                </a:moveTo>
                <a:cubicBezTo>
                  <a:pt x="1354" y="113"/>
                  <a:pt x="1317" y="128"/>
                  <a:pt x="1151" y="448"/>
                </a:cubicBezTo>
                <a:cubicBezTo>
                  <a:pt x="985" y="768"/>
                  <a:pt x="933" y="1087"/>
                  <a:pt x="914" y="1380"/>
                </a:cubicBezTo>
                <a:cubicBezTo>
                  <a:pt x="895" y="1673"/>
                  <a:pt x="873" y="2100"/>
                  <a:pt x="937" y="2258"/>
                </a:cubicBezTo>
                <a:lnTo>
                  <a:pt x="1150" y="2537"/>
                </a:lnTo>
                <a:lnTo>
                  <a:pt x="0" y="2537"/>
                </a:lnTo>
                <a:lnTo>
                  <a:pt x="0" y="3"/>
                </a:lnTo>
              </a:path>
            </a:pathLst>
          </a:custGeom>
          <a:gradFill rotWithShape="0"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gray">
          <a:xfrm>
            <a:off x="0" y="0"/>
            <a:ext cx="9144000" cy="197196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gray">
          <a:xfrm>
            <a:off x="0" y="954736"/>
            <a:ext cx="9144000" cy="1509064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14282" y="954736"/>
            <a:ext cx="8929718" cy="1017232"/>
          </a:xfrm>
        </p:spPr>
        <p:txBody>
          <a:bodyPr/>
          <a:lstStyle>
            <a:lvl1pPr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979613" y="3619801"/>
            <a:ext cx="7164387" cy="574675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62713"/>
            <a:ext cx="2133600" cy="279400"/>
          </a:xfrm>
        </p:spPr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62713"/>
            <a:ext cx="2895600" cy="279400"/>
          </a:xfrm>
        </p:spPr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62713"/>
            <a:ext cx="2133600" cy="279400"/>
          </a:xfrm>
        </p:spPr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D6EC820B-A792-420C-895B-1C6E8139DEC4}" type="slidenum">
              <a:rPr lang="en-US" altLang="ja-JP" smtClean="0"/>
              <a:pPr/>
              <a:t>‹#›</a:t>
            </a:fld>
            <a:endParaRPr lang="en-US" altLang="ja-JP"/>
          </a:p>
        </p:txBody>
      </p:sp>
      <p:pic>
        <p:nvPicPr>
          <p:cNvPr id="14" name="図 13" descr="名称未設定 3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1244" y="140889"/>
            <a:ext cx="1325738" cy="76269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" name="図 1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97" y="23696"/>
            <a:ext cx="1710315" cy="921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9E79C-6C21-46A2-B6AA-5D5690F952E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208838" y="404813"/>
            <a:ext cx="1935162" cy="59055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403350" y="404813"/>
            <a:ext cx="5653088" cy="59055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BE4D2-F62C-44D6-A4AA-7A60FCADB2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7"/>
            <a:ext cx="7821637" cy="531020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1AB4610A-7B83-4138-AFF8-D0E9316B21D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C69D4-1597-4E4B-A46A-42C298E7BBC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403350" y="1341438"/>
            <a:ext cx="3668713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4463" y="1341438"/>
            <a:ext cx="3668712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74994-0864-44EA-9EF1-FDD2137A41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E707F-8C67-489B-986E-187E4F88D2B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E68EC-4B91-4407-A466-93D330E2039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619A7-80CA-43D4-A07B-D28F5CC6FE2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17BE6-EB59-4A5B-8772-3362784F51C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ABD38-1495-4343-99AC-A8C1CD77C18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3"/>
          <p:cNvSpPr>
            <a:spLocks noChangeArrowheads="1"/>
          </p:cNvSpPr>
          <p:nvPr userDrawn="1"/>
        </p:nvSpPr>
        <p:spPr bwMode="gray">
          <a:xfrm rot="559536">
            <a:off x="646346" y="642918"/>
            <a:ext cx="869475" cy="3300629"/>
          </a:xfrm>
          <a:prstGeom prst="moon">
            <a:avLst>
              <a:gd name="adj" fmla="val 50000"/>
            </a:avLst>
          </a:prstGeom>
          <a:gradFill>
            <a:gsLst>
              <a:gs pos="0">
                <a:srgbClr val="99FF99"/>
              </a:gs>
              <a:gs pos="100000">
                <a:schemeClr val="bg1"/>
              </a:gs>
              <a:gs pos="100000">
                <a:schemeClr val="bg1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gray">
          <a:xfrm>
            <a:off x="0" y="-11113"/>
            <a:ext cx="9144000" cy="51115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gray">
          <a:xfrm>
            <a:off x="0" y="71414"/>
            <a:ext cx="9144000" cy="71438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 bwMode="gray">
          <a:xfrm>
            <a:off x="1428728" y="71414"/>
            <a:ext cx="7451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body" idx="1"/>
          </p:nvPr>
        </p:nvSpPr>
        <p:spPr bwMode="gray">
          <a:xfrm>
            <a:off x="1071538" y="1000108"/>
            <a:ext cx="7821637" cy="531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40335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692525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759575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5D997019-2217-4BC2-94AB-CAB9259FE1BE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3086" name="Freeform 14"/>
          <p:cNvSpPr>
            <a:spLocks/>
          </p:cNvSpPr>
          <p:nvPr/>
        </p:nvSpPr>
        <p:spPr bwMode="gray">
          <a:xfrm>
            <a:off x="-1204" y="8502"/>
            <a:ext cx="1714480" cy="1171559"/>
          </a:xfrm>
          <a:custGeom>
            <a:avLst/>
            <a:gdLst/>
            <a:ahLst/>
            <a:cxnLst>
              <a:cxn ang="0">
                <a:pos x="1408" y="6"/>
              </a:cxn>
              <a:cxn ang="0">
                <a:pos x="969" y="530"/>
              </a:cxn>
              <a:cxn ang="0">
                <a:pos x="741" y="1675"/>
              </a:cxn>
              <a:cxn ang="0">
                <a:pos x="0" y="1679"/>
              </a:cxn>
              <a:cxn ang="0">
                <a:pos x="0" y="0"/>
              </a:cxn>
              <a:cxn ang="0">
                <a:pos x="1408" y="6"/>
              </a:cxn>
            </a:cxnLst>
            <a:rect l="0" t="0" r="r" b="b"/>
            <a:pathLst>
              <a:path w="1408" h="1679">
                <a:moveTo>
                  <a:pt x="1408" y="6"/>
                </a:moveTo>
                <a:cubicBezTo>
                  <a:pt x="1333" y="81"/>
                  <a:pt x="1116" y="249"/>
                  <a:pt x="969" y="530"/>
                </a:cubicBezTo>
                <a:cubicBezTo>
                  <a:pt x="822" y="811"/>
                  <a:pt x="741" y="1143"/>
                  <a:pt x="741" y="1675"/>
                </a:cubicBezTo>
                <a:lnTo>
                  <a:pt x="0" y="1679"/>
                </a:lnTo>
                <a:lnTo>
                  <a:pt x="0" y="0"/>
                </a:lnTo>
                <a:cubicBezTo>
                  <a:pt x="0" y="0"/>
                  <a:pt x="1408" y="6"/>
                  <a:pt x="1408" y="6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ja-JP" altLang="en-US">
              <a:solidFill>
                <a:srgbClr val="CCFF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Freeform 4"/>
          <p:cNvSpPr>
            <a:spLocks/>
          </p:cNvSpPr>
          <p:nvPr userDrawn="1"/>
        </p:nvSpPr>
        <p:spPr bwMode="gray">
          <a:xfrm>
            <a:off x="0" y="765022"/>
            <a:ext cx="1571604" cy="3249752"/>
          </a:xfrm>
          <a:custGeom>
            <a:avLst/>
            <a:gdLst/>
            <a:ahLst/>
            <a:cxnLst>
              <a:cxn ang="0">
                <a:pos x="1296" y="2160"/>
              </a:cxn>
              <a:cxn ang="0">
                <a:pos x="0" y="2160"/>
              </a:cxn>
              <a:cxn ang="0">
                <a:pos x="0" y="0"/>
              </a:cxn>
              <a:cxn ang="0">
                <a:pos x="1584" y="0"/>
              </a:cxn>
              <a:cxn ang="0">
                <a:pos x="960" y="672"/>
              </a:cxn>
              <a:cxn ang="0">
                <a:pos x="864" y="1344"/>
              </a:cxn>
              <a:cxn ang="0">
                <a:pos x="1056" y="1920"/>
              </a:cxn>
              <a:cxn ang="0">
                <a:pos x="1296" y="2160"/>
              </a:cxn>
            </a:cxnLst>
            <a:rect l="0" t="0" r="r" b="b"/>
            <a:pathLst>
              <a:path w="1584" h="2160">
                <a:moveTo>
                  <a:pt x="1296" y="2160"/>
                </a:moveTo>
                <a:lnTo>
                  <a:pt x="0" y="2160"/>
                </a:lnTo>
                <a:lnTo>
                  <a:pt x="0" y="0"/>
                </a:lnTo>
                <a:lnTo>
                  <a:pt x="1584" y="0"/>
                </a:lnTo>
                <a:lnTo>
                  <a:pt x="960" y="672"/>
                </a:lnTo>
                <a:lnTo>
                  <a:pt x="864" y="1344"/>
                </a:lnTo>
                <a:lnTo>
                  <a:pt x="1056" y="1920"/>
                </a:lnTo>
                <a:lnTo>
                  <a:pt x="1296" y="2160"/>
                </a:lnTo>
                <a:close/>
              </a:path>
            </a:pathLst>
          </a:custGeom>
          <a:gradFill>
            <a:gsLst>
              <a:gs pos="0">
                <a:srgbClr val="99FF99"/>
              </a:gs>
              <a:gs pos="100000">
                <a:schemeClr val="bg1"/>
              </a:gs>
              <a:gs pos="100000">
                <a:schemeClr val="bg1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図 13"/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90" y="71414"/>
            <a:ext cx="1196348" cy="6445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kumimoji="1" sz="40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kumimoji="1" sz="4000">
          <a:solidFill>
            <a:schemeClr val="accent1"/>
          </a:solidFill>
          <a:latin typeface="ＭＳ Ｐゴシック" charset="-128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000">
          <a:solidFill>
            <a:schemeClr val="accent1"/>
          </a:solidFill>
          <a:latin typeface="ＭＳ Ｐゴシック" charset="-128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000">
          <a:solidFill>
            <a:schemeClr val="accent1"/>
          </a:solidFill>
          <a:latin typeface="ＭＳ Ｐゴシック" charset="-128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000">
          <a:solidFill>
            <a:schemeClr val="accent1"/>
          </a:solidFill>
          <a:latin typeface="ＭＳ Ｐゴシック" charset="-128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>
          <a:solidFill>
            <a:schemeClr val="accent1"/>
          </a:solidFill>
          <a:latin typeface="ＭＳ Ｐゴシック" charset="-128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>
          <a:solidFill>
            <a:schemeClr val="accent1"/>
          </a:solidFill>
          <a:latin typeface="ＭＳ Ｐゴシック" charset="-128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>
          <a:solidFill>
            <a:schemeClr val="accent1"/>
          </a:solidFill>
          <a:latin typeface="ＭＳ Ｐゴシック" charset="-128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>
          <a:solidFill>
            <a:schemeClr val="accent1"/>
          </a:solidFill>
          <a:latin typeface="ＭＳ Ｐゴシック" charset="-128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" pitchFamily="2" charset="2"/>
        <a:buChar char="n"/>
        <a:defRPr kumimoji="1" sz="2400" b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17.png"/><Relationship Id="rId5" Type="http://schemas.openxmlformats.org/officeDocument/2006/relationships/image" Target="../media/image9.jpeg"/><Relationship Id="rId6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microsoft.com/office/2007/relationships/hdphoto" Target="../media/hdphoto6.wdp"/><Relationship Id="rId5" Type="http://schemas.openxmlformats.org/officeDocument/2006/relationships/image" Target="../media/image35.png"/><Relationship Id="rId6" Type="http://schemas.openxmlformats.org/officeDocument/2006/relationships/image" Target="../media/image36.jpeg"/><Relationship Id="rId7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1.jpeg"/><Relationship Id="rId5" Type="http://schemas.openxmlformats.org/officeDocument/2006/relationships/image" Target="../media/image42.jpeg"/><Relationship Id="rId6" Type="http://schemas.openxmlformats.org/officeDocument/2006/relationships/image" Target="../media/image43.jpeg"/><Relationship Id="rId7" Type="http://schemas.openxmlformats.org/officeDocument/2006/relationships/image" Target="../media/image44.jpeg"/><Relationship Id="rId8" Type="http://schemas.openxmlformats.org/officeDocument/2006/relationships/image" Target="../media/image45.jpeg"/><Relationship Id="rId9" Type="http://schemas.openxmlformats.org/officeDocument/2006/relationships/image" Target="../media/image46.png"/><Relationship Id="rId1" Type="http://schemas.microsoft.com/office/2007/relationships/media" Target="file:///D:\_WorkFolder\2007&#22799;&#20316;&#26989;_summary\P1020550.avi" TargetMode="External"/><Relationship Id="rId2" Type="http://schemas.openxmlformats.org/officeDocument/2006/relationships/video" Target="file:///D:\_WorkFolder\2007&#22799;&#20316;&#26989;_summary\P1020550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8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microsoft.com/office/2007/relationships/hdphoto" Target="../media/hdphoto4.wdp"/><Relationship Id="rId5" Type="http://schemas.openxmlformats.org/officeDocument/2006/relationships/image" Target="../media/image22.jpeg"/><Relationship Id="rId6" Type="http://schemas.microsoft.com/office/2007/relationships/hdphoto" Target="../media/hdphoto5.wdp"/><Relationship Id="rId7" Type="http://schemas.openxmlformats.org/officeDocument/2006/relationships/image" Target="../media/image23.jpeg"/><Relationship Id="rId8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875" y="1052211"/>
            <a:ext cx="8534182" cy="1313262"/>
          </a:xfrm>
        </p:spPr>
        <p:txBody>
          <a:bodyPr/>
          <a:lstStyle/>
          <a:p>
            <a:pPr algn="ctr"/>
            <a:r>
              <a:rPr lang="en-US" altLang="ja-JP" sz="4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SuperKEKB</a:t>
            </a:r>
            <a:r>
              <a:rPr lang="en-US" altLang="ja-JP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Vacuum System</a:t>
            </a:r>
            <a:br>
              <a:rPr lang="en-US" altLang="ja-JP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for the positron ring -</a:t>
            </a:r>
            <a:endParaRPr lang="ja-JP" altLang="ja-JP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gray">
          <a:xfrm>
            <a:off x="1172145" y="2517873"/>
            <a:ext cx="664373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indent="176213" algn="ctr">
              <a:spcBef>
                <a:spcPts val="0"/>
              </a:spcBef>
              <a:buClr>
                <a:schemeClr val="accent2"/>
              </a:buClr>
              <a:buSzPct val="50000"/>
              <a:defRPr/>
            </a:pPr>
            <a:r>
              <a:rPr lang="en-US" altLang="ja-JP" sz="2400" b="1" kern="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Y. </a:t>
            </a:r>
            <a:r>
              <a:rPr lang="en-US" altLang="ja-JP" sz="2400" b="1" kern="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Suetsugu</a:t>
            </a:r>
            <a:endParaRPr lang="en-US" altLang="ja-JP" sz="2400" b="1" kern="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lvl="0" indent="176213" algn="ctr">
              <a:spcBef>
                <a:spcPts val="0"/>
              </a:spcBef>
              <a:buClr>
                <a:schemeClr val="accent2"/>
              </a:buClr>
              <a:buSzPct val="50000"/>
              <a:defRPr/>
            </a:pPr>
            <a:r>
              <a:rPr lang="en-US" altLang="ja-JP" sz="2400" b="1" kern="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KEKB Vacuum Group</a:t>
            </a:r>
          </a:p>
        </p:txBody>
      </p:sp>
      <p:sp>
        <p:nvSpPr>
          <p:cNvPr id="12" name="コンテンツ プレースホルダ 2"/>
          <p:cNvSpPr txBox="1">
            <a:spLocks/>
          </p:cNvSpPr>
          <p:nvPr/>
        </p:nvSpPr>
        <p:spPr bwMode="gray">
          <a:xfrm>
            <a:off x="2098431" y="3415296"/>
            <a:ext cx="6260123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indent="358775">
              <a:spcBef>
                <a:spcPts val="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/>
            </a:pPr>
            <a:r>
              <a:rPr lang="en-US" altLang="ja-JP" sz="2000" kern="0" dirty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O</a:t>
            </a:r>
            <a:r>
              <a:rPr lang="en-US" altLang="ja-JP" sz="2000" kern="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utline</a:t>
            </a:r>
          </a:p>
          <a:p>
            <a:pPr lvl="0" indent="358775">
              <a:spcBef>
                <a:spcPts val="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/>
            </a:pPr>
            <a:r>
              <a:rPr lang="en-US" altLang="ja-JP" sz="2000" kern="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Design and </a:t>
            </a:r>
            <a:r>
              <a:rPr lang="en-US" altLang="ja-JP" sz="2000" kern="0" dirty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p</a:t>
            </a:r>
            <a:r>
              <a:rPr lang="en-US" altLang="ja-JP" sz="2000" kern="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roduction status of key components</a:t>
            </a:r>
            <a:endParaRPr lang="ja-JP" altLang="en-US" sz="2000" kern="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lvl="2" indent="261938">
              <a:lnSpc>
                <a:spcPct val="90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kern="0" dirty="0" smtClean="0">
                <a:latin typeface="Arial" pitchFamily="34" charset="0"/>
                <a:cs typeface="Arial" pitchFamily="34" charset="0"/>
              </a:rPr>
              <a:t>Beam pipes for arc section</a:t>
            </a:r>
          </a:p>
          <a:p>
            <a:pPr marL="457200" lvl="2" indent="261938">
              <a:lnSpc>
                <a:spcPct val="90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kern="0" dirty="0" smtClean="0">
                <a:latin typeface="Arial" pitchFamily="34" charset="0"/>
                <a:cs typeface="Arial" pitchFamily="34" charset="0"/>
              </a:rPr>
              <a:t>Beam pipes for wiggler section</a:t>
            </a:r>
          </a:p>
          <a:p>
            <a:pPr marL="457200" lvl="2" indent="261938">
              <a:lnSpc>
                <a:spcPct val="90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kern="0" dirty="0" smtClean="0">
                <a:latin typeface="Arial" pitchFamily="34" charset="0"/>
                <a:cs typeface="Arial" pitchFamily="34" charset="0"/>
              </a:rPr>
              <a:t>Pumps</a:t>
            </a:r>
          </a:p>
          <a:p>
            <a:pPr marL="457200" lvl="2" indent="261938">
              <a:lnSpc>
                <a:spcPct val="90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kern="0" dirty="0" smtClean="0">
                <a:latin typeface="Arial" pitchFamily="34" charset="0"/>
                <a:cs typeface="Arial" pitchFamily="34" charset="0"/>
              </a:rPr>
              <a:t>Bellows chambers, Gate valves</a:t>
            </a:r>
          </a:p>
          <a:p>
            <a:pPr lvl="0" indent="358775">
              <a:spcBef>
                <a:spcPts val="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/>
            </a:pPr>
            <a:r>
              <a:rPr lang="en-US" altLang="ja-JP" sz="2000" kern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Approximate</a:t>
            </a:r>
            <a:r>
              <a:rPr lang="ja-JP" altLang="en-US" sz="2000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2000" kern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costs</a:t>
            </a:r>
            <a:endParaRPr lang="ja-JP" altLang="en-US" sz="2000" kern="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lvl="0" indent="358775">
              <a:spcBef>
                <a:spcPts val="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/>
            </a:pPr>
            <a:r>
              <a:rPr lang="en-US" altLang="ja-JP" sz="2000" kern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Summary</a:t>
            </a:r>
            <a:endParaRPr lang="ja-JP" altLang="en-US" sz="2000" kern="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lvl="1" indent="261938">
              <a:spcBef>
                <a:spcPts val="0"/>
              </a:spcBef>
              <a:buSzPct val="60000"/>
              <a:buFont typeface="Wingdings" pitchFamily="2" charset="2"/>
              <a:buChar char="l"/>
            </a:pPr>
            <a:endParaRPr lang="en-US" altLang="ja-JP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EC820B-A792-420C-895B-1C6E8139DEC4}" type="slidenum">
              <a:rPr lang="en-US" altLang="ja-JP" smtClean="0"/>
              <a:pPr/>
              <a:t>1</a:t>
            </a:fld>
            <a:endParaRPr lang="en-US" altLang="ja-JP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>
                <a:solidFill>
                  <a:schemeClr val="tx1"/>
                </a:solidFill>
              </a:rPr>
              <a:t>Beam pipes for wiggler section </a:t>
            </a:r>
            <a:r>
              <a:rPr lang="en-US" altLang="ja-JP" sz="3200" dirty="0" smtClean="0">
                <a:solidFill>
                  <a:schemeClr val="tx1"/>
                </a:solidFill>
              </a:rPr>
              <a:t>_3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8"/>
            <a:ext cx="8215338" cy="1890574"/>
          </a:xfrm>
        </p:spPr>
        <p:txBody>
          <a:bodyPr/>
          <a:lstStyle/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Production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Nikko </a:t>
            </a:r>
            <a:r>
              <a:rPr lang="en-US" altLang="ja-JP" b="0" dirty="0"/>
              <a:t>and </a:t>
            </a:r>
            <a:r>
              <a:rPr lang="en-US" altLang="ja-JP" b="0" dirty="0" smtClean="0"/>
              <a:t>Oho straight section</a:t>
            </a:r>
            <a:endParaRPr lang="en-US" altLang="ja-JP" b="0" dirty="0"/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Type-S</a:t>
            </a:r>
            <a:r>
              <a:rPr lang="ja-JP" altLang="en-US" b="0" dirty="0"/>
              <a:t> </a:t>
            </a:r>
            <a:r>
              <a:rPr lang="en-US" altLang="ja-JP" b="0" dirty="0" smtClean="0"/>
              <a:t>and Q  223 m</a:t>
            </a:r>
            <a:endParaRPr lang="en-US" altLang="ja-JP" b="0" dirty="0"/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Type-S </a:t>
            </a:r>
            <a:r>
              <a:rPr lang="en-US" altLang="ja-JP" b="0" dirty="0"/>
              <a:t>has two clearing </a:t>
            </a:r>
            <a:r>
              <a:rPr lang="en-US" altLang="ja-JP" b="0" dirty="0" smtClean="0"/>
              <a:t>electrodes.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/>
              <a:t>Type-Q has </a:t>
            </a:r>
            <a:r>
              <a:rPr lang="en-US" altLang="ja-JP" dirty="0" err="1" smtClean="0"/>
              <a:t>TiN</a:t>
            </a:r>
            <a:r>
              <a:rPr lang="en-US" altLang="ja-JP" dirty="0" smtClean="0"/>
              <a:t> coating.</a:t>
            </a:r>
            <a:endParaRPr lang="en-US" altLang="ja-JP" b="0" dirty="0" smtClean="0"/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Beam pipes at the downstream of wiggler </a:t>
            </a:r>
          </a:p>
          <a:p>
            <a:pPr marL="457200" lvl="1" indent="0">
              <a:spcBef>
                <a:spcPts val="0"/>
              </a:spcBef>
              <a:buSzPct val="60000"/>
              <a:buNone/>
            </a:pPr>
            <a:r>
              <a:rPr lang="en-US" altLang="ja-JP" dirty="0"/>
              <a:t>	</a:t>
            </a:r>
            <a:r>
              <a:rPr lang="en-US" altLang="ja-JP" b="0" dirty="0" smtClean="0"/>
              <a:t>should be also made of copper.</a:t>
            </a:r>
            <a:endParaRPr lang="en-US" altLang="ja-JP" b="0" dirty="0"/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endParaRPr lang="en-US" altLang="ja-JP" b="0" dirty="0">
              <a:solidFill>
                <a:srgbClr val="0000FF"/>
              </a:solidFill>
            </a:endParaRPr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endParaRPr lang="en-US" altLang="ja-JP" b="0" dirty="0">
              <a:solidFill>
                <a:srgbClr val="0000FF"/>
              </a:solidFill>
            </a:endParaRPr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738555" y="6411147"/>
            <a:ext cx="2133600" cy="268287"/>
          </a:xfrm>
        </p:spPr>
        <p:txBody>
          <a:bodyPr/>
          <a:lstStyle/>
          <a:p>
            <a:fld id="{1AB4610A-7B83-4138-AFF8-D0E9316B21DE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grpSp>
        <p:nvGrpSpPr>
          <p:cNvPr id="29" name="グループ化 28"/>
          <p:cNvGrpSpPr/>
          <p:nvPr/>
        </p:nvGrpSpPr>
        <p:grpSpPr>
          <a:xfrm>
            <a:off x="6420031" y="1082148"/>
            <a:ext cx="2361898" cy="2088232"/>
            <a:chOff x="6779954" y="2237836"/>
            <a:chExt cx="2361898" cy="2088232"/>
          </a:xfrm>
        </p:grpSpPr>
        <p:pic>
          <p:nvPicPr>
            <p:cNvPr id="30" name="図 29" descr="Arc_Total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9884"/>
            <a:stretch>
              <a:fillRect/>
            </a:stretch>
          </p:blipFill>
          <p:spPr>
            <a:xfrm>
              <a:off x="6779954" y="2237836"/>
              <a:ext cx="2361898" cy="2088232"/>
            </a:xfrm>
            <a:prstGeom prst="rect">
              <a:avLst/>
            </a:prstGeom>
          </p:spPr>
        </p:pic>
        <p:cxnSp>
          <p:nvCxnSpPr>
            <p:cNvPr id="31" name="直線コネクタ 30"/>
            <p:cNvCxnSpPr/>
            <p:nvPr/>
          </p:nvCxnSpPr>
          <p:spPr>
            <a:xfrm rot="5400000">
              <a:off x="7051442" y="3248732"/>
              <a:ext cx="200025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rot="5400000">
              <a:off x="8842142" y="3229683"/>
              <a:ext cx="200025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7458" name="Picture 2" descr="C:\Users\suetsugu\Desktop\result\IMG_055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" t="13711"/>
          <a:stretch/>
        </p:blipFill>
        <p:spPr bwMode="auto">
          <a:xfrm>
            <a:off x="1342662" y="3449256"/>
            <a:ext cx="3390549" cy="229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62" name="Picture 2" descr="C:\Users\suetsugu\Desktop\Cu_Pipe_reserve photo\result\IMG_222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4"/>
          <a:stretch/>
        </p:blipFill>
        <p:spPr bwMode="auto">
          <a:xfrm>
            <a:off x="5266024" y="3449256"/>
            <a:ext cx="3236209" cy="229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494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>
                <a:solidFill>
                  <a:schemeClr val="tx1"/>
                </a:solidFill>
              </a:rPr>
              <a:t>Pumps _1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8"/>
            <a:ext cx="8215338" cy="1890574"/>
          </a:xfrm>
        </p:spPr>
        <p:txBody>
          <a:bodyPr/>
          <a:lstStyle/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Main Pump: NEG</a:t>
            </a:r>
            <a:r>
              <a:rPr lang="en-US" altLang="ja-JP" b="0" dirty="0">
                <a:solidFill>
                  <a:srgbClr val="0000FF"/>
                </a:solidFill>
              </a:rPr>
              <a:t> </a:t>
            </a:r>
            <a:r>
              <a:rPr lang="en-US" altLang="ja-JP" b="0" dirty="0" smtClean="0">
                <a:solidFill>
                  <a:srgbClr val="0000FF"/>
                </a:solidFill>
              </a:rPr>
              <a:t>strips</a:t>
            </a:r>
            <a:endParaRPr lang="en-US" altLang="ja-JP" b="0" dirty="0">
              <a:solidFill>
                <a:srgbClr val="0000FF"/>
              </a:solidFill>
            </a:endParaRPr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>
                <a:solidFill>
                  <a:srgbClr val="0000FF"/>
                </a:solidFill>
              </a:rPr>
              <a:t>Arc: </a:t>
            </a:r>
            <a:r>
              <a:rPr lang="en-US" altLang="ja-JP" b="0" dirty="0" smtClean="0">
                <a:solidFill>
                  <a:srgbClr val="0000FF"/>
                </a:solidFill>
              </a:rPr>
              <a:t>Inserted </a:t>
            </a:r>
            <a:r>
              <a:rPr lang="en-US" altLang="ja-JP" b="0" dirty="0">
                <a:solidFill>
                  <a:srgbClr val="0000FF"/>
                </a:solidFill>
              </a:rPr>
              <a:t>in one of antechambers (inside of the ring)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/>
              <a:t>D</a:t>
            </a:r>
            <a:r>
              <a:rPr lang="en-US" altLang="ja-JP" b="0" dirty="0" smtClean="0"/>
              <a:t>istributed </a:t>
            </a:r>
            <a:r>
              <a:rPr lang="en-US" altLang="ja-JP" b="0" dirty="0"/>
              <a:t>pumping </a:t>
            </a:r>
            <a:r>
              <a:rPr lang="en-US" altLang="ja-JP" b="0" dirty="0" smtClean="0"/>
              <a:t>system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Effective </a:t>
            </a:r>
            <a:r>
              <a:rPr lang="en-US" altLang="ja-JP" b="0" dirty="0"/>
              <a:t>pumping speed of ~ 80 l/s/m.</a:t>
            </a:r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>
                <a:solidFill>
                  <a:srgbClr val="0000FF"/>
                </a:solidFill>
              </a:rPr>
              <a:t>Straight: Lumped pump ports at both </a:t>
            </a:r>
            <a:r>
              <a:rPr lang="en-US" altLang="ja-JP" b="0" dirty="0" smtClean="0">
                <a:solidFill>
                  <a:srgbClr val="0000FF"/>
                </a:solidFill>
              </a:rPr>
              <a:t>antechambers</a:t>
            </a:r>
            <a:endParaRPr lang="en-US" altLang="ja-JP" b="0" dirty="0">
              <a:solidFill>
                <a:srgbClr val="0000FF"/>
              </a:solidFill>
            </a:endParaRPr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>
                <a:solidFill>
                  <a:srgbClr val="0000FF"/>
                </a:solidFill>
              </a:rPr>
              <a:t>Ion pumps: Placed every 10 </a:t>
            </a:r>
            <a:r>
              <a:rPr lang="en-US" altLang="ja-JP" b="0" dirty="0" smtClean="0">
                <a:solidFill>
                  <a:srgbClr val="0000FF"/>
                </a:solidFill>
              </a:rPr>
              <a:t>m as </a:t>
            </a:r>
            <a:r>
              <a:rPr lang="en-US" altLang="ja-JP" b="0" dirty="0">
                <a:solidFill>
                  <a:srgbClr val="0000FF"/>
                </a:solidFill>
              </a:rPr>
              <a:t>an auxiliary </a:t>
            </a:r>
            <a:r>
              <a:rPr lang="en-US" altLang="ja-JP" b="0" dirty="0" smtClean="0">
                <a:solidFill>
                  <a:srgbClr val="0000FF"/>
                </a:solidFill>
              </a:rPr>
              <a:t>pump</a:t>
            </a:r>
            <a:endParaRPr lang="en-US" altLang="ja-JP" b="0" dirty="0">
              <a:solidFill>
                <a:srgbClr val="0000FF"/>
              </a:solidFill>
            </a:endParaRPr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738555" y="6411147"/>
            <a:ext cx="2133600" cy="268287"/>
          </a:xfrm>
        </p:spPr>
        <p:txBody>
          <a:bodyPr/>
          <a:lstStyle/>
          <a:p>
            <a:fld id="{1AB4610A-7B83-4138-AFF8-D0E9316B21DE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pic>
        <p:nvPicPr>
          <p:cNvPr id="8" name="図 7" descr="DSC0234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53" t="-26" r="24524" b="9309"/>
          <a:stretch/>
        </p:blipFill>
        <p:spPr>
          <a:xfrm>
            <a:off x="5274896" y="4899991"/>
            <a:ext cx="1102686" cy="1475996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6508743" y="3237208"/>
            <a:ext cx="2280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400" dirty="0" smtClean="0"/>
              <a:t>Straight Section (Wiggler)</a:t>
            </a:r>
            <a:endParaRPr kumimoji="1" lang="ja-JP" altLang="en-US" sz="1400" dirty="0"/>
          </a:p>
        </p:txBody>
      </p:sp>
      <p:pic>
        <p:nvPicPr>
          <p:cNvPr id="21" name="Picture 6" descr="C:\Users\suetsugu\Desktop\Inventor_Figures_20110723\BeamPipe_S_2_Cross_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752" r="6712" b="14246"/>
          <a:stretch>
            <a:fillRect/>
          </a:stretch>
        </p:blipFill>
        <p:spPr bwMode="auto">
          <a:xfrm>
            <a:off x="714705" y="3908497"/>
            <a:ext cx="4092746" cy="2435154"/>
          </a:xfrm>
          <a:prstGeom prst="rect">
            <a:avLst/>
          </a:prstGeom>
          <a:noFill/>
        </p:spPr>
      </p:pic>
      <p:pic>
        <p:nvPicPr>
          <p:cNvPr id="22" name="図 21" descr="S-normal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266" r="6130" b="10253"/>
          <a:stretch>
            <a:fillRect/>
          </a:stretch>
        </p:blipFill>
        <p:spPr>
          <a:xfrm>
            <a:off x="729937" y="5234153"/>
            <a:ext cx="1529786" cy="910350"/>
          </a:xfrm>
          <a:prstGeom prst="rect">
            <a:avLst/>
          </a:prstGeom>
        </p:spPr>
      </p:pic>
      <p:sp>
        <p:nvSpPr>
          <p:cNvPr id="23" name="円/楕円 22"/>
          <p:cNvSpPr/>
          <p:nvPr/>
        </p:nvSpPr>
        <p:spPr>
          <a:xfrm>
            <a:off x="1545021" y="5612524"/>
            <a:ext cx="536027" cy="46245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2038817" y="6100648"/>
            <a:ext cx="1260000" cy="216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Feed-through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2099689" y="4100446"/>
            <a:ext cx="1217687" cy="34100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NEG strip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9" name="フリーフォーム 28"/>
          <p:cNvSpPr/>
          <p:nvPr/>
        </p:nvSpPr>
        <p:spPr>
          <a:xfrm>
            <a:off x="1813034" y="4270156"/>
            <a:ext cx="506281" cy="629835"/>
          </a:xfrm>
          <a:custGeom>
            <a:avLst/>
            <a:gdLst>
              <a:gd name="connsiteX0" fmla="*/ 0 w 409575"/>
              <a:gd name="connsiteY0" fmla="*/ 238125 h 238125"/>
              <a:gd name="connsiteX1" fmla="*/ 209550 w 409575"/>
              <a:gd name="connsiteY1" fmla="*/ 0 h 238125"/>
              <a:gd name="connsiteX2" fmla="*/ 409575 w 409575"/>
              <a:gd name="connsiteY2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38125">
                <a:moveTo>
                  <a:pt x="0" y="238125"/>
                </a:moveTo>
                <a:lnTo>
                  <a:pt x="209550" y="0"/>
                </a:lnTo>
                <a:lnTo>
                  <a:pt x="409575" y="0"/>
                </a:ln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/>
          <p:cNvSpPr/>
          <p:nvPr/>
        </p:nvSpPr>
        <p:spPr>
          <a:xfrm rot="16200000" flipH="1">
            <a:off x="2712489" y="5611750"/>
            <a:ext cx="420413" cy="629835"/>
          </a:xfrm>
          <a:custGeom>
            <a:avLst/>
            <a:gdLst>
              <a:gd name="connsiteX0" fmla="*/ 0 w 409575"/>
              <a:gd name="connsiteY0" fmla="*/ 238125 h 238125"/>
              <a:gd name="connsiteX1" fmla="*/ 209550 w 409575"/>
              <a:gd name="connsiteY1" fmla="*/ 0 h 238125"/>
              <a:gd name="connsiteX2" fmla="*/ 409575 w 409575"/>
              <a:gd name="connsiteY2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38125">
                <a:moveTo>
                  <a:pt x="0" y="238125"/>
                </a:moveTo>
                <a:lnTo>
                  <a:pt x="209550" y="0"/>
                </a:lnTo>
                <a:lnTo>
                  <a:pt x="409575" y="0"/>
                </a:ln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3" name="Picture 3" descr="C:\Users\suetsugu\Desktop\Fig_2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463223" y="3237208"/>
            <a:ext cx="2479084" cy="1655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4" descr="C:\Users\suetsugu\Desktop\新しいフォルダ\result\DSC018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8743" y="3629231"/>
            <a:ext cx="2554233" cy="19116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47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>
                <a:solidFill>
                  <a:schemeClr val="tx1"/>
                </a:solidFill>
              </a:rPr>
              <a:t>Pumps _2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8"/>
            <a:ext cx="8215338" cy="1890574"/>
          </a:xfrm>
        </p:spPr>
        <p:txBody>
          <a:bodyPr/>
          <a:lstStyle/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Production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Three </a:t>
            </a:r>
            <a:r>
              <a:rPr lang="en-US" altLang="ja-JP" b="0" dirty="0"/>
              <a:t>layers of NEG strips </a:t>
            </a:r>
            <a:r>
              <a:rPr lang="en-US" altLang="ja-JP" b="0" dirty="0" smtClean="0"/>
              <a:t>“ST707 3D”</a:t>
            </a:r>
            <a:endParaRPr lang="en-US" altLang="ja-JP" b="0" dirty="0"/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Activated by micro-heaters (sheath heaters</a:t>
            </a:r>
            <a:r>
              <a:rPr lang="en-US" altLang="ja-JP" b="0" dirty="0" smtClean="0"/>
              <a:t>)</a:t>
            </a:r>
            <a:endParaRPr lang="en-US" altLang="ja-JP" b="0" dirty="0"/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Screens between pump and </a:t>
            </a:r>
            <a:r>
              <a:rPr lang="en-US" altLang="ja-JP" b="0" dirty="0" smtClean="0"/>
              <a:t>beam (</a:t>
            </a:r>
            <a:r>
              <a:rPr lang="en-US" altLang="ja-JP" b="0" i="1" dirty="0" smtClean="0">
                <a:sym typeface="Symbol"/>
              </a:rPr>
              <a:t> </a:t>
            </a:r>
            <a:r>
              <a:rPr lang="en-US" altLang="ja-JP" b="0" dirty="0" smtClean="0"/>
              <a:t>4 mm)</a:t>
            </a:r>
            <a:endParaRPr lang="en-US" altLang="ja-JP" b="0" dirty="0"/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NEG strips (3m x </a:t>
            </a:r>
            <a:r>
              <a:rPr lang="en-US" altLang="ja-JP" b="0" dirty="0" smtClean="0"/>
              <a:t>2400 pcs.), </a:t>
            </a:r>
            <a:r>
              <a:rPr lang="en-US" altLang="ja-JP" b="0" dirty="0"/>
              <a:t>Heaters (</a:t>
            </a:r>
            <a:r>
              <a:rPr lang="en-US" altLang="ja-JP" b="0" dirty="0" smtClean="0"/>
              <a:t>1070 pcs.), </a:t>
            </a:r>
            <a:r>
              <a:rPr lang="en-US" altLang="ja-JP" b="0" dirty="0"/>
              <a:t>transformer (</a:t>
            </a:r>
            <a:r>
              <a:rPr lang="en-US" altLang="ja-JP" b="0" dirty="0" smtClean="0"/>
              <a:t>1105 pcs.), </a:t>
            </a:r>
            <a:r>
              <a:rPr lang="en-US" altLang="ja-JP" b="0" dirty="0"/>
              <a:t>Feed-though (</a:t>
            </a:r>
            <a:r>
              <a:rPr lang="en-US" altLang="ja-JP" b="0" dirty="0" smtClean="0"/>
              <a:t>950 pcs.) </a:t>
            </a:r>
            <a:endParaRPr lang="en-US" altLang="ja-JP" b="0" dirty="0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738555" y="6411147"/>
            <a:ext cx="2133600" cy="268287"/>
          </a:xfrm>
        </p:spPr>
        <p:txBody>
          <a:bodyPr/>
          <a:lstStyle/>
          <a:p>
            <a:fld id="{1AB4610A-7B83-4138-AFF8-D0E9316B21DE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349583" y="2726293"/>
            <a:ext cx="1102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400" dirty="0" smtClean="0"/>
              <a:t>Arc Section</a:t>
            </a:r>
            <a:endParaRPr kumimoji="1" lang="ja-JP" altLang="en-US" sz="1400" dirty="0"/>
          </a:p>
        </p:txBody>
      </p:sp>
      <p:pic>
        <p:nvPicPr>
          <p:cNvPr id="31" name="Picture 4" descr="D:\_WorkFolder\SKEKB_NEG_Strip_Folder_2 photo\result\DSC02317.jpg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 b="33992"/>
          <a:stretch>
            <a:fillRect/>
          </a:stretch>
        </p:blipFill>
        <p:spPr bwMode="auto">
          <a:xfrm>
            <a:off x="731672" y="3076059"/>
            <a:ext cx="2448000" cy="1209386"/>
          </a:xfrm>
          <a:prstGeom prst="rect">
            <a:avLst/>
          </a:prstGeom>
          <a:noFill/>
        </p:spPr>
      </p:pic>
      <p:pic>
        <p:nvPicPr>
          <p:cNvPr id="144387" name="Picture 3" descr="D:\_WorkFolder_20120405\SKEKB_NEG_ユーサ_2 photo\IMG_003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44" r="7950" b="27485"/>
          <a:stretch/>
        </p:blipFill>
        <p:spPr bwMode="auto">
          <a:xfrm>
            <a:off x="731672" y="4570413"/>
            <a:ext cx="2448000" cy="154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38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606" y="3076059"/>
            <a:ext cx="17319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 descr="D:\_WorkFolder_20100910\Ante_Screen_20100729 photo\result\DSC011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1403" y="4729427"/>
            <a:ext cx="1750335" cy="1310016"/>
          </a:xfrm>
          <a:prstGeom prst="rect">
            <a:avLst/>
          </a:prstGeom>
          <a:noFill/>
        </p:spPr>
      </p:pic>
      <p:pic>
        <p:nvPicPr>
          <p:cNvPr id="148482" name="Picture 2" descr="C:\Users\suetsugu\Desktop\result2\IMG_1654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r="6262"/>
          <a:stretch/>
        </p:blipFill>
        <p:spPr bwMode="auto">
          <a:xfrm>
            <a:off x="3411415" y="3254775"/>
            <a:ext cx="3058738" cy="255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582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>
                <a:solidFill>
                  <a:schemeClr val="tx1"/>
                </a:solidFill>
              </a:rPr>
              <a:t>Bellows chambers and gate valves _1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8"/>
            <a:ext cx="8215338" cy="1603860"/>
          </a:xfrm>
        </p:spPr>
        <p:txBody>
          <a:bodyPr/>
          <a:lstStyle/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Bellows </a:t>
            </a:r>
            <a:r>
              <a:rPr lang="en-US" altLang="ja-JP" b="0" dirty="0">
                <a:solidFill>
                  <a:srgbClr val="0000FF"/>
                </a:solidFill>
              </a:rPr>
              <a:t>and gate </a:t>
            </a:r>
            <a:r>
              <a:rPr lang="en-US" altLang="ja-JP" b="0" dirty="0" smtClean="0">
                <a:solidFill>
                  <a:srgbClr val="0000FF"/>
                </a:solidFill>
              </a:rPr>
              <a:t>valves with </a:t>
            </a:r>
            <a:r>
              <a:rPr lang="en-US" altLang="ja-JP" b="0" dirty="0">
                <a:solidFill>
                  <a:srgbClr val="0000FF"/>
                </a:solidFill>
              </a:rPr>
              <a:t>comb-type RF-shield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Sure RF shielding, thermally strong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Applicable to antechamber scheme 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Finger-type for some cases, if flexibility is required</a:t>
            </a:r>
            <a:r>
              <a:rPr lang="en-US" altLang="ja-JP" b="0" dirty="0" smtClean="0"/>
              <a:t>.</a:t>
            </a:r>
            <a:endParaRPr lang="en-US" altLang="ja-JP" b="0" dirty="0"/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endParaRPr lang="en-US" altLang="ja-JP" b="0" dirty="0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738555" y="6411147"/>
            <a:ext cx="2133600" cy="268287"/>
          </a:xfrm>
        </p:spPr>
        <p:txBody>
          <a:bodyPr/>
          <a:lstStyle/>
          <a:p>
            <a:fld id="{1AB4610A-7B83-4138-AFF8-D0E9316B21DE}" type="slidenum">
              <a:rPr lang="en-US" altLang="ja-JP" smtClean="0"/>
              <a:pPr/>
              <a:t>13</a:t>
            </a:fld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pic>
        <p:nvPicPr>
          <p:cNvPr id="145410" name="Picture 2" descr="D:\_WorkFolder_20120405\SKEKB_Bellows_Irie photo\result\IMG_18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667" y="4172083"/>
            <a:ext cx="28702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411" name="Picture 3" descr="D:\_WorkFolder_20120405\SKEKB_Bellows_Irie photo\result\IMG_17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756" y="2928665"/>
            <a:ext cx="3092991" cy="231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P10007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0" b="17636"/>
          <a:stretch>
            <a:fillRect/>
          </a:stretch>
        </p:blipFill>
        <p:spPr bwMode="auto">
          <a:xfrm>
            <a:off x="5802793" y="2827912"/>
            <a:ext cx="3062375" cy="162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0577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>
                <a:solidFill>
                  <a:schemeClr val="tx1"/>
                </a:solidFill>
              </a:rPr>
              <a:t>Bellows chambers and gate valves _2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8"/>
            <a:ext cx="8215338" cy="1955553"/>
          </a:xfrm>
        </p:spPr>
        <p:txBody>
          <a:bodyPr/>
          <a:lstStyle/>
          <a:p>
            <a:pPr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Production</a:t>
            </a:r>
            <a:endParaRPr lang="en-US" altLang="ja-JP" b="0" dirty="0">
              <a:solidFill>
                <a:srgbClr val="0000FF"/>
              </a:solidFill>
            </a:endParaRPr>
          </a:p>
          <a:p>
            <a:pPr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Bellows chambers</a:t>
            </a:r>
          </a:p>
          <a:p>
            <a:pPr lvl="1"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Aluminum alloy for </a:t>
            </a:r>
            <a:r>
              <a:rPr lang="en-US" altLang="ja-JP" dirty="0"/>
              <a:t>a</a:t>
            </a:r>
            <a:r>
              <a:rPr lang="en-US" altLang="ja-JP" b="0" dirty="0" smtClean="0"/>
              <a:t>rc section (690)</a:t>
            </a:r>
          </a:p>
          <a:p>
            <a:pPr lvl="1"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Copper for wiggler and straight section (125)</a:t>
            </a:r>
            <a:endParaRPr lang="en-US" altLang="ja-JP" b="0" dirty="0"/>
          </a:p>
          <a:p>
            <a:pPr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Gate valves 24</a:t>
            </a:r>
          </a:p>
          <a:p>
            <a:pPr lvl="1"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/>
              <a:t>Stainless steel (Ag coating)+ Comb shield (copper)</a:t>
            </a:r>
            <a:endParaRPr lang="en-US" altLang="ja-JP" b="0" dirty="0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738555" y="6411147"/>
            <a:ext cx="2133600" cy="268287"/>
          </a:xfrm>
        </p:spPr>
        <p:txBody>
          <a:bodyPr/>
          <a:lstStyle/>
          <a:p>
            <a:fld id="{1AB4610A-7B83-4138-AFF8-D0E9316B21DE}" type="slidenum">
              <a:rPr lang="en-US" altLang="ja-JP" smtClean="0"/>
              <a:pPr/>
              <a:t>14</a:t>
            </a:fld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pic>
        <p:nvPicPr>
          <p:cNvPr id="9" name="Picture 3" descr="D:\_WorkFolder_20100529\Bellows_Mirapro_201003 photo\result\DSC00584.jpg"/>
          <p:cNvPicPr>
            <a:picLocks noChangeAspect="1" noChangeArrowheads="1"/>
          </p:cNvPicPr>
          <p:nvPr/>
        </p:nvPicPr>
        <p:blipFill>
          <a:blip r:embed="rId4" cstate="print">
            <a:lum bright="20000" contrast="20000"/>
          </a:blip>
          <a:srcRect l="7750" t="7859"/>
          <a:stretch>
            <a:fillRect/>
          </a:stretch>
        </p:blipFill>
        <p:spPr bwMode="auto">
          <a:xfrm>
            <a:off x="1365295" y="3332669"/>
            <a:ext cx="2459964" cy="1838950"/>
          </a:xfrm>
          <a:prstGeom prst="rect">
            <a:avLst/>
          </a:prstGeom>
          <a:noFill/>
        </p:spPr>
      </p:pic>
      <p:pic>
        <p:nvPicPr>
          <p:cNvPr id="10" name="Picture 4" descr="D:\_WorkFolder_20100529\Bellows_Mirapro_201003 photo\result\DSC005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1386" y="5005752"/>
            <a:ext cx="1862915" cy="1394275"/>
          </a:xfrm>
          <a:prstGeom prst="rect">
            <a:avLst/>
          </a:prstGeom>
          <a:noFill/>
        </p:spPr>
      </p:pic>
      <p:sp>
        <p:nvSpPr>
          <p:cNvPr id="11" name="角丸四角形 10"/>
          <p:cNvSpPr/>
          <p:nvPr/>
        </p:nvSpPr>
        <p:spPr>
          <a:xfrm>
            <a:off x="1228466" y="3116669"/>
            <a:ext cx="2088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Copper bellows chamber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2142771" y="6135117"/>
            <a:ext cx="684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Inside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pic>
        <p:nvPicPr>
          <p:cNvPr id="13" name="Picture 1" descr="D:\_WorkFolder_20110111\Al_Bellows_Mirapro photo\result\DSC01617.jpg"/>
          <p:cNvPicPr>
            <a:picLocks noChangeAspect="1" noChangeArrowheads="1"/>
          </p:cNvPicPr>
          <p:nvPr/>
        </p:nvPicPr>
        <p:blipFill>
          <a:blip r:embed="rId6" cstate="print">
            <a:lum bright="20000"/>
          </a:blip>
          <a:srcRect/>
          <a:stretch>
            <a:fillRect/>
          </a:stretch>
        </p:blipFill>
        <p:spPr bwMode="auto">
          <a:xfrm>
            <a:off x="4453274" y="3342645"/>
            <a:ext cx="2430389" cy="1818998"/>
          </a:xfrm>
          <a:prstGeom prst="rect">
            <a:avLst/>
          </a:prstGeom>
          <a:noFill/>
        </p:spPr>
      </p:pic>
      <p:pic>
        <p:nvPicPr>
          <p:cNvPr id="14" name="Picture 2" descr="D:\_WorkFolder_20110111\Al_Bellows_Mirapro photo\result\DSC01607.jpg"/>
          <p:cNvPicPr>
            <a:picLocks noChangeAspect="1" noChangeArrowheads="1"/>
          </p:cNvPicPr>
          <p:nvPr/>
        </p:nvPicPr>
        <p:blipFill>
          <a:blip r:embed="rId7" cstate="print">
            <a:lum bright="30000"/>
          </a:blip>
          <a:srcRect l="17407" t="37779" r="17625"/>
          <a:stretch>
            <a:fillRect/>
          </a:stretch>
        </p:blipFill>
        <p:spPr bwMode="auto">
          <a:xfrm>
            <a:off x="5281608" y="5049582"/>
            <a:ext cx="1855815" cy="1330245"/>
          </a:xfrm>
          <a:prstGeom prst="rect">
            <a:avLst/>
          </a:prstGeom>
          <a:noFill/>
        </p:spPr>
      </p:pic>
      <p:sp>
        <p:nvSpPr>
          <p:cNvPr id="15" name="角丸四角形 14"/>
          <p:cNvSpPr/>
          <p:nvPr/>
        </p:nvSpPr>
        <p:spPr>
          <a:xfrm>
            <a:off x="4255649" y="3101893"/>
            <a:ext cx="2592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Aluminum alloy bellows chamber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4939608" y="6114302"/>
            <a:ext cx="684000" cy="216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Inside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pic>
        <p:nvPicPr>
          <p:cNvPr id="18" name="Picture 1" descr="C:\Users\suetsugu\Desktop\result\P1020554.jpg"/>
          <p:cNvPicPr>
            <a:picLocks noChangeAspect="1" noChangeArrowheads="1"/>
          </p:cNvPicPr>
          <p:nvPr/>
        </p:nvPicPr>
        <p:blipFill>
          <a:blip r:embed="rId8" cstate="print"/>
          <a:srcRect l="13729" t="36093" r="7102" b="18966"/>
          <a:stretch>
            <a:fillRect/>
          </a:stretch>
        </p:blipFill>
        <p:spPr bwMode="auto">
          <a:xfrm rot="5400000">
            <a:off x="6510899" y="3944737"/>
            <a:ext cx="3444224" cy="1466359"/>
          </a:xfrm>
          <a:prstGeom prst="rect">
            <a:avLst/>
          </a:prstGeom>
          <a:noFill/>
        </p:spPr>
      </p:pic>
      <p:pic>
        <p:nvPicPr>
          <p:cNvPr id="17" name="P1020550.avi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66445" y="1764473"/>
            <a:ext cx="1399746" cy="1050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2686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err="1" smtClean="0">
                <a:solidFill>
                  <a:schemeClr val="tx1"/>
                </a:solidFill>
              </a:rPr>
              <a:t>TiN</a:t>
            </a:r>
            <a:r>
              <a:rPr lang="en-US" altLang="ja-JP" sz="3200" dirty="0" smtClean="0">
                <a:solidFill>
                  <a:schemeClr val="tx1"/>
                </a:solidFill>
              </a:rPr>
              <a:t> coating system _1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8"/>
            <a:ext cx="8215338" cy="1187158"/>
          </a:xfrm>
        </p:spPr>
        <p:txBody>
          <a:bodyPr/>
          <a:lstStyle/>
          <a:p>
            <a:pPr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err="1" smtClean="0">
                <a:solidFill>
                  <a:srgbClr val="0000FF"/>
                </a:solidFill>
              </a:rPr>
              <a:t>TiN</a:t>
            </a:r>
            <a:r>
              <a:rPr lang="en-US" altLang="ja-JP" b="0" dirty="0" smtClean="0">
                <a:solidFill>
                  <a:srgbClr val="0000FF"/>
                </a:solidFill>
              </a:rPr>
              <a:t> </a:t>
            </a:r>
            <a:r>
              <a:rPr lang="en-US" altLang="ja-JP" b="0" dirty="0">
                <a:solidFill>
                  <a:srgbClr val="0000FF"/>
                </a:solidFill>
              </a:rPr>
              <a:t>coating in </a:t>
            </a:r>
            <a:r>
              <a:rPr lang="en-US" altLang="ja-JP" b="0" dirty="0" smtClean="0">
                <a:solidFill>
                  <a:srgbClr val="0000FF"/>
                </a:solidFill>
              </a:rPr>
              <a:t>KEK, followed by pre-baking</a:t>
            </a:r>
          </a:p>
          <a:p>
            <a:pPr lvl="1"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Magnetron sputtering</a:t>
            </a:r>
          </a:p>
          <a:p>
            <a:pPr lvl="1"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5 </a:t>
            </a:r>
            <a:r>
              <a:rPr lang="en-US" altLang="ja-JP" b="0" dirty="0"/>
              <a:t>sets for Q and </a:t>
            </a:r>
            <a:r>
              <a:rPr lang="en-US" altLang="ja-JP" b="0" dirty="0" smtClean="0"/>
              <a:t>S-types, </a:t>
            </a:r>
            <a:r>
              <a:rPr lang="en-US" altLang="ja-JP" b="0" dirty="0"/>
              <a:t>and 2 sets for </a:t>
            </a:r>
            <a:r>
              <a:rPr lang="en-US" altLang="ja-JP" b="0" dirty="0" smtClean="0"/>
              <a:t>B-types</a:t>
            </a:r>
          </a:p>
          <a:p>
            <a:pPr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Construction is in progress.</a:t>
            </a:r>
            <a:endParaRPr lang="en-US" altLang="ja-JP" b="0" dirty="0">
              <a:solidFill>
                <a:srgbClr val="0000FF"/>
              </a:solidFill>
            </a:endParaRPr>
          </a:p>
          <a:p>
            <a:pPr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endParaRPr lang="en-US" altLang="ja-JP" b="0" dirty="0">
              <a:solidFill>
                <a:srgbClr val="0000FF"/>
              </a:solidFill>
            </a:endParaRPr>
          </a:p>
          <a:p>
            <a:pPr>
              <a:lnSpc>
                <a:spcPct val="94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endParaRPr lang="en-US" altLang="ja-JP" b="0" dirty="0">
              <a:solidFill>
                <a:srgbClr val="0000FF"/>
              </a:solidFill>
            </a:endParaRPr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738555" y="6411147"/>
            <a:ext cx="2133600" cy="268287"/>
          </a:xfrm>
        </p:spPr>
        <p:txBody>
          <a:bodyPr/>
          <a:lstStyle/>
          <a:p>
            <a:fld id="{1AB4610A-7B83-4138-AFF8-D0E9316B21DE}" type="slidenum">
              <a:rPr lang="en-US" altLang="ja-JP" smtClean="0"/>
              <a:pPr/>
              <a:t>15</a:t>
            </a:fld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pic>
        <p:nvPicPr>
          <p:cNvPr id="45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11340" t="13440" r="4241" b="7659"/>
          <a:stretch/>
        </p:blipFill>
        <p:spPr bwMode="auto">
          <a:xfrm>
            <a:off x="2965936" y="3325373"/>
            <a:ext cx="4325815" cy="3032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 cstate="print"/>
          <a:srcRect t="32705" r="53318" b="1886"/>
          <a:stretch>
            <a:fillRect/>
          </a:stretch>
        </p:blipFill>
        <p:spPr bwMode="auto">
          <a:xfrm>
            <a:off x="7443715" y="3079111"/>
            <a:ext cx="1500260" cy="329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1416" y="2344158"/>
            <a:ext cx="3481753" cy="95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46"/>
          <p:cNvPicPr>
            <a:picLocks noChangeAspect="1" noChangeArrowheads="1"/>
          </p:cNvPicPr>
          <p:nvPr/>
        </p:nvPicPr>
        <p:blipFill rotWithShape="1">
          <a:blip r:embed="rId5" cstate="print"/>
          <a:srcRect l="8923" t="19479" r="8431" b="18294"/>
          <a:stretch/>
        </p:blipFill>
        <p:spPr bwMode="auto">
          <a:xfrm>
            <a:off x="1019909" y="3325373"/>
            <a:ext cx="1723292" cy="154327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cxnSp>
        <p:nvCxnSpPr>
          <p:cNvPr id="5" name="直線矢印コネクタ 4"/>
          <p:cNvCxnSpPr/>
          <p:nvPr/>
        </p:nvCxnSpPr>
        <p:spPr>
          <a:xfrm flipH="1">
            <a:off x="4838219" y="3079111"/>
            <a:ext cx="775503" cy="6247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>
            <a:off x="5613723" y="4216735"/>
            <a:ext cx="2025568" cy="6247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844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err="1" smtClean="0">
                <a:solidFill>
                  <a:schemeClr val="tx1"/>
                </a:solidFill>
              </a:rPr>
              <a:t>SuperKEKB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76885"/>
            <a:ext cx="8007520" cy="782642"/>
          </a:xfrm>
        </p:spPr>
        <p:txBody>
          <a:bodyPr/>
          <a:lstStyle/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err="1" smtClean="0">
                <a:solidFill>
                  <a:srgbClr val="0000FF"/>
                </a:solidFill>
                <a:sym typeface="Wingdings" pitchFamily="2" charset="2"/>
              </a:rPr>
              <a:t>SuperKEKB</a:t>
            </a:r>
            <a:r>
              <a:rPr lang="en-US" altLang="ja-JP" b="0" dirty="0" smtClean="0">
                <a:solidFill>
                  <a:srgbClr val="0000FF"/>
                </a:solidFill>
                <a:sym typeface="Wingdings" pitchFamily="2" charset="2"/>
              </a:rPr>
              <a:t> is </a:t>
            </a:r>
            <a:r>
              <a:rPr lang="en-US" altLang="ja-JP" b="0" dirty="0">
                <a:solidFill>
                  <a:srgbClr val="0000FF"/>
                </a:solidFill>
                <a:sym typeface="Wingdings" pitchFamily="2" charset="2"/>
              </a:rPr>
              <a:t>an electron-positron double ring collider in Tsukuba, Japan. </a:t>
            </a:r>
            <a:endParaRPr lang="en-US" altLang="ja-JP" b="0" dirty="0" smtClean="0">
              <a:solidFill>
                <a:srgbClr val="0000FF"/>
              </a:solidFill>
              <a:sym typeface="Wingdings" pitchFamily="2" charset="2"/>
            </a:endParaRP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ym typeface="Wingdings" pitchFamily="2" charset="2"/>
              </a:rPr>
              <a:t>Electron </a:t>
            </a:r>
            <a:r>
              <a:rPr lang="en-US" altLang="ja-JP" b="0" dirty="0">
                <a:sym typeface="Wingdings" pitchFamily="2" charset="2"/>
              </a:rPr>
              <a:t>ring (HER; High Energy Ring): </a:t>
            </a:r>
            <a:r>
              <a:rPr lang="en-US" altLang="ja-JP" b="0" dirty="0" smtClean="0">
                <a:sym typeface="Wingdings" pitchFamily="2" charset="2"/>
              </a:rPr>
              <a:t>7 </a:t>
            </a:r>
            <a:r>
              <a:rPr lang="en-US" altLang="ja-JP" b="0" dirty="0" err="1" smtClean="0">
                <a:sym typeface="Wingdings" pitchFamily="2" charset="2"/>
              </a:rPr>
              <a:t>GeV</a:t>
            </a:r>
            <a:endParaRPr lang="en-US" altLang="ja-JP" b="0" dirty="0" smtClean="0">
              <a:sym typeface="Wingdings" pitchFamily="2" charset="2"/>
            </a:endParaRP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>
                <a:sym typeface="Wingdings" pitchFamily="2" charset="2"/>
              </a:rPr>
              <a:t>P</a:t>
            </a:r>
            <a:r>
              <a:rPr lang="en-US" altLang="ja-JP" b="0" dirty="0" smtClean="0">
                <a:sym typeface="Wingdings" pitchFamily="2" charset="2"/>
              </a:rPr>
              <a:t>ositron </a:t>
            </a:r>
            <a:r>
              <a:rPr lang="en-US" altLang="ja-JP" b="0" dirty="0">
                <a:sym typeface="Wingdings" pitchFamily="2" charset="2"/>
              </a:rPr>
              <a:t>ring (LER; Low Energy Ring): 4</a:t>
            </a:r>
            <a:r>
              <a:rPr lang="en-US" altLang="ja-JP" b="0" dirty="0" smtClean="0">
                <a:sym typeface="Wingdings" pitchFamily="2" charset="2"/>
              </a:rPr>
              <a:t> </a:t>
            </a:r>
            <a:r>
              <a:rPr lang="en-US" altLang="ja-JP" b="0" dirty="0" err="1" smtClean="0">
                <a:sym typeface="Wingdings" pitchFamily="2" charset="2"/>
              </a:rPr>
              <a:t>GeV</a:t>
            </a:r>
            <a:endParaRPr lang="en-US" altLang="ja-JP" b="0" dirty="0" smtClean="0">
              <a:sym typeface="Wingdings" pitchFamily="2" charset="2"/>
            </a:endParaRP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>
                <a:sym typeface="Wingdings" pitchFamily="2" charset="2"/>
              </a:rPr>
              <a:t>Circumference: 3016 m</a:t>
            </a:r>
            <a:endParaRPr lang="en-US" altLang="ja-JP" b="0" dirty="0">
              <a:sym typeface="Wingdings" pitchFamily="2" charset="2"/>
            </a:endParaRPr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  <a:sym typeface="Wingdings" pitchFamily="2" charset="2"/>
              </a:rPr>
              <a:t>Main features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FF0000"/>
                </a:solidFill>
                <a:sym typeface="Wingdings" pitchFamily="2" charset="2"/>
              </a:rPr>
              <a:t>Goal luminosity: </a:t>
            </a:r>
          </a:p>
          <a:p>
            <a:pPr marL="457200" lvl="1" indent="0">
              <a:spcBef>
                <a:spcPts val="0"/>
              </a:spcBef>
              <a:buSzPct val="60000"/>
              <a:buNone/>
            </a:pPr>
            <a:r>
              <a:rPr lang="en-US" altLang="ja-JP" dirty="0">
                <a:sym typeface="Wingdings" pitchFamily="2" charset="2"/>
              </a:rPr>
              <a:t>	</a:t>
            </a:r>
            <a:r>
              <a:rPr lang="en-US" altLang="ja-JP" b="0" dirty="0" smtClean="0">
                <a:solidFill>
                  <a:srgbClr val="FF0000"/>
                </a:solidFill>
                <a:sym typeface="Wingdings" pitchFamily="2" charset="2"/>
              </a:rPr>
              <a:t>8×10</a:t>
            </a:r>
            <a:r>
              <a:rPr lang="en-US" altLang="ja-JP" b="0" baseline="30000" dirty="0" smtClean="0">
                <a:solidFill>
                  <a:srgbClr val="FF0000"/>
                </a:solidFill>
                <a:sym typeface="Wingdings" pitchFamily="2" charset="2"/>
              </a:rPr>
              <a:t>35</a:t>
            </a:r>
            <a:r>
              <a:rPr lang="en-US" altLang="ja-JP" b="0" dirty="0" smtClean="0">
                <a:solidFill>
                  <a:srgbClr val="FF0000"/>
                </a:solidFill>
                <a:sym typeface="Wingdings" pitchFamily="2" charset="2"/>
              </a:rPr>
              <a:t> cm</a:t>
            </a:r>
            <a:r>
              <a:rPr lang="en-US" altLang="ja-JP" b="0" baseline="30000" dirty="0" smtClean="0">
                <a:solidFill>
                  <a:srgbClr val="FF0000"/>
                </a:solidFill>
                <a:sym typeface="Wingdings" pitchFamily="2" charset="2"/>
              </a:rPr>
              <a:t>-2</a:t>
            </a:r>
            <a:r>
              <a:rPr lang="en-US" altLang="ja-JP" b="0" dirty="0" smtClean="0">
                <a:solidFill>
                  <a:srgbClr val="FF0000"/>
                </a:solidFill>
                <a:sym typeface="Wingdings" pitchFamily="2" charset="2"/>
              </a:rPr>
              <a:t>s</a:t>
            </a:r>
            <a:r>
              <a:rPr lang="en-US" altLang="ja-JP" b="0" baseline="30000" dirty="0" smtClean="0">
                <a:solidFill>
                  <a:srgbClr val="FF0000"/>
                </a:solidFill>
                <a:sym typeface="Wingdings" pitchFamily="2" charset="2"/>
              </a:rPr>
              <a:t>-1</a:t>
            </a:r>
            <a:r>
              <a:rPr lang="en-US" altLang="ja-JP" b="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>
                <a:sym typeface="Wingdings" pitchFamily="2" charset="2"/>
              </a:rPr>
              <a:t>H</a:t>
            </a:r>
            <a:r>
              <a:rPr lang="en-US" altLang="ja-JP" b="0" dirty="0" smtClean="0">
                <a:sym typeface="Wingdings" pitchFamily="2" charset="2"/>
              </a:rPr>
              <a:t>igh </a:t>
            </a:r>
            <a:r>
              <a:rPr lang="en-US" altLang="ja-JP" b="0" dirty="0">
                <a:sym typeface="Wingdings" pitchFamily="2" charset="2"/>
              </a:rPr>
              <a:t>beam current; </a:t>
            </a:r>
            <a:endParaRPr lang="en-US" altLang="ja-JP" b="0" dirty="0" smtClean="0">
              <a:sym typeface="Wingdings" pitchFamily="2" charset="2"/>
            </a:endParaRPr>
          </a:p>
          <a:p>
            <a:pPr lvl="2">
              <a:spcBef>
                <a:spcPts val="0"/>
              </a:spcBef>
              <a:buFont typeface="Wingdings" pitchFamily="2" charset="2"/>
              <a:buChar char="l"/>
            </a:pPr>
            <a:r>
              <a:rPr lang="en-US" altLang="ja-JP" b="0" dirty="0" smtClean="0">
                <a:sym typeface="Wingdings" pitchFamily="2" charset="2"/>
              </a:rPr>
              <a:t>LER</a:t>
            </a:r>
            <a:r>
              <a:rPr lang="en-US" altLang="ja-JP" b="0" dirty="0">
                <a:sym typeface="Wingdings" pitchFamily="2" charset="2"/>
              </a:rPr>
              <a:t>: </a:t>
            </a:r>
            <a:r>
              <a:rPr lang="en-US" altLang="ja-JP" b="0" dirty="0" smtClean="0">
                <a:sym typeface="Wingdings" pitchFamily="2" charset="2"/>
              </a:rPr>
              <a:t>3.6 A, HER</a:t>
            </a:r>
            <a:r>
              <a:rPr lang="en-US" altLang="ja-JP" b="0" dirty="0">
                <a:sym typeface="Wingdings" pitchFamily="2" charset="2"/>
              </a:rPr>
              <a:t>: </a:t>
            </a:r>
            <a:r>
              <a:rPr lang="en-US" altLang="ja-JP" b="0" dirty="0" smtClean="0">
                <a:sym typeface="Wingdings" pitchFamily="2" charset="2"/>
              </a:rPr>
              <a:t>2.6 </a:t>
            </a:r>
            <a:r>
              <a:rPr lang="en-US" altLang="ja-JP" b="0" dirty="0">
                <a:sym typeface="Wingdings" pitchFamily="2" charset="2"/>
              </a:rPr>
              <a:t>A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>
                <a:sym typeface="Wingdings" pitchFamily="2" charset="2"/>
              </a:rPr>
              <a:t>S</a:t>
            </a:r>
            <a:r>
              <a:rPr lang="en-US" altLang="ja-JP" b="0" dirty="0" smtClean="0">
                <a:sym typeface="Wingdings" pitchFamily="2" charset="2"/>
              </a:rPr>
              <a:t>hort </a:t>
            </a:r>
            <a:r>
              <a:rPr lang="en-US" altLang="ja-JP" b="0" dirty="0">
                <a:sym typeface="Wingdings" pitchFamily="2" charset="2"/>
              </a:rPr>
              <a:t>bunch </a:t>
            </a:r>
            <a:r>
              <a:rPr lang="en-US" altLang="ja-JP" b="0" dirty="0" smtClean="0">
                <a:sym typeface="Wingdings" pitchFamily="2" charset="2"/>
              </a:rPr>
              <a:t>length</a:t>
            </a:r>
          </a:p>
          <a:p>
            <a:pPr lvl="2">
              <a:spcBef>
                <a:spcPts val="0"/>
              </a:spcBef>
              <a:buFont typeface="Wingdings" pitchFamily="2" charset="2"/>
              <a:buChar char="l"/>
            </a:pPr>
            <a:r>
              <a:rPr lang="en-US" altLang="ja-JP" b="0" i="1" dirty="0" err="1" smtClean="0">
                <a:latin typeface="Symbol" pitchFamily="18" charset="2"/>
                <a:sym typeface="Wingdings" pitchFamily="2" charset="2"/>
              </a:rPr>
              <a:t>s</a:t>
            </a:r>
            <a:r>
              <a:rPr lang="en-US" altLang="ja-JP" b="0" baseline="-25000" dirty="0" err="1" smtClean="0">
                <a:sym typeface="Wingdings" pitchFamily="2" charset="2"/>
              </a:rPr>
              <a:t>z</a:t>
            </a:r>
            <a:r>
              <a:rPr lang="en-US" altLang="ja-JP" b="0" dirty="0" smtClean="0">
                <a:sym typeface="Wingdings" pitchFamily="2" charset="2"/>
              </a:rPr>
              <a:t> </a:t>
            </a:r>
            <a:r>
              <a:rPr lang="en-US" altLang="ja-JP" b="0" dirty="0">
                <a:sym typeface="Wingdings" pitchFamily="2" charset="2"/>
              </a:rPr>
              <a:t>= 5-6 mm) 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>
                <a:sym typeface="Wingdings" pitchFamily="2" charset="2"/>
              </a:rPr>
              <a:t>S</a:t>
            </a:r>
            <a:r>
              <a:rPr lang="en-US" altLang="ja-JP" b="0" dirty="0" smtClean="0">
                <a:sym typeface="Wingdings" pitchFamily="2" charset="2"/>
              </a:rPr>
              <a:t>hort </a:t>
            </a:r>
            <a:r>
              <a:rPr lang="en-US" altLang="ja-JP" b="0" dirty="0">
                <a:sym typeface="Wingdings" pitchFamily="2" charset="2"/>
              </a:rPr>
              <a:t>bunch </a:t>
            </a:r>
            <a:r>
              <a:rPr lang="en-US" altLang="ja-JP" b="0" dirty="0" smtClean="0">
                <a:sym typeface="Wingdings" pitchFamily="2" charset="2"/>
              </a:rPr>
              <a:t>spacing</a:t>
            </a:r>
          </a:p>
          <a:p>
            <a:pPr lvl="2">
              <a:spcBef>
                <a:spcPts val="0"/>
              </a:spcBef>
              <a:buFont typeface="Wingdings" pitchFamily="2" charset="2"/>
              <a:buChar char="l"/>
            </a:pPr>
            <a:r>
              <a:rPr lang="en-US" altLang="ja-JP" b="0" dirty="0" smtClean="0">
                <a:sym typeface="Wingdings" pitchFamily="2" charset="2"/>
              </a:rPr>
              <a:t>4 </a:t>
            </a:r>
            <a:r>
              <a:rPr lang="en-US" altLang="ja-JP" b="0" dirty="0">
                <a:sym typeface="Wingdings" pitchFamily="2" charset="2"/>
              </a:rPr>
              <a:t>ns, 2500 </a:t>
            </a:r>
            <a:r>
              <a:rPr lang="en-US" altLang="ja-JP" b="0" dirty="0" smtClean="0">
                <a:sym typeface="Wingdings" pitchFamily="2" charset="2"/>
              </a:rPr>
              <a:t>bunches</a:t>
            </a:r>
            <a:endParaRPr lang="en-US" altLang="ja-JP" b="0" dirty="0">
              <a:sym typeface="Wingdings" pitchFamily="2" charset="2"/>
            </a:endParaRP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ym typeface="Wingdings" pitchFamily="2" charset="2"/>
              </a:rPr>
              <a:t>Low </a:t>
            </a:r>
            <a:r>
              <a:rPr lang="en-US" altLang="ja-JP" b="0" dirty="0">
                <a:sym typeface="Wingdings" pitchFamily="2" charset="2"/>
              </a:rPr>
              <a:t>beam </a:t>
            </a:r>
            <a:r>
              <a:rPr lang="en-US" altLang="ja-JP" b="0" dirty="0" err="1" smtClean="0">
                <a:sym typeface="Wingdings" pitchFamily="2" charset="2"/>
              </a:rPr>
              <a:t>emittances</a:t>
            </a:r>
            <a:endParaRPr lang="en-US" altLang="ja-JP" b="0" dirty="0" smtClean="0">
              <a:sym typeface="Wingdings" pitchFamily="2" charset="2"/>
            </a:endParaRPr>
          </a:p>
          <a:p>
            <a:pPr lvl="2">
              <a:spcBef>
                <a:spcPts val="0"/>
              </a:spcBef>
              <a:buFont typeface="Wingdings" pitchFamily="2" charset="2"/>
              <a:buChar char="l"/>
            </a:pPr>
            <a:r>
              <a:rPr lang="en-US" altLang="ja-JP" i="1" dirty="0" smtClean="0">
                <a:latin typeface="Symbol" pitchFamily="18" charset="2"/>
                <a:sym typeface="Wingdings" pitchFamily="2" charset="2"/>
              </a:rPr>
              <a:t>e</a:t>
            </a:r>
            <a:r>
              <a:rPr lang="en-US" altLang="ja-JP" baseline="-25000" dirty="0" smtClean="0">
                <a:sym typeface="Wingdings" pitchFamily="2" charset="2"/>
              </a:rPr>
              <a:t>x</a:t>
            </a:r>
            <a:r>
              <a:rPr lang="en-US" altLang="ja-JP" dirty="0" smtClean="0">
                <a:sym typeface="Wingdings" pitchFamily="2" charset="2"/>
              </a:rPr>
              <a:t>=3.2 – 2.4 nm</a:t>
            </a:r>
          </a:p>
          <a:p>
            <a:pPr lvl="2">
              <a:spcBef>
                <a:spcPts val="0"/>
              </a:spcBef>
              <a:buFont typeface="Wingdings" pitchFamily="2" charset="2"/>
              <a:buChar char="l"/>
            </a:pPr>
            <a:r>
              <a:rPr lang="en-US" altLang="ja-JP" i="1" dirty="0" err="1" smtClean="0">
                <a:latin typeface="Symbol" pitchFamily="18" charset="2"/>
                <a:sym typeface="Wingdings" pitchFamily="2" charset="2"/>
              </a:rPr>
              <a:t>e</a:t>
            </a:r>
            <a:r>
              <a:rPr lang="en-US" altLang="ja-JP" baseline="-25000" dirty="0" err="1" smtClean="0">
                <a:sym typeface="Wingdings" pitchFamily="2" charset="2"/>
              </a:rPr>
              <a:t>y</a:t>
            </a:r>
            <a:r>
              <a:rPr lang="en-US" altLang="ja-JP" b="0" dirty="0" smtClean="0">
                <a:sym typeface="Wingdings" pitchFamily="2" charset="2"/>
              </a:rPr>
              <a:t>=13 – 8.4 </a:t>
            </a:r>
            <a:r>
              <a:rPr lang="en-US" altLang="ja-JP" dirty="0" smtClean="0">
                <a:sym typeface="Wingdings" pitchFamily="2" charset="2"/>
              </a:rPr>
              <a:t>pm</a:t>
            </a:r>
            <a:endParaRPr lang="en-US" altLang="ja-JP" b="0" dirty="0">
              <a:sym typeface="Wingdings" pitchFamily="2" charset="2"/>
            </a:endParaRPr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endParaRPr lang="en-US" altLang="ja-JP" b="0" dirty="0">
              <a:sym typeface="Wingdings" pitchFamily="2" charset="2"/>
            </a:endParaRP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610A-7B83-4138-AFF8-D0E9316B21DE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335" y="2801814"/>
            <a:ext cx="4270223" cy="3493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err="1" smtClean="0">
                <a:solidFill>
                  <a:schemeClr val="tx1"/>
                </a:solidFill>
              </a:rPr>
              <a:t>SuperKEKB</a:t>
            </a:r>
            <a:r>
              <a:rPr lang="en-US" altLang="ja-JP" sz="3200" dirty="0" smtClean="0">
                <a:solidFill>
                  <a:schemeClr val="tx1"/>
                </a:solidFill>
              </a:rPr>
              <a:t> Vacuum System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76885"/>
            <a:ext cx="8007520" cy="2599692"/>
          </a:xfrm>
        </p:spPr>
        <p:txBody>
          <a:bodyPr/>
          <a:lstStyle/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  <a:sym typeface="Wingdings" pitchFamily="2" charset="2"/>
              </a:rPr>
              <a:t>These </a:t>
            </a:r>
            <a:r>
              <a:rPr lang="en-US" altLang="ja-JP" b="0" dirty="0">
                <a:solidFill>
                  <a:srgbClr val="0000FF"/>
                </a:solidFill>
                <a:sym typeface="Wingdings" pitchFamily="2" charset="2"/>
              </a:rPr>
              <a:t>features make strenuous demand on the vacuum system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>
                <a:sym typeface="Wingdings" pitchFamily="2" charset="2"/>
              </a:rPr>
              <a:t>Endurance for</a:t>
            </a:r>
            <a:r>
              <a:rPr lang="en-US" altLang="ja-JP" b="0" dirty="0" smtClean="0">
                <a:sym typeface="Wingdings" pitchFamily="2" charset="2"/>
              </a:rPr>
              <a:t> </a:t>
            </a:r>
            <a:r>
              <a:rPr lang="en-US" altLang="ja-JP" b="0" dirty="0">
                <a:sym typeface="Wingdings" pitchFamily="2" charset="2"/>
              </a:rPr>
              <a:t>high power synchrotron radiation (SR) from the high beam currents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ym typeface="Wingdings" pitchFamily="2" charset="2"/>
              </a:rPr>
              <a:t>Low </a:t>
            </a:r>
            <a:r>
              <a:rPr lang="en-US" altLang="ja-JP" b="0" dirty="0">
                <a:sym typeface="Wingdings" pitchFamily="2" charset="2"/>
              </a:rPr>
              <a:t>beam impedance </a:t>
            </a:r>
            <a:r>
              <a:rPr lang="en-US" altLang="ja-JP" dirty="0" smtClean="0">
                <a:sym typeface="Wingdings" pitchFamily="2" charset="2"/>
              </a:rPr>
              <a:t>for beam </a:t>
            </a:r>
            <a:r>
              <a:rPr lang="en-US" altLang="ja-JP" dirty="0">
                <a:sym typeface="Wingdings" pitchFamily="2" charset="2"/>
              </a:rPr>
              <a:t>pipes and the components </a:t>
            </a:r>
            <a:r>
              <a:rPr lang="en-US" altLang="ja-JP" dirty="0" smtClean="0">
                <a:sym typeface="Wingdings" pitchFamily="2" charset="2"/>
              </a:rPr>
              <a:t>to </a:t>
            </a:r>
            <a:r>
              <a:rPr lang="en-US" altLang="ja-JP" b="0" dirty="0">
                <a:sym typeface="Wingdings" pitchFamily="2" charset="2"/>
              </a:rPr>
              <a:t>avoid </a:t>
            </a:r>
            <a:r>
              <a:rPr lang="en-US" altLang="ja-JP" b="0" dirty="0" smtClean="0">
                <a:sym typeface="Wingdings" pitchFamily="2" charset="2"/>
              </a:rPr>
              <a:t>single </a:t>
            </a:r>
            <a:r>
              <a:rPr lang="en-US" altLang="ja-JP" b="0" dirty="0">
                <a:sym typeface="Wingdings" pitchFamily="2" charset="2"/>
              </a:rPr>
              <a:t>and multi-bunch instabilities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>
                <a:sym typeface="Wingdings" pitchFamily="2" charset="2"/>
              </a:rPr>
              <a:t>Suppression of</a:t>
            </a:r>
            <a:r>
              <a:rPr lang="en-US" altLang="ja-JP" b="0" dirty="0" smtClean="0">
                <a:sym typeface="Wingdings" pitchFamily="2" charset="2"/>
              </a:rPr>
              <a:t> </a:t>
            </a:r>
            <a:r>
              <a:rPr lang="en-US" altLang="ja-JP" b="0" dirty="0">
                <a:sym typeface="Wingdings" pitchFamily="2" charset="2"/>
              </a:rPr>
              <a:t>electron cloud instability </a:t>
            </a:r>
            <a:r>
              <a:rPr lang="en-US" altLang="ja-JP" b="0" dirty="0" smtClean="0">
                <a:sym typeface="Wingdings" pitchFamily="2" charset="2"/>
              </a:rPr>
              <a:t>in </a:t>
            </a:r>
            <a:r>
              <a:rPr lang="en-US" altLang="ja-JP" b="0" dirty="0">
                <a:sym typeface="Wingdings" pitchFamily="2" charset="2"/>
              </a:rPr>
              <a:t>the positron </a:t>
            </a:r>
            <a:r>
              <a:rPr lang="en-US" altLang="ja-JP" b="0" dirty="0" smtClean="0">
                <a:sym typeface="Wingdings" pitchFamily="2" charset="2"/>
              </a:rPr>
              <a:t>ring</a:t>
            </a:r>
            <a:endParaRPr lang="en-US" altLang="ja-JP" b="0" dirty="0">
              <a:sym typeface="Wingdings" pitchFamily="2" charset="2"/>
            </a:endParaRP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>
                <a:sym typeface="Wingdings" pitchFamily="2" charset="2"/>
              </a:rPr>
              <a:t>Suppression of </a:t>
            </a:r>
            <a:r>
              <a:rPr lang="en-US" altLang="ja-JP" b="0" dirty="0" smtClean="0">
                <a:sym typeface="Wingdings" pitchFamily="2" charset="2"/>
              </a:rPr>
              <a:t>ion </a:t>
            </a:r>
            <a:r>
              <a:rPr lang="en-US" altLang="ja-JP" b="0" dirty="0">
                <a:sym typeface="Wingdings" pitchFamily="2" charset="2"/>
              </a:rPr>
              <a:t>instability </a:t>
            </a:r>
            <a:r>
              <a:rPr lang="en-US" altLang="ja-JP" b="0" dirty="0" smtClean="0">
                <a:sym typeface="Wingdings" pitchFamily="2" charset="2"/>
              </a:rPr>
              <a:t>in </a:t>
            </a:r>
            <a:r>
              <a:rPr lang="en-US" altLang="ja-JP" b="0" dirty="0">
                <a:sym typeface="Wingdings" pitchFamily="2" charset="2"/>
              </a:rPr>
              <a:t>the electron </a:t>
            </a:r>
            <a:r>
              <a:rPr lang="en-US" altLang="ja-JP" b="0" dirty="0" smtClean="0">
                <a:sym typeface="Wingdings" pitchFamily="2" charset="2"/>
              </a:rPr>
              <a:t>ring</a:t>
            </a:r>
            <a:endParaRPr lang="en-US" altLang="ja-JP" b="0" dirty="0">
              <a:sym typeface="Wingdings" pitchFamily="2" charset="2"/>
            </a:endParaRPr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endParaRPr lang="en-US" altLang="ja-JP" b="0" dirty="0">
              <a:solidFill>
                <a:srgbClr val="008000"/>
              </a:solidFill>
              <a:sym typeface="Wingdings" pitchFamily="2" charset="2"/>
            </a:endParaRP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610A-7B83-4138-AFF8-D0E9316B21DE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10" name="コンテンツ プレースホルダ 2"/>
          <p:cNvSpPr txBox="1">
            <a:spLocks/>
          </p:cNvSpPr>
          <p:nvPr/>
        </p:nvSpPr>
        <p:spPr bwMode="gray">
          <a:xfrm>
            <a:off x="930587" y="3698936"/>
            <a:ext cx="8007520" cy="940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0000"/>
              <a:buFont typeface="Wingdings" pitchFamily="2" charset="2"/>
              <a:buChar char="n"/>
              <a:defRPr kumimoji="1" sz="2400" b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kumimoji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8000"/>
                </a:solidFill>
                <a:sym typeface="Wingdings" pitchFamily="2" charset="2"/>
              </a:rPr>
              <a:t>Very similar issues for damping rings for the damping rings of ILC.</a:t>
            </a:r>
            <a:endParaRPr lang="en-US" altLang="ja-JP" b="0" dirty="0">
              <a:solidFill>
                <a:srgbClr val="008000"/>
              </a:solidFill>
              <a:sym typeface="Wingdings" pitchFamily="2" charset="2"/>
            </a:endParaRPr>
          </a:p>
        </p:txBody>
      </p:sp>
      <p:sp>
        <p:nvSpPr>
          <p:cNvPr id="11" name="コンテンツ プレースホルダ 2"/>
          <p:cNvSpPr txBox="1">
            <a:spLocks/>
          </p:cNvSpPr>
          <p:nvPr/>
        </p:nvSpPr>
        <p:spPr bwMode="gray">
          <a:xfrm>
            <a:off x="932512" y="4650011"/>
            <a:ext cx="8007520" cy="940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0000"/>
              <a:buFont typeface="Wingdings" pitchFamily="2" charset="2"/>
              <a:buChar char="n"/>
              <a:defRPr kumimoji="1" sz="2400" b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kumimoji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  <a:sym typeface="Wingdings" pitchFamily="2" charset="2"/>
              </a:rPr>
              <a:t>Here briefly reported are the designs of some key vacuum components for the </a:t>
            </a:r>
            <a:r>
              <a:rPr lang="en-US" altLang="ja-JP" b="0" dirty="0" err="1" smtClean="0">
                <a:solidFill>
                  <a:srgbClr val="0000FF"/>
                </a:solidFill>
                <a:sym typeface="Wingdings" pitchFamily="2" charset="2"/>
              </a:rPr>
              <a:t>SuperKEKB</a:t>
            </a:r>
            <a:r>
              <a:rPr lang="en-US" altLang="ja-JP" b="0" dirty="0" smtClean="0">
                <a:solidFill>
                  <a:srgbClr val="0000FF"/>
                </a:solidFill>
                <a:sym typeface="Wingdings" pitchFamily="2" charset="2"/>
              </a:rPr>
              <a:t> positron ring, and their approximate costs.</a:t>
            </a:r>
            <a:endParaRPr lang="en-US" altLang="ja-JP" b="0" dirty="0">
              <a:solidFill>
                <a:srgbClr val="00800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0655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>
                <a:solidFill>
                  <a:schemeClr val="tx1"/>
                </a:solidFill>
              </a:rPr>
              <a:t>Design </a:t>
            </a:r>
            <a:r>
              <a:rPr lang="en-US" altLang="ja-JP" sz="3200" dirty="0">
                <a:solidFill>
                  <a:schemeClr val="tx1"/>
                </a:solidFill>
              </a:rPr>
              <a:t>of </a:t>
            </a:r>
            <a:r>
              <a:rPr lang="en-US" altLang="ja-JP" sz="3200" dirty="0" err="1" smtClean="0">
                <a:solidFill>
                  <a:schemeClr val="tx1"/>
                </a:solidFill>
              </a:rPr>
              <a:t>SuperKEKB</a:t>
            </a:r>
            <a:r>
              <a:rPr lang="en-US" altLang="ja-JP" sz="3200" dirty="0" smtClean="0">
                <a:solidFill>
                  <a:schemeClr val="tx1"/>
                </a:solidFill>
              </a:rPr>
              <a:t> Vacuum System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8"/>
            <a:ext cx="8215338" cy="1890574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The designs of most of </a:t>
            </a:r>
            <a:r>
              <a:rPr lang="en-US" altLang="ja-JP" b="0" dirty="0">
                <a:solidFill>
                  <a:srgbClr val="0000FF"/>
                </a:solidFill>
              </a:rPr>
              <a:t>k</a:t>
            </a:r>
            <a:r>
              <a:rPr lang="en-US" altLang="ja-JP" b="0" dirty="0" smtClean="0">
                <a:solidFill>
                  <a:srgbClr val="0000FF"/>
                </a:solidFill>
              </a:rPr>
              <a:t>ey </a:t>
            </a:r>
            <a:r>
              <a:rPr lang="en-US" altLang="ja-JP" b="0" dirty="0">
                <a:solidFill>
                  <a:srgbClr val="0000FF"/>
                </a:solidFill>
              </a:rPr>
              <a:t>components </a:t>
            </a:r>
            <a:r>
              <a:rPr lang="en-US" altLang="ja-JP" b="0" dirty="0" smtClean="0">
                <a:solidFill>
                  <a:srgbClr val="0000FF"/>
                </a:solidFill>
              </a:rPr>
              <a:t>have been finished, and the production of them have started in full swing since last year.</a:t>
            </a:r>
          </a:p>
          <a:p>
            <a:pPr>
              <a:spcBef>
                <a:spcPts val="600"/>
              </a:spcBef>
              <a:buClr>
                <a:srgbClr val="008000"/>
              </a:buClr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8000"/>
                </a:solidFill>
              </a:rPr>
              <a:t>Beam pipes:</a:t>
            </a:r>
          </a:p>
          <a:p>
            <a:pPr lvl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chemeClr val="bg1">
                    <a:lumMod val="50000"/>
                  </a:schemeClr>
                </a:solidFill>
              </a:rPr>
              <a:t>Beam </a:t>
            </a:r>
            <a:r>
              <a:rPr lang="en-US" altLang="ja-JP" b="0" dirty="0">
                <a:solidFill>
                  <a:schemeClr val="bg1">
                    <a:lumMod val="50000"/>
                  </a:schemeClr>
                </a:solidFill>
              </a:rPr>
              <a:t>pipes with </a:t>
            </a:r>
            <a:r>
              <a:rPr lang="en-US" altLang="ja-JP" b="0" dirty="0" smtClean="0">
                <a:solidFill>
                  <a:schemeClr val="bg1">
                    <a:lumMod val="50000"/>
                  </a:schemeClr>
                </a:solidFill>
              </a:rPr>
              <a:t>antechambers</a:t>
            </a:r>
          </a:p>
          <a:p>
            <a:pPr lvl="2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l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Aluminum part</a:t>
            </a:r>
          </a:p>
          <a:p>
            <a:pPr lvl="2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chemeClr val="bg1">
                    <a:lumMod val="50000"/>
                  </a:schemeClr>
                </a:solidFill>
              </a:rPr>
              <a:t>Groove surface (in bending magnets)</a:t>
            </a:r>
          </a:p>
          <a:p>
            <a:pPr lvl="2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l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Clearing electrode </a:t>
            </a:r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(beam pipes for arc section</a:t>
            </a:r>
          </a:p>
          <a:p>
            <a:pPr lvl="2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l"/>
            </a:pPr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Copper beam pipes for wiggler section</a:t>
            </a:r>
          </a:p>
          <a:p>
            <a:pPr lvl="1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60000"/>
              <a:buFont typeface="Wingdings" pitchFamily="2" charset="2"/>
              <a:buChar char="l"/>
            </a:pPr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With countermeasures against electron cloud effects</a:t>
            </a:r>
          </a:p>
          <a:p>
            <a:pPr lvl="2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l"/>
            </a:pPr>
            <a:r>
              <a:rPr lang="en-US" altLang="ja-JP" dirty="0" err="1">
                <a:solidFill>
                  <a:schemeClr val="bg1">
                    <a:lumMod val="50000"/>
                  </a:schemeClr>
                </a:solidFill>
              </a:rPr>
              <a:t>TiN</a:t>
            </a:r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 coating for most in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wiggler magnets)</a:t>
            </a:r>
          </a:p>
          <a:p>
            <a:pPr lvl="2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chemeClr val="bg1">
                    <a:lumMod val="50000"/>
                  </a:schemeClr>
                </a:solidFill>
              </a:rPr>
              <a:t>Solenoid (drift region)</a:t>
            </a:r>
            <a:endParaRPr lang="en-US" altLang="ja-JP" b="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buClr>
                <a:srgbClr val="008000"/>
              </a:buClr>
              <a:buSzPct val="60000"/>
              <a:buFont typeface="Wingdings" pitchFamily="2" charset="2"/>
              <a:buChar char="l"/>
            </a:pPr>
            <a:r>
              <a:rPr lang="en-US" altLang="ja-JP" b="0" dirty="0">
                <a:solidFill>
                  <a:srgbClr val="008000"/>
                </a:solidFill>
              </a:rPr>
              <a:t>Pumps </a:t>
            </a:r>
            <a:endParaRPr lang="en-US" altLang="ja-JP" b="0" dirty="0" smtClean="0">
              <a:solidFill>
                <a:srgbClr val="008000"/>
              </a:solidFill>
            </a:endParaRP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chemeClr val="bg1">
                    <a:lumMod val="50000"/>
                  </a:schemeClr>
                </a:solidFill>
              </a:rPr>
              <a:t>Distributed pumping system using NEG strips</a:t>
            </a:r>
            <a:endParaRPr lang="en-US" altLang="ja-JP" b="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buClr>
                <a:srgbClr val="008000"/>
              </a:buClr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8000"/>
                </a:solidFill>
              </a:rPr>
              <a:t>Bellows chambers and </a:t>
            </a:r>
            <a:r>
              <a:rPr lang="en-US" altLang="ja-JP" b="0" dirty="0">
                <a:solidFill>
                  <a:srgbClr val="008000"/>
                </a:solidFill>
              </a:rPr>
              <a:t>g</a:t>
            </a:r>
            <a:r>
              <a:rPr lang="en-US" altLang="ja-JP" b="0" dirty="0" smtClean="0">
                <a:solidFill>
                  <a:srgbClr val="008000"/>
                </a:solidFill>
              </a:rPr>
              <a:t>ate valves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chemeClr val="bg1">
                    <a:lumMod val="50000"/>
                  </a:schemeClr>
                </a:solidFill>
              </a:rPr>
              <a:t>Comb-type </a:t>
            </a:r>
            <a:r>
              <a:rPr lang="en-US" altLang="ja-JP" b="0" dirty="0">
                <a:solidFill>
                  <a:schemeClr val="bg1">
                    <a:lumMod val="50000"/>
                  </a:schemeClr>
                </a:solidFill>
              </a:rPr>
              <a:t>RF </a:t>
            </a:r>
            <a:r>
              <a:rPr lang="en-US" altLang="ja-JP" b="0" dirty="0" smtClean="0">
                <a:solidFill>
                  <a:schemeClr val="bg1">
                    <a:lumMod val="50000"/>
                  </a:schemeClr>
                </a:solidFill>
              </a:rPr>
              <a:t>shield: High HOM shielding property</a:t>
            </a:r>
            <a:endParaRPr lang="en-US" altLang="ja-JP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738555" y="6411147"/>
            <a:ext cx="2133600" cy="268287"/>
          </a:xfrm>
        </p:spPr>
        <p:txBody>
          <a:bodyPr/>
          <a:lstStyle/>
          <a:p>
            <a:fld id="{1AB4610A-7B83-4138-AFF8-D0E9316B21DE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6173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SKEKB_VC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0" b="11894"/>
          <a:stretch/>
        </p:blipFill>
        <p:spPr>
          <a:xfrm>
            <a:off x="978295" y="3794372"/>
            <a:ext cx="4317706" cy="260461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>
                <a:solidFill>
                  <a:schemeClr val="tx1"/>
                </a:solidFill>
              </a:rPr>
              <a:t>Beam pipes for arc section _1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7"/>
            <a:ext cx="8215338" cy="2046141"/>
          </a:xfrm>
        </p:spPr>
        <p:txBody>
          <a:bodyPr/>
          <a:lstStyle/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Beam </a:t>
            </a:r>
            <a:r>
              <a:rPr lang="en-US" altLang="ja-JP" b="0" dirty="0">
                <a:solidFill>
                  <a:srgbClr val="0000FF"/>
                </a:solidFill>
              </a:rPr>
              <a:t>pipes with antechambers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Small effect of photoelectrons, low beam impedance, low SR power </a:t>
            </a:r>
            <a:r>
              <a:rPr lang="en-US" altLang="ja-JP" b="0" dirty="0" smtClean="0"/>
              <a:t>density at side wall</a:t>
            </a:r>
            <a:endParaRPr lang="en-US" altLang="ja-JP" b="0" dirty="0"/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To be fit </a:t>
            </a:r>
            <a:r>
              <a:rPr lang="en-US" altLang="ja-JP" b="0" dirty="0"/>
              <a:t>to the existing </a:t>
            </a:r>
            <a:r>
              <a:rPr lang="en-US" altLang="ja-JP" b="0" dirty="0" smtClean="0"/>
              <a:t>magnets.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/>
              <a:t>S</a:t>
            </a:r>
            <a:r>
              <a:rPr lang="en-US" altLang="ja-JP" dirty="0" smtClean="0"/>
              <a:t>ame cross section for flanges.</a:t>
            </a:r>
            <a:endParaRPr lang="en-US" altLang="ja-JP" b="0" dirty="0"/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>
                <a:solidFill>
                  <a:srgbClr val="0000FF"/>
                </a:solidFill>
              </a:rPr>
              <a:t>Aluminum alloy is available for </a:t>
            </a:r>
            <a:r>
              <a:rPr lang="en-US" altLang="ja-JP" b="0" dirty="0" smtClean="0">
                <a:solidFill>
                  <a:srgbClr val="0000FF"/>
                </a:solidFill>
              </a:rPr>
              <a:t>arc section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/>
              <a:t>Extrusion method</a:t>
            </a:r>
            <a:endParaRPr lang="en-US" altLang="ja-JP" b="0" dirty="0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738555" y="6411147"/>
            <a:ext cx="2133600" cy="268287"/>
          </a:xfrm>
        </p:spPr>
        <p:txBody>
          <a:bodyPr/>
          <a:lstStyle/>
          <a:p>
            <a:fld id="{1AB4610A-7B83-4138-AFF8-D0E9316B21DE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45090" y="3325054"/>
            <a:ext cx="20252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0000"/>
              </a:lnSpc>
            </a:pPr>
            <a:r>
              <a:rPr kumimoji="1" lang="en-US" altLang="ja-JP" sz="1400" dirty="0" smtClean="0">
                <a:solidFill>
                  <a:srgbClr val="292934"/>
                </a:solidFill>
              </a:rPr>
              <a:t>Aluminum </a:t>
            </a:r>
            <a:r>
              <a:rPr lang="en-US" altLang="ja-JP" sz="1400" dirty="0" smtClean="0">
                <a:solidFill>
                  <a:srgbClr val="292934"/>
                </a:solidFill>
              </a:rPr>
              <a:t>(A6063)</a:t>
            </a:r>
            <a:endParaRPr kumimoji="1" lang="ja-JP" altLang="en-US" sz="1400" dirty="0">
              <a:solidFill>
                <a:srgbClr val="292934"/>
              </a:solidFill>
            </a:endParaRPr>
          </a:p>
        </p:txBody>
      </p:sp>
      <p:pic>
        <p:nvPicPr>
          <p:cNvPr id="8" name="Picture 7" descr="D:\_WorkFolder\Al_Antechamber_Extrusion photo\result\DSC00232.jpg"/>
          <p:cNvPicPr>
            <a:picLocks noChangeAspect="1" noChangeArrowheads="1"/>
          </p:cNvPicPr>
          <p:nvPr/>
        </p:nvPicPr>
        <p:blipFill>
          <a:blip r:embed="rId3" cstate="print"/>
          <a:srcRect t="11134" b="19276"/>
          <a:stretch>
            <a:fillRect/>
          </a:stretch>
        </p:blipFill>
        <p:spPr bwMode="auto">
          <a:xfrm>
            <a:off x="4084033" y="3140211"/>
            <a:ext cx="1999949" cy="1041640"/>
          </a:xfrm>
          <a:prstGeom prst="rect">
            <a:avLst/>
          </a:prstGeom>
          <a:noFill/>
        </p:spPr>
      </p:pic>
      <p:pic>
        <p:nvPicPr>
          <p:cNvPr id="17" name="Picture 1" descr="C:\Users\suetsugu\Desktop\新しいフォルダ\result\DSC02482_ed.jpg"/>
          <p:cNvPicPr>
            <a:picLocks noChangeAspect="1" noChangeArrowheads="1"/>
          </p:cNvPicPr>
          <p:nvPr/>
        </p:nvPicPr>
        <p:blipFill>
          <a:blip r:embed="rId4" cstate="print"/>
          <a:srcRect l="13937" t="8293" r="5725" b="24862"/>
          <a:stretch>
            <a:fillRect/>
          </a:stretch>
        </p:blipFill>
        <p:spPr bwMode="auto">
          <a:xfrm>
            <a:off x="6670431" y="2939973"/>
            <a:ext cx="2041502" cy="1271313"/>
          </a:xfrm>
          <a:prstGeom prst="rect">
            <a:avLst/>
          </a:prstGeom>
          <a:noFill/>
        </p:spPr>
      </p:pic>
      <p:pic>
        <p:nvPicPr>
          <p:cNvPr id="143362" name="Picture 2" descr="C:\Users\suetsugu\Desktop\IMG_031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5" b="4342"/>
          <a:stretch/>
        </p:blipFill>
        <p:spPr bwMode="auto">
          <a:xfrm>
            <a:off x="5571570" y="4321152"/>
            <a:ext cx="3115230" cy="208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suetsugu\Desktop\Fig_2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307949" y="1741714"/>
            <a:ext cx="1613584" cy="10776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808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>
                <a:solidFill>
                  <a:schemeClr val="tx1"/>
                </a:solidFill>
              </a:rPr>
              <a:t>Beam pipes for arc section _2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8"/>
            <a:ext cx="8215338" cy="1890574"/>
          </a:xfrm>
        </p:spPr>
        <p:txBody>
          <a:bodyPr/>
          <a:lstStyle/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Rough surface at the side wall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/>
              <a:t>Suppress the photon reflection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Ra~20</a:t>
            </a:r>
          </a:p>
          <a:p>
            <a:pPr>
              <a:spcBef>
                <a:spcPts val="60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Grooved </a:t>
            </a:r>
            <a:r>
              <a:rPr lang="en-US" altLang="ja-JP" b="0" dirty="0">
                <a:solidFill>
                  <a:srgbClr val="0000FF"/>
                </a:solidFill>
              </a:rPr>
              <a:t>surface </a:t>
            </a:r>
            <a:r>
              <a:rPr lang="en-US" altLang="ja-JP" b="0" dirty="0" smtClean="0">
                <a:solidFill>
                  <a:srgbClr val="0000FF"/>
                </a:solidFill>
              </a:rPr>
              <a:t>in </a:t>
            </a:r>
            <a:r>
              <a:rPr lang="en-US" altLang="ja-JP" b="0" dirty="0">
                <a:solidFill>
                  <a:srgbClr val="0000FF"/>
                </a:solidFill>
              </a:rPr>
              <a:t>bending </a:t>
            </a:r>
            <a:r>
              <a:rPr lang="en-US" altLang="ja-JP" b="0" dirty="0" smtClean="0">
                <a:solidFill>
                  <a:srgbClr val="0000FF"/>
                </a:solidFill>
              </a:rPr>
              <a:t>magnets</a:t>
            </a:r>
            <a:endParaRPr lang="en-US" altLang="ja-JP" b="0" dirty="0">
              <a:solidFill>
                <a:srgbClr val="0000FF"/>
              </a:solidFill>
            </a:endParaRPr>
          </a:p>
          <a:p>
            <a:pPr lvl="1">
              <a:lnSpc>
                <a:spcPct val="95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Reduce effective SEY </a:t>
            </a:r>
            <a:r>
              <a:rPr lang="en-US" altLang="ja-JP" b="0" dirty="0" smtClean="0"/>
              <a:t>structurally</a:t>
            </a:r>
          </a:p>
          <a:p>
            <a:pPr lvl="1">
              <a:lnSpc>
                <a:spcPct val="95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/>
              <a:t>Expected reduction of electron density by factors</a:t>
            </a:r>
            <a:endParaRPr lang="en-US" altLang="ja-JP" b="0" dirty="0"/>
          </a:p>
          <a:p>
            <a:pPr lvl="1">
              <a:lnSpc>
                <a:spcPct val="95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Formed by extrusion method</a:t>
            </a:r>
          </a:p>
          <a:p>
            <a:pPr lvl="1">
              <a:lnSpc>
                <a:spcPct val="95000"/>
              </a:lnSpc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/>
              <a:t>With </a:t>
            </a:r>
            <a:r>
              <a:rPr lang="en-US" altLang="ja-JP" b="0" dirty="0" err="1"/>
              <a:t>TiN</a:t>
            </a:r>
            <a:r>
              <a:rPr lang="en-US" altLang="ja-JP" b="0" dirty="0"/>
              <a:t> coating</a:t>
            </a:r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endParaRPr lang="en-US" altLang="ja-JP" b="0" dirty="0">
              <a:solidFill>
                <a:srgbClr val="0000FF"/>
              </a:solidFill>
            </a:endParaRPr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endParaRPr lang="en-US" altLang="ja-JP" b="0" dirty="0">
              <a:solidFill>
                <a:srgbClr val="0000FF"/>
              </a:solidFill>
            </a:endParaRPr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738555" y="6411147"/>
            <a:ext cx="2133600" cy="268287"/>
          </a:xfrm>
        </p:spPr>
        <p:txBody>
          <a:bodyPr/>
          <a:lstStyle/>
          <a:p>
            <a:fld id="{1AB4610A-7B83-4138-AFF8-D0E9316B21DE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pic>
        <p:nvPicPr>
          <p:cNvPr id="21" name="Picture 2" descr="D:\_WorkFolder\Al_Antechamber_Groove_MHI_201009 photo\result\DSC01280.jpg"/>
          <p:cNvPicPr>
            <a:picLocks noChangeAspect="1" noChangeArrowheads="1"/>
          </p:cNvPicPr>
          <p:nvPr/>
        </p:nvPicPr>
        <p:blipFill>
          <a:blip r:embed="rId2" cstate="print"/>
          <a:srcRect t="4270" b="33194"/>
          <a:stretch>
            <a:fillRect/>
          </a:stretch>
        </p:blipFill>
        <p:spPr bwMode="auto">
          <a:xfrm>
            <a:off x="1687913" y="4515649"/>
            <a:ext cx="3819035" cy="1787463"/>
          </a:xfrm>
          <a:prstGeom prst="rect">
            <a:avLst/>
          </a:prstGeom>
          <a:noFill/>
        </p:spPr>
      </p:pic>
      <p:pic>
        <p:nvPicPr>
          <p:cNvPr id="27" name="図 86" descr="groov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488" r="65398" b="64876"/>
          <a:stretch>
            <a:fillRect/>
          </a:stretch>
        </p:blipFill>
        <p:spPr bwMode="auto">
          <a:xfrm>
            <a:off x="2104909" y="3314713"/>
            <a:ext cx="2473150" cy="1316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直線矢印コネクタ 27"/>
          <p:cNvCxnSpPr/>
          <p:nvPr/>
        </p:nvCxnSpPr>
        <p:spPr>
          <a:xfrm rot="5400000">
            <a:off x="2141435" y="3861309"/>
            <a:ext cx="433663" cy="15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926980" y="3725655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endParaRPr kumimoji="1" lang="ja-JP" altLang="en-US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93858" y="4163544"/>
            <a:ext cx="1333122" cy="276999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by L. Wang et al.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523453" y="398520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d</a:t>
            </a:r>
            <a:endParaRPr lang="en-US" altLang="ja-JP" sz="1600" baseline="-25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 rot="5400000">
            <a:off x="4181147" y="3985241"/>
            <a:ext cx="693336" cy="158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4578059" y="3739400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(Depth)</a:t>
            </a:r>
            <a:endParaRPr lang="en-US" altLang="ja-JP" sz="1200" baseline="-25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776351" y="3604642"/>
            <a:ext cx="1941840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Valley</a:t>
            </a:r>
            <a:r>
              <a:rPr lang="ja-JP" alt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：</a:t>
            </a:r>
            <a:r>
              <a:rPr lang="en-US" altLang="ja-JP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R0.1~0.12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Top</a:t>
            </a:r>
            <a:r>
              <a:rPr lang="ja-JP" alt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：</a:t>
            </a:r>
            <a:r>
              <a:rPr lang="en-US" altLang="ja-JP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R0.15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Angle</a:t>
            </a:r>
            <a:r>
              <a:rPr lang="ja-JP" alt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：</a:t>
            </a:r>
            <a:r>
              <a:rPr lang="en-US" altLang="ja-JP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18~18.3°</a:t>
            </a:r>
            <a:endParaRPr kumimoji="1" lang="ja-JP" altLang="en-US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4386" name="Picture 2" descr="C:\Users\suetsugu\Desktop\IMG_046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8" t="38673" r="20569" b="6226"/>
          <a:stretch/>
        </p:blipFill>
        <p:spPr bwMode="auto">
          <a:xfrm>
            <a:off x="5679177" y="4538595"/>
            <a:ext cx="2732738" cy="174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387" name="Picture 3" descr="C:\Users\suetsugu\Desktop\IMG_031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18795" r="8710" b="18613"/>
          <a:stretch/>
        </p:blipFill>
        <p:spPr bwMode="auto">
          <a:xfrm>
            <a:off x="6643869" y="937985"/>
            <a:ext cx="2187616" cy="121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96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>
                <a:solidFill>
                  <a:schemeClr val="tx1"/>
                </a:solidFill>
              </a:rPr>
              <a:t>Beam pipes for arc section _3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610A-7B83-4138-AFF8-D0E9316B21DE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 dirty="0"/>
          </a:p>
        </p:txBody>
      </p:sp>
      <p:sp>
        <p:nvSpPr>
          <p:cNvPr id="7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7"/>
            <a:ext cx="8215338" cy="4900387"/>
          </a:xfrm>
        </p:spPr>
        <p:txBody>
          <a:bodyPr/>
          <a:lstStyle/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Production</a:t>
            </a:r>
            <a:endParaRPr lang="en-US" altLang="ja-JP" sz="2200" b="0" dirty="0" smtClean="0">
              <a:solidFill>
                <a:srgbClr val="0000FF"/>
              </a:solidFill>
            </a:endParaRP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/>
              <a:t>Formed with an extrusion method (A6063)</a:t>
            </a:r>
            <a:endParaRPr lang="en-US" altLang="ja-JP" dirty="0"/>
          </a:p>
          <a:p>
            <a:pPr lvl="2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ja-JP" dirty="0" smtClean="0"/>
              <a:t>Aluminum-alloy flange (A2219)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/>
              <a:t>Type-S, Q and B: 1861 m</a:t>
            </a:r>
            <a:endParaRPr lang="en-US" altLang="ja-JP" dirty="0"/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/>
              <a:t>Manufacturing is in progress.</a:t>
            </a:r>
          </a:p>
        </p:txBody>
      </p:sp>
      <p:grpSp>
        <p:nvGrpSpPr>
          <p:cNvPr id="17" name="グループ化 16"/>
          <p:cNvGrpSpPr/>
          <p:nvPr/>
        </p:nvGrpSpPr>
        <p:grpSpPr>
          <a:xfrm>
            <a:off x="6593346" y="1205113"/>
            <a:ext cx="2382485" cy="2088000"/>
            <a:chOff x="5941714" y="4047105"/>
            <a:chExt cx="2382485" cy="2088000"/>
          </a:xfrm>
        </p:grpSpPr>
        <p:pic>
          <p:nvPicPr>
            <p:cNvPr id="12" name="図 11" descr="Arc_Total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9088"/>
            <a:stretch>
              <a:fillRect/>
            </a:stretch>
          </p:blipFill>
          <p:spPr>
            <a:xfrm>
              <a:off x="5941714" y="4047105"/>
              <a:ext cx="2382485" cy="2088000"/>
            </a:xfrm>
            <a:prstGeom prst="rect">
              <a:avLst/>
            </a:prstGeom>
          </p:spPr>
        </p:pic>
        <p:sp>
          <p:nvSpPr>
            <p:cNvPr id="13" name="円弧 12"/>
            <p:cNvSpPr/>
            <p:nvPr/>
          </p:nvSpPr>
          <p:spPr>
            <a:xfrm>
              <a:off x="6776124" y="4186399"/>
              <a:ext cx="1332000" cy="1332000"/>
            </a:xfrm>
            <a:prstGeom prst="arc">
              <a:avLst>
                <a:gd name="adj1" fmla="val 17273705"/>
                <a:gd name="adj2" fmla="val 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弧 13"/>
            <p:cNvSpPr/>
            <p:nvPr/>
          </p:nvSpPr>
          <p:spPr>
            <a:xfrm rot="5400000">
              <a:off x="6780881" y="4643600"/>
              <a:ext cx="1332000" cy="1332000"/>
            </a:xfrm>
            <a:prstGeom prst="arc">
              <a:avLst>
                <a:gd name="adj1" fmla="val 16422534"/>
                <a:gd name="adj2" fmla="val 21422075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弧 14"/>
            <p:cNvSpPr/>
            <p:nvPr/>
          </p:nvSpPr>
          <p:spPr>
            <a:xfrm rot="16200000" flipH="1">
              <a:off x="6337967" y="4634075"/>
              <a:ext cx="1332000" cy="1332000"/>
            </a:xfrm>
            <a:prstGeom prst="arc">
              <a:avLst>
                <a:gd name="adj1" fmla="val 16348842"/>
                <a:gd name="adj2" fmla="val 21495789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弧 15"/>
            <p:cNvSpPr/>
            <p:nvPr/>
          </p:nvSpPr>
          <p:spPr>
            <a:xfrm flipH="1">
              <a:off x="6333211" y="4205449"/>
              <a:ext cx="1332000" cy="1332000"/>
            </a:xfrm>
            <a:prstGeom prst="arc">
              <a:avLst>
                <a:gd name="adj1" fmla="val 17273705"/>
                <a:gd name="adj2" fmla="val 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507042" y="3454695"/>
            <a:ext cx="6838696" cy="3074277"/>
            <a:chOff x="1164665" y="3603443"/>
            <a:chExt cx="6838696" cy="3074277"/>
          </a:xfrm>
        </p:grpSpPr>
        <p:pic>
          <p:nvPicPr>
            <p:cNvPr id="27" name="図 26" descr="B-normal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52" t="22163" b="19608"/>
            <a:stretch>
              <a:fillRect/>
            </a:stretch>
          </p:blipFill>
          <p:spPr>
            <a:xfrm>
              <a:off x="1164665" y="3603443"/>
              <a:ext cx="6838696" cy="3074277"/>
            </a:xfrm>
            <a:prstGeom prst="rect">
              <a:avLst/>
            </a:prstGeom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4230414" y="5312979"/>
              <a:ext cx="9498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0000FF"/>
                  </a:solidFill>
                </a:rPr>
                <a:t>Type-B</a:t>
              </a:r>
              <a:endParaRPr kumimoji="1" lang="ja-JP" altLang="en-US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2572621" y="2961338"/>
            <a:ext cx="3311253" cy="1923393"/>
            <a:chOff x="3406081" y="3430290"/>
            <a:chExt cx="3311253" cy="1923393"/>
          </a:xfrm>
        </p:grpSpPr>
        <p:pic>
          <p:nvPicPr>
            <p:cNvPr id="34" name="図 33" descr="Q-normal.pn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8656" b="13895"/>
            <a:stretch>
              <a:fillRect/>
            </a:stretch>
          </p:blipFill>
          <p:spPr>
            <a:xfrm>
              <a:off x="3406081" y="3430290"/>
              <a:ext cx="3311253" cy="1923393"/>
            </a:xfrm>
            <a:prstGeom prst="rect">
              <a:avLst/>
            </a:prstGeom>
          </p:spPr>
        </p:pic>
        <p:sp>
          <p:nvSpPr>
            <p:cNvPr id="35" name="テキスト ボックス 34"/>
            <p:cNvSpPr txBox="1"/>
            <p:nvPr/>
          </p:nvSpPr>
          <p:spPr>
            <a:xfrm>
              <a:off x="5202292" y="3824780"/>
              <a:ext cx="9626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0000FF"/>
                  </a:solidFill>
                </a:rPr>
                <a:t>Type-Q</a:t>
              </a:r>
              <a:endParaRPr kumimoji="1" lang="ja-JP" altLang="en-US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37" name="図 36" descr="S-normal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266" r="6130" b="10253"/>
          <a:stretch>
            <a:fillRect/>
          </a:stretch>
        </p:blipFill>
        <p:spPr>
          <a:xfrm>
            <a:off x="863922" y="4396227"/>
            <a:ext cx="3285129" cy="1954924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1400923" y="5533563"/>
            <a:ext cx="93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00FF"/>
                </a:solidFill>
              </a:rPr>
              <a:t>Type-</a:t>
            </a:r>
            <a:r>
              <a:rPr kumimoji="1" lang="en-US" altLang="ja-JP" b="1" dirty="0" smtClean="0">
                <a:solidFill>
                  <a:srgbClr val="0000FF"/>
                </a:solidFill>
              </a:rPr>
              <a:t>S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4050430" y="3081856"/>
            <a:ext cx="1152000" cy="216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 dirty="0" smtClean="0">
                <a:solidFill>
                  <a:schemeClr val="tx1"/>
                </a:solidFill>
              </a:rPr>
              <a:t>BPM</a:t>
            </a:r>
            <a:r>
              <a:rPr lang="ja-JP" altLang="en-US" sz="1400" dirty="0">
                <a:solidFill>
                  <a:schemeClr val="tx1"/>
                </a:solidFill>
              </a:rPr>
              <a:t> </a:t>
            </a:r>
            <a:r>
              <a:rPr lang="en-US" altLang="ja-JP" sz="1400" dirty="0" smtClean="0">
                <a:solidFill>
                  <a:schemeClr val="tx1"/>
                </a:solidFill>
              </a:rPr>
              <a:t>block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4" name="フリーフォーム 43"/>
          <p:cNvSpPr/>
          <p:nvPr/>
        </p:nvSpPr>
        <p:spPr>
          <a:xfrm>
            <a:off x="3838413" y="3220500"/>
            <a:ext cx="266700" cy="238125"/>
          </a:xfrm>
          <a:custGeom>
            <a:avLst/>
            <a:gdLst>
              <a:gd name="connsiteX0" fmla="*/ 0 w 409575"/>
              <a:gd name="connsiteY0" fmla="*/ 238125 h 238125"/>
              <a:gd name="connsiteX1" fmla="*/ 209550 w 409575"/>
              <a:gd name="connsiteY1" fmla="*/ 0 h 238125"/>
              <a:gd name="connsiteX2" fmla="*/ 409575 w 409575"/>
              <a:gd name="connsiteY2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38125">
                <a:moveTo>
                  <a:pt x="0" y="238125"/>
                </a:moveTo>
                <a:lnTo>
                  <a:pt x="209550" y="0"/>
                </a:lnTo>
                <a:lnTo>
                  <a:pt x="409575" y="0"/>
                </a:ln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 44"/>
          <p:cNvSpPr/>
          <p:nvPr/>
        </p:nvSpPr>
        <p:spPr>
          <a:xfrm>
            <a:off x="1538670" y="3551003"/>
            <a:ext cx="1008000" cy="216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ＳＲ </a:t>
            </a:r>
            <a:r>
              <a:rPr lang="en-US" altLang="ja-JP" sz="1400" dirty="0" smtClean="0">
                <a:solidFill>
                  <a:schemeClr val="tx1"/>
                </a:solidFill>
              </a:rPr>
              <a:t>Mask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6" name="フリーフォーム 45"/>
          <p:cNvSpPr/>
          <p:nvPr/>
        </p:nvSpPr>
        <p:spPr>
          <a:xfrm>
            <a:off x="1119571" y="3651139"/>
            <a:ext cx="419099" cy="113439"/>
          </a:xfrm>
          <a:custGeom>
            <a:avLst/>
            <a:gdLst>
              <a:gd name="connsiteX0" fmla="*/ 0 w 409575"/>
              <a:gd name="connsiteY0" fmla="*/ 238125 h 238125"/>
              <a:gd name="connsiteX1" fmla="*/ 209550 w 409575"/>
              <a:gd name="connsiteY1" fmla="*/ 0 h 238125"/>
              <a:gd name="connsiteX2" fmla="*/ 409575 w 409575"/>
              <a:gd name="connsiteY2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38125">
                <a:moveTo>
                  <a:pt x="0" y="238125"/>
                </a:moveTo>
                <a:lnTo>
                  <a:pt x="209550" y="0"/>
                </a:lnTo>
                <a:lnTo>
                  <a:pt x="409575" y="0"/>
                </a:ln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388" y="3890602"/>
            <a:ext cx="1910443" cy="2547257"/>
          </a:xfrm>
          <a:prstGeom prst="rect">
            <a:avLst/>
          </a:prstGeom>
        </p:spPr>
      </p:pic>
      <p:pic>
        <p:nvPicPr>
          <p:cNvPr id="145410" name="Picture 2" descr="H:\_WorkFolder_20120210\BINP_20120119 Photo\Resized\IMG_081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388" r="29131"/>
          <a:stretch/>
        </p:blipFill>
        <p:spPr bwMode="auto">
          <a:xfrm>
            <a:off x="5896665" y="3222746"/>
            <a:ext cx="1758934" cy="142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>
                <a:solidFill>
                  <a:schemeClr val="tx1"/>
                </a:solidFill>
              </a:rPr>
              <a:t>Beam pipes for wiggler section _1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7"/>
            <a:ext cx="8215338" cy="2046141"/>
          </a:xfrm>
        </p:spPr>
        <p:txBody>
          <a:bodyPr/>
          <a:lstStyle/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Beam </a:t>
            </a:r>
            <a:r>
              <a:rPr lang="en-US" altLang="ja-JP" b="0" dirty="0">
                <a:solidFill>
                  <a:srgbClr val="0000FF"/>
                </a:solidFill>
              </a:rPr>
              <a:t>pipes with antechambers</a:t>
            </a:r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Copper is required due to intense SR power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/>
              <a:t>Formed by cold drawing method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dirty="0" smtClean="0"/>
              <a:t>Copper alloy flanges (</a:t>
            </a:r>
            <a:r>
              <a:rPr lang="en-US" altLang="ja-JP" dirty="0" err="1" smtClean="0"/>
              <a:t>CrCu</a:t>
            </a:r>
            <a:r>
              <a:rPr lang="en-US" altLang="ja-JP" dirty="0" smtClean="0"/>
              <a:t>)</a:t>
            </a:r>
            <a:endParaRPr lang="en-US" altLang="ja-JP" b="0" dirty="0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2012/4/25</a:t>
            </a:r>
            <a:endParaRPr lang="en-US" altLang="ja-JP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738555" y="6411147"/>
            <a:ext cx="2133600" cy="268287"/>
          </a:xfrm>
        </p:spPr>
        <p:txBody>
          <a:bodyPr/>
          <a:lstStyle/>
          <a:p>
            <a:fld id="{1AB4610A-7B83-4138-AFF8-D0E9316B21DE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pic>
        <p:nvPicPr>
          <p:cNvPr id="19" name="図 13" descr="Nikko_wo_Mag_after5.jpg"/>
          <p:cNvPicPr>
            <a:picLocks noChangeAspect="1"/>
          </p:cNvPicPr>
          <p:nvPr/>
        </p:nvPicPr>
        <p:blipFill>
          <a:blip r:embed="rId2" cstate="print">
            <a:lum bright="10000" contrast="20000"/>
          </a:blip>
          <a:srcRect l="22382" t="11259" r="21214" b="29800"/>
          <a:stretch>
            <a:fillRect/>
          </a:stretch>
        </p:blipFill>
        <p:spPr bwMode="auto">
          <a:xfrm>
            <a:off x="3345466" y="2518651"/>
            <a:ext cx="2685698" cy="37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7" name="Picture 7" descr="C:\Users\suetsugu\Desktop\新しいフォルダー\result\P1020575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53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98" t="17845" r="25482" b="21056"/>
          <a:stretch/>
        </p:blipFill>
        <p:spPr bwMode="auto">
          <a:xfrm>
            <a:off x="804149" y="2495973"/>
            <a:ext cx="2364702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434" name="Picture 2" descr="C:\Users\suetsugu\Desktop\result\DSC00924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saturation sat="2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49" y="4498651"/>
            <a:ext cx="2349855" cy="17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_WorkFolder_20110521\Ante_Wiggler_MHI_Elec_20110506 photo\result\DSC02079.jpg"/>
          <p:cNvPicPr>
            <a:picLocks noChangeAspect="1" noChangeArrowheads="1"/>
          </p:cNvPicPr>
          <p:nvPr/>
        </p:nvPicPr>
        <p:blipFill rotWithShape="1">
          <a:blip r:embed="rId7" cstate="print"/>
          <a:srcRect r="11501"/>
          <a:stretch/>
        </p:blipFill>
        <p:spPr bwMode="auto">
          <a:xfrm flipH="1">
            <a:off x="6276004" y="2626651"/>
            <a:ext cx="2128413" cy="1800000"/>
          </a:xfrm>
          <a:prstGeom prst="rect">
            <a:avLst/>
          </a:prstGeom>
          <a:noFill/>
        </p:spPr>
      </p:pic>
      <p:pic>
        <p:nvPicPr>
          <p:cNvPr id="12" name="Picture 3" descr="C:\Users\suetsugu\Desktop\新しいフォルダ\result\DSC02422.jpg"/>
          <p:cNvPicPr>
            <a:picLocks noChangeAspect="1" noChangeArrowheads="1"/>
          </p:cNvPicPr>
          <p:nvPr/>
        </p:nvPicPr>
        <p:blipFill>
          <a:blip r:embed="rId8" cstate="print"/>
          <a:srcRect l="6196" t="12227"/>
          <a:stretch>
            <a:fillRect/>
          </a:stretch>
        </p:blipFill>
        <p:spPr bwMode="auto">
          <a:xfrm>
            <a:off x="6276004" y="4642651"/>
            <a:ext cx="2107621" cy="147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2702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>
                <a:solidFill>
                  <a:schemeClr val="tx1"/>
                </a:solidFill>
              </a:rPr>
              <a:t>Beam pipes for wiggler section </a:t>
            </a:r>
            <a:r>
              <a:rPr lang="en-US" altLang="ja-JP" sz="3200" dirty="0" smtClean="0">
                <a:solidFill>
                  <a:schemeClr val="tx1"/>
                </a:solidFill>
              </a:rPr>
              <a:t>_2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904878"/>
            <a:ext cx="8215338" cy="1890574"/>
          </a:xfrm>
        </p:spPr>
        <p:txBody>
          <a:bodyPr/>
          <a:lstStyle/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 smtClean="0">
                <a:solidFill>
                  <a:srgbClr val="0000FF"/>
                </a:solidFill>
              </a:rPr>
              <a:t>Clearing electrode in wiggler magnets</a:t>
            </a:r>
            <a:endParaRPr lang="en-US" altLang="ja-JP" b="0" dirty="0">
              <a:solidFill>
                <a:srgbClr val="0000FF"/>
              </a:solidFill>
            </a:endParaRP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Attract electrons by electrostatic field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Very thin electrode has been developed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0.1 mm tungsten on 0.2 mm Al</a:t>
            </a:r>
            <a:r>
              <a:rPr lang="en-US" altLang="ja-JP" b="0" baseline="-25000" dirty="0"/>
              <a:t>2</a:t>
            </a:r>
            <a:r>
              <a:rPr lang="en-US" altLang="ja-JP" b="0" dirty="0"/>
              <a:t>O</a:t>
            </a:r>
            <a:r>
              <a:rPr lang="en-US" altLang="ja-JP" b="0" baseline="-25000" dirty="0"/>
              <a:t>3</a:t>
            </a:r>
            <a:r>
              <a:rPr lang="en-US" altLang="ja-JP" b="0" dirty="0"/>
              <a:t> </a:t>
            </a:r>
          </a:p>
          <a:p>
            <a:pPr lvl="1">
              <a:spcBef>
                <a:spcPts val="0"/>
              </a:spcBef>
              <a:buSzPct val="60000"/>
              <a:buFont typeface="Wingdings" pitchFamily="2" charset="2"/>
              <a:buChar char="l"/>
            </a:pPr>
            <a:r>
              <a:rPr lang="en-US" altLang="ja-JP" b="0" dirty="0"/>
              <a:t>Expected reduction </a:t>
            </a:r>
            <a:r>
              <a:rPr lang="en-US" altLang="ja-JP" b="0" dirty="0" smtClean="0"/>
              <a:t>in electron </a:t>
            </a:r>
          </a:p>
          <a:p>
            <a:pPr marL="457200" lvl="1" indent="0">
              <a:spcBef>
                <a:spcPts val="0"/>
              </a:spcBef>
              <a:buSzPct val="60000"/>
              <a:buNone/>
            </a:pPr>
            <a:r>
              <a:rPr lang="en-US" altLang="ja-JP" dirty="0"/>
              <a:t>	 </a:t>
            </a:r>
            <a:r>
              <a:rPr lang="en-US" altLang="ja-JP" dirty="0" smtClean="0"/>
              <a:t>  </a:t>
            </a:r>
            <a:r>
              <a:rPr lang="en-US" altLang="ja-JP" b="0" dirty="0" smtClean="0"/>
              <a:t>density around beam of ~1/100</a:t>
            </a:r>
            <a:endParaRPr lang="en-US" altLang="ja-JP" b="0" dirty="0"/>
          </a:p>
          <a:p>
            <a:pPr>
              <a:spcBef>
                <a:spcPts val="0"/>
              </a:spcBef>
              <a:buSzPct val="60000"/>
              <a:buFont typeface="Wingdings" pitchFamily="2" charset="2"/>
              <a:buChar char="l"/>
            </a:pPr>
            <a:endParaRPr lang="en-US" altLang="ja-JP" b="0" dirty="0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2012/4/25</a:t>
            </a:r>
            <a:endParaRPr lang="en-US" altLang="ja-JP" dirty="0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738555" y="6411147"/>
            <a:ext cx="2133600" cy="268287"/>
          </a:xfrm>
        </p:spPr>
        <p:txBody>
          <a:bodyPr/>
          <a:lstStyle/>
          <a:p>
            <a:fld id="{1AB4610A-7B83-4138-AFF8-D0E9316B21DE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KILC12 Daegu Korea</a:t>
            </a:r>
            <a:endParaRPr lang="en-US" altLang="ja-JP"/>
          </a:p>
        </p:txBody>
      </p:sp>
      <p:pic>
        <p:nvPicPr>
          <p:cNvPr id="7" name="図 31" descr="E-field_in_Antechamber_ed.jpg"/>
          <p:cNvPicPr>
            <a:picLocks noChangeAspect="1"/>
          </p:cNvPicPr>
          <p:nvPr/>
        </p:nvPicPr>
        <p:blipFill>
          <a:blip r:embed="rId2" cstate="print"/>
          <a:srcRect t="4845" r="21004" b="4889"/>
          <a:stretch>
            <a:fillRect/>
          </a:stretch>
        </p:blipFill>
        <p:spPr bwMode="auto">
          <a:xfrm>
            <a:off x="5832140" y="4104075"/>
            <a:ext cx="2996770" cy="217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テキスト ボックス 15"/>
          <p:cNvSpPr txBox="1">
            <a:spLocks noChangeArrowheads="1"/>
          </p:cNvSpPr>
          <p:nvPr/>
        </p:nvSpPr>
        <p:spPr bwMode="auto">
          <a:xfrm>
            <a:off x="5374772" y="5867142"/>
            <a:ext cx="10287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>
                <a:solidFill>
                  <a:srgbClr val="FA0000"/>
                </a:solidFill>
                <a:latin typeface="Arial" charset="0"/>
                <a:cs typeface="Arial" charset="0"/>
              </a:rPr>
              <a:t>+500 V</a:t>
            </a:r>
          </a:p>
        </p:txBody>
      </p:sp>
      <p:sp>
        <p:nvSpPr>
          <p:cNvPr id="9" name="テキスト ボックス 15"/>
          <p:cNvSpPr txBox="1">
            <a:spLocks noChangeArrowheads="1"/>
          </p:cNvSpPr>
          <p:nvPr/>
        </p:nvSpPr>
        <p:spPr bwMode="auto">
          <a:xfrm>
            <a:off x="5466847" y="4824155"/>
            <a:ext cx="9953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>
                <a:solidFill>
                  <a:srgbClr val="FA0000"/>
                </a:solidFill>
                <a:latin typeface="Arial" charset="0"/>
                <a:cs typeface="Arial" charset="0"/>
              </a:rPr>
              <a:t>+75 V</a:t>
            </a:r>
          </a:p>
        </p:txBody>
      </p:sp>
      <p:sp>
        <p:nvSpPr>
          <p:cNvPr id="10" name="テキスト ボックス 17"/>
          <p:cNvSpPr txBox="1">
            <a:spLocks noChangeArrowheads="1"/>
          </p:cNvSpPr>
          <p:nvPr/>
        </p:nvSpPr>
        <p:spPr bwMode="auto">
          <a:xfrm>
            <a:off x="5607115" y="3969060"/>
            <a:ext cx="5715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solidFill>
                  <a:srgbClr val="FA0000"/>
                </a:solidFill>
                <a:latin typeface="Arial" charset="0"/>
                <a:cs typeface="Arial" charset="0"/>
              </a:rPr>
              <a:t>0 V</a:t>
            </a:r>
          </a:p>
        </p:txBody>
      </p:sp>
      <p:sp>
        <p:nvSpPr>
          <p:cNvPr id="11" name="テキスト ボックス 18"/>
          <p:cNvSpPr txBox="1">
            <a:spLocks noChangeArrowheads="1"/>
          </p:cNvSpPr>
          <p:nvPr/>
        </p:nvSpPr>
        <p:spPr bwMode="auto">
          <a:xfrm>
            <a:off x="5562110" y="5139190"/>
            <a:ext cx="796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/>
            <a:r>
              <a:rPr lang="en-US" altLang="ja-JP" sz="1400" dirty="0">
                <a:solidFill>
                  <a:srgbClr val="006600"/>
                </a:solidFill>
                <a:latin typeface="Arial" charset="0"/>
                <a:cs typeface="Arial" charset="0"/>
              </a:rPr>
              <a:t>~3kV/m</a:t>
            </a:r>
          </a:p>
        </p:txBody>
      </p:sp>
      <p:sp>
        <p:nvSpPr>
          <p:cNvPr id="12" name="テキスト ボックス 15"/>
          <p:cNvSpPr txBox="1">
            <a:spLocks noChangeArrowheads="1"/>
          </p:cNvSpPr>
          <p:nvPr/>
        </p:nvSpPr>
        <p:spPr bwMode="auto">
          <a:xfrm>
            <a:off x="7497325" y="5274205"/>
            <a:ext cx="1473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dirty="0">
                <a:latin typeface="Arial" charset="0"/>
              </a:rPr>
              <a:t>Antechamber</a:t>
            </a:r>
            <a:endParaRPr lang="ja-JP" altLang="en-US" sz="1600" dirty="0">
              <a:latin typeface="Arial" charset="0"/>
            </a:endParaRPr>
          </a:p>
        </p:txBody>
      </p:sp>
      <p:sp>
        <p:nvSpPr>
          <p:cNvPr id="13" name="テキスト ボックス 15"/>
          <p:cNvSpPr txBox="1">
            <a:spLocks noChangeArrowheads="1"/>
          </p:cNvSpPr>
          <p:nvPr/>
        </p:nvSpPr>
        <p:spPr bwMode="auto">
          <a:xfrm>
            <a:off x="7112260" y="4329965"/>
            <a:ext cx="1600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dirty="0">
                <a:latin typeface="Arial" charset="0"/>
              </a:rPr>
              <a:t>Beam channel</a:t>
            </a:r>
          </a:p>
          <a:p>
            <a:r>
              <a:rPr lang="en-US" altLang="ja-JP" sz="1600" dirty="0">
                <a:latin typeface="Arial" charset="0"/>
              </a:rPr>
              <a:t>       (</a:t>
            </a:r>
            <a:r>
              <a:rPr lang="en-US" altLang="ja-JP" sz="1600" dirty="0">
                <a:latin typeface="Symbol" pitchFamily="18" charset="2"/>
              </a:rPr>
              <a:t>f</a:t>
            </a:r>
            <a:r>
              <a:rPr lang="en-US" altLang="ja-JP" sz="1600" dirty="0">
                <a:latin typeface="Arial" charset="0"/>
              </a:rPr>
              <a:t> 90mm)</a:t>
            </a:r>
            <a:endParaRPr lang="ja-JP" altLang="en-US" sz="1600" dirty="0">
              <a:latin typeface="Arial" charset="0"/>
            </a:endParaRPr>
          </a:p>
        </p:txBody>
      </p:sp>
      <p:pic>
        <p:nvPicPr>
          <p:cNvPr id="20" name="図 14" descr="ClearingElectrodeEffectWan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 bwMode="auto">
          <a:xfrm>
            <a:off x="704482" y="3616194"/>
            <a:ext cx="2036815" cy="18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図 15" descr="ClearingElectrodeEffectWan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1"/>
          <a:stretch>
            <a:fillRect/>
          </a:stretch>
        </p:blipFill>
        <p:spPr bwMode="auto">
          <a:xfrm>
            <a:off x="2890838" y="3566188"/>
            <a:ext cx="1913537" cy="193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7"/>
          <p:cNvSpPr txBox="1">
            <a:spLocks noChangeArrowheads="1"/>
          </p:cNvSpPr>
          <p:nvPr/>
        </p:nvSpPr>
        <p:spPr bwMode="auto">
          <a:xfrm>
            <a:off x="2980148" y="3316157"/>
            <a:ext cx="2357437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1600"/>
              </a:lnSpc>
            </a:pPr>
            <a:r>
              <a:rPr lang="en-US" altLang="ja-JP" dirty="0">
                <a:cs typeface="Arial" charset="0"/>
              </a:rPr>
              <a:t>Electron  density</a:t>
            </a:r>
          </a:p>
        </p:txBody>
      </p:sp>
      <p:sp>
        <p:nvSpPr>
          <p:cNvPr id="23" name="テキスト ボックス 7"/>
          <p:cNvSpPr txBox="1">
            <a:spLocks noChangeArrowheads="1"/>
          </p:cNvSpPr>
          <p:nvPr/>
        </p:nvSpPr>
        <p:spPr bwMode="auto">
          <a:xfrm>
            <a:off x="1178350" y="5562589"/>
            <a:ext cx="1643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dirty="0">
                <a:cs typeface="Arial" charset="0"/>
              </a:rPr>
              <a:t>Electrode (+)</a:t>
            </a:r>
            <a:endParaRPr lang="ja-JP" altLang="en-US" dirty="0">
              <a:cs typeface="Arial" charset="0"/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 flipH="1" flipV="1">
            <a:off x="1821288" y="5193496"/>
            <a:ext cx="357187" cy="305016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7"/>
          <p:cNvSpPr txBox="1">
            <a:spLocks noChangeArrowheads="1"/>
          </p:cNvSpPr>
          <p:nvPr/>
        </p:nvSpPr>
        <p:spPr bwMode="auto">
          <a:xfrm>
            <a:off x="2632431" y="5747533"/>
            <a:ext cx="2483579" cy="276999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>
                <a:solidFill>
                  <a:srgbClr val="FF0000"/>
                </a:solidFill>
                <a:cs typeface="Arial" charset="0"/>
              </a:rPr>
              <a:t>L. Wang et al, EPAC2006, p.1489</a:t>
            </a:r>
            <a:endParaRPr lang="ja-JP" altLang="en-US" sz="120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" t="6458" r="15938" b="10000"/>
          <a:stretch/>
        </p:blipFill>
        <p:spPr>
          <a:xfrm>
            <a:off x="6255011" y="1811893"/>
            <a:ext cx="2457449" cy="188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233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G-arch">
  <a:themeElements>
    <a:clrScheme name="TG-arch 1">
      <a:dk1>
        <a:srgbClr val="000000"/>
      </a:dk1>
      <a:lt1>
        <a:srgbClr val="FFFFFF"/>
      </a:lt1>
      <a:dk2>
        <a:srgbClr val="000000"/>
      </a:dk2>
      <a:lt2>
        <a:srgbClr val="FCF1C8"/>
      </a:lt2>
      <a:accent1>
        <a:srgbClr val="FFC145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DDB0"/>
      </a:accent5>
      <a:accent6>
        <a:srgbClr val="2D5CB9"/>
      </a:accent6>
      <a:hlink>
        <a:srgbClr val="FF5050"/>
      </a:hlink>
      <a:folHlink>
        <a:srgbClr val="C0C0C0"/>
      </a:folHlink>
    </a:clrScheme>
    <a:fontScheme name="TG-arch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G-arch 1">
        <a:dk1>
          <a:srgbClr val="000000"/>
        </a:dk1>
        <a:lt1>
          <a:srgbClr val="FFFFFF"/>
        </a:lt1>
        <a:dk2>
          <a:srgbClr val="000000"/>
        </a:dk2>
        <a:lt2>
          <a:srgbClr val="FCF1C8"/>
        </a:lt2>
        <a:accent1>
          <a:srgbClr val="FFC145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DDB0"/>
        </a:accent5>
        <a:accent6>
          <a:srgbClr val="2D5CB9"/>
        </a:accent6>
        <a:hlink>
          <a:srgbClr val="FF5050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G-arch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CCCC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G-arch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F1AB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EBF7D2"/>
        </a:accent5>
        <a:accent6>
          <a:srgbClr val="5C8A00"/>
        </a:accent6>
        <a:hlink>
          <a:srgbClr val="00666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26351</TotalTime>
  <Words>982</Words>
  <Application>Microsoft Macintosh PowerPoint</Application>
  <PresentationFormat>On-screen Show (4:3)</PresentationFormat>
  <Paragraphs>199</Paragraphs>
  <Slides>15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TG-arch</vt:lpstr>
      <vt:lpstr>SuperKEKB Vacuum System - for the positron ring -</vt:lpstr>
      <vt:lpstr>SuperKEKB</vt:lpstr>
      <vt:lpstr>SuperKEKB Vacuum System</vt:lpstr>
      <vt:lpstr>Design of SuperKEKB Vacuum System</vt:lpstr>
      <vt:lpstr>Beam pipes for arc section _1</vt:lpstr>
      <vt:lpstr>Beam pipes for arc section _2</vt:lpstr>
      <vt:lpstr>Beam pipes for arc section _3</vt:lpstr>
      <vt:lpstr>Beam pipes for wiggler section _1</vt:lpstr>
      <vt:lpstr>Beam pipes for wiggler section _2</vt:lpstr>
      <vt:lpstr>Beam pipes for wiggler section _3</vt:lpstr>
      <vt:lpstr>Pumps _1</vt:lpstr>
      <vt:lpstr>Pumps _2</vt:lpstr>
      <vt:lpstr>Bellows chambers and gate valves _1</vt:lpstr>
      <vt:lpstr>Bellows chambers and gate valves _2</vt:lpstr>
      <vt:lpstr>TiN coating system _1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suetsugu</dc:creator>
  <cp:lastModifiedBy>Mark Palmer</cp:lastModifiedBy>
  <cp:revision>1584</cp:revision>
  <cp:lastPrinted>2012-04-23T01:01:12Z</cp:lastPrinted>
  <dcterms:created xsi:type="dcterms:W3CDTF">2004-05-06T04:08:33Z</dcterms:created>
  <dcterms:modified xsi:type="dcterms:W3CDTF">2012-04-25T08:35:20Z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TC011182121041</vt:lpwstr>
  </property>
</Properties>
</file>