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  <p:sldMasterId id="2147483756" r:id="rId3"/>
  </p:sldMasterIdLst>
  <p:notesMasterIdLst>
    <p:notesMasterId r:id="rId37"/>
  </p:notesMasterIdLst>
  <p:sldIdLst>
    <p:sldId id="331" r:id="rId4"/>
    <p:sldId id="332" r:id="rId5"/>
    <p:sldId id="334" r:id="rId6"/>
    <p:sldId id="336" r:id="rId7"/>
    <p:sldId id="337" r:id="rId8"/>
    <p:sldId id="368" r:id="rId9"/>
    <p:sldId id="338" r:id="rId10"/>
    <p:sldId id="339" r:id="rId11"/>
    <p:sldId id="340" r:id="rId12"/>
    <p:sldId id="341" r:id="rId13"/>
    <p:sldId id="342" r:id="rId14"/>
    <p:sldId id="372" r:id="rId15"/>
    <p:sldId id="343" r:id="rId16"/>
    <p:sldId id="345" r:id="rId17"/>
    <p:sldId id="346" r:id="rId18"/>
    <p:sldId id="347" r:id="rId19"/>
    <p:sldId id="349" r:id="rId20"/>
    <p:sldId id="348" r:id="rId21"/>
    <p:sldId id="350" r:id="rId22"/>
    <p:sldId id="351" r:id="rId23"/>
    <p:sldId id="374" r:id="rId24"/>
    <p:sldId id="375" r:id="rId25"/>
    <p:sldId id="373" r:id="rId26"/>
    <p:sldId id="357" r:id="rId27"/>
    <p:sldId id="369" r:id="rId28"/>
    <p:sldId id="358" r:id="rId29"/>
    <p:sldId id="352" r:id="rId30"/>
    <p:sldId id="370" r:id="rId31"/>
    <p:sldId id="371" r:id="rId32"/>
    <p:sldId id="356" r:id="rId33"/>
    <p:sldId id="359" r:id="rId34"/>
    <p:sldId id="361" r:id="rId35"/>
    <p:sldId id="366" r:id="rId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57AA4-CD43-4AF8-B4C6-1C1B28460866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7B5CC-BA0F-4E37-BADA-902978DC8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0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8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89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873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2E7F-4D02-4123-9FE9-6CEC16F81F8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5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9C4A-A750-4CA2-8097-EC37D1325B8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08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5A-0E8B-4DB2-864C-CD5438F702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91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D604-BCD3-4FCF-BB41-134B9551FB6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9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2FEA-4A39-47C8-B256-2C24B558068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45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3675-2BE4-40DD-99FE-2174F3A8A5C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01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5DC-0521-4F89-B5F7-774774C9D3F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900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73072-9B6F-444A-ACD3-05A05A010F7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1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16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55C73-8443-43C3-8AEB-E71862A98A9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20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8B7E-8137-4202-BA23-B715434D833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48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3642-0883-4EAC-A9E7-749D11C54B0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58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8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74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45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01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55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796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5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42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540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4923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125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5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7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2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4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3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02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tx1">
                <a:lumMod val="61000"/>
                <a:lumOff val="39000"/>
              </a:schemeClr>
            </a:gs>
            <a:gs pos="77000">
              <a:schemeClr val="tx1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6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AE247-CED4-46AA-A573-3AC2C6D1C48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4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2012/4/25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5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3.xml"/><Relationship Id="rId7" Type="http://schemas.openxmlformats.org/officeDocument/2006/relationships/image" Target="../media/image1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9.png"/><Relationship Id="rId4" Type="http://schemas.openxmlformats.org/officeDocument/2006/relationships/tags" Target="../tags/tag4.xml"/><Relationship Id="rId9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6600" dirty="0" smtClean="0">
                <a:solidFill>
                  <a:schemeClr val="bg1"/>
                </a:solidFill>
              </a:rPr>
              <a:t>Physics Summary </a:t>
            </a:r>
            <a:r>
              <a:rPr kumimoji="1" lang="en-US" altLang="ja-JP" sz="5400" dirty="0" smtClean="0">
                <a:solidFill>
                  <a:schemeClr val="bg1"/>
                </a:solidFill>
              </a:rPr>
              <a:t/>
            </a:r>
            <a:br>
              <a:rPr kumimoji="1" lang="en-US" altLang="ja-JP" sz="5400" dirty="0" smtClean="0">
                <a:solidFill>
                  <a:schemeClr val="bg1"/>
                </a:solidFill>
              </a:rPr>
            </a:br>
            <a:r>
              <a:rPr kumimoji="1" lang="en-US" altLang="ja-JP" sz="5400" dirty="0" smtClean="0">
                <a:solidFill>
                  <a:schemeClr val="bg1"/>
                </a:solidFill>
              </a:rPr>
              <a:t>at KILC 12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bg1">
                    <a:lumMod val="75000"/>
                  </a:schemeClr>
                </a:solidFill>
              </a:rPr>
              <a:t>Shinya KANEMURA</a:t>
            </a:r>
          </a:p>
          <a:p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</a:rPr>
              <a:t>University of TOYAMA</a:t>
            </a:r>
            <a:endParaRPr kumimoji="1" lang="ja-JP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27784" y="6290992"/>
            <a:ext cx="375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KILC12,  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Daegu</a:t>
            </a:r>
            <a:r>
              <a:rPr kumimoji="1" lang="en-US" altLang="ja-JP" dirty="0" smtClean="0">
                <a:solidFill>
                  <a:schemeClr val="bg1"/>
                </a:solidFill>
              </a:rPr>
              <a:t>, Korea, April 26, 2012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809" y="1788445"/>
            <a:ext cx="4624982" cy="355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en-US" altLang="ja-JP" sz="6600" dirty="0" smtClean="0">
                <a:solidFill>
                  <a:srgbClr val="FF7C80"/>
                </a:solidFill>
              </a:rPr>
              <a:t>LHC tells us about SUSY</a:t>
            </a:r>
            <a:endParaRPr kumimoji="1" lang="ja-JP" altLang="en-US" sz="6600" dirty="0">
              <a:solidFill>
                <a:srgbClr val="FF7C8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24" y="1656592"/>
            <a:ext cx="1780895" cy="175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0770" y="3409144"/>
            <a:ext cx="2556542" cy="11730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>
                <a:solidFill>
                  <a:schemeClr val="bg1"/>
                </a:solidFill>
              </a:rPr>
              <a:t>Produce via QCD</a:t>
            </a:r>
            <a:r>
              <a:rPr lang="ja-JP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ja-JP" sz="2000" dirty="0">
                <a:solidFill>
                  <a:schemeClr val="bg1"/>
                </a:solidFill>
              </a:rPr>
              <a:t>p</a:t>
            </a:r>
            <a:r>
              <a:rPr lang="en-US" altLang="ja-JP" sz="2000" dirty="0" smtClean="0">
                <a:solidFill>
                  <a:schemeClr val="bg1"/>
                </a:solidFill>
              </a:rPr>
              <a:t>rocess:   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chemeClr val="bg1"/>
                </a:solidFill>
              </a:rPr>
              <a:t>   </a:t>
            </a:r>
            <a:r>
              <a:rPr lang="en-US" altLang="ja-JP" sz="2000" dirty="0" err="1" smtClean="0">
                <a:solidFill>
                  <a:srgbClr val="99FF99"/>
                </a:solidFill>
              </a:rPr>
              <a:t>gluinos</a:t>
            </a:r>
            <a:r>
              <a:rPr lang="en-US" altLang="ja-JP" sz="2000" dirty="0" smtClean="0">
                <a:solidFill>
                  <a:srgbClr val="99FF99"/>
                </a:solidFill>
              </a:rPr>
              <a:t>, </a:t>
            </a:r>
            <a:r>
              <a:rPr lang="en-US" altLang="ja-JP" sz="2000" dirty="0" err="1">
                <a:solidFill>
                  <a:srgbClr val="99FF99"/>
                </a:solidFill>
              </a:rPr>
              <a:t>s</a:t>
            </a:r>
            <a:r>
              <a:rPr lang="en-US" altLang="ja-JP" sz="2000" dirty="0" err="1" smtClean="0">
                <a:solidFill>
                  <a:srgbClr val="99FF99"/>
                </a:solidFill>
              </a:rPr>
              <a:t>quarks</a:t>
            </a:r>
            <a:endParaRPr lang="en-US" altLang="ja-JP" sz="2000" dirty="0" smtClean="0">
              <a:solidFill>
                <a:srgbClr val="99FF99"/>
              </a:solidFill>
            </a:endParaRPr>
          </a:p>
          <a:p>
            <a:pPr marL="0" indent="0">
              <a:buNone/>
            </a:pPr>
            <a:r>
              <a:rPr lang="en-US" altLang="ja-JP" sz="2000" dirty="0" smtClean="0">
                <a:solidFill>
                  <a:schemeClr val="bg1"/>
                </a:solidFill>
              </a:rPr>
              <a:t>Signal:   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chemeClr val="bg1"/>
                </a:solidFill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</a:rPr>
              <a:t>   </a:t>
            </a:r>
            <a:r>
              <a:rPr lang="en-US" altLang="ja-JP" sz="2000" dirty="0" err="1" smtClean="0">
                <a:solidFill>
                  <a:srgbClr val="FF7C80"/>
                </a:solidFill>
              </a:rPr>
              <a:t>JETs+MET</a:t>
            </a:r>
            <a:r>
              <a:rPr lang="en-US" altLang="ja-JP" sz="2000" dirty="0" smtClean="0">
                <a:solidFill>
                  <a:srgbClr val="FF7C80"/>
                </a:solidFill>
              </a:rPr>
              <a:t>(+leptons)</a:t>
            </a:r>
            <a:endParaRPr lang="en-US" altLang="ja-JP" dirty="0" smtClean="0">
              <a:solidFill>
                <a:srgbClr val="FF7C80"/>
              </a:solidFill>
            </a:endParaRP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</a:t>
            </a:r>
            <a:endParaRPr lang="en-US" altLang="ja-JP" sz="28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5373216"/>
            <a:ext cx="3468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white"/>
                </a:solidFill>
              </a:rPr>
              <a:t>No signal found up to now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30928" y="1788445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CMSSM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7624" y="5949280"/>
            <a:ext cx="66967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Excluded up to ~ 1.35 </a:t>
            </a:r>
            <a:r>
              <a:rPr kumimoji="1" lang="en-US" altLang="ja-JP" sz="2400" dirty="0" err="1" smtClean="0"/>
              <a:t>TeV</a:t>
            </a:r>
            <a:r>
              <a:rPr kumimoji="1" lang="en-US" altLang="ja-JP" sz="2400" dirty="0" smtClean="0"/>
              <a:t>  </a:t>
            </a:r>
            <a:r>
              <a:rPr kumimoji="1" lang="en-US" altLang="ja-JP" sz="2400" dirty="0" smtClean="0">
                <a:solidFill>
                  <a:schemeClr val="tx2"/>
                </a:solidFill>
              </a:rPr>
              <a:t>for  </a:t>
            </a:r>
            <a:r>
              <a:rPr lang="en-US" altLang="ja-JP" sz="2400" dirty="0" smtClean="0">
                <a:solidFill>
                  <a:schemeClr val="tx2"/>
                </a:solidFill>
              </a:rPr>
              <a:t>m(</a:t>
            </a:r>
            <a:r>
              <a:rPr lang="en-US" altLang="ja-JP" sz="2400" dirty="0" err="1" smtClean="0">
                <a:solidFill>
                  <a:schemeClr val="tx2"/>
                </a:solidFill>
              </a:rPr>
              <a:t>squark</a:t>
            </a:r>
            <a:r>
              <a:rPr lang="en-US" altLang="ja-JP" sz="2400" dirty="0" smtClean="0">
                <a:solidFill>
                  <a:schemeClr val="tx2"/>
                </a:solidFill>
              </a:rPr>
              <a:t>)= m(</a:t>
            </a:r>
            <a:r>
              <a:rPr lang="en-US" altLang="ja-JP" sz="2400" dirty="0" err="1" smtClean="0">
                <a:solidFill>
                  <a:schemeClr val="tx2"/>
                </a:solidFill>
              </a:rPr>
              <a:t>gluino</a:t>
            </a:r>
            <a:r>
              <a:rPr lang="en-US" altLang="ja-JP" sz="2400" dirty="0" smtClean="0">
                <a:solidFill>
                  <a:schemeClr val="tx2"/>
                </a:solidFill>
              </a:rPr>
              <a:t>)</a:t>
            </a:r>
            <a:endParaRPr kumimoji="1" lang="ja-JP" altLang="en-US" sz="2400" dirty="0">
              <a:solidFill>
                <a:schemeClr val="tx2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00" y="5301208"/>
            <a:ext cx="17907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6475424" y="5241825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[Tae </a:t>
            </a:r>
            <a:r>
              <a:rPr kumimoji="1" lang="en-US" altLang="ja-JP" sz="2400" dirty="0" err="1" smtClean="0">
                <a:solidFill>
                  <a:srgbClr val="FFFF00"/>
                </a:solidFill>
              </a:rPr>
              <a:t>Jeong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 Kim]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2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3528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CMSSM (MSUGRA)  </a:t>
            </a:r>
            <a:r>
              <a:rPr lang="en-US" altLang="ja-JP" dirty="0" smtClean="0">
                <a:solidFill>
                  <a:schemeClr val="bg1"/>
                </a:solidFill>
              </a:rPr>
              <a:t>is </a:t>
            </a:r>
            <a:r>
              <a:rPr lang="en-US" altLang="ja-JP" dirty="0" smtClean="0">
                <a:solidFill>
                  <a:schemeClr val="bg1"/>
                </a:solidFill>
              </a:rPr>
              <a:t>in trouble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8092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267744" y="5733256"/>
            <a:ext cx="6449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Michael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Peskin</a:t>
            </a:r>
            <a:r>
              <a:rPr lang="en-US" altLang="ja-JP" sz="2400" dirty="0" smtClean="0">
                <a:solidFill>
                  <a:srgbClr val="FF0000"/>
                </a:solidFill>
              </a:rPr>
              <a:t>,  Summary Talk  at LP11,  Aug 2011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16632"/>
            <a:ext cx="4176464" cy="19442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ja-JP" sz="3800" dirty="0" smtClean="0">
                <a:solidFill>
                  <a:schemeClr val="bg1"/>
                </a:solidFill>
              </a:rPr>
              <a:t>Colored </a:t>
            </a:r>
            <a:r>
              <a:rPr kumimoji="1" lang="en-US" altLang="ja-JP" sz="3800" dirty="0" err="1" smtClean="0">
                <a:solidFill>
                  <a:schemeClr val="bg1"/>
                </a:solidFill>
              </a:rPr>
              <a:t>sparticles</a:t>
            </a:r>
            <a:r>
              <a:rPr kumimoji="1" lang="en-US" altLang="ja-JP" sz="3800" dirty="0" smtClean="0">
                <a:solidFill>
                  <a:schemeClr val="bg1"/>
                </a:solidFill>
              </a:rPr>
              <a:t> are constrained from below by LHC</a:t>
            </a:r>
          </a:p>
          <a:p>
            <a:pPr marL="0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kumimoji="1" lang="en-US" altLang="ja-JP" sz="3800" dirty="0" smtClean="0">
                <a:solidFill>
                  <a:schemeClr val="bg1"/>
                </a:solidFill>
              </a:rPr>
              <a:t>We need mass splitting between the colored sector and the uncolored sector</a:t>
            </a:r>
            <a:endParaRPr kumimoji="1" lang="ja-JP" altLang="en-US" sz="3800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8" y="3192284"/>
            <a:ext cx="2743952" cy="3129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232" y="2450968"/>
            <a:ext cx="2952328" cy="383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3"/>
            <a:ext cx="334786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50274" y="2450968"/>
            <a:ext cx="182518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white"/>
                </a:solidFill>
              </a:rPr>
              <a:t>Typical CMSSM </a:t>
            </a: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scenario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88186" y="1688618"/>
            <a:ext cx="1652055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white"/>
                </a:solidFill>
              </a:rPr>
              <a:t>Typical GMSB </a:t>
            </a: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scenario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80838" y="92250"/>
            <a:ext cx="1639231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white"/>
                </a:solidFill>
              </a:rPr>
              <a:t>Typical AMSB </a:t>
            </a: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scenario</a:t>
            </a:r>
          </a:p>
        </p:txBody>
      </p:sp>
      <p:sp>
        <p:nvSpPr>
          <p:cNvPr id="5" name="円/楕円 4"/>
          <p:cNvSpPr/>
          <p:nvPr/>
        </p:nvSpPr>
        <p:spPr>
          <a:xfrm>
            <a:off x="1820104" y="356057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8148100" y="1484784"/>
            <a:ext cx="984704" cy="11018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860032" y="258660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899592" y="5034880"/>
            <a:ext cx="648072" cy="9144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3779912" y="4932815"/>
            <a:ext cx="792088" cy="99476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6948264" y="4474970"/>
            <a:ext cx="864096" cy="102055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58319" y="6237312"/>
            <a:ext cx="1998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white"/>
                </a:solidFill>
              </a:rPr>
              <a:t>S. </a:t>
            </a:r>
            <a:r>
              <a:rPr lang="en-US" altLang="ja-JP" sz="2400" dirty="0" err="1" smtClean="0">
                <a:solidFill>
                  <a:prstClr val="white"/>
                </a:solidFill>
              </a:rPr>
              <a:t>Heinemeyer</a:t>
            </a:r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65265" y="5805264"/>
            <a:ext cx="98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70C0"/>
                </a:solidFill>
              </a:rPr>
              <a:t>Sleptons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67944" y="5867980"/>
            <a:ext cx="98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70C0"/>
                </a:solidFill>
              </a:rPr>
              <a:t>Sleptons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824654" y="5435932"/>
            <a:ext cx="987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70C0"/>
                </a:solidFill>
              </a:rPr>
              <a:t>Sleptons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00392" y="1115452"/>
            <a:ext cx="91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lang="en-US" altLang="ja-JP" dirty="0" smtClean="0">
                <a:solidFill>
                  <a:srgbClr val="FF0000"/>
                </a:solidFill>
              </a:rPr>
              <a:t>olored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88024" y="3501008"/>
            <a:ext cx="91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lang="en-US" altLang="ja-JP" dirty="0" smtClean="0">
                <a:solidFill>
                  <a:srgbClr val="FF0000"/>
                </a:solidFill>
              </a:rPr>
              <a:t>olored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91680" y="3275692"/>
            <a:ext cx="91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lang="en-US" altLang="ja-JP" dirty="0" smtClean="0">
                <a:solidFill>
                  <a:srgbClr val="FF0000"/>
                </a:solidFill>
              </a:rPr>
              <a:t>olored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07504" y="4365104"/>
            <a:ext cx="8784976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812360" y="4293096"/>
            <a:ext cx="1242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B050"/>
                </a:solidFill>
              </a:rPr>
              <a:t>ILC 1000</a:t>
            </a:r>
            <a:endParaRPr lang="ja-JP" alt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kumimoji="1" lang="en-US" altLang="ja-JP" sz="5400" dirty="0" smtClean="0">
                <a:solidFill>
                  <a:srgbClr val="FF7C80"/>
                </a:solidFill>
              </a:rPr>
              <a:t>New Physics Paradigm</a:t>
            </a:r>
            <a:endParaRPr kumimoji="1" lang="ja-JP" altLang="en-US" sz="5400" dirty="0">
              <a:solidFill>
                <a:srgbClr val="FF7C8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059" y="1600200"/>
            <a:ext cx="602788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228184" y="6165304"/>
            <a:ext cx="2148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prstClr val="white"/>
                </a:solidFill>
              </a:rPr>
              <a:t>H. Murayama</a:t>
            </a:r>
            <a:endParaRPr lang="ja-JP" alt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9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Wha</a:t>
            </a:r>
            <a:r>
              <a:rPr lang="en-US" altLang="ja-JP" dirty="0" smtClean="0">
                <a:solidFill>
                  <a:schemeClr val="bg1"/>
                </a:solidFill>
              </a:rPr>
              <a:t>t is the point?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should be O(1)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TeV</a:t>
            </a:r>
            <a:r>
              <a:rPr kumimoji="1" lang="en-US" altLang="ja-JP" dirty="0" smtClean="0">
                <a:solidFill>
                  <a:schemeClr val="bg1"/>
                </a:solidFill>
              </a:rPr>
              <a:t>, but …  </a:t>
            </a:r>
            <a:r>
              <a:rPr lang="en-US" altLang="ja-JP" dirty="0" smtClean="0">
                <a:solidFill>
                  <a:schemeClr val="bg1"/>
                </a:solidFill>
              </a:rPr>
              <a:t>  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Whether the mass of a new particle is            300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GeV</a:t>
            </a:r>
            <a:r>
              <a:rPr kumimoji="1" lang="en-US" altLang="ja-JP" dirty="0" smtClean="0">
                <a:solidFill>
                  <a:schemeClr val="bg1"/>
                </a:solidFill>
              </a:rPr>
              <a:t>, 500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GeV</a:t>
            </a:r>
            <a:r>
              <a:rPr kumimoji="1" lang="en-US" altLang="ja-JP" dirty="0" smtClean="0">
                <a:solidFill>
                  <a:schemeClr val="bg1"/>
                </a:solidFill>
              </a:rPr>
              <a:t>, 1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TeV</a:t>
            </a:r>
            <a:r>
              <a:rPr lang="en-US" altLang="ja-JP" dirty="0" smtClean="0">
                <a:solidFill>
                  <a:schemeClr val="bg1"/>
                </a:solidFill>
              </a:rPr>
              <a:t>, or even 3 </a:t>
            </a:r>
            <a:r>
              <a:rPr lang="en-US" altLang="ja-JP" dirty="0" err="1" smtClean="0">
                <a:solidFill>
                  <a:schemeClr val="bg1"/>
                </a:solidFill>
              </a:rPr>
              <a:t>TeV</a:t>
            </a:r>
            <a:r>
              <a:rPr lang="en-US" altLang="ja-JP" dirty="0" smtClean="0">
                <a:solidFill>
                  <a:schemeClr val="bg1"/>
                </a:solidFill>
              </a:rPr>
              <a:t> strongly depends on the model  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T</a:t>
            </a:r>
            <a:r>
              <a:rPr kumimoji="1" lang="en-US" altLang="ja-JP" dirty="0" smtClean="0">
                <a:solidFill>
                  <a:schemeClr val="bg1"/>
                </a:solidFill>
              </a:rPr>
              <a:t>his would be a serious situation from the  experiment</a:t>
            </a:r>
            <a:r>
              <a:rPr lang="en-US" altLang="ja-JP" dirty="0" smtClean="0">
                <a:solidFill>
                  <a:schemeClr val="bg1"/>
                </a:solidFill>
              </a:rPr>
              <a:t>al view point, especially in designing  future colliders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Surely we </a:t>
            </a:r>
            <a:r>
              <a:rPr lang="en-US" altLang="ja-JP" dirty="0">
                <a:solidFill>
                  <a:schemeClr val="bg1"/>
                </a:solidFill>
              </a:rPr>
              <a:t>need </a:t>
            </a:r>
            <a:r>
              <a:rPr lang="en-US" altLang="ja-JP" dirty="0" smtClean="0">
                <a:solidFill>
                  <a:schemeClr val="bg1"/>
                </a:solidFill>
              </a:rPr>
              <a:t>luck </a:t>
            </a:r>
            <a:endParaRPr lang="en-US" altLang="ja-JP" dirty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2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Autofit/>
          </a:bodyPr>
          <a:lstStyle/>
          <a:p>
            <a:r>
              <a:rPr lang="en-US" altLang="ja-JP" sz="5400" dirty="0" smtClean="0">
                <a:solidFill>
                  <a:srgbClr val="FF7C80"/>
                </a:solidFill>
              </a:rPr>
              <a:t>Solid target is the Higgs sector</a:t>
            </a:r>
            <a:endParaRPr kumimoji="1" lang="ja-JP" altLang="en-US" sz="5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“Higgs” is really the </a:t>
            </a:r>
            <a:r>
              <a:rPr lang="en-US" altLang="ja-JP" dirty="0">
                <a:solidFill>
                  <a:schemeClr val="bg1"/>
                </a:solidFill>
              </a:rPr>
              <a:t>origin of </a:t>
            </a:r>
            <a:r>
              <a:rPr lang="en-US" altLang="ja-JP" dirty="0" smtClean="0">
                <a:solidFill>
                  <a:schemeClr val="bg1"/>
                </a:solidFill>
              </a:rPr>
              <a:t>mass? </a:t>
            </a:r>
            <a:endParaRPr lang="en-US" altLang="ja-JP" dirty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Incomplete part in the SM </a:t>
            </a:r>
            <a:endParaRPr lang="en-US" altLang="ja-JP" dirty="0">
              <a:solidFill>
                <a:schemeClr val="bg1"/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Gauge interaction is </a:t>
            </a:r>
            <a:r>
              <a:rPr lang="en-US" altLang="ja-JP" dirty="0" smtClean="0">
                <a:solidFill>
                  <a:schemeClr val="bg1"/>
                </a:solidFill>
              </a:rPr>
              <a:t>beautiful, but    </a:t>
            </a:r>
            <a:endParaRPr lang="en-US" altLang="ja-JP" dirty="0">
              <a:solidFill>
                <a:schemeClr val="bg1"/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The SM Higgs has no principle </a:t>
            </a:r>
            <a:r>
              <a:rPr lang="en-US" altLang="ja-JP" dirty="0" smtClean="0">
                <a:solidFill>
                  <a:schemeClr val="bg1"/>
                </a:solidFill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</a:rPr>
              <a:t>ugly</a:t>
            </a:r>
            <a:r>
              <a:rPr lang="en-US" altLang="ja-JP" dirty="0">
                <a:solidFill>
                  <a:srgbClr val="FF0000"/>
                </a:solidFill>
              </a:rPr>
              <a:t>!</a:t>
            </a:r>
            <a:r>
              <a:rPr lang="en-US" altLang="ja-JP" dirty="0">
                <a:solidFill>
                  <a:schemeClr val="bg1"/>
                </a:solidFill>
              </a:rPr>
              <a:t>)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FF00"/>
                </a:solidFill>
              </a:rPr>
              <a:t>Just a guess  [</a:t>
            </a:r>
            <a:r>
              <a:rPr lang="en-US" altLang="ja-JP" dirty="0" err="1" smtClean="0">
                <a:solidFill>
                  <a:srgbClr val="FFFF00"/>
                </a:solidFill>
              </a:rPr>
              <a:t>Peskin</a:t>
            </a:r>
            <a:r>
              <a:rPr lang="en-US" altLang="ja-JP" dirty="0" smtClean="0">
                <a:solidFill>
                  <a:srgbClr val="FFFF00"/>
                </a:solidFill>
              </a:rPr>
              <a:t>]</a:t>
            </a:r>
            <a:endParaRPr lang="en-US" altLang="ja-JP" dirty="0">
              <a:solidFill>
                <a:srgbClr val="FFFF00"/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Various possibility for </a:t>
            </a:r>
            <a:r>
              <a:rPr lang="en-US" altLang="ja-JP" dirty="0" smtClean="0">
                <a:solidFill>
                  <a:schemeClr val="bg1"/>
                </a:solidFill>
              </a:rPr>
              <a:t>(extended) </a:t>
            </a:r>
            <a:r>
              <a:rPr lang="en-US" altLang="ja-JP" dirty="0">
                <a:solidFill>
                  <a:schemeClr val="bg1"/>
                </a:solidFill>
              </a:rPr>
              <a:t>Higgs sectors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endParaRPr lang="en-US" altLang="ja-JP" dirty="0">
              <a:solidFill>
                <a:schemeClr val="bg1"/>
              </a:solidFill>
            </a:endParaRPr>
          </a:p>
          <a:p>
            <a:r>
              <a:rPr lang="en-US" altLang="ja-JP" dirty="0">
                <a:solidFill>
                  <a:schemeClr val="bg1"/>
                </a:solidFill>
              </a:rPr>
              <a:t>Current data strongly suggest that the Higgs boson is </a:t>
            </a:r>
            <a:r>
              <a:rPr lang="en-US" altLang="ja-JP" dirty="0">
                <a:solidFill>
                  <a:srgbClr val="FF9999"/>
                </a:solidFill>
              </a:rPr>
              <a:t>a light (SM-like) Higgs boson  </a:t>
            </a: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Notice that  </a:t>
            </a:r>
            <a:r>
              <a:rPr lang="en-US" altLang="ja-JP" dirty="0" smtClean="0">
                <a:solidFill>
                  <a:srgbClr val="FFFF00"/>
                </a:solidFill>
              </a:rPr>
              <a:t>SM-like </a:t>
            </a:r>
            <a:r>
              <a:rPr lang="ja-JP" altLang="en-US" dirty="0">
                <a:solidFill>
                  <a:srgbClr val="FFFF00"/>
                </a:solidFill>
              </a:rPr>
              <a:t>≠ </a:t>
            </a:r>
            <a:r>
              <a:rPr lang="en-US" altLang="ja-JP" dirty="0">
                <a:solidFill>
                  <a:srgbClr val="FFFF00"/>
                </a:solidFill>
              </a:rPr>
              <a:t>SM !</a:t>
            </a:r>
          </a:p>
          <a:p>
            <a:endParaRPr kumimoji="1"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40768"/>
            <a:ext cx="2283231" cy="1837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1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6600" dirty="0" smtClean="0">
                <a:solidFill>
                  <a:srgbClr val="FF7C80"/>
                </a:solidFill>
              </a:rPr>
              <a:t>SM Higgs</a:t>
            </a:r>
            <a:endParaRPr kumimoji="1" lang="ja-JP" altLang="en-US" sz="6600" dirty="0">
              <a:solidFill>
                <a:srgbClr val="FF7C80"/>
              </a:solidFill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39552" y="1556792"/>
            <a:ext cx="5400600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3600" dirty="0" smtClean="0">
                <a:solidFill>
                  <a:prstClr val="white"/>
                </a:solidFill>
              </a:rPr>
              <a:t>SM Higgs </a:t>
            </a:r>
            <a:r>
              <a:rPr lang="en-US" altLang="ja-JP" sz="3600" dirty="0" smtClean="0">
                <a:solidFill>
                  <a:prstClr val="white"/>
                </a:solidFill>
              </a:rPr>
              <a:t> </a:t>
            </a:r>
            <a:endParaRPr lang="en-US" altLang="ja-JP" sz="3600" dirty="0" smtClean="0">
              <a:solidFill>
                <a:prstClr val="white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altLang="ja-JP" sz="3000" dirty="0" smtClean="0">
              <a:solidFill>
                <a:prstClr val="white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ja-JP" sz="3000" dirty="0">
                <a:solidFill>
                  <a:prstClr val="white"/>
                </a:solidFill>
              </a:rPr>
              <a:t>m</a:t>
            </a:r>
            <a:r>
              <a:rPr lang="en-US" altLang="ja-JP" sz="3000" baseline="-25000" dirty="0" smtClean="0">
                <a:solidFill>
                  <a:prstClr val="white"/>
                </a:solidFill>
              </a:rPr>
              <a:t>h</a:t>
            </a:r>
            <a:r>
              <a:rPr lang="en-US" altLang="ja-JP" sz="3000" dirty="0" smtClean="0">
                <a:solidFill>
                  <a:prstClr val="white"/>
                </a:solidFill>
              </a:rPr>
              <a:t>:  free parameter</a:t>
            </a:r>
          </a:p>
          <a:p>
            <a:pPr marL="0" indent="0">
              <a:buFont typeface="Arial" pitchFamily="34" charset="0"/>
              <a:buNone/>
            </a:pPr>
            <a:endParaRPr lang="en-US" altLang="ja-JP" sz="3000" dirty="0" smtClean="0">
              <a:solidFill>
                <a:prstClr val="white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ja-JP" sz="3000" dirty="0" smtClean="0">
                <a:solidFill>
                  <a:prstClr val="white"/>
                </a:solidFill>
              </a:rPr>
              <a:t>Hint for the </a:t>
            </a:r>
            <a:r>
              <a:rPr lang="en-US" altLang="ja-JP" sz="3000" dirty="0" smtClean="0">
                <a:solidFill>
                  <a:prstClr val="white"/>
                </a:solidFill>
              </a:rPr>
              <a:t>Higgs dynamics</a:t>
            </a:r>
            <a:endParaRPr lang="en-US" altLang="ja-JP" sz="3000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457200" lvl="1" indent="0">
              <a:buNone/>
            </a:pPr>
            <a:r>
              <a:rPr lang="en-US" altLang="ja-JP" sz="2600" dirty="0" smtClean="0">
                <a:solidFill>
                  <a:srgbClr val="FFFF00"/>
                </a:solidFill>
              </a:rPr>
              <a:t>Light </a:t>
            </a:r>
            <a:r>
              <a:rPr lang="en-US" altLang="ja-JP" sz="2600" dirty="0" err="1" smtClean="0">
                <a:solidFill>
                  <a:srgbClr val="FFFF00"/>
                </a:solidFill>
              </a:rPr>
              <a:t>Higss</a:t>
            </a:r>
            <a:r>
              <a:rPr lang="en-US" altLang="ja-JP" sz="2600" dirty="0" smtClean="0">
                <a:solidFill>
                  <a:srgbClr val="FFFF00"/>
                </a:solidFill>
              </a:rPr>
              <a:t>   </a:t>
            </a:r>
            <a:r>
              <a:rPr lang="ja-JP" altLang="en-US" sz="2600" dirty="0" smtClean="0">
                <a:solidFill>
                  <a:srgbClr val="FFFF00"/>
                </a:solidFill>
              </a:rPr>
              <a:t>⇔</a:t>
            </a:r>
            <a:r>
              <a:rPr lang="en-US" altLang="ja-JP" sz="2600" dirty="0" smtClean="0">
                <a:solidFill>
                  <a:srgbClr val="FFFF00"/>
                </a:solidFill>
              </a:rPr>
              <a:t>  Weakly interacting</a:t>
            </a:r>
            <a:r>
              <a:rPr lang="ja-JP" altLang="en-US" sz="2600" dirty="0" smtClean="0">
                <a:solidFill>
                  <a:srgbClr val="FFFF00"/>
                </a:solidFill>
              </a:rPr>
              <a:t>　</a:t>
            </a:r>
            <a:endParaRPr lang="en-US" altLang="ja-JP" sz="2600" dirty="0" smtClean="0">
              <a:solidFill>
                <a:srgbClr val="FFFF00"/>
              </a:solidFill>
              <a:latin typeface="Symbol" pitchFamily="18" charset="2"/>
            </a:endParaRPr>
          </a:p>
          <a:p>
            <a:pPr marL="457200" lvl="1" indent="0">
              <a:buNone/>
            </a:pPr>
            <a:r>
              <a:rPr lang="en-US" altLang="ja-JP" sz="2600" dirty="0" smtClean="0">
                <a:solidFill>
                  <a:srgbClr val="99FF99"/>
                </a:solidFill>
              </a:rPr>
              <a:t>Heavy Higgs  </a:t>
            </a:r>
            <a:r>
              <a:rPr lang="ja-JP" altLang="en-US" sz="2600" dirty="0" smtClean="0">
                <a:solidFill>
                  <a:srgbClr val="99FF99"/>
                </a:solidFill>
              </a:rPr>
              <a:t>⇔　</a:t>
            </a:r>
            <a:r>
              <a:rPr lang="en-US" altLang="ja-JP" sz="2600" dirty="0" smtClean="0">
                <a:solidFill>
                  <a:srgbClr val="99FF99"/>
                </a:solidFill>
              </a:rPr>
              <a:t>Strongly coupled</a:t>
            </a:r>
            <a:endParaRPr lang="en-US" altLang="ja-JP" sz="2600" dirty="0" smtClean="0">
              <a:solidFill>
                <a:srgbClr val="99FF99"/>
              </a:solidFill>
              <a:latin typeface="Symbol" pitchFamily="18" charset="2"/>
            </a:endParaRPr>
          </a:p>
          <a:p>
            <a:endParaRPr lang="en-US" altLang="ja-JP" sz="3000" dirty="0" smtClean="0">
              <a:solidFill>
                <a:prstClr val="white"/>
              </a:solidFill>
            </a:endParaRPr>
          </a:p>
          <a:p>
            <a:pPr lvl="1"/>
            <a:endParaRPr lang="en-US" altLang="ja-JP" sz="2600" dirty="0" smtClean="0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45517" y="2132856"/>
            <a:ext cx="35958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prstClr val="white"/>
                </a:solidFill>
              </a:rPr>
              <a:t>V(φ)=</a:t>
            </a:r>
            <a:r>
              <a:rPr lang="ja-JP" altLang="en-US" sz="2800" dirty="0" smtClean="0">
                <a:solidFill>
                  <a:prstClr val="white"/>
                </a:solidFill>
              </a:rPr>
              <a:t>－</a:t>
            </a:r>
            <a:r>
              <a:rPr lang="en-US" altLang="ja-JP" sz="2800" dirty="0" smtClean="0">
                <a:solidFill>
                  <a:prstClr val="white"/>
                </a:solidFill>
              </a:rPr>
              <a:t>μ</a:t>
            </a:r>
            <a:r>
              <a:rPr lang="en-US" altLang="ja-JP" sz="2800" baseline="30000" dirty="0" smtClean="0">
                <a:solidFill>
                  <a:prstClr val="white"/>
                </a:solidFill>
              </a:rPr>
              <a:t>2</a:t>
            </a:r>
            <a:r>
              <a:rPr lang="en-US" altLang="ja-JP" sz="2800" dirty="0" smtClean="0">
                <a:solidFill>
                  <a:prstClr val="white"/>
                </a:solidFill>
              </a:rPr>
              <a:t>|φ|</a:t>
            </a:r>
            <a:r>
              <a:rPr lang="en-US" altLang="ja-JP" sz="2800" baseline="30000" dirty="0" smtClean="0">
                <a:solidFill>
                  <a:prstClr val="white"/>
                </a:solidFill>
              </a:rPr>
              <a:t>2</a:t>
            </a:r>
            <a:r>
              <a:rPr lang="ja-JP" altLang="en-US" sz="2800" dirty="0">
                <a:solidFill>
                  <a:prstClr val="white"/>
                </a:solidFill>
              </a:rPr>
              <a:t>＋</a:t>
            </a:r>
            <a:r>
              <a:rPr lang="en-US" altLang="ja-JP" sz="2800" dirty="0" smtClean="0">
                <a:solidFill>
                  <a:prstClr val="white"/>
                </a:solidFill>
              </a:rPr>
              <a:t>λ|φ|</a:t>
            </a:r>
            <a:r>
              <a:rPr lang="en-US" altLang="ja-JP" sz="2800" baseline="30000" dirty="0" smtClean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35653" y="3276273"/>
            <a:ext cx="2068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F7C80"/>
                </a:solidFill>
              </a:rPr>
              <a:t>m</a:t>
            </a:r>
            <a:r>
              <a:rPr lang="en-US" altLang="ja-JP" sz="3200" baseline="-25000" dirty="0" smtClean="0">
                <a:solidFill>
                  <a:srgbClr val="FF7C80"/>
                </a:solidFill>
              </a:rPr>
              <a:t>h</a:t>
            </a:r>
            <a:r>
              <a:rPr lang="en-US" altLang="ja-JP" sz="3200" baseline="30000" dirty="0" smtClean="0">
                <a:solidFill>
                  <a:srgbClr val="FF7C80"/>
                </a:solidFill>
              </a:rPr>
              <a:t>2 </a:t>
            </a:r>
            <a:r>
              <a:rPr lang="en-US" altLang="ja-JP" sz="3200" dirty="0" smtClean="0">
                <a:solidFill>
                  <a:srgbClr val="FF7C80"/>
                </a:solidFill>
              </a:rPr>
              <a:t>= 2 λ v</a:t>
            </a:r>
            <a:r>
              <a:rPr lang="en-US" altLang="ja-JP" sz="3200" baseline="30000" dirty="0" smtClean="0">
                <a:solidFill>
                  <a:srgbClr val="FF7C80"/>
                </a:solidFill>
              </a:rPr>
              <a:t>2</a:t>
            </a:r>
            <a:endParaRPr lang="ja-JP" altLang="en-US" sz="3200" baseline="30000" dirty="0">
              <a:solidFill>
                <a:srgbClr val="FF7C80"/>
              </a:solidFill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1628800"/>
            <a:ext cx="2304256" cy="28583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テキスト ボックス 2"/>
          <p:cNvSpPr txBox="1"/>
          <p:nvPr/>
        </p:nvSpPr>
        <p:spPr>
          <a:xfrm>
            <a:off x="5796889" y="4725143"/>
            <a:ext cx="3095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Higgs dynamics determines</a:t>
            </a:r>
            <a:r>
              <a:rPr lang="en-US" altLang="ja-JP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t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he nature of EWSB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6021288"/>
            <a:ext cx="726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But the SM Higgs sector has no principle !!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44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en-US" altLang="ja-JP" sz="5400" dirty="0" smtClean="0">
                <a:solidFill>
                  <a:srgbClr val="FF7C80"/>
                </a:solidFill>
              </a:rPr>
              <a:t>Higgs and New Physics </a:t>
            </a:r>
            <a:endParaRPr kumimoji="1" lang="ja-JP" altLang="en-US" sz="5400" dirty="0">
              <a:solidFill>
                <a:srgbClr val="FF7C8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36724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sz="3600" dirty="0" smtClean="0">
                <a:solidFill>
                  <a:schemeClr val="bg1"/>
                </a:solidFill>
              </a:rPr>
              <a:t>What </a:t>
            </a:r>
            <a:r>
              <a:rPr lang="en-US" altLang="ja-JP" sz="3600" dirty="0">
                <a:solidFill>
                  <a:schemeClr val="bg1"/>
                </a:solidFill>
              </a:rPr>
              <a:t>is the essence of </a:t>
            </a:r>
            <a:r>
              <a:rPr lang="en-US" altLang="ja-JP" sz="3600" dirty="0" smtClean="0">
                <a:solidFill>
                  <a:schemeClr val="bg1"/>
                </a:solidFill>
              </a:rPr>
              <a:t>the Higgs</a:t>
            </a:r>
            <a:r>
              <a:rPr lang="ja-JP" altLang="en-US" sz="3600" dirty="0" smtClean="0">
                <a:solidFill>
                  <a:schemeClr val="bg1"/>
                </a:solidFill>
              </a:rPr>
              <a:t> </a:t>
            </a:r>
            <a:r>
              <a:rPr lang="en-US" altLang="ja-JP" sz="3600" dirty="0" smtClean="0">
                <a:solidFill>
                  <a:schemeClr val="bg1"/>
                </a:solidFill>
              </a:rPr>
              <a:t>field?</a:t>
            </a:r>
          </a:p>
          <a:p>
            <a:pPr marL="0" indent="0">
              <a:buNone/>
            </a:pPr>
            <a:endParaRPr lang="en-US" altLang="ja-JP" sz="3600" dirty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Elementary Scalar?                           </a:t>
            </a:r>
            <a:endParaRPr lang="en-US" altLang="ja-JP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Composite?                                 </a:t>
            </a:r>
            <a:endParaRPr lang="en-US" altLang="ja-JP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Pseudo NG </a:t>
            </a:r>
            <a:r>
              <a:rPr lang="en-US" altLang="ja-JP" dirty="0">
                <a:solidFill>
                  <a:schemeClr val="bg1"/>
                </a:solidFill>
              </a:rPr>
              <a:t>Boson?           </a:t>
            </a:r>
            <a:endParaRPr lang="en-US" altLang="ja-JP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A gauge field in Extra D?    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……              </a:t>
            </a:r>
            <a:endParaRPr lang="en-US" altLang="ja-JP" dirty="0" smtClean="0">
              <a:solidFill>
                <a:srgbClr val="FF7C80"/>
              </a:solidFill>
            </a:endParaRPr>
          </a:p>
          <a:p>
            <a:endParaRPr lang="en-US" altLang="ja-JP" sz="3000" dirty="0" smtClean="0">
              <a:solidFill>
                <a:schemeClr val="bg1"/>
              </a:solidFill>
            </a:endParaRPr>
          </a:p>
          <a:p>
            <a:endParaRPr lang="en-US" altLang="ja-JP" sz="3000" dirty="0" smtClean="0">
              <a:solidFill>
                <a:schemeClr val="bg1"/>
              </a:solidFill>
            </a:endParaRPr>
          </a:p>
          <a:p>
            <a:pPr lvl="1"/>
            <a:endParaRPr lang="en-US" altLang="ja-JP" sz="2600" dirty="0" smtClean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64088" y="2993920"/>
            <a:ext cx="2203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>
                <a:solidFill>
                  <a:srgbClr val="99FF99"/>
                </a:solidFill>
              </a:rPr>
              <a:t>Supersymmetry</a:t>
            </a:r>
            <a:endParaRPr lang="ja-JP" altLang="en-US" sz="2400" b="1" dirty="0">
              <a:solidFill>
                <a:srgbClr val="99FF99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46577" y="3471391"/>
            <a:ext cx="3833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99FF99"/>
                </a:solidFill>
              </a:rPr>
              <a:t>Dynamical </a:t>
            </a:r>
            <a:r>
              <a:rPr lang="en-US" altLang="ja-JP" sz="2400" b="1" dirty="0" err="1" smtClean="0">
                <a:solidFill>
                  <a:srgbClr val="99FF99"/>
                </a:solidFill>
              </a:rPr>
              <a:t>Symetry</a:t>
            </a:r>
            <a:r>
              <a:rPr lang="en-US" altLang="ja-JP" sz="2400" b="1" dirty="0" smtClean="0">
                <a:solidFill>
                  <a:srgbClr val="99FF99"/>
                </a:solidFill>
              </a:rPr>
              <a:t> Breaking</a:t>
            </a:r>
            <a:endParaRPr lang="ja-JP" altLang="en-US" sz="2400" b="1" dirty="0">
              <a:solidFill>
                <a:srgbClr val="99FF99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60393" y="3933056"/>
            <a:ext cx="158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99FF99"/>
                </a:solidFill>
              </a:rPr>
              <a:t>Little Higgs</a:t>
            </a:r>
            <a:endParaRPr lang="ja-JP" altLang="en-US" sz="2400" b="1" dirty="0">
              <a:solidFill>
                <a:srgbClr val="99FF99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64088" y="4437112"/>
            <a:ext cx="3213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99FF99"/>
                </a:solidFill>
              </a:rPr>
              <a:t>Gauge-Higgs unification</a:t>
            </a:r>
            <a:endParaRPr lang="ja-JP" altLang="en-US" sz="2400" b="1" dirty="0">
              <a:solidFill>
                <a:srgbClr val="99FF99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06901" y="5045114"/>
            <a:ext cx="55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99FF99"/>
                </a:solidFill>
              </a:rPr>
              <a:t>……</a:t>
            </a:r>
            <a:endParaRPr lang="ja-JP" altLang="en-US" sz="2000" b="1" dirty="0">
              <a:solidFill>
                <a:srgbClr val="99FF99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2348880"/>
            <a:ext cx="757406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prstClr val="white"/>
                </a:solidFill>
              </a:rPr>
              <a:t>Higgs nature               </a:t>
            </a:r>
            <a:r>
              <a:rPr lang="ja-JP" altLang="en-US" sz="2800" dirty="0" smtClean="0">
                <a:solidFill>
                  <a:prstClr val="white"/>
                </a:solidFill>
              </a:rPr>
              <a:t>⇔</a:t>
            </a:r>
            <a:r>
              <a:rPr lang="ja-JP" altLang="en-US" sz="2800" dirty="0" smtClean="0">
                <a:solidFill>
                  <a:prstClr val="black"/>
                </a:solidFill>
              </a:rPr>
              <a:t>      　</a:t>
            </a:r>
            <a:r>
              <a:rPr lang="en-US" altLang="ja-JP" sz="2800" dirty="0" smtClean="0">
                <a:solidFill>
                  <a:srgbClr val="99FF99"/>
                </a:solidFill>
              </a:rPr>
              <a:t>New Physics scenario</a:t>
            </a:r>
            <a:endParaRPr lang="ja-JP" altLang="en-US" sz="2800" dirty="0">
              <a:solidFill>
                <a:srgbClr val="99FF99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26900" y="6093296"/>
            <a:ext cx="5741444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7C80"/>
                </a:solidFill>
              </a:rPr>
              <a:t>Higgs </a:t>
            </a:r>
            <a:r>
              <a:rPr lang="en-US" altLang="ja-JP" sz="2800" dirty="0" smtClean="0">
                <a:solidFill>
                  <a:srgbClr val="FF7C80"/>
                </a:solidFill>
              </a:rPr>
              <a:t>sector = Window to new physics</a:t>
            </a:r>
            <a:endParaRPr lang="ja-JP" altLang="en-US" sz="2800" dirty="0">
              <a:solidFill>
                <a:srgbClr val="FF7C8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34900" y="5547955"/>
            <a:ext cx="6477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prstClr val="white"/>
                </a:solidFill>
              </a:rPr>
              <a:t>Each model has a </a:t>
            </a:r>
            <a:r>
              <a:rPr lang="en-US" altLang="ja-JP" sz="2400" dirty="0" smtClean="0">
                <a:solidFill>
                  <a:prstClr val="white"/>
                </a:solidFill>
              </a:rPr>
              <a:t>specific </a:t>
            </a:r>
            <a:r>
              <a:rPr lang="en-US" altLang="ja-JP" sz="2400" dirty="0">
                <a:solidFill>
                  <a:prstClr val="white"/>
                </a:solidFill>
              </a:rPr>
              <a:t>Higgs sector</a:t>
            </a:r>
          </a:p>
        </p:txBody>
      </p:sp>
    </p:spTree>
    <p:extLst>
      <p:ext uri="{BB962C8B-B14F-4D97-AF65-F5344CB8AC3E}">
        <p14:creationId xmlns:p14="http://schemas.microsoft.com/office/powerpoint/2010/main" val="28734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600" dirty="0" smtClean="0">
                <a:solidFill>
                  <a:srgbClr val="FF7C80"/>
                </a:solidFill>
              </a:rPr>
              <a:t>Extended Higgs </a:t>
            </a:r>
            <a:r>
              <a:rPr lang="en-US" altLang="ja-JP" sz="6600" dirty="0" smtClean="0">
                <a:solidFill>
                  <a:srgbClr val="FF7C80"/>
                </a:solidFill>
              </a:rPr>
              <a:t>sector</a:t>
            </a:r>
            <a:endParaRPr kumimoji="1" lang="ja-JP" altLang="en-US" sz="6600" dirty="0">
              <a:solidFill>
                <a:srgbClr val="FF7C8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If the Higgs sector contains more tha</a:t>
            </a:r>
            <a:r>
              <a:rPr lang="en-US" altLang="ja-JP" dirty="0" smtClean="0">
                <a:solidFill>
                  <a:schemeClr val="bg1"/>
                </a:solidFill>
              </a:rPr>
              <a:t>n one </a:t>
            </a:r>
            <a:r>
              <a:rPr kumimoji="1" lang="en-US" altLang="ja-JP" dirty="0" smtClean="0">
                <a:solidFill>
                  <a:schemeClr val="bg1"/>
                </a:solidFill>
              </a:rPr>
              <a:t>scalar bosons, </a:t>
            </a:r>
            <a:r>
              <a:rPr lang="en-US" altLang="ja-JP" dirty="0" smtClean="0">
                <a:solidFill>
                  <a:schemeClr val="bg1"/>
                </a:solidFill>
              </a:rPr>
              <a:t>possibilities would be</a:t>
            </a:r>
            <a:endParaRPr lang="en-US" altLang="ja-JP" dirty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SM Higgs doublet </a:t>
            </a:r>
            <a:r>
              <a:rPr lang="en-US" altLang="ja-JP" dirty="0" smtClean="0">
                <a:solidFill>
                  <a:srgbClr val="FF7C80"/>
                </a:solidFill>
              </a:rPr>
              <a:t>+ Extra singlet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SM Higgs doublet </a:t>
            </a:r>
            <a:r>
              <a:rPr lang="en-US" altLang="ja-JP" dirty="0" smtClean="0">
                <a:solidFill>
                  <a:srgbClr val="FF7C80"/>
                </a:solidFill>
              </a:rPr>
              <a:t>+ Extra doublet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SM Higgs doublet </a:t>
            </a:r>
            <a:r>
              <a:rPr lang="en-US" altLang="ja-JP" dirty="0" smtClean="0">
                <a:solidFill>
                  <a:srgbClr val="FF7C80"/>
                </a:solidFill>
              </a:rPr>
              <a:t>+ Extra triplet</a:t>
            </a: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….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80312" y="2780928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FF00"/>
                </a:solidFill>
              </a:rPr>
              <a:t>Nabeshima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05013" y="3347700"/>
            <a:ext cx="1428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FF00"/>
                </a:solidFill>
              </a:rPr>
              <a:t>Tsumura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452320" y="3851756"/>
            <a:ext cx="1026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err="1" smtClean="0">
                <a:solidFill>
                  <a:srgbClr val="FFFF00"/>
                </a:solidFill>
              </a:rPr>
              <a:t>Yagyu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7200" dirty="0">
                <a:solidFill>
                  <a:srgbClr val="FF7C80"/>
                </a:solidFill>
              </a:rPr>
              <a:t>Higgs dynamics</a:t>
            </a:r>
            <a:endParaRPr kumimoji="1" lang="ja-JP" altLang="en-US" sz="7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84785"/>
            <a:ext cx="4690864" cy="3771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There are possibilities 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(1) Light (125GeV) Higgs   </a:t>
            </a:r>
          </a:p>
          <a:p>
            <a:pPr marL="0" indent="0">
              <a:buNone/>
            </a:pP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      with </a:t>
            </a:r>
            <a:r>
              <a:rPr lang="en-US" altLang="ja-JP" dirty="0" smtClean="0">
                <a:solidFill>
                  <a:srgbClr val="00B0F0"/>
                </a:solidFill>
              </a:rPr>
              <a:t>weakly interacting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sz="2800" dirty="0" smtClean="0">
              <a:solidFill>
                <a:srgbClr val="FF7C80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(2) Light (125GeV) Higgs </a:t>
            </a:r>
          </a:p>
          <a:p>
            <a:pPr marL="0" indent="0">
              <a:buNone/>
            </a:pP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       with </a:t>
            </a:r>
            <a:r>
              <a:rPr lang="en-US" altLang="ja-JP" dirty="0" smtClean="0">
                <a:solidFill>
                  <a:srgbClr val="FF0000"/>
                </a:solidFill>
              </a:rPr>
              <a:t>strongly coupled  </a:t>
            </a:r>
          </a:p>
          <a:p>
            <a:endParaRPr lang="en-US" altLang="ja-JP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8064" y="3833753"/>
            <a:ext cx="39555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white"/>
                </a:solidFill>
              </a:rPr>
              <a:t>Higgs as </a:t>
            </a:r>
            <a:r>
              <a:rPr lang="en-US" altLang="ja-JP" sz="2000" dirty="0" smtClean="0">
                <a:solidFill>
                  <a:prstClr val="white"/>
                </a:solidFill>
              </a:rPr>
              <a:t>pseudo </a:t>
            </a:r>
            <a:r>
              <a:rPr lang="en-US" altLang="ja-JP" sz="2000" dirty="0" smtClean="0">
                <a:solidFill>
                  <a:prstClr val="white"/>
                </a:solidFill>
              </a:rPr>
              <a:t>scalar </a:t>
            </a: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  (Little Higgs, Holographic Higgs, … )</a:t>
            </a: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SUSY </a:t>
            </a:r>
            <a:r>
              <a:rPr lang="en-US" altLang="ja-JP" sz="2000" dirty="0" smtClean="0">
                <a:solidFill>
                  <a:prstClr val="white"/>
                </a:solidFill>
              </a:rPr>
              <a:t>with extra </a:t>
            </a:r>
            <a:r>
              <a:rPr lang="en-US" altLang="ja-JP" sz="2000" dirty="0" smtClean="0">
                <a:solidFill>
                  <a:prstClr val="white"/>
                </a:solidFill>
              </a:rPr>
              <a:t>Chiral </a:t>
            </a:r>
            <a:r>
              <a:rPr lang="en-US" altLang="ja-JP" sz="2000" dirty="0" err="1">
                <a:solidFill>
                  <a:prstClr val="white"/>
                </a:solidFill>
              </a:rPr>
              <a:t>s</a:t>
            </a:r>
            <a:r>
              <a:rPr lang="en-US" altLang="ja-JP" sz="2000" dirty="0" err="1" smtClean="0">
                <a:solidFill>
                  <a:prstClr val="white"/>
                </a:solidFill>
              </a:rPr>
              <a:t>uperfields</a:t>
            </a:r>
            <a:endParaRPr lang="en-US" altLang="ja-JP" sz="2000" dirty="0" smtClean="0">
              <a:solidFill>
                <a:prstClr val="white"/>
              </a:solidFill>
            </a:endParaRP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Electroweak </a:t>
            </a:r>
            <a:r>
              <a:rPr lang="en-US" altLang="ja-JP" sz="2000" dirty="0" err="1" smtClean="0">
                <a:solidFill>
                  <a:prstClr val="white"/>
                </a:solidFill>
              </a:rPr>
              <a:t>Baryogenesis</a:t>
            </a:r>
            <a:endParaRPr lang="ja-JP" altLang="en-US" sz="2000" dirty="0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9401" y="2338857"/>
            <a:ext cx="2690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white"/>
                </a:solidFill>
              </a:rPr>
              <a:t>Standard SUSY models,  </a:t>
            </a:r>
            <a:endParaRPr lang="en-US" altLang="ja-JP" sz="2000" dirty="0" smtClean="0">
              <a:solidFill>
                <a:prstClr val="white"/>
              </a:solidFill>
            </a:endParaRPr>
          </a:p>
          <a:p>
            <a:r>
              <a:rPr lang="en-US" altLang="ja-JP" sz="2000" dirty="0" smtClean="0">
                <a:solidFill>
                  <a:prstClr val="white"/>
                </a:solidFill>
              </a:rPr>
              <a:t>Gauge-Higgs Unification</a:t>
            </a:r>
            <a:endParaRPr lang="ja-JP" altLang="en-US" sz="2000" dirty="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50444" y="3327375"/>
            <a:ext cx="5489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7C80"/>
                </a:solidFill>
              </a:rPr>
              <a:t>If there is the principle for </a:t>
            </a:r>
            <a:r>
              <a:rPr lang="en-US" altLang="ja-JP" sz="2400" dirty="0">
                <a:solidFill>
                  <a:srgbClr val="00B0F0"/>
                </a:solidFill>
              </a:rPr>
              <a:t> </a:t>
            </a:r>
            <a:r>
              <a:rPr lang="en-US" altLang="ja-JP" sz="2400" dirty="0">
                <a:solidFill>
                  <a:schemeClr val="bg1"/>
                </a:solidFill>
              </a:rPr>
              <a:t>m</a:t>
            </a:r>
            <a:r>
              <a:rPr lang="en-US" altLang="ja-JP" sz="2400" baseline="-25000" dirty="0">
                <a:solidFill>
                  <a:schemeClr val="bg1"/>
                </a:solidFill>
              </a:rPr>
              <a:t>h</a:t>
            </a:r>
            <a:r>
              <a:rPr lang="en-US" altLang="ja-JP" sz="2400" baseline="30000" dirty="0">
                <a:solidFill>
                  <a:schemeClr val="bg1"/>
                </a:solidFill>
              </a:rPr>
              <a:t>2</a:t>
            </a:r>
            <a:r>
              <a:rPr lang="en-US" altLang="ja-JP" sz="2400" dirty="0">
                <a:solidFill>
                  <a:schemeClr val="bg1"/>
                </a:solidFill>
              </a:rPr>
              <a:t> </a:t>
            </a:r>
            <a:r>
              <a:rPr lang="ja-JP" altLang="en-US" sz="2400" dirty="0">
                <a:solidFill>
                  <a:schemeClr val="bg1"/>
                </a:solidFill>
              </a:rPr>
              <a:t>≠　</a:t>
            </a:r>
            <a:r>
              <a:rPr lang="en-US" altLang="ja-JP" sz="2400" dirty="0">
                <a:solidFill>
                  <a:schemeClr val="bg1"/>
                </a:solidFill>
              </a:rPr>
              <a:t>λv</a:t>
            </a:r>
            <a:r>
              <a:rPr lang="en-US" altLang="ja-JP" sz="2400" baseline="30000" dirty="0">
                <a:solidFill>
                  <a:schemeClr val="bg1"/>
                </a:solidFill>
              </a:rPr>
              <a:t>2</a:t>
            </a:r>
            <a:r>
              <a:rPr lang="en-US" altLang="ja-JP" sz="2400" dirty="0">
                <a:solidFill>
                  <a:schemeClr val="bg1"/>
                </a:solidFill>
              </a:rPr>
              <a:t> </a:t>
            </a:r>
            <a:r>
              <a:rPr lang="en-US" altLang="ja-JP" sz="2400" dirty="0">
                <a:solidFill>
                  <a:srgbClr val="FF7C80"/>
                </a:solidFill>
              </a:rPr>
              <a:t>then</a:t>
            </a:r>
            <a:endParaRPr lang="en-US" altLang="ja-JP" sz="24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5147900"/>
            <a:ext cx="819333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How we distinguish ?          </a:t>
            </a:r>
          </a:p>
          <a:p>
            <a:endParaRPr kumimoji="1" lang="en-US" altLang="ja-JP" sz="2800" dirty="0" smtClean="0">
              <a:solidFill>
                <a:schemeClr val="bg1"/>
              </a:solidFill>
            </a:endParaRPr>
          </a:p>
          <a:p>
            <a:r>
              <a:rPr kumimoji="1" lang="en-US" altLang="ja-JP" sz="3600" dirty="0" smtClean="0">
                <a:solidFill>
                  <a:schemeClr val="bg1"/>
                </a:solidFill>
              </a:rPr>
              <a:t>Precision measurement of </a:t>
            </a:r>
            <a:r>
              <a:rPr kumimoji="1" lang="en-US" altLang="ja-JP" sz="3600" i="1" dirty="0" smtClean="0">
                <a:solidFill>
                  <a:schemeClr val="bg1"/>
                </a:solidFill>
              </a:rPr>
              <a:t>h !! </a:t>
            </a:r>
            <a:r>
              <a:rPr lang="en-US" altLang="ja-JP" sz="3600" dirty="0" smtClean="0">
                <a:solidFill>
                  <a:schemeClr val="bg1"/>
                </a:solidFill>
              </a:rPr>
              <a:t>                                                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16216" y="24208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6818679" y="1988840"/>
            <a:ext cx="1353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T. </a:t>
            </a:r>
            <a:r>
              <a:rPr lang="en-US" altLang="ja-JP" dirty="0" err="1" smtClean="0">
                <a:solidFill>
                  <a:srgbClr val="FFFF00"/>
                </a:solidFill>
              </a:rPr>
              <a:t>Shindou</a:t>
            </a:r>
            <a:r>
              <a:rPr lang="ja-JP" altLang="en-US" dirty="0" smtClean="0">
                <a:solidFill>
                  <a:srgbClr val="FF9999"/>
                </a:solidFill>
              </a:rPr>
              <a:t>　</a:t>
            </a:r>
            <a:endParaRPr lang="en-US" altLang="ja-JP" dirty="0">
              <a:solidFill>
                <a:srgbClr val="FF9999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509401" y="5147900"/>
            <a:ext cx="35991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9999"/>
                </a:solidFill>
              </a:rPr>
              <a:t> </a:t>
            </a:r>
            <a:r>
              <a:rPr lang="en-US" altLang="ja-JP" sz="2000" dirty="0" smtClean="0">
                <a:solidFill>
                  <a:srgbClr val="FFFF00"/>
                </a:solidFill>
              </a:rPr>
              <a:t>M</a:t>
            </a:r>
            <a:r>
              <a:rPr lang="en-US" altLang="ja-JP" sz="2000" dirty="0">
                <a:solidFill>
                  <a:srgbClr val="FFFF00"/>
                </a:solidFill>
              </a:rPr>
              <a:t>. </a:t>
            </a:r>
            <a:r>
              <a:rPr lang="en-US" altLang="ja-JP" sz="2000" dirty="0" err="1">
                <a:solidFill>
                  <a:srgbClr val="FFFF00"/>
                </a:solidFill>
              </a:rPr>
              <a:t>Patra</a:t>
            </a:r>
            <a:r>
              <a:rPr lang="en-US" altLang="ja-JP" sz="2000" dirty="0">
                <a:solidFill>
                  <a:srgbClr val="FFFF00"/>
                </a:solidFill>
              </a:rPr>
              <a:t>, </a:t>
            </a:r>
            <a:r>
              <a:rPr lang="en-US" altLang="ja-JP" sz="2000" dirty="0" smtClean="0">
                <a:solidFill>
                  <a:srgbClr val="FFFF00"/>
                </a:solidFill>
              </a:rPr>
              <a:t>Y</a:t>
            </a:r>
            <a:r>
              <a:rPr lang="en-US" altLang="ja-JP" sz="2000" dirty="0">
                <a:solidFill>
                  <a:srgbClr val="FFFF00"/>
                </a:solidFill>
              </a:rPr>
              <a:t>. </a:t>
            </a:r>
            <a:r>
              <a:rPr lang="en-US" altLang="ja-JP" sz="2000" dirty="0" err="1" smtClean="0">
                <a:solidFill>
                  <a:srgbClr val="FFFF00"/>
                </a:solidFill>
              </a:rPr>
              <a:t>Kikuta</a:t>
            </a:r>
            <a:r>
              <a:rPr lang="ja-JP" altLang="en-US" sz="2000" dirty="0" err="1" smtClean="0">
                <a:solidFill>
                  <a:srgbClr val="FFFF00"/>
                </a:solidFill>
              </a:rPr>
              <a:t>、</a:t>
            </a:r>
            <a:r>
              <a:rPr lang="en-US" altLang="ja-JP" sz="2000" dirty="0" smtClean="0">
                <a:solidFill>
                  <a:srgbClr val="FFFF00"/>
                </a:solidFill>
              </a:rPr>
              <a:t>E. </a:t>
            </a:r>
            <a:r>
              <a:rPr lang="en-US" altLang="ja-JP" sz="2000" dirty="0" err="1" smtClean="0">
                <a:solidFill>
                  <a:srgbClr val="FFFF00"/>
                </a:solidFill>
              </a:rPr>
              <a:t>Senaha</a:t>
            </a:r>
            <a:endParaRPr lang="en-US" altLang="ja-JP" sz="20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800" dirty="0">
                <a:solidFill>
                  <a:schemeClr val="bg1"/>
                </a:solidFill>
              </a:rPr>
              <a:t>Thanks </a:t>
            </a:r>
            <a:r>
              <a:rPr lang="en-US" altLang="ja-JP" sz="4800" dirty="0" smtClean="0">
                <a:solidFill>
                  <a:schemeClr val="bg1"/>
                </a:solidFill>
              </a:rPr>
              <a:t>to </a:t>
            </a:r>
            <a:r>
              <a:rPr lang="en-US" altLang="ja-JP" sz="4800" dirty="0">
                <a:solidFill>
                  <a:schemeClr val="bg1"/>
                </a:solidFill>
              </a:rPr>
              <a:t>all </a:t>
            </a:r>
            <a:r>
              <a:rPr lang="en-US" altLang="ja-JP" sz="4800" dirty="0" smtClean="0">
                <a:solidFill>
                  <a:schemeClr val="bg1"/>
                </a:solidFill>
              </a:rPr>
              <a:t>22 speakers                </a:t>
            </a:r>
            <a:endParaRPr kumimoji="1" lang="ja-JP" altLang="en-US" sz="48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ja-JP" sz="5100" u="dbl" dirty="0">
                <a:solidFill>
                  <a:schemeClr val="bg1"/>
                </a:solidFill>
              </a:rPr>
              <a:t>14  Higgs (EWSB) or Higgs </a:t>
            </a:r>
            <a:r>
              <a:rPr lang="en-US" altLang="ja-JP" sz="5100" u="dbl" dirty="0" smtClean="0">
                <a:solidFill>
                  <a:schemeClr val="bg1"/>
                </a:solidFill>
              </a:rPr>
              <a:t>related</a:t>
            </a:r>
            <a:r>
              <a:rPr lang="en-US" altLang="ja-JP" sz="5100" u="dbl" dirty="0">
                <a:solidFill>
                  <a:schemeClr val="bg1"/>
                </a:solidFill>
              </a:rPr>
              <a:t>:</a:t>
            </a:r>
            <a:r>
              <a:rPr lang="en-US" altLang="ja-JP" sz="5100" u="dbl" dirty="0" smtClean="0">
                <a:solidFill>
                  <a:schemeClr val="bg1"/>
                </a:solidFill>
              </a:rPr>
              <a:t> </a:t>
            </a:r>
            <a:endParaRPr lang="en-US" altLang="ja-JP" sz="5100" u="dbl" dirty="0"/>
          </a:p>
          <a:p>
            <a:pPr marL="0" indent="0">
              <a:buNone/>
            </a:pPr>
            <a:r>
              <a:rPr lang="ja-JP" altLang="en-US" dirty="0">
                <a:solidFill>
                  <a:schemeClr val="tx2"/>
                </a:solidFill>
              </a:rPr>
              <a:t>　</a:t>
            </a:r>
            <a:r>
              <a:rPr lang="ja-JP" altLang="en-US" dirty="0" smtClean="0">
                <a:solidFill>
                  <a:schemeClr val="tx2"/>
                </a:solidFill>
              </a:rPr>
              <a:t>     </a:t>
            </a:r>
            <a:r>
              <a:rPr lang="en-US" altLang="ja-JP" sz="4400" dirty="0" smtClean="0">
                <a:solidFill>
                  <a:srgbClr val="00B0F0"/>
                </a:solidFill>
              </a:rPr>
              <a:t>H</a:t>
            </a:r>
            <a:r>
              <a:rPr lang="en-US" altLang="ja-JP" sz="4400" dirty="0">
                <a:solidFill>
                  <a:srgbClr val="00B0F0"/>
                </a:solidFill>
              </a:rPr>
              <a:t>. Ono,  J.  </a:t>
            </a:r>
            <a:r>
              <a:rPr lang="en-US" altLang="ja-JP" sz="4400" dirty="0" err="1">
                <a:solidFill>
                  <a:srgbClr val="00B0F0"/>
                </a:solidFill>
              </a:rPr>
              <a:t>Tian</a:t>
            </a:r>
            <a:r>
              <a:rPr lang="en-US" altLang="ja-JP" sz="4400" dirty="0">
                <a:solidFill>
                  <a:srgbClr val="00B0F0"/>
                </a:solidFill>
              </a:rPr>
              <a:t>, C. </a:t>
            </a:r>
            <a:r>
              <a:rPr lang="en-US" altLang="ja-JP" sz="4400" dirty="0" err="1">
                <a:solidFill>
                  <a:srgbClr val="00B0F0"/>
                </a:solidFill>
              </a:rPr>
              <a:t>Calancha</a:t>
            </a:r>
            <a:r>
              <a:rPr lang="en-US" altLang="ja-JP" sz="4400" dirty="0">
                <a:solidFill>
                  <a:srgbClr val="00B0F0"/>
                </a:solidFill>
              </a:rPr>
              <a:t>, H. </a:t>
            </a:r>
            <a:r>
              <a:rPr lang="en-US" altLang="ja-JP" sz="4400" dirty="0" err="1">
                <a:solidFill>
                  <a:srgbClr val="00B0F0"/>
                </a:solidFill>
              </a:rPr>
              <a:t>Tabassam</a:t>
            </a:r>
            <a:r>
              <a:rPr lang="en-US" altLang="ja-JP" sz="4400" dirty="0">
                <a:solidFill>
                  <a:srgbClr val="00B0F0"/>
                </a:solidFill>
              </a:rPr>
              <a:t>, </a:t>
            </a:r>
          </a:p>
          <a:p>
            <a:pPr marL="0" indent="0">
              <a:buNone/>
            </a:pPr>
            <a:r>
              <a:rPr lang="en-US" altLang="ja-JP" sz="4400" dirty="0">
                <a:solidFill>
                  <a:srgbClr val="00B0F0"/>
                </a:solidFill>
              </a:rPr>
              <a:t>      T. </a:t>
            </a:r>
            <a:r>
              <a:rPr lang="en-US" altLang="ja-JP" sz="4400" dirty="0" err="1">
                <a:solidFill>
                  <a:srgbClr val="00B0F0"/>
                </a:solidFill>
              </a:rPr>
              <a:t>Suehara</a:t>
            </a:r>
            <a:r>
              <a:rPr lang="en-US" altLang="ja-JP" sz="4400" dirty="0">
                <a:solidFill>
                  <a:srgbClr val="00B0F0"/>
                </a:solidFill>
              </a:rPr>
              <a:t>, </a:t>
            </a:r>
            <a:r>
              <a:rPr lang="en-US" altLang="ja-JP" sz="4400" dirty="0">
                <a:solidFill>
                  <a:srgbClr val="FF9999"/>
                </a:solidFill>
              </a:rPr>
              <a:t>K. Tsumura, T. </a:t>
            </a:r>
            <a:r>
              <a:rPr lang="en-US" altLang="ja-JP" sz="4400" dirty="0" err="1">
                <a:solidFill>
                  <a:srgbClr val="FF9999"/>
                </a:solidFill>
              </a:rPr>
              <a:t>Shindou</a:t>
            </a:r>
            <a:r>
              <a:rPr lang="en-US" altLang="ja-JP" sz="4400" dirty="0">
                <a:solidFill>
                  <a:srgbClr val="FF9999"/>
                </a:solidFill>
              </a:rPr>
              <a:t>, M. </a:t>
            </a:r>
            <a:r>
              <a:rPr lang="en-US" altLang="ja-JP" sz="4400" dirty="0" err="1">
                <a:solidFill>
                  <a:srgbClr val="FF9999"/>
                </a:solidFill>
              </a:rPr>
              <a:t>Peskin</a:t>
            </a:r>
            <a:r>
              <a:rPr lang="en-US" altLang="ja-JP" sz="4400" dirty="0">
                <a:solidFill>
                  <a:srgbClr val="FF9999"/>
                </a:solidFill>
              </a:rPr>
              <a:t>, </a:t>
            </a:r>
          </a:p>
          <a:p>
            <a:pPr marL="0" indent="0">
              <a:buNone/>
            </a:pPr>
            <a:r>
              <a:rPr lang="ja-JP" altLang="en-US" sz="4400" dirty="0">
                <a:solidFill>
                  <a:srgbClr val="FF9999"/>
                </a:solidFill>
              </a:rPr>
              <a:t>　　</a:t>
            </a:r>
            <a:r>
              <a:rPr lang="en-US" altLang="ja-JP" sz="4400" dirty="0">
                <a:solidFill>
                  <a:srgbClr val="FF9999"/>
                </a:solidFill>
              </a:rPr>
              <a:t>M. </a:t>
            </a:r>
            <a:r>
              <a:rPr lang="en-US" altLang="ja-JP" sz="4400" dirty="0" err="1">
                <a:solidFill>
                  <a:srgbClr val="FF9999"/>
                </a:solidFill>
              </a:rPr>
              <a:t>Patra</a:t>
            </a:r>
            <a:r>
              <a:rPr lang="en-US" altLang="ja-JP" sz="4400" dirty="0">
                <a:solidFill>
                  <a:srgbClr val="FF9999"/>
                </a:solidFill>
              </a:rPr>
              <a:t>, E. </a:t>
            </a:r>
            <a:r>
              <a:rPr lang="en-US" altLang="ja-JP" sz="4400" dirty="0" err="1">
                <a:solidFill>
                  <a:srgbClr val="FF9999"/>
                </a:solidFill>
              </a:rPr>
              <a:t>Senaha</a:t>
            </a:r>
            <a:r>
              <a:rPr lang="en-US" altLang="ja-JP" sz="4400" dirty="0">
                <a:solidFill>
                  <a:srgbClr val="FF9999"/>
                </a:solidFill>
              </a:rPr>
              <a:t>, Y. </a:t>
            </a:r>
            <a:r>
              <a:rPr lang="en-US" altLang="ja-JP" sz="4400" dirty="0" err="1">
                <a:solidFill>
                  <a:srgbClr val="FF9999"/>
                </a:solidFill>
              </a:rPr>
              <a:t>Kikuta</a:t>
            </a:r>
            <a:r>
              <a:rPr lang="en-US" altLang="ja-JP" sz="4400" dirty="0">
                <a:solidFill>
                  <a:srgbClr val="FF9999"/>
                </a:solidFill>
              </a:rPr>
              <a:t>, K. </a:t>
            </a:r>
            <a:r>
              <a:rPr lang="en-US" altLang="ja-JP" sz="4400" dirty="0" err="1">
                <a:solidFill>
                  <a:srgbClr val="FF9999"/>
                </a:solidFill>
              </a:rPr>
              <a:t>Yagyu</a:t>
            </a:r>
            <a:r>
              <a:rPr lang="en-US" altLang="ja-JP" sz="4400" dirty="0">
                <a:solidFill>
                  <a:srgbClr val="FF9999"/>
                </a:solidFill>
              </a:rPr>
              <a:t>,  </a:t>
            </a:r>
          </a:p>
          <a:p>
            <a:pPr marL="0" indent="0">
              <a:buNone/>
            </a:pPr>
            <a:r>
              <a:rPr lang="ja-JP" altLang="en-US" sz="4400" dirty="0">
                <a:solidFill>
                  <a:srgbClr val="FF9999"/>
                </a:solidFill>
              </a:rPr>
              <a:t>　　</a:t>
            </a:r>
            <a:r>
              <a:rPr lang="en-US" altLang="ja-JP" sz="4400" dirty="0">
                <a:solidFill>
                  <a:srgbClr val="FF9999"/>
                </a:solidFill>
              </a:rPr>
              <a:t>T. </a:t>
            </a:r>
            <a:r>
              <a:rPr lang="en-US" altLang="ja-JP" sz="4400" dirty="0" err="1">
                <a:solidFill>
                  <a:srgbClr val="FF9999"/>
                </a:solidFill>
              </a:rPr>
              <a:t>Nabeshima</a:t>
            </a:r>
            <a:r>
              <a:rPr lang="en-US" altLang="ja-JP" sz="4400" dirty="0">
                <a:solidFill>
                  <a:srgbClr val="FF9999"/>
                </a:solidFill>
              </a:rPr>
              <a:t>, O. </a:t>
            </a:r>
            <a:r>
              <a:rPr lang="en-US" altLang="ja-JP" sz="4400" dirty="0" err="1">
                <a:solidFill>
                  <a:srgbClr val="FF9999"/>
                </a:solidFill>
              </a:rPr>
              <a:t>Stal</a:t>
            </a:r>
            <a:endParaRPr lang="en-US" altLang="ja-JP" sz="4400" dirty="0">
              <a:solidFill>
                <a:srgbClr val="FF9999"/>
              </a:solidFill>
            </a:endParaRPr>
          </a:p>
          <a:p>
            <a:pPr marL="0" indent="0">
              <a:buNone/>
            </a:pPr>
            <a:endParaRPr lang="en-US" altLang="ja-JP" u="db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5100" u="dbl" dirty="0">
                <a:solidFill>
                  <a:schemeClr val="bg1"/>
                </a:solidFill>
              </a:rPr>
              <a:t>6  </a:t>
            </a:r>
            <a:r>
              <a:rPr lang="en-US" altLang="ja-JP" sz="5100" u="dbl" dirty="0" smtClean="0">
                <a:solidFill>
                  <a:schemeClr val="bg1"/>
                </a:solidFill>
              </a:rPr>
              <a:t>Others:</a:t>
            </a:r>
            <a:endParaRPr lang="en-US" altLang="ja-JP" sz="5100" u="db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dirty="0"/>
              <a:t>      </a:t>
            </a:r>
            <a:r>
              <a:rPr lang="en-US" altLang="ja-JP" sz="4400" dirty="0">
                <a:solidFill>
                  <a:srgbClr val="00B0F0"/>
                </a:solidFill>
              </a:rPr>
              <a:t>R. Katayama, M. Berggren, </a:t>
            </a:r>
          </a:p>
          <a:p>
            <a:pPr marL="0" indent="0">
              <a:buNone/>
            </a:pPr>
            <a:r>
              <a:rPr lang="en-US" altLang="ja-JP" sz="4400" dirty="0">
                <a:solidFill>
                  <a:srgbClr val="00B0F0"/>
                </a:solidFill>
              </a:rPr>
              <a:t>      B. </a:t>
            </a:r>
            <a:r>
              <a:rPr lang="en-US" altLang="ja-JP" sz="4400" dirty="0" err="1">
                <a:solidFill>
                  <a:srgbClr val="00B0F0"/>
                </a:solidFill>
              </a:rPr>
              <a:t>Vormwald</a:t>
            </a:r>
            <a:r>
              <a:rPr lang="en-US" altLang="ja-JP" sz="4400" dirty="0">
                <a:solidFill>
                  <a:srgbClr val="00B0F0"/>
                </a:solidFill>
              </a:rPr>
              <a:t>, R. </a:t>
            </a:r>
            <a:r>
              <a:rPr lang="en-US" altLang="ja-JP" sz="4400" dirty="0" err="1">
                <a:solidFill>
                  <a:srgbClr val="00B0F0"/>
                </a:solidFill>
              </a:rPr>
              <a:t>Poeschl</a:t>
            </a:r>
            <a:r>
              <a:rPr lang="ja-JP" altLang="en-US" sz="4400" dirty="0">
                <a:solidFill>
                  <a:srgbClr val="00B0F0"/>
                </a:solidFill>
              </a:rPr>
              <a:t> </a:t>
            </a:r>
            <a:r>
              <a:rPr lang="en-US" altLang="ja-JP" sz="4400" dirty="0">
                <a:solidFill>
                  <a:srgbClr val="00B0F0"/>
                </a:solidFill>
              </a:rPr>
              <a:t>&amp; V. Marcel,  </a:t>
            </a:r>
          </a:p>
          <a:p>
            <a:pPr marL="0" indent="0">
              <a:buNone/>
            </a:pPr>
            <a:r>
              <a:rPr lang="en-US" altLang="ja-JP" sz="4400" dirty="0"/>
              <a:t>      </a:t>
            </a:r>
            <a:r>
              <a:rPr lang="en-US" altLang="ja-JP" sz="4400" dirty="0">
                <a:solidFill>
                  <a:srgbClr val="FF9999"/>
                </a:solidFill>
              </a:rPr>
              <a:t>R </a:t>
            </a:r>
            <a:r>
              <a:rPr lang="en-US" altLang="ja-JP" sz="4400" dirty="0" err="1">
                <a:solidFill>
                  <a:srgbClr val="FF9999"/>
                </a:solidFill>
              </a:rPr>
              <a:t>Godbole</a:t>
            </a:r>
            <a:r>
              <a:rPr lang="en-US" altLang="ja-JP" sz="4400" dirty="0">
                <a:solidFill>
                  <a:srgbClr val="FF9999"/>
                </a:solidFill>
              </a:rPr>
              <a:t>,  S. Choi 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sz="5100" u="dbl" dirty="0">
                <a:solidFill>
                  <a:schemeClr val="bg1"/>
                </a:solidFill>
              </a:rPr>
              <a:t>Tevatron:</a:t>
            </a:r>
            <a:r>
              <a:rPr lang="en-US" altLang="ja-JP" sz="5100" dirty="0">
                <a:solidFill>
                  <a:schemeClr val="bg1"/>
                </a:solidFill>
              </a:rPr>
              <a:t>    </a:t>
            </a:r>
            <a:r>
              <a:rPr lang="en-US" altLang="ja-JP" sz="5100" dirty="0">
                <a:solidFill>
                  <a:srgbClr val="00B0F0"/>
                </a:solidFill>
              </a:rPr>
              <a:t>P. </a:t>
            </a:r>
            <a:r>
              <a:rPr lang="en-US" altLang="ja-JP" sz="5100" dirty="0" err="1">
                <a:solidFill>
                  <a:srgbClr val="00B0F0"/>
                </a:solidFill>
              </a:rPr>
              <a:t>Grannis</a:t>
            </a:r>
            <a:endParaRPr lang="en-US" altLang="ja-JP" sz="5100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altLang="ja-JP" sz="5100" u="dbl" dirty="0">
                <a:solidFill>
                  <a:schemeClr val="bg1"/>
                </a:solidFill>
              </a:rPr>
              <a:t>CLIC: </a:t>
            </a:r>
            <a:r>
              <a:rPr lang="en-US" altLang="ja-JP" sz="5100" dirty="0">
                <a:solidFill>
                  <a:schemeClr val="bg1"/>
                </a:solidFill>
              </a:rPr>
              <a:t>           </a:t>
            </a:r>
            <a:r>
              <a:rPr lang="en-US" altLang="ja-JP" sz="5100" dirty="0">
                <a:solidFill>
                  <a:srgbClr val="00B0F0"/>
                </a:solidFill>
              </a:rPr>
              <a:t>F. Simon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95574" y="5445224"/>
            <a:ext cx="38484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00B0F0"/>
                </a:solidFill>
              </a:rPr>
              <a:t>11 Experimentalists</a:t>
            </a:r>
          </a:p>
          <a:p>
            <a:r>
              <a:rPr kumimoji="1" lang="en-US" altLang="ja-JP" sz="3600" dirty="0" smtClean="0">
                <a:solidFill>
                  <a:srgbClr val="FF9999"/>
                </a:solidFill>
              </a:rPr>
              <a:t>11 Theorists</a:t>
            </a:r>
            <a:endParaRPr kumimoji="1" lang="ja-JP" altLang="en-US" sz="3600" dirty="0">
              <a:solidFill>
                <a:srgbClr val="FF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角丸四角形 17"/>
          <p:cNvSpPr/>
          <p:nvPr/>
        </p:nvSpPr>
        <p:spPr>
          <a:xfrm>
            <a:off x="6234560" y="1412776"/>
            <a:ext cx="2795586" cy="30941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7C80"/>
                </a:solidFill>
              </a:rPr>
              <a:t>Decoupling/Non-decoupling</a:t>
            </a:r>
            <a:endParaRPr kumimoji="1"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981328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Decoupling Theorem </a:t>
            </a:r>
          </a:p>
          <a:p>
            <a:pPr marL="0" indent="0">
              <a:buNone/>
            </a:pPr>
            <a:r>
              <a:rPr lang="en-US" altLang="ja-JP" sz="2600" dirty="0">
                <a:solidFill>
                  <a:srgbClr val="FF0000"/>
                </a:solidFill>
              </a:rPr>
              <a:t> </a:t>
            </a:r>
            <a:r>
              <a:rPr lang="en-US" altLang="ja-JP" sz="2600" dirty="0" smtClean="0">
                <a:solidFill>
                  <a:srgbClr val="FF0000"/>
                </a:solidFill>
              </a:rPr>
              <a:t>      </a:t>
            </a:r>
            <a:r>
              <a:rPr lang="en-US" altLang="ja-JP" sz="2600" dirty="0" smtClean="0">
                <a:solidFill>
                  <a:srgbClr val="FF0000"/>
                </a:solidFill>
              </a:rPr>
              <a:t>                            </a:t>
            </a:r>
            <a:r>
              <a:rPr kumimoji="1" lang="en-US" altLang="ja-JP" sz="2600" dirty="0" err="1" smtClean="0">
                <a:solidFill>
                  <a:srgbClr val="92D050"/>
                </a:solidFill>
              </a:rPr>
              <a:t>Appelquist-Carazzone</a:t>
            </a:r>
            <a:r>
              <a:rPr lang="en-US" altLang="ja-JP" sz="2600" dirty="0" smtClean="0">
                <a:solidFill>
                  <a:srgbClr val="92D050"/>
                </a:solidFill>
              </a:rPr>
              <a:t> 1975</a:t>
            </a:r>
            <a:endParaRPr lang="en-US" altLang="ja-JP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  </a:t>
            </a:r>
            <a:r>
              <a:rPr lang="en-US" altLang="ja-JP" sz="3000" dirty="0" smtClean="0">
                <a:solidFill>
                  <a:schemeClr val="bg1"/>
                </a:solidFill>
              </a:rPr>
              <a:t>New phys. loop effect  in observables   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       </a:t>
            </a:r>
            <a:r>
              <a:rPr lang="en-US" altLang="ja-JP" i="1" dirty="0" smtClean="0">
                <a:solidFill>
                  <a:srgbClr val="FF9999"/>
                </a:solidFill>
              </a:rPr>
              <a:t>1/M</a:t>
            </a:r>
            <a:r>
              <a:rPr lang="en-US" altLang="ja-JP" i="1" baseline="30000" dirty="0" smtClean="0">
                <a:solidFill>
                  <a:srgbClr val="FF9999"/>
                </a:solidFill>
              </a:rPr>
              <a:t>n</a:t>
            </a:r>
            <a:r>
              <a:rPr lang="en-US" altLang="ja-JP" baseline="30000" dirty="0" smtClean="0">
                <a:solidFill>
                  <a:srgbClr val="FF9999"/>
                </a:solidFill>
              </a:rPr>
              <a:t>   </a:t>
            </a:r>
            <a:r>
              <a:rPr lang="ja-JP" altLang="en-US" dirty="0" smtClean="0">
                <a:solidFill>
                  <a:srgbClr val="FF9999"/>
                </a:solidFill>
              </a:rPr>
              <a:t>→ </a:t>
            </a:r>
            <a:r>
              <a:rPr lang="en-US" altLang="ja-JP" dirty="0" smtClean="0">
                <a:solidFill>
                  <a:srgbClr val="FF9999"/>
                </a:solidFill>
              </a:rPr>
              <a:t>0   (decouple for M</a:t>
            </a:r>
            <a:r>
              <a:rPr lang="ja-JP" altLang="en-US" dirty="0" smtClean="0">
                <a:solidFill>
                  <a:srgbClr val="FF9999"/>
                </a:solidFill>
              </a:rPr>
              <a:t>→∞</a:t>
            </a:r>
            <a:r>
              <a:rPr lang="en-US" altLang="ja-JP" dirty="0" smtClean="0">
                <a:solidFill>
                  <a:srgbClr val="FF9999"/>
                </a:solidFill>
              </a:rPr>
              <a:t>)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Violation of the decoupling theorem  </a:t>
            </a: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</a:rPr>
              <a:t>Chiral fermion loop   (ex. Top, 4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th</a:t>
            </a:r>
            <a:r>
              <a:rPr kumimoji="1" lang="en-US" altLang="ja-JP" dirty="0" smtClean="0">
                <a:solidFill>
                  <a:schemeClr val="bg1"/>
                </a:solidFill>
              </a:rPr>
              <a:t> gen. ) </a:t>
            </a:r>
          </a:p>
          <a:p>
            <a:pPr marL="457200" lvl="1" indent="0">
              <a:buNone/>
            </a:pPr>
            <a:r>
              <a:rPr kumimoji="1" lang="en-US" altLang="ja-JP" dirty="0" smtClean="0"/>
              <a:t>                  </a:t>
            </a:r>
            <a:r>
              <a:rPr kumimoji="1" lang="en-US" altLang="ja-JP" sz="3000" i="1" dirty="0" smtClean="0">
                <a:solidFill>
                  <a:srgbClr val="00B0F0"/>
                </a:solidFill>
              </a:rPr>
              <a:t>m</a:t>
            </a:r>
            <a:r>
              <a:rPr kumimoji="1" lang="en-US" altLang="ja-JP" sz="3000" i="1" baseline="-25000" dirty="0" smtClean="0">
                <a:solidFill>
                  <a:srgbClr val="00B0F0"/>
                </a:solidFill>
              </a:rPr>
              <a:t>f</a:t>
            </a:r>
            <a:r>
              <a:rPr kumimoji="1" lang="en-US" altLang="ja-JP" sz="3000" i="1" dirty="0" smtClean="0">
                <a:solidFill>
                  <a:srgbClr val="00B0F0"/>
                </a:solidFill>
              </a:rPr>
              <a:t> = y</a:t>
            </a:r>
            <a:r>
              <a:rPr kumimoji="1" lang="en-US" altLang="ja-JP" sz="3000" i="1" baseline="-25000" dirty="0" smtClean="0">
                <a:solidFill>
                  <a:srgbClr val="00B0F0"/>
                </a:solidFill>
              </a:rPr>
              <a:t>f</a:t>
            </a:r>
            <a:r>
              <a:rPr kumimoji="1" lang="en-US" altLang="ja-JP" sz="3000" i="1" dirty="0" smtClean="0">
                <a:solidFill>
                  <a:srgbClr val="00B0F0"/>
                </a:solidFill>
              </a:rPr>
              <a:t> v      </a:t>
            </a:r>
            <a:endParaRPr kumimoji="1" lang="en-US" altLang="ja-JP" i="1" dirty="0" smtClean="0">
              <a:solidFill>
                <a:srgbClr val="00B0F0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Boson loop (ex</a:t>
            </a:r>
            <a:r>
              <a:rPr lang="en-US" altLang="ja-JP" dirty="0" smtClean="0">
                <a:solidFill>
                  <a:schemeClr val="bg1"/>
                </a:solidFill>
              </a:rPr>
              <a:t>.  </a:t>
            </a:r>
            <a:r>
              <a:rPr lang="en-US" altLang="ja-JP" i="1" dirty="0" smtClean="0">
                <a:solidFill>
                  <a:schemeClr val="bg1"/>
                </a:solidFill>
              </a:rPr>
              <a:t>H</a:t>
            </a:r>
            <a:r>
              <a:rPr lang="en-US" altLang="ja-JP" i="1" baseline="30000" dirty="0" smtClean="0">
                <a:solidFill>
                  <a:schemeClr val="bg1"/>
                </a:solidFill>
              </a:rPr>
              <a:t>+</a:t>
            </a:r>
            <a:r>
              <a:rPr lang="en-US" altLang="ja-JP" baseline="30000" dirty="0" smtClean="0">
                <a:solidFill>
                  <a:schemeClr val="bg1"/>
                </a:solidFill>
              </a:rPr>
              <a:t> 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in  non-SUSY </a:t>
            </a:r>
            <a:r>
              <a:rPr lang="en-US" altLang="ja-JP" dirty="0" smtClean="0">
                <a:solidFill>
                  <a:schemeClr val="bg1"/>
                </a:solidFill>
              </a:rPr>
              <a:t>2HDM)        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ja-JP" dirty="0" smtClean="0"/>
              <a:t>           </a:t>
            </a:r>
            <a:r>
              <a:rPr lang="en-US" altLang="ja-JP" dirty="0" smtClean="0"/>
              <a:t>  </a:t>
            </a:r>
            <a:r>
              <a:rPr lang="en-US" altLang="ja-JP" i="1" dirty="0" smtClean="0">
                <a:solidFill>
                  <a:srgbClr val="00B0F0"/>
                </a:solidFill>
              </a:rPr>
              <a:t>m</a:t>
            </a:r>
            <a:r>
              <a:rPr lang="en-US" altLang="ja-JP" baseline="-25000" dirty="0" smtClean="0">
                <a:solidFill>
                  <a:srgbClr val="00B0F0"/>
                </a:solidFill>
              </a:rPr>
              <a:t>φ</a:t>
            </a:r>
            <a:r>
              <a:rPr lang="en-US" altLang="ja-JP" i="1" baseline="30000" dirty="0" smtClean="0">
                <a:solidFill>
                  <a:srgbClr val="00B0F0"/>
                </a:solidFill>
              </a:rPr>
              <a:t>2</a:t>
            </a:r>
            <a:r>
              <a:rPr lang="en-US" altLang="ja-JP" i="1" dirty="0" smtClean="0">
                <a:solidFill>
                  <a:srgbClr val="00B0F0"/>
                </a:solidFill>
              </a:rPr>
              <a:t> = λ</a:t>
            </a:r>
            <a:r>
              <a:rPr lang="en-US" altLang="ja-JP" i="1" baseline="-25000" dirty="0" smtClean="0">
                <a:solidFill>
                  <a:srgbClr val="00B0F0"/>
                </a:solidFill>
              </a:rPr>
              <a:t>i</a:t>
            </a:r>
            <a:r>
              <a:rPr lang="en-US" altLang="ja-JP" i="1" dirty="0" smtClean="0">
                <a:solidFill>
                  <a:srgbClr val="00B0F0"/>
                </a:solidFill>
              </a:rPr>
              <a:t> v</a:t>
            </a:r>
            <a:r>
              <a:rPr lang="en-US" altLang="ja-JP" i="1" baseline="30000" dirty="0" smtClean="0">
                <a:solidFill>
                  <a:srgbClr val="00B0F0"/>
                </a:solidFill>
              </a:rPr>
              <a:t>2</a:t>
            </a:r>
            <a:r>
              <a:rPr lang="en-US" altLang="ja-JP" i="1" dirty="0" smtClean="0">
                <a:solidFill>
                  <a:srgbClr val="00B0F0"/>
                </a:solidFill>
              </a:rPr>
              <a:t> + M</a:t>
            </a:r>
            <a:r>
              <a:rPr lang="en-US" altLang="ja-JP" i="1" baseline="30000" dirty="0" smtClean="0">
                <a:solidFill>
                  <a:srgbClr val="00B0F0"/>
                </a:solidFill>
              </a:rPr>
              <a:t>2</a:t>
            </a:r>
            <a:r>
              <a:rPr lang="en-US" altLang="ja-JP" dirty="0" smtClean="0">
                <a:solidFill>
                  <a:srgbClr val="00B0F0"/>
                </a:solidFill>
              </a:rPr>
              <a:t>   (when  </a:t>
            </a:r>
            <a:r>
              <a:rPr lang="en-US" altLang="ja-JP" i="1" dirty="0" smtClean="0">
                <a:solidFill>
                  <a:srgbClr val="00B0F0"/>
                </a:solidFill>
              </a:rPr>
              <a:t>λv</a:t>
            </a:r>
            <a:r>
              <a:rPr lang="en-US" altLang="ja-JP" i="1" baseline="30000" dirty="0" smtClean="0">
                <a:solidFill>
                  <a:srgbClr val="00B0F0"/>
                </a:solidFill>
              </a:rPr>
              <a:t>2</a:t>
            </a:r>
            <a:r>
              <a:rPr lang="en-US" altLang="ja-JP" i="1" dirty="0" smtClean="0">
                <a:solidFill>
                  <a:srgbClr val="00B0F0"/>
                </a:solidFill>
              </a:rPr>
              <a:t> &gt; M</a:t>
            </a:r>
            <a:r>
              <a:rPr lang="en-US" altLang="ja-JP" i="1" baseline="30000" dirty="0" smtClean="0">
                <a:solidFill>
                  <a:srgbClr val="00B0F0"/>
                </a:solidFill>
              </a:rPr>
              <a:t>2</a:t>
            </a:r>
            <a:r>
              <a:rPr lang="en-US" altLang="ja-JP" dirty="0" smtClean="0">
                <a:solidFill>
                  <a:srgbClr val="00B0F0"/>
                </a:solidFill>
              </a:rPr>
              <a:t>)</a:t>
            </a:r>
            <a:endParaRPr lang="en-US" altLang="ja-JP" dirty="0">
              <a:solidFill>
                <a:srgbClr val="00B0F0"/>
              </a:solidFill>
            </a:endParaRPr>
          </a:p>
        </p:txBody>
      </p:sp>
      <p:grpSp>
        <p:nvGrpSpPr>
          <p:cNvPr id="5" name="グループ化 8214"/>
          <p:cNvGrpSpPr>
            <a:grpSpLocks/>
          </p:cNvGrpSpPr>
          <p:nvPr/>
        </p:nvGrpSpPr>
        <p:grpSpPr bwMode="auto">
          <a:xfrm>
            <a:off x="6190804" y="1623891"/>
            <a:ext cx="2801936" cy="2667000"/>
            <a:chOff x="6147626" y="2204864"/>
            <a:chExt cx="2802117" cy="2668064"/>
          </a:xfrm>
        </p:grpSpPr>
        <p:cxnSp>
          <p:nvCxnSpPr>
            <p:cNvPr id="6" name="直線矢印コネクタ 5"/>
            <p:cNvCxnSpPr/>
            <p:nvPr/>
          </p:nvCxnSpPr>
          <p:spPr>
            <a:xfrm flipV="1">
              <a:off x="7163692" y="2204864"/>
              <a:ext cx="0" cy="266806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7055735" y="4434603"/>
              <a:ext cx="2159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8204"/>
            <p:cNvSpPr txBox="1">
              <a:spLocks noChangeArrowheads="1"/>
            </p:cNvSpPr>
            <p:nvPr/>
          </p:nvSpPr>
          <p:spPr bwMode="auto">
            <a:xfrm>
              <a:off x="6147626" y="4214926"/>
              <a:ext cx="10102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>
                  <a:solidFill>
                    <a:prstClr val="black"/>
                  </a:solidFill>
                </a:rPr>
                <a:t>100GeV</a:t>
              </a:r>
              <a:endParaRPr lang="ja-JP" altLang="en-US" sz="2000" b="1">
                <a:solidFill>
                  <a:prstClr val="black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7481236" y="4147152"/>
              <a:ext cx="863656" cy="47485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テキスト ボックス 8207"/>
            <p:cNvSpPr txBox="1">
              <a:spLocks noChangeArrowheads="1"/>
            </p:cNvSpPr>
            <p:nvPr/>
          </p:nvSpPr>
          <p:spPr bwMode="auto">
            <a:xfrm>
              <a:off x="7735816" y="4122617"/>
              <a:ext cx="3497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solidFill>
                    <a:prstClr val="black"/>
                  </a:solidFill>
                </a:rPr>
                <a:t>h</a:t>
              </a:r>
              <a:endParaRPr lang="ja-JP" altLang="en-US" sz="2400" b="1" i="1" dirty="0">
                <a:solidFill>
                  <a:prstClr val="black"/>
                </a:solidFill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271649" y="2353848"/>
              <a:ext cx="1671745" cy="949704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テキスト ボックス 8209"/>
            <p:cNvSpPr txBox="1">
              <a:spLocks noChangeArrowheads="1"/>
            </p:cNvSpPr>
            <p:nvPr/>
          </p:nvSpPr>
          <p:spPr bwMode="auto">
            <a:xfrm>
              <a:off x="7356133" y="2641995"/>
              <a:ext cx="1587261" cy="400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>
                  <a:solidFill>
                    <a:prstClr val="black"/>
                  </a:solidFill>
                </a:rPr>
                <a:t>New Particle</a:t>
              </a:r>
              <a:endParaRPr lang="en-US" altLang="ja-JP" sz="2000" b="1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7014457" y="3682646"/>
              <a:ext cx="1928936" cy="214399"/>
            </a:xfrm>
            <a:custGeom>
              <a:avLst/>
              <a:gdLst>
                <a:gd name="connsiteX0" fmla="*/ 0 w 1928812"/>
                <a:gd name="connsiteY0" fmla="*/ 0 h 214312"/>
                <a:gd name="connsiteX1" fmla="*/ 314325 w 1928812"/>
                <a:gd name="connsiteY1" fmla="*/ 171450 h 214312"/>
                <a:gd name="connsiteX2" fmla="*/ 757237 w 1928812"/>
                <a:gd name="connsiteY2" fmla="*/ 14287 h 214312"/>
                <a:gd name="connsiteX3" fmla="*/ 1171575 w 1928812"/>
                <a:gd name="connsiteY3" fmla="*/ 171450 h 214312"/>
                <a:gd name="connsiteX4" fmla="*/ 1514475 w 1928812"/>
                <a:gd name="connsiteY4" fmla="*/ 14287 h 214312"/>
                <a:gd name="connsiteX5" fmla="*/ 1928812 w 1928812"/>
                <a:gd name="connsiteY5" fmla="*/ 214312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8812" h="214312">
                  <a:moveTo>
                    <a:pt x="0" y="0"/>
                  </a:moveTo>
                  <a:cubicBezTo>
                    <a:pt x="94059" y="84534"/>
                    <a:pt x="188119" y="169069"/>
                    <a:pt x="314325" y="171450"/>
                  </a:cubicBezTo>
                  <a:cubicBezTo>
                    <a:pt x="440531" y="173831"/>
                    <a:pt x="614362" y="14287"/>
                    <a:pt x="757237" y="14287"/>
                  </a:cubicBezTo>
                  <a:cubicBezTo>
                    <a:pt x="900112" y="14287"/>
                    <a:pt x="1045369" y="171450"/>
                    <a:pt x="1171575" y="171450"/>
                  </a:cubicBezTo>
                  <a:cubicBezTo>
                    <a:pt x="1297781" y="171450"/>
                    <a:pt x="1388269" y="7143"/>
                    <a:pt x="1514475" y="14287"/>
                  </a:cubicBezTo>
                  <a:cubicBezTo>
                    <a:pt x="1640681" y="21431"/>
                    <a:pt x="1784746" y="117871"/>
                    <a:pt x="1928812" y="214312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7020807" y="3828431"/>
              <a:ext cx="1928936" cy="214399"/>
            </a:xfrm>
            <a:custGeom>
              <a:avLst/>
              <a:gdLst>
                <a:gd name="connsiteX0" fmla="*/ 0 w 1928812"/>
                <a:gd name="connsiteY0" fmla="*/ 0 h 214312"/>
                <a:gd name="connsiteX1" fmla="*/ 314325 w 1928812"/>
                <a:gd name="connsiteY1" fmla="*/ 171450 h 214312"/>
                <a:gd name="connsiteX2" fmla="*/ 757237 w 1928812"/>
                <a:gd name="connsiteY2" fmla="*/ 14287 h 214312"/>
                <a:gd name="connsiteX3" fmla="*/ 1171575 w 1928812"/>
                <a:gd name="connsiteY3" fmla="*/ 171450 h 214312"/>
                <a:gd name="connsiteX4" fmla="*/ 1514475 w 1928812"/>
                <a:gd name="connsiteY4" fmla="*/ 14287 h 214312"/>
                <a:gd name="connsiteX5" fmla="*/ 1928812 w 1928812"/>
                <a:gd name="connsiteY5" fmla="*/ 214312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8812" h="214312">
                  <a:moveTo>
                    <a:pt x="0" y="0"/>
                  </a:moveTo>
                  <a:cubicBezTo>
                    <a:pt x="94059" y="84534"/>
                    <a:pt x="188119" y="169069"/>
                    <a:pt x="314325" y="171450"/>
                  </a:cubicBezTo>
                  <a:cubicBezTo>
                    <a:pt x="440531" y="173831"/>
                    <a:pt x="614362" y="14287"/>
                    <a:pt x="757237" y="14287"/>
                  </a:cubicBezTo>
                  <a:cubicBezTo>
                    <a:pt x="900112" y="14287"/>
                    <a:pt x="1045369" y="171450"/>
                    <a:pt x="1171575" y="171450"/>
                  </a:cubicBezTo>
                  <a:cubicBezTo>
                    <a:pt x="1297781" y="171450"/>
                    <a:pt x="1388269" y="7143"/>
                    <a:pt x="1514475" y="14287"/>
                  </a:cubicBezTo>
                  <a:cubicBezTo>
                    <a:pt x="1640681" y="21431"/>
                    <a:pt x="1784746" y="117871"/>
                    <a:pt x="1928812" y="214312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8212"/>
            <p:cNvSpPr txBox="1">
              <a:spLocks noChangeArrowheads="1"/>
            </p:cNvSpPr>
            <p:nvPr/>
          </p:nvSpPr>
          <p:spPr bwMode="auto">
            <a:xfrm>
              <a:off x="7412555" y="3210340"/>
              <a:ext cx="184743" cy="400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 sz="20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直線コネクタ 15"/>
            <p:cNvCxnSpPr/>
            <p:nvPr/>
          </p:nvCxnSpPr>
          <p:spPr>
            <a:xfrm>
              <a:off x="7055735" y="2890242"/>
              <a:ext cx="2159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8213"/>
            <p:cNvSpPr txBox="1">
              <a:spLocks noChangeArrowheads="1"/>
            </p:cNvSpPr>
            <p:nvPr/>
          </p:nvSpPr>
          <p:spPr bwMode="auto">
            <a:xfrm>
              <a:off x="6395366" y="2674132"/>
              <a:ext cx="57124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 err="1">
                  <a:solidFill>
                    <a:prstClr val="black"/>
                  </a:solidFill>
                </a:rPr>
                <a:t>TeV</a:t>
              </a:r>
              <a:endParaRPr lang="ja-JP" altLang="en-US" sz="20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2123728" y="5892131"/>
            <a:ext cx="342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Non-decoupling effect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7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Non-decoupling effect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Example (</a:t>
            </a:r>
            <a:r>
              <a:rPr lang="en-US" altLang="ja-JP" dirty="0" smtClean="0"/>
              <a:t>Electroweak </a:t>
            </a:r>
            <a:r>
              <a:rPr lang="en-US" altLang="ja-JP" i="1" dirty="0" smtClean="0"/>
              <a:t>T </a:t>
            </a:r>
            <a:r>
              <a:rPr lang="en-US" altLang="ja-JP" dirty="0" smtClean="0"/>
              <a:t>parameter)</a:t>
            </a:r>
          </a:p>
          <a:p>
            <a:pPr marL="0" indent="0">
              <a:buNone/>
            </a:pPr>
            <a:r>
              <a:rPr lang="en-US" altLang="ja-JP" dirty="0" smtClean="0"/>
              <a:t> 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5957043" y="6032918"/>
            <a:ext cx="2657750" cy="354374"/>
          </a:xfrm>
        </p:spPr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5753"/>
            <a:ext cx="4721113" cy="643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59" y="2780928"/>
            <a:ext cx="1997416" cy="90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579729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653136"/>
            <a:ext cx="583264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円/楕円 10"/>
          <p:cNvSpPr/>
          <p:nvPr/>
        </p:nvSpPr>
        <p:spPr>
          <a:xfrm>
            <a:off x="7462969" y="1146448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3" name="直線コネクタ 12"/>
          <p:cNvCxnSpPr>
            <a:stCxn id="11" idx="6"/>
          </p:cNvCxnSpPr>
          <p:nvPr/>
        </p:nvCxnSpPr>
        <p:spPr>
          <a:xfrm>
            <a:off x="8377369" y="1603648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endCxn id="11" idx="2"/>
          </p:cNvCxnSpPr>
          <p:nvPr/>
        </p:nvCxnSpPr>
        <p:spPr>
          <a:xfrm>
            <a:off x="6732240" y="1603648"/>
            <a:ext cx="73072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7474024" y="2298576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8388424" y="2746484"/>
            <a:ext cx="57606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6660232" y="2746484"/>
            <a:ext cx="8321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813134" y="69269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t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62667" y="162880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t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60232" y="1619508"/>
            <a:ext cx="63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W, Z 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740352" y="2276872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H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579901" y="2843644"/>
            <a:ext cx="664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W, Z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669619" y="2834352"/>
            <a:ext cx="664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W, Z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460432" y="1619508"/>
            <a:ext cx="53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W,Z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412086" y="2771636"/>
            <a:ext cx="664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W, Z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75856" y="3975447"/>
            <a:ext cx="13316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   (SM 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76503" y="5626267"/>
            <a:ext cx="13316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 (2HDM)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681032" y="2633574"/>
            <a:ext cx="1164090" cy="1155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3275856" y="4365104"/>
            <a:ext cx="2232248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1681032" y="3681636"/>
            <a:ext cx="442696" cy="2123628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flipH="1">
            <a:off x="1681032" y="5258817"/>
            <a:ext cx="1738840" cy="546447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395536" y="5775647"/>
            <a:ext cx="38008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Quadratic mass contribution 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(non-decoupling</a:t>
            </a:r>
            <a:r>
              <a:rPr lang="ja-JP" altLang="en-US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effect)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707904" y="2617748"/>
            <a:ext cx="2248051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prstClr val="black"/>
                </a:solidFill>
              </a:rPr>
              <a:t>Data |</a:t>
            </a:r>
            <a:r>
              <a:rPr lang="en-US" altLang="ja-JP" sz="2800" i="1" dirty="0" smtClean="0">
                <a:solidFill>
                  <a:prstClr val="black"/>
                </a:solidFill>
              </a:rPr>
              <a:t>T</a:t>
            </a:r>
            <a:r>
              <a:rPr lang="en-US" altLang="ja-JP" sz="2800" dirty="0" smtClean="0">
                <a:solidFill>
                  <a:prstClr val="black"/>
                </a:solidFill>
              </a:rPr>
              <a:t>| &lt; 0.1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5508104" y="3356992"/>
            <a:ext cx="3373322" cy="3397168"/>
          </a:xfrm>
          <a:prstGeom prst="rect">
            <a:avLst/>
          </a:prstGeom>
        </p:spPr>
      </p:pic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6336426" y="4856661"/>
            <a:ext cx="881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</a:rPr>
              <a:t>m</a:t>
            </a:r>
            <a:r>
              <a:rPr lang="en-US" altLang="ja-JP" sz="1200" dirty="0">
                <a:solidFill>
                  <a:prstClr val="black"/>
                </a:solidFill>
              </a:rPr>
              <a:t>h</a:t>
            </a:r>
            <a:r>
              <a:rPr lang="en-US" altLang="ja-JP" sz="1600" dirty="0">
                <a:solidFill>
                  <a:prstClr val="black"/>
                </a:solidFill>
              </a:rPr>
              <a:t>=100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7072492" y="5217023"/>
            <a:ext cx="5141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300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7216954" y="5720261"/>
            <a:ext cx="5141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500</a:t>
            </a: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7740352" y="4649665"/>
            <a:ext cx="12470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Extra Higgs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Contribution</a:t>
            </a:r>
            <a:r>
              <a:rPr lang="en-US" altLang="ja-JP" dirty="0" smtClean="0">
                <a:solidFill>
                  <a:prstClr val="black"/>
                </a:solidFill>
              </a:rPr>
              <a:t> </a:t>
            </a:r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7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99" y="5152603"/>
            <a:ext cx="6067053" cy="1228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Higgs potential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037" y="3244416"/>
            <a:ext cx="6310443" cy="91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2" y="4253026"/>
            <a:ext cx="4975175" cy="73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355976" y="6329271"/>
            <a:ext cx="2962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Non-decoupling effect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82812" y="1412776"/>
            <a:ext cx="7467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To understand the essence of EWSB, we must know the self-coupling in addition to the </a:t>
            </a:r>
            <a:r>
              <a:rPr lang="en-US" altLang="ja-JP" sz="2400" dirty="0" smtClean="0">
                <a:solidFill>
                  <a:prstClr val="black"/>
                </a:solidFill>
              </a:rPr>
              <a:t>mass independently</a:t>
            </a:r>
            <a:endParaRPr lang="en-US" altLang="ja-JP" sz="2400" dirty="0">
              <a:solidFill>
                <a:prstClr val="black"/>
              </a:solidFill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0775" y="2276872"/>
            <a:ext cx="6829425" cy="774700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直線コネクタ 10"/>
          <p:cNvCxnSpPr/>
          <p:nvPr/>
        </p:nvCxnSpPr>
        <p:spPr>
          <a:xfrm>
            <a:off x="2692400" y="2980134"/>
            <a:ext cx="504825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276725" y="2980134"/>
            <a:ext cx="6477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81682" y="3460938"/>
            <a:ext cx="20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Effective potential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4" y="4149080"/>
            <a:ext cx="1887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</a:rPr>
              <a:t>Renormalization</a:t>
            </a:r>
          </a:p>
          <a:p>
            <a:r>
              <a:rPr lang="en-US" altLang="ja-JP" sz="2000" dirty="0" smtClean="0">
                <a:solidFill>
                  <a:prstClr val="black"/>
                </a:solidFill>
              </a:rPr>
              <a:t>Conditions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5229200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SM Case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1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Non-decoupling effect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422308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h </a:t>
            </a:r>
            <a:r>
              <a:rPr kumimoji="1" lang="ja-JP" altLang="en-US" dirty="0" smtClean="0">
                <a:solidFill>
                  <a:schemeClr val="bg1"/>
                </a:solidFill>
              </a:rPr>
              <a:t>→ </a:t>
            </a:r>
            <a:r>
              <a:rPr lang="en-US" altLang="ja-JP" dirty="0" err="1" smtClean="0">
                <a:solidFill>
                  <a:schemeClr val="bg1"/>
                </a:solidFill>
              </a:rPr>
              <a:t>gg</a:t>
            </a:r>
            <a:r>
              <a:rPr lang="en-US" altLang="ja-JP" dirty="0" smtClean="0">
                <a:solidFill>
                  <a:schemeClr val="bg1"/>
                </a:solidFill>
              </a:rPr>
              <a:t> (loop induced)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h </a:t>
            </a:r>
            <a:r>
              <a:rPr lang="ja-JP" altLang="en-US" dirty="0" smtClean="0">
                <a:solidFill>
                  <a:schemeClr val="bg1"/>
                </a:solidFill>
              </a:rPr>
              <a:t>→ </a:t>
            </a:r>
            <a:r>
              <a:rPr lang="en-US" altLang="ja-JP" dirty="0" err="1" smtClean="0">
                <a:solidFill>
                  <a:schemeClr val="bg1"/>
                </a:solidFill>
              </a:rPr>
              <a:t>γγ</a:t>
            </a:r>
            <a:r>
              <a:rPr lang="en-US" altLang="ja-JP" dirty="0" smtClean="0">
                <a:solidFill>
                  <a:schemeClr val="bg1"/>
                </a:solidFill>
              </a:rPr>
              <a:t> (loop induced)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Logarithmic non-decoupling effect can give O(10)% corrections             (ex. Extra scalars)</a:t>
            </a:r>
          </a:p>
          <a:p>
            <a:pPr marL="0" indent="0">
              <a:buNone/>
            </a:pPr>
            <a:endParaRPr lang="en-US" altLang="ja-JP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In these vertices (esp. </a:t>
            </a:r>
            <a:r>
              <a:rPr lang="en-US" altLang="ja-JP" dirty="0" err="1" smtClean="0">
                <a:solidFill>
                  <a:schemeClr val="bg1"/>
                </a:solidFill>
              </a:rPr>
              <a:t>gg</a:t>
            </a:r>
            <a:r>
              <a:rPr lang="en-US" altLang="ja-JP" dirty="0" smtClean="0">
                <a:solidFill>
                  <a:schemeClr val="bg1"/>
                </a:solidFill>
              </a:rPr>
              <a:t>), the effect of vector-like particles can also be relatively large   (5-10 % level) </a:t>
            </a:r>
          </a:p>
          <a:p>
            <a:pPr marL="0" indent="0">
              <a:buNone/>
            </a:pPr>
            <a:endParaRPr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These effect probably cannot be seen at the LHC but will be visible at the ILC</a:t>
            </a:r>
          </a:p>
          <a:p>
            <a:pPr marL="457200" lvl="1" indent="0">
              <a:buNone/>
            </a:pP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8" y="1268760"/>
            <a:ext cx="3120111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026029" y="4057908"/>
            <a:ext cx="1338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FF00"/>
                </a:solidFill>
              </a:rPr>
              <a:t>[</a:t>
            </a:r>
            <a:r>
              <a:rPr kumimoji="1" lang="en-US" altLang="ja-JP" sz="2800" dirty="0" err="1" smtClean="0">
                <a:solidFill>
                  <a:srgbClr val="FFFF00"/>
                </a:solidFill>
              </a:rPr>
              <a:t>Peskin</a:t>
            </a:r>
            <a:r>
              <a:rPr lang="en-US" altLang="ja-JP" sz="2800" dirty="0">
                <a:solidFill>
                  <a:srgbClr val="FFFF00"/>
                </a:solidFill>
              </a:rPr>
              <a:t>]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789040"/>
            <a:ext cx="3122485" cy="296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010370"/>
            <a:ext cx="1323975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452320" y="4221088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MSSM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35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F9999"/>
                </a:solidFill>
              </a:rPr>
              <a:t>Extended Higgs sector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85313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SUSY 4HDM </a:t>
            </a:r>
            <a:r>
              <a:rPr lang="en-US" altLang="ja-JP" dirty="0" smtClean="0">
                <a:solidFill>
                  <a:srgbClr val="FFFF00"/>
                </a:solidFill>
              </a:rPr>
              <a:t>(</a:t>
            </a:r>
            <a:r>
              <a:rPr lang="en-US" altLang="ja-JP" dirty="0" err="1" smtClean="0">
                <a:solidFill>
                  <a:srgbClr val="FFFF00"/>
                </a:solidFill>
              </a:rPr>
              <a:t>Shindou</a:t>
            </a:r>
            <a:r>
              <a:rPr lang="en-US" altLang="ja-JP" dirty="0" smtClean="0">
                <a:solidFill>
                  <a:srgbClr val="FFFF00"/>
                </a:solidFill>
              </a:rPr>
              <a:t>) 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Quasi-</a:t>
            </a:r>
            <a:r>
              <a:rPr lang="en-US" altLang="ja-JP" dirty="0" err="1" smtClean="0">
                <a:solidFill>
                  <a:schemeClr val="bg1"/>
                </a:solidFill>
              </a:rPr>
              <a:t>nondecoupling</a:t>
            </a:r>
            <a:r>
              <a:rPr lang="en-US" altLang="ja-JP" dirty="0" smtClean="0">
                <a:solidFill>
                  <a:schemeClr val="bg1"/>
                </a:solidFill>
              </a:rPr>
              <a:t> effect due to the B-term between the first two doublets and the rest two.</a:t>
            </a:r>
          </a:p>
          <a:p>
            <a:pPr lvl="1"/>
            <a:r>
              <a:rPr kumimoji="1" lang="en-US" altLang="ja-JP" dirty="0" smtClean="0">
                <a:solidFill>
                  <a:srgbClr val="FF9999"/>
                </a:solidFill>
              </a:rPr>
              <a:t>Deviation from the MSSM predictions </a:t>
            </a:r>
            <a:r>
              <a:rPr kumimoji="1" lang="en-US" altLang="ja-JP" dirty="0" smtClean="0">
                <a:solidFill>
                  <a:schemeClr val="bg1"/>
                </a:solidFill>
              </a:rPr>
              <a:t>can be significant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O(10) % deviation (</a:t>
            </a:r>
            <a:r>
              <a:rPr lang="en-US" altLang="ja-JP" dirty="0" err="1" smtClean="0">
                <a:solidFill>
                  <a:schemeClr val="bg1"/>
                </a:solidFill>
              </a:rPr>
              <a:t>mh</a:t>
            </a:r>
            <a:r>
              <a:rPr lang="en-US" altLang="ja-JP" dirty="0" smtClean="0">
                <a:solidFill>
                  <a:schemeClr val="bg1"/>
                </a:solidFill>
              </a:rPr>
              <a:t>, </a:t>
            </a:r>
            <a:r>
              <a:rPr lang="en-US" altLang="ja-JP" dirty="0" err="1" smtClean="0">
                <a:solidFill>
                  <a:schemeClr val="bg1"/>
                </a:solidFill>
              </a:rPr>
              <a:t>hVV</a:t>
            </a:r>
            <a:r>
              <a:rPr lang="en-US" altLang="ja-JP" dirty="0" smtClean="0">
                <a:solidFill>
                  <a:schemeClr val="bg1"/>
                </a:solidFill>
              </a:rPr>
              <a:t>)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Higgs Triplet model 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altLang="ja-JP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Yagyu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Type Ⅱ</a:t>
            </a:r>
            <a:r>
              <a:rPr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Seesaw model</a:t>
            </a:r>
          </a:p>
          <a:p>
            <a:pPr lvl="1"/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 tree, ρ </a:t>
            </a:r>
            <a:r>
              <a:rPr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≠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  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Study of </a:t>
            </a:r>
            <a:r>
              <a:rPr lang="en-US" altLang="ja-JP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radiative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correction</a:t>
            </a:r>
            <a:endParaRPr kumimoji="1" lang="en-US" altLang="ja-JP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Prediction on </a:t>
            </a:r>
            <a:r>
              <a:rPr lang="en-US" altLang="ja-JP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hγγ</a:t>
            </a:r>
            <a:r>
              <a:rPr lang="en-US" altLang="ja-JP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(-40%)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US" altLang="ja-JP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hhh</a:t>
            </a:r>
            <a:r>
              <a:rPr lang="en-US" altLang="ja-JP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(&gt;20%)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664" y="4725144"/>
            <a:ext cx="2900164" cy="197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664" y="2708920"/>
            <a:ext cx="2900164" cy="19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681239"/>
            <a:ext cx="1288356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00" y="1114425"/>
            <a:ext cx="2257227" cy="159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05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F9999"/>
                </a:solidFill>
              </a:rPr>
              <a:t>Extended Higgs sector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85313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SUSY 4HDM (</a:t>
            </a:r>
            <a:r>
              <a:rPr lang="en-US" altLang="ja-JP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Shindou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Quasi-</a:t>
            </a:r>
            <a:r>
              <a:rPr lang="en-US" altLang="ja-JP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nondecoupling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effect due to the B-term between the first 2 doublet and the rest 2.</a:t>
            </a:r>
          </a:p>
          <a:p>
            <a:pPr lvl="1"/>
            <a:r>
              <a:rPr kumimoji="1"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Deviation from the MSSM predictions can be significant</a:t>
            </a:r>
          </a:p>
          <a:p>
            <a:pPr lvl="1"/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O(10) % deviation </a:t>
            </a:r>
            <a:endParaRPr kumimoji="1" lang="en-US" altLang="ja-JP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1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Higgs Triplet model </a:t>
            </a:r>
            <a:r>
              <a:rPr lang="en-US" altLang="ja-JP" dirty="0">
                <a:solidFill>
                  <a:srgbClr val="FFFF00"/>
                </a:solidFill>
              </a:rPr>
              <a:t>(</a:t>
            </a:r>
            <a:r>
              <a:rPr lang="en-US" altLang="ja-JP" dirty="0" err="1" smtClean="0">
                <a:solidFill>
                  <a:srgbClr val="FFFF00"/>
                </a:solidFill>
              </a:rPr>
              <a:t>Yagyu</a:t>
            </a:r>
            <a:r>
              <a:rPr lang="en-US" altLang="ja-JP" dirty="0" smtClean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Type Ⅱ</a:t>
            </a:r>
            <a:r>
              <a:rPr lang="ja-JP" altLang="en-US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Seesaw model</a:t>
            </a:r>
          </a:p>
          <a:p>
            <a:pPr lvl="1"/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At tree, ρ </a:t>
            </a:r>
            <a:r>
              <a:rPr lang="ja-JP" altLang="en-US" dirty="0" smtClean="0">
                <a:solidFill>
                  <a:schemeClr val="bg1"/>
                </a:solidFill>
              </a:rPr>
              <a:t>≠ </a:t>
            </a:r>
            <a:r>
              <a:rPr lang="en-US" altLang="ja-JP" dirty="0" smtClean="0">
                <a:solidFill>
                  <a:schemeClr val="bg1"/>
                </a:solidFill>
              </a:rPr>
              <a:t>1.  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Study of </a:t>
            </a:r>
            <a:r>
              <a:rPr lang="en-US" altLang="ja-JP" dirty="0" err="1" smtClean="0">
                <a:solidFill>
                  <a:schemeClr val="bg1"/>
                </a:solidFill>
              </a:rPr>
              <a:t>radiative</a:t>
            </a:r>
            <a:r>
              <a:rPr lang="en-US" altLang="ja-JP" dirty="0" smtClean="0">
                <a:solidFill>
                  <a:schemeClr val="bg1"/>
                </a:solidFill>
              </a:rPr>
              <a:t> correction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Deviation in </a:t>
            </a:r>
            <a:r>
              <a:rPr lang="en-US" altLang="ja-JP" i="1" dirty="0" err="1" smtClean="0">
                <a:solidFill>
                  <a:schemeClr val="bg1"/>
                </a:solidFill>
              </a:rPr>
              <a:t>hγγ</a:t>
            </a:r>
            <a:r>
              <a:rPr lang="en-US" altLang="ja-JP" i="1" dirty="0" smtClean="0">
                <a:solidFill>
                  <a:schemeClr val="bg1"/>
                </a:solidFill>
              </a:rPr>
              <a:t> (&gt;10%)</a:t>
            </a:r>
            <a:r>
              <a:rPr lang="en-US" altLang="ja-JP" dirty="0" smtClean="0">
                <a:solidFill>
                  <a:schemeClr val="bg1"/>
                </a:solidFill>
              </a:rPr>
              <a:t> and </a:t>
            </a:r>
            <a:r>
              <a:rPr lang="en-US" altLang="ja-JP" i="1" dirty="0" err="1" smtClean="0">
                <a:solidFill>
                  <a:schemeClr val="bg1"/>
                </a:solidFill>
              </a:rPr>
              <a:t>hhh</a:t>
            </a:r>
            <a:r>
              <a:rPr lang="en-US" altLang="ja-JP" i="1" dirty="0" smtClean="0">
                <a:solidFill>
                  <a:schemeClr val="bg1"/>
                </a:solidFill>
              </a:rPr>
              <a:t> (&gt;20%)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08" y="4293096"/>
            <a:ext cx="1335068" cy="10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52" y="1484784"/>
            <a:ext cx="2513520" cy="67393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52" y="2388566"/>
            <a:ext cx="2497187" cy="171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93096"/>
            <a:ext cx="2790536" cy="2098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94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F9999"/>
                </a:solidFill>
              </a:rPr>
              <a:t>Extended Higgs sector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506916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Strongly interacting light Higgs (pseudo NG) with N-doublets </a:t>
            </a:r>
            <a:r>
              <a:rPr lang="en-US" altLang="ja-JP" dirty="0" smtClean="0">
                <a:solidFill>
                  <a:srgbClr val="FFFF00"/>
                </a:solidFill>
              </a:rPr>
              <a:t>[</a:t>
            </a:r>
            <a:r>
              <a:rPr lang="en-US" altLang="ja-JP" dirty="0" err="1" smtClean="0">
                <a:solidFill>
                  <a:srgbClr val="FFFF00"/>
                </a:solidFill>
              </a:rPr>
              <a:t>Kikuta</a:t>
            </a:r>
            <a:r>
              <a:rPr lang="en-US" altLang="ja-JP" dirty="0">
                <a:solidFill>
                  <a:srgbClr val="FFFF00"/>
                </a:solidFill>
              </a:rPr>
              <a:t>]</a:t>
            </a:r>
            <a:r>
              <a:rPr lang="en-US" altLang="ja-JP" dirty="0" smtClean="0">
                <a:solidFill>
                  <a:srgbClr val="FFFF00"/>
                </a:solidFill>
              </a:rPr>
              <a:t>  </a:t>
            </a:r>
            <a:endParaRPr lang="en-US" altLang="ja-JP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altLang="ja-JP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  </a:t>
            </a:r>
            <a:r>
              <a:rPr kumimoji="1" lang="en-US" altLang="ja-JP" dirty="0" smtClean="0">
                <a:solidFill>
                  <a:schemeClr val="bg1"/>
                </a:solidFill>
              </a:rPr>
              <a:t>  </a:t>
            </a:r>
          </a:p>
          <a:p>
            <a:pPr marL="457200" lvl="1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                   Collider physics underway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New SUSY extended Higgs model for Electroweak </a:t>
            </a:r>
            <a:r>
              <a:rPr lang="en-US" altLang="ja-JP" dirty="0" err="1" smtClean="0">
                <a:solidFill>
                  <a:schemeClr val="bg1"/>
                </a:solidFill>
              </a:rPr>
              <a:t>Baryogenesis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[</a:t>
            </a:r>
            <a:r>
              <a:rPr lang="en-US" altLang="ja-JP" dirty="0" err="1" smtClean="0">
                <a:solidFill>
                  <a:srgbClr val="FFFF00"/>
                </a:solidFill>
              </a:rPr>
              <a:t>Senaha</a:t>
            </a:r>
            <a:r>
              <a:rPr lang="en-US" altLang="ja-JP" dirty="0">
                <a:solidFill>
                  <a:srgbClr val="FFFF00"/>
                </a:solidFill>
              </a:rPr>
              <a:t>]</a:t>
            </a:r>
            <a:r>
              <a:rPr lang="en-US" altLang="ja-JP" dirty="0" smtClean="0">
                <a:solidFill>
                  <a:srgbClr val="FFFF00"/>
                </a:solidFill>
              </a:rPr>
              <a:t>    </a:t>
            </a:r>
            <a:r>
              <a:rPr lang="ja-JP" altLang="en-US" dirty="0" smtClean="0">
                <a:solidFill>
                  <a:schemeClr val="bg1"/>
                </a:solidFill>
              </a:rPr>
              <a:t>　</a:t>
            </a:r>
            <a:r>
              <a:rPr lang="en-US" altLang="ja-JP" dirty="0" smtClean="0">
                <a:solidFill>
                  <a:schemeClr val="bg1"/>
                </a:solidFill>
              </a:rPr>
              <a:t>(4HDM+Ω(charged </a:t>
            </a:r>
            <a:r>
              <a:rPr lang="en-US" altLang="ja-JP" dirty="0" err="1" smtClean="0">
                <a:solidFill>
                  <a:schemeClr val="bg1"/>
                </a:solidFill>
              </a:rPr>
              <a:t>singlets</a:t>
            </a:r>
            <a:r>
              <a:rPr lang="en-US" altLang="ja-JP" dirty="0" smtClean="0">
                <a:solidFill>
                  <a:schemeClr val="bg1"/>
                </a:solidFill>
              </a:rPr>
              <a:t>)) 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A 125 </a:t>
            </a:r>
            <a:r>
              <a:rPr lang="en-US" altLang="ja-JP" dirty="0" err="1" smtClean="0">
                <a:solidFill>
                  <a:schemeClr val="bg1"/>
                </a:solidFill>
              </a:rPr>
              <a:t>GeV</a:t>
            </a:r>
            <a:r>
              <a:rPr lang="en-US" altLang="ja-JP" dirty="0" smtClean="0">
                <a:solidFill>
                  <a:schemeClr val="bg1"/>
                </a:solidFill>
              </a:rPr>
              <a:t> Higgs with the strong coupling  of the new F-term  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Strongly </a:t>
            </a:r>
            <a:r>
              <a:rPr lang="en-US" altLang="ja-JP" dirty="0" smtClean="0">
                <a:solidFill>
                  <a:srgbClr val="FF9999"/>
                </a:solidFill>
              </a:rPr>
              <a:t>1</a:t>
            </a:r>
            <a:r>
              <a:rPr lang="en-US" altLang="ja-JP" baseline="30000" dirty="0" smtClean="0">
                <a:solidFill>
                  <a:srgbClr val="FF9999"/>
                </a:solidFill>
              </a:rPr>
              <a:t>st</a:t>
            </a:r>
            <a:r>
              <a:rPr lang="en-US" altLang="ja-JP" dirty="0" smtClean="0">
                <a:solidFill>
                  <a:srgbClr val="FF9999"/>
                </a:solidFill>
              </a:rPr>
              <a:t> Order Phase Transition </a:t>
            </a:r>
            <a:r>
              <a:rPr lang="en-US" altLang="ja-JP" dirty="0" smtClean="0">
                <a:solidFill>
                  <a:schemeClr val="bg1"/>
                </a:solidFill>
              </a:rPr>
              <a:t>realized by non-decoupling effect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Prediction on </a:t>
            </a:r>
            <a:r>
              <a:rPr lang="en-US" altLang="ja-JP" i="1" dirty="0" err="1" smtClean="0">
                <a:solidFill>
                  <a:srgbClr val="FF9999"/>
                </a:solidFill>
              </a:rPr>
              <a:t>hhh</a:t>
            </a:r>
            <a:r>
              <a:rPr lang="en-US" altLang="ja-JP" dirty="0" smtClean="0">
                <a:solidFill>
                  <a:schemeClr val="bg1"/>
                </a:solidFill>
              </a:rPr>
              <a:t> (&gt;40% deviation from the SM prediction)</a:t>
            </a: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</a:rPr>
              <a:t>Connection between Higgs physics and Cosmology!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828" y="4581128"/>
            <a:ext cx="2391461" cy="2065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231559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294953"/>
            <a:ext cx="3337024" cy="21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円/楕円 3"/>
          <p:cNvSpPr/>
          <p:nvPr/>
        </p:nvSpPr>
        <p:spPr>
          <a:xfrm>
            <a:off x="7524328" y="5589240"/>
            <a:ext cx="914400" cy="9144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259632" y="2492896"/>
            <a:ext cx="3930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ja-JP" altLang="en-US" dirty="0">
                <a:solidFill>
                  <a:schemeClr val="bg1"/>
                </a:solidFill>
              </a:rPr>
              <a:t>→ </a:t>
            </a:r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, Z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Z</a:t>
            </a:r>
            <a:r>
              <a:rPr lang="en-US" altLang="ja-JP" baseline="-25000" dirty="0">
                <a:solidFill>
                  <a:schemeClr val="bg1"/>
                </a:solidFill>
              </a:rPr>
              <a:t>L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r>
              <a:rPr lang="en-US" altLang="ja-JP" dirty="0" err="1">
                <a:solidFill>
                  <a:schemeClr val="bg1"/>
                </a:solidFill>
              </a:rPr>
              <a:t>hh</a:t>
            </a:r>
            <a:r>
              <a:rPr lang="en-US" altLang="ja-JP" dirty="0">
                <a:solidFill>
                  <a:schemeClr val="bg1"/>
                </a:solidFill>
              </a:rPr>
              <a:t>, HH, AA, … </a:t>
            </a:r>
          </a:p>
        </p:txBody>
      </p:sp>
    </p:spTree>
    <p:extLst>
      <p:ext uri="{BB962C8B-B14F-4D97-AF65-F5344CB8AC3E}">
        <p14:creationId xmlns:p14="http://schemas.microsoft.com/office/powerpoint/2010/main" val="353087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7C80"/>
                </a:solidFill>
              </a:rPr>
              <a:t>Higgs coupling measurement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7091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For model </a:t>
            </a:r>
            <a:r>
              <a:rPr lang="en-US" altLang="ja-JP" dirty="0" err="1" smtClean="0">
                <a:solidFill>
                  <a:schemeClr val="bg1"/>
                </a:solidFill>
              </a:rPr>
              <a:t>descrimination</a:t>
            </a:r>
            <a:r>
              <a:rPr lang="en-US" altLang="ja-JP" dirty="0" smtClean="0">
                <a:solidFill>
                  <a:schemeClr val="bg1"/>
                </a:solidFill>
              </a:rPr>
              <a:t>, theorist requires 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B0F0"/>
                </a:solidFill>
              </a:rPr>
              <a:t>1 % level precision </a:t>
            </a:r>
            <a:r>
              <a:rPr lang="en-US" altLang="ja-JP" dirty="0" smtClean="0">
                <a:solidFill>
                  <a:schemeClr val="bg1"/>
                </a:solidFill>
              </a:rPr>
              <a:t>for  </a:t>
            </a:r>
          </a:p>
          <a:p>
            <a:pPr marL="0" indent="0">
              <a:buNone/>
            </a:pPr>
            <a:r>
              <a:rPr lang="en-US" altLang="ja-JP" dirty="0" err="1" smtClean="0">
                <a:solidFill>
                  <a:srgbClr val="00B0F0"/>
                </a:solidFill>
              </a:rPr>
              <a:t>hWW</a:t>
            </a:r>
            <a:r>
              <a:rPr lang="en-US" altLang="ja-JP" dirty="0" smtClean="0">
                <a:solidFill>
                  <a:srgbClr val="00B0F0"/>
                </a:solidFill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</a:rPr>
              <a:t>hZZ</a:t>
            </a:r>
            <a:r>
              <a:rPr lang="en-US" altLang="ja-JP" dirty="0" smtClean="0">
                <a:solidFill>
                  <a:srgbClr val="00B0F0"/>
                </a:solidFill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</a:rPr>
              <a:t>hττ</a:t>
            </a:r>
            <a:r>
              <a:rPr lang="en-US" altLang="ja-JP" dirty="0" smtClean="0">
                <a:solidFill>
                  <a:srgbClr val="00B0F0"/>
                </a:solidFill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</a:rPr>
              <a:t>hbb</a:t>
            </a:r>
            <a:r>
              <a:rPr lang="en-US" altLang="ja-JP" dirty="0" smtClean="0">
                <a:solidFill>
                  <a:srgbClr val="00B0F0"/>
                </a:solidFill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</a:rPr>
              <a:t>hgg</a:t>
            </a:r>
            <a:r>
              <a:rPr lang="en-US" altLang="ja-JP" dirty="0" smtClean="0">
                <a:solidFill>
                  <a:srgbClr val="00B0F0"/>
                </a:solidFill>
              </a:rPr>
              <a:t>, </a:t>
            </a:r>
            <a:r>
              <a:rPr lang="en-US" altLang="ja-JP" dirty="0" err="1" smtClean="0">
                <a:solidFill>
                  <a:srgbClr val="00B0F0"/>
                </a:solidFill>
              </a:rPr>
              <a:t>hγγ</a:t>
            </a:r>
            <a:endParaRPr lang="en-US" altLang="ja-JP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B0F0"/>
                </a:solidFill>
              </a:rPr>
              <a:t>  </a:t>
            </a:r>
            <a:endParaRPr lang="en-US" altLang="ja-JP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rgbClr val="FF9999"/>
                </a:solidFill>
              </a:rPr>
              <a:t>10 % level</a:t>
            </a:r>
            <a:r>
              <a:rPr lang="en-US" altLang="ja-JP" dirty="0" smtClean="0">
                <a:solidFill>
                  <a:schemeClr val="bg1"/>
                </a:solidFill>
              </a:rPr>
              <a:t> for </a:t>
            </a:r>
            <a:r>
              <a:rPr lang="en-US" altLang="ja-JP" dirty="0" err="1" smtClean="0">
                <a:solidFill>
                  <a:srgbClr val="FF9999"/>
                </a:solidFill>
              </a:rPr>
              <a:t>h</a:t>
            </a:r>
            <a:r>
              <a:rPr kumimoji="1" lang="en-US" altLang="ja-JP" dirty="0" err="1" smtClean="0">
                <a:solidFill>
                  <a:srgbClr val="FF9999"/>
                </a:solidFill>
              </a:rPr>
              <a:t>hh</a:t>
            </a:r>
            <a:r>
              <a:rPr lang="en-US" altLang="ja-JP" dirty="0" smtClean="0">
                <a:solidFill>
                  <a:srgbClr val="FF9999"/>
                </a:solidFill>
              </a:rPr>
              <a:t>, </a:t>
            </a:r>
            <a:r>
              <a:rPr lang="en-US" altLang="ja-JP" dirty="0" err="1" smtClean="0">
                <a:solidFill>
                  <a:srgbClr val="FF9999"/>
                </a:solidFill>
              </a:rPr>
              <a:t>htt</a:t>
            </a:r>
            <a:r>
              <a:rPr kumimoji="1" lang="en-US" altLang="ja-JP" dirty="0" smtClean="0">
                <a:solidFill>
                  <a:srgbClr val="FF9999"/>
                </a:solidFill>
              </a:rPr>
              <a:t> </a:t>
            </a:r>
          </a:p>
          <a:p>
            <a:pPr marL="0" indent="0">
              <a:buNone/>
            </a:pPr>
            <a:endParaRPr lang="en-US" altLang="ja-JP" dirty="0">
              <a:solidFill>
                <a:srgbClr val="FF9999"/>
              </a:solidFill>
            </a:endParaRPr>
          </a:p>
          <a:p>
            <a:pPr marL="0" indent="0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LHC cannot attain such accuracies… </a:t>
            </a:r>
          </a:p>
          <a:p>
            <a:pPr marL="0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3800" dirty="0" smtClean="0">
                <a:solidFill>
                  <a:schemeClr val="bg1"/>
                </a:solidFill>
              </a:rPr>
              <a:t>We do hope that LC can reach</a:t>
            </a:r>
            <a:endParaRPr kumimoji="1" lang="en-US" altLang="ja-JP" sz="3800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71" y="1608747"/>
            <a:ext cx="3218118" cy="304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3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F9999"/>
                </a:solidFill>
              </a:rPr>
              <a:t>Higgs coupling measurement 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3800" dirty="0" smtClean="0">
                <a:solidFill>
                  <a:schemeClr val="bg1"/>
                </a:solidFill>
              </a:rPr>
              <a:t>Simulation Studies</a:t>
            </a: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Higgs branching ratio   </a:t>
            </a:r>
            <a:r>
              <a:rPr lang="en-US" altLang="ja-JP" sz="2800" dirty="0" smtClean="0">
                <a:solidFill>
                  <a:srgbClr val="FFFF00"/>
                </a:solidFill>
              </a:rPr>
              <a:t>[Ono]</a:t>
            </a:r>
          </a:p>
          <a:p>
            <a:pPr marL="0" indent="0">
              <a:buNone/>
            </a:pPr>
            <a:r>
              <a:rPr lang="en-US" altLang="ja-JP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   E</a:t>
            </a:r>
            <a:r>
              <a:rPr lang="en-US" altLang="ja-JP" sz="2800" baseline="-25000" dirty="0" smtClean="0">
                <a:solidFill>
                  <a:schemeClr val="bg1"/>
                </a:solidFill>
              </a:rPr>
              <a:t>cm</a:t>
            </a:r>
            <a:r>
              <a:rPr lang="en-US" altLang="ja-JP" sz="2800" dirty="0" smtClean="0">
                <a:solidFill>
                  <a:schemeClr val="bg1"/>
                </a:solidFill>
              </a:rPr>
              <a:t>=250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GeV</a:t>
            </a:r>
            <a:r>
              <a:rPr lang="en-US" altLang="ja-JP" sz="2800" dirty="0" smtClean="0">
                <a:solidFill>
                  <a:schemeClr val="bg1"/>
                </a:solidFill>
              </a:rPr>
              <a:t>, L=250fb</a:t>
            </a:r>
            <a:r>
              <a:rPr lang="en-US" altLang="ja-JP" sz="2800" baseline="30000" dirty="0" smtClean="0">
                <a:solidFill>
                  <a:schemeClr val="bg1"/>
                </a:solidFill>
              </a:rPr>
              <a:t>-1</a:t>
            </a:r>
            <a:r>
              <a:rPr lang="en-US" altLang="ja-JP" sz="2800" dirty="0" smtClean="0">
                <a:solidFill>
                  <a:schemeClr val="bg1"/>
                </a:solidFill>
              </a:rPr>
              <a:t>   </a:t>
            </a:r>
          </a:p>
          <a:p>
            <a:pPr marL="0" indent="0">
              <a:buNone/>
            </a:pPr>
            <a:r>
              <a:rPr lang="en-US" altLang="ja-JP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 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Higgsstrahlung</a:t>
            </a:r>
            <a:r>
              <a:rPr lang="en-US" altLang="ja-JP" sz="2800" dirty="0" smtClean="0">
                <a:solidFill>
                  <a:schemeClr val="bg1"/>
                </a:solidFill>
              </a:rPr>
              <a:t>  (ZH)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     WW*</a:t>
            </a:r>
            <a:r>
              <a:rPr lang="ja-JP" altLang="en-US" sz="2800" dirty="0" smtClean="0">
                <a:solidFill>
                  <a:schemeClr val="bg1"/>
                </a:solidFill>
              </a:rPr>
              <a:t>→</a:t>
            </a:r>
            <a:r>
              <a:rPr lang="en-US" altLang="ja-JP" sz="2800" dirty="0">
                <a:solidFill>
                  <a:schemeClr val="bg1"/>
                </a:solidFill>
              </a:rPr>
              <a:t>4</a:t>
            </a:r>
            <a:r>
              <a:rPr lang="en-US" altLang="ja-JP" sz="2800" dirty="0" smtClean="0">
                <a:solidFill>
                  <a:schemeClr val="bg1"/>
                </a:solidFill>
              </a:rPr>
              <a:t>q,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lνqq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ja-JP" sz="2800" dirty="0" smtClean="0">
              <a:solidFill>
                <a:schemeClr val="bg1"/>
              </a:solidFill>
            </a:endParaRP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HWW coupling </a:t>
            </a:r>
            <a:r>
              <a:rPr lang="en-US" altLang="ja-JP" sz="2800" dirty="0">
                <a:solidFill>
                  <a:srgbClr val="FFFF00"/>
                </a:solidFill>
              </a:rPr>
              <a:t>(</a:t>
            </a:r>
            <a:r>
              <a:rPr lang="en-US" altLang="ja-JP" sz="2800" dirty="0" err="1" smtClean="0">
                <a:solidFill>
                  <a:srgbClr val="FFFF00"/>
                </a:solidFill>
              </a:rPr>
              <a:t>Tian</a:t>
            </a:r>
            <a:r>
              <a:rPr lang="en-US" altLang="ja-JP" sz="2800" dirty="0" smtClean="0">
                <a:solidFill>
                  <a:srgbClr val="FFFF00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   E</a:t>
            </a:r>
            <a:r>
              <a:rPr lang="en-US" altLang="ja-JP" sz="2800" baseline="-25000" dirty="0" smtClean="0">
                <a:solidFill>
                  <a:schemeClr val="bg1"/>
                </a:solidFill>
              </a:rPr>
              <a:t>cm</a:t>
            </a:r>
            <a:r>
              <a:rPr lang="en-US" altLang="ja-JP" sz="2800" dirty="0" smtClean="0">
                <a:solidFill>
                  <a:schemeClr val="bg1"/>
                </a:solidFill>
              </a:rPr>
              <a:t>=500GeV,  L=500 fb</a:t>
            </a:r>
            <a:r>
              <a:rPr lang="en-US" altLang="ja-JP" sz="2800" baseline="30000" dirty="0" smtClean="0">
                <a:solidFill>
                  <a:schemeClr val="bg1"/>
                </a:solidFill>
              </a:rPr>
              <a:t>-1</a:t>
            </a:r>
            <a:r>
              <a:rPr lang="en-US" altLang="ja-JP" sz="2800" dirty="0" smtClean="0">
                <a:solidFill>
                  <a:schemeClr val="bg1"/>
                </a:solidFill>
              </a:rPr>
              <a:t>, W-fusion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FF9999"/>
                </a:solidFill>
              </a:rPr>
              <a:t>                           </a:t>
            </a:r>
            <a:r>
              <a:rPr lang="en-US" altLang="ja-JP" sz="2800" dirty="0" err="1" smtClean="0">
                <a:solidFill>
                  <a:srgbClr val="FF9999"/>
                </a:solidFill>
              </a:rPr>
              <a:t>Δg</a:t>
            </a:r>
            <a:r>
              <a:rPr lang="en-US" altLang="ja-JP" sz="2800" dirty="0" smtClean="0">
                <a:solidFill>
                  <a:srgbClr val="FF9999"/>
                </a:solidFill>
              </a:rPr>
              <a:t>/g~1.4%,    ΔΓ/Γ~5%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  W polarization can also be measured </a:t>
            </a:r>
          </a:p>
          <a:p>
            <a:pPr marL="0" indent="0">
              <a:buNone/>
            </a:pPr>
            <a:endParaRPr lang="en-US" altLang="ja-JP" sz="2800" dirty="0" smtClean="0">
              <a:solidFill>
                <a:schemeClr val="bg1"/>
              </a:solidFill>
            </a:endParaRPr>
          </a:p>
          <a:p>
            <a:r>
              <a:rPr lang="en-US" altLang="ja-JP" sz="2800" dirty="0" err="1" smtClean="0">
                <a:solidFill>
                  <a:schemeClr val="bg1"/>
                </a:solidFill>
              </a:rPr>
              <a:t>Hγγ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smtClean="0">
                <a:solidFill>
                  <a:schemeClr val="bg1"/>
                </a:solidFill>
              </a:rPr>
              <a:t>coupling </a:t>
            </a:r>
            <a:r>
              <a:rPr lang="en-US" altLang="ja-JP" sz="2800" dirty="0" smtClean="0">
                <a:solidFill>
                  <a:srgbClr val="FFFF00"/>
                </a:solidFill>
              </a:rPr>
              <a:t>[</a:t>
            </a:r>
            <a:r>
              <a:rPr lang="en-US" altLang="ja-JP" sz="2800" dirty="0" err="1" smtClean="0">
                <a:solidFill>
                  <a:srgbClr val="FFFF00"/>
                </a:solidFill>
              </a:rPr>
              <a:t>Calancha</a:t>
            </a:r>
            <a:r>
              <a:rPr lang="en-US" altLang="ja-JP" sz="2800" dirty="0" smtClean="0">
                <a:solidFill>
                  <a:srgbClr val="FFFF00"/>
                </a:solidFill>
              </a:rPr>
              <a:t>]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     Ecm = 250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GeV</a:t>
            </a:r>
            <a:r>
              <a:rPr lang="en-US" altLang="ja-JP" sz="2800" dirty="0" smtClean="0">
                <a:solidFill>
                  <a:schemeClr val="bg1"/>
                </a:solidFill>
              </a:rPr>
              <a:t>, L=250 fb-1</a:t>
            </a: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            Challenging,  Underway for DBD</a:t>
            </a:r>
            <a:r>
              <a:rPr lang="ja-JP" altLang="en-US" sz="2800" dirty="0" smtClean="0">
                <a:solidFill>
                  <a:schemeClr val="bg1"/>
                </a:solidFill>
              </a:rPr>
              <a:t>　</a:t>
            </a:r>
            <a:endParaRPr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347864" y="3068960"/>
            <a:ext cx="2013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FF9999"/>
                </a:solidFill>
              </a:rPr>
              <a:t>ΔBr/Br~8%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71" y="1608747"/>
            <a:ext cx="3218118" cy="304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82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0000" y="-11966"/>
            <a:ext cx="1747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Slide by Ono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8244408" y="2492896"/>
            <a:ext cx="864096" cy="23042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3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600" dirty="0" smtClean="0">
                <a:solidFill>
                  <a:srgbClr val="FF9999"/>
                </a:solidFill>
              </a:rPr>
              <a:t>Current Status  </a:t>
            </a:r>
            <a:endParaRPr kumimoji="1" lang="ja-JP" altLang="en-US" sz="6600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433082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Higgs mass is strongly constrained to be around 115-127 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GeV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2800" dirty="0" smtClean="0"/>
              <a:t>     </a:t>
            </a:r>
            <a:r>
              <a:rPr lang="en-US" altLang="ja-JP" sz="2800" dirty="0" smtClean="0">
                <a:solidFill>
                  <a:srgbClr val="FF9999"/>
                </a:solidFill>
              </a:rPr>
              <a:t>(Higgs around</a:t>
            </a:r>
            <a:r>
              <a:rPr kumimoji="1" lang="en-US" altLang="ja-JP" sz="2800" dirty="0" smtClean="0">
                <a:solidFill>
                  <a:srgbClr val="FF9999"/>
                </a:solidFill>
              </a:rPr>
              <a:t> 125 </a:t>
            </a:r>
            <a:r>
              <a:rPr kumimoji="1" lang="en-US" altLang="ja-JP" sz="2800" dirty="0" err="1" smtClean="0">
                <a:solidFill>
                  <a:srgbClr val="FF9999"/>
                </a:solidFill>
              </a:rPr>
              <a:t>GeV</a:t>
            </a:r>
            <a:r>
              <a:rPr lang="en-US" altLang="ja-JP" sz="2800" dirty="0">
                <a:solidFill>
                  <a:srgbClr val="FF9999"/>
                </a:solidFill>
              </a:rPr>
              <a:t> </a:t>
            </a:r>
            <a:r>
              <a:rPr lang="en-US" altLang="ja-JP" sz="2800" dirty="0" smtClean="0">
                <a:solidFill>
                  <a:srgbClr val="FF9999"/>
                </a:solidFill>
              </a:rPr>
              <a:t>?)</a:t>
            </a:r>
          </a:p>
          <a:p>
            <a:pPr marL="0" indent="0">
              <a:buNone/>
            </a:pPr>
            <a:endParaRPr kumimoji="1" lang="en-US" altLang="ja-JP" sz="2800" dirty="0" smtClean="0"/>
          </a:p>
          <a:p>
            <a:pPr marL="0" indent="0">
              <a:buNone/>
            </a:pPr>
            <a:r>
              <a:rPr lang="en-US" altLang="ja-JP" sz="2800" dirty="0" smtClean="0">
                <a:solidFill>
                  <a:srgbClr val="FF9999"/>
                </a:solidFill>
              </a:rPr>
              <a:t>No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olidFill>
                  <a:srgbClr val="FF9999"/>
                </a:solidFill>
              </a:rPr>
              <a:t>new</a:t>
            </a:r>
            <a:r>
              <a:rPr lang="en-US" altLang="ja-JP" sz="2800" dirty="0" smtClean="0">
                <a:solidFill>
                  <a:schemeClr val="bg1"/>
                </a:solidFill>
              </a:rPr>
              <a:t> (colored) particles found below about 1 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TeV</a:t>
            </a:r>
            <a:r>
              <a:rPr lang="en-US" altLang="ja-JP" sz="2800" dirty="0" smtClean="0">
                <a:solidFill>
                  <a:schemeClr val="bg1"/>
                </a:solidFill>
              </a:rPr>
              <a:t> </a:t>
            </a:r>
          </a:p>
          <a:p>
            <a:endParaRPr kumimoji="1" lang="en-US" altLang="ja-JP" sz="2800" dirty="0">
              <a:solidFill>
                <a:srgbClr val="FF9999"/>
              </a:solidFill>
            </a:endParaRPr>
          </a:p>
          <a:p>
            <a:pPr marL="0" indent="0">
              <a:buNone/>
            </a:pPr>
            <a:r>
              <a:rPr lang="en-US" altLang="ja-JP" sz="2800" dirty="0" smtClean="0">
                <a:solidFill>
                  <a:schemeClr val="bg1"/>
                </a:solidFill>
              </a:rPr>
              <a:t>Data consistent with SM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endParaRPr kumimoji="1" lang="en-US" altLang="ja-JP" dirty="0" smtClean="0"/>
          </a:p>
          <a:p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974440" y="5949280"/>
            <a:ext cx="5397760" cy="58477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</a:rPr>
              <a:t>Victory of our Standard </a:t>
            </a:r>
            <a:r>
              <a:rPr lang="en-US" altLang="ja-JP" sz="3200" dirty="0" smtClean="0">
                <a:solidFill>
                  <a:schemeClr val="bg1"/>
                </a:solidFill>
              </a:rPr>
              <a:t>Model?</a:t>
            </a:r>
            <a:endParaRPr lang="ja-JP" altLang="en-US" sz="32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393" y="1281560"/>
            <a:ext cx="2300607" cy="206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2" y="1281560"/>
            <a:ext cx="2416247" cy="195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2" y="3234282"/>
            <a:ext cx="2397943" cy="189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85" y="3573016"/>
            <a:ext cx="2255515" cy="180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932040" y="5085184"/>
            <a:ext cx="10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[T.J. Kim]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36572" y="5301208"/>
            <a:ext cx="104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[</a:t>
            </a:r>
            <a:r>
              <a:rPr kumimoji="1" lang="en-US" altLang="ja-JP" dirty="0" err="1" smtClean="0">
                <a:solidFill>
                  <a:srgbClr val="FFFF00"/>
                </a:solidFill>
              </a:rPr>
              <a:t>Grannis</a:t>
            </a:r>
            <a:r>
              <a:rPr kumimoji="1" lang="en-US" altLang="ja-JP" dirty="0" smtClean="0">
                <a:solidFill>
                  <a:srgbClr val="FFFF00"/>
                </a:solidFill>
              </a:rPr>
              <a:t>]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FF9999"/>
                </a:solidFill>
              </a:rPr>
              <a:t>Higgs coupling measurement 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412776"/>
            <a:ext cx="56886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Simulation Studies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Higgs self-coupling (</a:t>
            </a:r>
            <a:r>
              <a:rPr lang="en-US" altLang="ja-JP" sz="2400" dirty="0" err="1" smtClean="0">
                <a:solidFill>
                  <a:schemeClr val="bg1"/>
                </a:solidFill>
              </a:rPr>
              <a:t>hhh</a:t>
            </a:r>
            <a:r>
              <a:rPr lang="en-US" altLang="ja-JP" sz="2400" dirty="0" smtClean="0">
                <a:solidFill>
                  <a:schemeClr val="bg1"/>
                </a:solidFill>
              </a:rPr>
              <a:t>)   </a:t>
            </a:r>
            <a:r>
              <a:rPr lang="en-US" altLang="ja-JP" sz="2400" dirty="0" smtClean="0">
                <a:solidFill>
                  <a:srgbClr val="FFFF00"/>
                </a:solidFill>
              </a:rPr>
              <a:t>[</a:t>
            </a:r>
            <a:r>
              <a:rPr lang="en-US" altLang="ja-JP" sz="2400" dirty="0" err="1" smtClean="0">
                <a:solidFill>
                  <a:srgbClr val="FFFF00"/>
                </a:solidFill>
              </a:rPr>
              <a:t>Suehara</a:t>
            </a:r>
            <a:r>
              <a:rPr lang="en-US" altLang="ja-JP" sz="2400" dirty="0" smtClean="0">
                <a:solidFill>
                  <a:srgbClr val="FFFF00"/>
                </a:solidFill>
              </a:rPr>
              <a:t>]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/>
                </a:solidFill>
              </a:rPr>
              <a:t>           E</a:t>
            </a:r>
            <a:r>
              <a:rPr lang="en-US" altLang="ja-JP" sz="2400" baseline="-25000" dirty="0" smtClean="0">
                <a:solidFill>
                  <a:schemeClr val="bg1"/>
                </a:solidFill>
              </a:rPr>
              <a:t>cm</a:t>
            </a:r>
            <a:r>
              <a:rPr lang="en-US" altLang="ja-JP" sz="2400" dirty="0" smtClean="0">
                <a:solidFill>
                  <a:schemeClr val="bg1"/>
                </a:solidFill>
              </a:rPr>
              <a:t> =500GeV, L=500fb</a:t>
            </a:r>
            <a:r>
              <a:rPr lang="en-US" altLang="ja-JP" sz="2400" baseline="30000" dirty="0" smtClean="0">
                <a:solidFill>
                  <a:schemeClr val="bg1"/>
                </a:solidFill>
              </a:rPr>
              <a:t>-1</a:t>
            </a:r>
            <a:endParaRPr lang="en-US" altLang="ja-JP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/>
                </a:solidFill>
              </a:rPr>
              <a:t>     HHZ coupling sensitivity 57% (2011) 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/>
                </a:solidFill>
              </a:rPr>
              <a:t>     Under Improvement by developing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chemeClr val="bg1"/>
                </a:solidFill>
              </a:rPr>
              <a:t> </a:t>
            </a:r>
            <a:r>
              <a:rPr lang="en-US" altLang="ja-JP" sz="2400" dirty="0" smtClean="0">
                <a:solidFill>
                  <a:schemeClr val="bg1"/>
                </a:solidFill>
              </a:rPr>
              <a:t>    jet </a:t>
            </a:r>
            <a:r>
              <a:rPr lang="en-US" altLang="ja-JP" sz="2400" dirty="0" err="1" smtClean="0">
                <a:solidFill>
                  <a:schemeClr val="bg1"/>
                </a:solidFill>
              </a:rPr>
              <a:t>clastering</a:t>
            </a:r>
            <a:r>
              <a:rPr lang="en-US" altLang="ja-JP" sz="2400" dirty="0" smtClean="0">
                <a:solidFill>
                  <a:schemeClr val="bg1"/>
                </a:solidFill>
              </a:rPr>
              <a:t>, vertex finder,… toward DBD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Top Yukawa coupling  </a:t>
            </a:r>
            <a:r>
              <a:rPr lang="en-US" altLang="ja-JP" sz="2400" dirty="0" smtClean="0">
                <a:solidFill>
                  <a:srgbClr val="FFFF00"/>
                </a:solidFill>
              </a:rPr>
              <a:t>[</a:t>
            </a:r>
            <a:r>
              <a:rPr lang="en-US" altLang="ja-JP" sz="2400" dirty="0" err="1" smtClean="0">
                <a:solidFill>
                  <a:srgbClr val="FFFF00"/>
                </a:solidFill>
              </a:rPr>
              <a:t>Tabassam</a:t>
            </a:r>
            <a:r>
              <a:rPr lang="en-US" altLang="ja-JP" dirty="0" smtClean="0">
                <a:solidFill>
                  <a:srgbClr val="FFFF00"/>
                </a:solidFill>
              </a:rPr>
              <a:t>]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FFFF00"/>
                </a:solidFill>
              </a:rPr>
              <a:t>            </a:t>
            </a:r>
            <a:r>
              <a:rPr lang="en-US" altLang="ja-JP" sz="2400" dirty="0" smtClean="0">
                <a:solidFill>
                  <a:schemeClr val="bg1"/>
                </a:solidFill>
              </a:rPr>
              <a:t>E</a:t>
            </a:r>
            <a:r>
              <a:rPr lang="en-US" altLang="ja-JP" sz="2400" baseline="-25000" dirty="0" smtClean="0">
                <a:solidFill>
                  <a:schemeClr val="bg1"/>
                </a:solidFill>
              </a:rPr>
              <a:t>cm</a:t>
            </a:r>
            <a:r>
              <a:rPr lang="en-US" altLang="ja-JP" sz="2400" dirty="0" smtClean="0">
                <a:solidFill>
                  <a:schemeClr val="bg1"/>
                </a:solidFill>
              </a:rPr>
              <a:t> </a:t>
            </a:r>
            <a:r>
              <a:rPr lang="en-US" altLang="ja-JP" sz="2400" dirty="0">
                <a:solidFill>
                  <a:schemeClr val="bg1"/>
                </a:solidFill>
              </a:rPr>
              <a:t>=</a:t>
            </a:r>
            <a:r>
              <a:rPr lang="en-US" altLang="ja-JP" sz="2400" dirty="0" smtClean="0">
                <a:solidFill>
                  <a:schemeClr val="bg1"/>
                </a:solidFill>
              </a:rPr>
              <a:t>500GeV  (1 </a:t>
            </a:r>
            <a:r>
              <a:rPr lang="en-US" altLang="ja-JP" sz="2400" dirty="0" err="1" smtClean="0">
                <a:solidFill>
                  <a:schemeClr val="bg1"/>
                </a:solidFill>
              </a:rPr>
              <a:t>TeV</a:t>
            </a:r>
            <a:r>
              <a:rPr lang="en-US" altLang="ja-JP" sz="2400" dirty="0" smtClean="0">
                <a:solidFill>
                  <a:schemeClr val="bg1"/>
                </a:solidFill>
              </a:rPr>
              <a:t>), L=1 ab</a:t>
            </a:r>
            <a:r>
              <a:rPr lang="en-US" altLang="ja-JP" sz="2400" baseline="30000" dirty="0" smtClean="0">
                <a:solidFill>
                  <a:schemeClr val="bg1"/>
                </a:solidFill>
              </a:rPr>
              <a:t>-1</a:t>
            </a:r>
          </a:p>
          <a:p>
            <a:pPr marL="0" indent="0">
              <a:buNone/>
            </a:pPr>
            <a:endParaRPr lang="en-US" altLang="ja-JP" sz="2400" dirty="0" smtClean="0">
              <a:solidFill>
                <a:srgbClr val="FFFF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220" y="2420888"/>
            <a:ext cx="2486495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96752"/>
            <a:ext cx="3067451" cy="128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45489"/>
            <a:ext cx="2957383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81" y="5241382"/>
            <a:ext cx="3422134" cy="39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984" y="5682842"/>
            <a:ext cx="3091031" cy="71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002984" y="6396803"/>
            <a:ext cx="4023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Full simulation </a:t>
            </a:r>
            <a:r>
              <a:rPr kumimoji="1" lang="en-US" altLang="ja-JP" sz="2000" dirty="0" err="1" smtClean="0">
                <a:solidFill>
                  <a:schemeClr val="bg1"/>
                </a:solidFill>
              </a:rPr>
              <a:t>undeway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 toward DBD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77215" cy="1143000"/>
          </a:xfrm>
        </p:spPr>
        <p:txBody>
          <a:bodyPr>
            <a:noAutofit/>
          </a:bodyPr>
          <a:lstStyle/>
          <a:p>
            <a:r>
              <a:rPr lang="en-US" altLang="ja-JP" dirty="0" smtClean="0">
                <a:solidFill>
                  <a:srgbClr val="FF9999"/>
                </a:solidFill>
              </a:rPr>
              <a:t>Direct searches of additional scalars</a:t>
            </a:r>
            <a:endParaRPr kumimoji="1" lang="ja-JP" altLang="en-US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5040560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err="1" smtClean="0">
                <a:solidFill>
                  <a:schemeClr val="bg1"/>
                </a:solidFill>
              </a:rPr>
              <a:t>Leptophilic</a:t>
            </a:r>
            <a:r>
              <a:rPr lang="en-US" altLang="ja-JP" sz="2400" dirty="0" smtClean="0">
                <a:solidFill>
                  <a:schemeClr val="bg1"/>
                </a:solidFill>
              </a:rPr>
              <a:t> (type X) 2HDM </a:t>
            </a:r>
            <a:r>
              <a:rPr lang="en-US" altLang="ja-JP" sz="2400" dirty="0" smtClean="0">
                <a:solidFill>
                  <a:srgbClr val="FFFF00"/>
                </a:solidFill>
              </a:rPr>
              <a:t>[Tsumura]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For neutrino mass, dark matter, …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Discussed difference from MSSM-like (type II) 2HDM</a:t>
            </a:r>
          </a:p>
          <a:p>
            <a:pPr marL="0" indent="0">
              <a:buNone/>
            </a:pPr>
            <a:endParaRPr lang="en-US" altLang="ja-JP" sz="2400" dirty="0" smtClean="0">
              <a:solidFill>
                <a:srgbClr val="FF9999"/>
              </a:solidFill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FF9999"/>
                </a:solidFill>
              </a:rPr>
              <a:t>HA production at LHC </a:t>
            </a:r>
            <a:r>
              <a:rPr lang="en-US" altLang="ja-JP" sz="2400" dirty="0" err="1" smtClean="0">
                <a:solidFill>
                  <a:srgbClr val="FF9999"/>
                </a:solidFill>
              </a:rPr>
              <a:t>vs</a:t>
            </a:r>
            <a:r>
              <a:rPr lang="en-US" altLang="ja-JP" sz="2400" dirty="0" smtClean="0">
                <a:solidFill>
                  <a:srgbClr val="FF9999"/>
                </a:solidFill>
              </a:rPr>
              <a:t> ILC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FF9999"/>
                </a:solidFill>
              </a:rPr>
              <a:t> </a:t>
            </a:r>
            <a:r>
              <a:rPr lang="en-US" altLang="ja-JP" sz="2400" dirty="0" smtClean="0">
                <a:solidFill>
                  <a:srgbClr val="FF9999"/>
                </a:solidFill>
              </a:rPr>
              <a:t>   </a:t>
            </a:r>
            <a:r>
              <a:rPr lang="en-US" altLang="ja-JP" sz="2400" dirty="0" smtClean="0">
                <a:solidFill>
                  <a:schemeClr val="bg1"/>
                </a:solidFill>
              </a:rPr>
              <a:t>HA </a:t>
            </a:r>
            <a:r>
              <a:rPr lang="ja-JP" altLang="en-US" sz="2400" dirty="0" smtClean="0">
                <a:solidFill>
                  <a:schemeClr val="bg1"/>
                </a:solidFill>
              </a:rPr>
              <a:t>→ </a:t>
            </a:r>
            <a:r>
              <a:rPr lang="en-US" altLang="ja-JP" sz="2400" dirty="0" smtClean="0">
                <a:solidFill>
                  <a:schemeClr val="bg1"/>
                </a:solidFill>
              </a:rPr>
              <a:t>4 tau signal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/>
                </a:solidFill>
              </a:rPr>
              <a:t>  Simulation study </a:t>
            </a:r>
          </a:p>
          <a:p>
            <a:pPr lvl="1"/>
            <a:r>
              <a:rPr lang="en-US" altLang="ja-JP" sz="2000" dirty="0" smtClean="0">
                <a:solidFill>
                  <a:schemeClr val="bg1"/>
                </a:solidFill>
              </a:rPr>
              <a:t>At LHC  endpoint analysis </a:t>
            </a:r>
          </a:p>
          <a:p>
            <a:pPr lvl="1"/>
            <a:r>
              <a:rPr lang="en-US" altLang="ja-JP" sz="2000" dirty="0" smtClean="0">
                <a:solidFill>
                  <a:schemeClr val="bg1"/>
                </a:solidFill>
              </a:rPr>
              <a:t>At ILC invariant mass analysis with </a:t>
            </a:r>
            <a:r>
              <a:rPr lang="en-US" altLang="ja-JP" sz="2000" dirty="0" err="1" smtClean="0">
                <a:solidFill>
                  <a:schemeClr val="bg1"/>
                </a:solidFill>
              </a:rPr>
              <a:t>colinear</a:t>
            </a:r>
            <a:r>
              <a:rPr lang="en-US" altLang="ja-JP" sz="2000" dirty="0" smtClean="0">
                <a:solidFill>
                  <a:schemeClr val="bg1"/>
                </a:solidFill>
              </a:rPr>
              <a:t> approx. </a:t>
            </a:r>
          </a:p>
          <a:p>
            <a:pPr marL="457200" lvl="1" indent="0">
              <a:buNone/>
            </a:pPr>
            <a:r>
              <a:rPr lang="en-US" altLang="ja-JP" sz="2000" dirty="0" smtClean="0">
                <a:solidFill>
                  <a:schemeClr val="bg1"/>
                </a:solidFill>
              </a:rPr>
              <a:t>    </a:t>
            </a:r>
            <a:r>
              <a:rPr lang="en-US" altLang="ja-JP" sz="2000" dirty="0" smtClean="0">
                <a:solidFill>
                  <a:srgbClr val="FF9999"/>
                </a:solidFill>
              </a:rPr>
              <a:t>Direct probe of the pair production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78488"/>
            <a:ext cx="3220616" cy="158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800" y="2753575"/>
            <a:ext cx="3220615" cy="1755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07794"/>
            <a:ext cx="2346191" cy="218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4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7200" dirty="0" smtClean="0">
                <a:solidFill>
                  <a:srgbClr val="FF9999"/>
                </a:solidFill>
              </a:rPr>
              <a:t>Outlook</a:t>
            </a:r>
            <a:endParaRPr kumimoji="1" lang="ja-JP" altLang="en-US" sz="7200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A light Higgs boson seems suggested from current data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No new particle has been found yet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    (We do not know the scale where new particle appears) 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Where we go?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SM Higgs has no principle, but nature seem to suggest     “SM-like” Higgs boson   (SM-like </a:t>
            </a:r>
            <a:r>
              <a:rPr lang="ja-JP" altLang="en-US" dirty="0" smtClean="0">
                <a:solidFill>
                  <a:schemeClr val="bg1"/>
                </a:solidFill>
              </a:rPr>
              <a:t>≠　</a:t>
            </a:r>
            <a:r>
              <a:rPr lang="en-US" altLang="ja-JP" dirty="0" smtClean="0">
                <a:solidFill>
                  <a:schemeClr val="bg1"/>
                </a:solidFill>
              </a:rPr>
              <a:t>SM)  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various possibilities for extended Higgs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Higgs sector can be reached at the LHC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But precision measurement of the Higgs sector will be possible only at LC               </a:t>
            </a:r>
            <a:r>
              <a:rPr lang="en-US" altLang="ja-JP" dirty="0" smtClean="0">
                <a:solidFill>
                  <a:srgbClr val="FF9999"/>
                </a:solidFill>
              </a:rPr>
              <a:t>Higgs factory   (0.25-0.5 </a:t>
            </a:r>
            <a:r>
              <a:rPr lang="en-US" altLang="ja-JP" dirty="0" err="1" smtClean="0">
                <a:solidFill>
                  <a:srgbClr val="FF9999"/>
                </a:solidFill>
              </a:rPr>
              <a:t>TeV</a:t>
            </a:r>
            <a:r>
              <a:rPr lang="en-US" altLang="ja-JP" dirty="0" smtClean="0">
                <a:solidFill>
                  <a:srgbClr val="FF9999"/>
                </a:solidFill>
              </a:rPr>
              <a:t>)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Energy extension to 1 or </a:t>
            </a:r>
            <a:r>
              <a:rPr lang="en-US" altLang="ja-JP" dirty="0" err="1" smtClean="0">
                <a:solidFill>
                  <a:schemeClr val="bg1"/>
                </a:solidFill>
              </a:rPr>
              <a:t>muliti</a:t>
            </a:r>
            <a:r>
              <a:rPr lang="en-US" altLang="ja-JP" dirty="0" err="1">
                <a:solidFill>
                  <a:schemeClr val="bg1"/>
                </a:solidFill>
              </a:rPr>
              <a:t>-</a:t>
            </a:r>
            <a:r>
              <a:rPr lang="en-US" altLang="ja-JP" dirty="0" err="1" smtClean="0">
                <a:solidFill>
                  <a:schemeClr val="bg1"/>
                </a:solidFill>
              </a:rPr>
              <a:t>TeV</a:t>
            </a:r>
            <a:r>
              <a:rPr lang="en-US" altLang="ja-JP" dirty="0" smtClean="0">
                <a:solidFill>
                  <a:schemeClr val="bg1"/>
                </a:solidFill>
              </a:rPr>
              <a:t>  (</a:t>
            </a:r>
            <a:r>
              <a:rPr lang="en-US" altLang="ja-JP" i="1" dirty="0" err="1" smtClean="0">
                <a:solidFill>
                  <a:schemeClr val="bg1"/>
                </a:solidFill>
              </a:rPr>
              <a:t>hhh</a:t>
            </a:r>
            <a:r>
              <a:rPr lang="en-US" altLang="ja-JP" i="1" dirty="0" smtClean="0">
                <a:solidFill>
                  <a:schemeClr val="bg1"/>
                </a:solidFill>
              </a:rPr>
              <a:t>, </a:t>
            </a:r>
            <a:r>
              <a:rPr lang="en-US" altLang="ja-JP" i="1" dirty="0" err="1" smtClean="0">
                <a:solidFill>
                  <a:schemeClr val="bg1"/>
                </a:solidFill>
              </a:rPr>
              <a:t>htt</a:t>
            </a:r>
            <a:r>
              <a:rPr lang="en-US" altLang="ja-JP" dirty="0" smtClean="0">
                <a:solidFill>
                  <a:schemeClr val="bg1"/>
                </a:solidFill>
              </a:rPr>
              <a:t>)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8782" y="5940569"/>
            <a:ext cx="543751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Higgs as a probe of new physics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>
            <a:off x="5008767" y="476672"/>
            <a:ext cx="3816916" cy="6106354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107504" y="3150096"/>
            <a:ext cx="47012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6000" dirty="0" smtClean="0">
                <a:solidFill>
                  <a:schemeClr val="bg1"/>
                </a:solidFill>
              </a:rPr>
              <a:t>We need </a:t>
            </a:r>
            <a:r>
              <a:rPr lang="en-US" altLang="ja-JP" sz="6000" dirty="0" smtClean="0">
                <a:solidFill>
                  <a:schemeClr val="bg1"/>
                </a:solidFill>
              </a:rPr>
              <a:t>LC </a:t>
            </a:r>
            <a:r>
              <a:rPr lang="en-US" altLang="ja-JP" sz="4000" dirty="0" smtClean="0">
                <a:solidFill>
                  <a:schemeClr val="bg1"/>
                </a:solidFill>
              </a:rPr>
              <a:t> </a:t>
            </a:r>
            <a:endParaRPr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57304" y="40466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Thank you for all the speakers again!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S. Choi, P. </a:t>
            </a:r>
            <a:r>
              <a:rPr lang="en-US" altLang="ja-JP" dirty="0" err="1" smtClean="0">
                <a:solidFill>
                  <a:schemeClr val="bg1"/>
                </a:solidFill>
              </a:rPr>
              <a:t>Grannis</a:t>
            </a:r>
            <a:r>
              <a:rPr lang="en-US" altLang="ja-JP" dirty="0" smtClean="0">
                <a:solidFill>
                  <a:schemeClr val="bg1"/>
                </a:solidFill>
              </a:rPr>
              <a:t>, </a:t>
            </a:r>
            <a:r>
              <a:rPr lang="en-US" altLang="ja-JP" dirty="0">
                <a:solidFill>
                  <a:schemeClr val="bg1"/>
                </a:solidFill>
              </a:rPr>
              <a:t>F. </a:t>
            </a:r>
            <a:r>
              <a:rPr lang="en-US" altLang="ja-JP" dirty="0" smtClean="0">
                <a:solidFill>
                  <a:schemeClr val="bg1"/>
                </a:solidFill>
              </a:rPr>
              <a:t>Simon,  H</a:t>
            </a:r>
            <a:r>
              <a:rPr lang="en-US" altLang="ja-JP" dirty="0">
                <a:solidFill>
                  <a:schemeClr val="bg1"/>
                </a:solidFill>
              </a:rPr>
              <a:t>. Ono,  J.  </a:t>
            </a:r>
            <a:r>
              <a:rPr lang="en-US" altLang="ja-JP" dirty="0" err="1">
                <a:solidFill>
                  <a:schemeClr val="bg1"/>
                </a:solidFill>
              </a:rPr>
              <a:t>Tian</a:t>
            </a:r>
            <a:r>
              <a:rPr lang="en-US" altLang="ja-JP" dirty="0">
                <a:solidFill>
                  <a:schemeClr val="bg1"/>
                </a:solidFill>
              </a:rPr>
              <a:t>, C. </a:t>
            </a:r>
            <a:r>
              <a:rPr lang="en-US" altLang="ja-JP" dirty="0" err="1">
                <a:solidFill>
                  <a:schemeClr val="bg1"/>
                </a:solidFill>
              </a:rPr>
              <a:t>Calancha</a:t>
            </a:r>
            <a:r>
              <a:rPr lang="en-US" altLang="ja-JP" dirty="0">
                <a:solidFill>
                  <a:schemeClr val="bg1"/>
                </a:solidFill>
              </a:rPr>
              <a:t>, H. </a:t>
            </a:r>
            <a:r>
              <a:rPr lang="en-US" altLang="ja-JP" dirty="0" err="1">
                <a:solidFill>
                  <a:schemeClr val="bg1"/>
                </a:solidFill>
              </a:rPr>
              <a:t>Tabassam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Suehara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K</a:t>
            </a:r>
            <a:r>
              <a:rPr lang="en-US" altLang="ja-JP" dirty="0">
                <a:solidFill>
                  <a:schemeClr val="bg1"/>
                </a:solidFill>
              </a:rPr>
              <a:t>. Tsumura, T. </a:t>
            </a:r>
            <a:r>
              <a:rPr lang="en-US" altLang="ja-JP" dirty="0" err="1">
                <a:solidFill>
                  <a:schemeClr val="bg1"/>
                </a:solidFill>
              </a:rPr>
              <a:t>Shindou</a:t>
            </a:r>
            <a:r>
              <a:rPr lang="en-US" altLang="ja-JP" dirty="0">
                <a:solidFill>
                  <a:schemeClr val="bg1"/>
                </a:solidFill>
              </a:rPr>
              <a:t>, M. </a:t>
            </a:r>
            <a:r>
              <a:rPr lang="en-US" altLang="ja-JP" dirty="0" err="1">
                <a:solidFill>
                  <a:schemeClr val="bg1"/>
                </a:solidFill>
              </a:rPr>
              <a:t>Peskin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r>
              <a:rPr lang="en-US" altLang="ja-JP" dirty="0" smtClean="0">
                <a:solidFill>
                  <a:schemeClr val="bg1"/>
                </a:solidFill>
              </a:rPr>
              <a:t>M</a:t>
            </a:r>
            <a:r>
              <a:rPr lang="en-US" altLang="ja-JP" dirty="0">
                <a:solidFill>
                  <a:schemeClr val="bg1"/>
                </a:solidFill>
              </a:rPr>
              <a:t>. </a:t>
            </a:r>
            <a:r>
              <a:rPr lang="en-US" altLang="ja-JP" dirty="0" err="1">
                <a:solidFill>
                  <a:schemeClr val="bg1"/>
                </a:solidFill>
              </a:rPr>
              <a:t>Patra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E</a:t>
            </a:r>
            <a:r>
              <a:rPr lang="en-US" altLang="ja-JP" dirty="0">
                <a:solidFill>
                  <a:schemeClr val="bg1"/>
                </a:solidFill>
              </a:rPr>
              <a:t>. </a:t>
            </a:r>
            <a:r>
              <a:rPr lang="en-US" altLang="ja-JP" dirty="0" err="1">
                <a:solidFill>
                  <a:schemeClr val="bg1"/>
                </a:solidFill>
              </a:rPr>
              <a:t>Senaha</a:t>
            </a:r>
            <a:r>
              <a:rPr lang="en-US" altLang="ja-JP" dirty="0">
                <a:solidFill>
                  <a:schemeClr val="bg1"/>
                </a:solidFill>
              </a:rPr>
              <a:t>, Y. </a:t>
            </a:r>
            <a:r>
              <a:rPr lang="en-US" altLang="ja-JP" dirty="0" err="1">
                <a:solidFill>
                  <a:schemeClr val="bg1"/>
                </a:solidFill>
              </a:rPr>
              <a:t>Kikuta</a:t>
            </a:r>
            <a:r>
              <a:rPr lang="en-US" altLang="ja-JP" dirty="0">
                <a:solidFill>
                  <a:schemeClr val="bg1"/>
                </a:solidFill>
              </a:rPr>
              <a:t>, K. </a:t>
            </a:r>
            <a:r>
              <a:rPr lang="en-US" altLang="ja-JP" dirty="0" err="1">
                <a:solidFill>
                  <a:schemeClr val="bg1"/>
                </a:solidFill>
              </a:rPr>
              <a:t>Yagyu</a:t>
            </a:r>
            <a:r>
              <a:rPr lang="en-US" altLang="ja-JP" dirty="0">
                <a:solidFill>
                  <a:schemeClr val="bg1"/>
                </a:solidFill>
              </a:rPr>
              <a:t>,  </a:t>
            </a:r>
            <a:r>
              <a:rPr lang="en-US" altLang="ja-JP" dirty="0" smtClean="0">
                <a:solidFill>
                  <a:schemeClr val="bg1"/>
                </a:solidFill>
              </a:rPr>
              <a:t>T</a:t>
            </a:r>
            <a:r>
              <a:rPr lang="en-US" altLang="ja-JP" dirty="0">
                <a:solidFill>
                  <a:schemeClr val="bg1"/>
                </a:solidFill>
              </a:rPr>
              <a:t>. </a:t>
            </a:r>
            <a:r>
              <a:rPr lang="en-US" altLang="ja-JP" dirty="0" err="1">
                <a:solidFill>
                  <a:schemeClr val="bg1"/>
                </a:solidFill>
              </a:rPr>
              <a:t>Nabeshima</a:t>
            </a:r>
            <a:r>
              <a:rPr lang="en-US" altLang="ja-JP" dirty="0">
                <a:solidFill>
                  <a:schemeClr val="bg1"/>
                </a:solidFill>
              </a:rPr>
              <a:t>, </a:t>
            </a:r>
            <a:r>
              <a:rPr lang="en-US" altLang="ja-JP" dirty="0" smtClean="0">
                <a:solidFill>
                  <a:schemeClr val="bg1"/>
                </a:solidFill>
              </a:rPr>
              <a:t>  O</a:t>
            </a:r>
            <a:r>
              <a:rPr lang="en-US" altLang="ja-JP" dirty="0">
                <a:solidFill>
                  <a:schemeClr val="bg1"/>
                </a:solidFill>
              </a:rPr>
              <a:t>. </a:t>
            </a:r>
            <a:r>
              <a:rPr lang="en-US" altLang="ja-JP" dirty="0" err="1" smtClean="0">
                <a:solidFill>
                  <a:schemeClr val="bg1"/>
                </a:solidFill>
              </a:rPr>
              <a:t>Stal</a:t>
            </a:r>
            <a:r>
              <a:rPr lang="en-US" altLang="ja-JP" dirty="0" smtClean="0">
                <a:solidFill>
                  <a:schemeClr val="bg1"/>
                </a:solidFill>
              </a:rPr>
              <a:t>, </a:t>
            </a:r>
            <a:r>
              <a:rPr lang="en-US" altLang="ja-JP" dirty="0">
                <a:solidFill>
                  <a:schemeClr val="bg1"/>
                </a:solidFill>
              </a:rPr>
              <a:t>R. Katayama, M. Berggren,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B</a:t>
            </a:r>
            <a:r>
              <a:rPr lang="en-US" altLang="ja-JP" dirty="0">
                <a:solidFill>
                  <a:schemeClr val="bg1"/>
                </a:solidFill>
              </a:rPr>
              <a:t>. </a:t>
            </a:r>
            <a:r>
              <a:rPr lang="en-US" altLang="ja-JP" dirty="0" err="1">
                <a:solidFill>
                  <a:schemeClr val="bg1"/>
                </a:solidFill>
              </a:rPr>
              <a:t>Vormwald</a:t>
            </a:r>
            <a:r>
              <a:rPr lang="en-US" altLang="ja-JP" dirty="0">
                <a:solidFill>
                  <a:schemeClr val="bg1"/>
                </a:solidFill>
              </a:rPr>
              <a:t>, R. </a:t>
            </a:r>
            <a:r>
              <a:rPr lang="en-US" altLang="ja-JP" dirty="0" err="1">
                <a:solidFill>
                  <a:schemeClr val="bg1"/>
                </a:solidFill>
              </a:rPr>
              <a:t>Poeschl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&amp; V. Marcel,  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R. </a:t>
            </a:r>
            <a:r>
              <a:rPr lang="en-US" altLang="ja-JP" dirty="0" err="1" smtClean="0">
                <a:solidFill>
                  <a:schemeClr val="bg1"/>
                </a:solidFill>
              </a:rPr>
              <a:t>Godbole</a:t>
            </a:r>
            <a:endParaRPr lang="en-US" altLang="ja-JP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5847655"/>
            <a:ext cx="2850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Thank you very much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 rot="20666836">
            <a:off x="7380312" y="1052736"/>
            <a:ext cx="914400" cy="33752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93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000" dirty="0" smtClean="0">
                <a:solidFill>
                  <a:srgbClr val="FF9999"/>
                </a:solidFill>
              </a:rPr>
              <a:t>Why still new physics?</a:t>
            </a:r>
            <a:endParaRPr kumimoji="1" lang="ja-JP" altLang="en-US" sz="6000" dirty="0">
              <a:solidFill>
                <a:srgbClr val="FF9999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510899"/>
            <a:ext cx="8229600" cy="30063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Reasonable motivations for BSM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Theoretical</a:t>
            </a:r>
          </a:p>
          <a:p>
            <a:pPr lvl="1"/>
            <a:r>
              <a:rPr lang="en-US" altLang="ja-JP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Unification, </a:t>
            </a:r>
            <a:r>
              <a:rPr lang="en-US" altLang="ja-JP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Hierarchy, </a:t>
            </a:r>
            <a:r>
              <a:rPr lang="en-US" altLang="ja-JP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ja-JP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F</a:t>
            </a:r>
            <a:r>
              <a:rPr lang="en-US" altLang="ja-JP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lavor symmetry, …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Empirical </a:t>
            </a:r>
          </a:p>
          <a:p>
            <a:pPr lvl="1"/>
            <a:r>
              <a:rPr lang="en-US" altLang="ja-JP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Neutrino Mass &amp; Mixing, Dark Matter, Baryon Asymmetry of the Universe, …</a:t>
            </a:r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6698" y="5508521"/>
            <a:ext cx="7180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chemeClr val="bg1"/>
                </a:solidFill>
              </a:rPr>
              <a:t>All of them cannot be explained in the SM</a:t>
            </a:r>
            <a:endParaRPr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64668" y="1556792"/>
            <a:ext cx="7751748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We all know the SM </a:t>
            </a:r>
            <a:r>
              <a:rPr lang="en-US" altLang="ja-JP" sz="2800" dirty="0" smtClean="0">
                <a:solidFill>
                  <a:schemeClr val="bg1"/>
                </a:solidFill>
              </a:rPr>
              <a:t>must </a:t>
            </a:r>
            <a:r>
              <a:rPr lang="en-US" altLang="ja-JP" sz="2800" dirty="0">
                <a:solidFill>
                  <a:schemeClr val="bg1"/>
                </a:solidFill>
              </a:rPr>
              <a:t>be replaced </a:t>
            </a:r>
            <a:r>
              <a:rPr lang="en-US" altLang="ja-JP" sz="2800" dirty="0" smtClean="0">
                <a:solidFill>
                  <a:schemeClr val="bg1"/>
                </a:solidFill>
              </a:rPr>
              <a:t>by a model of new physics  beyond the SM</a:t>
            </a:r>
            <a:endParaRPr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7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600" dirty="0" smtClean="0">
                <a:solidFill>
                  <a:srgbClr val="FF7C80"/>
                </a:solidFill>
              </a:rPr>
              <a:t>Beyond the SM?</a:t>
            </a:r>
            <a:endParaRPr kumimoji="1" lang="ja-JP" altLang="en-US" sz="6600" dirty="0">
              <a:solidFill>
                <a:srgbClr val="FF7C8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6371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3600" dirty="0" smtClean="0">
                <a:solidFill>
                  <a:schemeClr val="bg1"/>
                </a:solidFill>
              </a:rPr>
              <a:t>History tells us   </a:t>
            </a:r>
            <a:r>
              <a:rPr lang="en-US" altLang="ja-JP" sz="3600" dirty="0" smtClean="0">
                <a:solidFill>
                  <a:srgbClr val="FF9999"/>
                </a:solidFill>
              </a:rPr>
              <a:t>unification of  low </a:t>
            </a:r>
            <a:r>
              <a:rPr lang="en-US" altLang="ja-JP" sz="3600" dirty="0" smtClean="0">
                <a:solidFill>
                  <a:schemeClr val="bg1"/>
                </a:solidFill>
              </a:rPr>
              <a:t>in the nature</a:t>
            </a:r>
          </a:p>
          <a:p>
            <a:pPr marL="0" indent="0">
              <a:buNone/>
            </a:pPr>
            <a:endParaRPr lang="en-US" altLang="ja-JP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3600" dirty="0" smtClean="0">
                <a:solidFill>
                  <a:schemeClr val="bg1"/>
                </a:solidFill>
              </a:rPr>
              <a:t>Unification </a:t>
            </a:r>
            <a:r>
              <a:rPr lang="en-US" altLang="ja-JP" sz="3600" dirty="0" smtClean="0">
                <a:solidFill>
                  <a:schemeClr val="bg1"/>
                </a:solidFill>
              </a:rPr>
              <a:t>is GOAL</a:t>
            </a:r>
            <a:endParaRPr lang="en-US" altLang="ja-JP" sz="3600" dirty="0" smtClean="0">
              <a:solidFill>
                <a:schemeClr val="bg1"/>
              </a:solidFill>
            </a:endParaRPr>
          </a:p>
          <a:p>
            <a:endParaRPr lang="en-US" altLang="ja-JP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3600" dirty="0" smtClean="0">
                <a:solidFill>
                  <a:schemeClr val="bg1"/>
                </a:solidFill>
              </a:rPr>
              <a:t>We are still on the </a:t>
            </a:r>
            <a:r>
              <a:rPr lang="en-US" altLang="ja-JP" sz="3600" dirty="0" smtClean="0">
                <a:solidFill>
                  <a:schemeClr val="bg1"/>
                </a:solidFill>
              </a:rPr>
              <a:t>way to the unification </a:t>
            </a:r>
            <a:endParaRPr lang="en-US" altLang="ja-JP" sz="3600" dirty="0" smtClean="0">
              <a:solidFill>
                <a:schemeClr val="bg1"/>
              </a:solidFill>
            </a:endParaRPr>
          </a:p>
          <a:p>
            <a:endParaRPr lang="en-US" altLang="ja-JP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ja-JP" sz="3600" dirty="0" smtClean="0">
                <a:solidFill>
                  <a:schemeClr val="bg1"/>
                </a:solidFill>
              </a:rPr>
              <a:t>It must be…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ja-JP" sz="3600" dirty="0" smtClean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128856" y="4221088"/>
            <a:ext cx="10584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prstClr val="white"/>
                </a:solidFill>
              </a:rPr>
              <a:t>Strong force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5220072" y="4941168"/>
            <a:ext cx="178176" cy="79208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4309120" y="4941168"/>
            <a:ext cx="910952" cy="79208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220072" y="4941168"/>
            <a:ext cx="1199888" cy="79208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8507288" y="1031032"/>
            <a:ext cx="25152" cy="4561656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3707904" y="5589240"/>
            <a:ext cx="1058416" cy="914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prstClr val="white"/>
                </a:solidFill>
              </a:rPr>
              <a:t>Electric</a:t>
            </a:r>
          </a:p>
          <a:p>
            <a:pPr algn="ctr"/>
            <a:r>
              <a:rPr lang="en-US" altLang="ja-JP" b="1" dirty="0" smtClean="0">
                <a:solidFill>
                  <a:prstClr val="white"/>
                </a:solidFill>
              </a:rPr>
              <a:t>Force</a:t>
            </a:r>
            <a:endParaRPr lang="ja-JP" altLang="en-US" b="1" dirty="0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860032" y="5589240"/>
            <a:ext cx="1107904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prstClr val="white"/>
                </a:solidFill>
              </a:rPr>
              <a:t>Magnetic</a:t>
            </a:r>
          </a:p>
          <a:p>
            <a:pPr algn="ctr"/>
            <a:r>
              <a:rPr lang="en-US" altLang="ja-JP" b="1" dirty="0" smtClean="0">
                <a:solidFill>
                  <a:prstClr val="white"/>
                </a:solidFill>
              </a:rPr>
              <a:t>Force</a:t>
            </a:r>
            <a:endParaRPr lang="ja-JP" altLang="en-US" b="1" dirty="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05872" y="5580848"/>
            <a:ext cx="1058416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prstClr val="white"/>
                </a:solidFill>
              </a:rPr>
              <a:t>Light</a:t>
            </a:r>
          </a:p>
        </p:txBody>
      </p:sp>
      <p:cxnSp>
        <p:nvCxnSpPr>
          <p:cNvPr id="33" name="直線コネクタ 32"/>
          <p:cNvCxnSpPr/>
          <p:nvPr/>
        </p:nvCxnSpPr>
        <p:spPr>
          <a:xfrm>
            <a:off x="7524328" y="3791720"/>
            <a:ext cx="0" cy="42936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endCxn id="10" idx="0"/>
          </p:cNvCxnSpPr>
          <p:nvPr/>
        </p:nvCxnSpPr>
        <p:spPr>
          <a:xfrm>
            <a:off x="5868292" y="3645024"/>
            <a:ext cx="673076" cy="57606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H="1">
            <a:off x="5220072" y="3645024"/>
            <a:ext cx="648220" cy="64941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4067944" y="422108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prstClr val="white"/>
                </a:solidFill>
              </a:rPr>
              <a:t>Electromagnetic Force</a:t>
            </a:r>
            <a:endParaRPr lang="ja-JP" altLang="en-US" sz="2400" b="1" dirty="0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012160" y="4221088"/>
            <a:ext cx="10584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prstClr val="white"/>
                </a:solidFill>
              </a:rPr>
              <a:t>Weak force</a:t>
            </a:r>
          </a:p>
        </p:txBody>
      </p:sp>
      <p:cxnSp>
        <p:nvCxnSpPr>
          <p:cNvPr id="41" name="直線コネクタ 40"/>
          <p:cNvCxnSpPr/>
          <p:nvPr/>
        </p:nvCxnSpPr>
        <p:spPr>
          <a:xfrm>
            <a:off x="7164288" y="2132856"/>
            <a:ext cx="262880" cy="789408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6009760" y="2204864"/>
            <a:ext cx="1154528" cy="717400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V="1">
            <a:off x="7658064" y="908720"/>
            <a:ext cx="529208" cy="504056"/>
          </a:xfrm>
          <a:prstGeom prst="line">
            <a:avLst/>
          </a:prstGeom>
          <a:ln w="762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角丸四角形 14"/>
          <p:cNvSpPr/>
          <p:nvPr/>
        </p:nvSpPr>
        <p:spPr>
          <a:xfrm>
            <a:off x="7956376" y="116632"/>
            <a:ext cx="952138" cy="914400"/>
          </a:xfrm>
          <a:prstGeom prst="round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prstClr val="white"/>
                </a:solidFill>
              </a:rPr>
              <a:t> ???</a:t>
            </a:r>
            <a:endParaRPr lang="ja-JP" altLang="en-US" sz="2000" b="1" dirty="0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6372200" y="1340768"/>
            <a:ext cx="1815072" cy="9144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prstClr val="white"/>
                </a:solidFill>
              </a:rPr>
              <a:t> </a:t>
            </a:r>
            <a:r>
              <a:rPr lang="en-US" altLang="ja-JP" sz="2400" b="1" dirty="0" smtClean="0">
                <a:solidFill>
                  <a:prstClr val="white"/>
                </a:solidFill>
              </a:rPr>
              <a:t>Grand Unification</a:t>
            </a:r>
            <a:endParaRPr lang="ja-JP" altLang="en-US" sz="2400" b="1" dirty="0">
              <a:solidFill>
                <a:prstClr val="white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040200" y="2874640"/>
            <a:ext cx="1656184" cy="914400"/>
          </a:xfrm>
          <a:prstGeom prst="round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solidFill>
                  <a:prstClr val="white"/>
                </a:solidFill>
              </a:rPr>
              <a:t>EW theory</a:t>
            </a:r>
            <a:endParaRPr lang="ja-JP" altLang="en-US" sz="2400" b="1" dirty="0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876256" y="2877320"/>
            <a:ext cx="1101824" cy="914400"/>
          </a:xfrm>
          <a:prstGeom prst="round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prstClr val="white"/>
                </a:solidFill>
              </a:rPr>
              <a:t>QCD</a:t>
            </a:r>
            <a:endParaRPr lang="ja-JP" altLang="en-US" sz="2800" b="1" dirty="0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4716016" y="2420888"/>
            <a:ext cx="3543264" cy="18002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978080" y="5589240"/>
            <a:ext cx="1058416" cy="914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prstClr val="white"/>
                </a:solidFill>
              </a:rPr>
              <a:t>Gravity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499992" y="2378898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prstClr val="white"/>
                </a:solidFill>
              </a:rPr>
              <a:t>SM</a:t>
            </a:r>
            <a:endParaRPr lang="ja-JP" alt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6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600" dirty="0" smtClean="0">
                <a:solidFill>
                  <a:srgbClr val="FF9999"/>
                </a:solidFill>
              </a:rPr>
              <a:t>Beyond the SM?</a:t>
            </a:r>
            <a:endParaRPr kumimoji="1" lang="ja-JP" altLang="en-US" sz="6600" dirty="0">
              <a:solidFill>
                <a:srgbClr val="FF9999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6003159" y="3501008"/>
            <a:ext cx="2385265" cy="230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prstClr val="black"/>
                </a:solidFill>
              </a:rPr>
              <a:t>Standard Model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611559" y="2996952"/>
            <a:ext cx="2376265" cy="36004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400" dirty="0" smtClean="0">
              <a:solidFill>
                <a:prstClr val="white"/>
              </a:solidFill>
            </a:endParaRP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</a:rPr>
              <a:t>Baryon Asymmetry</a:t>
            </a:r>
          </a:p>
          <a:p>
            <a:pPr algn="ctr"/>
            <a:endParaRPr lang="en-US" altLang="ja-JP" sz="3200" dirty="0">
              <a:solidFill>
                <a:prstClr val="white"/>
              </a:solidFill>
            </a:endParaRP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</a:rPr>
              <a:t>DM</a:t>
            </a:r>
          </a:p>
          <a:p>
            <a:pPr algn="ctr"/>
            <a:endParaRPr lang="en-US" altLang="ja-JP" sz="3200" dirty="0">
              <a:solidFill>
                <a:prstClr val="white"/>
              </a:solidFill>
            </a:endParaRP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  <a:latin typeface="Symbol" pitchFamily="18" charset="2"/>
              </a:rPr>
              <a:t>n</a:t>
            </a:r>
            <a:r>
              <a:rPr lang="en-US" altLang="ja-JP" sz="3200" dirty="0" smtClean="0">
                <a:solidFill>
                  <a:prstClr val="white"/>
                </a:solidFill>
              </a:rPr>
              <a:t>-Mass</a:t>
            </a:r>
            <a:endParaRPr lang="en-US" altLang="ja-JP" sz="3200" dirty="0">
              <a:solidFill>
                <a:prstClr val="white"/>
              </a:solidFill>
            </a:endParaRPr>
          </a:p>
          <a:p>
            <a:pPr algn="ctr"/>
            <a:r>
              <a:rPr lang="en-US" altLang="ja-JP" sz="3200" dirty="0" smtClean="0">
                <a:solidFill>
                  <a:prstClr val="white"/>
                </a:solidFill>
              </a:rPr>
              <a:t>……</a:t>
            </a:r>
          </a:p>
          <a:p>
            <a:pPr algn="ctr"/>
            <a:endParaRPr lang="ja-JP" altLang="en-US" sz="2400" dirty="0">
              <a:solidFill>
                <a:prstClr val="white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31840" y="3484165"/>
            <a:ext cx="2338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Not connected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1796623"/>
            <a:ext cx="2085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Established </a:t>
            </a:r>
          </a:p>
          <a:p>
            <a:r>
              <a:rPr kumimoji="1" lang="en-US" altLang="ja-JP" sz="2400" dirty="0" smtClean="0">
                <a:solidFill>
                  <a:schemeClr val="bg1"/>
                </a:solidFill>
              </a:rPr>
              <a:t>Phenomena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Beyond the SM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600" dirty="0" smtClean="0">
                <a:solidFill>
                  <a:srgbClr val="FF9999"/>
                </a:solidFill>
              </a:rPr>
              <a:t>Beyond the SM?</a:t>
            </a:r>
            <a:endParaRPr kumimoji="1" lang="ja-JP" altLang="en-US" sz="6600" dirty="0">
              <a:solidFill>
                <a:srgbClr val="FF9999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6003159" y="3501008"/>
            <a:ext cx="2385265" cy="23042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Standard Model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0" name="直線コネクタ 9"/>
          <p:cNvCxnSpPr>
            <a:endCxn id="4" idx="1"/>
          </p:cNvCxnSpPr>
          <p:nvPr/>
        </p:nvCxnSpPr>
        <p:spPr>
          <a:xfrm>
            <a:off x="5580112" y="3349316"/>
            <a:ext cx="772361" cy="489142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2555776" y="3349316"/>
            <a:ext cx="1215135" cy="912549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940152" y="1268760"/>
            <a:ext cx="16453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SUSY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Little Higgs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Dynamical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Extra D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Extended-Higgs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Extra gauge 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Vector like</a:t>
            </a:r>
          </a:p>
          <a:p>
            <a:r>
              <a:rPr kumimoji="1" lang="en-US" altLang="ja-JP" dirty="0" smtClean="0">
                <a:solidFill>
                  <a:schemeClr val="accent1"/>
                </a:solidFill>
              </a:rPr>
              <a:t>…… 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419872" y="1700808"/>
            <a:ext cx="2520280" cy="172819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New physics</a:t>
            </a:r>
            <a:endParaRPr kumimoji="1" lang="ja-JP" altLang="en-US" sz="4000" dirty="0"/>
          </a:p>
        </p:txBody>
      </p:sp>
      <p:sp>
        <p:nvSpPr>
          <p:cNvPr id="27" name="角丸四角形 26"/>
          <p:cNvSpPr/>
          <p:nvPr/>
        </p:nvSpPr>
        <p:spPr>
          <a:xfrm>
            <a:off x="611560" y="2996952"/>
            <a:ext cx="2304256" cy="36004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400" dirty="0" smtClean="0"/>
          </a:p>
          <a:p>
            <a:pPr algn="ctr"/>
            <a:r>
              <a:rPr kumimoji="1" lang="en-US" altLang="ja-JP" sz="3200" dirty="0" smtClean="0"/>
              <a:t>Baryon Asymmetry</a:t>
            </a:r>
          </a:p>
          <a:p>
            <a:pPr algn="ctr"/>
            <a:endParaRPr lang="en-US" altLang="ja-JP" sz="3200" dirty="0"/>
          </a:p>
          <a:p>
            <a:pPr algn="ctr"/>
            <a:r>
              <a:rPr kumimoji="1" lang="en-US" altLang="ja-JP" sz="3200" dirty="0" smtClean="0"/>
              <a:t>DM</a:t>
            </a:r>
          </a:p>
          <a:p>
            <a:pPr algn="ctr"/>
            <a:endParaRPr lang="en-US" altLang="ja-JP" sz="3200" dirty="0"/>
          </a:p>
          <a:p>
            <a:pPr algn="ctr"/>
            <a:r>
              <a:rPr lang="en-US" altLang="ja-JP" sz="3200" dirty="0" smtClean="0">
                <a:latin typeface="Symbol" pitchFamily="18" charset="2"/>
              </a:rPr>
              <a:t>n</a:t>
            </a:r>
            <a:r>
              <a:rPr lang="en-US" altLang="ja-JP" sz="3200" dirty="0" smtClean="0"/>
              <a:t>-Mass</a:t>
            </a:r>
            <a:endParaRPr kumimoji="1" lang="en-US" altLang="ja-JP" sz="3200" dirty="0"/>
          </a:p>
          <a:p>
            <a:pPr algn="ctr"/>
            <a:r>
              <a:rPr lang="en-US" altLang="ja-JP" sz="3200" dirty="0" smtClean="0"/>
              <a:t>……</a:t>
            </a:r>
            <a:endParaRPr kumimoji="1" lang="en-US" altLang="ja-JP" sz="3200" dirty="0" smtClean="0"/>
          </a:p>
          <a:p>
            <a:pPr algn="ctr"/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560" y="1796623"/>
            <a:ext cx="2085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Established </a:t>
            </a:r>
          </a:p>
          <a:p>
            <a:r>
              <a:rPr kumimoji="1" lang="en-US" altLang="ja-JP" sz="2400" dirty="0" smtClean="0">
                <a:solidFill>
                  <a:schemeClr val="bg1"/>
                </a:solidFill>
              </a:rPr>
              <a:t>Phenomena </a:t>
            </a:r>
          </a:p>
          <a:p>
            <a:r>
              <a:rPr lang="en-US" altLang="ja-JP" sz="2400" dirty="0" smtClean="0">
                <a:solidFill>
                  <a:schemeClr val="bg1"/>
                </a:solidFill>
              </a:rPr>
              <a:t>Beyond the SM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6600" dirty="0" smtClean="0">
                <a:solidFill>
                  <a:schemeClr val="bg1"/>
                </a:solidFill>
              </a:rPr>
              <a:t>SM must be replaced </a:t>
            </a:r>
            <a:endParaRPr kumimoji="1" lang="ja-JP" altLang="en-U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6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6000" dirty="0" smtClean="0">
                <a:solidFill>
                  <a:srgbClr val="FF7C80"/>
                </a:solidFill>
              </a:rPr>
              <a:t>Where is it ?</a:t>
            </a:r>
            <a:endParaRPr kumimoji="1" lang="ja-JP" altLang="en-US" sz="60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2143397"/>
            <a:ext cx="699512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 err="1">
                <a:solidFill>
                  <a:schemeClr val="bg1"/>
                </a:solidFill>
              </a:rPr>
              <a:t>T</a:t>
            </a:r>
            <a:r>
              <a:rPr lang="en-US" altLang="ja-JP" dirty="0" err="1" smtClean="0">
                <a:solidFill>
                  <a:schemeClr val="bg1"/>
                </a:solidFill>
              </a:rPr>
              <a:t>erascale</a:t>
            </a:r>
            <a:r>
              <a:rPr lang="en-US" altLang="ja-JP" dirty="0">
                <a:solidFill>
                  <a:schemeClr val="bg1"/>
                </a:solidFill>
              </a:rPr>
              <a:t>? 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Hierarchy Problem                                (Be just above the EWSB scale!)</a:t>
            </a: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Λ =</a:t>
            </a:r>
            <a:r>
              <a:rPr lang="ja-JP" altLang="en-US" dirty="0" smtClean="0">
                <a:solidFill>
                  <a:schemeClr val="bg1"/>
                </a:solidFill>
              </a:rPr>
              <a:t>　</a:t>
            </a:r>
            <a:r>
              <a:rPr lang="en-US" altLang="ja-JP" dirty="0" smtClean="0">
                <a:solidFill>
                  <a:schemeClr val="bg1"/>
                </a:solidFill>
              </a:rPr>
              <a:t>1 </a:t>
            </a:r>
            <a:r>
              <a:rPr lang="en-US" altLang="ja-JP" dirty="0" err="1" smtClean="0">
                <a:solidFill>
                  <a:schemeClr val="bg1"/>
                </a:solidFill>
              </a:rPr>
              <a:t>TeV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  mild fine tuning</a:t>
            </a: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      10</a:t>
            </a:r>
            <a:r>
              <a:rPr lang="ja-JP" altLang="en-US" dirty="0" smtClean="0">
                <a:solidFill>
                  <a:schemeClr val="bg1"/>
                </a:solidFill>
              </a:rPr>
              <a:t> </a:t>
            </a:r>
            <a:r>
              <a:rPr lang="en-US" altLang="ja-JP" dirty="0" err="1" smtClean="0">
                <a:solidFill>
                  <a:schemeClr val="bg1"/>
                </a:solidFill>
              </a:rPr>
              <a:t>TeV</a:t>
            </a:r>
            <a:r>
              <a:rPr lang="en-US" altLang="ja-JP" dirty="0" smtClean="0">
                <a:solidFill>
                  <a:schemeClr val="bg1"/>
                </a:solidFill>
              </a:rPr>
              <a:t>    more fine tuning</a:t>
            </a:r>
            <a:endParaRPr lang="en-US" altLang="ja-JP" dirty="0">
              <a:solidFill>
                <a:schemeClr val="bg1"/>
              </a:solidFill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</a:rPr>
              <a:t>   10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16</a:t>
            </a:r>
            <a:r>
              <a:rPr kumimoji="1"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GeV</a:t>
            </a:r>
            <a:r>
              <a:rPr kumimoji="1" lang="en-US" altLang="ja-JP" dirty="0" smtClean="0">
                <a:solidFill>
                  <a:schemeClr val="bg1"/>
                </a:solidFill>
              </a:rPr>
              <a:t>    huge fine tuning 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Dark Matter</a:t>
            </a: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</a:rPr>
              <a:t>WIMP hypothesis: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m</a:t>
            </a:r>
            <a:r>
              <a:rPr kumimoji="1" lang="en-US" altLang="ja-JP" baseline="-25000" dirty="0" err="1" smtClean="0">
                <a:solidFill>
                  <a:schemeClr val="bg1"/>
                </a:solidFill>
              </a:rPr>
              <a:t>DM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</a:rPr>
              <a:t>= 1GeV - 1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TeV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5616" y="1476073"/>
            <a:ext cx="7075976" cy="5847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>
                <a:solidFill>
                  <a:schemeClr val="bg1"/>
                </a:solidFill>
              </a:rPr>
              <a:t>TeV</a:t>
            </a:r>
            <a:r>
              <a:rPr kumimoji="1" lang="en-US" altLang="ja-JP" sz="3200" dirty="0" smtClean="0">
                <a:solidFill>
                  <a:schemeClr val="bg1"/>
                </a:solidFill>
              </a:rPr>
              <a:t> scale? </a:t>
            </a:r>
            <a:r>
              <a:rPr lang="en-US" altLang="ja-JP" sz="3200" dirty="0" smtClean="0">
                <a:solidFill>
                  <a:schemeClr val="bg1"/>
                </a:solidFill>
              </a:rPr>
              <a:t> -------------------- </a:t>
            </a:r>
            <a:r>
              <a:rPr kumimoji="1" lang="en-US" altLang="ja-JP" sz="3200" dirty="0" smtClean="0">
                <a:solidFill>
                  <a:schemeClr val="bg1"/>
                </a:solidFill>
              </a:rPr>
              <a:t>Planck  Scale? 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22679" y="3861048"/>
            <a:ext cx="14813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NP candidate 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SUSY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Little Higgs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Dynamical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Extra D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…… 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1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rho = \frac{m_W^{}}{m_Z^{} \cos\theta_W^{}}, \;\;\;&#10;\Delta \rho = \rho - 1 = \alpha T   &#10;\]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mono"/>
  <p:tag name="DEBUGINTERACTIVE" val="True"/>
  <p:tag name="ORIGWIDTH" val="343"/>
  <p:tag name="PICTUREFILESIZE" val="351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Delta T_{\sf  top} &#10;\propto \frac{m_t^2}{M_W^2}  \]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mono"/>
  <p:tag name="DEBUGINTERACTIVE" val="True"/>
  <p:tag name="ORIGWIDTH" val="123.875"/>
  <p:tag name="PICTUREFILESIZE" val="1590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Delta T_{\sf  Higgs} \simeq &#10;- \ln \frac{m_H^2}{M_W^2} &#10;\;\; (\sim 0)   &#10;\]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mono"/>
  <p:tag name="DEBUGINTERACTIVE" val="True"/>
  <p:tag name="ORIGWIDTH" val="244.75"/>
  <p:tag name="PICTUREFILESIZE" val="2988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Delta T_{\sf Higgs} \sim &#10;- \ln \frac{m_h^2}{M_W^2} &#10; +  \frac{(m_A^2 - m_{H^{\pm}}^2)^{2}}{M_W^2 m_A^2} &#10;\;\; (\sim 0) .\]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mono"/>
  <p:tag name="DEBUGINTERACTIVE" val="True"/>
  <p:tag name="ORIGWIDTH" val="417.875"/>
  <p:tag name="PICTUREFILESIZE" val="53082"/>
</p:tagLst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</TotalTime>
  <Words>1595</Words>
  <Application>Microsoft Office PowerPoint</Application>
  <PresentationFormat>画面に合わせる (4:3)</PresentationFormat>
  <Paragraphs>376</Paragraphs>
  <Slides>33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33</vt:i4>
      </vt:variant>
    </vt:vector>
  </HeadingPairs>
  <TitlesOfParts>
    <vt:vector size="36" baseType="lpstr">
      <vt:lpstr>1_Office テーマ</vt:lpstr>
      <vt:lpstr>8_Office テーマ</vt:lpstr>
      <vt:lpstr>9_Office テーマ</vt:lpstr>
      <vt:lpstr>Physics Summary  at KILC 12</vt:lpstr>
      <vt:lpstr>Thanks to all 22 speakers                </vt:lpstr>
      <vt:lpstr>Current Status  </vt:lpstr>
      <vt:lpstr>Why still new physics?</vt:lpstr>
      <vt:lpstr>Beyond the SM?</vt:lpstr>
      <vt:lpstr>Beyond the SM?</vt:lpstr>
      <vt:lpstr>Beyond the SM?</vt:lpstr>
      <vt:lpstr>SM must be replaced </vt:lpstr>
      <vt:lpstr>Where is it ?</vt:lpstr>
      <vt:lpstr>LHC tells us about SUSY</vt:lpstr>
      <vt:lpstr>CMSSM (MSUGRA)  is in trouble </vt:lpstr>
      <vt:lpstr>PowerPoint プレゼンテーション</vt:lpstr>
      <vt:lpstr>New Physics Paradigm</vt:lpstr>
      <vt:lpstr>What is the point?</vt:lpstr>
      <vt:lpstr>Solid target is the Higgs sector</vt:lpstr>
      <vt:lpstr>SM Higgs</vt:lpstr>
      <vt:lpstr>Higgs and New Physics </vt:lpstr>
      <vt:lpstr>Extended Higgs sector</vt:lpstr>
      <vt:lpstr>Higgs dynamics</vt:lpstr>
      <vt:lpstr>Decoupling/Non-decoupling</vt:lpstr>
      <vt:lpstr>Non-decoupling effect</vt:lpstr>
      <vt:lpstr>Higgs potential</vt:lpstr>
      <vt:lpstr>Non-decoupling effect </vt:lpstr>
      <vt:lpstr>Extended Higgs sector</vt:lpstr>
      <vt:lpstr>Extended Higgs sector</vt:lpstr>
      <vt:lpstr>Extended Higgs sector</vt:lpstr>
      <vt:lpstr>Higgs coupling measurement </vt:lpstr>
      <vt:lpstr>Higgs coupling measurement </vt:lpstr>
      <vt:lpstr>PowerPoint プレゼンテーション</vt:lpstr>
      <vt:lpstr>Higgs coupling measurement </vt:lpstr>
      <vt:lpstr>Direct searches of additional scalars</vt:lpstr>
      <vt:lpstr>Outlook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Summary at KILC12</dc:title>
  <dc:creator>kanemu</dc:creator>
  <cp:lastModifiedBy>Windows ユーザー</cp:lastModifiedBy>
  <cp:revision>156</cp:revision>
  <dcterms:created xsi:type="dcterms:W3CDTF">2012-04-23T18:52:28Z</dcterms:created>
  <dcterms:modified xsi:type="dcterms:W3CDTF">2012-04-26T04:51:15Z</dcterms:modified>
</cp:coreProperties>
</file>