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4"/>
  </p:notesMasterIdLst>
  <p:sldIdLst>
    <p:sldId id="256" r:id="rId4"/>
    <p:sldId id="257" r:id="rId5"/>
    <p:sldId id="295" r:id="rId6"/>
    <p:sldId id="263" r:id="rId7"/>
    <p:sldId id="264" r:id="rId8"/>
    <p:sldId id="274" r:id="rId9"/>
    <p:sldId id="373" r:id="rId10"/>
    <p:sldId id="258" r:id="rId11"/>
    <p:sldId id="259" r:id="rId12"/>
    <p:sldId id="260" r:id="rId13"/>
    <p:sldId id="261" r:id="rId14"/>
    <p:sldId id="262" r:id="rId15"/>
    <p:sldId id="289" r:id="rId16"/>
    <p:sldId id="290" r:id="rId17"/>
    <p:sldId id="291" r:id="rId18"/>
    <p:sldId id="314" r:id="rId19"/>
    <p:sldId id="315" r:id="rId20"/>
    <p:sldId id="341" r:id="rId21"/>
    <p:sldId id="317" r:id="rId22"/>
    <p:sldId id="342" r:id="rId23"/>
    <p:sldId id="343" r:id="rId24"/>
    <p:sldId id="344" r:id="rId25"/>
    <p:sldId id="345" r:id="rId26"/>
    <p:sldId id="271" r:id="rId27"/>
    <p:sldId id="272" r:id="rId28"/>
    <p:sldId id="273" r:id="rId29"/>
    <p:sldId id="354" r:id="rId30"/>
    <p:sldId id="355" r:id="rId31"/>
    <p:sldId id="362" r:id="rId32"/>
    <p:sldId id="292" r:id="rId33"/>
    <p:sldId id="293" r:id="rId34"/>
    <p:sldId id="294" r:id="rId35"/>
    <p:sldId id="268" r:id="rId36"/>
    <p:sldId id="270" r:id="rId37"/>
    <p:sldId id="333" r:id="rId38"/>
    <p:sldId id="334" r:id="rId39"/>
    <p:sldId id="335" r:id="rId40"/>
    <p:sldId id="321" r:id="rId41"/>
    <p:sldId id="322" r:id="rId42"/>
    <p:sldId id="372" r:id="rId43"/>
    <p:sldId id="351" r:id="rId44"/>
    <p:sldId id="348" r:id="rId45"/>
    <p:sldId id="349" r:id="rId46"/>
    <p:sldId id="350" r:id="rId47"/>
    <p:sldId id="369" r:id="rId48"/>
    <p:sldId id="283" r:id="rId49"/>
    <p:sldId id="371" r:id="rId50"/>
    <p:sldId id="288" r:id="rId51"/>
    <p:sldId id="339" r:id="rId52"/>
    <p:sldId id="330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E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9" autoAdjust="0"/>
    <p:restoredTop sz="94679" autoAdjust="0"/>
  </p:normalViewPr>
  <p:slideViewPr>
    <p:cSldViewPr>
      <p:cViewPr>
        <p:scale>
          <a:sx n="72" d="100"/>
          <a:sy n="72" d="100"/>
        </p:scale>
        <p:origin x="-107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07"/>
    </p:cViewPr>
  </p:sorterViewPr>
  <p:notesViewPr>
    <p:cSldViewPr>
      <p:cViewPr varScale="1">
        <p:scale>
          <a:sx n="59" d="100"/>
          <a:sy n="59" d="100"/>
        </p:scale>
        <p:origin x="-2069" y="-6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344E7-FE94-49C0-A804-94DED1F3AB4F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52BFB-E69B-4A85-B2D1-3C7E717A12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3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52BFB-E69B-4A85-B2D1-3C7E717A12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Note: 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 is octagonal, not a dodecahedron as depicted</a:t>
            </a:r>
            <a:r>
              <a:rPr lang="en-US" baseline="0" dirty="0" smtClean="0"/>
              <a:t> in drawing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5B0E9-2BED-4EF4-9B6D-17F0F399A67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5B0E9-2BED-4EF4-9B6D-17F0F399A67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47EF-9F9F-4EF1-8D94-C9AECE4C1CC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5B0E9-2BED-4EF4-9B6D-17F0F399A67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26E5-AF82-44AC-B727-E27C1A8DA6A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726E5-AF82-44AC-B727-E27C1A8DA6A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52BFB-E69B-4A85-B2D1-3C7E717A12EE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52BFB-E69B-4A85-B2D1-3C7E717A12EE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0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735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9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77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34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540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22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2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00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486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51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1212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9037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040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948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490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42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13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32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5451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017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29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DA264-8707-4495-81E6-8250BEFC2B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2F41D-394C-4DD0-9B50-5603CD3F8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9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0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11" Type="http://schemas.openxmlformats.org/officeDocument/2006/relationships/image" Target="../media/image16.png"/><Relationship Id="rId5" Type="http://schemas.openxmlformats.org/officeDocument/2006/relationships/image" Target="../media/image10.tiff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Word_Document1.docx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7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9.pn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0.png"/><Relationship Id="rId5" Type="http://schemas.openxmlformats.org/officeDocument/2006/relationships/image" Target="../media/image76.wmf"/><Relationship Id="rId10" Type="http://schemas.openxmlformats.org/officeDocument/2006/relationships/image" Target="../media/image78.wmf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9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wmf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134" y="906959"/>
            <a:ext cx="8915400" cy="76944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rogress of </a:t>
            </a:r>
            <a:r>
              <a:rPr lang="en-US" sz="44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 Towards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the DBD 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0800" y="3916740"/>
            <a:ext cx="4114800" cy="1569660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Tim </a:t>
            </a:r>
            <a:r>
              <a:rPr lang="en-US" sz="3200" dirty="0" err="1" smtClean="0"/>
              <a:t>Barklow</a:t>
            </a:r>
            <a:endParaRPr lang="en-US" sz="3200" dirty="0" smtClean="0"/>
          </a:p>
          <a:p>
            <a:pPr algn="ctr"/>
            <a:r>
              <a:rPr lang="en-US" sz="3200" dirty="0" smtClean="0"/>
              <a:t>SLAC</a:t>
            </a:r>
          </a:p>
          <a:p>
            <a:pPr algn="ctr"/>
            <a:r>
              <a:rPr lang="en-US" sz="3200" dirty="0" smtClean="0"/>
              <a:t>for the </a:t>
            </a:r>
            <a:r>
              <a:rPr lang="en-US" sz="3200" dirty="0" err="1" smtClean="0"/>
              <a:t>SiD</a:t>
            </a:r>
            <a:r>
              <a:rPr lang="en-US" sz="3200" dirty="0" smtClean="0"/>
              <a:t> Concept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667000"/>
            <a:ext cx="1676400" cy="90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Vertex Detector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286000"/>
            <a:ext cx="2667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Participating Institutions: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PLUME,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SiLC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Fermilab, SLAC, Cornell U., U. of New Mexico, U. of Oregon, Yale U.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Baseline:   Silicon pixels, all-silicon barrel, carbon fiber end rings &amp; support cylinder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Option 1:   Silicon on foam sensor support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Option 2:   Silicon on carbon fiber sensor support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Option 3:   Silicon micro-strip outer disks (vs. pixels)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286000"/>
            <a:ext cx="2667000" cy="411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81400" y="7620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Vertex Detector Side Elevation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81400" y="762000"/>
            <a:ext cx="49530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81400" y="4495800"/>
            <a:ext cx="487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Area of critical R&amp;D/goals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Sensor technology R&amp;D: Incorporate latest developments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Low-mass structures: Demonstrate all-silicon, silicon on carbon fiber, &amp; silicon on foam structures 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Power delivery: Develop DC-DC conversion &amp; serial power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Cooling/cabling/vibrations: Fabricate &amp; test R&amp;D structures for vibrations due to air cooling &amp; pulsed power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81400" y="4495800"/>
            <a:ext cx="49530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" y="1066800"/>
            <a:ext cx="2667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VTX_IDAG_SiDparAugust08_1108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1066800"/>
            <a:ext cx="4846320" cy="1711124"/>
          </a:xfrm>
          <a:prstGeom prst="rect">
            <a:avLst/>
          </a:prstGeom>
        </p:spPr>
      </p:pic>
      <p:pic>
        <p:nvPicPr>
          <p:cNvPr id="15" name="Picture 14" descr="PLUME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219200"/>
            <a:ext cx="457200" cy="185113"/>
          </a:xfrm>
          <a:prstGeom prst="rect">
            <a:avLst/>
          </a:prstGeom>
        </p:spPr>
      </p:pic>
      <p:pic>
        <p:nvPicPr>
          <p:cNvPr id="16" name="Picture 6" descr="SiLC-logo"/>
          <p:cNvPicPr>
            <a:picLocks noChangeAspect="1" noChangeArrowheads="1"/>
          </p:cNvPicPr>
          <p:nvPr/>
        </p:nvPicPr>
        <p:blipFill>
          <a:blip r:embed="rId4" cstate="print">
            <a:lum bright="14000" contrast="4000"/>
          </a:blip>
          <a:srcRect l="5118" r="11023"/>
          <a:stretch>
            <a:fillRect/>
          </a:stretch>
        </p:blipFill>
        <p:spPr bwMode="auto">
          <a:xfrm>
            <a:off x="1021080" y="1219200"/>
            <a:ext cx="274320" cy="245900"/>
          </a:xfrm>
          <a:prstGeom prst="rect">
            <a:avLst/>
          </a:prstGeom>
          <a:noFill/>
        </p:spPr>
      </p:pic>
      <p:pic>
        <p:nvPicPr>
          <p:cNvPr id="17" name="Picture 16" descr="mark.tif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8280" y="1219200"/>
            <a:ext cx="274320" cy="274320"/>
          </a:xfrm>
          <a:prstGeom prst="rect">
            <a:avLst/>
          </a:prstGeom>
        </p:spPr>
      </p:pic>
      <p:pic>
        <p:nvPicPr>
          <p:cNvPr id="18" name="Picture 17" descr="SLAC_logo-example-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5000" y="1245782"/>
            <a:ext cx="457200" cy="202018"/>
          </a:xfrm>
          <a:prstGeom prst="rect">
            <a:avLst/>
          </a:prstGeom>
        </p:spPr>
      </p:pic>
      <p:pic>
        <p:nvPicPr>
          <p:cNvPr id="19" name="Picture 18" descr="Cornell_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1524000"/>
            <a:ext cx="914400" cy="266845"/>
          </a:xfrm>
          <a:prstGeom prst="rect">
            <a:avLst/>
          </a:prstGeom>
        </p:spPr>
      </p:pic>
      <p:pic>
        <p:nvPicPr>
          <p:cNvPr id="20" name="Picture 19" descr="UNM_log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47800" y="1524000"/>
            <a:ext cx="1097280" cy="228858"/>
          </a:xfrm>
          <a:prstGeom prst="rect">
            <a:avLst/>
          </a:prstGeom>
        </p:spPr>
      </p:pic>
      <p:pic>
        <p:nvPicPr>
          <p:cNvPr id="21" name="Picture 20" descr="University_Of_Oregon_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2440" y="1767840"/>
            <a:ext cx="365760" cy="365760"/>
          </a:xfrm>
          <a:prstGeom prst="rect">
            <a:avLst/>
          </a:prstGeom>
        </p:spPr>
      </p:pic>
      <p:pic>
        <p:nvPicPr>
          <p:cNvPr id="22" name="Picture 21" descr="Yale_log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47800" y="1828800"/>
            <a:ext cx="457200" cy="222533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29200" y="2743200"/>
            <a:ext cx="2286000" cy="145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37338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End view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29400" y="3962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Bill Cooper (FNAL)</a:t>
            </a:r>
            <a:endParaRPr lang="en-US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286000"/>
            <a:ext cx="2362200" cy="177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/>
          <p:nvPr/>
        </p:nvGrpSpPr>
        <p:grpSpPr>
          <a:xfrm>
            <a:off x="3352800" y="2209800"/>
            <a:ext cx="2819400" cy="2895600"/>
            <a:chOff x="212364" y="848519"/>
            <a:chExt cx="7576271" cy="5325269"/>
          </a:xfrm>
        </p:grpSpPr>
        <p:pic>
          <p:nvPicPr>
            <p:cNvPr id="16" name="Picture 15" descr="PixelCell.emf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2364" y="848519"/>
              <a:ext cx="7013936" cy="532368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2530835" y="1862138"/>
              <a:ext cx="3048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54635" y="1862138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/>
                <a:t>18 </a:t>
              </a:r>
              <a:r>
                <a:rPr lang="en-US" sz="900" b="1" dirty="0" err="1" smtClean="0"/>
                <a:t>fF</a:t>
              </a:r>
              <a:endParaRPr lang="en-US" sz="900" b="1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743200" y="5943600"/>
              <a:ext cx="21336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4191794" y="5867401"/>
              <a:ext cx="151608" cy="7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676399" y="5334001"/>
              <a:ext cx="556383" cy="5530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200" b="1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4893035" y="5595938"/>
              <a:ext cx="2895600" cy="1588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2"/>
            <p:cNvGrpSpPr/>
            <p:nvPr/>
          </p:nvGrpSpPr>
          <p:grpSpPr>
            <a:xfrm rot="5400000">
              <a:off x="3985259" y="5463541"/>
              <a:ext cx="563881" cy="304800"/>
              <a:chOff x="5257800" y="6096000"/>
              <a:chExt cx="563881" cy="304800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rot="5400000">
                <a:off x="5258594" y="6248400"/>
                <a:ext cx="304006" cy="7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5410200" y="6096000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5410200" y="6248400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>
                <a:off x="5257800" y="62484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10800000">
                <a:off x="5638800" y="6248400"/>
                <a:ext cx="182881" cy="15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23"/>
            <p:cNvGrpSpPr/>
            <p:nvPr/>
          </p:nvGrpSpPr>
          <p:grpSpPr>
            <a:xfrm rot="5400000">
              <a:off x="3375659" y="5463541"/>
              <a:ext cx="563881" cy="304800"/>
              <a:chOff x="5257800" y="6096000"/>
              <a:chExt cx="563881" cy="304800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rot="5400000">
                <a:off x="5258594" y="6248400"/>
                <a:ext cx="304006" cy="7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410200" y="6096000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5410200" y="6248400"/>
                <a:ext cx="228600" cy="1524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10800000">
                <a:off x="5257800" y="62484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10800000">
                <a:off x="5638800" y="6248400"/>
                <a:ext cx="182881" cy="15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/>
            <p:cNvCxnSpPr/>
            <p:nvPr/>
          </p:nvCxnSpPr>
          <p:spPr>
            <a:xfrm rot="5400000">
              <a:off x="3505993" y="6019007"/>
              <a:ext cx="30480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743200" y="6172200"/>
              <a:ext cx="21336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Vertex Detector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2954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Sensor R&amp;D and results to date for 3D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Chronopixel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981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VIP 2a – 3 tier MIT-LL</a:t>
            </a:r>
            <a:endParaRPr 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905000"/>
            <a:ext cx="2590800" cy="434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29000" y="1905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VIP 3D chip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52800" y="1905000"/>
            <a:ext cx="2590800" cy="434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0" y="1905000"/>
            <a:ext cx="2590800" cy="434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181330"/>
              </p:ext>
            </p:extLst>
          </p:nvPr>
        </p:nvGraphicFramePr>
        <p:xfrm>
          <a:off x="3352800" y="4648200"/>
          <a:ext cx="2590800" cy="1624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7" name="Document" r:id="rId6" imgW="12800000" imgH="8025397" progId="Word.Document.12">
                  <p:embed/>
                </p:oleObj>
              </mc:Choice>
              <mc:Fallback>
                <p:oleObj name="Document" r:id="rId6" imgW="12800000" imgH="8025397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648200"/>
                        <a:ext cx="2590800" cy="1624833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1034" descr="DSCN1965c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2362200" cy="189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457200" y="3962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Arial" pitchFamily="34" charset="0"/>
                <a:cs typeface="Arial" pitchFamily="34" charset="0"/>
              </a:rPr>
              <a:t>Chronopixel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72200" y="1905000"/>
            <a:ext cx="2594738" cy="2340641"/>
          </a:xfrm>
          <a:prstGeom prst="rect">
            <a:avLst/>
          </a:prstGeom>
          <a:noFill/>
        </p:spPr>
        <p:txBody>
          <a:bodyPr wrap="square" lIns="91440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1200" dirty="0" smtClean="0">
                <a:solidFill>
                  <a:srgbClr val="000090"/>
                </a:solidFill>
              </a:rPr>
              <a:t>VIP 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 VIP2a (3-tier MIT-LL chip) is produced and tested</a:t>
            </a:r>
            <a:endParaRPr lang="el-GR" sz="1200" dirty="0" smtClean="0">
              <a:solidFill>
                <a:schemeClr val="tx2"/>
              </a:solidFill>
              <a:cs typeface="Times New Roman" charset="0"/>
            </a:endParaRP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Both analog and digital sections work well, solving problems found in VIP1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VIP2b (2-Tier </a:t>
            </a:r>
            <a:r>
              <a:rPr lang="en-US" sz="1200" dirty="0" err="1" smtClean="0">
                <a:solidFill>
                  <a:schemeClr val="tx2"/>
                </a:solidFill>
                <a:cs typeface="Times New Roman" charset="0"/>
              </a:rPr>
              <a:t>Tezzaron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/Global foundries) is in process. 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Initial tests of 2D </a:t>
            </a:r>
            <a:r>
              <a:rPr lang="en-US" sz="1200" smtClean="0">
                <a:solidFill>
                  <a:schemeClr val="tx2"/>
                </a:solidFill>
                <a:cs typeface="Times New Roman" charset="0"/>
              </a:rPr>
              <a:t>test devices 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shows good analog performance.</a:t>
            </a:r>
            <a:br>
              <a:rPr lang="en-US" sz="1200" dirty="0" smtClean="0">
                <a:solidFill>
                  <a:schemeClr val="tx2"/>
                </a:solidFill>
                <a:cs typeface="Times New Roman" charset="0"/>
              </a:rPr>
            </a:b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noise = 8e + 0.5 </a:t>
            </a:r>
            <a:r>
              <a:rPr lang="en-US" sz="1200" dirty="0" err="1" smtClean="0">
                <a:solidFill>
                  <a:schemeClr val="tx2"/>
                </a:solidFill>
                <a:cs typeface="Times New Roman" charset="0"/>
              </a:rPr>
              <a:t>e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/ </a:t>
            </a:r>
            <a:r>
              <a:rPr lang="en-US" sz="1200" dirty="0" err="1" smtClean="0">
                <a:solidFill>
                  <a:schemeClr val="tx2"/>
                </a:solidFill>
                <a:cs typeface="Times New Roman" charset="0"/>
              </a:rPr>
              <a:t>fF</a:t>
            </a:r>
            <a:endParaRPr lang="en-US" sz="1200" dirty="0" smtClean="0">
              <a:solidFill>
                <a:schemeClr val="tx2"/>
              </a:solidFill>
              <a:cs typeface="Times New Roman" charset="0"/>
            </a:endParaRP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Sensors for 3D integration of VIP2b produced and tested.</a:t>
            </a:r>
            <a:endParaRPr lang="en-US" sz="1200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5562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VIP 2b noise.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72200" y="4038600"/>
            <a:ext cx="2594738" cy="2363724"/>
          </a:xfrm>
          <a:prstGeom prst="rect">
            <a:avLst/>
          </a:prstGeom>
          <a:noFill/>
        </p:spPr>
        <p:txBody>
          <a:bodyPr wrap="square" lIns="91440" rtlCol="0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1200" dirty="0" err="1" smtClean="0">
                <a:solidFill>
                  <a:srgbClr val="000090"/>
                </a:solidFill>
              </a:rPr>
              <a:t>Chronopixel</a:t>
            </a:r>
            <a:r>
              <a:rPr lang="en-US" sz="1200" dirty="0" smtClean="0">
                <a:solidFill>
                  <a:srgbClr val="000090"/>
                </a:solidFill>
              </a:rPr>
              <a:t> 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Measured noise of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24 </a:t>
            </a:r>
            <a:r>
              <a:rPr lang="en-US" sz="1200" dirty="0" err="1" smtClean="0">
                <a:solidFill>
                  <a:schemeClr val="tx2"/>
                </a:solidFill>
                <a:cs typeface="Times New Roman" charset="0"/>
              </a:rPr>
              <a:t>e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, specification is 25 </a:t>
            </a:r>
            <a:r>
              <a:rPr lang="en-US" sz="1200" dirty="0" err="1" smtClean="0">
                <a:solidFill>
                  <a:schemeClr val="tx2"/>
                </a:solidFill>
                <a:cs typeface="Times New Roman" charset="0"/>
              </a:rPr>
              <a:t>e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.</a:t>
            </a:r>
            <a:endParaRPr lang="el-GR" sz="1200" dirty="0" smtClean="0">
              <a:solidFill>
                <a:schemeClr val="tx2"/>
              </a:solidFill>
              <a:cs typeface="Times New Roman" charset="0"/>
            </a:endParaRP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Sensitivity measured to be 35.7μV/e, exceeding design spec of 10μV/e.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 Comparator accuracy 3 times worse then spec, need to improve this in prototype 2.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 Sensors leakage currents (1.8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·10</a:t>
            </a:r>
            <a:r>
              <a:rPr lang="en-US" sz="1200" baseline="30000" dirty="0" smtClean="0">
                <a:solidFill>
                  <a:schemeClr val="tx2"/>
                </a:solidFill>
                <a:cs typeface="Times New Roman" charset="0"/>
              </a:rPr>
              <a:t>-8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A/cm</a:t>
            </a:r>
            <a:r>
              <a:rPr lang="en-US" sz="1200" baseline="30000" dirty="0" smtClean="0">
                <a:solidFill>
                  <a:schemeClr val="tx2"/>
                </a:solidFill>
                <a:cs typeface="Times New Roman" charset="0"/>
              </a:rPr>
              <a:t>2</a:t>
            </a:r>
            <a:r>
              <a:rPr lang="en-US" sz="1200" dirty="0" smtClean="0">
                <a:solidFill>
                  <a:schemeClr val="tx2"/>
                </a:solidFill>
                <a:cs typeface="Times New Roman" charset="0"/>
              </a:rPr>
              <a:t>) </a:t>
            </a:r>
            <a:r>
              <a:rPr lang="en-US" sz="1200" dirty="0" smtClean="0">
                <a:solidFill>
                  <a:schemeClr val="tx2"/>
                </a:solidFill>
              </a:rPr>
              <a:t>is not a problem.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Readout time satisfactory</a:t>
            </a:r>
          </a:p>
          <a:p>
            <a:pPr>
              <a:lnSpc>
                <a:spcPct val="90000"/>
              </a:lnSpc>
              <a:buFont typeface="Arial"/>
              <a:buChar char="•"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Prototype 2 late 2011, 65nm TSMC</a:t>
            </a:r>
          </a:p>
          <a:p>
            <a:endParaRPr lang="en-US" dirty="0"/>
          </a:p>
        </p:txBody>
      </p:sp>
      <p:sp>
        <p:nvSpPr>
          <p:cNvPr id="41" name="Date Placeholder 4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Vertex Detector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8077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Timeline for R&amp;D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Sensor technology R&amp;D:  On-going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Chronopixel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3D prototypes produced</a:t>
            </a:r>
          </a:p>
          <a:p>
            <a:pPr>
              <a:buFontTx/>
              <a:buChar char="-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Low-mass structures:  Silicon structures of each type have been made; R&amp;D is paused on all structures except silicon on foam, which is progressing well. 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Power delivery:  R&amp;D is expected to resume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FY2012.</a:t>
            </a:r>
          </a:p>
          <a:p>
            <a:pPr>
              <a:buFontTx/>
              <a:buChar char="-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Cooling/cabling/vibrations:  R&amp;D awaits power delivery results. B field studies? (Yale)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9906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2971800"/>
            <a:ext cx="800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Results expected for inclusion in DBD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- Conceptual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VTX+beam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pipe design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Plume low mass ladder results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3D sensor integration with readout (VIP2b chip),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Chronopixel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tests v2. 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CMOS MAPS and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DepFET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experience in STAR and BELLE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Benefit from parallel work on e.g. CMS Track Trigger Upgrade</a:t>
            </a:r>
          </a:p>
          <a:p>
            <a:pPr>
              <a:buFontTx/>
              <a:buChar char="-"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2971800"/>
            <a:ext cx="80010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48768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Issues/concerns for DBD and beyond</a:t>
            </a:r>
          </a:p>
          <a:p>
            <a:pPr>
              <a:buFontTx/>
              <a:buChar char="-"/>
            </a:pPr>
            <a:r>
              <a:rPr lang="en-US" dirty="0" smtClean="0"/>
              <a:t> No funding to proceed on support R&amp;D. Expertise, mandrels,…available</a:t>
            </a:r>
          </a:p>
          <a:p>
            <a:pPr>
              <a:buFontTx/>
              <a:buChar char="-"/>
            </a:pPr>
            <a:r>
              <a:rPr lang="en-US" dirty="0" smtClean="0"/>
              <a:t> Limited ability to consider system aspects of designs</a:t>
            </a:r>
          </a:p>
          <a:p>
            <a:pPr>
              <a:buFontTx/>
              <a:buChar char="-"/>
            </a:pPr>
            <a:r>
              <a:rPr lang="en-US" dirty="0" smtClean="0"/>
              <a:t> No ability to demonstrate low mass ladder/sensor concepts outside of PLUME work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48768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Silicon Tracker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Participating Institutions:</a:t>
            </a: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ANL, FNAL, Michigan, New Mexico, Oregon, UC Davis, UCSC  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Baseline: silicon tracking; no alternatives considered  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1066800"/>
            <a:ext cx="33528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1172" y="914400"/>
            <a:ext cx="4630428" cy="262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304800" y="3276600"/>
            <a:ext cx="82296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priority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R&amp;D: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Development of KPIX chips and associated sensors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Studies of signal to noise and crosstalk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Development of sensors, </a:t>
            </a:r>
            <a:r>
              <a:rPr lang="en-US" sz="1600" dirty="0" smtClean="0"/>
              <a:t>modules and overall support structures for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lang="en-US" sz="1600" dirty="0" smtClean="0"/>
              <a:t>barrels and disks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Studies of pulsed power, power delivery,  and associated vibrations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Studies of heat removal, particularly from the disks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Studies of alignment precision and monitoring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 smtClean="0"/>
              <a:t>Second priority R&amp;D: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Studies of alternative sensors and readout to provide </a:t>
            </a:r>
            <a:r>
              <a:rPr lang="en-US" sz="1600" dirty="0" err="1" smtClean="0"/>
              <a:t>z</a:t>
            </a:r>
            <a:r>
              <a:rPr lang="en-US" sz="1600" dirty="0" smtClean="0"/>
              <a:t> information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Development of cabling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Development of module fabrication techniques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971800"/>
            <a:ext cx="1828800" cy="1213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6858000" y="28956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228600" y="914400"/>
            <a:ext cx="4648200" cy="571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Module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components in hand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1024 channel </a:t>
            </a:r>
            <a:r>
              <a:rPr lang="en-US" sz="2000" dirty="0" err="1" smtClean="0"/>
              <a:t>KPiX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chip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Sensor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Cable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Had difficulties in past bump </a:t>
            </a:r>
            <a:r>
              <a:rPr lang="en-US" sz="2000" dirty="0" smtClean="0"/>
              <a:t>bonding </a:t>
            </a:r>
            <a:r>
              <a:rPr lang="en-US" sz="2000" dirty="0" smtClean="0"/>
              <a:t> </a:t>
            </a:r>
            <a:r>
              <a:rPr lang="en-US" sz="2000" dirty="0" err="1" smtClean="0"/>
              <a:t>KPiX</a:t>
            </a:r>
            <a:r>
              <a:rPr lang="en-US" sz="2000" dirty="0" smtClean="0"/>
              <a:t> </a:t>
            </a:r>
            <a:r>
              <a:rPr lang="en-US" sz="2000" dirty="0" smtClean="0"/>
              <a:t>to sensors</a:t>
            </a:r>
            <a:r>
              <a:rPr lang="en-US" sz="2000" dirty="0" smtClean="0"/>
              <a:t>; </a:t>
            </a:r>
            <a:r>
              <a:rPr lang="en-US" sz="2000" dirty="0" smtClean="0"/>
              <a:t> IZM vendor appears to have solved the problem 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</a:pPr>
            <a:endParaRPr lang="en-US" sz="2000" dirty="0" smtClean="0"/>
          </a:p>
          <a:p>
            <a:pPr marL="342900" indent="-342900">
              <a:spcBef>
                <a:spcPct val="20000"/>
              </a:spcBef>
            </a:pPr>
            <a:r>
              <a:rPr lang="en-US" sz="2000" dirty="0" smtClean="0"/>
              <a:t>Software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Optimized tracking algorithms for </a:t>
            </a:r>
            <a:br>
              <a:rPr lang="en-US" sz="2000" dirty="0" smtClean="0"/>
            </a:br>
            <a:r>
              <a:rPr lang="en-US" sz="2000" dirty="0" err="1" smtClean="0"/>
              <a:t>CLIC_SiD</a:t>
            </a:r>
            <a:r>
              <a:rPr lang="en-US" sz="2000" dirty="0" smtClean="0"/>
              <a:t> and studies at 3 </a:t>
            </a:r>
            <a:r>
              <a:rPr lang="en-US" sz="2000" dirty="0" err="1" smtClean="0"/>
              <a:t>TeV</a:t>
            </a:r>
            <a:r>
              <a:rPr lang="en-US" sz="2000" dirty="0" smtClean="0"/>
              <a:t>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Silicon tracking performs very </a:t>
            </a:r>
            <a:br>
              <a:rPr lang="en-US" sz="2000" dirty="0" smtClean="0"/>
            </a:br>
            <a:r>
              <a:rPr lang="en-US" sz="2000" dirty="0" smtClean="0"/>
              <a:t>well under severe conditions: </a:t>
            </a:r>
            <a:br>
              <a:rPr lang="en-US" sz="2000" dirty="0" smtClean="0"/>
            </a:br>
            <a:r>
              <a:rPr lang="en-US" sz="2000" dirty="0" smtClean="0"/>
              <a:t>Z’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qqbar</a:t>
            </a:r>
            <a:r>
              <a:rPr lang="en-US" sz="2000" dirty="0" smtClean="0">
                <a:sym typeface="Wingdings"/>
              </a:rPr>
              <a:t> @ 3 </a:t>
            </a:r>
            <a:r>
              <a:rPr lang="en-US" sz="2000" dirty="0" err="1" smtClean="0">
                <a:sym typeface="Wingdings"/>
              </a:rPr>
              <a:t>TeV</a:t>
            </a:r>
            <a:r>
              <a:rPr lang="en-US" sz="2000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Silicon Tracker: Status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4" descr="SiD_sensor"/>
          <p:cNvPicPr>
            <a:picLocks noChangeAspect="1" noChangeArrowheads="1"/>
          </p:cNvPicPr>
          <p:nvPr/>
        </p:nvPicPr>
        <p:blipFill>
          <a:blip r:embed="rId2" cstate="print"/>
          <a:srcRect l="6098" t="4115" r="6098" b="5130"/>
          <a:stretch>
            <a:fillRect/>
          </a:stretch>
        </p:blipFill>
        <p:spPr bwMode="auto">
          <a:xfrm>
            <a:off x="5029200" y="889000"/>
            <a:ext cx="3173506" cy="2997200"/>
          </a:xfrm>
          <a:prstGeom prst="rect">
            <a:avLst/>
          </a:prstGeom>
          <a:noFill/>
        </p:spPr>
      </p:pic>
      <p:pic>
        <p:nvPicPr>
          <p:cNvPr id="15" name="Picture 14" descr="IMG_2259.JPG"/>
          <p:cNvPicPr>
            <a:picLocks noChangeAspect="1"/>
          </p:cNvPicPr>
          <p:nvPr/>
        </p:nvPicPr>
        <p:blipFill>
          <a:blip r:embed="rId3" cstate="print"/>
          <a:srcRect t="6780" b="25424"/>
          <a:stretch>
            <a:fillRect/>
          </a:stretch>
        </p:blipFill>
        <p:spPr>
          <a:xfrm>
            <a:off x="6172200" y="2590800"/>
            <a:ext cx="2971800" cy="15110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191000"/>
            <a:ext cx="3182215" cy="2667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Silicon Tracker: Timeline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066800"/>
            <a:ext cx="82296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Complete full Si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 this year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Bench test (noise, crosstalk, …) and, </a:t>
            </a:r>
            <a:r>
              <a:rPr lang="en-US" sz="3200" dirty="0" err="1" smtClean="0"/>
              <a:t>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time permits, beam tests at </a:t>
            </a:r>
            <a:r>
              <a:rPr lang="en-US" sz="3200" dirty="0" smtClean="0"/>
              <a:t>SLAC </a:t>
            </a:r>
            <a:r>
              <a:rPr lang="en-US" sz="3200" dirty="0"/>
              <a:t> </a:t>
            </a:r>
            <a:r>
              <a:rPr lang="en-US" sz="3200" dirty="0" smtClean="0"/>
              <a:t>in </a:t>
            </a:r>
            <a:r>
              <a:rPr lang="en-US" sz="3200" dirty="0" smtClean="0"/>
              <a:t>2012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Alignment: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Resume l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scanned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interferometry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(U. Michigan/K. Riles) 2012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Reconstruction: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robust system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has been tested for CDR – fine for DBD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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Study tracking algorithms and optimize the layout and segmentation if effort available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Concerns: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 Personnel to construct/test Si module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 People to study pulse powering and associated vibration tests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0"/>
            <a:ext cx="7239000" cy="523220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ECal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066801"/>
            <a:ext cx="2743200" cy="5230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SLAC National Accelerator Lab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UC Davis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University of Oregon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Brookhaven National Lab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Baseline:  Silicon-tungsten (</a:t>
            </a:r>
            <a:r>
              <a:rPr lang="en-US" dirty="0" smtClean="0">
                <a:sym typeface="Symbol" pitchFamily="18" charset="2"/>
              </a:rPr>
              <a:t>13 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pixels) </a:t>
            </a:r>
            <a:r>
              <a:rPr lang="en-US" sz="2000" dirty="0" smtClean="0">
                <a:sym typeface="Symbol" pitchFamily="18" charset="2"/>
              </a:rPr>
              <a:t>with highly integrated readout</a:t>
            </a:r>
            <a:r>
              <a:rPr lang="en-US" dirty="0" smtClean="0">
                <a:sym typeface="Symbol" pitchFamily="18" charset="2"/>
              </a:rPr>
              <a:t> (</a:t>
            </a:r>
            <a:r>
              <a:rPr lang="en-US" dirty="0" err="1" smtClean="0">
                <a:sym typeface="Symbol" pitchFamily="18" charset="2"/>
              </a:rPr>
              <a:t>KPiX</a:t>
            </a:r>
            <a:r>
              <a:rPr lang="en-US" dirty="0" smtClean="0">
                <a:sym typeface="Symbol" pitchFamily="18" charset="2"/>
              </a:rPr>
              <a:t> chip)</a:t>
            </a:r>
          </a:p>
          <a:p>
            <a:endParaRPr lang="en-US" dirty="0" smtClean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Option: MAPS – </a:t>
            </a:r>
            <a:r>
              <a:rPr lang="en-US" sz="1600" dirty="0" smtClean="0">
                <a:latin typeface="Arial" pitchFamily="34" charset="0"/>
                <a:cs typeface="Arial" pitchFamily="34" charset="0"/>
                <a:sym typeface="Symbol" pitchFamily="18" charset="2"/>
              </a:rPr>
              <a:t>uses same tungsten and mechanical structure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066800"/>
            <a:ext cx="2667000" cy="533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57600" y="51816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6600" y="4800600"/>
            <a:ext cx="51816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9" descr="concept-2007"/>
          <p:cNvPicPr>
            <a:picLocks noChangeAspect="1" noChangeArrowheads="1"/>
          </p:cNvPicPr>
          <p:nvPr/>
        </p:nvPicPr>
        <p:blipFill>
          <a:blip r:embed="rId3" cstate="print"/>
          <a:srcRect l="2248" b="5574"/>
          <a:stretch>
            <a:fillRect/>
          </a:stretch>
        </p:blipFill>
        <p:spPr bwMode="auto">
          <a:xfrm>
            <a:off x="3429000" y="685800"/>
            <a:ext cx="5410200" cy="40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276600" y="4876800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Critical R&amp;D: Build test beam prototype module using components of final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1024-channel integrated readout chip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KPiX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1024-pixel silicon sensors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interconnects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523220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ECal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contd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502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Arial" pitchFamily="34" charset="0"/>
                <a:cs typeface="Arial" pitchFamily="34" charset="0"/>
              </a:rPr>
              <a:t>Silicon sensors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Meet specs.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ECal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Hamamatsu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low leakage current; DC coupled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sufficient number for prototype (30 layers)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990600"/>
            <a:ext cx="5562600" cy="541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6" descr="tbeam1"/>
          <p:cNvPicPr>
            <a:picLocks noChangeAspect="1" noChangeArrowheads="1"/>
          </p:cNvPicPr>
          <p:nvPr/>
        </p:nvPicPr>
        <p:blipFill>
          <a:blip r:embed="rId4" cstate="print"/>
          <a:srcRect t="6487" r="9358" b="15675"/>
          <a:stretch>
            <a:fillRect/>
          </a:stretch>
        </p:blipFill>
        <p:spPr bwMode="auto">
          <a:xfrm>
            <a:off x="6172200" y="1295400"/>
            <a:ext cx="2547938" cy="210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28600" y="2512874"/>
            <a:ext cx="601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Arial" pitchFamily="34" charset="0"/>
                <a:cs typeface="Arial" pitchFamily="34" charset="0"/>
              </a:rPr>
              <a:t>Integrated readout chip (</a:t>
            </a:r>
            <a:r>
              <a:rPr lang="en-US" u="sng" dirty="0" err="1" smtClean="0">
                <a:latin typeface="Arial" pitchFamily="34" charset="0"/>
                <a:cs typeface="Arial" pitchFamily="34" charset="0"/>
              </a:rPr>
              <a:t>KPiX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prototypes meet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specs.: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low noise (10% of MIP)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large dynamic range: ~10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full digitization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muliplexed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output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passive cooling (power pulsing)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4494074"/>
            <a:ext cx="541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Arial" pitchFamily="34" charset="0"/>
                <a:cs typeface="Arial" pitchFamily="34" charset="0"/>
              </a:rPr>
              <a:t>Interconnects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Flex cable R&amp;D ok so far – successful attachment to dummy sensors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Main focus of recent R&amp;D is the KPIX – sensor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interconnect.  Problem recently solved using IZM: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0659" name="Object 4"/>
          <p:cNvGraphicFramePr>
            <a:graphicFrameLocks noChangeAspect="1"/>
          </p:cNvGraphicFramePr>
          <p:nvPr/>
        </p:nvGraphicFramePr>
        <p:xfrm>
          <a:off x="5813425" y="3810000"/>
          <a:ext cx="3330575" cy="1157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26" name="VoloViewContainer" r:id="rId5" imgW="23850720" imgH="12982680" progId="">
                  <p:embed/>
                </p:oleObj>
              </mc:Choice>
              <mc:Fallback>
                <p:oleObj name="VoloViewContainer" r:id="rId5" imgW="23850720" imgH="1298268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7847" b="22440"/>
                      <a:stretch>
                        <a:fillRect/>
                      </a:stretch>
                    </p:blipFill>
                    <p:spPr bwMode="auto">
                      <a:xfrm>
                        <a:off x="5813425" y="3810000"/>
                        <a:ext cx="3330575" cy="11570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 descr="C:\Documents and Settings\oriunno\Desktop\P114057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5029200"/>
            <a:ext cx="2286000" cy="17145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019800" y="990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Prototype module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7400" y="34290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Development of </a:t>
            </a:r>
            <a:r>
              <a:rPr lang="en-US" dirty="0" err="1" smtClean="0"/>
              <a:t>ECal</a:t>
            </a:r>
            <a:r>
              <a:rPr lang="en-US" dirty="0" smtClean="0"/>
              <a:t> mechanics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3124200" cy="5334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SiD</a:t>
            </a:r>
            <a:r>
              <a:rPr lang="en-US" sz="2000" dirty="0" smtClean="0"/>
              <a:t> </a:t>
            </a:r>
            <a:r>
              <a:rPr lang="en-US" sz="2000" dirty="0" err="1" smtClean="0"/>
              <a:t>EmCal</a:t>
            </a:r>
            <a:r>
              <a:rPr lang="en-US" sz="2000" dirty="0" smtClean="0"/>
              <a:t> Sensors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733800"/>
            <a:ext cx="3647590" cy="273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thirtyone_hama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367" y="1066801"/>
            <a:ext cx="2544416" cy="243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0" y="1715869"/>
            <a:ext cx="203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1024 Pixel Si Sensor</a:t>
            </a:r>
          </a:p>
          <a:p>
            <a:r>
              <a:rPr lang="en-US" dirty="0" smtClean="0"/>
              <a:t>12 cm across flats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4724400"/>
            <a:ext cx="2224919" cy="166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343400" y="372487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KPiX</a:t>
            </a:r>
            <a:r>
              <a:rPr lang="en-US" dirty="0" smtClean="0"/>
              <a:t> bump bonded </a:t>
            </a:r>
            <a:r>
              <a:rPr lang="en-US" dirty="0" smtClean="0"/>
              <a:t> by IZM to </a:t>
            </a:r>
            <a:r>
              <a:rPr lang="en-US" dirty="0" smtClean="0"/>
              <a:t>sensor</a:t>
            </a:r>
          </a:p>
          <a:p>
            <a:r>
              <a:rPr lang="en-US" dirty="0" smtClean="0"/>
              <a:t>Cable bump bonded to sensor</a:t>
            </a:r>
          </a:p>
          <a:p>
            <a:r>
              <a:rPr lang="en-US" dirty="0" smtClean="0"/>
              <a:t>Assembly 1 mm high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6858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990600" y="86380"/>
            <a:ext cx="7239000" cy="523220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ECal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contd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4/23/2012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KILC12 SiD Progress Towards DBD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6EFA6-D8CC-4A99-A8A4-138BA746FF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8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239000" cy="523220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ECal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contd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Timeline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R&amp;D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ssemble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test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module now that bonding problem has been solved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Target is revived End Station test beam 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SLAC sometime in 2012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990600"/>
            <a:ext cx="80010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26670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Results expected for inclusion in DBD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Technical results on components – updates to LOI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Successful assembly of fully functional prototype will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demonstrate    feasibility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design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First test beam results, if available in time</a:t>
            </a:r>
          </a:p>
        </p:txBody>
      </p:sp>
      <p:sp>
        <p:nvSpPr>
          <p:cNvPr id="7" name="Rectangle 6"/>
          <p:cNvSpPr/>
          <p:nvPr/>
        </p:nvSpPr>
        <p:spPr>
          <a:xfrm>
            <a:off x="571500" y="25908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48006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Issues/concerns for DBD and beyond</a:t>
            </a:r>
          </a:p>
          <a:p>
            <a:pPr>
              <a:buFontTx/>
              <a:buChar char="-"/>
            </a:pPr>
            <a:r>
              <a:rPr lang="en-US" dirty="0" smtClean="0"/>
              <a:t> Personnel also engaged in other experiments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The MAPS option (UK based) needs resources to continue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9600" y="4648200"/>
            <a:ext cx="80010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0"/>
            <a:ext cx="6019800" cy="58477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Overview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762000"/>
            <a:ext cx="82296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Introduction	- Detector design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	- Design Study Organization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Areas of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to be included in DBD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Area-by-area summary for detector components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Simulation/reconstruction, PFA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Benchmarking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Costs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DBD Editors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Collaboration with CLIC on DBD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Calorimeter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976" y="5017532"/>
            <a:ext cx="295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Baseline –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4.5 </a:t>
            </a:r>
            <a:r>
              <a:rPr lang="en-US" dirty="0" smtClean="0">
                <a:latin typeface="Symbol" pitchFamily="18" charset="2"/>
                <a:cs typeface="Arial" pitchFamily="34" charset="0"/>
              </a:rPr>
              <a:t>l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RPC/Steel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Option 1 – GEM/</a:t>
            </a:r>
            <a:r>
              <a:rPr lang="el-GR" dirty="0" smtClean="0">
                <a:latin typeface="Times New Roman"/>
                <a:cs typeface="Times New Roman"/>
              </a:rPr>
              <a:t>μ</a:t>
            </a:r>
            <a:r>
              <a:rPr lang="en-US" dirty="0" err="1" smtClean="0">
                <a:latin typeface="Times New Roman"/>
                <a:cs typeface="Times New Roman"/>
              </a:rPr>
              <a:t>megas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/Steel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Option 2 –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Scint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/Steel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676400"/>
            <a:ext cx="2971800" cy="495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05200" y="609600"/>
            <a:ext cx="5486400" cy="381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038600" y="4419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Areas of critical R&amp;D/goals - baseline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10000" y="4495800"/>
            <a:ext cx="4953000" cy="19067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41" descr="logo4b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2209800" cy="1043778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304800" y="1676400"/>
            <a:ext cx="28194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Argonne National Laboratory</a:t>
            </a:r>
          </a:p>
          <a:p>
            <a:r>
              <a:rPr lang="en-US" sz="1600" dirty="0" smtClean="0"/>
              <a:t>Boston University</a:t>
            </a:r>
          </a:p>
          <a:p>
            <a:r>
              <a:rPr lang="en-US" sz="1600" dirty="0" smtClean="0"/>
              <a:t>Fermi National Accelerator Laboratory</a:t>
            </a:r>
          </a:p>
          <a:p>
            <a:r>
              <a:rPr lang="en-US" sz="1600" dirty="0" smtClean="0"/>
              <a:t>IHEP Beijing</a:t>
            </a:r>
          </a:p>
          <a:p>
            <a:r>
              <a:rPr lang="en-US" sz="1600" dirty="0" smtClean="0"/>
              <a:t>Illinois Institute of Technology</a:t>
            </a:r>
          </a:p>
          <a:p>
            <a:r>
              <a:rPr lang="en-US" sz="1600" dirty="0" smtClean="0"/>
              <a:t>University of Iowa</a:t>
            </a:r>
          </a:p>
          <a:p>
            <a:r>
              <a:rPr lang="en-US" sz="1600" dirty="0" smtClean="0"/>
              <a:t>McGill University</a:t>
            </a:r>
          </a:p>
          <a:p>
            <a:r>
              <a:rPr lang="en-US" sz="1600" dirty="0" smtClean="0"/>
              <a:t>Northwestern University</a:t>
            </a:r>
          </a:p>
          <a:p>
            <a:r>
              <a:rPr lang="en-US" sz="1600" dirty="0" smtClean="0"/>
              <a:t>University of Texas at Arlington</a:t>
            </a:r>
          </a:p>
          <a:p>
            <a:r>
              <a:rPr lang="en-US" sz="1600" dirty="0" smtClean="0"/>
              <a:t>NIU</a:t>
            </a:r>
          </a:p>
          <a:p>
            <a:r>
              <a:rPr lang="en-US" sz="1600" dirty="0" smtClean="0"/>
              <a:t>SLAC</a:t>
            </a:r>
          </a:p>
          <a:p>
            <a:endParaRPr lang="en-US" dirty="0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200400"/>
            <a:ext cx="3657600" cy="114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3810000" y="4722674"/>
            <a:ext cx="472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 area glass chambers</a:t>
            </a:r>
          </a:p>
          <a:p>
            <a:r>
              <a:rPr lang="en-US" dirty="0" smtClean="0"/>
              <a:t>Module design (projective/non-projective)</a:t>
            </a:r>
          </a:p>
          <a:p>
            <a:r>
              <a:rPr lang="en-US" dirty="0" smtClean="0"/>
              <a:t>Gas (re-)circulation/routing</a:t>
            </a:r>
          </a:p>
          <a:p>
            <a:r>
              <a:rPr lang="en-US" dirty="0" smtClean="0"/>
              <a:t>Improved readout boards</a:t>
            </a:r>
          </a:p>
          <a:p>
            <a:r>
              <a:rPr lang="en-US" dirty="0" smtClean="0"/>
              <a:t>HV/LV distribution</a:t>
            </a:r>
          </a:p>
          <a:p>
            <a:r>
              <a:rPr lang="en-US" dirty="0" smtClean="0"/>
              <a:t>Data transmission</a:t>
            </a:r>
            <a:endParaRPr lang="en-US" dirty="0"/>
          </a:p>
        </p:txBody>
      </p:sp>
      <p:pic>
        <p:nvPicPr>
          <p:cNvPr id="18" name="Picture 6" descr="dmean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643240"/>
            <a:ext cx="1912723" cy="1337960"/>
          </a:xfrm>
          <a:prstGeom prst="rect">
            <a:avLst/>
          </a:prstGeom>
          <a:noFill/>
        </p:spPr>
      </p:pic>
      <p:pic>
        <p:nvPicPr>
          <p:cNvPr id="19" name="Picture 7" descr="dmean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1981200"/>
            <a:ext cx="1970484" cy="137826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010400" y="15240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Proj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086600" y="28956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Non-</a:t>
            </a:r>
            <a:r>
              <a:rPr lang="en-US" sz="1600" dirty="0" err="1" smtClean="0"/>
              <a:t>proj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2" name="Picture 21" descr="proj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41651" y="838200"/>
            <a:ext cx="3015534" cy="1998844"/>
          </a:xfrm>
          <a:prstGeom prst="rect">
            <a:avLst/>
          </a:prstGeom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76200"/>
            <a:ext cx="7239000" cy="523220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Calorimeter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6096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R&amp;D and results to date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5428" y="1085165"/>
            <a:ext cx="2590800" cy="533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76600" y="1066800"/>
            <a:ext cx="2667000" cy="541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248400" y="914400"/>
            <a:ext cx="2819400" cy="579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432002"/>
            <a:ext cx="2590800" cy="194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8940" y="2286000"/>
            <a:ext cx="162166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57575" y="4038600"/>
            <a:ext cx="2333625" cy="190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3581400"/>
            <a:ext cx="2438400" cy="68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1208762"/>
            <a:ext cx="1219200" cy="229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RPCflow"/>
          <p:cNvPicPr>
            <a:picLocks noChangeAspect="1" noChangeArrowheads="1"/>
          </p:cNvPicPr>
          <p:nvPr/>
        </p:nvPicPr>
        <p:blipFill>
          <a:blip r:embed="rId8" cstate="print"/>
          <a:srcRect l="-661" t="-874" r="-661" b="-874"/>
          <a:stretch>
            <a:fillRect/>
          </a:stretch>
        </p:blipFill>
        <p:spPr bwMode="auto">
          <a:xfrm>
            <a:off x="3352800" y="1447800"/>
            <a:ext cx="2490297" cy="1888117"/>
          </a:xfrm>
          <a:prstGeom prst="rect">
            <a:avLst/>
          </a:prstGeom>
          <a:solidFill>
            <a:srgbClr val="FFFFFF"/>
          </a:solidFill>
          <a:ln w="57150" cmpd="thinThick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352800" y="1066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Readout – DCAL chip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52800" y="3429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 layer w/ Front-end boards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33268" y="5943600"/>
            <a:ext cx="2786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DHCAL: </a:t>
            </a:r>
          </a:p>
          <a:p>
            <a:r>
              <a:rPr lang="en-US" dirty="0" smtClean="0"/>
              <a:t>   480,000 readout channels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384180" y="914400"/>
            <a:ext cx="268362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Had </a:t>
            </a:r>
            <a:r>
              <a:rPr lang="en-US" sz="1400" b="1" dirty="0" smtClean="0"/>
              <a:t>5 test beam runs </a:t>
            </a:r>
            <a:r>
              <a:rPr lang="en-US" sz="1400" dirty="0" smtClean="0"/>
              <a:t>so far</a:t>
            </a:r>
          </a:p>
          <a:p>
            <a:r>
              <a:rPr lang="en-US" sz="1200" dirty="0" smtClean="0"/>
              <a:t>  - 10/2010: 38 layers</a:t>
            </a:r>
          </a:p>
          <a:p>
            <a:r>
              <a:rPr lang="en-US" sz="1200" dirty="0" smtClean="0"/>
              <a:t>  - 1/2011: completed 38+14 during run</a:t>
            </a:r>
          </a:p>
          <a:p>
            <a:r>
              <a:rPr lang="en-US" sz="1200" dirty="0" smtClean="0"/>
              <a:t>  - 4/2011: </a:t>
            </a:r>
            <a:r>
              <a:rPr lang="en-US" sz="1200" dirty="0" err="1" smtClean="0"/>
              <a:t>SiW</a:t>
            </a:r>
            <a:r>
              <a:rPr lang="en-US" sz="1200" dirty="0" smtClean="0"/>
              <a:t> ECAL + RPC DHCAL</a:t>
            </a:r>
          </a:p>
          <a:p>
            <a:r>
              <a:rPr lang="en-US" sz="1200" dirty="0" smtClean="0"/>
              <a:t>  - 6/2011: RPC DHCAL (high energies)</a:t>
            </a:r>
          </a:p>
          <a:p>
            <a:r>
              <a:rPr lang="en-US" sz="1200" dirty="0" smtClean="0"/>
              <a:t>  - 11/2011: Minimal absorber: 50 layers</a:t>
            </a:r>
          </a:p>
          <a:p>
            <a:r>
              <a:rPr lang="en-US" sz="1200" dirty="0" smtClean="0"/>
              <a:t>  - 2012: Tests with W absorbers at CERN</a:t>
            </a:r>
          </a:p>
          <a:p>
            <a:r>
              <a:rPr lang="en-US" sz="1200" dirty="0" smtClean="0"/>
              <a:t>    </a:t>
            </a:r>
            <a:endParaRPr lang="en-US" sz="1200" dirty="0"/>
          </a:p>
        </p:txBody>
      </p:sp>
      <p:pic>
        <p:nvPicPr>
          <p:cNvPr id="25" name="Picture 24" descr="tmp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81799" y="4354869"/>
            <a:ext cx="2133601" cy="2294168"/>
          </a:xfrm>
          <a:prstGeom prst="rect">
            <a:avLst/>
          </a:prstGeom>
        </p:spPr>
      </p:pic>
      <p:sp>
        <p:nvSpPr>
          <p:cNvPr id="26" name="Pentagon 25"/>
          <p:cNvSpPr/>
          <p:nvPr/>
        </p:nvSpPr>
        <p:spPr>
          <a:xfrm flipH="1">
            <a:off x="5943600" y="6096000"/>
            <a:ext cx="1371600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World record</a:t>
            </a:r>
          </a:p>
          <a:p>
            <a:pPr algn="ctr"/>
            <a:r>
              <a:rPr lang="en-US" sz="1400" dirty="0" smtClean="0"/>
              <a:t>in calorimetry</a:t>
            </a:r>
            <a:endParaRPr lang="en-US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Calorimeter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8382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Selection of nice events from the test beam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pic>
        <p:nvPicPr>
          <p:cNvPr id="136198" name="Picture 6" descr="Run_650265_Event_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2302140" cy="2133600"/>
          </a:xfrm>
          <a:prstGeom prst="rect">
            <a:avLst/>
          </a:prstGeom>
          <a:noFill/>
        </p:spPr>
      </p:pic>
      <p:pic>
        <p:nvPicPr>
          <p:cNvPr id="136197" name="Picture 1" descr="Run_600197_Event_10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1021" y="1676400"/>
            <a:ext cx="2203979" cy="2133600"/>
          </a:xfrm>
          <a:prstGeom prst="rect">
            <a:avLst/>
          </a:prstGeom>
          <a:noFill/>
        </p:spPr>
      </p:pic>
      <p:pic>
        <p:nvPicPr>
          <p:cNvPr id="136196" name="Picture 2" descr="Run_600197_Event_10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676400"/>
            <a:ext cx="2320661" cy="2133600"/>
          </a:xfrm>
          <a:prstGeom prst="rect">
            <a:avLst/>
          </a:prstGeom>
          <a:noFill/>
        </p:spPr>
      </p:pic>
      <p:pic>
        <p:nvPicPr>
          <p:cNvPr id="136195" name="Picture 3" descr="Run_630161_Event_100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267200"/>
            <a:ext cx="2286000" cy="2127838"/>
          </a:xfrm>
          <a:prstGeom prst="rect">
            <a:avLst/>
          </a:prstGeom>
          <a:noFill/>
        </p:spPr>
      </p:pic>
      <p:pic>
        <p:nvPicPr>
          <p:cNvPr id="136194" name="Picture 3" descr="Run_650415_Event_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4267200"/>
            <a:ext cx="2196571" cy="2133600"/>
          </a:xfrm>
          <a:prstGeom prst="rect">
            <a:avLst/>
          </a:prstGeom>
          <a:noFill/>
        </p:spPr>
      </p:pic>
      <p:pic>
        <p:nvPicPr>
          <p:cNvPr id="136193" name="Picture 4" descr="Run_650340_Event_38136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48400" y="4267200"/>
            <a:ext cx="2320661" cy="2133600"/>
          </a:xfrm>
          <a:prstGeom prst="rect">
            <a:avLst/>
          </a:prstGeom>
          <a:noFill/>
        </p:spPr>
      </p:pic>
      <p:sp>
        <p:nvSpPr>
          <p:cNvPr id="136212" name="Rectangle 2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6213" name="Rectangle 21"/>
          <p:cNvSpPr>
            <a:spLocks noChangeArrowheads="1"/>
          </p:cNvSpPr>
          <p:nvPr/>
        </p:nvSpPr>
        <p:spPr bwMode="auto">
          <a:xfrm>
            <a:off x="0" y="11437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9781" y="1399401"/>
            <a:ext cx="2692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Muon in the minimal absorber structure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810000" y="1371600"/>
            <a:ext cx="1579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 GeV e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in the DHCAL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243670" y="1399401"/>
            <a:ext cx="2366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 GeV/c </a:t>
            </a:r>
            <a:r>
              <a:rPr lang="el-GR" sz="1200" dirty="0" smtClean="0">
                <a:latin typeface="Calibri"/>
              </a:rPr>
              <a:t>π</a:t>
            </a:r>
            <a:r>
              <a:rPr lang="en-US" sz="1200" baseline="30000" dirty="0" smtClean="0">
                <a:latin typeface="Calibri"/>
              </a:rPr>
              <a:t>+</a:t>
            </a:r>
            <a:r>
              <a:rPr lang="en-US" sz="1200" dirty="0" smtClean="0"/>
              <a:t> in the DHCAL and TCMT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81000" y="3886200"/>
            <a:ext cx="2467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120 GeV/c </a:t>
            </a:r>
            <a:r>
              <a:rPr lang="en-US" sz="1200" dirty="0" smtClean="0">
                <a:latin typeface="Calibri"/>
              </a:rPr>
              <a:t>p</a:t>
            </a:r>
            <a:r>
              <a:rPr lang="en-US" sz="1200" dirty="0" smtClean="0"/>
              <a:t> in the DHCAL and TCMT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6019800" y="3886200"/>
            <a:ext cx="2943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 GeV </a:t>
            </a:r>
            <a:r>
              <a:rPr lang="el-GR" sz="1200" dirty="0" smtClean="0">
                <a:latin typeface="Calibri"/>
              </a:rPr>
              <a:t>π</a:t>
            </a:r>
            <a:r>
              <a:rPr lang="en-US" sz="1200" baseline="30000" dirty="0" smtClean="0">
                <a:latin typeface="Calibri"/>
              </a:rPr>
              <a:t>+</a:t>
            </a:r>
            <a:r>
              <a:rPr lang="en-US" sz="1200" dirty="0" smtClean="0"/>
              <a:t> in the minimal absorber structure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084125" y="3886200"/>
            <a:ext cx="2935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 GeV e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in the minimal absorber structure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74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Calorimeter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Timeline for R&amp;D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Completed prototype construction in Dec 2010</a:t>
            </a:r>
          </a:p>
          <a:p>
            <a:pPr>
              <a:buFontTx/>
              <a:buChar char="-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5 successful test beam campaigns at FNAL in 2010/2011</a:t>
            </a:r>
          </a:p>
          <a:p>
            <a:pPr>
              <a:buFontTx/>
              <a:buChar char="-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Beam tests at CERN in 2012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(DHCAL with Tungsten absorber)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R&amp;D on HV distribution system, high-rate RPCs, 1-glass RPCs, gas …  ongoing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Gas re-circulation systems being developed and tested at CERN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1066800"/>
            <a:ext cx="80010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2004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Results expected for inclusion in DBD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Description of DHCAL/RPCs/Readout system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(instrumentation paper)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Detailed measurement of noise in the DHCAL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(noise paper)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Calibration of the DHCAL with Muons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DHCAL response to positrons and pions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Measurements with large 1-glass RPCs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(viability of design)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- Conceptual engineering design (if resources permit)</a:t>
            </a:r>
          </a:p>
          <a:p>
            <a:pPr>
              <a:buFontTx/>
              <a:buChar char="-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3200400"/>
            <a:ext cx="80010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51816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Issues/concerns for DBD and beyond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Conceptual engineered design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Analysis of DHCAL data not yet complete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5181600"/>
            <a:ext cx="80010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010400" y="3962400"/>
            <a:ext cx="1905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DHCAL concept</a:t>
            </a:r>
          </a:p>
          <a:p>
            <a:pPr algn="ctr"/>
            <a:r>
              <a:rPr lang="en-US" dirty="0" smtClean="0"/>
              <a:t>will be </a:t>
            </a:r>
          </a:p>
          <a:p>
            <a:pPr algn="ctr"/>
            <a:r>
              <a:rPr lang="en-US" dirty="0" smtClean="0"/>
              <a:t>validated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18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si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399" y="1219200"/>
            <a:ext cx="3130411" cy="2894486"/>
          </a:xfrm>
          <a:prstGeom prst="rect">
            <a:avLst/>
          </a:prstGeom>
          <a:noFill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76400"/>
            <a:ext cx="19050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SOLENOID/DID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838200"/>
            <a:ext cx="2743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Participating Institutions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SLAC (Wes Craddock)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FNAL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BNL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LLNL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(CERN &amp; KEK informal)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Baseline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Modified CMS Conductor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Option 1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Al-0.1% Ni (ATLAS)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Stabilizer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Option 2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Advanced Next Generation Stabilizer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Note: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The only significant option choices based on technological advancements are with the conductor.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914400"/>
            <a:ext cx="2895600" cy="571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29000" y="1066800"/>
            <a:ext cx="5334000" cy="3276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33800" y="4648200"/>
            <a:ext cx="487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Areas of Critical R&amp;D / Goals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3 D Magnet Field FEM Analysis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Integration of DID Coil into Cryostat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Assembly and Installation Procedures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Structural and Thermal Design (real world)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Cryogenic Systems Integration with QD0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29000" y="4495800"/>
            <a:ext cx="5334000" cy="220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524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SOLENOID/DID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990600"/>
            <a:ext cx="883920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u="sng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u="sng" dirty="0" smtClean="0">
                <a:latin typeface="Arial" pitchFamily="34" charset="0"/>
                <a:cs typeface="Arial" pitchFamily="34" charset="0"/>
              </a:rPr>
              <a:t>Magnetic Field Calculations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2D to minimize stray fields – Sufficient for DBD</a:t>
            </a:r>
          </a:p>
          <a:p>
            <a:pPr marL="342900" indent="-342900">
              <a:buFontTx/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Iron Barrel HCAL option – Completed: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Complexity not worth improved uniformity</a:t>
            </a:r>
          </a:p>
          <a:p>
            <a:pPr marL="342900" indent="-342900">
              <a:buFontTx/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3D (with DID): ANSYS modeling at least ½ completed.  Need to solve and study.</a:t>
            </a:r>
          </a:p>
          <a:p>
            <a:pPr marL="342900" indent="-342900">
              <a:buFontTx/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BNL Opera 3D simplified solenoid/DID analysis.  Need ANSYS/Opera comparison</a:t>
            </a:r>
          </a:p>
          <a:p>
            <a:pPr marL="342900" indent="-342900"/>
            <a:endParaRPr lang="en-US" u="sng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u="sng" dirty="0" smtClean="0">
                <a:latin typeface="Arial" pitchFamily="34" charset="0"/>
                <a:cs typeface="Arial" pitchFamily="34" charset="0"/>
              </a:rPr>
              <a:t>Structural and Thermal Design</a:t>
            </a:r>
          </a:p>
          <a:p>
            <a:pPr marL="342900" indent="-342900">
              <a:buFont typeface="+mj-lt"/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Vacuum shell analysis completed.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Need attachment integration with Fe and detector.</a:t>
            </a:r>
          </a:p>
          <a:p>
            <a:pPr marL="342900" indent="-342900">
              <a:buFont typeface="+mj-lt"/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Need coil support, thermal shield  and current lead design.</a:t>
            </a:r>
          </a:p>
          <a:p>
            <a:pPr marL="342900" indent="-342900">
              <a:buFont typeface="+mj-lt"/>
              <a:buAutoNum type="arabi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Practical but not detailed DID winding and solenoid attachment schemes.</a:t>
            </a:r>
          </a:p>
          <a:p>
            <a:pPr marL="342900" indent="-342900"/>
            <a:endParaRPr lang="en-US" u="sng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u="sng" dirty="0" smtClean="0">
                <a:latin typeface="Arial" pitchFamily="34" charset="0"/>
                <a:cs typeface="Arial" pitchFamily="34" charset="0"/>
              </a:rPr>
              <a:t>Conductor: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CMS conductor with 40 strand Rutherford cable.  Need DID conductor.</a:t>
            </a:r>
          </a:p>
          <a:p>
            <a:pPr marL="342900" indent="-342900"/>
            <a:endParaRPr lang="en-US" u="sng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u="sng" dirty="0" smtClean="0">
                <a:latin typeface="Arial" pitchFamily="34" charset="0"/>
                <a:cs typeface="Arial" pitchFamily="34" charset="0"/>
              </a:rPr>
              <a:t>Electrical: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Sufficient for DBD except for DID coil and instrumentation list.</a:t>
            </a: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u="sng" dirty="0" smtClean="0">
                <a:latin typeface="Arial" pitchFamily="34" charset="0"/>
                <a:cs typeface="Arial" pitchFamily="34" charset="0"/>
              </a:rPr>
              <a:t>Cryogenics: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Detector layout completed but needs integration with QDO </a:t>
            </a: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latin typeface="Arial" pitchFamily="34" charset="0"/>
                <a:cs typeface="Arial" pitchFamily="34" charset="0"/>
              </a:rPr>
              <a:t>Conductor R&amp;D: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Identified many potential paths for higher strength high conductivity aluminum such as carbon nanotubes reinforcement and scandium.  </a:t>
            </a: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arenR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arenR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14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1219200"/>
            <a:ext cx="8763000" cy="548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838200"/>
            <a:ext cx="2540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</a:rPr>
              <a:t>RESULTS TO DATE</a:t>
            </a:r>
            <a:endParaRPr lang="en-US" sz="2000" b="1" dirty="0">
              <a:latin typeface="Arial" pitchFamily="34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SOLENOID/DID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066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itchFamily="34" charset="0"/>
                <a:cs typeface="Arial" pitchFamily="34" charset="0"/>
              </a:rPr>
              <a:t>Results expected for inclusion in DBD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3 D Magnetic Field, Force &amp; Stress including DID Coil and Vacuum Shell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Structural and Thermal Design including Integration with Iron and Detector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Assembly and Construction  Procedure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Size and Tolerances for Major Components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Cryogenic Scheme integrated with QD0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Power Supply/Dump Circuit/Grounding/Instrumentation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066800"/>
            <a:ext cx="80010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3819435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latin typeface="Arial" pitchFamily="34" charset="0"/>
              </a:rPr>
              <a:t>Issues/concerns for DBD and beyond</a:t>
            </a:r>
          </a:p>
          <a:p>
            <a:pPr>
              <a:buFontTx/>
              <a:buChar char="-"/>
            </a:pPr>
            <a:r>
              <a:rPr lang="en-US" dirty="0" smtClean="0"/>
              <a:t> The main concern is SLAC manpower committed to other projects.</a:t>
            </a:r>
          </a:p>
          <a:p>
            <a:pPr>
              <a:buFontTx/>
              <a:buChar char="-"/>
            </a:pPr>
            <a:r>
              <a:rPr lang="en-US" dirty="0" smtClean="0"/>
              <a:t> Potential cost savings exist using advanced high purity Al stabilizers and conductor fabrication techniques.  There will be negligible time to pursue this before the DBD.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3657600"/>
            <a:ext cx="8001000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57200" y="228600"/>
            <a:ext cx="8229600" cy="461963"/>
          </a:xfrm>
          <a:prstGeom prst="rect">
            <a:avLst/>
          </a:prstGeom>
          <a:solidFill>
            <a:srgbClr val="35E0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/>
              <a:t>Strip-scintillator/Si avalanche photo-diode Muon System 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04800" y="2971800"/>
            <a:ext cx="2971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Fermilab</a:t>
            </a: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 beam + </a:t>
            </a:r>
            <a:r>
              <a:rPr lang="en-US" sz="2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Inst</a:t>
            </a:r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INFN Udine 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APDs</a:t>
            </a:r>
          </a:p>
          <a:p>
            <a:pPr eaLnBrk="1" hangingPunct="1"/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Notre Dame  </a:t>
            </a:r>
            <a:r>
              <a:rPr lang="en-US" sz="2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Scint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/WLS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b="1" dirty="0" smtClean="0">
                <a:latin typeface="Arial" pitchFamily="34" charset="0"/>
                <a:cs typeface="Arial" pitchFamily="34" charset="0"/>
              </a:rPr>
              <a:t>Baseline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Strip-scintillator/WLS fiber &amp; Avalanche Photo-Diodes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(replaces old baseline of double layer</a:t>
            </a: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resistive plate chambers)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2819400"/>
            <a:ext cx="3048000" cy="3581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05200" y="1066800"/>
            <a:ext cx="50292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3733800" y="4572000"/>
            <a:ext cx="50292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/>
              <a:t>Areas of critical R&amp;D/goals</a:t>
            </a:r>
          </a:p>
          <a:p>
            <a:pPr eaLnBrk="1" hangingPunct="1"/>
            <a:r>
              <a:rPr lang="en-US"/>
              <a:t>Need to build and test strips with robust  techniques.  </a:t>
            </a:r>
          </a:p>
          <a:p>
            <a:pPr eaLnBrk="1" hangingPunct="1"/>
            <a:r>
              <a:rPr lang="en-US"/>
              <a:t>We need enough tests to validate the technology.</a:t>
            </a:r>
          </a:p>
          <a:p>
            <a:pPr eaLnBrk="1" hangingPunct="1"/>
            <a:r>
              <a:rPr lang="en-US"/>
              <a:t>We need HEP Laboratories to back an LC.</a:t>
            </a:r>
          </a:p>
          <a:p>
            <a:pPr eaLnBrk="1" hangingPunct="1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81400" y="4495800"/>
            <a:ext cx="48768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09800" y="1066800"/>
            <a:ext cx="1066800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58" name="Picture 7" descr="40I circul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1814513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TextBox 12"/>
          <p:cNvSpPr txBox="1">
            <a:spLocks noChangeArrowheads="1"/>
          </p:cNvSpPr>
          <p:nvPr/>
        </p:nvSpPr>
        <p:spPr bwMode="auto">
          <a:xfrm>
            <a:off x="2133600" y="1143000"/>
            <a:ext cx="1371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    APD’s</a:t>
            </a:r>
          </a:p>
          <a:p>
            <a:pPr eaLnBrk="1" hangingPunct="1"/>
            <a:r>
              <a:rPr lang="en-US"/>
              <a:t>1.2</a:t>
            </a:r>
            <a:r>
              <a:rPr lang="en-US" sz="2000"/>
              <a:t> </a:t>
            </a:r>
            <a:r>
              <a:rPr lang="en-US"/>
              <a:t>mm </a:t>
            </a:r>
            <a:r>
              <a:rPr lang="en-US" sz="2400">
                <a:latin typeface="Symbol" pitchFamily="18" charset="2"/>
              </a:rPr>
              <a:t>f</a:t>
            </a:r>
            <a:endParaRPr lang="en-US" sz="2000">
              <a:latin typeface="Symbol" pitchFamily="18" charset="2"/>
            </a:endParaRPr>
          </a:p>
          <a:p>
            <a:pPr eaLnBrk="1" hangingPunct="1"/>
            <a:r>
              <a:rPr lang="en-US"/>
              <a:t>  660 pix</a:t>
            </a:r>
          </a:p>
          <a:p>
            <a:pPr eaLnBrk="1" hangingPunct="1"/>
            <a:r>
              <a:rPr lang="en-US"/>
              <a:t>    40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baseline="30000"/>
              <a:t>2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947" y="1100468"/>
            <a:ext cx="345730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1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304800" y="228600"/>
            <a:ext cx="8610600" cy="584200"/>
          </a:xfrm>
          <a:prstGeom prst="rect">
            <a:avLst/>
          </a:prstGeom>
          <a:solidFill>
            <a:srgbClr val="35E0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400"/>
              <a:t>Strip-scintillator/Si avalanche photo-diode Muon System</a:t>
            </a:r>
            <a:r>
              <a:rPr lang="en-US" sz="3200"/>
              <a:t> </a:t>
            </a: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609600" y="990600"/>
            <a:ext cx="7696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R&amp;D and results to date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609600" y="1524000"/>
            <a:ext cx="2438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Prototype construction 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1447800"/>
            <a:ext cx="2667000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352800" y="1447800"/>
            <a:ext cx="2590800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48400" y="1447800"/>
            <a:ext cx="2590800" cy="449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80" name="TextBox 11"/>
          <p:cNvSpPr txBox="1">
            <a:spLocks noChangeArrowheads="1"/>
          </p:cNvSpPr>
          <p:nvPr/>
        </p:nvSpPr>
        <p:spPr bwMode="auto">
          <a:xfrm>
            <a:off x="6172200" y="1524000"/>
            <a:ext cx="259080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Results:  FTBF beam</a:t>
            </a:r>
          </a:p>
          <a:p>
            <a:pPr eaLnBrk="1" hangingPunct="1"/>
            <a:endParaRPr lang="en-US" sz="800"/>
          </a:p>
          <a:p>
            <a:pPr eaLnBrk="1" hangingPunct="1"/>
            <a:r>
              <a:rPr lang="en-US"/>
              <a:t>Calibration w/Noise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 sz="1600"/>
              <a:t>Resolution:  Single </a:t>
            </a:r>
            <a:r>
              <a:rPr lang="en-US"/>
              <a:t>p.e.s</a:t>
            </a:r>
          </a:p>
          <a:p>
            <a:pPr eaLnBrk="1" hangingPunct="1"/>
            <a:endParaRPr lang="en-US"/>
          </a:p>
        </p:txBody>
      </p:sp>
      <p:pic>
        <p:nvPicPr>
          <p:cNvPr id="308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0"/>
            <a:ext cx="22479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2" descr="run5045-6_pretty3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267200"/>
            <a:ext cx="22098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2" descr="DSCN063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05000"/>
            <a:ext cx="25558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4" name="TextBox 14"/>
          <p:cNvSpPr txBox="1">
            <a:spLocks noChangeArrowheads="1"/>
          </p:cNvSpPr>
          <p:nvPr/>
        </p:nvSpPr>
        <p:spPr bwMode="auto">
          <a:xfrm>
            <a:off x="3505200" y="1524000"/>
            <a:ext cx="1274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Test Setup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6200000" flipV="1">
            <a:off x="2819400" y="3657600"/>
            <a:ext cx="16002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6" name="TextBox 18"/>
          <p:cNvSpPr txBox="1">
            <a:spLocks noChangeArrowheads="1"/>
          </p:cNvSpPr>
          <p:nvPr/>
        </p:nvSpPr>
        <p:spPr bwMode="auto">
          <a:xfrm>
            <a:off x="3352800" y="4419600"/>
            <a:ext cx="76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Strip-</a:t>
            </a:r>
          </a:p>
          <a:p>
            <a:pPr eaLnBrk="1" hangingPunct="1"/>
            <a:r>
              <a:rPr lang="en-US">
                <a:solidFill>
                  <a:srgbClr val="FF0000"/>
                </a:solidFill>
              </a:rPr>
              <a:t>Scint.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4876801" y="4038600"/>
            <a:ext cx="762000" cy="31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88" name="Rectangle 20"/>
          <p:cNvSpPr>
            <a:spLocks noChangeArrowheads="1"/>
          </p:cNvSpPr>
          <p:nvPr/>
        </p:nvSpPr>
        <p:spPr bwMode="auto">
          <a:xfrm>
            <a:off x="4114800" y="4343400"/>
            <a:ext cx="1752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TB4 Boards:</a:t>
            </a:r>
          </a:p>
          <a:p>
            <a:r>
              <a:rPr lang="en-US">
                <a:solidFill>
                  <a:srgbClr val="C00000"/>
                </a:solidFill>
              </a:rPr>
              <a:t>    8 channels</a:t>
            </a:r>
          </a:p>
        </p:txBody>
      </p:sp>
      <p:sp>
        <p:nvSpPr>
          <p:cNvPr id="3089" name="TextBox 22"/>
          <p:cNvSpPr txBox="1">
            <a:spLocks noChangeArrowheads="1"/>
          </p:cNvSpPr>
          <p:nvPr/>
        </p:nvSpPr>
        <p:spPr bwMode="auto">
          <a:xfrm>
            <a:off x="3429000" y="5105400"/>
            <a:ext cx="2362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70C0"/>
                </a:solidFill>
                <a:latin typeface="Comic Sans MS" pitchFamily="66" charset="0"/>
              </a:rPr>
              <a:t>180 digitizations * </a:t>
            </a:r>
          </a:p>
          <a:p>
            <a:pPr eaLnBrk="1" hangingPunct="1"/>
            <a:r>
              <a:rPr lang="en-US">
                <a:solidFill>
                  <a:srgbClr val="0070C0"/>
                </a:solidFill>
                <a:latin typeface="Comic Sans MS" pitchFamily="66" charset="0"/>
              </a:rPr>
              <a:t>4.708ns = 847ns</a:t>
            </a:r>
          </a:p>
          <a:p>
            <a:pPr eaLnBrk="1" hangingPunct="1"/>
            <a:r>
              <a:rPr lang="en-US">
                <a:solidFill>
                  <a:srgbClr val="0070C0"/>
                </a:solidFill>
                <a:latin typeface="Comic Sans MS" pitchFamily="66" charset="0"/>
              </a:rPr>
              <a:t>         212 MHz</a:t>
            </a:r>
            <a:endParaRPr lang="en-US"/>
          </a:p>
        </p:txBody>
      </p:sp>
      <p:grpSp>
        <p:nvGrpSpPr>
          <p:cNvPr id="3090" name="Group 14"/>
          <p:cNvGrpSpPr>
            <a:grpSpLocks/>
          </p:cNvGrpSpPr>
          <p:nvPr/>
        </p:nvGrpSpPr>
        <p:grpSpPr bwMode="auto">
          <a:xfrm>
            <a:off x="685800" y="2133600"/>
            <a:ext cx="2057400" cy="2133600"/>
            <a:chOff x="401216" y="1542280"/>
            <a:chExt cx="6096000" cy="4560094"/>
          </a:xfrm>
        </p:grpSpPr>
        <p:pic>
          <p:nvPicPr>
            <p:cNvPr id="3096" name="Picture 2" descr="McK_437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216" y="1542280"/>
              <a:ext cx="6096000" cy="4560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" name="Straight Arrow Connector 25"/>
            <p:cNvCxnSpPr/>
            <p:nvPr/>
          </p:nvCxnSpPr>
          <p:spPr>
            <a:xfrm flipV="1">
              <a:off x="2132179" y="2132649"/>
              <a:ext cx="3659481" cy="236147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1905507" y="4266146"/>
              <a:ext cx="458046" cy="470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132179" y="4494127"/>
              <a:ext cx="381001" cy="23071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91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43400"/>
            <a:ext cx="2514600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2" name="TextBox 29"/>
          <p:cNvSpPr txBox="1">
            <a:spLocks noChangeArrowheads="1"/>
          </p:cNvSpPr>
          <p:nvPr/>
        </p:nvSpPr>
        <p:spPr bwMode="auto">
          <a:xfrm>
            <a:off x="685800" y="5543550"/>
            <a:ext cx="86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SiAPD</a:t>
            </a:r>
          </a:p>
        </p:txBody>
      </p:sp>
      <p:sp>
        <p:nvSpPr>
          <p:cNvPr id="3093" name="TextBox 30"/>
          <p:cNvSpPr txBox="1">
            <a:spLocks noChangeArrowheads="1"/>
          </p:cNvSpPr>
          <p:nvPr/>
        </p:nvSpPr>
        <p:spPr bwMode="auto">
          <a:xfrm>
            <a:off x="2041525" y="5522913"/>
            <a:ext cx="1069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Pre-amp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16200000" flipV="1">
            <a:off x="1104900" y="52959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2324100" y="5219700"/>
            <a:ext cx="381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4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28600" y="228600"/>
            <a:ext cx="8686800" cy="523875"/>
          </a:xfrm>
          <a:prstGeom prst="rect">
            <a:avLst/>
          </a:prstGeom>
          <a:solidFill>
            <a:srgbClr val="35E0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/>
              <a:t>Strip-scintillator/Si APD Muon System </a:t>
            </a:r>
            <a:endParaRPr lang="en-US" sz="2400"/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609600" y="1066800"/>
            <a:ext cx="7924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Timeline for R&amp;D</a:t>
            </a:r>
          </a:p>
          <a:p>
            <a:pPr eaLnBrk="1" hangingPunct="1">
              <a:buFontTx/>
              <a:buChar char="-"/>
            </a:pPr>
            <a:r>
              <a:rPr lang="en-US" dirty="0"/>
              <a:t> New design of mechanical /optical coupling scheme using tooling.   </a:t>
            </a:r>
          </a:p>
          <a:p>
            <a:pPr eaLnBrk="1" hangingPunct="1"/>
            <a:r>
              <a:rPr lang="en-US" dirty="0"/>
              <a:t>            Jan 31,  2012.  Try with short strips.   Feb. 2012</a:t>
            </a:r>
          </a:p>
          <a:p>
            <a:pPr eaLnBrk="1" hangingPunct="1">
              <a:buFontTx/>
              <a:buChar char="-"/>
            </a:pPr>
            <a:r>
              <a:rPr lang="en-US" dirty="0"/>
              <a:t> Refine drawings of coupling scheme with specifications.      March 2012</a:t>
            </a:r>
          </a:p>
          <a:p>
            <a:pPr eaLnBrk="1" hangingPunct="1">
              <a:buFontTx/>
              <a:buChar char="-"/>
            </a:pPr>
            <a:r>
              <a:rPr lang="en-US" dirty="0"/>
              <a:t> Start work on new test stand.  Manpower needed.</a:t>
            </a:r>
          </a:p>
          <a:p>
            <a:pPr eaLnBrk="1" hangingPunct="1">
              <a:buFontTx/>
              <a:buChar char="-"/>
            </a:pPr>
            <a:r>
              <a:rPr lang="en-US" dirty="0"/>
              <a:t> Set-up tests with 4 strips and new optical/mechanical coupling.  June 2012</a:t>
            </a:r>
          </a:p>
          <a:p>
            <a:pPr eaLnBrk="1" hangingPunct="1">
              <a:buFontTx/>
              <a:buChar char="-"/>
            </a:pPr>
            <a:r>
              <a:rPr lang="en-US" dirty="0"/>
              <a:t> </a:t>
            </a:r>
          </a:p>
          <a:p>
            <a:pPr eaLnBrk="1" hangingPunct="1">
              <a:buFontTx/>
              <a:buChar char="-"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9906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609600" y="3124200"/>
            <a:ext cx="8001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Results expected for inclusion in DBD</a:t>
            </a:r>
          </a:p>
          <a:p>
            <a:pPr eaLnBrk="1" hangingPunct="1">
              <a:buFontTx/>
              <a:buChar char="-"/>
            </a:pPr>
            <a:r>
              <a:rPr lang="en-US"/>
              <a:t> First results from cosmic ray tests of new coupling scheme.</a:t>
            </a:r>
          </a:p>
          <a:p>
            <a:pPr eaLnBrk="1" hangingPunct="1">
              <a:buFontTx/>
              <a:buChar char="-"/>
            </a:pPr>
            <a:r>
              <a:rPr lang="en-US"/>
              <a:t> Write a paper if there is sufficient data.</a:t>
            </a:r>
          </a:p>
          <a:p>
            <a:pPr eaLnBrk="1" hangingPunct="1">
              <a:buFontTx/>
              <a:buChar char="-"/>
            </a:pPr>
            <a:r>
              <a:rPr lang="en-US"/>
              <a:t> …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124200"/>
            <a:ext cx="80010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609600" y="4724400"/>
            <a:ext cx="8001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Issues/concerns for DBD and beyond</a:t>
            </a:r>
          </a:p>
          <a:p>
            <a:pPr eaLnBrk="1" hangingPunct="1">
              <a:buFontTx/>
              <a:buChar char="-"/>
            </a:pPr>
            <a:r>
              <a:rPr lang="en-US"/>
              <a:t> No money;  Need a few km of WLS fiber at a cost of  $2 or $3 per foot. </a:t>
            </a:r>
          </a:p>
          <a:p>
            <a:pPr eaLnBrk="1" hangingPunct="1">
              <a:buFontTx/>
              <a:buChar char="-"/>
            </a:pPr>
            <a:r>
              <a:rPr lang="en-US"/>
              <a:t> No people;  Universities have dropped out.</a:t>
            </a:r>
          </a:p>
          <a:p>
            <a:pPr eaLnBrk="1" hangingPunct="1">
              <a:buFontTx/>
              <a:buChar char="-"/>
            </a:pPr>
            <a:r>
              <a:rPr lang="en-US"/>
              <a:t> Funds are needed and does anyone think we will get them?</a:t>
            </a:r>
          </a:p>
          <a:p>
            <a:pPr eaLnBrk="1" hangingPunct="1">
              <a:buFontTx/>
              <a:buChar char="-"/>
            </a:pPr>
            <a:r>
              <a:rPr lang="en-US"/>
              <a:t> Need Lab directors and DOE HQ to help us.  Universities too.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47244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533400" y="0"/>
            <a:ext cx="8229600" cy="70167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/>
              <a:t>The SiD Design </a:t>
            </a: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685800" y="974725"/>
            <a:ext cx="8001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A </a:t>
            </a:r>
            <a:r>
              <a:rPr lang="en-US" sz="2000" dirty="0">
                <a:solidFill>
                  <a:srgbClr val="FF0000"/>
                </a:solidFill>
              </a:rPr>
              <a:t>compact, </a:t>
            </a:r>
            <a:r>
              <a:rPr lang="en-US" sz="2000" dirty="0" smtClean="0">
                <a:solidFill>
                  <a:srgbClr val="FF0000"/>
                </a:solidFill>
              </a:rPr>
              <a:t>cost-constrained </a:t>
            </a:r>
            <a:r>
              <a:rPr lang="en-US" sz="2000" dirty="0">
                <a:solidFill>
                  <a:srgbClr val="FF0000"/>
                </a:solidFill>
              </a:rPr>
              <a:t>detector </a:t>
            </a:r>
            <a:r>
              <a:rPr lang="en-US" sz="2000" dirty="0"/>
              <a:t>designed to make precision measurements and be sensitive to a wide range of new phenomena.</a:t>
            </a:r>
          </a:p>
          <a:p>
            <a:endParaRPr lang="en-US" sz="2000" dirty="0"/>
          </a:p>
          <a:p>
            <a:r>
              <a:rPr lang="en-US" sz="2000" dirty="0"/>
              <a:t>-&gt; Compact design with 5T field.</a:t>
            </a:r>
          </a:p>
          <a:p>
            <a:endParaRPr lang="en-US" sz="2000" dirty="0"/>
          </a:p>
          <a:p>
            <a:r>
              <a:rPr lang="en-US" sz="2000" dirty="0"/>
              <a:t>-&gt; Robust </a:t>
            </a:r>
            <a:r>
              <a:rPr lang="en-US" sz="2000" dirty="0">
                <a:solidFill>
                  <a:srgbClr val="FF0000"/>
                </a:solidFill>
              </a:rPr>
              <a:t>silicon </a:t>
            </a:r>
            <a:r>
              <a:rPr lang="en-US" sz="2000" dirty="0" err="1">
                <a:solidFill>
                  <a:srgbClr val="FF0000"/>
                </a:solidFill>
              </a:rPr>
              <a:t>vertexing</a:t>
            </a:r>
            <a:r>
              <a:rPr lang="en-US" sz="2000" dirty="0">
                <a:solidFill>
                  <a:srgbClr val="FF0000"/>
                </a:solidFill>
              </a:rPr>
              <a:t> and tracking</a:t>
            </a:r>
            <a:r>
              <a:rPr lang="en-US" sz="2000" dirty="0"/>
              <a:t> system – excellent momentum resolution, live for single bunch crossings.</a:t>
            </a:r>
          </a:p>
          <a:p>
            <a:endParaRPr lang="en-US" sz="2000" dirty="0"/>
          </a:p>
          <a:p>
            <a:r>
              <a:rPr lang="en-US" sz="2000" dirty="0"/>
              <a:t>-&gt; </a:t>
            </a:r>
            <a:r>
              <a:rPr lang="en-US" sz="2000" dirty="0" err="1"/>
              <a:t>Calorimetry</a:t>
            </a:r>
            <a:r>
              <a:rPr lang="en-US" sz="2000" dirty="0"/>
              <a:t> optimized for jet energy resolution, based on a </a:t>
            </a:r>
            <a:r>
              <a:rPr lang="en-US" sz="2000" dirty="0">
                <a:solidFill>
                  <a:srgbClr val="FF0000"/>
                </a:solidFill>
              </a:rPr>
              <a:t>Particle Flow approach</a:t>
            </a:r>
            <a:r>
              <a:rPr lang="en-US" sz="2000" dirty="0"/>
              <a:t>, “tracking calorimeters”, compact showers in </a:t>
            </a:r>
            <a:r>
              <a:rPr lang="en-US" sz="2000" dirty="0" err="1"/>
              <a:t>ECal</a:t>
            </a:r>
            <a:r>
              <a:rPr lang="en-US" sz="2000" dirty="0"/>
              <a:t>, highly segmented (longitudinally and transversely) </a:t>
            </a:r>
            <a:r>
              <a:rPr lang="en-US" sz="2000" dirty="0" err="1"/>
              <a:t>ECal</a:t>
            </a:r>
            <a:r>
              <a:rPr lang="en-US" sz="2000" dirty="0"/>
              <a:t> and </a:t>
            </a:r>
            <a:r>
              <a:rPr lang="en-US" sz="2000" dirty="0" err="1"/>
              <a:t>HCal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r>
              <a:rPr lang="en-US" sz="2000" dirty="0"/>
              <a:t>-&gt; Iron flux return/</a:t>
            </a:r>
            <a:r>
              <a:rPr lang="en-US" sz="2000" dirty="0" err="1"/>
              <a:t>muon</a:t>
            </a:r>
            <a:r>
              <a:rPr lang="en-US" sz="2000" dirty="0"/>
              <a:t> identifier – component of </a:t>
            </a:r>
            <a:r>
              <a:rPr lang="en-US" sz="2000" dirty="0" err="1"/>
              <a:t>SiD</a:t>
            </a:r>
            <a:r>
              <a:rPr lang="en-US" sz="2000" dirty="0"/>
              <a:t> self-shielding.</a:t>
            </a:r>
          </a:p>
          <a:p>
            <a:endParaRPr lang="en-US" sz="2000" dirty="0"/>
          </a:p>
          <a:p>
            <a:r>
              <a:rPr lang="en-US" sz="2000" dirty="0"/>
              <a:t>-&gt; Detector is designed for rapid push-pull operation.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990600" y="228600"/>
            <a:ext cx="7239000" cy="584200"/>
          </a:xfrm>
          <a:prstGeom prst="rect">
            <a:avLst/>
          </a:prstGeom>
          <a:solidFill>
            <a:srgbClr val="35E0F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cs typeface="Arial" pitchFamily="34" charset="0"/>
              </a:rPr>
              <a:t>Forward Detector</a:t>
            </a:r>
            <a:endParaRPr lang="en-US" sz="3200" dirty="0">
              <a:cs typeface="Arial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609600" y="1549400"/>
            <a:ext cx="251460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cs typeface="Arial" pitchFamily="34" charset="0"/>
              </a:rPr>
              <a:t>Participating Institutions:</a:t>
            </a:r>
          </a:p>
          <a:p>
            <a:r>
              <a:rPr lang="en-US" sz="1600">
                <a:cs typeface="Arial" pitchFamily="34" charset="0"/>
              </a:rPr>
              <a:t>UC Santa Cruz (SCIPP), </a:t>
            </a:r>
            <a:r>
              <a:rPr lang="pt-BR"/>
              <a:t>Pontificia Universidad Catslica de Chile, </a:t>
            </a:r>
            <a:r>
              <a:rPr lang="en-US" sz="1600">
                <a:cs typeface="Arial" pitchFamily="34" charset="0"/>
              </a:rPr>
              <a:t>U. of Colorado, SLAC</a:t>
            </a:r>
          </a:p>
          <a:p>
            <a:endParaRPr lang="en-US">
              <a:cs typeface="Arial" pitchFamily="34" charset="0"/>
            </a:endParaRPr>
          </a:p>
          <a:p>
            <a:r>
              <a:rPr lang="en-US">
                <a:cs typeface="Arial" pitchFamily="34" charset="0"/>
              </a:rPr>
              <a:t>Baseline:</a:t>
            </a:r>
          </a:p>
          <a:p>
            <a:r>
              <a:rPr lang="en-US">
                <a:cs typeface="Arial" pitchFamily="34" charset="0"/>
              </a:rPr>
              <a:t>Silicon-Tungsten sampling calorimeter</a:t>
            </a:r>
          </a:p>
          <a:p>
            <a:endParaRPr lang="en-US">
              <a:cs typeface="Arial" pitchFamily="34" charset="0"/>
            </a:endParaRPr>
          </a:p>
          <a:p>
            <a:endParaRPr lang="en-US"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447800"/>
            <a:ext cx="2743200" cy="411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733800" y="1143000"/>
            <a:ext cx="495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cs typeface="Arial" pitchFamily="34" charset="0"/>
              </a:rPr>
              <a:t>SiD Forward Region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505200" y="1066800"/>
            <a:ext cx="50292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55" name="TextBox 9"/>
          <p:cNvSpPr txBox="1">
            <a:spLocks noChangeArrowheads="1"/>
          </p:cNvSpPr>
          <p:nvPr/>
        </p:nvSpPr>
        <p:spPr bwMode="auto">
          <a:xfrm>
            <a:off x="4038600" y="4572000"/>
            <a:ext cx="4343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cs typeface="Arial" pitchFamily="34" charset="0"/>
              </a:rPr>
              <a:t>Areas of critical R&amp;D/goals</a:t>
            </a:r>
          </a:p>
          <a:p>
            <a:endParaRPr lang="en-US"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5200" y="4495800"/>
            <a:ext cx="49530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209800"/>
            <a:ext cx="49053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648200" y="1600200"/>
            <a:ext cx="9572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FF00"/>
                </a:solidFill>
                <a:latin typeface="Calibri" pitchFamily="34" charset="0"/>
              </a:rPr>
              <a:t>LumiCal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6629400" y="1600200"/>
            <a:ext cx="1022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FF00"/>
                </a:solidFill>
                <a:latin typeface="Calibri" pitchFamily="34" charset="0"/>
              </a:rPr>
              <a:t>BeamCal</a:t>
            </a:r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5410200" y="1981200"/>
            <a:ext cx="534988" cy="7191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7569200" y="2001838"/>
            <a:ext cx="355600" cy="7413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Box 20"/>
          <p:cNvSpPr txBox="1">
            <a:spLocks noChangeArrowheads="1"/>
          </p:cNvSpPr>
          <p:nvPr/>
        </p:nvSpPr>
        <p:spPr bwMode="auto">
          <a:xfrm>
            <a:off x="3581400" y="4964113"/>
            <a:ext cx="3663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Radiation hard Silicon sensor R&amp;D</a:t>
            </a:r>
          </a:p>
          <a:p>
            <a:r>
              <a:rPr lang="en-US">
                <a:latin typeface="Calibri" pitchFamily="34" charset="0"/>
              </a:rPr>
              <a:t>FCAL chip development</a:t>
            </a:r>
          </a:p>
          <a:p>
            <a:r>
              <a:rPr lang="en-US">
                <a:latin typeface="Calibri" pitchFamily="34" charset="0"/>
              </a:rPr>
              <a:t>Simulation study of BeamCal tagging 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990600" y="228600"/>
            <a:ext cx="7239000" cy="584200"/>
          </a:xfrm>
          <a:prstGeom prst="rect">
            <a:avLst/>
          </a:prstGeom>
          <a:solidFill>
            <a:srgbClr val="35E0F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cs typeface="Arial" pitchFamily="34" charset="0"/>
              </a:rPr>
              <a:t>Forward Detector</a:t>
            </a:r>
            <a:endParaRPr lang="en-US" sz="3200" dirty="0"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838200"/>
            <a:ext cx="77724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4800600"/>
            <a:ext cx="78486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3400" y="2819400"/>
            <a:ext cx="78486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078" name="Picture 4" descr="IMG_2659.jpg"/>
          <p:cNvPicPr>
            <a:picLocks noChangeAspect="1"/>
          </p:cNvPicPr>
          <p:nvPr/>
        </p:nvPicPr>
        <p:blipFill>
          <a:blip r:embed="rId2" cstate="print"/>
          <a:srcRect l="2605" t="26389" b="8333"/>
          <a:stretch>
            <a:fillRect/>
          </a:stretch>
        </p:blipFill>
        <p:spPr bwMode="auto">
          <a:xfrm>
            <a:off x="4606925" y="838200"/>
            <a:ext cx="3698875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4835525" y="2209800"/>
            <a:ext cx="801688" cy="4714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Sensor +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FE ASIC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178425" y="1866900"/>
            <a:ext cx="609600" cy="76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816725" y="2133600"/>
            <a:ext cx="1152525" cy="4714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DAQ FPGA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/>
              <a:t>with Ethernet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7426325" y="1828800"/>
            <a:ext cx="381000" cy="2286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3" name="Rectangle 20"/>
          <p:cNvSpPr>
            <a:spLocks noChangeArrowheads="1"/>
          </p:cNvSpPr>
          <p:nvPr/>
        </p:nvSpPr>
        <p:spPr bwMode="auto">
          <a:xfrm>
            <a:off x="492125" y="1143000"/>
            <a:ext cx="48069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ym typeface="Symbol" pitchFamily="18" charset="2"/>
              </a:rPr>
              <a:t> </a:t>
            </a:r>
            <a:r>
              <a:rPr lang="en-US" sz="1400"/>
              <a:t>Micron sensors from ATLAS R&amp;D</a:t>
            </a:r>
          </a:p>
          <a:p>
            <a:r>
              <a:rPr lang="en-US" sz="1400">
                <a:sym typeface="Symbol" pitchFamily="18" charset="2"/>
              </a:rPr>
              <a:t> </a:t>
            </a:r>
            <a:r>
              <a:rPr lang="en-US" sz="1400"/>
              <a:t>Runs of up to 100 Mrad (Spring 2012)</a:t>
            </a:r>
          </a:p>
          <a:p>
            <a:r>
              <a:rPr lang="en-US" sz="1400">
                <a:sym typeface="Symbol" pitchFamily="18" charset="2"/>
              </a:rPr>
              <a:t> </a:t>
            </a:r>
            <a:r>
              <a:rPr lang="en-US" sz="1400"/>
              <a:t>Will assess the bulk damage effects and charge </a:t>
            </a:r>
          </a:p>
          <a:p>
            <a:r>
              <a:rPr lang="en-US" sz="1400"/>
              <a:t>    collection efficiency degradation.</a:t>
            </a:r>
          </a:p>
          <a:p>
            <a:pPr>
              <a:buFont typeface="Symbol" pitchFamily="18" charset="2"/>
              <a:buChar char="·"/>
            </a:pPr>
            <a:r>
              <a:rPr lang="en-US" sz="1400"/>
              <a:t> Charge collection apparatus being upgraded at </a:t>
            </a:r>
          </a:p>
          <a:p>
            <a:r>
              <a:rPr lang="en-US" sz="1400"/>
              <a:t>   SCIPP to process many samples quickly.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3084" name="TextBox 21"/>
          <p:cNvSpPr txBox="1">
            <a:spLocks noChangeArrowheads="1"/>
          </p:cNvSpPr>
          <p:nvPr/>
        </p:nvSpPr>
        <p:spPr bwMode="auto">
          <a:xfrm>
            <a:off x="609600" y="838200"/>
            <a:ext cx="4035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Radiation hard sensor R&amp;D (SCIPP/SLAC)</a:t>
            </a:r>
          </a:p>
        </p:txBody>
      </p:sp>
      <p:pic>
        <p:nvPicPr>
          <p:cNvPr id="30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835275"/>
            <a:ext cx="19050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TextBox 24"/>
          <p:cNvSpPr txBox="1">
            <a:spLocks noChangeArrowheads="1"/>
          </p:cNvSpPr>
          <p:nvPr/>
        </p:nvSpPr>
        <p:spPr bwMode="auto">
          <a:xfrm>
            <a:off x="609600" y="2971800"/>
            <a:ext cx="38157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  <a:sym typeface="Symbol" pitchFamily="18" charset="2"/>
              </a:rPr>
              <a:t> </a:t>
            </a:r>
            <a:r>
              <a:rPr lang="en-US" dirty="0">
                <a:latin typeface="Calibri" pitchFamily="34" charset="0"/>
              </a:rPr>
              <a:t>180 nm TSMC process</a:t>
            </a:r>
          </a:p>
          <a:p>
            <a:r>
              <a:rPr lang="en-US" dirty="0">
                <a:latin typeface="Calibri" pitchFamily="34" charset="0"/>
                <a:sym typeface="Symbol" pitchFamily="18" charset="2"/>
              </a:rPr>
              <a:t> </a:t>
            </a:r>
            <a:r>
              <a:rPr lang="en-US" dirty="0">
                <a:latin typeface="Calibri" pitchFamily="34" charset="0"/>
              </a:rPr>
              <a:t>72 pads, 2.4 mm </a:t>
            </a:r>
            <a:r>
              <a:rPr lang="en-US" dirty="0">
                <a:latin typeface="Calibri" pitchFamily="34" charset="0"/>
                <a:sym typeface="Symbol" pitchFamily="18" charset="2"/>
              </a:rPr>
              <a:t> 2.4 mm</a:t>
            </a:r>
          </a:p>
          <a:p>
            <a:r>
              <a:rPr lang="en-US" dirty="0">
                <a:latin typeface="Calibri" pitchFamily="34" charset="0"/>
                <a:sym typeface="Symbol" pitchFamily="18" charset="2"/>
              </a:rPr>
              <a:t> 7306 nodes, 35789 circuit elements</a:t>
            </a:r>
          </a:p>
          <a:p>
            <a:r>
              <a:rPr lang="en-US" dirty="0">
                <a:latin typeface="Calibri" pitchFamily="34" charset="0"/>
                <a:sym typeface="Symbol" pitchFamily="18" charset="2"/>
              </a:rPr>
              <a:t> 3 channels</a:t>
            </a:r>
          </a:p>
          <a:p>
            <a:pPr>
              <a:buFont typeface="Symbol" pitchFamily="18" charset="2"/>
              <a:buChar char="·"/>
            </a:pPr>
            <a:r>
              <a:rPr lang="en-US" dirty="0">
                <a:latin typeface="Calibri" pitchFamily="34" charset="0"/>
                <a:sym typeface="Symbol" pitchFamily="18" charset="2"/>
              </a:rPr>
              <a:t> No digital memory</a:t>
            </a:r>
          </a:p>
          <a:p>
            <a:r>
              <a:rPr lang="en-US" dirty="0">
                <a:latin typeface="Calibri" pitchFamily="34" charset="0"/>
                <a:sym typeface="Symbol" pitchFamily="18" charset="2"/>
              </a:rPr>
              <a:t> 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95800" y="3011488"/>
            <a:ext cx="1119188" cy="64611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Bean v1.0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prototype</a:t>
            </a:r>
          </a:p>
        </p:txBody>
      </p:sp>
      <p:sp>
        <p:nvSpPr>
          <p:cNvPr id="3088" name="TextBox 26"/>
          <p:cNvSpPr txBox="1">
            <a:spLocks noChangeArrowheads="1"/>
          </p:cNvSpPr>
          <p:nvPr/>
        </p:nvSpPr>
        <p:spPr bwMode="auto">
          <a:xfrm>
            <a:off x="609600" y="2743200"/>
            <a:ext cx="4052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FCAL chip development (Santiago/SCIPP)</a:t>
            </a:r>
          </a:p>
        </p:txBody>
      </p:sp>
      <p:sp>
        <p:nvSpPr>
          <p:cNvPr id="3089" name="Rectangle 28"/>
          <p:cNvSpPr>
            <a:spLocks noChangeArrowheads="1"/>
          </p:cNvSpPr>
          <p:nvPr/>
        </p:nvSpPr>
        <p:spPr bwMode="auto">
          <a:xfrm>
            <a:off x="609600" y="5075238"/>
            <a:ext cx="4572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sym typeface="Symbol" pitchFamily="18" charset="2"/>
              </a:rPr>
              <a:t> </a:t>
            </a:r>
            <a:r>
              <a:rPr lang="en-US">
                <a:latin typeface="Calibri" pitchFamily="34" charset="0"/>
              </a:rPr>
              <a:t>Stau production in co-annihilation points: M. Battaglia et al hep-ph/0306219   </a:t>
            </a:r>
            <a:r>
              <a:rPr lang="en-US">
                <a:latin typeface="Calibri" pitchFamily="34" charset="0"/>
                <a:sym typeface="Symbol" pitchFamily="18" charset="2"/>
              </a:rPr>
              <a:t>  10 fb</a:t>
            </a:r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sym typeface="Symbol" pitchFamily="18" charset="2"/>
              </a:rPr>
              <a:t> </a:t>
            </a:r>
            <a:r>
              <a:rPr lang="en-US">
                <a:latin typeface="Calibri" pitchFamily="34" charset="0"/>
              </a:rPr>
              <a:t>Background</a:t>
            </a:r>
          </a:p>
          <a:p>
            <a:pPr lvl="1"/>
            <a:r>
              <a:rPr lang="en-US">
                <a:latin typeface="Calibri" pitchFamily="34" charset="0"/>
                <a:sym typeface="Symbol" pitchFamily="18" charset="2"/>
              </a:rPr>
              <a:t> ,  10</a:t>
            </a:r>
            <a:r>
              <a:rPr lang="en-US" baseline="30000">
                <a:latin typeface="Calibri" pitchFamily="34" charset="0"/>
                <a:sym typeface="Symbol" pitchFamily="18" charset="2"/>
              </a:rPr>
              <a:t>6 </a:t>
            </a:r>
            <a:r>
              <a:rPr lang="en-US">
                <a:latin typeface="Calibri" pitchFamily="34" charset="0"/>
                <a:sym typeface="Symbol" pitchFamily="18" charset="2"/>
              </a:rPr>
              <a:t>fb</a:t>
            </a:r>
          </a:p>
          <a:p>
            <a:pPr lvl="1"/>
            <a:r>
              <a:rPr lang="en-US">
                <a:latin typeface="Calibri" pitchFamily="34" charset="0"/>
                <a:sym typeface="Symbol" pitchFamily="18" charset="2"/>
              </a:rPr>
              <a:t>BeamCal veto is essential.</a:t>
            </a:r>
            <a:endParaRPr lang="en-US">
              <a:latin typeface="Calibri" pitchFamily="34" charset="0"/>
            </a:endParaRPr>
          </a:p>
        </p:txBody>
      </p:sp>
      <p:sp>
        <p:nvSpPr>
          <p:cNvPr id="3090" name="TextBox 29"/>
          <p:cNvSpPr txBox="1">
            <a:spLocks noChangeArrowheads="1"/>
          </p:cNvSpPr>
          <p:nvPr/>
        </p:nvSpPr>
        <p:spPr bwMode="auto">
          <a:xfrm>
            <a:off x="609600" y="4800600"/>
            <a:ext cx="3579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Study of stau production (Colorado)</a:t>
            </a:r>
          </a:p>
        </p:txBody>
      </p:sp>
      <p:pic>
        <p:nvPicPr>
          <p:cNvPr id="309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843463"/>
            <a:ext cx="3276600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2" name="TextBox 19"/>
          <p:cNvSpPr txBox="1">
            <a:spLocks noChangeArrowheads="1"/>
          </p:cNvSpPr>
          <p:nvPr/>
        </p:nvSpPr>
        <p:spPr bwMode="auto">
          <a:xfrm>
            <a:off x="5791200" y="5257800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Veto</a:t>
            </a:r>
          </a:p>
        </p:txBody>
      </p:sp>
      <p:sp>
        <p:nvSpPr>
          <p:cNvPr id="3093" name="TextBox 20"/>
          <p:cNvSpPr txBox="1">
            <a:spLocks noChangeArrowheads="1"/>
          </p:cNvSpPr>
          <p:nvPr/>
        </p:nvSpPr>
        <p:spPr bwMode="auto">
          <a:xfrm>
            <a:off x="7315200" y="5257800"/>
            <a:ext cx="1004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 Veto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990600" y="228600"/>
            <a:ext cx="7239000" cy="584200"/>
          </a:xfrm>
          <a:prstGeom prst="rect">
            <a:avLst/>
          </a:prstGeom>
          <a:solidFill>
            <a:srgbClr val="35E0F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 smtClean="0">
                <a:cs typeface="Arial" pitchFamily="34" charset="0"/>
              </a:rPr>
              <a:t>Forward Detector</a:t>
            </a:r>
            <a:endParaRPr lang="en-US" sz="3200" dirty="0">
              <a:cs typeface="Arial" pitchFamily="34" charset="0"/>
            </a:endParaRP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609600" y="1066800"/>
            <a:ext cx="7924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pitchFamily="34" charset="0"/>
              </a:rPr>
              <a:t>Timeline for R&amp;D</a:t>
            </a:r>
          </a:p>
          <a:p>
            <a:pPr>
              <a:buFontTx/>
              <a:buChar char="-"/>
            </a:pPr>
            <a:r>
              <a:rPr lang="en-US">
                <a:cs typeface="Arial" pitchFamily="34" charset="0"/>
              </a:rPr>
              <a:t>  </a:t>
            </a:r>
            <a:r>
              <a:rPr lang="en-US"/>
              <a:t>Summer 2012: Initial (100 MRad) study completed</a:t>
            </a:r>
          </a:p>
          <a:p>
            <a:pPr>
              <a:buFontTx/>
              <a:buChar char="-"/>
            </a:pPr>
            <a:r>
              <a:rPr lang="en-US">
                <a:cs typeface="Arial" pitchFamily="34" charset="0"/>
              </a:rPr>
              <a:t>  Summer 2012: Submission of second BEAN prototype</a:t>
            </a:r>
          </a:p>
          <a:p>
            <a:pPr>
              <a:buFontTx/>
              <a:buChar char="-"/>
            </a:pPr>
            <a:r>
              <a:rPr lang="en-US">
                <a:cs typeface="Arial" pitchFamily="34" charset="0"/>
              </a:rPr>
              <a:t>  BeamCal simulation study has been completed.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9906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609600" y="3124200"/>
            <a:ext cx="8001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pitchFamily="34" charset="0"/>
              </a:rPr>
              <a:t>Results expected for inclusion in DBD</a:t>
            </a:r>
          </a:p>
          <a:p>
            <a:pPr>
              <a:buFontTx/>
              <a:buChar char="-"/>
            </a:pPr>
            <a:r>
              <a:rPr lang="en-US">
                <a:cs typeface="Arial" pitchFamily="34" charset="0"/>
              </a:rPr>
              <a:t>  </a:t>
            </a:r>
            <a:r>
              <a:rPr lang="en-US"/>
              <a:t>100 MRad study with Czochralski/FloatZone n-on-p/p-on-n sensors </a:t>
            </a:r>
            <a:endParaRPr lang="en-US"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US">
                <a:cs typeface="Arial" pitchFamily="34" charset="0"/>
              </a:rPr>
              <a:t>  Submission of second prototype BEAN readout chip</a:t>
            </a:r>
          </a:p>
          <a:p>
            <a:pPr>
              <a:buFontTx/>
              <a:buChar char="-"/>
            </a:pPr>
            <a:r>
              <a:rPr lang="en-US">
                <a:cs typeface="Arial" pitchFamily="34" charset="0"/>
              </a:rPr>
              <a:t>  BeamCal simulation study.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124200"/>
            <a:ext cx="80010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609600" y="4648200"/>
            <a:ext cx="8001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Issues/concerns for DBD and beyond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Availability of SLAC 13.6 GeV test beam</a:t>
            </a:r>
          </a:p>
          <a:p>
            <a:pPr>
              <a:buFontTx/>
              <a:buChar char="-"/>
            </a:pPr>
            <a:r>
              <a:rPr lang="en-US">
                <a:latin typeface="Calibri" pitchFamily="34" charset="0"/>
              </a:rPr>
              <a:t> Chilean support for BEAN chip development (and continue US support for digital components)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4648200"/>
            <a:ext cx="8001000" cy="175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Machine Detector Interface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066800"/>
            <a:ext cx="3124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Participating Institutions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SLAC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Fermilab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BNL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Oxford U.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U. Of Michigan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ILC CFS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ILC MDI CTG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Push-Pull Baseline : Platform on rollers with gripper jacks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Ex. Area Baseline: 3 Shafts access with single Gantry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1066800"/>
            <a:ext cx="32004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81400" y="1066800"/>
            <a:ext cx="49530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81400" y="4495800"/>
            <a:ext cx="4876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Areas of critical R&amp;D/goals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Motion System for Push-Pull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Platform &amp; QD0/FCAL Alignment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QD0 Adjustment System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Intra-train Fast Feedback System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Beam Pipe 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IR Hall Design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QD0 Prototype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81400" y="4495800"/>
            <a:ext cx="48768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1" descr="gripper4.jpg"/>
          <p:cNvPicPr>
            <a:picLocks noChangeAspect="1"/>
          </p:cNvPicPr>
          <p:nvPr/>
        </p:nvPicPr>
        <p:blipFill>
          <a:blip r:embed="rId2" cstate="print"/>
          <a:srcRect l="13194" t="12367" r="8167" b="6046"/>
          <a:stretch>
            <a:fillRect/>
          </a:stretch>
        </p:blipFill>
        <p:spPr bwMode="auto">
          <a:xfrm>
            <a:off x="3581400" y="1066800"/>
            <a:ext cx="4953000" cy="324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524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Machine Detector Interface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990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Timeline for R&amp;D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914400"/>
            <a:ext cx="80010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505200"/>
            <a:ext cx="8001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Results expected for inclusion in DBD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Motion System for Push-Pull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 IR Hall Design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 Beam Pipe &amp; Forward Cal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 Results from QD0 Prototype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 Performance of FONT prototypes of Intra-train Feedback System at ATF2</a:t>
            </a:r>
          </a:p>
        </p:txBody>
      </p:sp>
      <p:sp>
        <p:nvSpPr>
          <p:cNvPr id="7" name="Rectangle 6"/>
          <p:cNvSpPr/>
          <p:nvPr/>
        </p:nvSpPr>
        <p:spPr>
          <a:xfrm>
            <a:off x="609600" y="3505200"/>
            <a:ext cx="80010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51816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Issues/concerns for DBD and beyond</a:t>
            </a:r>
          </a:p>
          <a:p>
            <a:r>
              <a:rPr lang="en-US" dirty="0" smtClean="0"/>
              <a:t>- Timeline for QD0 Prototype Completion very tight given scope of work</a:t>
            </a:r>
          </a:p>
          <a:p>
            <a:pPr>
              <a:buFontTx/>
              <a:buChar char="-"/>
            </a:pPr>
            <a:r>
              <a:rPr lang="en-US" dirty="0" smtClean="0"/>
              <a:t> Keep or increase Manpower available after DBD </a:t>
            </a:r>
          </a:p>
          <a:p>
            <a:pPr>
              <a:buFontTx/>
              <a:buChar char="-"/>
            </a:pPr>
            <a:r>
              <a:rPr lang="en-US" dirty="0" smtClean="0"/>
              <a:t> M&amp;S for prototype construction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5181600"/>
            <a:ext cx="80010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603547"/>
              </p:ext>
            </p:extLst>
          </p:nvPr>
        </p:nvGraphicFramePr>
        <p:xfrm>
          <a:off x="1066800" y="1371600"/>
          <a:ext cx="5502728" cy="1752600"/>
        </p:xfrm>
        <a:graphic>
          <a:graphicData uri="http://schemas.openxmlformats.org/drawingml/2006/table">
            <a:tbl>
              <a:tblPr/>
              <a:tblGrid>
                <a:gridCol w="2808514"/>
                <a:gridCol w="1567543"/>
                <a:gridCol w="1126671"/>
              </a:tblGrid>
              <a:tr h="2190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Options Review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Final Design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Motion System for Push-Pull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Apr.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Sept.2012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Platform @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QD0/FCAL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Alignment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Apr.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Sept.2012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QD0 Adjustement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Apr.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Sept.2012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Intratrain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Fast feedback System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Mar.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Mar.2012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Pipe &amp;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Forward Cal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Jun.2012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IR Hall Design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Apr.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July.2012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QD0 Prototype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Apr.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Nov.2012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524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Simulation and Reconstruction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438400"/>
            <a:ext cx="2819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Baseline: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sid_dbd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: LOI geometry with more realistic detector descriptions.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Option 1: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sid_dbdopt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Detector optimized for 1TeV operations.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Option 2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sid_dbdspt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Silicon Pixel Tracker option.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Option 3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sid_dbdsci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Analog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scintillator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HCal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286000"/>
            <a:ext cx="2971800" cy="411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81400" y="4343400"/>
            <a:ext cx="4800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Areas of critical R&amp;D/goals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Finalize global system design via detector performance optimization using physics analyses.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Incorporate latest detector R&amp;D results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Improve tracking and PFA reconstruction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Automate &amp; streamline production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reco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81400" y="4419600"/>
            <a:ext cx="4876800" cy="1981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" y="1226403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SLAC: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slic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org.lcsim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1066800"/>
            <a:ext cx="26670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838200"/>
            <a:ext cx="4876800" cy="337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Simulation and Reconstruction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2954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R&amp;D and results to date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828800"/>
            <a:ext cx="2590800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1905000"/>
            <a:ext cx="2362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CDR provided stress test of the DBD simulation, reconstruction and analysis exercise.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Required improvements to the functionality such as event overlay, track-finding in dense environments and use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PandoraPFA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DBD will benefit from these improvements.</a:t>
            </a:r>
            <a:endParaRPr 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1905000"/>
            <a:ext cx="2819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Most significant difference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wrt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LOI will be the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 of Grid resources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(CPU &amp; SE).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Dirac tried and proved 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CLiC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CDR. Will coordinate with ILD on common solution.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overlay to be incorporated into the reconstruction.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Effect of detector noise and electronic inefficiency will be studied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0400" y="1828800"/>
            <a:ext cx="2895600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2200" y="1828800"/>
            <a:ext cx="2743200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172200" y="1905000"/>
            <a:ext cx="2743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Full detector response simulation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will use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slic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plus detailed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design.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Reconstruction will use detailed silicon strip and pixel response, RPC response, plus track finding and fitting using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org.lcsim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slicPandora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LCFI for individual particle reconstruction and jet flavor tagging.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Simulation and Reconstruction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Timeline 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Learn from and preserve functionality developed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CLiC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CDR</a:t>
            </a:r>
          </a:p>
          <a:p>
            <a:pPr>
              <a:buFontTx/>
              <a:buChar char="-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Adapt tracking code to LCIO2.0 event data model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Implement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Kalman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fitting for final track states 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Develop full digital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HCal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response simulation</a:t>
            </a:r>
          </a:p>
          <a:p>
            <a:pPr>
              <a:buFontTx/>
              <a:buChar char="-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Upgrade to latest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PandoraPFA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LCFIPlus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990600"/>
            <a:ext cx="80010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Results expected for inclusion in DBD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Full simulation of realistic detector design including support structures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Full tracker hit digitization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initio track finding and fitting.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Digital RPC signal simulation, including cross-talk , noise &amp; inefficiencies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Full reconstruction using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slicPandora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LCFIPlus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2971800"/>
            <a:ext cx="80010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47244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Issues/concerns for DBD and beyond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Loss of key individuals in reconstruction efforts.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Lack of manpower to conduct detector optimization studies.</a:t>
            </a:r>
          </a:p>
          <a:p>
            <a:pPr>
              <a:buFontTx/>
              <a:buChar char="-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Aging software infrastructure.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9600" y="4724400"/>
            <a:ext cx="8001000" cy="144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latin typeface="Arial" pitchFamily="34" charset="0"/>
                <a:cs typeface="Arial" pitchFamily="34" charset="0"/>
              </a:rPr>
              <a:t>Iowa </a:t>
            </a:r>
            <a:r>
              <a:rPr lang="fr-CH" sz="3200" dirty="0" err="1" smtClean="0">
                <a:latin typeface="Arial" pitchFamily="34" charset="0"/>
                <a:cs typeface="Arial" pitchFamily="34" charset="0"/>
              </a:rPr>
              <a:t>Particle</a:t>
            </a:r>
            <a:r>
              <a:rPr lang="fr-CH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3200" dirty="0" smtClean="0">
                <a:latin typeface="Arial" pitchFamily="34" charset="0"/>
                <a:cs typeface="Arial" pitchFamily="34" charset="0"/>
              </a:rPr>
              <a:t>Flow </a:t>
            </a:r>
            <a:r>
              <a:rPr lang="fr-CH" sz="3200" dirty="0" err="1" smtClean="0">
                <a:latin typeface="Arial" pitchFamily="34" charset="0"/>
                <a:cs typeface="Arial" pitchFamily="34" charset="0"/>
              </a:rPr>
              <a:t>Algorithm</a:t>
            </a:r>
            <a:r>
              <a:rPr lang="fr-CH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4384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Participating Institutions</a:t>
            </a:r>
          </a:p>
          <a:p>
            <a:endParaRPr lang="fr-CH" dirty="0">
              <a:latin typeface="Arial" pitchFamily="34" charset="0"/>
              <a:cs typeface="Arial" pitchFamily="34" charset="0"/>
            </a:endParaRPr>
          </a:p>
          <a:p>
            <a:r>
              <a:rPr lang="fr-CH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University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of Iowa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and</a:t>
            </a:r>
            <a:endParaRPr lang="fr-CH" sz="1400" dirty="0">
              <a:latin typeface="Arial" pitchFamily="34" charset="0"/>
              <a:cs typeface="Arial" pitchFamily="34" charset="0"/>
            </a:endParaRPr>
          </a:p>
          <a:p>
            <a:r>
              <a:rPr lang="fr-CH" sz="1600" dirty="0" smtClean="0">
                <a:latin typeface="Arial" pitchFamily="34" charset="0"/>
                <a:cs typeface="Arial" pitchFamily="34" charset="0"/>
              </a:rPr>
              <a:t>SLAC National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Laboratory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468880"/>
            <a:ext cx="2895600" cy="1722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81400" y="1066800"/>
            <a:ext cx="4953000" cy="3276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1480" y="4572000"/>
            <a:ext cx="81229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Areas of critical R&amp;D/goals</a:t>
            </a:r>
          </a:p>
          <a:p>
            <a:r>
              <a:rPr lang="fr-CH" sz="1600" dirty="0" smtClean="0">
                <a:latin typeface="Arial" pitchFamily="34" charset="0"/>
                <a:cs typeface="Arial" pitchFamily="34" charset="0"/>
              </a:rPr>
              <a:t>The ILC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physics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goals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require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a jet-jet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reconstructed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mass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resolution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at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most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3%.</a:t>
            </a:r>
          </a:p>
          <a:p>
            <a:r>
              <a:rPr lang="fr-CH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implementation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, a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progress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now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achieves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3.1% for</a:t>
            </a:r>
          </a:p>
          <a:p>
            <a:endParaRPr lang="fr-CH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ideal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photon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detection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used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improves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to 2.6%. </a:t>
            </a:r>
          </a:p>
          <a:p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ongoing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in the area of pattern recognition to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improve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shower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reconstruction as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well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as the </a:t>
            </a:r>
            <a:r>
              <a:rPr lang="fr-CH" sz="1600" dirty="0" err="1" smtClean="0">
                <a:latin typeface="Arial" pitchFamily="34" charset="0"/>
                <a:cs typeface="Arial" pitchFamily="34" charset="0"/>
              </a:rPr>
              <a:t>neutral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 hadron identification.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" y="4495800"/>
            <a:ext cx="82296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9831000"/>
              </p:ext>
            </p:extLst>
          </p:nvPr>
        </p:nvGraphicFramePr>
        <p:xfrm>
          <a:off x="2667001" y="5334000"/>
          <a:ext cx="3428999" cy="33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4" name="Equation" r:id="rId3" imgW="2438280" imgH="241200" progId="Equation.3">
                  <p:embed/>
                </p:oleObj>
              </mc:Choice>
              <mc:Fallback>
                <p:oleObj name="Equation" r:id="rId3" imgW="243828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1" y="5334000"/>
                        <a:ext cx="3428999" cy="3393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9" name="Picture 25" descr="C:\Users\iowa\AppData\Local\Temp\display-chea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142999"/>
            <a:ext cx="2345767" cy="313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Users\iowa\AppData\Local\Temp\display-rec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42999"/>
            <a:ext cx="2345767" cy="313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97850" y="3962400"/>
            <a:ext cx="87415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b="1" dirty="0" smtClean="0"/>
              <a:t>Simulation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167065" y="3962400"/>
            <a:ext cx="114813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b="1" dirty="0" smtClean="0"/>
              <a:t>Reconstruction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647157" y="3429000"/>
            <a:ext cx="829843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0000"/>
                </a:solidFill>
              </a:rPr>
              <a:t>Confusion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7" idx="0"/>
          </p:cNvCxnSpPr>
          <p:nvPr/>
        </p:nvCxnSpPr>
        <p:spPr>
          <a:xfrm flipV="1">
            <a:off x="6062079" y="2468880"/>
            <a:ext cx="603402" cy="96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7" idx="0"/>
          </p:cNvCxnSpPr>
          <p:nvPr/>
        </p:nvCxnSpPr>
        <p:spPr>
          <a:xfrm flipH="1" flipV="1">
            <a:off x="4323275" y="2468880"/>
            <a:ext cx="1738804" cy="9601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0"/>
          </p:cNvCxnSpPr>
          <p:nvPr/>
        </p:nvCxnSpPr>
        <p:spPr>
          <a:xfrm flipV="1">
            <a:off x="6062079" y="2819400"/>
            <a:ext cx="1253121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7" idx="0"/>
          </p:cNvCxnSpPr>
          <p:nvPr/>
        </p:nvCxnSpPr>
        <p:spPr>
          <a:xfrm flipH="1" flipV="1">
            <a:off x="4953000" y="3044651"/>
            <a:ext cx="1109079" cy="38434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2917437"/>
              </p:ext>
            </p:extLst>
          </p:nvPr>
        </p:nvGraphicFramePr>
        <p:xfrm>
          <a:off x="4724400" y="1168400"/>
          <a:ext cx="2544483" cy="346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45" name="Equation" r:id="rId7" imgW="1866090" imgH="253890" progId="Equation.3">
                  <p:embed/>
                </p:oleObj>
              </mc:Choice>
              <mc:Fallback>
                <p:oleObj name="Equation" r:id="rId7" imgW="1866090" imgH="25389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168400"/>
                        <a:ext cx="2544483" cy="34618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28600" y="914401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Pandora/PFA already used with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CLIC_SiD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for CDR.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This section describes work on 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alternative Iowa PFA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4800" y="914400"/>
            <a:ext cx="2895600" cy="144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iowa\AppData\Local\Temp\C_ConfusionMatrixparticles.nochea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600"/>
            <a:ext cx="4114800" cy="216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iowa\AppData\Local\Temp\C_Resolution_CheatPhoton_NoChea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4114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22860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Iowa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Particle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Flow Algorithm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100" y="9906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Iowa PFA R&amp;D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 results to date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752600"/>
            <a:ext cx="4419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Improvements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achieved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in:</a:t>
            </a: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photon/hadron confusion</a:t>
            </a: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purity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subclusters</a:t>
            </a:r>
            <a:endParaRPr lang="fr-CH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track-seed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matching</a:t>
            </a:r>
            <a:endParaRPr lang="fr-CH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likelihood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for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link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scoring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fr-CH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status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Improved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resolution</a:t>
            </a:r>
            <a:endParaRPr lang="fr-CH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CH" sz="1400" dirty="0" smtClean="0">
                <a:latin typeface="Arial" pitchFamily="34" charset="0"/>
                <a:cs typeface="Arial" pitchFamily="34" charset="0"/>
              </a:rPr>
              <a:t>3.5% (LOI) </a:t>
            </a:r>
            <a:r>
              <a:rPr lang="fr-CH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3.1%</a:t>
            </a:r>
            <a:endParaRPr lang="fr-CH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- 2.6%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perfect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photon reconstruction</a:t>
            </a:r>
          </a:p>
          <a:p>
            <a:endParaRPr lang="fr-CH" sz="1400" dirty="0">
              <a:latin typeface="Arial" pitchFamily="34" charset="0"/>
              <a:cs typeface="Arial" pitchFamily="34" charset="0"/>
            </a:endParaRPr>
          </a:p>
          <a:p>
            <a:r>
              <a:rPr lang="fr-CH" sz="1400" dirty="0">
                <a:latin typeface="Arial" pitchFamily="34" charset="0"/>
                <a:cs typeface="Arial" pitchFamily="34" charset="0"/>
              </a:rPr>
              <a:t>I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n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progress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rewriting </a:t>
            </a:r>
            <a:r>
              <a:rPr lang="fr-CH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shower</a:t>
            </a:r>
            <a:r>
              <a:rPr lang="fr-CH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building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First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iteration</a:t>
            </a:r>
            <a:r>
              <a:rPr lang="fr-CH" sz="1400" dirty="0">
                <a:latin typeface="Arial" pitchFamily="34" charset="0"/>
                <a:cs typeface="Arial" pitchFamily="34" charset="0"/>
              </a:rPr>
              <a:t> :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charged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shower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cores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fr-CH" sz="1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Done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Second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iteration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primary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secondary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neutral</a:t>
            </a:r>
            <a:r>
              <a:rPr lang="fr-CH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showers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CH" sz="14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Done</a:t>
            </a:r>
            <a:r>
              <a:rPr lang="fr-CH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fr-CH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fr-CH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Third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iteration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overall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1400" dirty="0" err="1" smtClean="0">
                <a:latin typeface="Arial" pitchFamily="34" charset="0"/>
                <a:cs typeface="Arial" pitchFamily="34" charset="0"/>
              </a:rPr>
              <a:t>event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 E/p balance (</a:t>
            </a:r>
            <a:r>
              <a:rPr lang="fr-CH" sz="1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Ongoing</a:t>
            </a:r>
            <a:r>
              <a:rPr lang="fr-CH" sz="14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1676400"/>
            <a:ext cx="4419600" cy="449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1676400"/>
            <a:ext cx="4114800" cy="449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0" y="18288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00" b="1" dirty="0" smtClean="0">
                <a:latin typeface="Arial" pitchFamily="34" charset="0"/>
                <a:cs typeface="Arial" pitchFamily="34" charset="0"/>
              </a:rPr>
              <a:t>RMS 90 / </a:t>
            </a:r>
            <a:r>
              <a:rPr lang="fr-CH" sz="1000" b="1" dirty="0" err="1" smtClean="0">
                <a:latin typeface="Arial" pitchFamily="34" charset="0"/>
                <a:cs typeface="Arial" pitchFamily="34" charset="0"/>
              </a:rPr>
              <a:t>Mean</a:t>
            </a:r>
            <a:r>
              <a:rPr lang="fr-CH" sz="1000" b="1" dirty="0" smtClean="0">
                <a:latin typeface="Arial" pitchFamily="34" charset="0"/>
                <a:cs typeface="Arial" pitchFamily="34" charset="0"/>
              </a:rPr>
              <a:t> 90: 3.1% (</a:t>
            </a:r>
            <a:r>
              <a:rPr lang="fr-CH" sz="1000" b="1" dirty="0" smtClean="0">
                <a:latin typeface="Arial" pitchFamily="34" charset="0"/>
                <a:cs typeface="Arial" pitchFamily="34" charset="0"/>
                <a:sym typeface="Symbol"/>
              </a:rPr>
              <a:t>E/E)</a:t>
            </a:r>
            <a:r>
              <a:rPr lang="fr-CH" sz="1000" b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fr-CH" sz="1000" b="1" dirty="0" smtClean="0">
                <a:latin typeface="Arial" pitchFamily="34" charset="0"/>
                <a:cs typeface="Arial" pitchFamily="34" charset="0"/>
              </a:rPr>
            </a:br>
            <a:r>
              <a:rPr lang="fr-CH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RMS 90 / </a:t>
            </a:r>
            <a:r>
              <a:rPr lang="fr-CH" sz="1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Mean</a:t>
            </a:r>
            <a:r>
              <a:rPr lang="fr-CH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90: 2.6% (</a:t>
            </a:r>
            <a:r>
              <a:rPr lang="fr-CH" sz="1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cheat</a:t>
            </a:r>
            <a:r>
              <a:rPr lang="fr-CH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sz="1000" b="1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g)</a:t>
            </a:r>
            <a:endParaRPr lang="fr-CH" sz="1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337190"/>
              </p:ext>
            </p:extLst>
          </p:nvPr>
        </p:nvGraphicFramePr>
        <p:xfrm>
          <a:off x="2537860" y="1271508"/>
          <a:ext cx="4091540" cy="404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02" name="Equation" r:id="rId5" imgW="2438280" imgH="241200" progId="Equation.3">
                  <p:embed/>
                </p:oleObj>
              </mc:Choice>
              <mc:Fallback>
                <p:oleObj name="Equation" r:id="rId5" imgW="243828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7860" y="1271508"/>
                        <a:ext cx="4091540" cy="4048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図 7" descr="SiD_QuarterCutaway_090106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57200"/>
            <a:ext cx="53943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2133600"/>
            <a:ext cx="312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The Silicon Detector Concept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04800"/>
            <a:ext cx="1676400" cy="90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0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slicPandora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1000" y="4267200"/>
            <a:ext cx="8458200" cy="2209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N. Graf &amp; J. McCormick (SLAC)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It provides an interface between events reconstructed using </a:t>
            </a:r>
            <a:r>
              <a:rPr lang="en-US" dirty="0" err="1" smtClean="0">
                <a:solidFill>
                  <a:schemeClr val="tx1"/>
                </a:solidFill>
              </a:rPr>
              <a:t>org.lcsim</a:t>
            </a:r>
            <a:r>
              <a:rPr lang="en-US" dirty="0" smtClean="0">
                <a:solidFill>
                  <a:schemeClr val="tx1"/>
                </a:solidFill>
              </a:rPr>
              <a:t> (Java) and </a:t>
            </a:r>
            <a:r>
              <a:rPr lang="en-US" dirty="0" err="1" smtClean="0">
                <a:solidFill>
                  <a:schemeClr val="tx1"/>
                </a:solidFill>
              </a:rPr>
              <a:t>pandoraPFA</a:t>
            </a:r>
            <a:r>
              <a:rPr lang="en-US" dirty="0" smtClean="0">
                <a:solidFill>
                  <a:schemeClr val="tx1"/>
                </a:solidFill>
              </a:rPr>
              <a:t> (C++), demonstrating the interregional cooperation and collaboration enabled by the use of a common event data model and file format (LCIO). Successfully used to simulate the response of </a:t>
            </a:r>
            <a:r>
              <a:rPr lang="en-US" dirty="0" err="1" smtClean="0">
                <a:solidFill>
                  <a:schemeClr val="tx1"/>
                </a:solidFill>
              </a:rPr>
              <a:t>SiD</a:t>
            </a:r>
            <a:r>
              <a:rPr lang="en-US" dirty="0" smtClean="0">
                <a:solidFill>
                  <a:schemeClr val="tx1"/>
                </a:solidFill>
              </a:rPr>
              <a:t>’ (</a:t>
            </a:r>
            <a:r>
              <a:rPr lang="en-US" dirty="0" err="1" smtClean="0">
                <a:solidFill>
                  <a:schemeClr val="tx1"/>
                </a:solidFill>
              </a:rPr>
              <a:t>clic_sid_cdr</a:t>
            </a:r>
            <a:r>
              <a:rPr lang="en-US" dirty="0" smtClean="0">
                <a:solidFill>
                  <a:schemeClr val="tx1"/>
                </a:solidFill>
              </a:rPr>
              <a:t>) at 3TeV for the </a:t>
            </a:r>
            <a:r>
              <a:rPr lang="en-US" dirty="0" err="1" smtClean="0">
                <a:solidFill>
                  <a:schemeClr val="tx1"/>
                </a:solidFill>
              </a:rPr>
              <a:t>CLiC</a:t>
            </a:r>
            <a:r>
              <a:rPr lang="en-US" dirty="0" smtClean="0">
                <a:solidFill>
                  <a:schemeClr val="tx1"/>
                </a:solidFill>
              </a:rPr>
              <a:t> CDR. Performs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well at 1TeV using a digital RPC </a:t>
            </a:r>
            <a:r>
              <a:rPr lang="en-US" dirty="0" err="1" smtClean="0">
                <a:solidFill>
                  <a:schemeClr val="tx1"/>
                </a:solidFill>
              </a:rPr>
              <a:t>HCal</a:t>
            </a:r>
            <a:r>
              <a:rPr lang="en-US" dirty="0" smtClean="0">
                <a:solidFill>
                  <a:schemeClr val="tx1"/>
                </a:solidFill>
              </a:rPr>
              <a:t>. Number of improvements have been made recently to provide more flexibility in defining input LCIO collections and to accommodate changes to </a:t>
            </a:r>
            <a:r>
              <a:rPr lang="en-US" dirty="0" err="1" smtClean="0">
                <a:solidFill>
                  <a:schemeClr val="tx1"/>
                </a:solidFill>
              </a:rPr>
              <a:t>pandoraPFA</a:t>
            </a:r>
            <a:r>
              <a:rPr lang="en-US" dirty="0" smtClean="0">
                <a:solidFill>
                  <a:schemeClr val="tx1"/>
                </a:solidFill>
              </a:rPr>
              <a:t> itself.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 descr="JetPFOs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48200" y="609600"/>
            <a:ext cx="3965714" cy="3565715"/>
          </a:xfrm>
          <a:prstGeom prst="rect">
            <a:avLst/>
          </a:prstGeom>
        </p:spPr>
      </p:pic>
      <p:pic>
        <p:nvPicPr>
          <p:cNvPr id="15" name="Picture 14" descr="JetHits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1000" y="609600"/>
            <a:ext cx="3965714" cy="356571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24825"/>
            <a:ext cx="7239000" cy="584775"/>
          </a:xfrm>
          <a:prstGeom prst="rect">
            <a:avLst/>
          </a:prstGeom>
          <a:solidFill>
            <a:srgbClr val="35E0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slicPandora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93750" y="1003300"/>
            <a:ext cx="5911850" cy="4851400"/>
            <a:chOff x="488950" y="1003300"/>
            <a:chExt cx="5911850" cy="4851400"/>
          </a:xfrm>
        </p:grpSpPr>
        <p:pic>
          <p:nvPicPr>
            <p:cNvPr id="1198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50" y="1003300"/>
              <a:ext cx="5911850" cy="4851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2514600" y="1752600"/>
              <a:ext cx="2362200" cy="1752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863104"/>
              </p:ext>
            </p:extLst>
          </p:nvPr>
        </p:nvGraphicFramePr>
        <p:xfrm>
          <a:off x="2676524" y="5881281"/>
          <a:ext cx="2705087" cy="367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7" name="Equation" r:id="rId4" imgW="1777680" imgH="241200" progId="Equation.DSMT4">
                  <p:embed/>
                </p:oleObj>
              </mc:Choice>
              <mc:Fallback>
                <p:oleObj name="Equation" r:id="rId4" imgW="17776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76524" y="5881281"/>
                        <a:ext cx="2705087" cy="3671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918903" y="1573903"/>
            <a:ext cx="2225097" cy="1626497"/>
            <a:chOff x="6918903" y="1573903"/>
            <a:chExt cx="2225097" cy="1626497"/>
          </a:xfrm>
        </p:grpSpPr>
        <p:pic>
          <p:nvPicPr>
            <p:cNvPr id="11981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8903" y="1573903"/>
              <a:ext cx="2225097" cy="16264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8261499" y="2674656"/>
              <a:ext cx="4459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1x1</a:t>
              </a:r>
              <a:endParaRPr lang="en-US" sz="1400" dirty="0"/>
            </a:p>
          </p:txBody>
        </p:sp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978275"/>
              </p:ext>
            </p:extLst>
          </p:nvPr>
        </p:nvGraphicFramePr>
        <p:xfrm>
          <a:off x="54934" y="2370088"/>
          <a:ext cx="1295400" cy="656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8" name="Equation" r:id="rId7" imgW="901440" imgH="457200" progId="Equation.DSMT4">
                  <p:embed/>
                </p:oleObj>
              </mc:Choice>
              <mc:Fallback>
                <p:oleObj name="Equation" r:id="rId7" imgW="901440" imgH="457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34" y="2370088"/>
                        <a:ext cx="1295400" cy="6566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695617"/>
              </p:ext>
            </p:extLst>
          </p:nvPr>
        </p:nvGraphicFramePr>
        <p:xfrm>
          <a:off x="2222014" y="1648047"/>
          <a:ext cx="2349986" cy="409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29" name="Equation" r:id="rId9" imgW="1307880" imgH="228600" progId="Equation.DSMT4">
                  <p:embed/>
                </p:oleObj>
              </mc:Choice>
              <mc:Fallback>
                <p:oleObj name="Equation" r:id="rId9" imgW="1307880" imgH="228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014" y="1648047"/>
                        <a:ext cx="2349986" cy="4093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638545" y="4061936"/>
            <a:ext cx="25054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Recent comparison of   </a:t>
            </a:r>
            <a:r>
              <a:rPr lang="en-US" sz="1400" dirty="0" err="1"/>
              <a:t>Z</a:t>
            </a:r>
            <a:r>
              <a:rPr lang="en-US" sz="1400" dirty="0" err="1">
                <a:sym typeface="Wingdings" pitchFamily="2" charset="2"/>
              </a:rPr>
              <a:t></a:t>
            </a:r>
            <a:r>
              <a:rPr lang="en-US" sz="1400" dirty="0" err="1" smtClean="0">
                <a:sym typeface="Wingdings" pitchFamily="2" charset="2"/>
              </a:rPr>
              <a:t>qq</a:t>
            </a:r>
            <a:endParaRPr lang="en-US" sz="1400" dirty="0" smtClean="0">
              <a:sym typeface="Wingdings" pitchFamily="2" charset="2"/>
            </a:endParaRPr>
          </a:p>
          <a:p>
            <a:r>
              <a:rPr lang="en-US" sz="1400" dirty="0" smtClean="0"/>
              <a:t>energy resolution using </a:t>
            </a:r>
            <a:r>
              <a:rPr lang="en-US" sz="1400" dirty="0" err="1" smtClean="0"/>
              <a:t>slicPandora</a:t>
            </a:r>
            <a:r>
              <a:rPr lang="en-US" sz="1400" dirty="0" smtClean="0"/>
              <a:t> </a:t>
            </a:r>
            <a:r>
              <a:rPr lang="en-US" sz="1400" dirty="0" smtClean="0">
                <a:sym typeface="Wingdings" pitchFamily="2" charset="2"/>
              </a:rPr>
              <a:t>with </a:t>
            </a:r>
            <a:r>
              <a:rPr lang="en-US" sz="1400" dirty="0" smtClean="0"/>
              <a:t>different </a:t>
            </a:r>
          </a:p>
          <a:p>
            <a:r>
              <a:rPr lang="en-US" sz="1400" dirty="0" smtClean="0"/>
              <a:t>detectors   ( Jan </a:t>
            </a:r>
            <a:r>
              <a:rPr lang="en-US" sz="1400" dirty="0" err="1" smtClean="0"/>
              <a:t>Strube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6037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562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3200" dirty="0" smtClean="0"/>
              <a:t>DBD Benchmark Event Generation (ILC Common Generation)</a:t>
            </a:r>
            <a:endParaRPr lang="en-US" sz="2800" dirty="0" smtClean="0"/>
          </a:p>
          <a:p>
            <a:pPr lvl="1"/>
            <a:r>
              <a:rPr lang="en-US" sz="2800" dirty="0" smtClean="0"/>
              <a:t>2-4-6-8 fermion SM Background: MC event generation is complete. ee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2f and ee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4f were generated at DESY</a:t>
            </a:r>
            <a:r>
              <a:rPr lang="en-US" sz="2800" dirty="0"/>
              <a:t>; ee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 smtClean="0"/>
              <a:t>6f, high </a:t>
            </a:r>
            <a:r>
              <a:rPr lang="en-US" sz="2800" dirty="0" err="1" smtClean="0"/>
              <a:t>pT</a:t>
            </a:r>
            <a:r>
              <a:rPr lang="en-US" sz="2800" dirty="0" smtClean="0"/>
              <a:t> </a:t>
            </a:r>
            <a:r>
              <a:rPr lang="en-US" sz="2800" dirty="0">
                <a:latin typeface="Symbol" pitchFamily="18" charset="2"/>
              </a:rPr>
              <a:t>gg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/>
              <a:t>2f, </a:t>
            </a:r>
            <a:r>
              <a:rPr lang="en-US" sz="2800" dirty="0">
                <a:latin typeface="Symbol" pitchFamily="18" charset="2"/>
              </a:rPr>
              <a:t>gg</a:t>
            </a:r>
            <a:r>
              <a:rPr lang="en-US" sz="2800" dirty="0" smtClean="0">
                <a:sym typeface="Wingdings" pitchFamily="2" charset="2"/>
              </a:rPr>
              <a:t>4</a:t>
            </a:r>
            <a:r>
              <a:rPr lang="en-US" sz="2800" dirty="0" smtClean="0"/>
              <a:t>f</a:t>
            </a:r>
            <a:r>
              <a:rPr lang="en-US" sz="2800" dirty="0"/>
              <a:t>, </a:t>
            </a:r>
            <a:r>
              <a:rPr lang="en-US" sz="2800" dirty="0" smtClean="0"/>
              <a:t>e</a:t>
            </a:r>
            <a:r>
              <a:rPr lang="en-US" sz="2800" dirty="0" smtClean="0">
                <a:latin typeface="Symbol" pitchFamily="18" charset="2"/>
              </a:rPr>
              <a:t>g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e+2f</a:t>
            </a:r>
            <a:r>
              <a:rPr lang="en-US" sz="2800" dirty="0"/>
              <a:t>, e</a:t>
            </a:r>
            <a:r>
              <a:rPr lang="en-US" sz="2800" dirty="0">
                <a:latin typeface="Symbol" pitchFamily="18" charset="2"/>
              </a:rPr>
              <a:t>g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 smtClean="0"/>
              <a:t>e+4f were generated at SLAC; </a:t>
            </a:r>
            <a:r>
              <a:rPr lang="en-US" sz="2800" dirty="0" err="1" smtClean="0"/>
              <a:t>ee</a:t>
            </a:r>
            <a:r>
              <a:rPr lang="en-US" sz="2800" dirty="0" err="1" smtClean="0">
                <a:sym typeface="Wingdings" pitchFamily="2" charset="2"/>
              </a:rPr>
              <a:t></a:t>
            </a:r>
            <a:r>
              <a:rPr lang="en-US" sz="2800" dirty="0" err="1" smtClean="0"/>
              <a:t>ttbb</a:t>
            </a:r>
            <a:r>
              <a:rPr lang="en-US" sz="2800" dirty="0" smtClean="0"/>
              <a:t> &amp; </a:t>
            </a:r>
            <a:r>
              <a:rPr lang="en-US" sz="2800" dirty="0" err="1" smtClean="0"/>
              <a:t>ttZ</a:t>
            </a:r>
            <a:r>
              <a:rPr lang="en-US" sz="2800" dirty="0" smtClean="0"/>
              <a:t>  8f backgrounds were generated at KEK.</a:t>
            </a:r>
          </a:p>
          <a:p>
            <a:pPr lvl="1"/>
            <a:r>
              <a:rPr lang="en-US" sz="2800" dirty="0"/>
              <a:t>low </a:t>
            </a:r>
            <a:r>
              <a:rPr lang="en-US" sz="2800" dirty="0" err="1"/>
              <a:t>pT</a:t>
            </a:r>
            <a:r>
              <a:rPr lang="en-US" sz="2800" dirty="0"/>
              <a:t>, high cross section </a:t>
            </a:r>
            <a:r>
              <a:rPr lang="en-US" sz="2800" dirty="0" err="1">
                <a:latin typeface="Symbol" pitchFamily="18" charset="2"/>
              </a:rPr>
              <a:t>gg</a:t>
            </a:r>
            <a:r>
              <a:rPr lang="en-US" sz="2800" dirty="0" err="1">
                <a:sym typeface="Wingdings" pitchFamily="2" charset="2"/>
              </a:rPr>
              <a:t>hadrons</a:t>
            </a:r>
            <a:r>
              <a:rPr lang="en-US" sz="2800" dirty="0"/>
              <a:t>  </a:t>
            </a:r>
            <a:r>
              <a:rPr lang="en-US" sz="2800" dirty="0" smtClean="0"/>
              <a:t>have been generated </a:t>
            </a:r>
            <a:r>
              <a:rPr lang="en-US" sz="2800" dirty="0"/>
              <a:t>at SLAC</a:t>
            </a:r>
            <a:endParaRPr lang="en-US" sz="2800" dirty="0" smtClean="0"/>
          </a:p>
          <a:p>
            <a:pPr lvl="1"/>
            <a:r>
              <a:rPr lang="en-US" sz="2800" dirty="0" err="1" smtClean="0">
                <a:latin typeface="Symbol" pitchFamily="18" charset="2"/>
              </a:rPr>
              <a:t>gg</a:t>
            </a:r>
            <a:r>
              <a:rPr lang="en-US" sz="2800" dirty="0" smtClean="0"/>
              <a:t> mini-jet events (high </a:t>
            </a:r>
            <a:r>
              <a:rPr lang="en-US" sz="2800" dirty="0" err="1" smtClean="0"/>
              <a:t>pT</a:t>
            </a:r>
            <a:r>
              <a:rPr lang="en-US" sz="2800" dirty="0" smtClean="0"/>
              <a:t> </a:t>
            </a:r>
            <a:r>
              <a:rPr lang="en-US" sz="2800" dirty="0" err="1" smtClean="0"/>
              <a:t>subprocesses</a:t>
            </a:r>
            <a:r>
              <a:rPr lang="en-US" sz="2800" dirty="0" smtClean="0"/>
              <a:t> involving </a:t>
            </a:r>
            <a:r>
              <a:rPr lang="en-US" sz="2800" dirty="0" err="1" smtClean="0"/>
              <a:t>quark&amp;gluon</a:t>
            </a:r>
            <a:r>
              <a:rPr lang="en-US" sz="2800" dirty="0" smtClean="0"/>
              <a:t> constituents of photons) </a:t>
            </a:r>
            <a:r>
              <a:rPr lang="en-US" dirty="0" smtClean="0"/>
              <a:t>will be </a:t>
            </a:r>
            <a:r>
              <a:rPr lang="en-US" sz="2800" dirty="0" smtClean="0"/>
              <a:t>generated </a:t>
            </a:r>
            <a:r>
              <a:rPr lang="en-US" sz="2800" dirty="0" smtClean="0"/>
              <a:t>at SLAC for the DBD --  they slipped through the cracks in the LOI generation.</a:t>
            </a:r>
          </a:p>
          <a:p>
            <a:pPr lvl="1"/>
            <a:r>
              <a:rPr lang="en-US" sz="2800" dirty="0" err="1" smtClean="0"/>
              <a:t>vvH</a:t>
            </a:r>
            <a:r>
              <a:rPr lang="en-US" sz="2800" dirty="0" smtClean="0"/>
              <a:t> </a:t>
            </a:r>
            <a:r>
              <a:rPr lang="en-US" sz="2800" dirty="0"/>
              <a:t>and </a:t>
            </a:r>
            <a:r>
              <a:rPr lang="en-US" sz="2800" dirty="0" err="1"/>
              <a:t>ttH</a:t>
            </a:r>
            <a:r>
              <a:rPr lang="en-US" sz="2800" dirty="0"/>
              <a:t> signals: DBD generation </a:t>
            </a:r>
            <a:r>
              <a:rPr lang="en-US" sz="2800" dirty="0" smtClean="0"/>
              <a:t>was completed at SLAC and KEK</a:t>
            </a:r>
            <a:r>
              <a:rPr lang="en-US" sz="2800" dirty="0"/>
              <a:t>, respectively</a:t>
            </a:r>
            <a:r>
              <a:rPr lang="en-US" sz="2800" dirty="0" smtClean="0"/>
              <a:t>.  The WW signal was generated when the </a:t>
            </a:r>
            <a:r>
              <a:rPr lang="en-US" sz="2800" dirty="0"/>
              <a:t>ee</a:t>
            </a:r>
            <a:r>
              <a:rPr lang="en-US" sz="2800" dirty="0">
                <a:sym typeface="Wingdings" pitchFamily="2" charset="2"/>
              </a:rPr>
              <a:t></a:t>
            </a:r>
            <a:r>
              <a:rPr lang="en-US" sz="2800" dirty="0" smtClean="0"/>
              <a:t>4f background was generated at DESY; alternate initial state polarizations and anomalous TGC’s will be simulated through reweighting.</a:t>
            </a:r>
          </a:p>
          <a:p>
            <a:pPr lvl="1"/>
            <a:r>
              <a:rPr lang="en-US" sz="2800" dirty="0" smtClean="0"/>
              <a:t>All MC event generation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are stored on the grid with an ftp accessible copy on SLAC NFS.</a:t>
            </a:r>
          </a:p>
          <a:p>
            <a:pPr>
              <a:buNone/>
            </a:pPr>
            <a:endParaRPr lang="en-US" sz="2600" dirty="0" smtClean="0">
              <a:latin typeface="Symbol" pitchFamily="18" charset="2"/>
              <a:sym typeface="Wingdings" pitchFamily="2" charset="2"/>
            </a:endParaRPr>
          </a:p>
          <a:p>
            <a:pPr lvl="1"/>
            <a:endParaRPr lang="en-US" sz="2600" dirty="0" smtClean="0"/>
          </a:p>
          <a:p>
            <a:pPr lvl="1"/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42</a:t>
            </a:fld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228600"/>
            <a:ext cx="7010400" cy="64633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Benchmarking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533400"/>
            <a:ext cx="8839200" cy="5715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3200" dirty="0" err="1" smtClean="0"/>
              <a:t>SiD</a:t>
            </a:r>
            <a:r>
              <a:rPr lang="en-US" sz="3200" dirty="0" smtClean="0"/>
              <a:t> Full Simulation and Reconstruction </a:t>
            </a:r>
            <a:endParaRPr lang="en-US" sz="2800" dirty="0" smtClean="0"/>
          </a:p>
          <a:p>
            <a:pPr lvl="1"/>
            <a:r>
              <a:rPr lang="en-US" sz="2800" dirty="0" smtClean="0"/>
              <a:t>The MC event generation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-  each of which are generated with 100% initial state e-/e+ polarization and contain thousands of events - are mixed together at SLAC to produce smaller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with 500 events each and 80% /20% e-/e+ polarization.   These smaller files serve as input to the  </a:t>
            </a:r>
            <a:r>
              <a:rPr lang="en-US" sz="2800" dirty="0" err="1" smtClean="0"/>
              <a:t>SiD</a:t>
            </a:r>
            <a:r>
              <a:rPr lang="en-US" sz="2800" dirty="0" smtClean="0"/>
              <a:t> full simulation and reconstruction software which can be run either on the SLAC </a:t>
            </a:r>
            <a:r>
              <a:rPr lang="en-US" sz="2800" dirty="0" err="1" smtClean="0"/>
              <a:t>linux</a:t>
            </a:r>
            <a:r>
              <a:rPr lang="en-US" sz="2800" dirty="0" smtClean="0"/>
              <a:t> batch farm or on the grid.</a:t>
            </a:r>
          </a:p>
          <a:p>
            <a:pPr lvl="1"/>
            <a:r>
              <a:rPr lang="en-US" sz="2800" dirty="0" smtClean="0"/>
              <a:t>2-4-6-8 </a:t>
            </a:r>
            <a:r>
              <a:rPr lang="en-US" sz="2800" dirty="0"/>
              <a:t>fermion SM Background: </a:t>
            </a:r>
            <a:r>
              <a:rPr lang="en-US" sz="2800" dirty="0" smtClean="0"/>
              <a:t> a </a:t>
            </a:r>
            <a:r>
              <a:rPr lang="en-US" sz="2800" dirty="0"/>
              <a:t>little bit of everything </a:t>
            </a:r>
            <a:r>
              <a:rPr lang="en-US" sz="2800" dirty="0" smtClean="0"/>
              <a:t>is being fully </a:t>
            </a:r>
            <a:r>
              <a:rPr lang="en-US" sz="2800" dirty="0"/>
              <a:t>simulated – just as was done for the LOI;  more </a:t>
            </a:r>
            <a:r>
              <a:rPr lang="en-US" sz="2800" dirty="0" smtClean="0"/>
              <a:t>fully </a:t>
            </a:r>
            <a:r>
              <a:rPr lang="en-US" sz="2800" dirty="0"/>
              <a:t>simulated background events can be produced at the request of </a:t>
            </a:r>
            <a:r>
              <a:rPr lang="en-US" sz="2800" dirty="0" smtClean="0"/>
              <a:t>the benchmarking group</a:t>
            </a:r>
          </a:p>
          <a:p>
            <a:pPr lvl="1"/>
            <a:r>
              <a:rPr lang="en-US" sz="2800" dirty="0"/>
              <a:t>low </a:t>
            </a:r>
            <a:r>
              <a:rPr lang="en-US" sz="2800" dirty="0" err="1"/>
              <a:t>pT</a:t>
            </a:r>
            <a:r>
              <a:rPr lang="en-US" sz="2800" dirty="0"/>
              <a:t>, high cross section </a:t>
            </a:r>
            <a:r>
              <a:rPr lang="en-US" sz="2800" dirty="0" err="1">
                <a:latin typeface="Symbol" pitchFamily="18" charset="2"/>
              </a:rPr>
              <a:t>gg</a:t>
            </a:r>
            <a:r>
              <a:rPr lang="en-US" sz="2800" dirty="0" err="1">
                <a:sym typeface="Wingdings" pitchFamily="2" charset="2"/>
              </a:rPr>
              <a:t></a:t>
            </a:r>
            <a:r>
              <a:rPr lang="en-US" sz="2800" dirty="0" err="1" smtClean="0">
                <a:sym typeface="Wingdings" pitchFamily="2" charset="2"/>
              </a:rPr>
              <a:t>hadrons</a:t>
            </a:r>
            <a:r>
              <a:rPr lang="en-US" sz="2800" dirty="0" smtClean="0">
                <a:sym typeface="Wingdings" pitchFamily="2" charset="2"/>
              </a:rPr>
              <a:t> will be overlaid on all fully simulated events</a:t>
            </a:r>
            <a:endParaRPr lang="en-US" sz="2800" dirty="0" smtClean="0"/>
          </a:p>
          <a:p>
            <a:pPr lvl="1"/>
            <a:r>
              <a:rPr lang="en-US" sz="2800" dirty="0" err="1" smtClean="0"/>
              <a:t>SiD</a:t>
            </a:r>
            <a:r>
              <a:rPr lang="en-US" sz="2800" dirty="0" smtClean="0"/>
              <a:t> will use the LOI MC event generation </a:t>
            </a:r>
            <a:r>
              <a:rPr lang="en-US" sz="2800" dirty="0" err="1" smtClean="0"/>
              <a:t>stdhep</a:t>
            </a:r>
            <a:r>
              <a:rPr lang="en-US" sz="2800" dirty="0" smtClean="0"/>
              <a:t> files for the </a:t>
            </a:r>
            <a:r>
              <a:rPr lang="en-US" sz="2800" dirty="0" err="1" smtClean="0"/>
              <a:t>ttbar</a:t>
            </a:r>
            <a:r>
              <a:rPr lang="en-US" sz="2800" dirty="0" smtClean="0"/>
              <a:t> signal and background when it reanalyzes this benchmark with the DBD detector. </a:t>
            </a:r>
          </a:p>
          <a:p>
            <a:pPr>
              <a:buNone/>
            </a:pPr>
            <a:endParaRPr lang="en-US" sz="2600" dirty="0" smtClean="0">
              <a:latin typeface="Symbol" pitchFamily="18" charset="2"/>
              <a:sym typeface="Wingdings" pitchFamily="2" charset="2"/>
            </a:endParaRPr>
          </a:p>
          <a:p>
            <a:pPr lvl="1"/>
            <a:endParaRPr lang="en-US" sz="2600" dirty="0" smtClean="0"/>
          </a:p>
          <a:p>
            <a:pPr lvl="1"/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43</a:t>
            </a:fld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228600"/>
            <a:ext cx="7010400" cy="64633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Benchmarking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err="1" smtClean="0">
                <a:sym typeface="Wingdings" pitchFamily="2" charset="2"/>
              </a:rPr>
              <a:t>ttH</a:t>
            </a:r>
            <a:r>
              <a:rPr lang="en-US" sz="3000" dirty="0" smtClean="0">
                <a:sym typeface="Wingdings" pitchFamily="2" charset="2"/>
              </a:rPr>
              <a:t> Benchmark</a:t>
            </a:r>
          </a:p>
          <a:p>
            <a:pPr lvl="1"/>
            <a:r>
              <a:rPr lang="en-US" sz="2600" dirty="0" smtClean="0">
                <a:sym typeface="Wingdings" pitchFamily="2" charset="2"/>
              </a:rPr>
              <a:t> Jan </a:t>
            </a:r>
            <a:r>
              <a:rPr lang="en-US" sz="2600" dirty="0" err="1" smtClean="0">
                <a:sym typeface="Wingdings" pitchFamily="2" charset="2"/>
              </a:rPr>
              <a:t>Strube</a:t>
            </a:r>
            <a:r>
              <a:rPr lang="en-US" sz="2600" dirty="0" smtClean="0">
                <a:sym typeface="Wingdings" pitchFamily="2" charset="2"/>
              </a:rPr>
              <a:t> (CERN) and Philipp </a:t>
            </a:r>
            <a:r>
              <a:rPr lang="en-US" sz="2600" dirty="0" err="1" smtClean="0">
                <a:sym typeface="Wingdings" pitchFamily="2" charset="2"/>
              </a:rPr>
              <a:t>Roloff</a:t>
            </a:r>
            <a:r>
              <a:rPr lang="en-US" sz="2600" dirty="0" smtClean="0">
                <a:sym typeface="Wingdings" pitchFamily="2" charset="2"/>
              </a:rPr>
              <a:t> (CERN) are doing the </a:t>
            </a:r>
            <a:r>
              <a:rPr lang="en-US" sz="2600" dirty="0" err="1" smtClean="0">
                <a:sym typeface="Wingdings" pitchFamily="2" charset="2"/>
              </a:rPr>
              <a:t>SiD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ttH</a:t>
            </a:r>
            <a:r>
              <a:rPr lang="en-US" sz="2600" dirty="0" smtClean="0">
                <a:sym typeface="Wingdings" pitchFamily="2" charset="2"/>
              </a:rPr>
              <a:t> DBD benchmark and providing support for full simulation and reconstruction.</a:t>
            </a:r>
          </a:p>
          <a:p>
            <a:r>
              <a:rPr lang="en-US" sz="3000" dirty="0" err="1" smtClean="0">
                <a:sym typeface="Wingdings" pitchFamily="2" charset="2"/>
              </a:rPr>
              <a:t>vvH</a:t>
            </a:r>
            <a:r>
              <a:rPr lang="en-US" sz="3000" dirty="0" smtClean="0">
                <a:sym typeface="Wingdings" pitchFamily="2" charset="2"/>
              </a:rPr>
              <a:t> Benchmark</a:t>
            </a:r>
          </a:p>
          <a:p>
            <a:pPr lvl="1"/>
            <a:r>
              <a:rPr lang="en-US" sz="2600" dirty="0" smtClean="0">
                <a:sym typeface="Wingdings" pitchFamily="2" charset="2"/>
              </a:rPr>
              <a:t>Homer Neal (SLAC) will analyze this </a:t>
            </a:r>
            <a:r>
              <a:rPr lang="en-US" sz="2600" dirty="0" smtClean="0">
                <a:sym typeface="Wingdings" pitchFamily="2" charset="2"/>
              </a:rPr>
              <a:t>benchmark. Homer is </a:t>
            </a:r>
            <a:r>
              <a:rPr lang="en-US" sz="2600" dirty="0" smtClean="0">
                <a:sym typeface="Wingdings" pitchFamily="2" charset="2"/>
              </a:rPr>
              <a:t>also doing validation 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smtClean="0">
                <a:sym typeface="Wingdings" pitchFamily="2" charset="2"/>
              </a:rPr>
              <a:t>of the particle flow object output from the </a:t>
            </a:r>
            <a:r>
              <a:rPr lang="en-US" sz="2600" dirty="0" err="1" smtClean="0">
                <a:sym typeface="Wingdings" pitchFamily="2" charset="2"/>
              </a:rPr>
              <a:t>SiD</a:t>
            </a:r>
            <a:r>
              <a:rPr lang="en-US" sz="2600" dirty="0" smtClean="0">
                <a:sym typeface="Wingdings" pitchFamily="2" charset="2"/>
              </a:rPr>
              <a:t> reconstruction software.</a:t>
            </a:r>
            <a:endParaRPr lang="en-US" sz="2800" dirty="0" smtClean="0"/>
          </a:p>
          <a:p>
            <a:r>
              <a:rPr lang="en-US" sz="3200" dirty="0" smtClean="0"/>
              <a:t>WW Benchmark</a:t>
            </a:r>
          </a:p>
          <a:p>
            <a:pPr lvl="1"/>
            <a:r>
              <a:rPr lang="en-US" sz="2600" dirty="0" err="1" smtClean="0">
                <a:sym typeface="Wingdings" pitchFamily="2" charset="2"/>
              </a:rPr>
              <a:t>SiD</a:t>
            </a:r>
            <a:r>
              <a:rPr lang="en-US" sz="2600" dirty="0" smtClean="0">
                <a:sym typeface="Wingdings" pitchFamily="2" charset="2"/>
              </a:rPr>
              <a:t> will do a simultaneous measurement of the initial state e-/e+ polarization and several triple gauge couplings.  Tim </a:t>
            </a:r>
            <a:r>
              <a:rPr lang="en-US" sz="2600" dirty="0" err="1" smtClean="0">
                <a:sym typeface="Wingdings" pitchFamily="2" charset="2"/>
              </a:rPr>
              <a:t>Barklow</a:t>
            </a:r>
            <a:r>
              <a:rPr lang="en-US" sz="2600" dirty="0" smtClean="0">
                <a:sym typeface="Wingdings" pitchFamily="2" charset="2"/>
              </a:rPr>
              <a:t> will be responsible for this analysis.</a:t>
            </a:r>
          </a:p>
          <a:p>
            <a:r>
              <a:rPr lang="en-US" sz="3000" dirty="0" smtClean="0">
                <a:sym typeface="Wingdings" pitchFamily="2" charset="2"/>
              </a:rPr>
              <a:t>Reanalysis of </a:t>
            </a:r>
            <a:r>
              <a:rPr lang="en-US" sz="3000" dirty="0" err="1" smtClean="0">
                <a:sym typeface="Wingdings" pitchFamily="2" charset="2"/>
              </a:rPr>
              <a:t>ttbar</a:t>
            </a:r>
            <a:r>
              <a:rPr lang="en-US" sz="3000" dirty="0" smtClean="0">
                <a:sym typeface="Wingdings" pitchFamily="2" charset="2"/>
              </a:rPr>
              <a:t> at </a:t>
            </a:r>
            <a:r>
              <a:rPr lang="en-US" sz="3000" dirty="0" err="1" smtClean="0">
                <a:sym typeface="Wingdings" pitchFamily="2" charset="2"/>
              </a:rPr>
              <a:t>Ecm</a:t>
            </a:r>
            <a:r>
              <a:rPr lang="en-US" sz="3000" dirty="0" smtClean="0">
                <a:sym typeface="Wingdings" pitchFamily="2" charset="2"/>
              </a:rPr>
              <a:t>=500 </a:t>
            </a:r>
            <a:r>
              <a:rPr lang="en-US" sz="3000" dirty="0" err="1" smtClean="0">
                <a:sym typeface="Wingdings" pitchFamily="2" charset="2"/>
              </a:rPr>
              <a:t>GeV</a:t>
            </a:r>
            <a:endParaRPr lang="en-US" sz="3000" dirty="0">
              <a:sym typeface="Wingdings" pitchFamily="2" charset="2"/>
            </a:endParaRPr>
          </a:p>
          <a:p>
            <a:pPr lvl="1"/>
            <a:r>
              <a:rPr lang="en-US" sz="2600" dirty="0" smtClean="0">
                <a:sym typeface="Wingdings" pitchFamily="2" charset="2"/>
              </a:rPr>
              <a:t>Have yet to  identify someone for this analysis.  </a:t>
            </a:r>
          </a:p>
          <a:p>
            <a:pPr lvl="1"/>
            <a:endParaRPr lang="en-US" sz="2400" dirty="0" smtClean="0">
              <a:sym typeface="Wingdings" pitchFamily="2" charset="2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44</a:t>
            </a:fld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228600"/>
            <a:ext cx="7010400" cy="64633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Benchmarking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26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1295400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SiD</a:t>
            </a:r>
            <a:r>
              <a:rPr lang="en-US" sz="2400" dirty="0" smtClean="0"/>
              <a:t> participates in the PEB Costing Working Group: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209800"/>
            <a:ext cx="8534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Study of solenoid cost with CLIC</a:t>
            </a:r>
          </a:p>
          <a:p>
            <a:r>
              <a:rPr lang="en-US" sz="2400" dirty="0" smtClean="0"/>
              <a:t>         - In-house (assume risk) vs. Industry contract</a:t>
            </a:r>
          </a:p>
          <a:p>
            <a:pPr>
              <a:buFontTx/>
              <a:buChar char="-"/>
            </a:pPr>
            <a:r>
              <a:rPr lang="en-US" sz="2400" dirty="0" smtClean="0"/>
              <a:t> Agreement of unit costs of common items:</a:t>
            </a:r>
          </a:p>
          <a:p>
            <a:r>
              <a:rPr lang="en-US" sz="2400" dirty="0" smtClean="0"/>
              <a:t>          - Iron, stainless steel, tungsten, silicon</a:t>
            </a:r>
          </a:p>
          <a:p>
            <a:endParaRPr lang="en-US" sz="2400" dirty="0" smtClean="0"/>
          </a:p>
          <a:p>
            <a:r>
              <a:rPr lang="en-US" sz="2400" dirty="0" smtClean="0"/>
              <a:t>- A costing spreadsheet system exists (M. </a:t>
            </a:r>
            <a:r>
              <a:rPr lang="en-US" sz="2400" dirty="0" err="1" smtClean="0"/>
              <a:t>Breidenbach</a:t>
            </a:r>
            <a:r>
              <a:rPr lang="en-US" sz="2400" dirty="0" smtClean="0"/>
              <a:t>/SLAC) for </a:t>
            </a:r>
            <a:r>
              <a:rPr lang="en-US" sz="2400" dirty="0" err="1" smtClean="0"/>
              <a:t>SiD</a:t>
            </a:r>
            <a:r>
              <a:rPr lang="en-US" sz="2400" dirty="0" smtClean="0"/>
              <a:t>…will update with common costs/further output from Costing Group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86380"/>
            <a:ext cx="7010400" cy="523220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Costs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1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6800" y="86380"/>
            <a:ext cx="7010400" cy="523220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Costs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685800"/>
            <a:ext cx="5143500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47800" y="152400"/>
            <a:ext cx="6019800" cy="58477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DBD Editors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82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Overall editors: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P. Burrows, M.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Stanitzki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L.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Linssen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M.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Oreglia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H.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Aihara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1676400"/>
            <a:ext cx="723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Section editors: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667000" y="1752600"/>
          <a:ext cx="6096000" cy="4648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3962400"/>
              </a:tblGrid>
              <a:tr h="38309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SiD</a:t>
                      </a:r>
                      <a:r>
                        <a:rPr lang="en-US" dirty="0" smtClean="0"/>
                        <a:t>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r>
                        <a:rPr lang="en-US" baseline="0" dirty="0" smtClean="0"/>
                        <a:t> editors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VTX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R. Lipton, W. Cooper,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M. </a:t>
                      </a:r>
                      <a:r>
                        <a:rPr lang="en-US" dirty="0" err="1" smtClean="0"/>
                        <a:t>Demarteau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T. Nelson, W. Cooper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R. Frey, M.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Stanitzki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A. White,</a:t>
                      </a:r>
                      <a:r>
                        <a:rPr lang="en-US" baseline="0" dirty="0" smtClean="0"/>
                        <a:t> L. Xia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Muon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G. Fisk, H. Band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FWD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B. </a:t>
                      </a:r>
                      <a:r>
                        <a:rPr lang="en-US" dirty="0" err="1" smtClean="0"/>
                        <a:t>Schumm</a:t>
                      </a:r>
                      <a:r>
                        <a:rPr lang="en-US" dirty="0" smtClean="0"/>
                        <a:t>, T. Maruyama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W. Craddock, M. </a:t>
                      </a:r>
                      <a:r>
                        <a:rPr lang="en-US" dirty="0" err="1" smtClean="0"/>
                        <a:t>Oriunno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P. Burrows, T. </a:t>
                      </a:r>
                      <a:r>
                        <a:rPr lang="en-US" dirty="0" err="1" smtClean="0"/>
                        <a:t>Markiewicz</a:t>
                      </a:r>
                      <a:endParaRPr lang="en-US" dirty="0"/>
                    </a:p>
                  </a:txBody>
                  <a:tcPr/>
                </a:tc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Sim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/PFA/</a:t>
                      </a:r>
                      <a:r>
                        <a:rPr lang="en-US" dirty="0" err="1" smtClean="0"/>
                        <a:t>Perf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N. Graf, J. </a:t>
                      </a:r>
                      <a:r>
                        <a:rPr lang="en-US" dirty="0" err="1" smtClean="0"/>
                        <a:t>Strube</a:t>
                      </a:r>
                      <a:endParaRPr lang="en-US" dirty="0"/>
                    </a:p>
                  </a:txBody>
                  <a:tcPr/>
                </a:tc>
              </a:tr>
              <a:tr h="3847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Benchmarking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T. </a:t>
                      </a:r>
                      <a:r>
                        <a:rPr lang="en-US" dirty="0" err="1" smtClean="0"/>
                        <a:t>Barklow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P. </a:t>
                      </a:r>
                      <a:r>
                        <a:rPr lang="en-US" baseline="0" dirty="0" err="1" smtClean="0"/>
                        <a:t>Roloff</a:t>
                      </a:r>
                      <a:endParaRPr lang="en-US" dirty="0"/>
                    </a:p>
                  </a:txBody>
                  <a:tcPr/>
                </a:tc>
              </a:tr>
              <a:tr h="3847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M. </a:t>
                      </a:r>
                      <a:r>
                        <a:rPr lang="en-US" dirty="0" err="1" smtClean="0"/>
                        <a:t>Breidenbach</a:t>
                      </a:r>
                      <a:r>
                        <a:rPr lang="en-US" dirty="0" smtClean="0"/>
                        <a:t>, K. </a:t>
                      </a:r>
                      <a:r>
                        <a:rPr lang="en-US" dirty="0" err="1" smtClean="0"/>
                        <a:t>Krempetz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>
          <a:xfrm>
            <a:off x="3276600" y="1143000"/>
            <a:ext cx="1752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324600" y="2895600"/>
            <a:ext cx="1524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553200" y="5257800"/>
            <a:ext cx="1143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705600" y="5638800"/>
            <a:ext cx="12954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600200" y="1143000"/>
            <a:ext cx="1752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7200" y="3429000"/>
            <a:ext cx="15240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4038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CLIC  contributions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3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43000" y="228600"/>
            <a:ext cx="7010400" cy="64633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Interworking with CLIC on DBD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66800"/>
            <a:ext cx="32575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219200"/>
            <a:ext cx="34766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" y="46482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Beneficial interworking with CLIC detector and physics group:</a:t>
            </a:r>
          </a:p>
          <a:p>
            <a:r>
              <a:rPr lang="en-US" dirty="0" smtClean="0"/>
              <a:t>- Many </a:t>
            </a:r>
            <a:r>
              <a:rPr lang="en-US" dirty="0" err="1" smtClean="0"/>
              <a:t>SiD</a:t>
            </a:r>
            <a:r>
              <a:rPr lang="en-US" dirty="0" smtClean="0"/>
              <a:t> contributors/contributions to CDR</a:t>
            </a:r>
          </a:p>
          <a:p>
            <a:r>
              <a:rPr lang="en-US" dirty="0" smtClean="0"/>
              <a:t>- Areas of contributions to DBD identified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SiD</a:t>
            </a:r>
            <a:r>
              <a:rPr lang="en-US" dirty="0" smtClean="0"/>
              <a:t> simulation/reconstruction critically exercised during CDR work</a:t>
            </a:r>
          </a:p>
          <a:p>
            <a:pPr>
              <a:buFontTx/>
              <a:buChar char="-"/>
            </a:pPr>
            <a:r>
              <a:rPr lang="en-US" dirty="0" smtClean="0"/>
              <a:t> CDR tools (</a:t>
            </a:r>
            <a:r>
              <a:rPr lang="en-US" dirty="0" err="1" smtClean="0"/>
              <a:t>svn</a:t>
            </a:r>
            <a:r>
              <a:rPr lang="en-US" dirty="0" smtClean="0"/>
              <a:t>, job submission,…) will be used for DBD </a:t>
            </a:r>
            <a:r>
              <a:rPr lang="en-US" dirty="0" smtClean="0"/>
              <a:t>work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0"/>
            <a:ext cx="7848600" cy="64633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Areas of interworking with CLIC/DBD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914400"/>
            <a:ext cx="830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Participation in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engineering and integration studies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, in particular in the domain of: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Contribution to engineering studies on moveable service lines and on general infrastructure aspects for the experiment in the underground cavern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Symbol" pitchFamily="18" charset="2"/>
              <a:buChar char="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Vibration measurements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Engineering calculations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and design parameters of the </a:t>
            </a:r>
            <a:r>
              <a:rPr lang="en-US" sz="1600" dirty="0" err="1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SiD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 solenoid and its return yoke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. Extrusion tests of a candidate reinforced conductor for the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SiD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 solenoid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Studies of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tail catching and </a:t>
            </a:r>
            <a:r>
              <a:rPr lang="en-US" sz="1600" dirty="0" err="1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muon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 identification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and layout proposal for the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SiD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 yoke instrumentation at 500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GeV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 and at 1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TeV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Studies of the dependence of jet energy resolution and HCAL leakage as a function of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HCAL depth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at 1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TeV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 centre-of-mass (using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SLiCPandora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).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Studies of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particle identification for photons electrons and </a:t>
            </a:r>
            <a:r>
              <a:rPr lang="en-US" sz="1600" dirty="0" err="1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muons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using particle flow objects at 1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TeV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 (using PFO’s in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SLiCPandora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)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Studies of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occupancies and radiation levels in the vertex and tracking detectors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due to beam-induced background at 1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TeV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. This study includes a layout optimization of the forward region and beam-pipe liner.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Participation in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GRID production for the DBD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using ILCDIRAC (within ILC common data sample subgroup)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Participation in 1 or 2 detector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benchmark studies at 1 </a:t>
            </a:r>
            <a:r>
              <a:rPr lang="en-US" sz="1600" dirty="0" err="1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TeV</a:t>
            </a:r>
            <a:endParaRPr lang="en-US" sz="1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Participation in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DBD editing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tasks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ea typeface="Cambria" pitchFamily="18" charset="0"/>
                <a:cs typeface="Arial" pitchFamily="34" charset="0"/>
              </a:rPr>
              <a:t>Setting up and hosting an SVN repository 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for the editing process of the </a:t>
            </a:r>
            <a:r>
              <a:rPr lang="en-US" sz="1600" dirty="0" err="1" smtClean="0">
                <a:latin typeface="Arial" pitchFamily="34" charset="0"/>
                <a:ea typeface="Cambria" pitchFamily="18" charset="0"/>
                <a:cs typeface="Arial" pitchFamily="34" charset="0"/>
              </a:rPr>
              <a:t>SiD</a:t>
            </a:r>
            <a:r>
              <a:rPr lang="en-US" sz="1600" dirty="0" smtClean="0">
                <a:latin typeface="Arial" pitchFamily="34" charset="0"/>
                <a:ea typeface="Cambria" pitchFamily="18" charset="0"/>
                <a:cs typeface="Arial" pitchFamily="34" charset="0"/>
              </a:rPr>
              <a:t> DBD document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…and more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図 3" descr="crossview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4775"/>
            <a:ext cx="8686800" cy="675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267200" y="304800"/>
            <a:ext cx="403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SiD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Detector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62000" y="0"/>
            <a:ext cx="7696200" cy="646331"/>
          </a:xfrm>
          <a:prstGeom prst="rect">
            <a:avLst/>
          </a:prstGeom>
          <a:solidFill>
            <a:srgbClr val="1AE8F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Summary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856357"/>
            <a:ext cx="8077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 2"/>
              <a:buChar char="ë"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 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Wingdings 2"/>
              </a:rPr>
              <a:t>SiD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 Concept remains a key element of future ILC/CLIC plans.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 2"/>
              <a:buChar char="ë"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 R&amp;D progress made as resources have allowed.</a:t>
            </a:r>
          </a:p>
          <a:p>
            <a:pPr>
              <a:buFont typeface="Wingdings 2"/>
              <a:buChar char="ë"/>
            </a:pPr>
            <a:endParaRPr lang="en-US" sz="24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 2"/>
              <a:buChar char="ë"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 Simulation/reconstruction well tested/robust for CDR –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now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being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applied to DBD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.</a:t>
            </a:r>
            <a:endParaRPr lang="en-US" sz="24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 2"/>
              <a:buChar char="ë"/>
            </a:pPr>
            <a:endParaRPr lang="en-US" sz="24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 2"/>
              <a:buChar char="ë"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 Cooperation with CLIC colleagues worked well for CDR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and continues to work well now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on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DBD</a:t>
            </a:r>
          </a:p>
          <a:p>
            <a:pPr>
              <a:buFont typeface="Wingdings 2"/>
              <a:buChar char="ë"/>
            </a:pPr>
            <a:endParaRPr lang="en-US" sz="2400" dirty="0" smtClean="0">
              <a:latin typeface="Arial" pitchFamily="34" charset="0"/>
              <a:cs typeface="Arial" pitchFamily="34" charset="0"/>
              <a:sym typeface="Wingdings 2"/>
            </a:endParaRPr>
          </a:p>
          <a:p>
            <a:pPr>
              <a:buFont typeface="Wingdings 2"/>
              <a:buChar char="ë"/>
            </a:pP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 DBD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editors, outline in place;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Wingdings 2"/>
              </a:rPr>
              <a:t>plans developing towards </a:t>
            </a:r>
            <a:r>
              <a:rPr lang="en-US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 2"/>
              </a:rPr>
              <a:t>SiD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 2"/>
              </a:rPr>
              <a:t> Workshop at SLAC,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 2"/>
              </a:rPr>
              <a:t>August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 2"/>
              </a:rPr>
              <a:t> 21-23, 2012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sym typeface="Wingdings 2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549833"/>
              </p:ext>
            </p:extLst>
          </p:nvPr>
        </p:nvGraphicFramePr>
        <p:xfrm>
          <a:off x="3136605" y="304800"/>
          <a:ext cx="5486400" cy="294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0" name="Acrobat Document" r:id="rId3" imgW="11137320" imgH="8606160" progId="AcroExch.Document.7">
                  <p:embed/>
                </p:oleObj>
              </mc:Choice>
              <mc:Fallback>
                <p:oleObj name="Acrobat Document" r:id="rId3" imgW="11137320" imgH="8606160" progId="AcroExch.Document.7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4728" b="15648"/>
                      <a:stretch>
                        <a:fillRect/>
                      </a:stretch>
                    </p:blipFill>
                    <p:spPr bwMode="auto">
                      <a:xfrm>
                        <a:off x="3136605" y="304800"/>
                        <a:ext cx="5486400" cy="294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152400" y="990600"/>
            <a:ext cx="297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SiD Global Parameters </a:t>
            </a:r>
          </a:p>
        </p:txBody>
      </p:sp>
      <p:pic>
        <p:nvPicPr>
          <p:cNvPr id="102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668" y="3505200"/>
            <a:ext cx="6553200" cy="281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892797"/>
              </p:ext>
            </p:extLst>
          </p:nvPr>
        </p:nvGraphicFramePr>
        <p:xfrm>
          <a:off x="6592259" y="4154488"/>
          <a:ext cx="2560638" cy="186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1" name="Equation" r:id="rId6" imgW="2120760" imgH="1346040" progId="Equation.DSMT4">
                  <p:embed/>
                </p:oleObj>
              </mc:Choice>
              <mc:Fallback>
                <p:oleObj name="Equation" r:id="rId6" imgW="2120760" imgH="1346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92259" y="4154488"/>
                        <a:ext cx="2560638" cy="186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19400" y="660400"/>
            <a:ext cx="36576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dirty="0" err="1"/>
              <a:t>SiD</a:t>
            </a:r>
            <a:r>
              <a:rPr lang="en-US" sz="1000" dirty="0"/>
              <a:t> DESIGN STUDY COORDINATORS</a:t>
            </a:r>
          </a:p>
          <a:p>
            <a:pPr algn="ctr"/>
            <a:r>
              <a:rPr lang="en-US" sz="1000" dirty="0"/>
              <a:t>J. </a:t>
            </a:r>
            <a:r>
              <a:rPr lang="en-US" sz="1000" dirty="0" err="1"/>
              <a:t>Jaros</a:t>
            </a:r>
            <a:r>
              <a:rPr lang="en-US" sz="1000" dirty="0"/>
              <a:t>, H. </a:t>
            </a:r>
            <a:r>
              <a:rPr lang="en-US" sz="1000" dirty="0" err="1"/>
              <a:t>Weerts</a:t>
            </a:r>
            <a:r>
              <a:rPr lang="en-US" sz="1000" dirty="0"/>
              <a:t>, </a:t>
            </a:r>
            <a:r>
              <a:rPr lang="en-US" sz="1000" dirty="0" smtClean="0"/>
              <a:t>A. White</a:t>
            </a:r>
            <a:endParaRPr lang="en-US" sz="1000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943600" y="1574800"/>
            <a:ext cx="23622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ADVISORY COMMITTEE</a:t>
            </a:r>
          </a:p>
          <a:p>
            <a:pPr algn="ctr"/>
            <a:r>
              <a:rPr lang="en-US" sz="1000"/>
              <a:t>All names on this chart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914400" y="2286000"/>
            <a:ext cx="2667000" cy="55399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DBD </a:t>
            </a:r>
            <a:r>
              <a:rPr lang="en-US" sz="1000" dirty="0"/>
              <a:t>EDITORS</a:t>
            </a:r>
          </a:p>
          <a:p>
            <a:pPr algn="ctr"/>
            <a:r>
              <a:rPr lang="en-US" sz="1000" dirty="0" err="1" smtClean="0"/>
              <a:t>H.Aihara</a:t>
            </a:r>
            <a:r>
              <a:rPr lang="en-US" sz="1000" dirty="0" smtClean="0"/>
              <a:t>, P</a:t>
            </a:r>
            <a:r>
              <a:rPr lang="en-US" sz="1000" dirty="0"/>
              <a:t>. Burrows, </a:t>
            </a:r>
            <a:r>
              <a:rPr lang="en-US" sz="1000" dirty="0" smtClean="0"/>
              <a:t>L. </a:t>
            </a:r>
            <a:r>
              <a:rPr lang="en-US" sz="1000" dirty="0" err="1" smtClean="0"/>
              <a:t>Linssen</a:t>
            </a:r>
            <a:r>
              <a:rPr lang="en-US" sz="1000" dirty="0" smtClean="0"/>
              <a:t>, M</a:t>
            </a:r>
            <a:r>
              <a:rPr lang="en-US" sz="1000" dirty="0"/>
              <a:t>. </a:t>
            </a:r>
            <a:r>
              <a:rPr lang="en-US" sz="1000" dirty="0" err="1" smtClean="0"/>
              <a:t>Oreglia</a:t>
            </a:r>
            <a:r>
              <a:rPr lang="en-US" sz="1000" dirty="0" smtClean="0"/>
              <a:t>,</a:t>
            </a:r>
          </a:p>
          <a:p>
            <a:pPr algn="ctr"/>
            <a:r>
              <a:rPr lang="en-US" sz="1000" dirty="0" smtClean="0"/>
              <a:t> M. </a:t>
            </a:r>
            <a:r>
              <a:rPr lang="en-US" sz="1000" dirty="0" err="1" smtClean="0"/>
              <a:t>Stanitski</a:t>
            </a:r>
            <a:r>
              <a:rPr lang="en-US" sz="1000" dirty="0" smtClean="0"/>
              <a:t>, </a:t>
            </a:r>
            <a:endParaRPr lang="en-US" sz="1000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81000" y="1524000"/>
            <a:ext cx="38100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/>
              <a:t>EXECUTIVE COMMITTEE</a:t>
            </a:r>
          </a:p>
          <a:p>
            <a:pPr algn="ctr"/>
            <a:r>
              <a:rPr lang="en-US" sz="1000"/>
              <a:t>H. Aihara, J. Brau, M. Breidenbach, P. Burrows, M. Demarteau, </a:t>
            </a:r>
          </a:p>
          <a:p>
            <a:pPr algn="ctr"/>
            <a:r>
              <a:rPr lang="en-US" sz="1000"/>
              <a:t>J. Jaros, J. Karyotakis, H. Weerts, A. White</a:t>
            </a:r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791200" y="2209800"/>
            <a:ext cx="27432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1000"/>
              <a:t>R&amp;D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1000"/>
              <a:t>A.White, Coordinator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1000"/>
              <a:t>J. Brau, M. Demarteau, co-PIs</a:t>
            </a:r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4724400" y="10668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4191000" y="18288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3581400" y="25146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57200" y="3429000"/>
            <a:ext cx="11430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VERTEXING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Su Dong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R. Lipton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Mech: W. Cooper</a:t>
            </a:r>
            <a:endParaRPr lang="en-US" sz="1000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905000" y="3429000"/>
            <a:ext cx="1600200" cy="78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CALORIMETERS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A. White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ECal: R. Frey/M. Stanitzki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HCal: A. White/H. Weerts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PFA: N. Graf/S. Magill</a:t>
            </a:r>
            <a:endParaRPr lang="en-US" sz="1000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810000" y="3505200"/>
            <a:ext cx="8382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MUON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H. Band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E. Fisk</a:t>
            </a:r>
            <a:endParaRPr lang="en-US" sz="1000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5105400" y="3505200"/>
            <a:ext cx="12192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BENCHMARKING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T. Barklow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A. Nomerotski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6629400" y="3581400"/>
            <a:ext cx="1143000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COST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M. Breidenbach</a:t>
            </a:r>
            <a:endParaRPr lang="en-US" sz="1000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381000" y="4495800"/>
            <a:ext cx="12954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SILICON TRACKER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M. Demarteau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R. Partridge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Mech: W. Cooper</a:t>
            </a:r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304800" y="30480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8001000" y="3587750"/>
            <a:ext cx="1143000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ELECTRONICS  </a:t>
            </a:r>
          </a:p>
          <a:p>
            <a:pPr marL="457200" indent="-457200" algn="ctr">
              <a:buFont typeface="Arial" pitchFamily="34" charset="0"/>
              <a:buNone/>
            </a:pPr>
            <a:r>
              <a:rPr lang="en-US" sz="900"/>
              <a:t>G. Haller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2057400" y="4572000"/>
            <a:ext cx="1219200" cy="6617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 dirty="0"/>
              <a:t>SOLENOID</a:t>
            </a:r>
          </a:p>
          <a:p>
            <a:pPr marL="457200" indent="-457200" algn="ctr"/>
            <a:r>
              <a:rPr lang="en-US" sz="900" dirty="0"/>
              <a:t>FLUX RETURN</a:t>
            </a:r>
          </a:p>
          <a:p>
            <a:pPr marL="457200" indent="-457200" algn="ctr"/>
            <a:r>
              <a:rPr lang="en-US" sz="900" dirty="0"/>
              <a:t>K. </a:t>
            </a:r>
            <a:r>
              <a:rPr lang="en-US" sz="900" dirty="0" err="1" smtClean="0"/>
              <a:t>Krempetz</a:t>
            </a:r>
            <a:endParaRPr lang="en-US" sz="900" dirty="0" smtClean="0"/>
          </a:p>
          <a:p>
            <a:pPr marL="457200" indent="-457200" algn="ctr"/>
            <a:r>
              <a:rPr lang="en-US" sz="900" dirty="0" smtClean="0"/>
              <a:t>W. Craddock</a:t>
            </a:r>
            <a:endParaRPr lang="en-US" sz="1000" dirty="0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810000" y="4572000"/>
            <a:ext cx="9144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VERY</a:t>
            </a:r>
          </a:p>
          <a:p>
            <a:pPr marL="457200" indent="-457200" algn="ctr"/>
            <a:r>
              <a:rPr lang="en-US" sz="900"/>
              <a:t> FORWARD</a:t>
            </a:r>
          </a:p>
          <a:p>
            <a:pPr marL="457200" indent="-457200" algn="ctr"/>
            <a:r>
              <a:rPr lang="en-US" sz="900"/>
              <a:t>T. Maruyama</a:t>
            </a:r>
            <a:endParaRPr lang="en-US" sz="1000"/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5105400" y="4648200"/>
            <a:ext cx="1219200" cy="37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SIMULATION</a:t>
            </a:r>
          </a:p>
          <a:p>
            <a:pPr marL="457200" indent="-457200" algn="ctr"/>
            <a:r>
              <a:rPr lang="en-US" sz="900"/>
              <a:t>N. Graf</a:t>
            </a:r>
            <a:endParaRPr lang="en-US" sz="1000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6705600" y="4495800"/>
            <a:ext cx="10668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MDI</a:t>
            </a:r>
          </a:p>
          <a:p>
            <a:pPr marL="457200" indent="-457200" algn="ctr"/>
            <a:r>
              <a:rPr lang="en-US" sz="900"/>
              <a:t>P. Burrows</a:t>
            </a:r>
          </a:p>
          <a:p>
            <a:pPr marL="457200" indent="-457200" algn="ctr"/>
            <a:r>
              <a:rPr lang="en-US" sz="900"/>
              <a:t>T. Markiewicz</a:t>
            </a:r>
          </a:p>
          <a:p>
            <a:pPr marL="457200" indent="-457200" algn="ctr"/>
            <a:r>
              <a:rPr lang="en-US" sz="900"/>
              <a:t>M. Oriunno</a:t>
            </a:r>
            <a:endParaRPr lang="en-US" sz="10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8077200" y="4572000"/>
            <a:ext cx="1066800" cy="51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900"/>
              <a:t>ENGINEERING</a:t>
            </a:r>
          </a:p>
          <a:p>
            <a:pPr marL="457200" indent="-457200" algn="ctr"/>
            <a:r>
              <a:rPr lang="en-US" sz="900"/>
              <a:t>K. Krempetz</a:t>
            </a:r>
          </a:p>
          <a:p>
            <a:pPr marL="457200" indent="-457200" algn="ctr"/>
            <a:r>
              <a:rPr lang="en-US" sz="900"/>
              <a:t>M. Oriunno</a:t>
            </a:r>
            <a:endParaRPr lang="en-US" sz="1000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04800" y="3048000"/>
            <a:ext cx="152400" cy="1752600"/>
            <a:chOff x="96" y="2304"/>
            <a:chExt cx="96" cy="1104"/>
          </a:xfrm>
        </p:grpSpPr>
        <p:sp>
          <p:nvSpPr>
            <p:cNvPr id="2071" name="Line 23"/>
            <p:cNvSpPr>
              <a:spLocks noChangeShapeType="1"/>
            </p:cNvSpPr>
            <p:nvPr/>
          </p:nvSpPr>
          <p:spPr bwMode="auto">
            <a:xfrm>
              <a:off x="96" y="2304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8" name="Line 30"/>
            <p:cNvSpPr>
              <a:spLocks noChangeShapeType="1"/>
            </p:cNvSpPr>
            <p:nvPr/>
          </p:nvSpPr>
          <p:spPr bwMode="auto">
            <a:xfrm>
              <a:off x="96" y="273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9" name="Line 31"/>
            <p:cNvSpPr>
              <a:spLocks noChangeShapeType="1"/>
            </p:cNvSpPr>
            <p:nvPr/>
          </p:nvSpPr>
          <p:spPr bwMode="auto">
            <a:xfrm>
              <a:off x="96" y="340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18288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8288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1828800" y="4800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37338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37338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3733800" y="4800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50292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50292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5029200" y="4800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4" name="Line 46"/>
          <p:cNvSpPr>
            <a:spLocks noChangeShapeType="1"/>
          </p:cNvSpPr>
          <p:nvPr/>
        </p:nvSpPr>
        <p:spPr bwMode="auto">
          <a:xfrm>
            <a:off x="65532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5" name="Line 47"/>
          <p:cNvSpPr>
            <a:spLocks noChangeShapeType="1"/>
          </p:cNvSpPr>
          <p:nvPr/>
        </p:nvSpPr>
        <p:spPr bwMode="auto">
          <a:xfrm>
            <a:off x="65532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6" name="Line 48"/>
          <p:cNvSpPr>
            <a:spLocks noChangeShapeType="1"/>
          </p:cNvSpPr>
          <p:nvPr/>
        </p:nvSpPr>
        <p:spPr bwMode="auto">
          <a:xfrm>
            <a:off x="65532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8" name="Line 50"/>
          <p:cNvSpPr>
            <a:spLocks noChangeShapeType="1"/>
          </p:cNvSpPr>
          <p:nvPr/>
        </p:nvSpPr>
        <p:spPr bwMode="auto">
          <a:xfrm>
            <a:off x="7924800" y="3048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>
            <a:off x="7924800" y="3733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7924800" y="4800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609600" y="0"/>
            <a:ext cx="7696200" cy="584775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err="1">
                <a:latin typeface="Arial" pitchFamily="34" charset="0"/>
                <a:cs typeface="Arial" pitchFamily="34" charset="0"/>
              </a:rPr>
              <a:t>SiD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Design Study Organization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0" y="5486400"/>
            <a:ext cx="8839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-&gt; </a:t>
            </a:r>
            <a:r>
              <a:rPr lang="en-US" sz="2000" dirty="0"/>
              <a:t>Current focus on </a:t>
            </a:r>
            <a:r>
              <a:rPr lang="en-US" sz="2000" dirty="0" smtClean="0"/>
              <a:t>preparation/organization/writing for DBD .</a:t>
            </a:r>
            <a:endParaRPr lang="en-US" sz="2000" dirty="0"/>
          </a:p>
          <a:p>
            <a:pPr>
              <a:spcBef>
                <a:spcPct val="50000"/>
              </a:spcBef>
            </a:pPr>
            <a:r>
              <a:rPr lang="en-US" sz="2000" dirty="0"/>
              <a:t>-&gt; </a:t>
            </a:r>
            <a:r>
              <a:rPr lang="en-US" sz="2000" dirty="0">
                <a:solidFill>
                  <a:srgbClr val="FF0000"/>
                </a:solidFill>
              </a:rPr>
              <a:t>Next </a:t>
            </a:r>
            <a:r>
              <a:rPr lang="en-US" sz="2000" dirty="0" err="1">
                <a:solidFill>
                  <a:srgbClr val="FF0000"/>
                </a:solidFill>
              </a:rPr>
              <a:t>SiD</a:t>
            </a:r>
            <a:r>
              <a:rPr lang="en-US" sz="2000" dirty="0">
                <a:solidFill>
                  <a:srgbClr val="FF0000"/>
                </a:solidFill>
              </a:rPr>
              <a:t> Workshop</a:t>
            </a:r>
            <a:r>
              <a:rPr lang="en-US" sz="2000" dirty="0" smtClean="0"/>
              <a:t>: August 21-23@SLAC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DA264-8707-4495-81E6-8250BEFC2B9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457200"/>
            <a:ext cx="6019800" cy="58477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DBD - Areas of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SiD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2954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Introduction and Philosophy of the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Detector Concept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Vertex detector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Tracking detector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E.M. calorimeter</a:t>
            </a: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Hadron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calorimeter</a:t>
            </a: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system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Forward calorimeters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Solenoid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MDI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Simulation/reconstruction/PFA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Benchmarking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Costs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4/23/2012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KILC12 SiD Progress Towards DBD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FEDA264-8707-4495-81E6-8250BEFC2B9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457200"/>
            <a:ext cx="6019800" cy="58477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DBD – Summary by Area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3716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Groups/collaborators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System description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Critical R&amp;D and Goals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33400" y="2743200"/>
            <a:ext cx="800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30480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Key R&amp;D results to date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(not an exhaustive R&amp;D report)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33400" y="3886200"/>
            <a:ext cx="800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" y="40386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Timeline for R&amp;D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Results anticipated for DBD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Issues and concerns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23943</TotalTime>
  <Words>4914</Words>
  <Application>Microsoft Office PowerPoint</Application>
  <PresentationFormat>On-screen Show (4:3)</PresentationFormat>
  <Paragraphs>907</Paragraphs>
  <Slides>50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Office Theme</vt:lpstr>
      <vt:lpstr>Custom Design</vt:lpstr>
      <vt:lpstr>1_Office Theme</vt:lpstr>
      <vt:lpstr>Acrobat Document</vt:lpstr>
      <vt:lpstr>Document</vt:lpstr>
      <vt:lpstr>VoloViewContainer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SiD EmCal Sensors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White</dc:creator>
  <cp:lastModifiedBy>Timothy Barklow</cp:lastModifiedBy>
  <cp:revision>183</cp:revision>
  <dcterms:created xsi:type="dcterms:W3CDTF">2011-09-08T18:00:35Z</dcterms:created>
  <dcterms:modified xsi:type="dcterms:W3CDTF">2012-04-23T06:06:43Z</dcterms:modified>
</cp:coreProperties>
</file>