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3.xml" ContentType="application/vnd.openxmlformats-officedocument.presentationml.notesSlide+xml"/>
  <Override PartName="/ppt/embeddings/oleObject4.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75" r:id="rId3"/>
    <p:sldId id="279" r:id="rId4"/>
    <p:sldId id="263" r:id="rId5"/>
    <p:sldId id="272" r:id="rId6"/>
    <p:sldId id="264" r:id="rId7"/>
    <p:sldId id="271" r:id="rId8"/>
    <p:sldId id="270" r:id="rId9"/>
    <p:sldId id="260" r:id="rId10"/>
    <p:sldId id="261" r:id="rId11"/>
    <p:sldId id="268" r:id="rId12"/>
    <p:sldId id="265" r:id="rId13"/>
    <p:sldId id="274" r:id="rId14"/>
    <p:sldId id="293" r:id="rId15"/>
    <p:sldId id="258" r:id="rId16"/>
    <p:sldId id="273" r:id="rId17"/>
    <p:sldId id="286" r:id="rId18"/>
    <p:sldId id="289" r:id="rId19"/>
    <p:sldId id="281" r:id="rId20"/>
    <p:sldId id="290" r:id="rId21"/>
    <p:sldId id="284" r:id="rId22"/>
    <p:sldId id="285" r:id="rId23"/>
    <p:sldId id="283" r:id="rId24"/>
    <p:sldId id="277" r:id="rId25"/>
    <p:sldId id="276" r:id="rId26"/>
    <p:sldId id="280" r:id="rId27"/>
    <p:sldId id="29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8000"/>
    <a:srgbClr val="CC0099"/>
    <a:srgbClr val="33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824" autoAdjust="0"/>
  </p:normalViewPr>
  <p:slideViewPr>
    <p:cSldViewPr>
      <p:cViewPr varScale="1">
        <p:scale>
          <a:sx n="97" d="100"/>
          <a:sy n="97" d="100"/>
        </p:scale>
        <p:origin x="-896"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 Id="rId2" Type="http://schemas.openxmlformats.org/officeDocument/2006/relationships/image" Target="../media/image29.wmf"/><Relationship Id="rId3" Type="http://schemas.openxmlformats.org/officeDocument/2006/relationships/image" Target="../media/image3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7FFC8-F9BA-40F6-868B-BA646DD765BD}" type="datetimeFigureOut">
              <a:rPr lang="en-US" smtClean="0"/>
              <a:pPr/>
              <a:t>12/04/26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26BF2C-E13C-440F-B2C4-74C9B7E392CB}" type="slidenum">
              <a:rPr lang="en-US" smtClean="0"/>
              <a:pPr/>
              <a:t>‹#›</a:t>
            </a:fld>
            <a:endParaRPr lang="en-US"/>
          </a:p>
        </p:txBody>
      </p:sp>
    </p:spTree>
    <p:extLst>
      <p:ext uri="{BB962C8B-B14F-4D97-AF65-F5344CB8AC3E}">
        <p14:creationId xmlns:p14="http://schemas.microsoft.com/office/powerpoint/2010/main" val="2634916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664982C-4F72-4C32-A982-6843F249F61E}" type="slidenum">
              <a:rPr lang="en-US" smtClean="0"/>
              <a:pPr>
                <a:defRPr/>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8326BF2C-E13C-440F-B2C4-74C9B7E392CB}" type="slidenum">
              <a:rPr lang="en-US" smtClean="0"/>
              <a:pPr/>
              <a:t>14</a:t>
            </a:fld>
            <a:endParaRPr lang="en-US"/>
          </a:p>
        </p:txBody>
      </p:sp>
    </p:spTree>
    <p:extLst>
      <p:ext uri="{BB962C8B-B14F-4D97-AF65-F5344CB8AC3E}">
        <p14:creationId xmlns:p14="http://schemas.microsoft.com/office/powerpoint/2010/main" val="3139952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8A5DD5-D414-44A8-A6A4-493A83A84C06}"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19</a:t>
            </a:fld>
            <a:endParaRPr lang="en-US">
              <a:latin typeface="Arial" pitchFamily="84" charset="0"/>
              <a:ea typeface="ＭＳ Ｐゴシック" pitchFamily="84" charset="-128"/>
              <a:cs typeface="ＭＳ Ｐゴシック" pitchFamily="84" charset="-128"/>
            </a:endParaRPr>
          </a:p>
        </p:txBody>
      </p:sp>
      <p:sp>
        <p:nvSpPr>
          <p:cNvPr id="31746" name="Placeholder 2"/>
          <p:cNvSpPr>
            <a:spLocks noGrp="1" noRot="1" noChangeAspect="1" noTextEdit="1"/>
          </p:cNvSpPr>
          <p:nvPr>
            <p:ph type="sldImg"/>
          </p:nvPr>
        </p:nvSpPr>
        <p:spPr bwMode="auto">
          <a:noFill/>
          <a:ln>
            <a:solidFill>
              <a:srgbClr val="000000"/>
            </a:solidFill>
            <a:miter lim="800000"/>
            <a:headEnd/>
            <a:tailEnd/>
          </a:ln>
        </p:spPr>
      </p:sp>
      <p:sp>
        <p:nvSpPr>
          <p:cNvPr id="31747" name="Placeholder 3"/>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smtClean="0">
              <a:latin typeface="Arial" pitchFamily="8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8A5DD5-D414-44A8-A6A4-493A83A84C06}"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22</a:t>
            </a:fld>
            <a:endParaRPr lang="en-US">
              <a:latin typeface="Arial" pitchFamily="84" charset="0"/>
              <a:ea typeface="ＭＳ Ｐゴシック" pitchFamily="84" charset="-128"/>
              <a:cs typeface="ＭＳ Ｐゴシック" pitchFamily="84" charset="-128"/>
            </a:endParaRPr>
          </a:p>
        </p:txBody>
      </p:sp>
      <p:sp>
        <p:nvSpPr>
          <p:cNvPr id="31746" name="Placeholder 2"/>
          <p:cNvSpPr>
            <a:spLocks noGrp="1" noRot="1" noChangeAspect="1" noTextEdit="1"/>
          </p:cNvSpPr>
          <p:nvPr>
            <p:ph type="sldImg"/>
          </p:nvPr>
        </p:nvSpPr>
        <p:spPr bwMode="auto">
          <a:noFill/>
          <a:ln>
            <a:solidFill>
              <a:srgbClr val="000000"/>
            </a:solidFill>
            <a:miter lim="800000"/>
            <a:headEnd/>
            <a:tailEnd/>
          </a:ln>
        </p:spPr>
      </p:sp>
      <p:sp>
        <p:nvSpPr>
          <p:cNvPr id="31747" name="Placeholder 3"/>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smtClean="0">
              <a:latin typeface="Arial" pitchFamily="8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522EF44-EC7C-44B3-9A31-92E32234CFDC}"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23</a:t>
            </a:fld>
            <a:endParaRPr lang="en-US">
              <a:latin typeface="Arial" pitchFamily="84" charset="0"/>
              <a:ea typeface="ＭＳ Ｐゴシック" pitchFamily="84" charset="-128"/>
              <a:cs typeface="ＭＳ Ｐゴシック" pitchFamily="84" charset="-128"/>
            </a:endParaRPr>
          </a:p>
        </p:txBody>
      </p:sp>
      <p:sp>
        <p:nvSpPr>
          <p:cNvPr id="33794" name="Placeholder 2"/>
          <p:cNvSpPr>
            <a:spLocks noGrp="1" noRot="1" noChangeAspect="1" noTextEdit="1"/>
          </p:cNvSpPr>
          <p:nvPr>
            <p:ph type="sldImg"/>
          </p:nvPr>
        </p:nvSpPr>
        <p:spPr bwMode="auto">
          <a:noFill/>
          <a:ln>
            <a:solidFill>
              <a:srgbClr val="000000"/>
            </a:solidFill>
            <a:miter lim="800000"/>
            <a:headEnd/>
            <a:tailEnd/>
          </a:ln>
        </p:spPr>
      </p:sp>
      <p:sp>
        <p:nvSpPr>
          <p:cNvPr id="33795" name="Placeholder 3"/>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smtClean="0">
              <a:latin typeface="Arial" pitchFamily="8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4B73E5-C712-4449-8523-73D92AF8D228}"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24</a:t>
            </a:fld>
            <a:endParaRPr lang="en-US">
              <a:latin typeface="Arial" pitchFamily="84" charset="0"/>
              <a:ea typeface="ＭＳ Ｐゴシック" pitchFamily="84" charset="-128"/>
              <a:cs typeface="ＭＳ Ｐゴシック" pitchFamily="84" charset="-128"/>
            </a:endParaRPr>
          </a:p>
        </p:txBody>
      </p:sp>
      <p:sp>
        <p:nvSpPr>
          <p:cNvPr id="29698" name="Placeholder 2"/>
          <p:cNvSpPr>
            <a:spLocks noGrp="1" noRot="1" noChangeAspect="1" noTextEdit="1"/>
          </p:cNvSpPr>
          <p:nvPr>
            <p:ph type="sldImg"/>
          </p:nvPr>
        </p:nvSpPr>
        <p:spPr bwMode="auto">
          <a:noFill/>
          <a:ln>
            <a:solidFill>
              <a:srgbClr val="000000"/>
            </a:solidFill>
            <a:miter lim="800000"/>
            <a:headEnd/>
            <a:tailEnd/>
          </a:ln>
        </p:spPr>
      </p:sp>
      <p:sp>
        <p:nvSpPr>
          <p:cNvPr id="29699" name="Placeholder 3"/>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smtClean="0">
              <a:latin typeface="Arial" pitchFamily="8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4B73E5-C712-4449-8523-73D92AF8D228}" type="slidenum">
              <a:rPr lang="en-US">
                <a:latin typeface="Arial" pitchFamily="84" charset="0"/>
                <a:ea typeface="ＭＳ Ｐゴシック" pitchFamily="84" charset="-128"/>
                <a:cs typeface="ＭＳ Ｐゴシック" pitchFamily="84" charset="-128"/>
              </a:rPr>
              <a:pPr fontAlgn="base">
                <a:spcBef>
                  <a:spcPct val="0"/>
                </a:spcBef>
                <a:spcAft>
                  <a:spcPct val="0"/>
                </a:spcAft>
              </a:pPr>
              <a:t>25</a:t>
            </a:fld>
            <a:endParaRPr lang="en-US">
              <a:latin typeface="Arial" pitchFamily="84" charset="0"/>
              <a:ea typeface="ＭＳ Ｐゴシック" pitchFamily="84" charset="-128"/>
              <a:cs typeface="ＭＳ Ｐゴシック" pitchFamily="84" charset="-128"/>
            </a:endParaRPr>
          </a:p>
        </p:txBody>
      </p:sp>
      <p:sp>
        <p:nvSpPr>
          <p:cNvPr id="29698" name="Placeholder 2"/>
          <p:cNvSpPr>
            <a:spLocks noGrp="1" noRot="1" noChangeAspect="1" noTextEdit="1"/>
          </p:cNvSpPr>
          <p:nvPr>
            <p:ph type="sldImg"/>
          </p:nvPr>
        </p:nvSpPr>
        <p:spPr bwMode="auto">
          <a:noFill/>
          <a:ln>
            <a:solidFill>
              <a:srgbClr val="000000"/>
            </a:solidFill>
            <a:miter lim="800000"/>
            <a:headEnd/>
            <a:tailEnd/>
          </a:ln>
        </p:spPr>
      </p:sp>
      <p:sp>
        <p:nvSpPr>
          <p:cNvPr id="29699" name="Placeholder 3"/>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smtClean="0">
              <a:latin typeface="Arial" pitchFamily="8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Placeholder 2"/>
          <p:cNvSpPr>
            <a:spLocks noGrp="1" noRot="1" noChangeAspect="1"/>
          </p:cNvSpPr>
          <p:nvPr>
            <p:ph type="sldImg"/>
          </p:nvPr>
        </p:nvSpPr>
        <p:spPr bwMode="auto">
          <a:noFill/>
          <a:ln>
            <a:solidFill>
              <a:srgbClr val="000000"/>
            </a:solidFill>
            <a:miter lim="800000"/>
            <a:headEnd/>
            <a:tailEnd/>
          </a:ln>
        </p:spPr>
      </p:sp>
      <p:sp>
        <p:nvSpPr>
          <p:cNvPr id="17410"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C8D3FC2-B7AA-4F11-838F-7206DC2B5031}" type="datetimeFigureOut">
              <a:rPr lang="en-US" smtClean="0"/>
              <a:pPr/>
              <a:t>12/04/26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F4DC5A-E9C9-4BAD-BFD0-75075E5D433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8D3FC2-B7AA-4F11-838F-7206DC2B5031}" type="datetimeFigureOut">
              <a:rPr lang="en-US" smtClean="0"/>
              <a:pPr/>
              <a:t>12/04/26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F4DC5A-E9C9-4BAD-BFD0-75075E5D43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8D3FC2-B7AA-4F11-838F-7206DC2B5031}" type="datetimeFigureOut">
              <a:rPr lang="en-US" smtClean="0"/>
              <a:pPr/>
              <a:t>12/04/26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F4DC5A-E9C9-4BAD-BFD0-75075E5D433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8D3FC2-B7AA-4F11-838F-7206DC2B5031}" type="datetimeFigureOut">
              <a:rPr lang="en-US" smtClean="0"/>
              <a:pPr/>
              <a:t>12/04/26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F4DC5A-E9C9-4BAD-BFD0-75075E5D433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8D3FC2-B7AA-4F11-838F-7206DC2B5031}" type="datetimeFigureOut">
              <a:rPr lang="en-US" smtClean="0"/>
              <a:pPr/>
              <a:t>12/04/26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F4DC5A-E9C9-4BAD-BFD0-75075E5D433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C8D3FC2-B7AA-4F11-838F-7206DC2B5031}" type="datetimeFigureOut">
              <a:rPr lang="en-US" smtClean="0"/>
              <a:pPr/>
              <a:t>12/04/26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F4DC5A-E9C9-4BAD-BFD0-75075E5D433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8D3FC2-B7AA-4F11-838F-7206DC2B5031}" type="datetimeFigureOut">
              <a:rPr lang="en-US" smtClean="0"/>
              <a:pPr/>
              <a:t>12/04/26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F4DC5A-E9C9-4BAD-BFD0-75075E5D43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8D3FC2-B7AA-4F11-838F-7206DC2B5031}" type="datetimeFigureOut">
              <a:rPr lang="en-US" smtClean="0"/>
              <a:pPr/>
              <a:t>12/04/26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F4DC5A-E9C9-4BAD-BFD0-75075E5D43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8D3FC2-B7AA-4F11-838F-7206DC2B5031}" type="datetimeFigureOut">
              <a:rPr lang="en-US" smtClean="0"/>
              <a:pPr/>
              <a:t>12/04/26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F4DC5A-E9C9-4BAD-BFD0-75075E5D43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D3FC2-B7AA-4F11-838F-7206DC2B5031}" type="datetimeFigureOut">
              <a:rPr lang="en-US" smtClean="0"/>
              <a:pPr/>
              <a:t>12/04/26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F4DC5A-E9C9-4BAD-BFD0-75075E5D43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D3FC2-B7AA-4F11-838F-7206DC2B5031}" type="datetimeFigureOut">
              <a:rPr lang="en-US" smtClean="0"/>
              <a:pPr/>
              <a:t>12/04/26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F4DC5A-E9C9-4BAD-BFD0-75075E5D433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8D3FC2-B7AA-4F11-838F-7206DC2B5031}" type="datetimeFigureOut">
              <a:rPr lang="en-US" smtClean="0"/>
              <a:pPr/>
              <a:t>12/04/26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F4DC5A-E9C9-4BAD-BFD0-75075E5D43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jpeg"/><Relationship Id="rId5" Type="http://schemas.openxmlformats.org/officeDocument/2006/relationships/image" Target="../media/image21.jpeg"/><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 Id="rId3"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5.jpe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2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8.wmf"/><Relationship Id="rId5" Type="http://schemas.openxmlformats.org/officeDocument/2006/relationships/oleObject" Target="../embeddings/oleObject2.bin"/><Relationship Id="rId6" Type="http://schemas.openxmlformats.org/officeDocument/2006/relationships/image" Target="../media/image29.wmf"/><Relationship Id="rId7" Type="http://schemas.openxmlformats.org/officeDocument/2006/relationships/oleObject" Target="../embeddings/oleObject3.bin"/><Relationship Id="rId8" Type="http://schemas.openxmlformats.org/officeDocument/2006/relationships/image" Target="../media/image30.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emf"/><Relationship Id="rId3" Type="http://schemas.openxmlformats.org/officeDocument/2006/relationships/image" Target="../media/image3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33.w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3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jpe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tiff"/><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wmf"/><Relationship Id="rId4" Type="http://schemas.openxmlformats.org/officeDocument/2006/relationships/image" Target="../media/image17.wmf"/><Relationship Id="rId5"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2133599"/>
          </a:xfrm>
        </p:spPr>
        <p:txBody>
          <a:bodyPr>
            <a:noAutofit/>
          </a:bodyPr>
          <a:lstStyle/>
          <a:p>
            <a:r>
              <a:rPr lang="en-US" sz="4800" dirty="0" smtClean="0">
                <a:solidFill>
                  <a:srgbClr val="C00000"/>
                </a:solidFill>
                <a:latin typeface="Imprint MT Shadow" pitchFamily="82" charset="0"/>
              </a:rPr>
              <a:t>HLRF </a:t>
            </a:r>
            <a:br>
              <a:rPr lang="en-US" sz="4800" dirty="0" smtClean="0">
                <a:solidFill>
                  <a:srgbClr val="C00000"/>
                </a:solidFill>
                <a:latin typeface="Imprint MT Shadow" pitchFamily="82" charset="0"/>
              </a:rPr>
            </a:br>
            <a:r>
              <a:rPr lang="en-US" sz="4800" dirty="0" smtClean="0">
                <a:solidFill>
                  <a:srgbClr val="C00000"/>
                </a:solidFill>
                <a:latin typeface="Imprint MT Shadow" pitchFamily="82" charset="0"/>
              </a:rPr>
              <a:t>Power Distribution System (PDS)</a:t>
            </a:r>
            <a:endParaRPr lang="en-US" sz="4800" dirty="0">
              <a:solidFill>
                <a:srgbClr val="C00000"/>
              </a:solidFill>
              <a:latin typeface="Imprint MT Shadow" pitchFamily="82" charset="0"/>
            </a:endParaRPr>
          </a:p>
        </p:txBody>
      </p:sp>
      <p:sp>
        <p:nvSpPr>
          <p:cNvPr id="3" name="Subtitle 2"/>
          <p:cNvSpPr>
            <a:spLocks noGrp="1"/>
          </p:cNvSpPr>
          <p:nvPr>
            <p:ph type="subTitle" idx="1"/>
          </p:nvPr>
        </p:nvSpPr>
        <p:spPr>
          <a:xfrm>
            <a:off x="1447800" y="4343400"/>
            <a:ext cx="6400800" cy="2057400"/>
          </a:xfrm>
        </p:spPr>
        <p:txBody>
          <a:bodyPr>
            <a:normAutofit/>
          </a:bodyPr>
          <a:lstStyle/>
          <a:p>
            <a:r>
              <a:rPr lang="en-US" sz="3000" dirty="0" smtClean="0">
                <a:solidFill>
                  <a:srgbClr val="0000FF"/>
                </a:solidFill>
                <a:latin typeface="Baskerville Old Face" pitchFamily="18" charset="0"/>
              </a:rPr>
              <a:t>Christopher Nantista</a:t>
            </a:r>
          </a:p>
          <a:p>
            <a:r>
              <a:rPr lang="en-US" sz="3000" dirty="0" smtClean="0">
                <a:solidFill>
                  <a:srgbClr val="0000FF"/>
                </a:solidFill>
                <a:latin typeface="Baskerville Old Face" pitchFamily="18" charset="0"/>
              </a:rPr>
              <a:t>SLAC</a:t>
            </a:r>
          </a:p>
          <a:p>
            <a:r>
              <a:rPr lang="en-US" sz="2400" dirty="0" smtClean="0">
                <a:solidFill>
                  <a:srgbClr val="008000"/>
                </a:solidFill>
                <a:latin typeface="Baskerville Old Face" pitchFamily="18" charset="0"/>
              </a:rPr>
              <a:t>KILC, </a:t>
            </a:r>
            <a:r>
              <a:rPr lang="en-US" sz="2400" dirty="0" err="1" smtClean="0">
                <a:solidFill>
                  <a:srgbClr val="008000"/>
                </a:solidFill>
                <a:latin typeface="Baskerville Old Face" pitchFamily="18" charset="0"/>
              </a:rPr>
              <a:t>Daegu</a:t>
            </a:r>
            <a:r>
              <a:rPr lang="en-US" sz="2400" dirty="0" smtClean="0">
                <a:solidFill>
                  <a:srgbClr val="008000"/>
                </a:solidFill>
                <a:latin typeface="Baskerville Old Face" pitchFamily="18" charset="0"/>
              </a:rPr>
              <a:t>, Korea</a:t>
            </a:r>
          </a:p>
          <a:p>
            <a:r>
              <a:rPr lang="en-US" sz="2400" dirty="0" smtClean="0">
                <a:solidFill>
                  <a:srgbClr val="008000"/>
                </a:solidFill>
                <a:latin typeface="Baskerville Old Face" pitchFamily="18" charset="0"/>
              </a:rPr>
              <a:t>April 23-27, 2012</a:t>
            </a:r>
          </a:p>
        </p:txBody>
      </p:sp>
      <p:pic>
        <p:nvPicPr>
          <p:cNvPr id="4" name="Picture 274" descr="untitled"/>
          <p:cNvPicPr>
            <a:picLocks noChangeAspect="1" noChangeArrowheads="1"/>
          </p:cNvPicPr>
          <p:nvPr/>
        </p:nvPicPr>
        <p:blipFill>
          <a:blip r:embed="rId2" cstate="print"/>
          <a:srcRect/>
          <a:stretch>
            <a:fillRect/>
          </a:stretch>
        </p:blipFill>
        <p:spPr bwMode="auto">
          <a:xfrm>
            <a:off x="122238" y="519113"/>
            <a:ext cx="1962150" cy="685800"/>
          </a:xfrm>
          <a:prstGeom prst="rect">
            <a:avLst/>
          </a:prstGeom>
          <a:noFill/>
          <a:ln w="9525">
            <a:noFill/>
            <a:miter lim="800000"/>
            <a:headEnd/>
            <a:tailEnd/>
          </a:ln>
        </p:spPr>
      </p:pic>
      <p:pic>
        <p:nvPicPr>
          <p:cNvPr id="5" name="Picture 275" descr="logo_white_bg"/>
          <p:cNvPicPr>
            <a:picLocks noChangeAspect="1" noChangeArrowheads="1"/>
          </p:cNvPicPr>
          <p:nvPr/>
        </p:nvPicPr>
        <p:blipFill>
          <a:blip r:embed="rId3" cstate="print"/>
          <a:srcRect/>
          <a:stretch>
            <a:fillRect/>
          </a:stretch>
        </p:blipFill>
        <p:spPr bwMode="auto">
          <a:xfrm>
            <a:off x="7345363" y="166688"/>
            <a:ext cx="1708150" cy="1114425"/>
          </a:xfrm>
          <a:prstGeom prst="rect">
            <a:avLst/>
          </a:prstGeom>
          <a:noFill/>
          <a:ln w="9525">
            <a:noFill/>
            <a:miter lim="800000"/>
            <a:headEnd/>
            <a:tailEnd/>
          </a:ln>
        </p:spPr>
      </p:pic>
      <p:sp>
        <p:nvSpPr>
          <p:cNvPr id="6" name="TextBox 5"/>
          <p:cNvSpPr txBox="1"/>
          <p:nvPr/>
        </p:nvSpPr>
        <p:spPr>
          <a:xfrm>
            <a:off x="1905000" y="-228600"/>
            <a:ext cx="5486400" cy="1433513"/>
          </a:xfrm>
          <a:prstGeom prst="rect">
            <a:avLst/>
          </a:prstGeom>
          <a:noFill/>
        </p:spPr>
        <p:txBody>
          <a:bodyPr>
            <a:spAutoFit/>
          </a:bodyPr>
          <a:lstStyle/>
          <a:p>
            <a:pPr fontAlgn="auto">
              <a:spcBef>
                <a:spcPts val="0"/>
              </a:spcBef>
              <a:spcAft>
                <a:spcPts val="0"/>
              </a:spcAft>
              <a:defRPr/>
            </a:pPr>
            <a:r>
              <a:rPr lang="en-US" sz="8800" dirty="0">
                <a:solidFill>
                  <a:srgbClr val="C00000"/>
                </a:solidFill>
                <a:latin typeface="+mn-lt"/>
                <a:ea typeface="+mn-ea"/>
                <a:cs typeface="+mn-cs"/>
              </a:rPr>
              <a:t>.</a:t>
            </a:r>
            <a:r>
              <a:rPr lang="en-US" sz="8000" dirty="0">
                <a:solidFill>
                  <a:srgbClr val="C00000"/>
                </a:solidFill>
                <a:latin typeface="+mn-lt"/>
                <a:ea typeface="+mn-ea"/>
                <a:cs typeface="+mn-cs"/>
              </a:rPr>
              <a:t>…</a:t>
            </a:r>
            <a:r>
              <a:rPr lang="en-US" sz="8000" dirty="0">
                <a:solidFill>
                  <a:schemeClr val="accent6">
                    <a:lumMod val="50000"/>
                  </a:schemeClr>
                </a:solidFill>
                <a:latin typeface="+mn-lt"/>
                <a:ea typeface="+mn-ea"/>
                <a:cs typeface="+mn-cs"/>
              </a:rPr>
              <a:t>…</a:t>
            </a:r>
            <a:r>
              <a:rPr lang="en-US" sz="7200" dirty="0">
                <a:solidFill>
                  <a:schemeClr val="tx1">
                    <a:lumMod val="65000"/>
                    <a:lumOff val="35000"/>
                  </a:schemeClr>
                </a:solidFill>
                <a:latin typeface="+mn-lt"/>
                <a:ea typeface="+mn-ea"/>
                <a:cs typeface="+mn-cs"/>
              </a:rPr>
              <a:t>…</a:t>
            </a:r>
            <a:r>
              <a:rPr lang="en-US" sz="7200" dirty="0">
                <a:solidFill>
                  <a:schemeClr val="accent3">
                    <a:lumMod val="50000"/>
                  </a:schemeClr>
                </a:solidFill>
                <a:latin typeface="+mn-lt"/>
                <a:ea typeface="+mn-ea"/>
                <a:cs typeface="+mn-cs"/>
              </a:rPr>
              <a:t>…</a:t>
            </a:r>
            <a:r>
              <a:rPr lang="en-US" sz="6600" dirty="0">
                <a:solidFill>
                  <a:schemeClr val="accent3">
                    <a:lumMod val="75000"/>
                  </a:schemeClr>
                </a:solidFill>
                <a:latin typeface="+mn-lt"/>
                <a:ea typeface="+mn-ea"/>
                <a:cs typeface="+mn-cs"/>
              </a:rPr>
              <a:t>……</a:t>
            </a:r>
            <a:r>
              <a:rPr lang="en-US" sz="6000" dirty="0">
                <a:solidFill>
                  <a:srgbClr val="92D050"/>
                </a:solidFill>
                <a:latin typeface="+mn-lt"/>
                <a:ea typeface="+mn-ea"/>
                <a:cs typeface="+mn-cs"/>
              </a:rPr>
              <a:t>…</a:t>
            </a:r>
            <a:r>
              <a:rPr lang="en-US" sz="5400" dirty="0">
                <a:solidFill>
                  <a:srgbClr val="92D050"/>
                </a:solidFill>
                <a:latin typeface="+mn-lt"/>
                <a:ea typeface="+mn-ea"/>
                <a:cs typeface="+mn-cs"/>
              </a:rPr>
              <a:t>…</a:t>
            </a:r>
            <a:r>
              <a:rPr lang="en-US" sz="4800" dirty="0">
                <a:solidFill>
                  <a:srgbClr val="99CC00"/>
                </a:solidFill>
                <a:latin typeface="+mn-lt"/>
                <a:ea typeface="+mn-ea"/>
                <a:cs typeface="+mn-cs"/>
              </a:rPr>
              <a:t>.</a:t>
            </a:r>
            <a:endParaRPr lang="en-US" sz="4400" dirty="0">
              <a:solidFill>
                <a:srgbClr val="99CC00"/>
              </a:solidFill>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27378" y="4419600"/>
            <a:ext cx="3963622" cy="2362200"/>
          </a:xfrm>
          <a:prstGeom prst="rect">
            <a:avLst/>
          </a:prstGeom>
          <a:noFill/>
          <a:ln w="9525">
            <a:noFill/>
            <a:miter lim="800000"/>
            <a:headEnd/>
            <a:tailEnd/>
          </a:ln>
          <a:effectLst/>
        </p:spPr>
      </p:pic>
      <p:sp>
        <p:nvSpPr>
          <p:cNvPr id="4100" name="Text Box 4"/>
          <p:cNvSpPr txBox="1">
            <a:spLocks noChangeArrowheads="1"/>
          </p:cNvSpPr>
          <p:nvPr/>
        </p:nvSpPr>
        <p:spPr bwMode="auto">
          <a:xfrm>
            <a:off x="2971800" y="5867400"/>
            <a:ext cx="3124200" cy="366713"/>
          </a:xfrm>
          <a:prstGeom prst="rect">
            <a:avLst/>
          </a:prstGeom>
          <a:noFill/>
          <a:ln w="9525">
            <a:noFill/>
            <a:miter lim="800000"/>
            <a:headEnd/>
            <a:tailEnd/>
          </a:ln>
          <a:effectLst/>
        </p:spPr>
        <p:txBody>
          <a:bodyPr>
            <a:spAutoFit/>
          </a:bodyPr>
          <a:lstStyle/>
          <a:p>
            <a:pPr algn="l">
              <a:spcBef>
                <a:spcPct val="50000"/>
              </a:spcBef>
            </a:pPr>
            <a:endParaRPr lang="en-US"/>
          </a:p>
        </p:txBody>
      </p:sp>
      <p:sp>
        <p:nvSpPr>
          <p:cNvPr id="4101" name="Text Box 5"/>
          <p:cNvSpPr txBox="1">
            <a:spLocks noChangeArrowheads="1"/>
          </p:cNvSpPr>
          <p:nvPr/>
        </p:nvSpPr>
        <p:spPr bwMode="auto">
          <a:xfrm>
            <a:off x="1174750" y="1081087"/>
            <a:ext cx="2101850" cy="366713"/>
          </a:xfrm>
          <a:prstGeom prst="rect">
            <a:avLst/>
          </a:prstGeom>
          <a:noFill/>
          <a:ln w="9525">
            <a:noFill/>
            <a:miter lim="800000"/>
            <a:headEnd/>
            <a:tailEnd/>
          </a:ln>
          <a:effectLst/>
        </p:spPr>
        <p:txBody>
          <a:bodyPr wrap="none">
            <a:spAutoFit/>
          </a:bodyPr>
          <a:lstStyle/>
          <a:p>
            <a:pPr algn="l"/>
            <a:r>
              <a:rPr lang="en-US" dirty="0" err="1"/>
              <a:t>Katalev</a:t>
            </a:r>
            <a:r>
              <a:rPr lang="en-US" dirty="0"/>
              <a:t> &amp; </a:t>
            </a:r>
            <a:r>
              <a:rPr lang="en-US" dirty="0" err="1"/>
              <a:t>Choroba</a:t>
            </a:r>
            <a:endParaRPr lang="en-US" dirty="0"/>
          </a:p>
        </p:txBody>
      </p:sp>
      <p:pic>
        <p:nvPicPr>
          <p:cNvPr id="4102" name="Picture 6"/>
          <p:cNvPicPr>
            <a:picLocks noChangeAspect="1" noChangeArrowheads="1"/>
          </p:cNvPicPr>
          <p:nvPr/>
        </p:nvPicPr>
        <p:blipFill>
          <a:blip r:embed="rId3" cstate="print"/>
          <a:srcRect/>
          <a:stretch>
            <a:fillRect/>
          </a:stretch>
        </p:blipFill>
        <p:spPr bwMode="auto">
          <a:xfrm>
            <a:off x="914400" y="1512865"/>
            <a:ext cx="2590800" cy="2840060"/>
          </a:xfrm>
          <a:prstGeom prst="rect">
            <a:avLst/>
          </a:prstGeom>
          <a:noFill/>
          <a:ln w="9525">
            <a:noFill/>
            <a:miter lim="800000"/>
            <a:headEnd/>
            <a:tailEnd/>
          </a:ln>
          <a:effectLst/>
        </p:spPr>
      </p:pic>
      <p:pic>
        <p:nvPicPr>
          <p:cNvPr id="7" name="Picture 12" descr="PhaseShifterVane-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53967" y="1524000"/>
            <a:ext cx="3556633" cy="2667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phas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05400" y="4326191"/>
            <a:ext cx="3225167" cy="2531809"/>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5"/>
          <p:cNvSpPr txBox="1">
            <a:spLocks noChangeArrowheads="1"/>
          </p:cNvSpPr>
          <p:nvPr/>
        </p:nvSpPr>
        <p:spPr bwMode="auto">
          <a:xfrm>
            <a:off x="6155383" y="1066800"/>
            <a:ext cx="931217" cy="369332"/>
          </a:xfrm>
          <a:prstGeom prst="rect">
            <a:avLst/>
          </a:prstGeom>
          <a:noFill/>
          <a:ln w="9525">
            <a:noFill/>
            <a:miter lim="800000"/>
            <a:headEnd/>
            <a:tailEnd/>
          </a:ln>
          <a:effectLst/>
        </p:spPr>
        <p:txBody>
          <a:bodyPr wrap="none">
            <a:spAutoFit/>
          </a:bodyPr>
          <a:lstStyle/>
          <a:p>
            <a:pPr algn="l"/>
            <a:r>
              <a:rPr lang="en-US" dirty="0" err="1" smtClean="0"/>
              <a:t>Kazakov</a:t>
            </a:r>
            <a:endParaRPr lang="en-US" dirty="0"/>
          </a:p>
        </p:txBody>
      </p:sp>
      <p:sp>
        <p:nvSpPr>
          <p:cNvPr id="10" name="TextBox 9"/>
          <p:cNvSpPr txBox="1"/>
          <p:nvPr/>
        </p:nvSpPr>
        <p:spPr>
          <a:xfrm>
            <a:off x="1219200" y="0"/>
            <a:ext cx="6553200" cy="830997"/>
          </a:xfrm>
          <a:prstGeom prst="rect">
            <a:avLst/>
          </a:prstGeom>
          <a:noFill/>
        </p:spPr>
        <p:txBody>
          <a:bodyPr wrap="square" rtlCol="0">
            <a:spAutoFit/>
          </a:bodyPr>
          <a:lstStyle/>
          <a:p>
            <a:pPr algn="ctr"/>
            <a:r>
              <a:rPr lang="en-US" sz="4800" dirty="0" smtClean="0">
                <a:solidFill>
                  <a:srgbClr val="7030A0"/>
                </a:solidFill>
              </a:rPr>
              <a:t>Phase Shifters</a:t>
            </a:r>
            <a:endParaRPr lang="en-US" sz="4800" dirty="0">
              <a:solidFill>
                <a:srgbClr val="7030A0"/>
              </a:solidFill>
            </a:endParaRPr>
          </a:p>
        </p:txBody>
      </p:sp>
      <p:sp>
        <p:nvSpPr>
          <p:cNvPr id="11" name="TextBox 10"/>
          <p:cNvSpPr txBox="1"/>
          <p:nvPr/>
        </p:nvSpPr>
        <p:spPr>
          <a:xfrm>
            <a:off x="990600" y="757535"/>
            <a:ext cx="2362200" cy="461665"/>
          </a:xfrm>
          <a:prstGeom prst="rect">
            <a:avLst/>
          </a:prstGeom>
          <a:noFill/>
        </p:spPr>
        <p:txBody>
          <a:bodyPr wrap="square" rtlCol="0">
            <a:spAutoFit/>
          </a:bodyPr>
          <a:lstStyle/>
          <a:p>
            <a:r>
              <a:rPr lang="en-US" sz="2400" dirty="0" smtClean="0">
                <a:solidFill>
                  <a:srgbClr val="0000FF"/>
                </a:solidFill>
              </a:rPr>
              <a:t>DESY/SPA Ferrite</a:t>
            </a:r>
            <a:endParaRPr lang="en-US" sz="2400" dirty="0">
              <a:solidFill>
                <a:srgbClr val="0000FF"/>
              </a:solidFill>
            </a:endParaRPr>
          </a:p>
        </p:txBody>
      </p:sp>
      <p:sp>
        <p:nvSpPr>
          <p:cNvPr id="12" name="TextBox 11"/>
          <p:cNvSpPr txBox="1"/>
          <p:nvPr/>
        </p:nvSpPr>
        <p:spPr>
          <a:xfrm>
            <a:off x="5943600" y="762000"/>
            <a:ext cx="1752600" cy="461665"/>
          </a:xfrm>
          <a:prstGeom prst="rect">
            <a:avLst/>
          </a:prstGeom>
          <a:noFill/>
        </p:spPr>
        <p:txBody>
          <a:bodyPr wrap="square" rtlCol="0">
            <a:spAutoFit/>
          </a:bodyPr>
          <a:lstStyle/>
          <a:p>
            <a:r>
              <a:rPr lang="en-US" sz="2400" dirty="0" smtClean="0">
                <a:solidFill>
                  <a:srgbClr val="0000FF"/>
                </a:solidFill>
              </a:rPr>
              <a:t>KEK/Toshiba</a:t>
            </a:r>
            <a:endParaRPr lang="en-US" sz="2400" dirty="0">
              <a:solidFill>
                <a:srgbClr val="0000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76200" y="4572000"/>
            <a:ext cx="8991600" cy="1514651"/>
          </a:xfrm>
          <a:prstGeom prst="rect">
            <a:avLst/>
          </a:prstGeom>
          <a:noFill/>
          <a:ln w="9525">
            <a:noFill/>
            <a:miter lim="800000"/>
            <a:headEnd/>
            <a:tailEnd/>
          </a:ln>
        </p:spPr>
      </p:pic>
      <p:sp>
        <p:nvSpPr>
          <p:cNvPr id="25" name="TextBox 24"/>
          <p:cNvSpPr txBox="1"/>
          <p:nvPr/>
        </p:nvSpPr>
        <p:spPr>
          <a:xfrm>
            <a:off x="0" y="6086651"/>
            <a:ext cx="9144000" cy="338554"/>
          </a:xfrm>
          <a:prstGeom prst="rect">
            <a:avLst/>
          </a:prstGeom>
          <a:noFill/>
        </p:spPr>
        <p:txBody>
          <a:bodyPr wrap="square" rtlCol="0">
            <a:spAutoFit/>
          </a:bodyPr>
          <a:lstStyle/>
          <a:p>
            <a:r>
              <a:rPr lang="en-US" sz="1600" dirty="0" smtClean="0"/>
              <a:t>For low power </a:t>
            </a:r>
            <a:r>
              <a:rPr lang="en-US" sz="1600" b="1" dirty="0" err="1" smtClean="0"/>
              <a:t>Kamaboko</a:t>
            </a:r>
            <a:r>
              <a:rPr lang="en-US" sz="1600" dirty="0" smtClean="0"/>
              <a:t> Tunnel option, one klystron powers 1 ½ </a:t>
            </a:r>
            <a:r>
              <a:rPr lang="en-US" sz="1600" dirty="0" err="1" smtClean="0"/>
              <a:t>rf</a:t>
            </a:r>
            <a:r>
              <a:rPr lang="en-US" sz="1600" dirty="0" smtClean="0"/>
              <a:t> units or 4 ½ </a:t>
            </a:r>
            <a:r>
              <a:rPr lang="en-US" sz="1600" dirty="0" err="1" smtClean="0"/>
              <a:t>cryomodules</a:t>
            </a:r>
            <a:r>
              <a:rPr lang="en-US" sz="1600" dirty="0" smtClean="0"/>
              <a:t> (39 cavities).</a:t>
            </a:r>
            <a:endParaRPr lang="en-US" sz="1600" dirty="0"/>
          </a:p>
        </p:txBody>
      </p:sp>
      <p:sp>
        <p:nvSpPr>
          <p:cNvPr id="204" name="TextBox 203"/>
          <p:cNvSpPr txBox="1"/>
          <p:nvPr/>
        </p:nvSpPr>
        <p:spPr>
          <a:xfrm>
            <a:off x="152400" y="3452336"/>
            <a:ext cx="2438400" cy="738664"/>
          </a:xfrm>
          <a:prstGeom prst="rect">
            <a:avLst/>
          </a:prstGeom>
          <a:noFill/>
        </p:spPr>
        <p:txBody>
          <a:bodyPr wrap="square" rtlCol="0">
            <a:spAutoFit/>
          </a:bodyPr>
          <a:lstStyle/>
          <a:p>
            <a:pPr algn="ctr"/>
            <a:r>
              <a:rPr lang="en-US" sz="1400" b="1" dirty="0" smtClean="0"/>
              <a:t>phase shifter</a:t>
            </a:r>
            <a:r>
              <a:rPr lang="en-US" sz="1400" dirty="0" smtClean="0"/>
              <a:t> on each feed, as well as isolator, bi-directional coupler, and flex guide.</a:t>
            </a:r>
            <a:endParaRPr lang="en-US" sz="1400" dirty="0"/>
          </a:p>
        </p:txBody>
      </p:sp>
      <p:grpSp>
        <p:nvGrpSpPr>
          <p:cNvPr id="210" name="Group 209"/>
          <p:cNvGrpSpPr/>
          <p:nvPr/>
        </p:nvGrpSpPr>
        <p:grpSpPr>
          <a:xfrm>
            <a:off x="228600" y="1066800"/>
            <a:ext cx="3562350" cy="1077218"/>
            <a:chOff x="247650" y="903982"/>
            <a:chExt cx="3562350" cy="1077218"/>
          </a:xfrm>
        </p:grpSpPr>
        <p:sp>
          <p:nvSpPr>
            <p:cNvPr id="257" name="Rectangle 256"/>
            <p:cNvSpPr/>
            <p:nvPr/>
          </p:nvSpPr>
          <p:spPr>
            <a:xfrm>
              <a:off x="323850" y="1781175"/>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Oval 257"/>
            <p:cNvSpPr/>
            <p:nvPr/>
          </p:nvSpPr>
          <p:spPr>
            <a:xfrm>
              <a:off x="353003" y="16002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Oval 258"/>
            <p:cNvSpPr/>
            <p:nvPr/>
          </p:nvSpPr>
          <p:spPr>
            <a:xfrm>
              <a:off x="343478" y="1019175"/>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Oval 260"/>
            <p:cNvSpPr/>
            <p:nvPr/>
          </p:nvSpPr>
          <p:spPr>
            <a:xfrm>
              <a:off x="342900" y="12954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TextBox 261"/>
            <p:cNvSpPr txBox="1"/>
            <p:nvPr/>
          </p:nvSpPr>
          <p:spPr>
            <a:xfrm>
              <a:off x="533400" y="903982"/>
              <a:ext cx="3276600" cy="1077218"/>
            </a:xfrm>
            <a:prstGeom prst="rect">
              <a:avLst/>
            </a:prstGeom>
            <a:noFill/>
          </p:spPr>
          <p:txBody>
            <a:bodyPr wrap="square" rtlCol="0">
              <a:spAutoFit/>
            </a:bodyPr>
            <a:lstStyle/>
            <a:p>
              <a:pPr>
                <a:buFont typeface="Symbol" pitchFamily="18" charset="2"/>
                <a:buChar char="-"/>
              </a:pPr>
              <a:r>
                <a:rPr lang="en-US" sz="1600" dirty="0" smtClean="0"/>
                <a:t> </a:t>
              </a:r>
              <a:r>
                <a:rPr lang="en-US" sz="1600" dirty="0" err="1" smtClean="0"/>
                <a:t>pressurizable</a:t>
              </a:r>
              <a:r>
                <a:rPr lang="en-US" sz="1600" dirty="0" smtClean="0"/>
                <a:t>, 0-100%, phase stable</a:t>
              </a:r>
            </a:p>
            <a:p>
              <a:pPr>
                <a:buFont typeface="Symbol" pitchFamily="18" charset="2"/>
                <a:buChar char="-"/>
              </a:pPr>
              <a:r>
                <a:rPr lang="en-US" sz="1600" dirty="0" smtClean="0"/>
                <a:t> non-press., limited range</a:t>
              </a:r>
            </a:p>
            <a:p>
              <a:pPr>
                <a:buFont typeface="Symbol" pitchFamily="18" charset="2"/>
                <a:buChar char="-"/>
              </a:pPr>
              <a:r>
                <a:rPr lang="en-US" sz="1600" dirty="0"/>
                <a:t> </a:t>
              </a:r>
              <a:r>
                <a:rPr lang="en-US" sz="1600" dirty="0" smtClean="0"/>
                <a:t>pressure window</a:t>
              </a:r>
            </a:p>
            <a:p>
              <a:pPr>
                <a:buFont typeface="Symbol" pitchFamily="18" charset="2"/>
                <a:buChar char="-"/>
              </a:pPr>
              <a:r>
                <a:rPr lang="en-US" sz="1600" dirty="0" smtClean="0"/>
                <a:t> 5 MW load</a:t>
              </a:r>
            </a:p>
          </p:txBody>
        </p:sp>
        <p:sp>
          <p:nvSpPr>
            <p:cNvPr id="263" name="Rectangle 262"/>
            <p:cNvSpPr/>
            <p:nvPr/>
          </p:nvSpPr>
          <p:spPr>
            <a:xfrm>
              <a:off x="247650" y="942975"/>
              <a:ext cx="3543300" cy="99060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5" name="TextBox 264"/>
          <p:cNvSpPr txBox="1"/>
          <p:nvPr/>
        </p:nvSpPr>
        <p:spPr>
          <a:xfrm>
            <a:off x="1143000" y="0"/>
            <a:ext cx="6705600" cy="830997"/>
          </a:xfrm>
          <a:prstGeom prst="rect">
            <a:avLst/>
          </a:prstGeom>
          <a:noFill/>
        </p:spPr>
        <p:txBody>
          <a:bodyPr wrap="square" rtlCol="0">
            <a:spAutoFit/>
          </a:bodyPr>
          <a:lstStyle/>
          <a:p>
            <a:pPr algn="ctr"/>
            <a:r>
              <a:rPr lang="en-US" sz="4800" dirty="0" smtClean="0">
                <a:solidFill>
                  <a:srgbClr val="7030A0"/>
                </a:solidFill>
              </a:rPr>
              <a:t>Streamlined PDS</a:t>
            </a:r>
            <a:endParaRPr lang="en-US" sz="4800" dirty="0">
              <a:solidFill>
                <a:srgbClr val="7030A0"/>
              </a:solidFill>
            </a:endParaRPr>
          </a:p>
        </p:txBody>
      </p:sp>
      <p:sp>
        <p:nvSpPr>
          <p:cNvPr id="123" name="TextBox 122"/>
          <p:cNvSpPr txBox="1"/>
          <p:nvPr/>
        </p:nvSpPr>
        <p:spPr>
          <a:xfrm>
            <a:off x="4648200" y="4940674"/>
            <a:ext cx="762000" cy="307777"/>
          </a:xfrm>
          <a:prstGeom prst="rect">
            <a:avLst/>
          </a:prstGeom>
          <a:noFill/>
        </p:spPr>
        <p:txBody>
          <a:bodyPr wrap="square" rtlCol="0">
            <a:spAutoFit/>
          </a:bodyPr>
          <a:lstStyle/>
          <a:p>
            <a:r>
              <a:rPr lang="en-US" sz="1400" dirty="0" smtClean="0"/>
              <a:t>WR770</a:t>
            </a:r>
            <a:endParaRPr lang="en-US" sz="1400" dirty="0"/>
          </a:p>
        </p:txBody>
      </p:sp>
      <p:grpSp>
        <p:nvGrpSpPr>
          <p:cNvPr id="211" name="Group 210"/>
          <p:cNvGrpSpPr/>
          <p:nvPr/>
        </p:nvGrpSpPr>
        <p:grpSpPr>
          <a:xfrm>
            <a:off x="124692" y="1611868"/>
            <a:ext cx="8866908" cy="2198132"/>
            <a:chOff x="124692" y="1257300"/>
            <a:chExt cx="8866908" cy="2198132"/>
          </a:xfrm>
        </p:grpSpPr>
        <p:sp>
          <p:nvSpPr>
            <p:cNvPr id="119" name="TextBox 118"/>
            <p:cNvSpPr txBox="1"/>
            <p:nvPr/>
          </p:nvSpPr>
          <p:spPr>
            <a:xfrm>
              <a:off x="2819400" y="3086100"/>
              <a:ext cx="3733800" cy="369332"/>
            </a:xfrm>
            <a:prstGeom prst="rect">
              <a:avLst/>
            </a:prstGeom>
            <a:noFill/>
          </p:spPr>
          <p:txBody>
            <a:bodyPr wrap="square" rtlCol="0">
              <a:spAutoFit/>
            </a:bodyPr>
            <a:lstStyle/>
            <a:p>
              <a:r>
                <a:rPr lang="en-US" dirty="0" smtClean="0">
                  <a:solidFill>
                    <a:srgbClr val="0000FF"/>
                  </a:solidFill>
                </a:rPr>
                <a:t>RF UNIT</a:t>
              </a:r>
              <a:r>
                <a:rPr lang="en-US" dirty="0" smtClean="0"/>
                <a:t>:  3 </a:t>
              </a:r>
              <a:r>
                <a:rPr lang="en-US" dirty="0" err="1" smtClean="0"/>
                <a:t>cryomodules</a:t>
              </a:r>
              <a:r>
                <a:rPr lang="en-US" dirty="0" smtClean="0"/>
                <a:t> (26 cavities)</a:t>
              </a:r>
              <a:endParaRPr lang="en-US" dirty="0"/>
            </a:p>
          </p:txBody>
        </p:sp>
        <p:sp>
          <p:nvSpPr>
            <p:cNvPr id="26" name="TextBox 25"/>
            <p:cNvSpPr txBox="1"/>
            <p:nvPr/>
          </p:nvSpPr>
          <p:spPr>
            <a:xfrm>
              <a:off x="3962400" y="1257300"/>
              <a:ext cx="914400" cy="584775"/>
            </a:xfrm>
            <a:prstGeom prst="rect">
              <a:avLst/>
            </a:prstGeom>
            <a:noFill/>
          </p:spPr>
          <p:txBody>
            <a:bodyPr wrap="square" rtlCol="0">
              <a:spAutoFit/>
            </a:bodyPr>
            <a:lstStyle/>
            <a:p>
              <a:pPr algn="ctr"/>
              <a:r>
                <a:rPr lang="en-US" sz="1600" dirty="0" smtClean="0"/>
                <a:t>from CTO</a:t>
              </a:r>
              <a:endParaRPr lang="en-US" sz="1600" dirty="0"/>
            </a:p>
          </p:txBody>
        </p:sp>
        <p:grpSp>
          <p:nvGrpSpPr>
            <p:cNvPr id="126" name="Group 125"/>
            <p:cNvGrpSpPr/>
            <p:nvPr/>
          </p:nvGrpSpPr>
          <p:grpSpPr>
            <a:xfrm>
              <a:off x="124692" y="1782719"/>
              <a:ext cx="8866908" cy="1265281"/>
              <a:chOff x="133928" y="3334328"/>
              <a:chExt cx="8866908" cy="1265281"/>
            </a:xfrm>
          </p:grpSpPr>
          <p:cxnSp>
            <p:nvCxnSpPr>
              <p:cNvPr id="127" name="Straight Connector 126"/>
              <p:cNvCxnSpPr/>
              <p:nvPr/>
            </p:nvCxnSpPr>
            <p:spPr>
              <a:xfrm>
                <a:off x="7400925" y="3581400"/>
                <a:ext cx="0" cy="762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428750" y="3581400"/>
                <a:ext cx="0" cy="6096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1114425" y="3638550"/>
                <a:ext cx="32766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210128" y="3923045"/>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514928"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819728" y="4008481"/>
                <a:ext cx="0" cy="2286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1124528"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734128" y="3934424"/>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2038928" y="4008481"/>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2648528" y="3943949"/>
                <a:ext cx="0" cy="381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3200400" y="3932281"/>
                <a:ext cx="0" cy="381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3505200"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3810000"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4114800" y="39439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4724400" y="39439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5029200"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5334000"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5638800"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5" name="Rectangle 144"/>
              <p:cNvSpPr/>
              <p:nvPr/>
            </p:nvSpPr>
            <p:spPr>
              <a:xfrm>
                <a:off x="3124200" y="4142409"/>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6" name="Straight Connector 145"/>
              <p:cNvCxnSpPr/>
              <p:nvPr/>
            </p:nvCxnSpPr>
            <p:spPr>
              <a:xfrm>
                <a:off x="6181436" y="39439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6486236"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6791036"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7095836" y="3924899"/>
                <a:ext cx="0" cy="29313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7705436"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8010236" y="39439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8315036"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8619836" y="3923045"/>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54" name="Rectangle 153"/>
              <p:cNvSpPr/>
              <p:nvPr/>
            </p:nvSpPr>
            <p:spPr>
              <a:xfrm>
                <a:off x="6105236" y="4142409"/>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5" name="Straight Connector 154"/>
              <p:cNvCxnSpPr/>
              <p:nvPr/>
            </p:nvCxnSpPr>
            <p:spPr>
              <a:xfrm>
                <a:off x="219075" y="3933825"/>
                <a:ext cx="1219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flipV="1">
                <a:off x="4457411" y="3638548"/>
                <a:ext cx="3124200" cy="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3200400" y="3932281"/>
                <a:ext cx="1066800" cy="1166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4572000" y="3932281"/>
                <a:ext cx="1066800" cy="1166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a:off x="2038928" y="3932281"/>
                <a:ext cx="0" cy="30480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2343728" y="3932281"/>
                <a:ext cx="0" cy="30480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61" name="Rectangle 160"/>
              <p:cNvSpPr/>
              <p:nvPr/>
            </p:nvSpPr>
            <p:spPr>
              <a:xfrm>
                <a:off x="133928" y="4142409"/>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ectangle 161"/>
              <p:cNvSpPr/>
              <p:nvPr/>
            </p:nvSpPr>
            <p:spPr>
              <a:xfrm>
                <a:off x="7562561" y="3600450"/>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3" name="Straight Connector 162"/>
              <p:cNvCxnSpPr/>
              <p:nvPr/>
            </p:nvCxnSpPr>
            <p:spPr>
              <a:xfrm>
                <a:off x="6029036" y="3933825"/>
                <a:ext cx="105756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1743075" y="3943350"/>
                <a:ext cx="104832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65" name="Oval 164"/>
              <p:cNvSpPr/>
              <p:nvPr/>
            </p:nvSpPr>
            <p:spPr>
              <a:xfrm>
                <a:off x="34290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Rectangle 165"/>
              <p:cNvSpPr/>
              <p:nvPr/>
            </p:nvSpPr>
            <p:spPr>
              <a:xfrm>
                <a:off x="1038225" y="3600450"/>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Oval 166"/>
              <p:cNvSpPr/>
              <p:nvPr/>
            </p:nvSpPr>
            <p:spPr>
              <a:xfrm>
                <a:off x="22675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167"/>
              <p:cNvSpPr/>
              <p:nvPr/>
            </p:nvSpPr>
            <p:spPr>
              <a:xfrm>
                <a:off x="52578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Oval 168"/>
              <p:cNvSpPr/>
              <p:nvPr/>
            </p:nvSpPr>
            <p:spPr>
              <a:xfrm>
                <a:off x="67148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0" name="Straight Connector 169"/>
              <p:cNvCxnSpPr/>
              <p:nvPr/>
            </p:nvCxnSpPr>
            <p:spPr>
              <a:xfrm>
                <a:off x="7410450" y="3933825"/>
                <a:ext cx="12192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71" name="Oval 170"/>
              <p:cNvSpPr/>
              <p:nvPr/>
            </p:nvSpPr>
            <p:spPr>
              <a:xfrm>
                <a:off x="82388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Oval 171"/>
              <p:cNvSpPr/>
              <p:nvPr/>
            </p:nvSpPr>
            <p:spPr>
              <a:xfrm>
                <a:off x="25723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p:cNvSpPr/>
              <p:nvPr/>
            </p:nvSpPr>
            <p:spPr>
              <a:xfrm>
                <a:off x="19627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Oval 173"/>
              <p:cNvSpPr/>
              <p:nvPr/>
            </p:nvSpPr>
            <p:spPr>
              <a:xfrm>
                <a:off x="7435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Oval 174"/>
              <p:cNvSpPr/>
              <p:nvPr/>
            </p:nvSpPr>
            <p:spPr>
              <a:xfrm>
                <a:off x="4387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Oval 175"/>
              <p:cNvSpPr/>
              <p:nvPr/>
            </p:nvSpPr>
            <p:spPr>
              <a:xfrm>
                <a:off x="135255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Oval 176"/>
              <p:cNvSpPr/>
              <p:nvPr/>
            </p:nvSpPr>
            <p:spPr>
              <a:xfrm>
                <a:off x="61052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Oval 177"/>
              <p:cNvSpPr/>
              <p:nvPr/>
            </p:nvSpPr>
            <p:spPr>
              <a:xfrm>
                <a:off x="64100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Oval 178"/>
              <p:cNvSpPr/>
              <p:nvPr/>
            </p:nvSpPr>
            <p:spPr>
              <a:xfrm>
                <a:off x="79340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Oval 179"/>
              <p:cNvSpPr/>
              <p:nvPr/>
            </p:nvSpPr>
            <p:spPr>
              <a:xfrm>
                <a:off x="37338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Oval 180"/>
              <p:cNvSpPr/>
              <p:nvPr/>
            </p:nvSpPr>
            <p:spPr>
              <a:xfrm>
                <a:off x="49530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Oval 181"/>
              <p:cNvSpPr/>
              <p:nvPr/>
            </p:nvSpPr>
            <p:spPr>
              <a:xfrm>
                <a:off x="40386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Oval 182"/>
              <p:cNvSpPr/>
              <p:nvPr/>
            </p:nvSpPr>
            <p:spPr>
              <a:xfrm>
                <a:off x="46482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Oval 183"/>
              <p:cNvSpPr/>
              <p:nvPr/>
            </p:nvSpPr>
            <p:spPr>
              <a:xfrm>
                <a:off x="1362075" y="376121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Oval 184"/>
              <p:cNvSpPr/>
              <p:nvPr/>
            </p:nvSpPr>
            <p:spPr>
              <a:xfrm>
                <a:off x="1352550"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6" name="Straight Connector 185"/>
              <p:cNvCxnSpPr/>
              <p:nvPr/>
            </p:nvCxnSpPr>
            <p:spPr>
              <a:xfrm>
                <a:off x="2800928" y="3648674"/>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7" name="Oval 186"/>
              <p:cNvSpPr/>
              <p:nvPr/>
            </p:nvSpPr>
            <p:spPr>
              <a:xfrm>
                <a:off x="2724728"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Oval 187"/>
              <p:cNvSpPr/>
              <p:nvPr/>
            </p:nvSpPr>
            <p:spPr>
              <a:xfrm>
                <a:off x="2724728" y="376121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9" name="Straight Connector 188"/>
              <p:cNvCxnSpPr/>
              <p:nvPr/>
            </p:nvCxnSpPr>
            <p:spPr>
              <a:xfrm>
                <a:off x="4257964" y="36391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90" name="Oval 189"/>
              <p:cNvSpPr/>
              <p:nvPr/>
            </p:nvSpPr>
            <p:spPr>
              <a:xfrm>
                <a:off x="4181764"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1" name="Straight Connector 190"/>
              <p:cNvCxnSpPr/>
              <p:nvPr/>
            </p:nvCxnSpPr>
            <p:spPr>
              <a:xfrm>
                <a:off x="4581236" y="36391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92" name="Oval 191"/>
              <p:cNvSpPr/>
              <p:nvPr/>
            </p:nvSpPr>
            <p:spPr>
              <a:xfrm>
                <a:off x="4505036"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3" name="Straight Connector 192"/>
              <p:cNvCxnSpPr/>
              <p:nvPr/>
            </p:nvCxnSpPr>
            <p:spPr>
              <a:xfrm>
                <a:off x="6019800" y="36391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94" name="Oval 193"/>
              <p:cNvSpPr/>
              <p:nvPr/>
            </p:nvSpPr>
            <p:spPr>
              <a:xfrm>
                <a:off x="5943600" y="376121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Oval 194"/>
              <p:cNvSpPr/>
              <p:nvPr/>
            </p:nvSpPr>
            <p:spPr>
              <a:xfrm>
                <a:off x="5943600"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Oval 195"/>
              <p:cNvSpPr/>
              <p:nvPr/>
            </p:nvSpPr>
            <p:spPr>
              <a:xfrm>
                <a:off x="7315200"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Oval 196"/>
              <p:cNvSpPr/>
              <p:nvPr/>
            </p:nvSpPr>
            <p:spPr>
              <a:xfrm>
                <a:off x="7324725" y="376121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8" name="Straight Connector 197"/>
              <p:cNvCxnSpPr/>
              <p:nvPr/>
            </p:nvCxnSpPr>
            <p:spPr>
              <a:xfrm>
                <a:off x="4458856" y="3334328"/>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4382656" y="3334328"/>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00" name="Oval 199"/>
              <p:cNvSpPr/>
              <p:nvPr/>
            </p:nvSpPr>
            <p:spPr>
              <a:xfrm>
                <a:off x="4181764" y="376140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Oval 200"/>
              <p:cNvSpPr/>
              <p:nvPr/>
            </p:nvSpPr>
            <p:spPr>
              <a:xfrm>
                <a:off x="7435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Oval 201"/>
              <p:cNvSpPr/>
              <p:nvPr/>
            </p:nvSpPr>
            <p:spPr>
              <a:xfrm>
                <a:off x="10483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Oval 202"/>
              <p:cNvSpPr/>
              <p:nvPr/>
            </p:nvSpPr>
            <p:spPr>
              <a:xfrm>
                <a:off x="4505036" y="376140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Oval 204"/>
              <p:cNvSpPr/>
              <p:nvPr/>
            </p:nvSpPr>
            <p:spPr>
              <a:xfrm>
                <a:off x="7324725"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Oval 205"/>
              <p:cNvSpPr/>
              <p:nvPr/>
            </p:nvSpPr>
            <p:spPr>
              <a:xfrm>
                <a:off x="76292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7" name="TextBox 206"/>
            <p:cNvSpPr txBox="1"/>
            <p:nvPr/>
          </p:nvSpPr>
          <p:spPr>
            <a:xfrm>
              <a:off x="972128" y="2628900"/>
              <a:ext cx="1143000" cy="369332"/>
            </a:xfrm>
            <a:prstGeom prst="rect">
              <a:avLst/>
            </a:prstGeom>
            <a:noFill/>
          </p:spPr>
          <p:txBody>
            <a:bodyPr wrap="square" rtlCol="0">
              <a:spAutoFit/>
            </a:bodyPr>
            <a:lstStyle/>
            <a:p>
              <a:r>
                <a:rPr lang="en-US" dirty="0" smtClean="0"/>
                <a:t>9 cavities</a:t>
              </a:r>
              <a:endParaRPr lang="en-US" dirty="0"/>
            </a:p>
          </p:txBody>
        </p:sp>
        <p:sp>
          <p:nvSpPr>
            <p:cNvPr id="208" name="TextBox 207"/>
            <p:cNvSpPr txBox="1"/>
            <p:nvPr/>
          </p:nvSpPr>
          <p:spPr>
            <a:xfrm>
              <a:off x="6943436" y="2629020"/>
              <a:ext cx="1143000" cy="369332"/>
            </a:xfrm>
            <a:prstGeom prst="rect">
              <a:avLst/>
            </a:prstGeom>
            <a:noFill/>
          </p:spPr>
          <p:txBody>
            <a:bodyPr wrap="square" rtlCol="0">
              <a:spAutoFit/>
            </a:bodyPr>
            <a:lstStyle/>
            <a:p>
              <a:r>
                <a:rPr lang="en-US" dirty="0" smtClean="0"/>
                <a:t>9 cavities</a:t>
              </a:r>
              <a:endParaRPr lang="en-US" dirty="0"/>
            </a:p>
          </p:txBody>
        </p:sp>
        <p:sp>
          <p:nvSpPr>
            <p:cNvPr id="209" name="TextBox 208"/>
            <p:cNvSpPr txBox="1"/>
            <p:nvPr/>
          </p:nvSpPr>
          <p:spPr>
            <a:xfrm>
              <a:off x="3124200" y="2629020"/>
              <a:ext cx="2895600" cy="369332"/>
            </a:xfrm>
            <a:prstGeom prst="rect">
              <a:avLst/>
            </a:prstGeom>
            <a:noFill/>
          </p:spPr>
          <p:txBody>
            <a:bodyPr wrap="square" rtlCol="0">
              <a:spAutoFit/>
            </a:bodyPr>
            <a:lstStyle/>
            <a:p>
              <a:r>
                <a:rPr lang="en-US" dirty="0" smtClean="0"/>
                <a:t> 4 cavities   quad    4 cavities</a:t>
              </a:r>
              <a:endParaRPr lang="en-US" dirty="0"/>
            </a:p>
          </p:txBody>
        </p:sp>
      </p:grpSp>
      <p:sp>
        <p:nvSpPr>
          <p:cNvPr id="212" name="TextBox 211"/>
          <p:cNvSpPr txBox="1"/>
          <p:nvPr/>
        </p:nvSpPr>
        <p:spPr>
          <a:xfrm>
            <a:off x="4800600" y="990600"/>
            <a:ext cx="4343400" cy="1000274"/>
          </a:xfrm>
          <a:prstGeom prst="rect">
            <a:avLst/>
          </a:prstGeom>
          <a:noFill/>
        </p:spPr>
        <p:txBody>
          <a:bodyPr wrap="square" rtlCol="0">
            <a:spAutoFit/>
          </a:bodyPr>
          <a:lstStyle/>
          <a:p>
            <a:pPr>
              <a:spcBef>
                <a:spcPts val="600"/>
              </a:spcBef>
            </a:pPr>
            <a:r>
              <a:rPr lang="en-US" dirty="0" smtClean="0"/>
              <a:t>Unused power can be dumped to the loads</a:t>
            </a:r>
          </a:p>
          <a:p>
            <a:pPr>
              <a:spcBef>
                <a:spcPts val="600"/>
              </a:spcBef>
            </a:pPr>
            <a:r>
              <a:rPr lang="en-US" dirty="0" smtClean="0"/>
              <a:t>Power to ½ CM’s fully adjustable without affecting phases.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1027" t="36535" r="38203" b="3255"/>
          <a:stretch>
            <a:fillRect/>
          </a:stretch>
        </p:blipFill>
        <p:spPr bwMode="auto">
          <a:xfrm>
            <a:off x="2517397" y="853987"/>
            <a:ext cx="4874003"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Oval 49"/>
          <p:cNvSpPr/>
          <p:nvPr/>
        </p:nvSpPr>
        <p:spPr>
          <a:xfrm>
            <a:off x="7924800" y="3313093"/>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val 61"/>
          <p:cNvSpPr/>
          <p:nvPr/>
        </p:nvSpPr>
        <p:spPr>
          <a:xfrm>
            <a:off x="7696200" y="3313093"/>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8153400" y="3389293"/>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Rectangle 90"/>
          <p:cNvSpPr/>
          <p:nvPr/>
        </p:nvSpPr>
        <p:spPr>
          <a:xfrm>
            <a:off x="7391400" y="3389293"/>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1" name="TextBox 230"/>
          <p:cNvSpPr txBox="1"/>
          <p:nvPr/>
        </p:nvSpPr>
        <p:spPr>
          <a:xfrm>
            <a:off x="1752600" y="54114"/>
            <a:ext cx="5715000" cy="707886"/>
          </a:xfrm>
          <a:prstGeom prst="rect">
            <a:avLst/>
          </a:prstGeom>
          <a:noFill/>
        </p:spPr>
        <p:txBody>
          <a:bodyPr wrap="square" rtlCol="0">
            <a:spAutoFit/>
          </a:bodyPr>
          <a:lstStyle/>
          <a:p>
            <a:r>
              <a:rPr lang="en-US" sz="4000" dirty="0" smtClean="0">
                <a:solidFill>
                  <a:srgbClr val="7030A0"/>
                </a:solidFill>
              </a:rPr>
              <a:t>Shigeki’s Tree-Like Layout</a:t>
            </a:r>
            <a:endParaRPr lang="en-US" sz="4000" dirty="0">
              <a:solidFill>
                <a:srgbClr val="7030A0"/>
              </a:solidFill>
            </a:endParaRPr>
          </a:p>
        </p:txBody>
      </p:sp>
      <p:sp>
        <p:nvSpPr>
          <p:cNvPr id="322" name="TextBox 321"/>
          <p:cNvSpPr txBox="1"/>
          <p:nvPr/>
        </p:nvSpPr>
        <p:spPr>
          <a:xfrm>
            <a:off x="6781800" y="2058483"/>
            <a:ext cx="1676400" cy="523220"/>
          </a:xfrm>
          <a:prstGeom prst="rect">
            <a:avLst/>
          </a:prstGeom>
          <a:noFill/>
        </p:spPr>
        <p:txBody>
          <a:bodyPr wrap="square" rtlCol="0">
            <a:spAutoFit/>
          </a:bodyPr>
          <a:lstStyle/>
          <a:p>
            <a:r>
              <a:rPr lang="en-US" sz="1400" dirty="0" smtClean="0"/>
              <a:t>to neighboring ½ </a:t>
            </a:r>
            <a:r>
              <a:rPr lang="en-US" sz="1400" dirty="0" err="1" smtClean="0"/>
              <a:t>rf</a:t>
            </a:r>
            <a:r>
              <a:rPr lang="en-US" sz="1400" dirty="0" smtClean="0"/>
              <a:t> unit for low power </a:t>
            </a:r>
            <a:endParaRPr lang="en-US" sz="1400" dirty="0"/>
          </a:p>
        </p:txBody>
      </p:sp>
      <p:cxnSp>
        <p:nvCxnSpPr>
          <p:cNvPr id="324" name="Straight Arrow Connector 323"/>
          <p:cNvCxnSpPr/>
          <p:nvPr/>
        </p:nvCxnSpPr>
        <p:spPr>
          <a:xfrm flipH="1" flipV="1">
            <a:off x="7162800" y="1873162"/>
            <a:ext cx="152400" cy="228600"/>
          </a:xfrm>
          <a:prstGeom prst="straightConnector1">
            <a:avLst/>
          </a:prstGeom>
          <a:ln w="127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25" name="TextBox 324"/>
          <p:cNvSpPr txBox="1"/>
          <p:nvPr/>
        </p:nvSpPr>
        <p:spPr>
          <a:xfrm>
            <a:off x="2895600" y="1487269"/>
            <a:ext cx="1981200" cy="646331"/>
          </a:xfrm>
          <a:prstGeom prst="rect">
            <a:avLst/>
          </a:prstGeom>
          <a:noFill/>
        </p:spPr>
        <p:txBody>
          <a:bodyPr wrap="square" rtlCol="0">
            <a:spAutoFit/>
          </a:bodyPr>
          <a:lstStyle/>
          <a:p>
            <a:r>
              <a:rPr lang="en-US" dirty="0" smtClean="0">
                <a:solidFill>
                  <a:srgbClr val="0000FF"/>
                </a:solidFill>
              </a:rPr>
              <a:t>w/ </a:t>
            </a:r>
            <a:r>
              <a:rPr lang="en-US" dirty="0" err="1" smtClean="0">
                <a:solidFill>
                  <a:srgbClr val="0000FF"/>
                </a:solidFill>
              </a:rPr>
              <a:t>Kazakov</a:t>
            </a:r>
            <a:r>
              <a:rPr lang="en-US" dirty="0" smtClean="0">
                <a:solidFill>
                  <a:srgbClr val="0000FF"/>
                </a:solidFill>
              </a:rPr>
              <a:t> hybrids</a:t>
            </a:r>
            <a:endParaRPr lang="en-US" dirty="0">
              <a:solidFill>
                <a:srgbClr val="0000FF"/>
              </a:solidFill>
            </a:endParaRPr>
          </a:p>
          <a:p>
            <a:r>
              <a:rPr lang="en-US" dirty="0" smtClean="0">
                <a:solidFill>
                  <a:srgbClr val="0000FF"/>
                </a:solidFill>
              </a:rPr>
              <a:t>   + phase shifters</a:t>
            </a:r>
            <a:endParaRPr lang="en-US" dirty="0">
              <a:solidFill>
                <a:srgbClr val="0000FF"/>
              </a:solidFill>
            </a:endParaRPr>
          </a:p>
        </p:txBody>
      </p:sp>
      <p:sp>
        <p:nvSpPr>
          <p:cNvPr id="330" name="TextBox 329"/>
          <p:cNvSpPr txBox="1"/>
          <p:nvPr/>
        </p:nvSpPr>
        <p:spPr>
          <a:xfrm>
            <a:off x="6934200" y="3452336"/>
            <a:ext cx="2057400" cy="738664"/>
          </a:xfrm>
          <a:prstGeom prst="rect">
            <a:avLst/>
          </a:prstGeom>
          <a:noFill/>
        </p:spPr>
        <p:txBody>
          <a:bodyPr wrap="square" rtlCol="0">
            <a:spAutoFit/>
          </a:bodyPr>
          <a:lstStyle/>
          <a:p>
            <a:r>
              <a:rPr lang="en-US" sz="1400" dirty="0" smtClean="0"/>
              <a:t>plus 2 var. </a:t>
            </a:r>
            <a:r>
              <a:rPr lang="en-US" sz="1400" dirty="0" err="1" smtClean="0"/>
              <a:t>cplr’s</a:t>
            </a:r>
            <a:r>
              <a:rPr lang="en-US" sz="1400" dirty="0" smtClean="0"/>
              <a:t> &amp; 2 loads if excess power dumped near klystron.</a:t>
            </a:r>
            <a:endParaRPr lang="en-US" sz="1400" dirty="0"/>
          </a:p>
        </p:txBody>
      </p:sp>
      <p:pic>
        <p:nvPicPr>
          <p:cNvPr id="349"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960" y="838200"/>
            <a:ext cx="2154840" cy="298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2" name="Group 191"/>
          <p:cNvGrpSpPr/>
          <p:nvPr/>
        </p:nvGrpSpPr>
        <p:grpSpPr>
          <a:xfrm>
            <a:off x="76200" y="3886200"/>
            <a:ext cx="8991600" cy="1600200"/>
            <a:chOff x="76200" y="3919449"/>
            <a:chExt cx="8991600" cy="1600200"/>
          </a:xfrm>
        </p:grpSpPr>
        <p:cxnSp>
          <p:nvCxnSpPr>
            <p:cNvPr id="41" name="Straight Connector 40"/>
            <p:cNvCxnSpPr/>
            <p:nvPr/>
          </p:nvCxnSpPr>
          <p:spPr>
            <a:xfrm>
              <a:off x="762000" y="4529049"/>
              <a:ext cx="609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52400" y="4833849"/>
              <a:ext cx="609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7467600" y="4833849"/>
              <a:ext cx="304800" cy="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724400" y="4529049"/>
              <a:ext cx="609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810000" y="4833849"/>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724400" y="4833849"/>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1066800" y="4833849"/>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6248400" y="4833849"/>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2286000" y="4833849"/>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3505200" y="4529049"/>
              <a:ext cx="609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3200400" y="4833849"/>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5334000" y="4833849"/>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7467600" y="4527969"/>
              <a:ext cx="609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8077200" y="4833849"/>
              <a:ext cx="609600" cy="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1981200" y="4529049"/>
              <a:ext cx="609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a:off x="6248400" y="4527969"/>
              <a:ext cx="609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524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572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62000" y="4910049"/>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0668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371600" y="4224249"/>
              <a:ext cx="0" cy="9144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6764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981200" y="4910049"/>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286000" y="4910049"/>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590800" y="4529049"/>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2004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505200" y="4224249"/>
              <a:ext cx="0" cy="9144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8100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114800" y="4529049"/>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724400" y="4529049"/>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0292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334000" y="4224249"/>
              <a:ext cx="0" cy="9144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6388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3124200" y="5062449"/>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Connector 30"/>
            <p:cNvCxnSpPr/>
            <p:nvPr/>
          </p:nvCxnSpPr>
          <p:spPr>
            <a:xfrm>
              <a:off x="6248400" y="4529049"/>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5532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58000" y="4224249"/>
              <a:ext cx="0" cy="9144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1628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467600" y="4214204"/>
              <a:ext cx="0" cy="87514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7724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8077200" y="4529049"/>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83820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8686800" y="48338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6172200" y="5062449"/>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p:cNvSpPr/>
            <p:nvPr/>
          </p:nvSpPr>
          <p:spPr>
            <a:xfrm>
              <a:off x="34290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p:cNvSpPr/>
            <p:nvPr/>
          </p:nvSpPr>
          <p:spPr>
            <a:xfrm>
              <a:off x="52578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45"/>
            <p:cNvSpPr/>
            <p:nvPr/>
          </p:nvSpPr>
          <p:spPr>
            <a:xfrm>
              <a:off x="25146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p:cNvSpPr/>
            <p:nvPr/>
          </p:nvSpPr>
          <p:spPr>
            <a:xfrm>
              <a:off x="12954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Oval 52"/>
            <p:cNvSpPr/>
            <p:nvPr/>
          </p:nvSpPr>
          <p:spPr>
            <a:xfrm>
              <a:off x="1295400" y="44528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Oval 53"/>
            <p:cNvSpPr/>
            <p:nvPr/>
          </p:nvSpPr>
          <p:spPr>
            <a:xfrm>
              <a:off x="40386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54"/>
            <p:cNvSpPr/>
            <p:nvPr/>
          </p:nvSpPr>
          <p:spPr>
            <a:xfrm>
              <a:off x="61722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Oval 55"/>
            <p:cNvSpPr/>
            <p:nvPr/>
          </p:nvSpPr>
          <p:spPr>
            <a:xfrm>
              <a:off x="67818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Oval 56"/>
            <p:cNvSpPr/>
            <p:nvPr/>
          </p:nvSpPr>
          <p:spPr>
            <a:xfrm>
              <a:off x="80010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Oval 63"/>
            <p:cNvSpPr/>
            <p:nvPr/>
          </p:nvSpPr>
          <p:spPr>
            <a:xfrm>
              <a:off x="46482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0" name="Straight Connector 69"/>
            <p:cNvCxnSpPr/>
            <p:nvPr/>
          </p:nvCxnSpPr>
          <p:spPr>
            <a:xfrm>
              <a:off x="762000" y="4529049"/>
              <a:ext cx="0" cy="60960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1981200" y="4224249"/>
              <a:ext cx="0" cy="91440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286000" y="4833849"/>
              <a:ext cx="0" cy="30480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7" name="Rectangle 76"/>
            <p:cNvSpPr/>
            <p:nvPr/>
          </p:nvSpPr>
          <p:spPr>
            <a:xfrm>
              <a:off x="76200" y="5062449"/>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7" name="Straight Connector 86"/>
            <p:cNvCxnSpPr/>
            <p:nvPr/>
          </p:nvCxnSpPr>
          <p:spPr>
            <a:xfrm>
              <a:off x="1676400" y="4833849"/>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0" name="Oval 89"/>
            <p:cNvSpPr/>
            <p:nvPr/>
          </p:nvSpPr>
          <p:spPr>
            <a:xfrm>
              <a:off x="3429000" y="44528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3" name="Straight Connector 92"/>
            <p:cNvCxnSpPr/>
            <p:nvPr/>
          </p:nvCxnSpPr>
          <p:spPr>
            <a:xfrm>
              <a:off x="1371600" y="4224249"/>
              <a:ext cx="27432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19050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Oval 95"/>
            <p:cNvSpPr/>
            <p:nvPr/>
          </p:nvSpPr>
          <p:spPr>
            <a:xfrm>
              <a:off x="5257800" y="44528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7" name="Straight Connector 96"/>
            <p:cNvCxnSpPr/>
            <p:nvPr/>
          </p:nvCxnSpPr>
          <p:spPr>
            <a:xfrm>
              <a:off x="6858000" y="4833849"/>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0" name="Oval 99"/>
            <p:cNvSpPr/>
            <p:nvPr/>
          </p:nvSpPr>
          <p:spPr>
            <a:xfrm>
              <a:off x="73914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3" name="Straight Connector 102"/>
            <p:cNvCxnSpPr/>
            <p:nvPr/>
          </p:nvCxnSpPr>
          <p:spPr>
            <a:xfrm>
              <a:off x="4725799" y="4223169"/>
              <a:ext cx="2741801"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3810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p:cNvSpPr/>
            <p:nvPr/>
          </p:nvSpPr>
          <p:spPr>
            <a:xfrm>
              <a:off x="1905000" y="4148049"/>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p:cNvSpPr/>
            <p:nvPr/>
          </p:nvSpPr>
          <p:spPr>
            <a:xfrm>
              <a:off x="6858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Oval 58"/>
            <p:cNvSpPr/>
            <p:nvPr/>
          </p:nvSpPr>
          <p:spPr>
            <a:xfrm>
              <a:off x="6781800" y="4148049"/>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p:cNvSpPr/>
            <p:nvPr/>
          </p:nvSpPr>
          <p:spPr>
            <a:xfrm>
              <a:off x="8305800" y="47576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Oval 98"/>
            <p:cNvSpPr/>
            <p:nvPr/>
          </p:nvSpPr>
          <p:spPr>
            <a:xfrm>
              <a:off x="7391400" y="44528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Oval 65"/>
            <p:cNvSpPr/>
            <p:nvPr/>
          </p:nvSpPr>
          <p:spPr>
            <a:xfrm>
              <a:off x="5257800" y="435875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Oval 68"/>
            <p:cNvSpPr/>
            <p:nvPr/>
          </p:nvSpPr>
          <p:spPr>
            <a:xfrm>
              <a:off x="3429000" y="435875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Oval 73"/>
            <p:cNvSpPr/>
            <p:nvPr/>
          </p:nvSpPr>
          <p:spPr>
            <a:xfrm>
              <a:off x="1295400" y="4349234"/>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Oval 75"/>
            <p:cNvSpPr/>
            <p:nvPr/>
          </p:nvSpPr>
          <p:spPr>
            <a:xfrm>
              <a:off x="1905000" y="4358565"/>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Oval 77"/>
            <p:cNvSpPr/>
            <p:nvPr/>
          </p:nvSpPr>
          <p:spPr>
            <a:xfrm>
              <a:off x="7391400" y="435875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Oval 84"/>
            <p:cNvSpPr/>
            <p:nvPr/>
          </p:nvSpPr>
          <p:spPr>
            <a:xfrm>
              <a:off x="6781800" y="435875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19" name="Straight Connector 218"/>
            <p:cNvCxnSpPr/>
            <p:nvPr/>
          </p:nvCxnSpPr>
          <p:spPr>
            <a:xfrm>
              <a:off x="4114800" y="39194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3429000" y="4148049"/>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p:cNvSpPr/>
            <p:nvPr/>
          </p:nvSpPr>
          <p:spPr>
            <a:xfrm>
              <a:off x="1905000" y="44528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Oval 97"/>
            <p:cNvSpPr/>
            <p:nvPr/>
          </p:nvSpPr>
          <p:spPr>
            <a:xfrm>
              <a:off x="6781800" y="4452849"/>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5" name="Straight Connector 224"/>
            <p:cNvCxnSpPr/>
            <p:nvPr/>
          </p:nvCxnSpPr>
          <p:spPr>
            <a:xfrm>
              <a:off x="4724400" y="3919449"/>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1" name="Oval 60"/>
            <p:cNvSpPr/>
            <p:nvPr/>
          </p:nvSpPr>
          <p:spPr>
            <a:xfrm>
              <a:off x="5257800" y="4148049"/>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8" name="TextBox 127"/>
          <p:cNvSpPr txBox="1"/>
          <p:nvPr/>
        </p:nvSpPr>
        <p:spPr>
          <a:xfrm>
            <a:off x="3352800" y="5065097"/>
            <a:ext cx="2286000" cy="369332"/>
          </a:xfrm>
          <a:prstGeom prst="rect">
            <a:avLst/>
          </a:prstGeom>
          <a:noFill/>
        </p:spPr>
        <p:txBody>
          <a:bodyPr wrap="square" rtlCol="0">
            <a:spAutoFit/>
          </a:bodyPr>
          <a:lstStyle/>
          <a:p>
            <a:pPr algn="ctr"/>
            <a:r>
              <a:rPr lang="en-US" dirty="0" smtClean="0"/>
              <a:t>6 windows</a:t>
            </a:r>
          </a:p>
        </p:txBody>
      </p:sp>
      <p:sp>
        <p:nvSpPr>
          <p:cNvPr id="348" name="TextBox 347"/>
          <p:cNvSpPr txBox="1"/>
          <p:nvPr/>
        </p:nvSpPr>
        <p:spPr>
          <a:xfrm>
            <a:off x="76200" y="4991100"/>
            <a:ext cx="1295400" cy="523220"/>
          </a:xfrm>
          <a:prstGeom prst="rect">
            <a:avLst/>
          </a:prstGeom>
          <a:noFill/>
        </p:spPr>
        <p:txBody>
          <a:bodyPr wrap="square" rtlCol="0">
            <a:spAutoFit/>
          </a:bodyPr>
          <a:lstStyle/>
          <a:p>
            <a:pPr algn="ctr"/>
            <a:r>
              <a:rPr lang="en-US" sz="1600" dirty="0" smtClean="0"/>
              <a:t>4.8462</a:t>
            </a:r>
          </a:p>
          <a:p>
            <a:pPr algn="ctr"/>
            <a:r>
              <a:rPr lang="en-US" sz="1200" dirty="0" smtClean="0"/>
              <a:t>(incl. 1 near </a:t>
            </a:r>
            <a:r>
              <a:rPr lang="en-US" sz="1200" dirty="0" err="1" smtClean="0"/>
              <a:t>kly</a:t>
            </a:r>
            <a:r>
              <a:rPr lang="en-US" sz="1200" dirty="0" smtClean="0"/>
              <a:t>.)</a:t>
            </a:r>
            <a:endParaRPr lang="en-US" sz="1200" dirty="0"/>
          </a:p>
        </p:txBody>
      </p:sp>
      <p:sp>
        <p:nvSpPr>
          <p:cNvPr id="193" name="TextBox 192"/>
          <p:cNvSpPr txBox="1"/>
          <p:nvPr/>
        </p:nvSpPr>
        <p:spPr>
          <a:xfrm>
            <a:off x="6705600" y="5067300"/>
            <a:ext cx="1752600" cy="369332"/>
          </a:xfrm>
          <a:prstGeom prst="rect">
            <a:avLst/>
          </a:prstGeom>
          <a:noFill/>
        </p:spPr>
        <p:txBody>
          <a:bodyPr wrap="square" rtlCol="0">
            <a:spAutoFit/>
          </a:bodyPr>
          <a:lstStyle/>
          <a:p>
            <a:r>
              <a:rPr lang="en-US" dirty="0" smtClean="0">
                <a:sym typeface="Symbol"/>
              </a:rPr>
              <a:t> 5 </a:t>
            </a:r>
            <a:r>
              <a:rPr lang="en-US" dirty="0" smtClean="0"/>
              <a:t>cav./window </a:t>
            </a:r>
            <a:endParaRPr lang="en-US" dirty="0"/>
          </a:p>
        </p:txBody>
      </p:sp>
      <p:sp>
        <p:nvSpPr>
          <p:cNvPr id="194" name="TextBox 193"/>
          <p:cNvSpPr txBox="1"/>
          <p:nvPr/>
        </p:nvSpPr>
        <p:spPr>
          <a:xfrm>
            <a:off x="1600200" y="5715000"/>
            <a:ext cx="5638800" cy="646331"/>
          </a:xfrm>
          <a:prstGeom prst="rect">
            <a:avLst/>
          </a:prstGeom>
          <a:noFill/>
        </p:spPr>
        <p:txBody>
          <a:bodyPr wrap="square" rtlCol="0">
            <a:spAutoFit/>
          </a:bodyPr>
          <a:lstStyle/>
          <a:p>
            <a:r>
              <a:rPr lang="en-US" dirty="0" smtClean="0"/>
              <a:t>Double branching used to avoid small coupling ratios, where </a:t>
            </a:r>
            <a:r>
              <a:rPr lang="en-US" dirty="0" err="1" smtClean="0"/>
              <a:t>Kazakov</a:t>
            </a:r>
            <a:r>
              <a:rPr lang="en-US" dirty="0" smtClean="0"/>
              <a:t> variable hybrid becomes highly sensitive.</a:t>
            </a:r>
            <a:endParaRPr lang="en-US" dirty="0"/>
          </a:p>
        </p:txBody>
      </p:sp>
    </p:spTree>
    <p:extLst>
      <p:ext uri="{BB962C8B-B14F-4D97-AF65-F5344CB8AC3E}">
        <p14:creationId xmlns:p14="http://schemas.microsoft.com/office/powerpoint/2010/main" val="22280396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cxnSp>
        <p:nvCxnSpPr>
          <p:cNvPr id="4" name="Straight Connector 3"/>
          <p:cNvCxnSpPr/>
          <p:nvPr/>
        </p:nvCxnSpPr>
        <p:spPr>
          <a:xfrm>
            <a:off x="734292" y="2306904"/>
            <a:ext cx="36576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210128"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14928"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819728" y="2685472"/>
            <a:ext cx="0" cy="2286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124528"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429328"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34128" y="2620940"/>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038928" y="2685472"/>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648528" y="2620940"/>
            <a:ext cx="0" cy="381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200400" y="2609272"/>
            <a:ext cx="0" cy="381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505200"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810000"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114800" y="2620940"/>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24400" y="2620940"/>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29200"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34000"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638800"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3124200" y="28194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6181436" y="2620940"/>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486236"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791036"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095836" y="2620940"/>
            <a:ext cx="0" cy="29313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400636" y="2620940"/>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705436"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010236" y="2620940"/>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315036" y="2609272"/>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619836" y="2600036"/>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6105236" y="28194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p:cNvCxnSpPr/>
          <p:nvPr/>
        </p:nvCxnSpPr>
        <p:spPr>
          <a:xfrm>
            <a:off x="200892" y="2609272"/>
            <a:ext cx="838200" cy="1166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456544" y="2306904"/>
            <a:ext cx="3810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200400" y="2609272"/>
            <a:ext cx="1066800" cy="1166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572000" y="2609272"/>
            <a:ext cx="1066800" cy="1166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038928" y="2609272"/>
            <a:ext cx="0" cy="30480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343728" y="2609272"/>
            <a:ext cx="0" cy="30480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133928" y="28194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8037944" y="2267648"/>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p:cNvCxnSpPr/>
          <p:nvPr/>
        </p:nvCxnSpPr>
        <p:spPr>
          <a:xfrm flipV="1">
            <a:off x="6029036" y="2609272"/>
            <a:ext cx="762000" cy="1166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124528" y="2611704"/>
            <a:ext cx="762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038928" y="2609272"/>
            <a:ext cx="762000" cy="1166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7" name="Oval 46"/>
          <p:cNvSpPr/>
          <p:nvPr/>
        </p:nvSpPr>
        <p:spPr>
          <a:xfrm>
            <a:off x="3429000"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648856" y="2276884"/>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2267528"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5257800"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p:cNvCxnSpPr/>
          <p:nvPr/>
        </p:nvCxnSpPr>
        <p:spPr>
          <a:xfrm>
            <a:off x="6943436" y="2611704"/>
            <a:ext cx="76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7019636"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7324436"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Connector 53"/>
          <p:cNvCxnSpPr/>
          <p:nvPr/>
        </p:nvCxnSpPr>
        <p:spPr>
          <a:xfrm flipV="1">
            <a:off x="7857836" y="2609272"/>
            <a:ext cx="762000" cy="1166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8238836"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2572328"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1353128"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743528"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438728"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1657928"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6105236"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6410036"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7934036"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3733800"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4953000" y="2533072"/>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p:cNvCxnSpPr/>
          <p:nvPr/>
        </p:nvCxnSpPr>
        <p:spPr>
          <a:xfrm>
            <a:off x="1886528" y="2316140"/>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819564" y="243821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1810328" y="2228272"/>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 name="Straight Connector 73"/>
          <p:cNvCxnSpPr/>
          <p:nvPr/>
        </p:nvCxnSpPr>
        <p:spPr>
          <a:xfrm>
            <a:off x="1048328" y="2325376"/>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5" name="Oval 74"/>
          <p:cNvSpPr/>
          <p:nvPr/>
        </p:nvSpPr>
        <p:spPr>
          <a:xfrm>
            <a:off x="972128" y="243821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962892" y="2228272"/>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p:cNvCxnSpPr/>
          <p:nvPr/>
        </p:nvCxnSpPr>
        <p:spPr>
          <a:xfrm>
            <a:off x="2800928" y="2316140"/>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8" name="Oval 77"/>
          <p:cNvSpPr/>
          <p:nvPr/>
        </p:nvSpPr>
        <p:spPr>
          <a:xfrm>
            <a:off x="2724728" y="2228272"/>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2724728" y="243821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0" name="Straight Connector 79"/>
          <p:cNvCxnSpPr/>
          <p:nvPr/>
        </p:nvCxnSpPr>
        <p:spPr>
          <a:xfrm>
            <a:off x="4257964" y="2316140"/>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1" name="Oval 80"/>
          <p:cNvSpPr/>
          <p:nvPr/>
        </p:nvSpPr>
        <p:spPr>
          <a:xfrm>
            <a:off x="4181764" y="2228272"/>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2" name="Straight Connector 81"/>
          <p:cNvCxnSpPr/>
          <p:nvPr/>
        </p:nvCxnSpPr>
        <p:spPr>
          <a:xfrm>
            <a:off x="4581236" y="2316140"/>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4505036" y="2228272"/>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4" name="Straight Connector 83"/>
          <p:cNvCxnSpPr/>
          <p:nvPr/>
        </p:nvCxnSpPr>
        <p:spPr>
          <a:xfrm>
            <a:off x="6029036" y="2316140"/>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5" name="Oval 84"/>
          <p:cNvSpPr/>
          <p:nvPr/>
        </p:nvSpPr>
        <p:spPr>
          <a:xfrm>
            <a:off x="5952836" y="243821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5952836" y="2228272"/>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Straight Connector 86"/>
          <p:cNvCxnSpPr/>
          <p:nvPr/>
        </p:nvCxnSpPr>
        <p:spPr>
          <a:xfrm>
            <a:off x="6943436" y="2258412"/>
            <a:ext cx="0" cy="3693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8" name="Oval 87"/>
          <p:cNvSpPr/>
          <p:nvPr/>
        </p:nvSpPr>
        <p:spPr>
          <a:xfrm>
            <a:off x="6867236" y="2228272"/>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6867236" y="243821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Straight Connector 89"/>
          <p:cNvCxnSpPr/>
          <p:nvPr/>
        </p:nvCxnSpPr>
        <p:spPr>
          <a:xfrm>
            <a:off x="7857836" y="2325376"/>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7781636" y="2228272"/>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7781636" y="243821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3" name="Straight Connector 92"/>
          <p:cNvCxnSpPr/>
          <p:nvPr/>
        </p:nvCxnSpPr>
        <p:spPr>
          <a:xfrm>
            <a:off x="4458856" y="2009028"/>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4382656" y="2009028"/>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4191000" y="24384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4505325" y="24384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4048125" y="253365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4648200" y="253365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p:cNvSpPr txBox="1"/>
          <p:nvPr/>
        </p:nvSpPr>
        <p:spPr>
          <a:xfrm>
            <a:off x="3505200" y="2859643"/>
            <a:ext cx="2057400" cy="369332"/>
          </a:xfrm>
          <a:prstGeom prst="rect">
            <a:avLst/>
          </a:prstGeom>
          <a:noFill/>
        </p:spPr>
        <p:txBody>
          <a:bodyPr wrap="square" rtlCol="0">
            <a:spAutoFit/>
          </a:bodyPr>
          <a:lstStyle/>
          <a:p>
            <a:pPr algn="ctr"/>
            <a:r>
              <a:rPr lang="en-US" dirty="0" smtClean="0"/>
              <a:t>8 windows</a:t>
            </a:r>
          </a:p>
        </p:txBody>
      </p:sp>
      <p:sp>
        <p:nvSpPr>
          <p:cNvPr id="98" name="TextBox 97"/>
          <p:cNvSpPr txBox="1"/>
          <p:nvPr/>
        </p:nvSpPr>
        <p:spPr>
          <a:xfrm>
            <a:off x="228600" y="2887252"/>
            <a:ext cx="838200" cy="338554"/>
          </a:xfrm>
          <a:prstGeom prst="rect">
            <a:avLst/>
          </a:prstGeom>
          <a:noFill/>
        </p:spPr>
        <p:txBody>
          <a:bodyPr wrap="square" rtlCol="0">
            <a:spAutoFit/>
          </a:bodyPr>
          <a:lstStyle/>
          <a:p>
            <a:r>
              <a:rPr lang="en-US" sz="1600" dirty="0" smtClean="0"/>
              <a:t>4.231</a:t>
            </a:r>
            <a:endParaRPr lang="en-US" sz="1600" dirty="0"/>
          </a:p>
        </p:txBody>
      </p:sp>
      <p:sp>
        <p:nvSpPr>
          <p:cNvPr id="99" name="TextBox 98"/>
          <p:cNvSpPr txBox="1"/>
          <p:nvPr/>
        </p:nvSpPr>
        <p:spPr>
          <a:xfrm>
            <a:off x="6705600" y="2859643"/>
            <a:ext cx="1752600" cy="369332"/>
          </a:xfrm>
          <a:prstGeom prst="rect">
            <a:avLst/>
          </a:prstGeom>
          <a:noFill/>
        </p:spPr>
        <p:txBody>
          <a:bodyPr wrap="square" rtlCol="0">
            <a:spAutoFit/>
          </a:bodyPr>
          <a:lstStyle/>
          <a:p>
            <a:r>
              <a:rPr lang="en-US" dirty="0" smtClean="0">
                <a:sym typeface="Symbol"/>
              </a:rPr>
              <a:t> 4 </a:t>
            </a:r>
            <a:r>
              <a:rPr lang="en-US" dirty="0" smtClean="0"/>
              <a:t>cav./window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064" t="20351" r="46264" b="37575"/>
          <a:stretch/>
        </p:blipFill>
        <p:spPr bwMode="auto">
          <a:xfrm>
            <a:off x="76200" y="1819870"/>
            <a:ext cx="2425166"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6" descr="3D trimetric"/>
          <p:cNvPicPr>
            <a:picLocks noChangeAspect="1" noChangeArrowheads="1"/>
          </p:cNvPicPr>
          <p:nvPr/>
        </p:nvPicPr>
        <p:blipFill>
          <a:blip r:embed="rId4" cstate="print"/>
          <a:srcRect l="40491" t="1687" r="28822" b="50000"/>
          <a:stretch>
            <a:fillRect/>
          </a:stretch>
        </p:blipFill>
        <p:spPr bwMode="auto">
          <a:xfrm>
            <a:off x="2708925" y="1447800"/>
            <a:ext cx="1863075" cy="2667000"/>
          </a:xfrm>
          <a:prstGeom prst="rect">
            <a:avLst/>
          </a:prstGeom>
          <a:noFill/>
          <a:ln w="9525">
            <a:noFill/>
            <a:miter lim="800000"/>
            <a:headEnd/>
            <a:tailEnd/>
          </a:ln>
        </p:spPr>
      </p:pic>
      <p:sp>
        <p:nvSpPr>
          <p:cNvPr id="31" name="TextBox 30"/>
          <p:cNvSpPr txBox="1"/>
          <p:nvPr/>
        </p:nvSpPr>
        <p:spPr>
          <a:xfrm>
            <a:off x="228600" y="4334470"/>
            <a:ext cx="1981200" cy="369332"/>
          </a:xfrm>
          <a:prstGeom prst="rect">
            <a:avLst/>
          </a:prstGeom>
          <a:noFill/>
        </p:spPr>
        <p:txBody>
          <a:bodyPr wrap="square" rtlCol="0">
            <a:spAutoFit/>
          </a:bodyPr>
          <a:lstStyle/>
          <a:p>
            <a:r>
              <a:rPr kumimoji="1" lang="en-US" altLang="ja-JP" b="1" u="sng" dirty="0" smtClean="0"/>
              <a:t>Variable H-hybrid</a:t>
            </a:r>
            <a:endParaRPr kumimoji="1" lang="ja-JP" altLang="en-US" b="1" u="sng" dirty="0"/>
          </a:p>
        </p:txBody>
      </p:sp>
      <p:sp>
        <p:nvSpPr>
          <p:cNvPr id="32" name="TextBox 31"/>
          <p:cNvSpPr txBox="1"/>
          <p:nvPr/>
        </p:nvSpPr>
        <p:spPr>
          <a:xfrm>
            <a:off x="2514600" y="4258270"/>
            <a:ext cx="2362200" cy="646331"/>
          </a:xfrm>
          <a:prstGeom prst="rect">
            <a:avLst/>
          </a:prstGeom>
          <a:noFill/>
        </p:spPr>
        <p:txBody>
          <a:bodyPr wrap="square" rtlCol="0">
            <a:spAutoFit/>
          </a:bodyPr>
          <a:lstStyle/>
          <a:p>
            <a:r>
              <a:rPr kumimoji="1" lang="en-US" altLang="ja-JP" b="1" dirty="0" smtClean="0"/>
              <a:t>folded magic-T’s and </a:t>
            </a:r>
            <a:r>
              <a:rPr kumimoji="1" lang="en-US" altLang="ja-JP" b="1" u="sng" dirty="0" smtClean="0"/>
              <a:t>U-bend phase shifters</a:t>
            </a:r>
            <a:endParaRPr kumimoji="1" lang="ja-JP" altLang="en-US" b="1" u="sng" dirty="0"/>
          </a:p>
        </p:txBody>
      </p:sp>
      <p:grpSp>
        <p:nvGrpSpPr>
          <p:cNvPr id="57" name="Group 56"/>
          <p:cNvGrpSpPr/>
          <p:nvPr/>
        </p:nvGrpSpPr>
        <p:grpSpPr>
          <a:xfrm>
            <a:off x="4648200" y="1515070"/>
            <a:ext cx="1984375" cy="2590800"/>
            <a:chOff x="5791200" y="4267200"/>
            <a:chExt cx="1984375" cy="2590800"/>
          </a:xfrm>
        </p:grpSpPr>
        <p:sp>
          <p:nvSpPr>
            <p:cNvPr id="34" name="Freeform 1029"/>
            <p:cNvSpPr>
              <a:spLocks/>
            </p:cNvSpPr>
            <p:nvPr/>
          </p:nvSpPr>
          <p:spPr bwMode="auto">
            <a:xfrm>
              <a:off x="5791200" y="5108575"/>
              <a:ext cx="838200" cy="1295400"/>
            </a:xfrm>
            <a:custGeom>
              <a:avLst/>
              <a:gdLst/>
              <a:ahLst/>
              <a:cxnLst>
                <a:cxn ang="0">
                  <a:pos x="0" y="528"/>
                </a:cxn>
                <a:cxn ang="0">
                  <a:pos x="0" y="288"/>
                </a:cxn>
                <a:cxn ang="0">
                  <a:pos x="288" y="288"/>
                </a:cxn>
                <a:cxn ang="0">
                  <a:pos x="288" y="0"/>
                </a:cxn>
                <a:cxn ang="0">
                  <a:pos x="528" y="0"/>
                </a:cxn>
                <a:cxn ang="0">
                  <a:pos x="528" y="816"/>
                </a:cxn>
                <a:cxn ang="0">
                  <a:pos x="288" y="816"/>
                </a:cxn>
                <a:cxn ang="0">
                  <a:pos x="288" y="528"/>
                </a:cxn>
                <a:cxn ang="0">
                  <a:pos x="0" y="528"/>
                </a:cxn>
              </a:cxnLst>
              <a:rect l="0" t="0" r="r" b="b"/>
              <a:pathLst>
                <a:path w="528" h="816">
                  <a:moveTo>
                    <a:pt x="0" y="528"/>
                  </a:moveTo>
                  <a:lnTo>
                    <a:pt x="0" y="288"/>
                  </a:lnTo>
                  <a:lnTo>
                    <a:pt x="288" y="288"/>
                  </a:lnTo>
                  <a:lnTo>
                    <a:pt x="288" y="0"/>
                  </a:lnTo>
                  <a:lnTo>
                    <a:pt x="528" y="0"/>
                  </a:lnTo>
                  <a:lnTo>
                    <a:pt x="528" y="816"/>
                  </a:lnTo>
                  <a:lnTo>
                    <a:pt x="288" y="816"/>
                  </a:lnTo>
                  <a:lnTo>
                    <a:pt x="288" y="528"/>
                  </a:lnTo>
                  <a:lnTo>
                    <a:pt x="0" y="528"/>
                  </a:lnTo>
                  <a:close/>
                </a:path>
              </a:pathLst>
            </a:custGeom>
            <a:solidFill>
              <a:srgbClr val="92D050"/>
            </a:solidFill>
            <a:ln w="9525">
              <a:solidFill>
                <a:schemeClr val="tx1"/>
              </a:solidFill>
              <a:round/>
              <a:headEnd/>
              <a:tailEnd/>
            </a:ln>
            <a:effectLst/>
          </p:spPr>
          <p:txBody>
            <a:bodyPr/>
            <a:lstStyle/>
            <a:p>
              <a:endParaRPr lang="en-US"/>
            </a:p>
          </p:txBody>
        </p:sp>
        <p:sp>
          <p:nvSpPr>
            <p:cNvPr id="35" name="Rectangle 1030"/>
            <p:cNvSpPr>
              <a:spLocks noChangeArrowheads="1"/>
            </p:cNvSpPr>
            <p:nvPr/>
          </p:nvSpPr>
          <p:spPr bwMode="auto">
            <a:xfrm>
              <a:off x="6243638" y="5645150"/>
              <a:ext cx="381000" cy="228600"/>
            </a:xfrm>
            <a:prstGeom prst="rect">
              <a:avLst/>
            </a:prstGeom>
            <a:noFill/>
            <a:ln w="9525">
              <a:solidFill>
                <a:schemeClr val="tx1"/>
              </a:solidFill>
              <a:prstDash val="dash"/>
              <a:miter lim="800000"/>
              <a:headEnd/>
              <a:tailEnd/>
            </a:ln>
            <a:effectLst/>
          </p:spPr>
          <p:txBody>
            <a:bodyPr wrap="none" anchor="ctr"/>
            <a:lstStyle/>
            <a:p>
              <a:endParaRPr lang="en-US"/>
            </a:p>
          </p:txBody>
        </p:sp>
        <p:sp>
          <p:nvSpPr>
            <p:cNvPr id="36" name="Freeform 1031"/>
            <p:cNvSpPr>
              <a:spLocks/>
            </p:cNvSpPr>
            <p:nvPr/>
          </p:nvSpPr>
          <p:spPr bwMode="auto">
            <a:xfrm flipH="1">
              <a:off x="6937375" y="5105400"/>
              <a:ext cx="838200" cy="1295400"/>
            </a:xfrm>
            <a:custGeom>
              <a:avLst/>
              <a:gdLst/>
              <a:ahLst/>
              <a:cxnLst>
                <a:cxn ang="0">
                  <a:pos x="0" y="528"/>
                </a:cxn>
                <a:cxn ang="0">
                  <a:pos x="0" y="288"/>
                </a:cxn>
                <a:cxn ang="0">
                  <a:pos x="288" y="288"/>
                </a:cxn>
                <a:cxn ang="0">
                  <a:pos x="288" y="0"/>
                </a:cxn>
                <a:cxn ang="0">
                  <a:pos x="528" y="0"/>
                </a:cxn>
                <a:cxn ang="0">
                  <a:pos x="528" y="816"/>
                </a:cxn>
                <a:cxn ang="0">
                  <a:pos x="288" y="816"/>
                </a:cxn>
                <a:cxn ang="0">
                  <a:pos x="288" y="528"/>
                </a:cxn>
                <a:cxn ang="0">
                  <a:pos x="0" y="528"/>
                </a:cxn>
              </a:cxnLst>
              <a:rect l="0" t="0" r="r" b="b"/>
              <a:pathLst>
                <a:path w="528" h="816">
                  <a:moveTo>
                    <a:pt x="0" y="528"/>
                  </a:moveTo>
                  <a:lnTo>
                    <a:pt x="0" y="288"/>
                  </a:lnTo>
                  <a:lnTo>
                    <a:pt x="288" y="288"/>
                  </a:lnTo>
                  <a:lnTo>
                    <a:pt x="288" y="0"/>
                  </a:lnTo>
                  <a:lnTo>
                    <a:pt x="528" y="0"/>
                  </a:lnTo>
                  <a:lnTo>
                    <a:pt x="528" y="816"/>
                  </a:lnTo>
                  <a:lnTo>
                    <a:pt x="288" y="816"/>
                  </a:lnTo>
                  <a:lnTo>
                    <a:pt x="288" y="528"/>
                  </a:lnTo>
                  <a:lnTo>
                    <a:pt x="0" y="528"/>
                  </a:lnTo>
                  <a:close/>
                </a:path>
              </a:pathLst>
            </a:custGeom>
            <a:solidFill>
              <a:srgbClr val="92D050"/>
            </a:solidFill>
            <a:ln w="9525">
              <a:solidFill>
                <a:schemeClr val="tx1"/>
              </a:solidFill>
              <a:round/>
              <a:headEnd/>
              <a:tailEnd/>
            </a:ln>
            <a:effectLst/>
          </p:spPr>
          <p:txBody>
            <a:bodyPr/>
            <a:lstStyle/>
            <a:p>
              <a:endParaRPr lang="en-US"/>
            </a:p>
          </p:txBody>
        </p:sp>
        <p:sp>
          <p:nvSpPr>
            <p:cNvPr id="38" name="Rectangle 1036" descr="Dark vertical"/>
            <p:cNvSpPr>
              <a:spLocks noChangeArrowheads="1"/>
            </p:cNvSpPr>
            <p:nvPr/>
          </p:nvSpPr>
          <p:spPr bwMode="auto">
            <a:xfrm>
              <a:off x="6662738" y="4267200"/>
              <a:ext cx="228600" cy="76200"/>
            </a:xfrm>
            <a:prstGeom prst="rect">
              <a:avLst/>
            </a:prstGeom>
            <a:pattFill prst="dkVert">
              <a:fgClr>
                <a:schemeClr val="tx1"/>
              </a:fgClr>
              <a:bgClr>
                <a:schemeClr val="accent1"/>
              </a:bgClr>
            </a:pattFill>
            <a:ln w="9525">
              <a:solidFill>
                <a:schemeClr val="tx1"/>
              </a:solidFill>
              <a:miter lim="800000"/>
              <a:headEnd/>
              <a:tailEnd/>
            </a:ln>
            <a:effectLst/>
          </p:spPr>
          <p:txBody>
            <a:bodyPr wrap="none" anchor="ctr"/>
            <a:lstStyle/>
            <a:p>
              <a:endParaRPr lang="en-US"/>
            </a:p>
          </p:txBody>
        </p:sp>
        <p:sp>
          <p:nvSpPr>
            <p:cNvPr id="39" name="Freeform 1038"/>
            <p:cNvSpPr>
              <a:spLocks/>
            </p:cNvSpPr>
            <p:nvPr/>
          </p:nvSpPr>
          <p:spPr bwMode="auto">
            <a:xfrm>
              <a:off x="6248400" y="4419600"/>
              <a:ext cx="1066800" cy="838200"/>
            </a:xfrm>
            <a:custGeom>
              <a:avLst/>
              <a:gdLst/>
              <a:ahLst/>
              <a:cxnLst>
                <a:cxn ang="0">
                  <a:pos x="0" y="528"/>
                </a:cxn>
                <a:cxn ang="0">
                  <a:pos x="0" y="144"/>
                </a:cxn>
                <a:cxn ang="0">
                  <a:pos x="144" y="0"/>
                </a:cxn>
                <a:cxn ang="0">
                  <a:pos x="528" y="0"/>
                </a:cxn>
                <a:cxn ang="0">
                  <a:pos x="672" y="144"/>
                </a:cxn>
                <a:cxn ang="0">
                  <a:pos x="672" y="528"/>
                </a:cxn>
                <a:cxn ang="0">
                  <a:pos x="432" y="528"/>
                </a:cxn>
                <a:cxn ang="0">
                  <a:pos x="432" y="336"/>
                </a:cxn>
                <a:cxn ang="0">
                  <a:pos x="240" y="336"/>
                </a:cxn>
                <a:cxn ang="0">
                  <a:pos x="240" y="528"/>
                </a:cxn>
                <a:cxn ang="0">
                  <a:pos x="0" y="528"/>
                </a:cxn>
              </a:cxnLst>
              <a:rect l="0" t="0" r="r" b="b"/>
              <a:pathLst>
                <a:path w="672" h="528">
                  <a:moveTo>
                    <a:pt x="0" y="528"/>
                  </a:moveTo>
                  <a:lnTo>
                    <a:pt x="0" y="144"/>
                  </a:lnTo>
                  <a:lnTo>
                    <a:pt x="144" y="0"/>
                  </a:lnTo>
                  <a:lnTo>
                    <a:pt x="528" y="0"/>
                  </a:lnTo>
                  <a:lnTo>
                    <a:pt x="672" y="144"/>
                  </a:lnTo>
                  <a:lnTo>
                    <a:pt x="672" y="528"/>
                  </a:lnTo>
                  <a:lnTo>
                    <a:pt x="432" y="528"/>
                  </a:lnTo>
                  <a:lnTo>
                    <a:pt x="432" y="336"/>
                  </a:lnTo>
                  <a:lnTo>
                    <a:pt x="240" y="336"/>
                  </a:lnTo>
                  <a:lnTo>
                    <a:pt x="240" y="528"/>
                  </a:lnTo>
                  <a:lnTo>
                    <a:pt x="0" y="528"/>
                  </a:lnTo>
                  <a:close/>
                </a:path>
              </a:pathLst>
            </a:custGeom>
            <a:solidFill>
              <a:schemeClr val="tx2">
                <a:lumMod val="40000"/>
                <a:lumOff val="60000"/>
              </a:schemeClr>
            </a:solidFill>
            <a:ln w="9525">
              <a:solidFill>
                <a:schemeClr val="tx1"/>
              </a:solidFill>
              <a:round/>
              <a:headEnd/>
              <a:tailEnd/>
            </a:ln>
            <a:effectLst/>
          </p:spPr>
          <p:txBody>
            <a:bodyPr/>
            <a:lstStyle/>
            <a:p>
              <a:endParaRPr lang="en-US"/>
            </a:p>
          </p:txBody>
        </p:sp>
        <p:sp>
          <p:nvSpPr>
            <p:cNvPr id="40" name="Line 1035"/>
            <p:cNvSpPr>
              <a:spLocks noChangeShapeType="1"/>
            </p:cNvSpPr>
            <p:nvPr/>
          </p:nvSpPr>
          <p:spPr bwMode="auto">
            <a:xfrm flipV="1">
              <a:off x="6770688" y="4343400"/>
              <a:ext cx="0" cy="152400"/>
            </a:xfrm>
            <a:prstGeom prst="line">
              <a:avLst/>
            </a:prstGeom>
            <a:noFill/>
            <a:ln w="25400">
              <a:solidFill>
                <a:schemeClr val="tx1"/>
              </a:solidFill>
              <a:round/>
              <a:headEnd/>
              <a:tailEnd/>
            </a:ln>
            <a:effectLst/>
          </p:spPr>
          <p:txBody>
            <a:bodyPr/>
            <a:lstStyle/>
            <a:p>
              <a:endParaRPr lang="en-US"/>
            </a:p>
          </p:txBody>
        </p:sp>
        <p:sp>
          <p:nvSpPr>
            <p:cNvPr id="41" name="Freeform 1050"/>
            <p:cNvSpPr>
              <a:spLocks/>
            </p:cNvSpPr>
            <p:nvPr/>
          </p:nvSpPr>
          <p:spPr bwMode="auto">
            <a:xfrm flipV="1">
              <a:off x="6248400" y="6248400"/>
              <a:ext cx="1066800" cy="609600"/>
            </a:xfrm>
            <a:custGeom>
              <a:avLst/>
              <a:gdLst/>
              <a:ahLst/>
              <a:cxnLst>
                <a:cxn ang="0">
                  <a:pos x="0" y="384"/>
                </a:cxn>
                <a:cxn ang="0">
                  <a:pos x="240" y="384"/>
                </a:cxn>
                <a:cxn ang="0">
                  <a:pos x="240" y="240"/>
                </a:cxn>
                <a:cxn ang="0">
                  <a:pos x="432" y="240"/>
                </a:cxn>
                <a:cxn ang="0">
                  <a:pos x="432" y="384"/>
                </a:cxn>
                <a:cxn ang="0">
                  <a:pos x="672" y="384"/>
                </a:cxn>
                <a:cxn ang="0">
                  <a:pos x="672" y="144"/>
                </a:cxn>
                <a:cxn ang="0">
                  <a:pos x="528" y="0"/>
                </a:cxn>
                <a:cxn ang="0">
                  <a:pos x="144" y="0"/>
                </a:cxn>
                <a:cxn ang="0">
                  <a:pos x="0" y="144"/>
                </a:cxn>
                <a:cxn ang="0">
                  <a:pos x="0" y="384"/>
                </a:cxn>
              </a:cxnLst>
              <a:rect l="0" t="0" r="r" b="b"/>
              <a:pathLst>
                <a:path w="672" h="384">
                  <a:moveTo>
                    <a:pt x="0" y="384"/>
                  </a:moveTo>
                  <a:lnTo>
                    <a:pt x="240" y="384"/>
                  </a:lnTo>
                  <a:lnTo>
                    <a:pt x="240" y="240"/>
                  </a:lnTo>
                  <a:lnTo>
                    <a:pt x="432" y="240"/>
                  </a:lnTo>
                  <a:lnTo>
                    <a:pt x="432" y="384"/>
                  </a:lnTo>
                  <a:lnTo>
                    <a:pt x="672" y="384"/>
                  </a:lnTo>
                  <a:lnTo>
                    <a:pt x="672" y="144"/>
                  </a:lnTo>
                  <a:lnTo>
                    <a:pt x="528" y="0"/>
                  </a:lnTo>
                  <a:lnTo>
                    <a:pt x="144" y="0"/>
                  </a:lnTo>
                  <a:lnTo>
                    <a:pt x="0" y="144"/>
                  </a:lnTo>
                  <a:lnTo>
                    <a:pt x="0" y="384"/>
                  </a:lnTo>
                  <a:close/>
                </a:path>
              </a:pathLst>
            </a:custGeom>
            <a:solidFill>
              <a:schemeClr val="accent1"/>
            </a:solidFill>
            <a:ln w="9525">
              <a:solidFill>
                <a:schemeClr val="tx1"/>
              </a:solidFill>
              <a:round/>
              <a:headEnd/>
              <a:tailEnd/>
            </a:ln>
            <a:effectLst/>
          </p:spPr>
          <p:txBody>
            <a:bodyPr/>
            <a:lstStyle/>
            <a:p>
              <a:endParaRPr lang="en-US"/>
            </a:p>
          </p:txBody>
        </p:sp>
        <p:sp>
          <p:nvSpPr>
            <p:cNvPr id="46" name="Freeform 1048"/>
            <p:cNvSpPr>
              <a:spLocks/>
            </p:cNvSpPr>
            <p:nvPr/>
          </p:nvSpPr>
          <p:spPr bwMode="auto">
            <a:xfrm>
              <a:off x="6248400" y="4495800"/>
              <a:ext cx="1066800" cy="609600"/>
            </a:xfrm>
            <a:custGeom>
              <a:avLst/>
              <a:gdLst/>
              <a:ahLst/>
              <a:cxnLst>
                <a:cxn ang="0">
                  <a:pos x="0" y="384"/>
                </a:cxn>
                <a:cxn ang="0">
                  <a:pos x="240" y="384"/>
                </a:cxn>
                <a:cxn ang="0">
                  <a:pos x="240" y="240"/>
                </a:cxn>
                <a:cxn ang="0">
                  <a:pos x="432" y="240"/>
                </a:cxn>
                <a:cxn ang="0">
                  <a:pos x="432" y="384"/>
                </a:cxn>
                <a:cxn ang="0">
                  <a:pos x="672" y="384"/>
                </a:cxn>
                <a:cxn ang="0">
                  <a:pos x="672" y="144"/>
                </a:cxn>
                <a:cxn ang="0">
                  <a:pos x="528" y="0"/>
                </a:cxn>
                <a:cxn ang="0">
                  <a:pos x="144" y="0"/>
                </a:cxn>
                <a:cxn ang="0">
                  <a:pos x="0" y="144"/>
                </a:cxn>
                <a:cxn ang="0">
                  <a:pos x="0" y="384"/>
                </a:cxn>
              </a:cxnLst>
              <a:rect l="0" t="0" r="r" b="b"/>
              <a:pathLst>
                <a:path w="672" h="384">
                  <a:moveTo>
                    <a:pt x="0" y="384"/>
                  </a:moveTo>
                  <a:lnTo>
                    <a:pt x="240" y="384"/>
                  </a:lnTo>
                  <a:lnTo>
                    <a:pt x="240" y="240"/>
                  </a:lnTo>
                  <a:lnTo>
                    <a:pt x="432" y="240"/>
                  </a:lnTo>
                  <a:lnTo>
                    <a:pt x="432" y="384"/>
                  </a:lnTo>
                  <a:lnTo>
                    <a:pt x="672" y="384"/>
                  </a:lnTo>
                  <a:lnTo>
                    <a:pt x="672" y="144"/>
                  </a:lnTo>
                  <a:lnTo>
                    <a:pt x="528" y="0"/>
                  </a:lnTo>
                  <a:lnTo>
                    <a:pt x="144" y="0"/>
                  </a:lnTo>
                  <a:lnTo>
                    <a:pt x="0" y="144"/>
                  </a:lnTo>
                  <a:lnTo>
                    <a:pt x="0" y="384"/>
                  </a:lnTo>
                  <a:close/>
                </a:path>
              </a:pathLst>
            </a:custGeom>
            <a:solidFill>
              <a:srgbClr val="FFCC00"/>
            </a:solidFill>
            <a:ln w="9525">
              <a:noFill/>
              <a:round/>
              <a:headEnd/>
              <a:tailEnd/>
            </a:ln>
            <a:effectLst/>
          </p:spPr>
          <p:txBody>
            <a:bodyPr/>
            <a:lstStyle/>
            <a:p>
              <a:endParaRPr lang="en-US"/>
            </a:p>
          </p:txBody>
        </p:sp>
        <p:sp>
          <p:nvSpPr>
            <p:cNvPr id="48" name="Rectangle 1030"/>
            <p:cNvSpPr>
              <a:spLocks noChangeArrowheads="1"/>
            </p:cNvSpPr>
            <p:nvPr/>
          </p:nvSpPr>
          <p:spPr bwMode="auto">
            <a:xfrm>
              <a:off x="6934200" y="5638800"/>
              <a:ext cx="381000" cy="228600"/>
            </a:xfrm>
            <a:prstGeom prst="rect">
              <a:avLst/>
            </a:prstGeom>
            <a:solidFill>
              <a:srgbClr val="00B050"/>
            </a:solidFill>
            <a:ln w="9525">
              <a:solidFill>
                <a:schemeClr val="tx1"/>
              </a:solidFill>
              <a:miter lim="800000"/>
              <a:headEnd/>
              <a:tailEnd/>
            </a:ln>
            <a:effectLst/>
          </p:spPr>
          <p:txBody>
            <a:bodyPr wrap="none" anchor="ctr"/>
            <a:lstStyle/>
            <a:p>
              <a:endParaRPr lang="en-US"/>
            </a:p>
          </p:txBody>
        </p:sp>
        <p:sp>
          <p:nvSpPr>
            <p:cNvPr id="56" name="Freeform 1049"/>
            <p:cNvSpPr>
              <a:spLocks/>
            </p:cNvSpPr>
            <p:nvPr/>
          </p:nvSpPr>
          <p:spPr bwMode="auto">
            <a:xfrm>
              <a:off x="6248400" y="4419600"/>
              <a:ext cx="1066800" cy="838200"/>
            </a:xfrm>
            <a:custGeom>
              <a:avLst/>
              <a:gdLst/>
              <a:ahLst/>
              <a:cxnLst>
                <a:cxn ang="0">
                  <a:pos x="0" y="528"/>
                </a:cxn>
                <a:cxn ang="0">
                  <a:pos x="0" y="144"/>
                </a:cxn>
                <a:cxn ang="0">
                  <a:pos x="144" y="0"/>
                </a:cxn>
                <a:cxn ang="0">
                  <a:pos x="528" y="0"/>
                </a:cxn>
                <a:cxn ang="0">
                  <a:pos x="672" y="144"/>
                </a:cxn>
                <a:cxn ang="0">
                  <a:pos x="672" y="528"/>
                </a:cxn>
                <a:cxn ang="0">
                  <a:pos x="432" y="528"/>
                </a:cxn>
                <a:cxn ang="0">
                  <a:pos x="432" y="336"/>
                </a:cxn>
                <a:cxn ang="0">
                  <a:pos x="240" y="336"/>
                </a:cxn>
                <a:cxn ang="0">
                  <a:pos x="240" y="528"/>
                </a:cxn>
                <a:cxn ang="0">
                  <a:pos x="0" y="528"/>
                </a:cxn>
              </a:cxnLst>
              <a:rect l="0" t="0" r="r" b="b"/>
              <a:pathLst>
                <a:path w="672" h="528">
                  <a:moveTo>
                    <a:pt x="0" y="528"/>
                  </a:moveTo>
                  <a:lnTo>
                    <a:pt x="0" y="144"/>
                  </a:lnTo>
                  <a:lnTo>
                    <a:pt x="144" y="0"/>
                  </a:lnTo>
                  <a:lnTo>
                    <a:pt x="528" y="0"/>
                  </a:lnTo>
                  <a:lnTo>
                    <a:pt x="672" y="144"/>
                  </a:lnTo>
                  <a:lnTo>
                    <a:pt x="672" y="528"/>
                  </a:lnTo>
                  <a:lnTo>
                    <a:pt x="432" y="528"/>
                  </a:lnTo>
                  <a:lnTo>
                    <a:pt x="432" y="336"/>
                  </a:lnTo>
                  <a:lnTo>
                    <a:pt x="240" y="336"/>
                  </a:lnTo>
                  <a:lnTo>
                    <a:pt x="240" y="528"/>
                  </a:lnTo>
                  <a:lnTo>
                    <a:pt x="0" y="528"/>
                  </a:lnTo>
                  <a:close/>
                </a:path>
              </a:pathLst>
            </a:custGeom>
            <a:noFill/>
            <a:ln w="19050">
              <a:solidFill>
                <a:schemeClr val="tx1"/>
              </a:solidFill>
              <a:round/>
              <a:headEnd/>
              <a:tailEnd/>
            </a:ln>
            <a:effectLst/>
          </p:spPr>
          <p:txBody>
            <a:bodyPr/>
            <a:lstStyle/>
            <a:p>
              <a:endParaRPr lang="en-US"/>
            </a:p>
          </p:txBody>
        </p:sp>
      </p:grpSp>
      <p:grpSp>
        <p:nvGrpSpPr>
          <p:cNvPr id="70" name="Group 69"/>
          <p:cNvGrpSpPr/>
          <p:nvPr/>
        </p:nvGrpSpPr>
        <p:grpSpPr>
          <a:xfrm>
            <a:off x="7010400" y="1743670"/>
            <a:ext cx="1984375" cy="2438400"/>
            <a:chOff x="7083425" y="1676400"/>
            <a:chExt cx="1984375" cy="2438400"/>
          </a:xfrm>
        </p:grpSpPr>
        <p:sp>
          <p:nvSpPr>
            <p:cNvPr id="59" name="Freeform 1029"/>
            <p:cNvSpPr>
              <a:spLocks/>
            </p:cNvSpPr>
            <p:nvPr/>
          </p:nvSpPr>
          <p:spPr bwMode="auto">
            <a:xfrm>
              <a:off x="7083425" y="2289175"/>
              <a:ext cx="838200" cy="1295400"/>
            </a:xfrm>
            <a:custGeom>
              <a:avLst/>
              <a:gdLst/>
              <a:ahLst/>
              <a:cxnLst>
                <a:cxn ang="0">
                  <a:pos x="0" y="528"/>
                </a:cxn>
                <a:cxn ang="0">
                  <a:pos x="0" y="288"/>
                </a:cxn>
                <a:cxn ang="0">
                  <a:pos x="288" y="288"/>
                </a:cxn>
                <a:cxn ang="0">
                  <a:pos x="288" y="0"/>
                </a:cxn>
                <a:cxn ang="0">
                  <a:pos x="528" y="0"/>
                </a:cxn>
                <a:cxn ang="0">
                  <a:pos x="528" y="816"/>
                </a:cxn>
                <a:cxn ang="0">
                  <a:pos x="288" y="816"/>
                </a:cxn>
                <a:cxn ang="0">
                  <a:pos x="288" y="528"/>
                </a:cxn>
                <a:cxn ang="0">
                  <a:pos x="0" y="528"/>
                </a:cxn>
              </a:cxnLst>
              <a:rect l="0" t="0" r="r" b="b"/>
              <a:pathLst>
                <a:path w="528" h="816">
                  <a:moveTo>
                    <a:pt x="0" y="528"/>
                  </a:moveTo>
                  <a:lnTo>
                    <a:pt x="0" y="288"/>
                  </a:lnTo>
                  <a:lnTo>
                    <a:pt x="288" y="288"/>
                  </a:lnTo>
                  <a:lnTo>
                    <a:pt x="288" y="0"/>
                  </a:lnTo>
                  <a:lnTo>
                    <a:pt x="528" y="0"/>
                  </a:lnTo>
                  <a:lnTo>
                    <a:pt x="528" y="816"/>
                  </a:lnTo>
                  <a:lnTo>
                    <a:pt x="288" y="816"/>
                  </a:lnTo>
                  <a:lnTo>
                    <a:pt x="288" y="528"/>
                  </a:lnTo>
                  <a:lnTo>
                    <a:pt x="0" y="528"/>
                  </a:lnTo>
                  <a:close/>
                </a:path>
              </a:pathLst>
            </a:custGeom>
            <a:solidFill>
              <a:srgbClr val="92D050"/>
            </a:solidFill>
            <a:ln w="9525">
              <a:solidFill>
                <a:schemeClr val="tx1"/>
              </a:solidFill>
              <a:round/>
              <a:headEnd/>
              <a:tailEnd/>
            </a:ln>
            <a:effectLst/>
          </p:spPr>
          <p:txBody>
            <a:bodyPr/>
            <a:lstStyle/>
            <a:p>
              <a:endParaRPr lang="en-US"/>
            </a:p>
          </p:txBody>
        </p:sp>
        <p:sp>
          <p:nvSpPr>
            <p:cNvPr id="60" name="Rectangle 1030"/>
            <p:cNvSpPr>
              <a:spLocks noChangeArrowheads="1"/>
            </p:cNvSpPr>
            <p:nvPr/>
          </p:nvSpPr>
          <p:spPr bwMode="auto">
            <a:xfrm>
              <a:off x="7535863" y="2825750"/>
              <a:ext cx="381000" cy="228600"/>
            </a:xfrm>
            <a:prstGeom prst="rect">
              <a:avLst/>
            </a:prstGeom>
            <a:noFill/>
            <a:ln w="9525">
              <a:solidFill>
                <a:schemeClr val="tx1"/>
              </a:solidFill>
              <a:prstDash val="dash"/>
              <a:miter lim="800000"/>
              <a:headEnd/>
              <a:tailEnd/>
            </a:ln>
            <a:effectLst/>
          </p:spPr>
          <p:txBody>
            <a:bodyPr wrap="none" anchor="ctr"/>
            <a:lstStyle/>
            <a:p>
              <a:endParaRPr lang="en-US"/>
            </a:p>
          </p:txBody>
        </p:sp>
        <p:sp>
          <p:nvSpPr>
            <p:cNvPr id="61" name="Freeform 1031"/>
            <p:cNvSpPr>
              <a:spLocks/>
            </p:cNvSpPr>
            <p:nvPr/>
          </p:nvSpPr>
          <p:spPr bwMode="auto">
            <a:xfrm flipH="1">
              <a:off x="8229600" y="2286000"/>
              <a:ext cx="838200" cy="1295400"/>
            </a:xfrm>
            <a:custGeom>
              <a:avLst/>
              <a:gdLst/>
              <a:ahLst/>
              <a:cxnLst>
                <a:cxn ang="0">
                  <a:pos x="0" y="528"/>
                </a:cxn>
                <a:cxn ang="0">
                  <a:pos x="0" y="288"/>
                </a:cxn>
                <a:cxn ang="0">
                  <a:pos x="288" y="288"/>
                </a:cxn>
                <a:cxn ang="0">
                  <a:pos x="288" y="0"/>
                </a:cxn>
                <a:cxn ang="0">
                  <a:pos x="528" y="0"/>
                </a:cxn>
                <a:cxn ang="0">
                  <a:pos x="528" y="816"/>
                </a:cxn>
                <a:cxn ang="0">
                  <a:pos x="288" y="816"/>
                </a:cxn>
                <a:cxn ang="0">
                  <a:pos x="288" y="528"/>
                </a:cxn>
                <a:cxn ang="0">
                  <a:pos x="0" y="528"/>
                </a:cxn>
              </a:cxnLst>
              <a:rect l="0" t="0" r="r" b="b"/>
              <a:pathLst>
                <a:path w="528" h="816">
                  <a:moveTo>
                    <a:pt x="0" y="528"/>
                  </a:moveTo>
                  <a:lnTo>
                    <a:pt x="0" y="288"/>
                  </a:lnTo>
                  <a:lnTo>
                    <a:pt x="288" y="288"/>
                  </a:lnTo>
                  <a:lnTo>
                    <a:pt x="288" y="0"/>
                  </a:lnTo>
                  <a:lnTo>
                    <a:pt x="528" y="0"/>
                  </a:lnTo>
                  <a:lnTo>
                    <a:pt x="528" y="816"/>
                  </a:lnTo>
                  <a:lnTo>
                    <a:pt x="288" y="816"/>
                  </a:lnTo>
                  <a:lnTo>
                    <a:pt x="288" y="528"/>
                  </a:lnTo>
                  <a:lnTo>
                    <a:pt x="0" y="528"/>
                  </a:lnTo>
                  <a:close/>
                </a:path>
              </a:pathLst>
            </a:custGeom>
            <a:solidFill>
              <a:srgbClr val="92D050"/>
            </a:solidFill>
            <a:ln w="9525">
              <a:solidFill>
                <a:schemeClr val="tx1"/>
              </a:solidFill>
              <a:round/>
              <a:headEnd/>
              <a:tailEnd/>
            </a:ln>
            <a:effectLst/>
          </p:spPr>
          <p:txBody>
            <a:bodyPr/>
            <a:lstStyle/>
            <a:p>
              <a:endParaRPr lang="en-US"/>
            </a:p>
          </p:txBody>
        </p:sp>
        <p:sp>
          <p:nvSpPr>
            <p:cNvPr id="65" name="Freeform 1050"/>
            <p:cNvSpPr>
              <a:spLocks/>
            </p:cNvSpPr>
            <p:nvPr/>
          </p:nvSpPr>
          <p:spPr bwMode="auto">
            <a:xfrm flipV="1">
              <a:off x="7540625" y="3505200"/>
              <a:ext cx="1066800" cy="609600"/>
            </a:xfrm>
            <a:custGeom>
              <a:avLst/>
              <a:gdLst/>
              <a:ahLst/>
              <a:cxnLst>
                <a:cxn ang="0">
                  <a:pos x="0" y="384"/>
                </a:cxn>
                <a:cxn ang="0">
                  <a:pos x="240" y="384"/>
                </a:cxn>
                <a:cxn ang="0">
                  <a:pos x="240" y="240"/>
                </a:cxn>
                <a:cxn ang="0">
                  <a:pos x="432" y="240"/>
                </a:cxn>
                <a:cxn ang="0">
                  <a:pos x="432" y="384"/>
                </a:cxn>
                <a:cxn ang="0">
                  <a:pos x="672" y="384"/>
                </a:cxn>
                <a:cxn ang="0">
                  <a:pos x="672" y="144"/>
                </a:cxn>
                <a:cxn ang="0">
                  <a:pos x="528" y="0"/>
                </a:cxn>
                <a:cxn ang="0">
                  <a:pos x="144" y="0"/>
                </a:cxn>
                <a:cxn ang="0">
                  <a:pos x="0" y="144"/>
                </a:cxn>
                <a:cxn ang="0">
                  <a:pos x="0" y="384"/>
                </a:cxn>
              </a:cxnLst>
              <a:rect l="0" t="0" r="r" b="b"/>
              <a:pathLst>
                <a:path w="672" h="384">
                  <a:moveTo>
                    <a:pt x="0" y="384"/>
                  </a:moveTo>
                  <a:lnTo>
                    <a:pt x="240" y="384"/>
                  </a:lnTo>
                  <a:lnTo>
                    <a:pt x="240" y="240"/>
                  </a:lnTo>
                  <a:lnTo>
                    <a:pt x="432" y="240"/>
                  </a:lnTo>
                  <a:lnTo>
                    <a:pt x="432" y="384"/>
                  </a:lnTo>
                  <a:lnTo>
                    <a:pt x="672" y="384"/>
                  </a:lnTo>
                  <a:lnTo>
                    <a:pt x="672" y="144"/>
                  </a:lnTo>
                  <a:lnTo>
                    <a:pt x="528" y="0"/>
                  </a:lnTo>
                  <a:lnTo>
                    <a:pt x="144" y="0"/>
                  </a:lnTo>
                  <a:lnTo>
                    <a:pt x="0" y="144"/>
                  </a:lnTo>
                  <a:lnTo>
                    <a:pt x="0" y="384"/>
                  </a:lnTo>
                  <a:close/>
                </a:path>
              </a:pathLst>
            </a:custGeom>
            <a:solidFill>
              <a:schemeClr val="accent1"/>
            </a:solidFill>
            <a:ln w="9525">
              <a:solidFill>
                <a:schemeClr val="tx1"/>
              </a:solidFill>
              <a:round/>
              <a:headEnd/>
              <a:tailEnd/>
            </a:ln>
            <a:effectLst/>
          </p:spPr>
          <p:txBody>
            <a:bodyPr/>
            <a:lstStyle/>
            <a:p>
              <a:endParaRPr lang="en-US"/>
            </a:p>
          </p:txBody>
        </p:sp>
        <p:sp>
          <p:nvSpPr>
            <p:cNvPr id="67" name="Rectangle 1030"/>
            <p:cNvSpPr>
              <a:spLocks noChangeArrowheads="1"/>
            </p:cNvSpPr>
            <p:nvPr/>
          </p:nvSpPr>
          <p:spPr bwMode="auto">
            <a:xfrm>
              <a:off x="8226425" y="2819400"/>
              <a:ext cx="381000" cy="228600"/>
            </a:xfrm>
            <a:prstGeom prst="rect">
              <a:avLst/>
            </a:prstGeom>
            <a:solidFill>
              <a:srgbClr val="00B050"/>
            </a:solidFill>
            <a:ln w="9525">
              <a:solidFill>
                <a:schemeClr val="tx1"/>
              </a:solidFill>
              <a:miter lim="800000"/>
              <a:headEnd/>
              <a:tailEnd/>
            </a:ln>
            <a:effectLst/>
          </p:spPr>
          <p:txBody>
            <a:bodyPr wrap="none" anchor="ctr"/>
            <a:lstStyle/>
            <a:p>
              <a:endParaRPr lang="en-US"/>
            </a:p>
          </p:txBody>
        </p:sp>
        <p:sp>
          <p:nvSpPr>
            <p:cNvPr id="69" name="Freeform 1050"/>
            <p:cNvSpPr>
              <a:spLocks/>
            </p:cNvSpPr>
            <p:nvPr/>
          </p:nvSpPr>
          <p:spPr bwMode="auto">
            <a:xfrm>
              <a:off x="7540625" y="1676400"/>
              <a:ext cx="1066800" cy="609600"/>
            </a:xfrm>
            <a:custGeom>
              <a:avLst/>
              <a:gdLst/>
              <a:ahLst/>
              <a:cxnLst>
                <a:cxn ang="0">
                  <a:pos x="0" y="384"/>
                </a:cxn>
                <a:cxn ang="0">
                  <a:pos x="240" y="384"/>
                </a:cxn>
                <a:cxn ang="0">
                  <a:pos x="240" y="240"/>
                </a:cxn>
                <a:cxn ang="0">
                  <a:pos x="432" y="240"/>
                </a:cxn>
                <a:cxn ang="0">
                  <a:pos x="432" y="384"/>
                </a:cxn>
                <a:cxn ang="0">
                  <a:pos x="672" y="384"/>
                </a:cxn>
                <a:cxn ang="0">
                  <a:pos x="672" y="144"/>
                </a:cxn>
                <a:cxn ang="0">
                  <a:pos x="528" y="0"/>
                </a:cxn>
                <a:cxn ang="0">
                  <a:pos x="144" y="0"/>
                </a:cxn>
                <a:cxn ang="0">
                  <a:pos x="0" y="144"/>
                </a:cxn>
                <a:cxn ang="0">
                  <a:pos x="0" y="384"/>
                </a:cxn>
              </a:cxnLst>
              <a:rect l="0" t="0" r="r" b="b"/>
              <a:pathLst>
                <a:path w="672" h="384">
                  <a:moveTo>
                    <a:pt x="0" y="384"/>
                  </a:moveTo>
                  <a:lnTo>
                    <a:pt x="240" y="384"/>
                  </a:lnTo>
                  <a:lnTo>
                    <a:pt x="240" y="240"/>
                  </a:lnTo>
                  <a:lnTo>
                    <a:pt x="432" y="240"/>
                  </a:lnTo>
                  <a:lnTo>
                    <a:pt x="432" y="384"/>
                  </a:lnTo>
                  <a:lnTo>
                    <a:pt x="672" y="384"/>
                  </a:lnTo>
                  <a:lnTo>
                    <a:pt x="672" y="144"/>
                  </a:lnTo>
                  <a:lnTo>
                    <a:pt x="528" y="0"/>
                  </a:lnTo>
                  <a:lnTo>
                    <a:pt x="144" y="0"/>
                  </a:lnTo>
                  <a:lnTo>
                    <a:pt x="0" y="144"/>
                  </a:lnTo>
                  <a:lnTo>
                    <a:pt x="0" y="384"/>
                  </a:lnTo>
                  <a:close/>
                </a:path>
              </a:pathLst>
            </a:custGeom>
            <a:solidFill>
              <a:schemeClr val="accent1"/>
            </a:solidFill>
            <a:ln w="9525">
              <a:solidFill>
                <a:schemeClr val="tx1"/>
              </a:solidFill>
              <a:round/>
              <a:headEnd/>
              <a:tailEnd/>
            </a:ln>
            <a:effectLst/>
          </p:spPr>
          <p:txBody>
            <a:bodyPr/>
            <a:lstStyle/>
            <a:p>
              <a:endParaRPr lang="en-US"/>
            </a:p>
          </p:txBody>
        </p:sp>
        <p:sp>
          <p:nvSpPr>
            <p:cNvPr id="13" name="Rectangle 17"/>
            <p:cNvSpPr>
              <a:spLocks noChangeArrowheads="1"/>
            </p:cNvSpPr>
            <p:nvPr/>
          </p:nvSpPr>
          <p:spPr bwMode="auto">
            <a:xfrm>
              <a:off x="8226425" y="2286000"/>
              <a:ext cx="381000" cy="152400"/>
            </a:xfrm>
            <a:prstGeom prst="rect">
              <a:avLst/>
            </a:prstGeom>
            <a:solidFill>
              <a:srgbClr val="FF6600"/>
            </a:solidFill>
            <a:ln w="9525">
              <a:solidFill>
                <a:schemeClr val="tx1"/>
              </a:solidFill>
              <a:miter lim="800000"/>
              <a:headEnd/>
              <a:tailEnd/>
            </a:ln>
          </p:spPr>
          <p:txBody>
            <a:bodyPr wrap="none" anchor="ctr">
              <a:prstTxWarp prst="textNoShape">
                <a:avLst/>
              </a:prstTxWarp>
            </a:bodyPr>
            <a:lstStyle/>
            <a:p>
              <a:endParaRPr lang="en-US" sz="1800">
                <a:latin typeface="Calibri" pitchFamily="84" charset="0"/>
              </a:endParaRPr>
            </a:p>
          </p:txBody>
        </p:sp>
        <p:sp>
          <p:nvSpPr>
            <p:cNvPr id="14" name="Rectangle 20"/>
            <p:cNvSpPr>
              <a:spLocks noChangeArrowheads="1"/>
            </p:cNvSpPr>
            <p:nvPr/>
          </p:nvSpPr>
          <p:spPr bwMode="auto">
            <a:xfrm>
              <a:off x="7542861" y="2286000"/>
              <a:ext cx="381000" cy="152400"/>
            </a:xfrm>
            <a:prstGeom prst="rect">
              <a:avLst/>
            </a:prstGeom>
            <a:solidFill>
              <a:srgbClr val="FF6600"/>
            </a:solidFill>
            <a:ln w="9525">
              <a:solidFill>
                <a:schemeClr val="tx1"/>
              </a:solidFill>
              <a:miter lim="800000"/>
              <a:headEnd/>
              <a:tailEnd/>
            </a:ln>
          </p:spPr>
          <p:txBody>
            <a:bodyPr wrap="none" anchor="ctr">
              <a:prstTxWarp prst="textNoShape">
                <a:avLst/>
              </a:prstTxWarp>
            </a:bodyPr>
            <a:lstStyle/>
            <a:p>
              <a:endParaRPr lang="en-US" sz="1800">
                <a:latin typeface="Calibri" pitchFamily="84" charset="0"/>
              </a:endParaRPr>
            </a:p>
          </p:txBody>
        </p:sp>
        <p:sp>
          <p:nvSpPr>
            <p:cNvPr id="10" name="Rectangle 22"/>
            <p:cNvSpPr>
              <a:spLocks noChangeArrowheads="1"/>
            </p:cNvSpPr>
            <p:nvPr/>
          </p:nvSpPr>
          <p:spPr bwMode="auto">
            <a:xfrm>
              <a:off x="7540625" y="3429000"/>
              <a:ext cx="381000" cy="76200"/>
            </a:xfrm>
            <a:prstGeom prst="rect">
              <a:avLst/>
            </a:prstGeom>
            <a:solidFill>
              <a:srgbClr val="FF6600"/>
            </a:solidFill>
            <a:ln w="9525">
              <a:solidFill>
                <a:schemeClr val="tx1"/>
              </a:solidFill>
              <a:miter lim="800000"/>
              <a:headEnd/>
              <a:tailEnd/>
            </a:ln>
          </p:spPr>
          <p:txBody>
            <a:bodyPr wrap="none" anchor="ctr">
              <a:prstTxWarp prst="textNoShape">
                <a:avLst/>
              </a:prstTxWarp>
            </a:bodyPr>
            <a:lstStyle/>
            <a:p>
              <a:endParaRPr lang="en-US" sz="1800">
                <a:latin typeface="Calibri" pitchFamily="84" charset="0"/>
              </a:endParaRPr>
            </a:p>
          </p:txBody>
        </p:sp>
        <p:sp>
          <p:nvSpPr>
            <p:cNvPr id="11" name="Rectangle 24"/>
            <p:cNvSpPr>
              <a:spLocks noChangeArrowheads="1"/>
            </p:cNvSpPr>
            <p:nvPr/>
          </p:nvSpPr>
          <p:spPr bwMode="auto">
            <a:xfrm>
              <a:off x="8226425" y="3429000"/>
              <a:ext cx="381000" cy="76200"/>
            </a:xfrm>
            <a:prstGeom prst="rect">
              <a:avLst/>
            </a:prstGeom>
            <a:solidFill>
              <a:srgbClr val="FF6600"/>
            </a:solidFill>
            <a:ln w="9525">
              <a:solidFill>
                <a:schemeClr val="tx1"/>
              </a:solidFill>
              <a:miter lim="800000"/>
              <a:headEnd/>
              <a:tailEnd/>
            </a:ln>
          </p:spPr>
          <p:txBody>
            <a:bodyPr wrap="none" anchor="ctr">
              <a:prstTxWarp prst="textNoShape">
                <a:avLst/>
              </a:prstTxWarp>
            </a:bodyPr>
            <a:lstStyle/>
            <a:p>
              <a:endParaRPr lang="en-US" sz="1800">
                <a:latin typeface="Calibri" pitchFamily="84" charset="0"/>
              </a:endParaRPr>
            </a:p>
          </p:txBody>
        </p:sp>
      </p:grpSp>
      <p:sp>
        <p:nvSpPr>
          <p:cNvPr id="71" name="TextBox 70"/>
          <p:cNvSpPr txBox="1"/>
          <p:nvPr/>
        </p:nvSpPr>
        <p:spPr>
          <a:xfrm>
            <a:off x="990600" y="0"/>
            <a:ext cx="7315200" cy="769441"/>
          </a:xfrm>
          <a:prstGeom prst="rect">
            <a:avLst/>
          </a:prstGeom>
          <a:noFill/>
        </p:spPr>
        <p:txBody>
          <a:bodyPr wrap="square" rtlCol="0">
            <a:spAutoFit/>
          </a:bodyPr>
          <a:lstStyle/>
          <a:p>
            <a:r>
              <a:rPr lang="en-US" sz="4400" dirty="0" smtClean="0">
                <a:solidFill>
                  <a:srgbClr val="7030A0"/>
                </a:solidFill>
              </a:rPr>
              <a:t>Options for PDS Power Splitting</a:t>
            </a:r>
            <a:endParaRPr lang="en-US" sz="4400" dirty="0">
              <a:solidFill>
                <a:srgbClr val="7030A0"/>
              </a:solidFill>
            </a:endParaRPr>
          </a:p>
        </p:txBody>
      </p:sp>
      <p:sp>
        <p:nvSpPr>
          <p:cNvPr id="73" name="TextBox 72"/>
          <p:cNvSpPr txBox="1"/>
          <p:nvPr/>
        </p:nvSpPr>
        <p:spPr>
          <a:xfrm>
            <a:off x="4800600" y="4182070"/>
            <a:ext cx="2286000" cy="923330"/>
          </a:xfrm>
          <a:prstGeom prst="rect">
            <a:avLst/>
          </a:prstGeom>
          <a:noFill/>
        </p:spPr>
        <p:txBody>
          <a:bodyPr wrap="square" rtlCol="0">
            <a:spAutoFit/>
          </a:bodyPr>
          <a:lstStyle/>
          <a:p>
            <a:r>
              <a:rPr kumimoji="1" lang="en-US" altLang="ja-JP" b="1" dirty="0" smtClean="0"/>
              <a:t>magic-T’s, </a:t>
            </a:r>
          </a:p>
          <a:p>
            <a:r>
              <a:rPr kumimoji="1" lang="en-US" altLang="ja-JP" b="1" dirty="0" smtClean="0"/>
              <a:t>U-bend phase shifter, </a:t>
            </a:r>
            <a:r>
              <a:rPr kumimoji="1" lang="en-US" altLang="ja-JP" b="1" u="sng" dirty="0" smtClean="0"/>
              <a:t>and U-bend</a:t>
            </a:r>
            <a:endParaRPr kumimoji="1" lang="ja-JP" altLang="en-US" b="1" u="sng" dirty="0"/>
          </a:p>
        </p:txBody>
      </p:sp>
      <p:sp>
        <p:nvSpPr>
          <p:cNvPr id="75" name="TextBox 74"/>
          <p:cNvSpPr txBox="1"/>
          <p:nvPr/>
        </p:nvSpPr>
        <p:spPr>
          <a:xfrm>
            <a:off x="7086600" y="4182070"/>
            <a:ext cx="2057400" cy="923330"/>
          </a:xfrm>
          <a:prstGeom prst="rect">
            <a:avLst/>
          </a:prstGeom>
          <a:noFill/>
        </p:spPr>
        <p:txBody>
          <a:bodyPr wrap="square" rtlCol="0">
            <a:spAutoFit/>
          </a:bodyPr>
          <a:lstStyle/>
          <a:p>
            <a:r>
              <a:rPr kumimoji="1" lang="en-US" altLang="ja-JP" b="1" dirty="0" smtClean="0"/>
              <a:t>magic-T’s, </a:t>
            </a:r>
          </a:p>
          <a:p>
            <a:r>
              <a:rPr kumimoji="1" lang="en-US" altLang="ja-JP" b="1" dirty="0" smtClean="0"/>
              <a:t>U-bends, and </a:t>
            </a:r>
            <a:r>
              <a:rPr kumimoji="1" lang="en-US" altLang="ja-JP" b="1" u="sng" dirty="0" smtClean="0"/>
              <a:t>customized spacers</a:t>
            </a:r>
            <a:endParaRPr kumimoji="1" lang="ja-JP" altLang="en-US" b="1" u="sng" dirty="0"/>
          </a:p>
        </p:txBody>
      </p:sp>
      <p:sp>
        <p:nvSpPr>
          <p:cNvPr id="77" name="TextBox 76"/>
          <p:cNvSpPr txBox="1"/>
          <p:nvPr/>
        </p:nvSpPr>
        <p:spPr>
          <a:xfrm>
            <a:off x="152400" y="5029200"/>
            <a:ext cx="2209800" cy="1077218"/>
          </a:xfrm>
          <a:prstGeom prst="rect">
            <a:avLst/>
          </a:prstGeom>
          <a:noFill/>
        </p:spPr>
        <p:txBody>
          <a:bodyPr wrap="square" rtlCol="0">
            <a:spAutoFit/>
          </a:bodyPr>
          <a:lstStyle/>
          <a:p>
            <a:pPr>
              <a:spcBef>
                <a:spcPts val="600"/>
              </a:spcBef>
            </a:pPr>
            <a:r>
              <a:rPr kumimoji="1" lang="en-US" altLang="ja-JP" dirty="0" err="1" smtClean="0">
                <a:solidFill>
                  <a:srgbClr val="0000FF"/>
                </a:solidFill>
              </a:rPr>
              <a:t>motorizable</a:t>
            </a:r>
            <a:endParaRPr kumimoji="1" lang="en-US" altLang="ja-JP" dirty="0" smtClean="0">
              <a:solidFill>
                <a:srgbClr val="0000FF"/>
              </a:solidFill>
            </a:endParaRPr>
          </a:p>
          <a:p>
            <a:pPr>
              <a:spcBef>
                <a:spcPts val="600"/>
              </a:spcBef>
            </a:pPr>
            <a:r>
              <a:rPr kumimoji="1" lang="en-US" altLang="ja-JP" dirty="0" smtClean="0">
                <a:solidFill>
                  <a:srgbClr val="FF0000"/>
                </a:solidFill>
              </a:rPr>
              <a:t>needs phase shifters</a:t>
            </a:r>
          </a:p>
          <a:p>
            <a:pPr>
              <a:spcBef>
                <a:spcPts val="600"/>
              </a:spcBef>
            </a:pPr>
            <a:r>
              <a:rPr kumimoji="1" lang="en-US" altLang="ja-JP" dirty="0">
                <a:solidFill>
                  <a:srgbClr val="FF0000"/>
                </a:solidFill>
              </a:rPr>
              <a:t>s</a:t>
            </a:r>
            <a:r>
              <a:rPr kumimoji="1" lang="en-US" altLang="ja-JP" dirty="0" smtClean="0">
                <a:solidFill>
                  <a:srgbClr val="FF0000"/>
                </a:solidFill>
              </a:rPr>
              <a:t>mall coupling limited</a:t>
            </a:r>
          </a:p>
        </p:txBody>
      </p:sp>
      <p:sp>
        <p:nvSpPr>
          <p:cNvPr id="78" name="TextBox 77"/>
          <p:cNvSpPr txBox="1"/>
          <p:nvPr/>
        </p:nvSpPr>
        <p:spPr>
          <a:xfrm>
            <a:off x="4724400" y="5029200"/>
            <a:ext cx="2209800" cy="723275"/>
          </a:xfrm>
          <a:prstGeom prst="rect">
            <a:avLst/>
          </a:prstGeom>
          <a:noFill/>
        </p:spPr>
        <p:txBody>
          <a:bodyPr wrap="square" rtlCol="0">
            <a:spAutoFit/>
          </a:bodyPr>
          <a:lstStyle/>
          <a:p>
            <a:pPr>
              <a:spcBef>
                <a:spcPts val="600"/>
              </a:spcBef>
            </a:pPr>
            <a:r>
              <a:rPr kumimoji="1" lang="en-US" altLang="ja-JP" dirty="0" err="1" smtClean="0">
                <a:solidFill>
                  <a:srgbClr val="0000FF"/>
                </a:solidFill>
              </a:rPr>
              <a:t>motorizable</a:t>
            </a:r>
            <a:endParaRPr kumimoji="1" lang="en-US" altLang="ja-JP" dirty="0" smtClean="0">
              <a:solidFill>
                <a:srgbClr val="0000FF"/>
              </a:solidFill>
            </a:endParaRPr>
          </a:p>
          <a:p>
            <a:pPr>
              <a:spcBef>
                <a:spcPts val="600"/>
              </a:spcBef>
            </a:pPr>
            <a:r>
              <a:rPr kumimoji="1" lang="en-US" altLang="ja-JP" dirty="0" smtClean="0">
                <a:solidFill>
                  <a:srgbClr val="FF0000"/>
                </a:solidFill>
              </a:rPr>
              <a:t>needs phase shifters</a:t>
            </a:r>
          </a:p>
        </p:txBody>
      </p:sp>
      <p:sp>
        <p:nvSpPr>
          <p:cNvPr id="79" name="TextBox 78"/>
          <p:cNvSpPr txBox="1"/>
          <p:nvPr/>
        </p:nvSpPr>
        <p:spPr>
          <a:xfrm>
            <a:off x="2514600" y="5029200"/>
            <a:ext cx="1371600" cy="369332"/>
          </a:xfrm>
          <a:prstGeom prst="rect">
            <a:avLst/>
          </a:prstGeom>
          <a:noFill/>
        </p:spPr>
        <p:txBody>
          <a:bodyPr wrap="square" rtlCol="0">
            <a:spAutoFit/>
          </a:bodyPr>
          <a:lstStyle/>
          <a:p>
            <a:pPr>
              <a:spcBef>
                <a:spcPts val="600"/>
              </a:spcBef>
            </a:pPr>
            <a:r>
              <a:rPr kumimoji="1" lang="en-US" altLang="ja-JP" dirty="0" err="1" smtClean="0">
                <a:solidFill>
                  <a:srgbClr val="0000FF"/>
                </a:solidFill>
              </a:rPr>
              <a:t>motorizable</a:t>
            </a:r>
            <a:endParaRPr kumimoji="1" lang="en-US" altLang="ja-JP" dirty="0" smtClean="0">
              <a:solidFill>
                <a:srgbClr val="0000FF"/>
              </a:solidFill>
            </a:endParaRPr>
          </a:p>
        </p:txBody>
      </p:sp>
      <p:sp>
        <p:nvSpPr>
          <p:cNvPr id="81" name="TextBox 80"/>
          <p:cNvSpPr txBox="1"/>
          <p:nvPr/>
        </p:nvSpPr>
        <p:spPr>
          <a:xfrm>
            <a:off x="6934200" y="5879068"/>
            <a:ext cx="2209800" cy="369332"/>
          </a:xfrm>
          <a:prstGeom prst="rect">
            <a:avLst/>
          </a:prstGeom>
          <a:noFill/>
        </p:spPr>
        <p:txBody>
          <a:bodyPr wrap="square" rtlCol="0">
            <a:spAutoFit/>
          </a:bodyPr>
          <a:lstStyle/>
          <a:p>
            <a:pPr>
              <a:spcBef>
                <a:spcPts val="600"/>
              </a:spcBef>
            </a:pPr>
            <a:r>
              <a:rPr kumimoji="1" lang="en-US" altLang="ja-JP" dirty="0">
                <a:solidFill>
                  <a:srgbClr val="FF0000"/>
                </a:solidFill>
              </a:rPr>
              <a:t>c</a:t>
            </a:r>
            <a:r>
              <a:rPr kumimoji="1" lang="en-US" altLang="ja-JP" dirty="0" smtClean="0">
                <a:solidFill>
                  <a:srgbClr val="FF0000"/>
                </a:solidFill>
              </a:rPr>
              <a:t>ustom machining?*</a:t>
            </a:r>
          </a:p>
        </p:txBody>
      </p:sp>
      <p:sp>
        <p:nvSpPr>
          <p:cNvPr id="82" name="TextBox 81"/>
          <p:cNvSpPr txBox="1"/>
          <p:nvPr/>
        </p:nvSpPr>
        <p:spPr>
          <a:xfrm>
            <a:off x="7391400" y="6488668"/>
            <a:ext cx="1752600" cy="369332"/>
          </a:xfrm>
          <a:prstGeom prst="rect">
            <a:avLst/>
          </a:prstGeom>
          <a:noFill/>
        </p:spPr>
        <p:txBody>
          <a:bodyPr wrap="square" rtlCol="0">
            <a:spAutoFit/>
          </a:bodyPr>
          <a:lstStyle/>
          <a:p>
            <a:r>
              <a:rPr kumimoji="1" lang="en-US" altLang="ja-JP" dirty="0" smtClean="0"/>
              <a:t>*stacked shims?</a:t>
            </a:r>
            <a:endParaRPr kumimoji="1" lang="ja-JP" altLang="en-US" dirty="0"/>
          </a:p>
        </p:txBody>
      </p:sp>
      <p:sp>
        <p:nvSpPr>
          <p:cNvPr id="83" name="TextBox 82"/>
          <p:cNvSpPr txBox="1"/>
          <p:nvPr/>
        </p:nvSpPr>
        <p:spPr>
          <a:xfrm>
            <a:off x="152400" y="926068"/>
            <a:ext cx="6248400" cy="369332"/>
          </a:xfrm>
          <a:prstGeom prst="rect">
            <a:avLst/>
          </a:prstGeom>
          <a:noFill/>
        </p:spPr>
        <p:txBody>
          <a:bodyPr wrap="square" rtlCol="0">
            <a:spAutoFit/>
          </a:bodyPr>
          <a:lstStyle/>
          <a:p>
            <a:r>
              <a:rPr kumimoji="1" lang="en-US" altLang="ja-JP" b="1" dirty="0" smtClean="0"/>
              <a:t>VTO</a:t>
            </a:r>
            <a:r>
              <a:rPr kumimoji="1" lang="en-US" altLang="ja-JP" dirty="0" smtClean="0"/>
              <a:t> (mode rotator) – too long w/out pairing, not </a:t>
            </a:r>
            <a:r>
              <a:rPr kumimoji="1" lang="en-US" altLang="ja-JP" dirty="0" err="1" smtClean="0"/>
              <a:t>motorizable</a:t>
            </a:r>
            <a:r>
              <a:rPr kumimoji="1" lang="en-US" altLang="ja-JP" dirty="0" smtClean="0"/>
              <a:t>.</a:t>
            </a:r>
            <a:endParaRPr kumimoji="1" lang="ja-JP" altLang="en-US" dirty="0"/>
          </a:p>
        </p:txBody>
      </p:sp>
    </p:spTree>
    <p:extLst>
      <p:ext uri="{BB962C8B-B14F-4D97-AF65-F5344CB8AC3E}">
        <p14:creationId xmlns:p14="http://schemas.microsoft.com/office/powerpoint/2010/main" val="24262052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Projects\ILC\ILCTA\CM2\PhaseShifter_WMPH 3-3.JPG"/>
          <p:cNvPicPr>
            <a:picLocks noChangeAspect="1" noChangeArrowheads="1"/>
          </p:cNvPicPr>
          <p:nvPr/>
        </p:nvPicPr>
        <p:blipFill>
          <a:blip r:embed="rId2" cstate="print"/>
          <a:srcRect/>
          <a:stretch>
            <a:fillRect/>
          </a:stretch>
        </p:blipFill>
        <p:spPr bwMode="auto">
          <a:xfrm rot="16200000">
            <a:off x="1382385" y="65415"/>
            <a:ext cx="4114799" cy="5660370"/>
          </a:xfrm>
          <a:prstGeom prst="rect">
            <a:avLst/>
          </a:prstGeom>
          <a:noFill/>
        </p:spPr>
      </p:pic>
      <p:grpSp>
        <p:nvGrpSpPr>
          <p:cNvPr id="3" name="Group 2"/>
          <p:cNvGrpSpPr/>
          <p:nvPr/>
        </p:nvGrpSpPr>
        <p:grpSpPr>
          <a:xfrm>
            <a:off x="914400" y="5229225"/>
            <a:ext cx="3352800" cy="1323975"/>
            <a:chOff x="685800" y="4086225"/>
            <a:chExt cx="3352800" cy="1323975"/>
          </a:xfrm>
        </p:grpSpPr>
        <p:grpSp>
          <p:nvGrpSpPr>
            <p:cNvPr id="4" name="Group 25"/>
            <p:cNvGrpSpPr/>
            <p:nvPr/>
          </p:nvGrpSpPr>
          <p:grpSpPr>
            <a:xfrm>
              <a:off x="685800" y="4267200"/>
              <a:ext cx="1176793" cy="1137036"/>
              <a:chOff x="1828800" y="4114800"/>
              <a:chExt cx="1176793" cy="1137036"/>
            </a:xfrm>
          </p:grpSpPr>
          <p:sp>
            <p:nvSpPr>
              <p:cNvPr id="13" name="Freeform 12"/>
              <p:cNvSpPr/>
              <p:nvPr/>
            </p:nvSpPr>
            <p:spPr>
              <a:xfrm>
                <a:off x="1828800" y="4114800"/>
                <a:ext cx="1176793" cy="1137036"/>
              </a:xfrm>
              <a:custGeom>
                <a:avLst/>
                <a:gdLst>
                  <a:gd name="connsiteX0" fmla="*/ 0 w 1176793"/>
                  <a:gd name="connsiteY0" fmla="*/ 755374 h 1137036"/>
                  <a:gd name="connsiteX1" fmla="*/ 0 w 1176793"/>
                  <a:gd name="connsiteY1" fmla="*/ 373711 h 1137036"/>
                  <a:gd name="connsiteX2" fmla="*/ 469127 w 1176793"/>
                  <a:gd name="connsiteY2" fmla="*/ 373711 h 1137036"/>
                  <a:gd name="connsiteX3" fmla="*/ 755374 w 1176793"/>
                  <a:gd name="connsiteY3" fmla="*/ 7951 h 1137036"/>
                  <a:gd name="connsiteX4" fmla="*/ 1176793 w 1176793"/>
                  <a:gd name="connsiteY4" fmla="*/ 0 h 1137036"/>
                  <a:gd name="connsiteX5" fmla="*/ 1176793 w 1176793"/>
                  <a:gd name="connsiteY5" fmla="*/ 373711 h 1137036"/>
                  <a:gd name="connsiteX6" fmla="*/ 842838 w 1176793"/>
                  <a:gd name="connsiteY6" fmla="*/ 373711 h 1137036"/>
                  <a:gd name="connsiteX7" fmla="*/ 842838 w 1176793"/>
                  <a:gd name="connsiteY7" fmla="*/ 763325 h 1137036"/>
                  <a:gd name="connsiteX8" fmla="*/ 1176793 w 1176793"/>
                  <a:gd name="connsiteY8" fmla="*/ 763325 h 1137036"/>
                  <a:gd name="connsiteX9" fmla="*/ 1176793 w 1176793"/>
                  <a:gd name="connsiteY9" fmla="*/ 1137036 h 1137036"/>
                  <a:gd name="connsiteX10" fmla="*/ 755374 w 1176793"/>
                  <a:gd name="connsiteY10" fmla="*/ 1137036 h 1137036"/>
                  <a:gd name="connsiteX11" fmla="*/ 469127 w 1176793"/>
                  <a:gd name="connsiteY11" fmla="*/ 747422 h 1137036"/>
                  <a:gd name="connsiteX12" fmla="*/ 0 w 1176793"/>
                  <a:gd name="connsiteY12" fmla="*/ 755374 h 11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76793" h="1137036">
                    <a:moveTo>
                      <a:pt x="0" y="755374"/>
                    </a:moveTo>
                    <a:lnTo>
                      <a:pt x="0" y="373711"/>
                    </a:lnTo>
                    <a:lnTo>
                      <a:pt x="469127" y="373711"/>
                    </a:lnTo>
                    <a:lnTo>
                      <a:pt x="755374" y="7951"/>
                    </a:lnTo>
                    <a:lnTo>
                      <a:pt x="1176793" y="0"/>
                    </a:lnTo>
                    <a:lnTo>
                      <a:pt x="1176793" y="373711"/>
                    </a:lnTo>
                    <a:lnTo>
                      <a:pt x="842838" y="373711"/>
                    </a:lnTo>
                    <a:lnTo>
                      <a:pt x="842838" y="763325"/>
                    </a:lnTo>
                    <a:lnTo>
                      <a:pt x="1176793" y="763325"/>
                    </a:lnTo>
                    <a:lnTo>
                      <a:pt x="1176793" y="1137036"/>
                    </a:lnTo>
                    <a:lnTo>
                      <a:pt x="755374" y="1137036"/>
                    </a:lnTo>
                    <a:lnTo>
                      <a:pt x="469127" y="747422"/>
                    </a:lnTo>
                    <a:lnTo>
                      <a:pt x="0" y="755374"/>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5"/>
              <p:cNvSpPr>
                <a:spLocks noChangeArrowheads="1"/>
              </p:cNvSpPr>
              <p:nvPr/>
            </p:nvSpPr>
            <p:spPr bwMode="auto">
              <a:xfrm>
                <a:off x="2286000" y="4564049"/>
                <a:ext cx="381000" cy="228600"/>
              </a:xfrm>
              <a:prstGeom prst="rect">
                <a:avLst/>
              </a:prstGeom>
              <a:noFill/>
              <a:ln w="9525">
                <a:solidFill>
                  <a:schemeClr val="tx1"/>
                </a:solidFill>
                <a:prstDash val="dash"/>
                <a:miter lim="800000"/>
                <a:headEnd/>
                <a:tailEnd/>
              </a:ln>
              <a:effectLst/>
            </p:spPr>
            <p:txBody>
              <a:bodyPr wrap="none" anchor="ctr"/>
              <a:lstStyle/>
              <a:p>
                <a:endParaRPr lang="en-US"/>
              </a:p>
            </p:txBody>
          </p:sp>
        </p:grpSp>
        <p:grpSp>
          <p:nvGrpSpPr>
            <p:cNvPr id="5" name="Group 26"/>
            <p:cNvGrpSpPr/>
            <p:nvPr/>
          </p:nvGrpSpPr>
          <p:grpSpPr>
            <a:xfrm flipH="1">
              <a:off x="2861807" y="4267200"/>
              <a:ext cx="1176793" cy="1137036"/>
              <a:chOff x="1828800" y="4114800"/>
              <a:chExt cx="1176793" cy="1137036"/>
            </a:xfrm>
          </p:grpSpPr>
          <p:sp>
            <p:nvSpPr>
              <p:cNvPr id="11" name="Freeform 10"/>
              <p:cNvSpPr/>
              <p:nvPr/>
            </p:nvSpPr>
            <p:spPr>
              <a:xfrm>
                <a:off x="1828800" y="4114800"/>
                <a:ext cx="1176793" cy="1137036"/>
              </a:xfrm>
              <a:custGeom>
                <a:avLst/>
                <a:gdLst>
                  <a:gd name="connsiteX0" fmla="*/ 0 w 1176793"/>
                  <a:gd name="connsiteY0" fmla="*/ 755374 h 1137036"/>
                  <a:gd name="connsiteX1" fmla="*/ 0 w 1176793"/>
                  <a:gd name="connsiteY1" fmla="*/ 373711 h 1137036"/>
                  <a:gd name="connsiteX2" fmla="*/ 469127 w 1176793"/>
                  <a:gd name="connsiteY2" fmla="*/ 373711 h 1137036"/>
                  <a:gd name="connsiteX3" fmla="*/ 755374 w 1176793"/>
                  <a:gd name="connsiteY3" fmla="*/ 7951 h 1137036"/>
                  <a:gd name="connsiteX4" fmla="*/ 1176793 w 1176793"/>
                  <a:gd name="connsiteY4" fmla="*/ 0 h 1137036"/>
                  <a:gd name="connsiteX5" fmla="*/ 1176793 w 1176793"/>
                  <a:gd name="connsiteY5" fmla="*/ 373711 h 1137036"/>
                  <a:gd name="connsiteX6" fmla="*/ 842838 w 1176793"/>
                  <a:gd name="connsiteY6" fmla="*/ 373711 h 1137036"/>
                  <a:gd name="connsiteX7" fmla="*/ 842838 w 1176793"/>
                  <a:gd name="connsiteY7" fmla="*/ 763325 h 1137036"/>
                  <a:gd name="connsiteX8" fmla="*/ 1176793 w 1176793"/>
                  <a:gd name="connsiteY8" fmla="*/ 763325 h 1137036"/>
                  <a:gd name="connsiteX9" fmla="*/ 1176793 w 1176793"/>
                  <a:gd name="connsiteY9" fmla="*/ 1137036 h 1137036"/>
                  <a:gd name="connsiteX10" fmla="*/ 755374 w 1176793"/>
                  <a:gd name="connsiteY10" fmla="*/ 1137036 h 1137036"/>
                  <a:gd name="connsiteX11" fmla="*/ 469127 w 1176793"/>
                  <a:gd name="connsiteY11" fmla="*/ 747422 h 1137036"/>
                  <a:gd name="connsiteX12" fmla="*/ 0 w 1176793"/>
                  <a:gd name="connsiteY12" fmla="*/ 755374 h 11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76793" h="1137036">
                    <a:moveTo>
                      <a:pt x="0" y="755374"/>
                    </a:moveTo>
                    <a:lnTo>
                      <a:pt x="0" y="373711"/>
                    </a:lnTo>
                    <a:lnTo>
                      <a:pt x="469127" y="373711"/>
                    </a:lnTo>
                    <a:lnTo>
                      <a:pt x="755374" y="7951"/>
                    </a:lnTo>
                    <a:lnTo>
                      <a:pt x="1176793" y="0"/>
                    </a:lnTo>
                    <a:lnTo>
                      <a:pt x="1176793" y="373711"/>
                    </a:lnTo>
                    <a:lnTo>
                      <a:pt x="842838" y="373711"/>
                    </a:lnTo>
                    <a:lnTo>
                      <a:pt x="842838" y="763325"/>
                    </a:lnTo>
                    <a:lnTo>
                      <a:pt x="1176793" y="763325"/>
                    </a:lnTo>
                    <a:lnTo>
                      <a:pt x="1176793" y="1137036"/>
                    </a:lnTo>
                    <a:lnTo>
                      <a:pt x="755374" y="1137036"/>
                    </a:lnTo>
                    <a:lnTo>
                      <a:pt x="469127" y="747422"/>
                    </a:lnTo>
                    <a:lnTo>
                      <a:pt x="0" y="755374"/>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5"/>
              <p:cNvSpPr>
                <a:spLocks noChangeArrowheads="1"/>
              </p:cNvSpPr>
              <p:nvPr/>
            </p:nvSpPr>
            <p:spPr bwMode="auto">
              <a:xfrm>
                <a:off x="2286000" y="4564049"/>
                <a:ext cx="381000" cy="228600"/>
              </a:xfrm>
              <a:prstGeom prst="rect">
                <a:avLst/>
              </a:prstGeom>
              <a:solidFill>
                <a:srgbClr val="00B050"/>
              </a:solidFill>
              <a:ln w="9525">
                <a:solidFill>
                  <a:schemeClr val="tx1"/>
                </a:solidFill>
                <a:miter lim="800000"/>
                <a:headEnd/>
                <a:tailEnd/>
              </a:ln>
              <a:effectLst/>
            </p:spPr>
            <p:txBody>
              <a:bodyPr wrap="none" anchor="ctr"/>
              <a:lstStyle/>
              <a:p>
                <a:endParaRPr lang="en-US"/>
              </a:p>
            </p:txBody>
          </p:sp>
        </p:grpSp>
        <p:grpSp>
          <p:nvGrpSpPr>
            <p:cNvPr id="6" name="Group 29"/>
            <p:cNvGrpSpPr/>
            <p:nvPr/>
          </p:nvGrpSpPr>
          <p:grpSpPr>
            <a:xfrm>
              <a:off x="1828800" y="4086225"/>
              <a:ext cx="1066800" cy="600075"/>
              <a:chOff x="2133600" y="3476625"/>
              <a:chExt cx="1066800" cy="600075"/>
            </a:xfrm>
          </p:grpSpPr>
          <p:sp>
            <p:nvSpPr>
              <p:cNvPr id="8" name="Line 16"/>
              <p:cNvSpPr>
                <a:spLocks noChangeShapeType="1"/>
              </p:cNvSpPr>
              <p:nvPr/>
            </p:nvSpPr>
            <p:spPr bwMode="auto">
              <a:xfrm flipV="1">
                <a:off x="2622550" y="3476625"/>
                <a:ext cx="0" cy="152400"/>
              </a:xfrm>
              <a:prstGeom prst="line">
                <a:avLst/>
              </a:prstGeom>
              <a:noFill/>
              <a:ln w="25400">
                <a:solidFill>
                  <a:schemeClr val="tx1"/>
                </a:solidFill>
                <a:round/>
                <a:headEnd/>
                <a:tailEnd/>
              </a:ln>
              <a:effectLst/>
            </p:spPr>
            <p:txBody>
              <a:bodyPr/>
              <a:lstStyle/>
              <a:p>
                <a:endParaRPr lang="en-US"/>
              </a:p>
            </p:txBody>
          </p:sp>
          <p:sp>
            <p:nvSpPr>
              <p:cNvPr id="9" name="Rectangle 17" descr="Dark vertical"/>
              <p:cNvSpPr>
                <a:spLocks noChangeArrowheads="1"/>
              </p:cNvSpPr>
              <p:nvPr/>
            </p:nvSpPr>
            <p:spPr bwMode="auto">
              <a:xfrm>
                <a:off x="2514600" y="3476625"/>
                <a:ext cx="228600" cy="76200"/>
              </a:xfrm>
              <a:prstGeom prst="rect">
                <a:avLst/>
              </a:prstGeom>
              <a:pattFill prst="dkVert">
                <a:fgClr>
                  <a:schemeClr val="tx1"/>
                </a:fgClr>
                <a:bgClr>
                  <a:schemeClr val="accent1"/>
                </a:bgClr>
              </a:pattFill>
              <a:ln w="9525">
                <a:solidFill>
                  <a:schemeClr val="tx1"/>
                </a:solidFill>
                <a:miter lim="800000"/>
                <a:headEnd/>
                <a:tailEnd/>
              </a:ln>
              <a:effectLst/>
            </p:spPr>
            <p:txBody>
              <a:bodyPr wrap="none" anchor="ctr"/>
              <a:lstStyle/>
              <a:p>
                <a:endParaRPr lang="en-US"/>
              </a:p>
            </p:txBody>
          </p:sp>
          <p:sp>
            <p:nvSpPr>
              <p:cNvPr id="10" name="Rectangle 14"/>
              <p:cNvSpPr>
                <a:spLocks noChangeArrowheads="1"/>
              </p:cNvSpPr>
              <p:nvPr/>
            </p:nvSpPr>
            <p:spPr bwMode="auto">
              <a:xfrm>
                <a:off x="2133600" y="3619500"/>
                <a:ext cx="1066800" cy="457200"/>
              </a:xfrm>
              <a:prstGeom prst="rect">
                <a:avLst/>
              </a:prstGeom>
              <a:solidFill>
                <a:srgbClr val="FFCC00"/>
              </a:solidFill>
              <a:ln w="9525">
                <a:solidFill>
                  <a:schemeClr val="tx1"/>
                </a:solidFill>
                <a:miter lim="800000"/>
                <a:headEnd/>
                <a:tailEnd/>
              </a:ln>
              <a:effectLst/>
            </p:spPr>
            <p:txBody>
              <a:bodyPr wrap="none" anchor="ctr"/>
              <a:lstStyle/>
              <a:p>
                <a:endParaRPr lang="en-US"/>
              </a:p>
            </p:txBody>
          </p:sp>
        </p:grpSp>
        <p:sp>
          <p:nvSpPr>
            <p:cNvPr id="7" name="Rectangle 7"/>
            <p:cNvSpPr>
              <a:spLocks noChangeArrowheads="1"/>
            </p:cNvSpPr>
            <p:nvPr/>
          </p:nvSpPr>
          <p:spPr bwMode="auto">
            <a:xfrm>
              <a:off x="1828800" y="5029200"/>
              <a:ext cx="1066800" cy="381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grpSp>
      <p:grpSp>
        <p:nvGrpSpPr>
          <p:cNvPr id="15" name="Group 14"/>
          <p:cNvGrpSpPr/>
          <p:nvPr/>
        </p:nvGrpSpPr>
        <p:grpSpPr>
          <a:xfrm>
            <a:off x="4267200" y="5229225"/>
            <a:ext cx="3352800" cy="1323975"/>
            <a:chOff x="685800" y="4086225"/>
            <a:chExt cx="3352800" cy="1323975"/>
          </a:xfrm>
        </p:grpSpPr>
        <p:grpSp>
          <p:nvGrpSpPr>
            <p:cNvPr id="16" name="Group 25"/>
            <p:cNvGrpSpPr/>
            <p:nvPr/>
          </p:nvGrpSpPr>
          <p:grpSpPr>
            <a:xfrm>
              <a:off x="685800" y="4267200"/>
              <a:ext cx="1176793" cy="1137036"/>
              <a:chOff x="1828800" y="4114800"/>
              <a:chExt cx="1176793" cy="1137036"/>
            </a:xfrm>
          </p:grpSpPr>
          <p:sp>
            <p:nvSpPr>
              <p:cNvPr id="25" name="Freeform 24"/>
              <p:cNvSpPr/>
              <p:nvPr/>
            </p:nvSpPr>
            <p:spPr>
              <a:xfrm>
                <a:off x="1828800" y="4114800"/>
                <a:ext cx="1176793" cy="1137036"/>
              </a:xfrm>
              <a:custGeom>
                <a:avLst/>
                <a:gdLst>
                  <a:gd name="connsiteX0" fmla="*/ 0 w 1176793"/>
                  <a:gd name="connsiteY0" fmla="*/ 755374 h 1137036"/>
                  <a:gd name="connsiteX1" fmla="*/ 0 w 1176793"/>
                  <a:gd name="connsiteY1" fmla="*/ 373711 h 1137036"/>
                  <a:gd name="connsiteX2" fmla="*/ 469127 w 1176793"/>
                  <a:gd name="connsiteY2" fmla="*/ 373711 h 1137036"/>
                  <a:gd name="connsiteX3" fmla="*/ 755374 w 1176793"/>
                  <a:gd name="connsiteY3" fmla="*/ 7951 h 1137036"/>
                  <a:gd name="connsiteX4" fmla="*/ 1176793 w 1176793"/>
                  <a:gd name="connsiteY4" fmla="*/ 0 h 1137036"/>
                  <a:gd name="connsiteX5" fmla="*/ 1176793 w 1176793"/>
                  <a:gd name="connsiteY5" fmla="*/ 373711 h 1137036"/>
                  <a:gd name="connsiteX6" fmla="*/ 842838 w 1176793"/>
                  <a:gd name="connsiteY6" fmla="*/ 373711 h 1137036"/>
                  <a:gd name="connsiteX7" fmla="*/ 842838 w 1176793"/>
                  <a:gd name="connsiteY7" fmla="*/ 763325 h 1137036"/>
                  <a:gd name="connsiteX8" fmla="*/ 1176793 w 1176793"/>
                  <a:gd name="connsiteY8" fmla="*/ 763325 h 1137036"/>
                  <a:gd name="connsiteX9" fmla="*/ 1176793 w 1176793"/>
                  <a:gd name="connsiteY9" fmla="*/ 1137036 h 1137036"/>
                  <a:gd name="connsiteX10" fmla="*/ 755374 w 1176793"/>
                  <a:gd name="connsiteY10" fmla="*/ 1137036 h 1137036"/>
                  <a:gd name="connsiteX11" fmla="*/ 469127 w 1176793"/>
                  <a:gd name="connsiteY11" fmla="*/ 747422 h 1137036"/>
                  <a:gd name="connsiteX12" fmla="*/ 0 w 1176793"/>
                  <a:gd name="connsiteY12" fmla="*/ 755374 h 11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76793" h="1137036">
                    <a:moveTo>
                      <a:pt x="0" y="755374"/>
                    </a:moveTo>
                    <a:lnTo>
                      <a:pt x="0" y="373711"/>
                    </a:lnTo>
                    <a:lnTo>
                      <a:pt x="469127" y="373711"/>
                    </a:lnTo>
                    <a:lnTo>
                      <a:pt x="755374" y="7951"/>
                    </a:lnTo>
                    <a:lnTo>
                      <a:pt x="1176793" y="0"/>
                    </a:lnTo>
                    <a:lnTo>
                      <a:pt x="1176793" y="373711"/>
                    </a:lnTo>
                    <a:lnTo>
                      <a:pt x="842838" y="373711"/>
                    </a:lnTo>
                    <a:lnTo>
                      <a:pt x="842838" y="763325"/>
                    </a:lnTo>
                    <a:lnTo>
                      <a:pt x="1176793" y="763325"/>
                    </a:lnTo>
                    <a:lnTo>
                      <a:pt x="1176793" y="1137036"/>
                    </a:lnTo>
                    <a:lnTo>
                      <a:pt x="755374" y="1137036"/>
                    </a:lnTo>
                    <a:lnTo>
                      <a:pt x="469127" y="747422"/>
                    </a:lnTo>
                    <a:lnTo>
                      <a:pt x="0" y="755374"/>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5"/>
              <p:cNvSpPr>
                <a:spLocks noChangeArrowheads="1"/>
              </p:cNvSpPr>
              <p:nvPr/>
            </p:nvSpPr>
            <p:spPr bwMode="auto">
              <a:xfrm>
                <a:off x="2286000" y="4564049"/>
                <a:ext cx="381000" cy="228600"/>
              </a:xfrm>
              <a:prstGeom prst="rect">
                <a:avLst/>
              </a:prstGeom>
              <a:noFill/>
              <a:ln w="9525">
                <a:solidFill>
                  <a:schemeClr val="tx1"/>
                </a:solidFill>
                <a:prstDash val="dash"/>
                <a:miter lim="800000"/>
                <a:headEnd/>
                <a:tailEnd/>
              </a:ln>
              <a:effectLst/>
            </p:spPr>
            <p:txBody>
              <a:bodyPr wrap="none" anchor="ctr"/>
              <a:lstStyle/>
              <a:p>
                <a:endParaRPr lang="en-US"/>
              </a:p>
            </p:txBody>
          </p:sp>
        </p:grpSp>
        <p:grpSp>
          <p:nvGrpSpPr>
            <p:cNvPr id="17" name="Group 26"/>
            <p:cNvGrpSpPr/>
            <p:nvPr/>
          </p:nvGrpSpPr>
          <p:grpSpPr>
            <a:xfrm flipH="1">
              <a:off x="2861807" y="4267200"/>
              <a:ext cx="1176793" cy="1137036"/>
              <a:chOff x="1828800" y="4114800"/>
              <a:chExt cx="1176793" cy="1137036"/>
            </a:xfrm>
          </p:grpSpPr>
          <p:sp>
            <p:nvSpPr>
              <p:cNvPr id="23" name="Freeform 22"/>
              <p:cNvSpPr/>
              <p:nvPr/>
            </p:nvSpPr>
            <p:spPr>
              <a:xfrm>
                <a:off x="1828800" y="4114800"/>
                <a:ext cx="1176793" cy="1137036"/>
              </a:xfrm>
              <a:custGeom>
                <a:avLst/>
                <a:gdLst>
                  <a:gd name="connsiteX0" fmla="*/ 0 w 1176793"/>
                  <a:gd name="connsiteY0" fmla="*/ 755374 h 1137036"/>
                  <a:gd name="connsiteX1" fmla="*/ 0 w 1176793"/>
                  <a:gd name="connsiteY1" fmla="*/ 373711 h 1137036"/>
                  <a:gd name="connsiteX2" fmla="*/ 469127 w 1176793"/>
                  <a:gd name="connsiteY2" fmla="*/ 373711 h 1137036"/>
                  <a:gd name="connsiteX3" fmla="*/ 755374 w 1176793"/>
                  <a:gd name="connsiteY3" fmla="*/ 7951 h 1137036"/>
                  <a:gd name="connsiteX4" fmla="*/ 1176793 w 1176793"/>
                  <a:gd name="connsiteY4" fmla="*/ 0 h 1137036"/>
                  <a:gd name="connsiteX5" fmla="*/ 1176793 w 1176793"/>
                  <a:gd name="connsiteY5" fmla="*/ 373711 h 1137036"/>
                  <a:gd name="connsiteX6" fmla="*/ 842838 w 1176793"/>
                  <a:gd name="connsiteY6" fmla="*/ 373711 h 1137036"/>
                  <a:gd name="connsiteX7" fmla="*/ 842838 w 1176793"/>
                  <a:gd name="connsiteY7" fmla="*/ 763325 h 1137036"/>
                  <a:gd name="connsiteX8" fmla="*/ 1176793 w 1176793"/>
                  <a:gd name="connsiteY8" fmla="*/ 763325 h 1137036"/>
                  <a:gd name="connsiteX9" fmla="*/ 1176793 w 1176793"/>
                  <a:gd name="connsiteY9" fmla="*/ 1137036 h 1137036"/>
                  <a:gd name="connsiteX10" fmla="*/ 755374 w 1176793"/>
                  <a:gd name="connsiteY10" fmla="*/ 1137036 h 1137036"/>
                  <a:gd name="connsiteX11" fmla="*/ 469127 w 1176793"/>
                  <a:gd name="connsiteY11" fmla="*/ 747422 h 1137036"/>
                  <a:gd name="connsiteX12" fmla="*/ 0 w 1176793"/>
                  <a:gd name="connsiteY12" fmla="*/ 755374 h 11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76793" h="1137036">
                    <a:moveTo>
                      <a:pt x="0" y="755374"/>
                    </a:moveTo>
                    <a:lnTo>
                      <a:pt x="0" y="373711"/>
                    </a:lnTo>
                    <a:lnTo>
                      <a:pt x="469127" y="373711"/>
                    </a:lnTo>
                    <a:lnTo>
                      <a:pt x="755374" y="7951"/>
                    </a:lnTo>
                    <a:lnTo>
                      <a:pt x="1176793" y="0"/>
                    </a:lnTo>
                    <a:lnTo>
                      <a:pt x="1176793" y="373711"/>
                    </a:lnTo>
                    <a:lnTo>
                      <a:pt x="842838" y="373711"/>
                    </a:lnTo>
                    <a:lnTo>
                      <a:pt x="842838" y="763325"/>
                    </a:lnTo>
                    <a:lnTo>
                      <a:pt x="1176793" y="763325"/>
                    </a:lnTo>
                    <a:lnTo>
                      <a:pt x="1176793" y="1137036"/>
                    </a:lnTo>
                    <a:lnTo>
                      <a:pt x="755374" y="1137036"/>
                    </a:lnTo>
                    <a:lnTo>
                      <a:pt x="469127" y="747422"/>
                    </a:lnTo>
                    <a:lnTo>
                      <a:pt x="0" y="755374"/>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5"/>
              <p:cNvSpPr>
                <a:spLocks noChangeArrowheads="1"/>
              </p:cNvSpPr>
              <p:nvPr/>
            </p:nvSpPr>
            <p:spPr bwMode="auto">
              <a:xfrm>
                <a:off x="2286000" y="4564049"/>
                <a:ext cx="381000" cy="228600"/>
              </a:xfrm>
              <a:prstGeom prst="rect">
                <a:avLst/>
              </a:prstGeom>
              <a:solidFill>
                <a:srgbClr val="00B050"/>
              </a:solidFill>
              <a:ln w="9525">
                <a:solidFill>
                  <a:schemeClr val="tx1"/>
                </a:solidFill>
                <a:miter lim="800000"/>
                <a:headEnd/>
                <a:tailEnd/>
              </a:ln>
              <a:effectLst/>
            </p:spPr>
            <p:txBody>
              <a:bodyPr wrap="none" anchor="ctr"/>
              <a:lstStyle/>
              <a:p>
                <a:endParaRPr lang="en-US"/>
              </a:p>
            </p:txBody>
          </p:sp>
        </p:grpSp>
        <p:grpSp>
          <p:nvGrpSpPr>
            <p:cNvPr id="18" name="Group 29"/>
            <p:cNvGrpSpPr/>
            <p:nvPr/>
          </p:nvGrpSpPr>
          <p:grpSpPr>
            <a:xfrm>
              <a:off x="1828800" y="4086225"/>
              <a:ext cx="1066800" cy="600075"/>
              <a:chOff x="2133600" y="3476625"/>
              <a:chExt cx="1066800" cy="600075"/>
            </a:xfrm>
          </p:grpSpPr>
          <p:sp>
            <p:nvSpPr>
              <p:cNvPr id="20" name="Line 16"/>
              <p:cNvSpPr>
                <a:spLocks noChangeShapeType="1"/>
              </p:cNvSpPr>
              <p:nvPr/>
            </p:nvSpPr>
            <p:spPr bwMode="auto">
              <a:xfrm flipV="1">
                <a:off x="2622550" y="3476625"/>
                <a:ext cx="0" cy="152400"/>
              </a:xfrm>
              <a:prstGeom prst="line">
                <a:avLst/>
              </a:prstGeom>
              <a:noFill/>
              <a:ln w="25400">
                <a:solidFill>
                  <a:schemeClr val="tx1"/>
                </a:solidFill>
                <a:round/>
                <a:headEnd/>
                <a:tailEnd/>
              </a:ln>
              <a:effectLst/>
            </p:spPr>
            <p:txBody>
              <a:bodyPr/>
              <a:lstStyle/>
              <a:p>
                <a:endParaRPr lang="en-US"/>
              </a:p>
            </p:txBody>
          </p:sp>
          <p:sp>
            <p:nvSpPr>
              <p:cNvPr id="21" name="Rectangle 17" descr="Dark vertical"/>
              <p:cNvSpPr>
                <a:spLocks noChangeArrowheads="1"/>
              </p:cNvSpPr>
              <p:nvPr/>
            </p:nvSpPr>
            <p:spPr bwMode="auto">
              <a:xfrm>
                <a:off x="2514600" y="3476625"/>
                <a:ext cx="228600" cy="76200"/>
              </a:xfrm>
              <a:prstGeom prst="rect">
                <a:avLst/>
              </a:prstGeom>
              <a:pattFill prst="dkVert">
                <a:fgClr>
                  <a:schemeClr val="tx1"/>
                </a:fgClr>
                <a:bgClr>
                  <a:schemeClr val="accent1"/>
                </a:bgClr>
              </a:pattFill>
              <a:ln w="9525">
                <a:solidFill>
                  <a:schemeClr val="tx1"/>
                </a:solidFill>
                <a:miter lim="800000"/>
                <a:headEnd/>
                <a:tailEnd/>
              </a:ln>
              <a:effectLst/>
            </p:spPr>
            <p:txBody>
              <a:bodyPr wrap="none" anchor="ctr"/>
              <a:lstStyle/>
              <a:p>
                <a:endParaRPr lang="en-US"/>
              </a:p>
            </p:txBody>
          </p:sp>
          <p:sp>
            <p:nvSpPr>
              <p:cNvPr id="22" name="Rectangle 14"/>
              <p:cNvSpPr>
                <a:spLocks noChangeArrowheads="1"/>
              </p:cNvSpPr>
              <p:nvPr/>
            </p:nvSpPr>
            <p:spPr bwMode="auto">
              <a:xfrm>
                <a:off x="2133600" y="3619500"/>
                <a:ext cx="1066800" cy="457200"/>
              </a:xfrm>
              <a:prstGeom prst="rect">
                <a:avLst/>
              </a:prstGeom>
              <a:solidFill>
                <a:srgbClr val="FFCC00"/>
              </a:solidFill>
              <a:ln w="9525">
                <a:solidFill>
                  <a:schemeClr val="tx1"/>
                </a:solidFill>
                <a:miter lim="800000"/>
                <a:headEnd/>
                <a:tailEnd/>
              </a:ln>
              <a:effectLst/>
            </p:spPr>
            <p:txBody>
              <a:bodyPr wrap="none" anchor="ctr"/>
              <a:lstStyle/>
              <a:p>
                <a:endParaRPr lang="en-US"/>
              </a:p>
            </p:txBody>
          </p:sp>
        </p:grpSp>
        <p:sp>
          <p:nvSpPr>
            <p:cNvPr id="19" name="Rectangle 7"/>
            <p:cNvSpPr>
              <a:spLocks noChangeArrowheads="1"/>
            </p:cNvSpPr>
            <p:nvPr/>
          </p:nvSpPr>
          <p:spPr bwMode="auto">
            <a:xfrm>
              <a:off x="1828800" y="5029200"/>
              <a:ext cx="1066800" cy="381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grpSp>
      <p:pic>
        <p:nvPicPr>
          <p:cNvPr id="2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l="13701" r="7521" b="4762"/>
          <a:stretch>
            <a:fillRect/>
          </a:stretch>
        </p:blipFill>
        <p:spPr bwMode="auto">
          <a:xfrm>
            <a:off x="6019800" y="3468756"/>
            <a:ext cx="1268729" cy="1103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6" descr="3D trimetric"/>
          <p:cNvPicPr>
            <a:picLocks noChangeAspect="1" noChangeArrowheads="1"/>
          </p:cNvPicPr>
          <p:nvPr/>
        </p:nvPicPr>
        <p:blipFill>
          <a:blip r:embed="rId4" cstate="print"/>
          <a:srcRect l="40491" t="1687" r="28822" b="50000"/>
          <a:stretch>
            <a:fillRect/>
          </a:stretch>
        </p:blipFill>
        <p:spPr bwMode="auto">
          <a:xfrm>
            <a:off x="7772400" y="3429000"/>
            <a:ext cx="838200" cy="1199887"/>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2209800"/>
          </a:xfrm>
        </p:spPr>
        <p:txBody>
          <a:bodyPr>
            <a:noAutofit/>
          </a:bodyPr>
          <a:lstStyle/>
          <a:p>
            <a:r>
              <a:rPr lang="en-US" sz="4800" dirty="0" smtClean="0">
                <a:solidFill>
                  <a:srgbClr val="C00000"/>
                </a:solidFill>
                <a:latin typeface="Imprint MT Shadow" pitchFamily="82" charset="0"/>
              </a:rPr>
              <a:t>Klystron Cluster System (KCS) Layout</a:t>
            </a:r>
            <a:endParaRPr lang="en-US" sz="4800" dirty="0">
              <a:solidFill>
                <a:srgbClr val="C00000"/>
              </a:solidFill>
              <a:latin typeface="Imprint MT Shadow" pitchFamily="82" charset="0"/>
            </a:endParaRPr>
          </a:p>
        </p:txBody>
      </p:sp>
      <p:sp>
        <p:nvSpPr>
          <p:cNvPr id="3" name="Subtitle 2"/>
          <p:cNvSpPr>
            <a:spLocks noGrp="1"/>
          </p:cNvSpPr>
          <p:nvPr>
            <p:ph type="subTitle" idx="1"/>
          </p:nvPr>
        </p:nvSpPr>
        <p:spPr>
          <a:xfrm>
            <a:off x="1447800" y="4343400"/>
            <a:ext cx="6400800" cy="2057400"/>
          </a:xfrm>
        </p:spPr>
        <p:txBody>
          <a:bodyPr>
            <a:normAutofit/>
          </a:bodyPr>
          <a:lstStyle/>
          <a:p>
            <a:r>
              <a:rPr lang="en-US" sz="3000" dirty="0" smtClean="0">
                <a:solidFill>
                  <a:srgbClr val="0000FF"/>
                </a:solidFill>
                <a:latin typeface="Baskerville Old Face" pitchFamily="18" charset="0"/>
              </a:rPr>
              <a:t>Christopher Nantista</a:t>
            </a:r>
          </a:p>
          <a:p>
            <a:r>
              <a:rPr lang="en-US" sz="3000" dirty="0" smtClean="0">
                <a:solidFill>
                  <a:srgbClr val="0000FF"/>
                </a:solidFill>
                <a:latin typeface="Baskerville Old Face" pitchFamily="18" charset="0"/>
              </a:rPr>
              <a:t>SLAC</a:t>
            </a:r>
          </a:p>
          <a:p>
            <a:r>
              <a:rPr lang="en-US" sz="2400" dirty="0" smtClean="0">
                <a:solidFill>
                  <a:srgbClr val="008000"/>
                </a:solidFill>
                <a:latin typeface="Baskerville Old Face" pitchFamily="18" charset="0"/>
              </a:rPr>
              <a:t>KILC, </a:t>
            </a:r>
            <a:r>
              <a:rPr lang="en-US" sz="2400" dirty="0" err="1" smtClean="0">
                <a:solidFill>
                  <a:srgbClr val="008000"/>
                </a:solidFill>
                <a:latin typeface="Baskerville Old Face" pitchFamily="18" charset="0"/>
              </a:rPr>
              <a:t>Daegu</a:t>
            </a:r>
            <a:r>
              <a:rPr lang="en-US" sz="2400" dirty="0" smtClean="0">
                <a:solidFill>
                  <a:srgbClr val="008000"/>
                </a:solidFill>
                <a:latin typeface="Baskerville Old Face" pitchFamily="18" charset="0"/>
              </a:rPr>
              <a:t>, Korea</a:t>
            </a:r>
          </a:p>
          <a:p>
            <a:r>
              <a:rPr lang="en-US" sz="2400" dirty="0" smtClean="0">
                <a:solidFill>
                  <a:srgbClr val="008000"/>
                </a:solidFill>
                <a:latin typeface="Baskerville Old Face" pitchFamily="18" charset="0"/>
              </a:rPr>
              <a:t>April 23-27, 2012</a:t>
            </a:r>
          </a:p>
        </p:txBody>
      </p:sp>
      <p:pic>
        <p:nvPicPr>
          <p:cNvPr id="4" name="Picture 274" descr="untitled"/>
          <p:cNvPicPr>
            <a:picLocks noChangeAspect="1" noChangeArrowheads="1"/>
          </p:cNvPicPr>
          <p:nvPr/>
        </p:nvPicPr>
        <p:blipFill>
          <a:blip r:embed="rId2" cstate="print"/>
          <a:srcRect/>
          <a:stretch>
            <a:fillRect/>
          </a:stretch>
        </p:blipFill>
        <p:spPr bwMode="auto">
          <a:xfrm>
            <a:off x="122238" y="519113"/>
            <a:ext cx="1962150" cy="685800"/>
          </a:xfrm>
          <a:prstGeom prst="rect">
            <a:avLst/>
          </a:prstGeom>
          <a:noFill/>
          <a:ln w="9525">
            <a:noFill/>
            <a:miter lim="800000"/>
            <a:headEnd/>
            <a:tailEnd/>
          </a:ln>
        </p:spPr>
      </p:pic>
      <p:pic>
        <p:nvPicPr>
          <p:cNvPr id="5" name="Picture 275" descr="logo_white_bg"/>
          <p:cNvPicPr>
            <a:picLocks noChangeAspect="1" noChangeArrowheads="1"/>
          </p:cNvPicPr>
          <p:nvPr/>
        </p:nvPicPr>
        <p:blipFill>
          <a:blip r:embed="rId3" cstate="print"/>
          <a:srcRect/>
          <a:stretch>
            <a:fillRect/>
          </a:stretch>
        </p:blipFill>
        <p:spPr bwMode="auto">
          <a:xfrm>
            <a:off x="7345363" y="166688"/>
            <a:ext cx="1708150" cy="1114425"/>
          </a:xfrm>
          <a:prstGeom prst="rect">
            <a:avLst/>
          </a:prstGeom>
          <a:noFill/>
          <a:ln w="9525">
            <a:noFill/>
            <a:miter lim="800000"/>
            <a:headEnd/>
            <a:tailEnd/>
          </a:ln>
        </p:spPr>
      </p:pic>
      <p:sp>
        <p:nvSpPr>
          <p:cNvPr id="6" name="TextBox 5"/>
          <p:cNvSpPr txBox="1"/>
          <p:nvPr/>
        </p:nvSpPr>
        <p:spPr>
          <a:xfrm>
            <a:off x="1905000" y="-228600"/>
            <a:ext cx="5486400" cy="1433513"/>
          </a:xfrm>
          <a:prstGeom prst="rect">
            <a:avLst/>
          </a:prstGeom>
          <a:noFill/>
        </p:spPr>
        <p:txBody>
          <a:bodyPr>
            <a:spAutoFit/>
          </a:bodyPr>
          <a:lstStyle/>
          <a:p>
            <a:pPr fontAlgn="auto">
              <a:spcBef>
                <a:spcPts val="0"/>
              </a:spcBef>
              <a:spcAft>
                <a:spcPts val="0"/>
              </a:spcAft>
              <a:defRPr/>
            </a:pPr>
            <a:r>
              <a:rPr lang="en-US" sz="8800" dirty="0">
                <a:solidFill>
                  <a:srgbClr val="C00000"/>
                </a:solidFill>
                <a:latin typeface="+mn-lt"/>
                <a:ea typeface="+mn-ea"/>
                <a:cs typeface="+mn-cs"/>
              </a:rPr>
              <a:t>.</a:t>
            </a:r>
            <a:r>
              <a:rPr lang="en-US" sz="8000" dirty="0">
                <a:solidFill>
                  <a:srgbClr val="C00000"/>
                </a:solidFill>
                <a:latin typeface="+mn-lt"/>
                <a:ea typeface="+mn-ea"/>
                <a:cs typeface="+mn-cs"/>
              </a:rPr>
              <a:t>…</a:t>
            </a:r>
            <a:r>
              <a:rPr lang="en-US" sz="8000" dirty="0">
                <a:solidFill>
                  <a:schemeClr val="accent6">
                    <a:lumMod val="50000"/>
                  </a:schemeClr>
                </a:solidFill>
                <a:latin typeface="+mn-lt"/>
                <a:ea typeface="+mn-ea"/>
                <a:cs typeface="+mn-cs"/>
              </a:rPr>
              <a:t>…</a:t>
            </a:r>
            <a:r>
              <a:rPr lang="en-US" sz="7200" dirty="0">
                <a:solidFill>
                  <a:schemeClr val="tx1">
                    <a:lumMod val="65000"/>
                    <a:lumOff val="35000"/>
                  </a:schemeClr>
                </a:solidFill>
                <a:latin typeface="+mn-lt"/>
                <a:ea typeface="+mn-ea"/>
                <a:cs typeface="+mn-cs"/>
              </a:rPr>
              <a:t>…</a:t>
            </a:r>
            <a:r>
              <a:rPr lang="en-US" sz="7200" dirty="0">
                <a:solidFill>
                  <a:schemeClr val="accent3">
                    <a:lumMod val="50000"/>
                  </a:schemeClr>
                </a:solidFill>
                <a:latin typeface="+mn-lt"/>
                <a:ea typeface="+mn-ea"/>
                <a:cs typeface="+mn-cs"/>
              </a:rPr>
              <a:t>…</a:t>
            </a:r>
            <a:r>
              <a:rPr lang="en-US" sz="6600" dirty="0">
                <a:solidFill>
                  <a:schemeClr val="accent3">
                    <a:lumMod val="75000"/>
                  </a:schemeClr>
                </a:solidFill>
                <a:latin typeface="+mn-lt"/>
                <a:ea typeface="+mn-ea"/>
                <a:cs typeface="+mn-cs"/>
              </a:rPr>
              <a:t>……</a:t>
            </a:r>
            <a:r>
              <a:rPr lang="en-US" sz="6000" dirty="0">
                <a:solidFill>
                  <a:srgbClr val="92D050"/>
                </a:solidFill>
                <a:latin typeface="+mn-lt"/>
                <a:ea typeface="+mn-ea"/>
                <a:cs typeface="+mn-cs"/>
              </a:rPr>
              <a:t>…</a:t>
            </a:r>
            <a:r>
              <a:rPr lang="en-US" sz="5400" dirty="0">
                <a:solidFill>
                  <a:srgbClr val="92D050"/>
                </a:solidFill>
                <a:latin typeface="+mn-lt"/>
                <a:ea typeface="+mn-ea"/>
                <a:cs typeface="+mn-cs"/>
              </a:rPr>
              <a:t>…</a:t>
            </a:r>
            <a:r>
              <a:rPr lang="en-US" sz="4800" dirty="0">
                <a:solidFill>
                  <a:srgbClr val="99CC00"/>
                </a:solidFill>
                <a:latin typeface="+mn-lt"/>
                <a:ea typeface="+mn-ea"/>
                <a:cs typeface="+mn-cs"/>
              </a:rPr>
              <a:t>.</a:t>
            </a:r>
            <a:endParaRPr lang="en-US" sz="4400" dirty="0">
              <a:solidFill>
                <a:srgbClr val="99CC00"/>
              </a:solidFill>
              <a:latin typeface="+mn-lt"/>
              <a:ea typeface="+mn-ea"/>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4"/>
          <p:cNvGraphicFramePr>
            <a:graphicFrameLocks noChangeAspect="1"/>
          </p:cNvGraphicFramePr>
          <p:nvPr/>
        </p:nvGraphicFramePr>
        <p:xfrm>
          <a:off x="3733800" y="2113930"/>
          <a:ext cx="3168650" cy="1220788"/>
        </p:xfrm>
        <a:graphic>
          <a:graphicData uri="http://schemas.openxmlformats.org/presentationml/2006/ole">
            <mc:AlternateContent xmlns:mc="http://schemas.openxmlformats.org/markup-compatibility/2006">
              <mc:Choice xmlns:v="urn:schemas-microsoft-com:vml" Requires="v">
                <p:oleObj spid="_x0000_s5178" name="Equation" r:id="rId3" imgW="2336760" imgH="901440" progId="Equation.3">
                  <p:embed/>
                </p:oleObj>
              </mc:Choice>
              <mc:Fallback>
                <p:oleObj name="Equation" r:id="rId3" imgW="2336760" imgH="9014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2113930"/>
                        <a:ext cx="3168650" cy="1220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Text Box 6"/>
          <p:cNvSpPr txBox="1">
            <a:spLocks noChangeArrowheads="1"/>
          </p:cNvSpPr>
          <p:nvPr/>
        </p:nvSpPr>
        <p:spPr bwMode="auto">
          <a:xfrm>
            <a:off x="990600" y="2113930"/>
            <a:ext cx="2514600" cy="707886"/>
          </a:xfrm>
          <a:prstGeom prst="rect">
            <a:avLst/>
          </a:prstGeom>
          <a:noFill/>
          <a:ln w="9525">
            <a:noFill/>
            <a:miter lim="800000"/>
            <a:headEnd/>
            <a:tailEnd/>
          </a:ln>
        </p:spPr>
        <p:txBody>
          <a:bodyPr wrap="square">
            <a:spAutoFit/>
          </a:bodyPr>
          <a:lstStyle/>
          <a:p>
            <a:pPr>
              <a:spcBef>
                <a:spcPct val="50000"/>
              </a:spcBef>
            </a:pPr>
            <a:r>
              <a:rPr lang="en-US" sz="2000" dirty="0">
                <a:solidFill>
                  <a:srgbClr val="0000FF"/>
                </a:solidFill>
                <a:latin typeface="Times New Roman" pitchFamily="18" charset="0"/>
              </a:rPr>
              <a:t>For optimal coupling of power to beam:</a:t>
            </a:r>
          </a:p>
        </p:txBody>
      </p:sp>
      <p:sp>
        <p:nvSpPr>
          <p:cNvPr id="6" name="TextBox 5"/>
          <p:cNvSpPr txBox="1"/>
          <p:nvPr/>
        </p:nvSpPr>
        <p:spPr>
          <a:xfrm>
            <a:off x="533400" y="3333130"/>
            <a:ext cx="7315200" cy="3323987"/>
          </a:xfrm>
          <a:prstGeom prst="rect">
            <a:avLst/>
          </a:prstGeom>
          <a:noFill/>
        </p:spPr>
        <p:txBody>
          <a:bodyPr wrap="square" rtlCol="0">
            <a:spAutoFit/>
          </a:bodyPr>
          <a:lstStyle/>
          <a:p>
            <a:r>
              <a:rPr lang="en-US" u="sng" dirty="0" smtClean="0"/>
              <a:t>Main </a:t>
            </a:r>
            <a:r>
              <a:rPr lang="en-US" u="sng" dirty="0" err="1" smtClean="0"/>
              <a:t>Linacs</a:t>
            </a:r>
            <a:r>
              <a:rPr lang="en-US" u="sng" dirty="0" smtClean="0"/>
              <a:t> are run at </a:t>
            </a:r>
            <a:r>
              <a:rPr lang="en-US" i="1" u="sng" dirty="0" smtClean="0">
                <a:latin typeface="Symbol" pitchFamily="18" charset="2"/>
              </a:rPr>
              <a:t>f</a:t>
            </a:r>
            <a:r>
              <a:rPr lang="en-US" u="sng" dirty="0" smtClean="0"/>
              <a:t> = 5</a:t>
            </a:r>
            <a:r>
              <a:rPr lang="en-US" u="sng" dirty="0" smtClean="0">
                <a:sym typeface="Symbol"/>
              </a:rPr>
              <a:t> off-crest.</a:t>
            </a:r>
          </a:p>
          <a:p>
            <a:pPr>
              <a:spcBef>
                <a:spcPts val="600"/>
              </a:spcBef>
            </a:pPr>
            <a:r>
              <a:rPr lang="en-US" i="1" dirty="0" err="1" smtClean="0">
                <a:sym typeface="Symbol"/>
              </a:rPr>
              <a:t>E</a:t>
            </a:r>
            <a:r>
              <a:rPr lang="en-US" i="1" baseline="-25000" dirty="0" err="1" smtClean="0">
                <a:sym typeface="Symbol"/>
              </a:rPr>
              <a:t>acc</a:t>
            </a:r>
            <a:r>
              <a:rPr lang="en-US" dirty="0" smtClean="0">
                <a:sym typeface="Symbol"/>
              </a:rPr>
              <a:t> = 31.5 MV/m,  </a:t>
            </a:r>
            <a:r>
              <a:rPr lang="en-US" i="1" dirty="0" smtClean="0">
                <a:sym typeface="Symbol"/>
              </a:rPr>
              <a:t>L</a:t>
            </a:r>
            <a:r>
              <a:rPr lang="en-US" dirty="0" smtClean="0">
                <a:sym typeface="Symbol"/>
              </a:rPr>
              <a:t> = 1.038 m,  </a:t>
            </a:r>
            <a:r>
              <a:rPr lang="en-US" i="1" dirty="0" err="1" smtClean="0">
                <a:sym typeface="Symbol"/>
              </a:rPr>
              <a:t>I</a:t>
            </a:r>
            <a:r>
              <a:rPr lang="en-US" i="1" baseline="-25000" dirty="0" err="1" smtClean="0">
                <a:sym typeface="Symbol"/>
              </a:rPr>
              <a:t>b</a:t>
            </a:r>
            <a:r>
              <a:rPr lang="en-US" dirty="0" smtClean="0">
                <a:sym typeface="Symbol"/>
              </a:rPr>
              <a:t> = 5.7857 </a:t>
            </a:r>
            <a:r>
              <a:rPr lang="en-US" dirty="0" err="1" smtClean="0">
                <a:sym typeface="Symbol"/>
              </a:rPr>
              <a:t>mA</a:t>
            </a:r>
            <a:r>
              <a:rPr lang="en-US" dirty="0" smtClean="0">
                <a:sym typeface="Symbol"/>
              </a:rPr>
              <a:t>,  </a:t>
            </a:r>
            <a:r>
              <a:rPr lang="en-US" i="1" dirty="0" smtClean="0">
                <a:sym typeface="Symbol"/>
              </a:rPr>
              <a:t>R/Q</a:t>
            </a:r>
            <a:r>
              <a:rPr lang="en-US" i="1" baseline="-25000" dirty="0" smtClean="0">
                <a:sym typeface="Symbol"/>
              </a:rPr>
              <a:t>0</a:t>
            </a:r>
            <a:r>
              <a:rPr lang="en-US" dirty="0" smtClean="0">
                <a:sym typeface="Symbol"/>
              </a:rPr>
              <a:t> = 1,036 </a:t>
            </a:r>
            <a:r>
              <a:rPr lang="en-US" dirty="0" smtClean="0">
                <a:latin typeface="Symbol" pitchFamily="18" charset="2"/>
                <a:sym typeface="Symbol"/>
              </a:rPr>
              <a:t>W</a:t>
            </a:r>
            <a:r>
              <a:rPr lang="en-US" dirty="0" smtClean="0">
                <a:sym typeface="Symbol"/>
              </a:rPr>
              <a:t>  </a:t>
            </a:r>
          </a:p>
          <a:p>
            <a:r>
              <a:rPr lang="en-US" i="1" dirty="0" err="1" smtClean="0">
                <a:sym typeface="Symbol"/>
              </a:rPr>
              <a:t>V</a:t>
            </a:r>
            <a:r>
              <a:rPr lang="en-US" i="1" baseline="-25000" dirty="0" err="1" smtClean="0">
                <a:sym typeface="Symbol"/>
              </a:rPr>
              <a:t>eff</a:t>
            </a:r>
            <a:r>
              <a:rPr lang="en-US" dirty="0" smtClean="0">
                <a:sym typeface="Symbol"/>
              </a:rPr>
              <a:t> = </a:t>
            </a:r>
            <a:r>
              <a:rPr lang="en-US" i="1" dirty="0" err="1" smtClean="0">
                <a:sym typeface="Symbol"/>
              </a:rPr>
              <a:t>E</a:t>
            </a:r>
            <a:r>
              <a:rPr lang="en-US" i="1" baseline="-25000" dirty="0" err="1" smtClean="0">
                <a:sym typeface="Symbol"/>
              </a:rPr>
              <a:t>acc</a:t>
            </a:r>
            <a:r>
              <a:rPr lang="en-US" dirty="0" smtClean="0">
                <a:sym typeface="Symbol"/>
              </a:rPr>
              <a:t> </a:t>
            </a:r>
            <a:r>
              <a:rPr lang="en-US" dirty="0" err="1" smtClean="0">
                <a:sym typeface="Symbol"/>
              </a:rPr>
              <a:t>cos</a:t>
            </a:r>
            <a:r>
              <a:rPr lang="en-US" i="1" dirty="0" err="1" smtClean="0">
                <a:latin typeface="Symbol" pitchFamily="18" charset="2"/>
                <a:sym typeface="Symbol"/>
              </a:rPr>
              <a:t>f</a:t>
            </a:r>
            <a:r>
              <a:rPr lang="en-US" dirty="0" smtClean="0">
                <a:sym typeface="Symbol"/>
              </a:rPr>
              <a:t> </a:t>
            </a:r>
            <a:r>
              <a:rPr lang="en-US" i="1" dirty="0" smtClean="0">
                <a:sym typeface="Symbol"/>
              </a:rPr>
              <a:t>L</a:t>
            </a:r>
            <a:r>
              <a:rPr lang="en-US" dirty="0" smtClean="0">
                <a:sym typeface="Symbol"/>
              </a:rPr>
              <a:t> = 32.5726 MV</a:t>
            </a:r>
          </a:p>
          <a:p>
            <a:r>
              <a:rPr lang="en-US" i="1" dirty="0" smtClean="0">
                <a:sym typeface="Symbol"/>
              </a:rPr>
              <a:t>In-phase power:  P</a:t>
            </a:r>
            <a:r>
              <a:rPr lang="en-US" i="1" baseline="-25000" dirty="0" smtClean="0">
                <a:sym typeface="Symbol"/>
              </a:rPr>
              <a:t>0,i</a:t>
            </a:r>
            <a:r>
              <a:rPr lang="en-US" dirty="0" smtClean="0">
                <a:sym typeface="Symbol"/>
              </a:rPr>
              <a:t> = </a:t>
            </a:r>
            <a:r>
              <a:rPr lang="en-US" i="1" dirty="0" err="1" smtClean="0">
                <a:sym typeface="Symbol"/>
              </a:rPr>
              <a:t>I</a:t>
            </a:r>
            <a:r>
              <a:rPr lang="en-US" i="1" baseline="-25000" dirty="0" err="1" smtClean="0">
                <a:sym typeface="Symbol"/>
              </a:rPr>
              <a:t>b</a:t>
            </a:r>
            <a:r>
              <a:rPr lang="en-US" i="1" dirty="0" err="1" smtClean="0">
                <a:sym typeface="Symbol"/>
              </a:rPr>
              <a:t>V</a:t>
            </a:r>
            <a:r>
              <a:rPr lang="en-US" i="1" baseline="-25000" dirty="0" err="1" smtClean="0">
                <a:sym typeface="Symbol"/>
              </a:rPr>
              <a:t>eff</a:t>
            </a:r>
            <a:r>
              <a:rPr lang="en-US" i="1" baseline="-25000" dirty="0" smtClean="0">
                <a:sym typeface="Symbol"/>
              </a:rPr>
              <a:t> </a:t>
            </a:r>
            <a:r>
              <a:rPr lang="en-US" dirty="0" smtClean="0">
                <a:sym typeface="Symbol"/>
              </a:rPr>
              <a:t> = </a:t>
            </a:r>
            <a:r>
              <a:rPr lang="en-US" dirty="0" smtClean="0">
                <a:solidFill>
                  <a:srgbClr val="0000FF"/>
                </a:solidFill>
                <a:sym typeface="Symbol"/>
              </a:rPr>
              <a:t>188.4546 kW </a:t>
            </a:r>
            <a:r>
              <a:rPr lang="en-US" dirty="0" smtClean="0">
                <a:sym typeface="Symbol"/>
              </a:rPr>
              <a:t>into beam</a:t>
            </a:r>
          </a:p>
          <a:p>
            <a:r>
              <a:rPr lang="en-US" i="1" dirty="0" smtClean="0">
                <a:solidFill>
                  <a:schemeClr val="accent6">
                    <a:lumMod val="75000"/>
                  </a:schemeClr>
                </a:solidFill>
                <a:sym typeface="Symbol"/>
              </a:rPr>
              <a:t>Q</a:t>
            </a:r>
            <a:r>
              <a:rPr lang="en-US" i="1" baseline="-25000" dirty="0" smtClean="0">
                <a:solidFill>
                  <a:schemeClr val="accent6">
                    <a:lumMod val="75000"/>
                  </a:schemeClr>
                </a:solidFill>
                <a:sym typeface="Symbol"/>
              </a:rPr>
              <a:t>L</a:t>
            </a:r>
            <a:r>
              <a:rPr lang="en-US" dirty="0" smtClean="0">
                <a:solidFill>
                  <a:schemeClr val="accent6">
                    <a:lumMod val="75000"/>
                  </a:schemeClr>
                </a:solidFill>
                <a:sym typeface="Symbol"/>
              </a:rPr>
              <a:t> = 5.434×10</a:t>
            </a:r>
            <a:r>
              <a:rPr lang="en-US" baseline="30000" dirty="0" smtClean="0">
                <a:solidFill>
                  <a:schemeClr val="accent6">
                    <a:lumMod val="75000"/>
                  </a:schemeClr>
                </a:solidFill>
                <a:sym typeface="Symbol"/>
              </a:rPr>
              <a:t>6</a:t>
            </a:r>
            <a:r>
              <a:rPr lang="en-US" dirty="0" smtClean="0">
                <a:sym typeface="Symbol"/>
              </a:rPr>
              <a:t>,   </a:t>
            </a:r>
            <a:r>
              <a:rPr lang="en-US" i="1" dirty="0" err="1" smtClean="0">
                <a:solidFill>
                  <a:srgbClr val="008000"/>
                </a:solidFill>
                <a:sym typeface="Symbol"/>
              </a:rPr>
              <a:t>t</a:t>
            </a:r>
            <a:r>
              <a:rPr lang="en-US" i="1" baseline="-25000" dirty="0" err="1" smtClean="0">
                <a:solidFill>
                  <a:srgbClr val="008000"/>
                </a:solidFill>
                <a:sym typeface="Symbol"/>
              </a:rPr>
              <a:t>i</a:t>
            </a:r>
            <a:r>
              <a:rPr lang="en-US" dirty="0" smtClean="0">
                <a:solidFill>
                  <a:srgbClr val="008000"/>
                </a:solidFill>
                <a:sym typeface="Symbol"/>
              </a:rPr>
              <a:t> = 922.3 </a:t>
            </a:r>
            <a:r>
              <a:rPr lang="en-US" dirty="0" smtClean="0">
                <a:solidFill>
                  <a:srgbClr val="008000"/>
                </a:solidFill>
                <a:latin typeface="Symbol" pitchFamily="18" charset="2"/>
                <a:sym typeface="Symbol"/>
              </a:rPr>
              <a:t>m</a:t>
            </a:r>
            <a:r>
              <a:rPr lang="en-US" dirty="0" smtClean="0">
                <a:solidFill>
                  <a:srgbClr val="008000"/>
                </a:solidFill>
                <a:sym typeface="Symbol"/>
              </a:rPr>
              <a:t>s</a:t>
            </a:r>
            <a:endParaRPr lang="en-US" dirty="0" smtClean="0">
              <a:solidFill>
                <a:srgbClr val="008000"/>
              </a:solidFill>
            </a:endParaRPr>
          </a:p>
          <a:p>
            <a:pPr>
              <a:spcBef>
                <a:spcPts val="600"/>
              </a:spcBef>
            </a:pPr>
            <a:r>
              <a:rPr lang="en-US" i="1" dirty="0" smtClean="0">
                <a:sym typeface="Symbol"/>
              </a:rPr>
              <a:t>Out-of-phase power:  P</a:t>
            </a:r>
            <a:r>
              <a:rPr lang="en-US" i="1" baseline="-25000" dirty="0" smtClean="0">
                <a:sym typeface="Symbol"/>
              </a:rPr>
              <a:t>0,o</a:t>
            </a:r>
            <a:r>
              <a:rPr lang="en-US" dirty="0" smtClean="0">
                <a:sym typeface="Symbol"/>
              </a:rPr>
              <a:t>(</a:t>
            </a:r>
            <a:r>
              <a:rPr lang="en-US" i="1" dirty="0" smtClean="0">
                <a:sym typeface="Symbol"/>
              </a:rPr>
              <a:t>t</a:t>
            </a:r>
            <a:r>
              <a:rPr lang="en-US" dirty="0" smtClean="0">
                <a:sym typeface="Symbol"/>
              </a:rPr>
              <a:t>&lt;</a:t>
            </a:r>
            <a:r>
              <a:rPr lang="en-US" i="1" dirty="0" err="1" smtClean="0">
                <a:sym typeface="Symbol"/>
              </a:rPr>
              <a:t>t</a:t>
            </a:r>
            <a:r>
              <a:rPr lang="en-US" i="1" baseline="-25000" dirty="0" err="1" smtClean="0">
                <a:sym typeface="Symbol"/>
              </a:rPr>
              <a:t>i</a:t>
            </a:r>
            <a:r>
              <a:rPr lang="en-US" dirty="0" smtClean="0">
                <a:sym typeface="Symbol"/>
              </a:rPr>
              <a:t>) = </a:t>
            </a:r>
            <a:r>
              <a:rPr lang="en-US" i="1" dirty="0" smtClean="0">
                <a:sym typeface="Symbol"/>
              </a:rPr>
              <a:t>P</a:t>
            </a:r>
            <a:r>
              <a:rPr lang="en-US" i="1" baseline="-25000" dirty="0" smtClean="0">
                <a:sym typeface="Symbol"/>
              </a:rPr>
              <a:t>0,i </a:t>
            </a:r>
            <a:r>
              <a:rPr lang="en-US" dirty="0" smtClean="0">
                <a:sym typeface="Symbol"/>
              </a:rPr>
              <a:t>tan</a:t>
            </a:r>
            <a:r>
              <a:rPr lang="en-US" baseline="30000" dirty="0" smtClean="0">
                <a:sym typeface="Symbol"/>
              </a:rPr>
              <a:t>2</a:t>
            </a:r>
            <a:r>
              <a:rPr lang="en-US" dirty="0" smtClean="0">
                <a:sym typeface="Symbol"/>
              </a:rPr>
              <a:t> 5 =  </a:t>
            </a:r>
            <a:r>
              <a:rPr lang="en-US" dirty="0" smtClean="0">
                <a:solidFill>
                  <a:srgbClr val="0000FF"/>
                </a:solidFill>
                <a:sym typeface="Symbol"/>
              </a:rPr>
              <a:t>1.4425 kW</a:t>
            </a:r>
            <a:endParaRPr lang="en-US" dirty="0" smtClean="0">
              <a:sym typeface="Symbol"/>
            </a:endParaRPr>
          </a:p>
          <a:p>
            <a:pPr>
              <a:spcBef>
                <a:spcPts val="600"/>
              </a:spcBef>
              <a:buFont typeface="Symbol"/>
              <a:buChar char="®"/>
            </a:pPr>
            <a:r>
              <a:rPr lang="en-US" i="1" dirty="0" smtClean="0"/>
              <a:t>  </a:t>
            </a:r>
            <a:r>
              <a:rPr lang="en-US" i="1" u="sng" dirty="0" smtClean="0">
                <a:solidFill>
                  <a:srgbClr val="FF0000"/>
                </a:solidFill>
              </a:rPr>
              <a:t>P</a:t>
            </a:r>
            <a:r>
              <a:rPr lang="en-US" i="1" u="sng" baseline="-25000" dirty="0" smtClean="0">
                <a:solidFill>
                  <a:srgbClr val="FF0000"/>
                </a:solidFill>
              </a:rPr>
              <a:t>0</a:t>
            </a:r>
            <a:r>
              <a:rPr lang="en-US" u="sng" dirty="0" smtClean="0">
                <a:solidFill>
                  <a:srgbClr val="FF0000"/>
                </a:solidFill>
                <a:sym typeface="Symbol"/>
              </a:rPr>
              <a:t>(</a:t>
            </a:r>
            <a:r>
              <a:rPr lang="en-US" i="1" u="sng" dirty="0" smtClean="0">
                <a:solidFill>
                  <a:srgbClr val="FF0000"/>
                </a:solidFill>
                <a:sym typeface="Symbol"/>
              </a:rPr>
              <a:t>t</a:t>
            </a:r>
            <a:r>
              <a:rPr lang="en-US" u="sng" dirty="0" smtClean="0">
                <a:solidFill>
                  <a:srgbClr val="FF0000"/>
                </a:solidFill>
                <a:sym typeface="Symbol"/>
              </a:rPr>
              <a:t>&lt;</a:t>
            </a:r>
            <a:r>
              <a:rPr lang="en-US" i="1" u="sng" dirty="0" err="1" smtClean="0">
                <a:solidFill>
                  <a:srgbClr val="FF0000"/>
                </a:solidFill>
                <a:sym typeface="Symbol"/>
              </a:rPr>
              <a:t>t</a:t>
            </a:r>
            <a:r>
              <a:rPr lang="en-US" i="1" u="sng" baseline="-25000" dirty="0" err="1" smtClean="0">
                <a:solidFill>
                  <a:srgbClr val="FF0000"/>
                </a:solidFill>
                <a:sym typeface="Symbol"/>
              </a:rPr>
              <a:t>i</a:t>
            </a:r>
            <a:r>
              <a:rPr lang="en-US" u="sng" dirty="0" smtClean="0">
                <a:solidFill>
                  <a:srgbClr val="FF0000"/>
                </a:solidFill>
                <a:sym typeface="Symbol"/>
              </a:rPr>
              <a:t>) </a:t>
            </a:r>
            <a:r>
              <a:rPr lang="en-US" u="sng" dirty="0" smtClean="0">
                <a:solidFill>
                  <a:srgbClr val="FF0000"/>
                </a:solidFill>
              </a:rPr>
              <a:t>= 189.897 kW</a:t>
            </a:r>
          </a:p>
          <a:p>
            <a:pPr>
              <a:spcBef>
                <a:spcPts val="600"/>
              </a:spcBef>
              <a:buFont typeface="Symbol"/>
              <a:buChar char="®"/>
            </a:pPr>
            <a:endParaRPr lang="en-US" i="1" dirty="0" smtClean="0"/>
          </a:p>
          <a:p>
            <a:pPr lvl="2">
              <a:spcBef>
                <a:spcPts val="600"/>
              </a:spcBef>
            </a:pPr>
            <a:r>
              <a:rPr lang="en-US" i="1" dirty="0" smtClean="0"/>
              <a:t>		</a:t>
            </a:r>
          </a:p>
          <a:p>
            <a:pPr>
              <a:spcBef>
                <a:spcPts val="600"/>
              </a:spcBef>
              <a:buFont typeface="Symbol"/>
              <a:buChar char="®"/>
            </a:pPr>
            <a:r>
              <a:rPr lang="en-US" i="1" dirty="0" smtClean="0"/>
              <a:t>  </a:t>
            </a:r>
            <a:r>
              <a:rPr lang="en-US" i="1" u="sng" dirty="0" smtClean="0">
                <a:solidFill>
                  <a:srgbClr val="FF0000"/>
                </a:solidFill>
              </a:rPr>
              <a:t>P</a:t>
            </a:r>
            <a:r>
              <a:rPr lang="en-US" i="1" u="sng" baseline="-25000" dirty="0" smtClean="0">
                <a:solidFill>
                  <a:srgbClr val="FF0000"/>
                </a:solidFill>
              </a:rPr>
              <a:t>0</a:t>
            </a:r>
            <a:r>
              <a:rPr lang="en-US" u="sng" dirty="0" smtClean="0">
                <a:solidFill>
                  <a:srgbClr val="FF0000"/>
                </a:solidFill>
                <a:sym typeface="Symbol"/>
              </a:rPr>
              <a:t>(</a:t>
            </a:r>
            <a:r>
              <a:rPr lang="en-US" i="1" u="sng" dirty="0" smtClean="0">
                <a:solidFill>
                  <a:srgbClr val="FF0000"/>
                </a:solidFill>
                <a:sym typeface="Symbol"/>
              </a:rPr>
              <a:t>t</a:t>
            </a:r>
            <a:r>
              <a:rPr lang="en-US" u="sng" dirty="0" smtClean="0">
                <a:solidFill>
                  <a:srgbClr val="FF0000"/>
                </a:solidFill>
                <a:sym typeface="Symbol"/>
              </a:rPr>
              <a:t>&lt;</a:t>
            </a:r>
            <a:r>
              <a:rPr lang="en-US" i="1" u="sng" dirty="0" err="1" smtClean="0">
                <a:solidFill>
                  <a:srgbClr val="FF0000"/>
                </a:solidFill>
                <a:sym typeface="Symbol"/>
              </a:rPr>
              <a:t>t</a:t>
            </a:r>
            <a:r>
              <a:rPr lang="en-US" i="1" u="sng" baseline="-25000" dirty="0" err="1" smtClean="0">
                <a:solidFill>
                  <a:srgbClr val="FF0000"/>
                </a:solidFill>
                <a:sym typeface="Symbol"/>
              </a:rPr>
              <a:t>i</a:t>
            </a:r>
            <a:r>
              <a:rPr lang="en-US" u="sng" dirty="0" smtClean="0">
                <a:solidFill>
                  <a:srgbClr val="FF0000"/>
                </a:solidFill>
                <a:sym typeface="Symbol"/>
              </a:rPr>
              <a:t>) </a:t>
            </a:r>
            <a:r>
              <a:rPr lang="en-US" u="sng" dirty="0" smtClean="0">
                <a:solidFill>
                  <a:srgbClr val="FF0000"/>
                </a:solidFill>
              </a:rPr>
              <a:t>= 188.815 kW</a:t>
            </a:r>
            <a:endParaRPr lang="en-US" u="sng" dirty="0" smtClean="0">
              <a:solidFill>
                <a:srgbClr val="FF0000"/>
              </a:solidFill>
              <a:sym typeface="Symbol"/>
            </a:endParaRPr>
          </a:p>
        </p:txBody>
      </p:sp>
      <p:graphicFrame>
        <p:nvGraphicFramePr>
          <p:cNvPr id="3076" name="Object 5"/>
          <p:cNvGraphicFramePr>
            <a:graphicFrameLocks noChangeAspect="1"/>
          </p:cNvGraphicFramePr>
          <p:nvPr/>
        </p:nvGraphicFramePr>
        <p:xfrm>
          <a:off x="914400" y="1295400"/>
          <a:ext cx="6019800" cy="776981"/>
        </p:xfrm>
        <a:graphic>
          <a:graphicData uri="http://schemas.openxmlformats.org/presentationml/2006/ole">
            <mc:AlternateContent xmlns:mc="http://schemas.openxmlformats.org/markup-compatibility/2006">
              <mc:Choice xmlns:v="urn:schemas-microsoft-com:vml" Requires="v">
                <p:oleObj spid="_x0000_s5179" name="Equation" r:id="rId5" imgW="4127400" imgH="533160" progId="Equation.3">
                  <p:embed/>
                </p:oleObj>
              </mc:Choice>
              <mc:Fallback>
                <p:oleObj name="Equation" r:id="rId5" imgW="4127400" imgH="53316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1295400"/>
                        <a:ext cx="6019800" cy="7769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1295400" y="76200"/>
            <a:ext cx="6324600" cy="1261884"/>
          </a:xfrm>
          <a:prstGeom prst="rect">
            <a:avLst/>
          </a:prstGeom>
          <a:noFill/>
        </p:spPr>
        <p:txBody>
          <a:bodyPr wrap="square" rtlCol="0">
            <a:spAutoFit/>
          </a:bodyPr>
          <a:lstStyle/>
          <a:p>
            <a:pPr algn="ctr"/>
            <a:r>
              <a:rPr lang="en-US" sz="4400" dirty="0" smtClean="0">
                <a:solidFill>
                  <a:srgbClr val="660066"/>
                </a:solidFill>
                <a:latin typeface="+mj-lt"/>
              </a:rPr>
              <a:t>Power Needed per Cavity</a:t>
            </a:r>
          </a:p>
          <a:p>
            <a:pPr algn="ctr"/>
            <a:r>
              <a:rPr lang="en-US" sz="3200" dirty="0" smtClean="0">
                <a:solidFill>
                  <a:srgbClr val="660066"/>
                </a:solidFill>
                <a:latin typeface="+mj-lt"/>
              </a:rPr>
              <a:t>(low power)</a:t>
            </a:r>
            <a:endParaRPr lang="en-US" sz="3200" dirty="0">
              <a:solidFill>
                <a:srgbClr val="660066"/>
              </a:solidFill>
              <a:latin typeface="+mj-lt"/>
            </a:endParaRPr>
          </a:p>
        </p:txBody>
      </p:sp>
      <p:sp>
        <p:nvSpPr>
          <p:cNvPr id="12" name="TextBox 11"/>
          <p:cNvSpPr txBox="1"/>
          <p:nvPr/>
        </p:nvSpPr>
        <p:spPr>
          <a:xfrm>
            <a:off x="5410200" y="5602069"/>
            <a:ext cx="3733800" cy="646331"/>
          </a:xfrm>
          <a:prstGeom prst="rect">
            <a:avLst/>
          </a:prstGeom>
          <a:noFill/>
        </p:spPr>
        <p:txBody>
          <a:bodyPr wrap="square" rtlCol="0">
            <a:spAutoFit/>
          </a:bodyPr>
          <a:lstStyle/>
          <a:p>
            <a:r>
              <a:rPr lang="en-US" dirty="0" smtClean="0"/>
              <a:t>Drop out-of-phase component to steady state value at beam injection.</a:t>
            </a:r>
            <a:endParaRPr lang="en-US" dirty="0"/>
          </a:p>
        </p:txBody>
      </p:sp>
      <p:sp>
        <p:nvSpPr>
          <p:cNvPr id="13" name="TextBox 12"/>
          <p:cNvSpPr txBox="1"/>
          <p:nvPr/>
        </p:nvSpPr>
        <p:spPr>
          <a:xfrm>
            <a:off x="4419600" y="5695330"/>
            <a:ext cx="990600" cy="369332"/>
          </a:xfrm>
          <a:prstGeom prst="rect">
            <a:avLst/>
          </a:prstGeom>
          <a:noFill/>
        </p:spPr>
        <p:txBody>
          <a:bodyPr wrap="square" rtlCol="0">
            <a:spAutoFit/>
          </a:bodyPr>
          <a:lstStyle/>
          <a:p>
            <a:r>
              <a:rPr lang="en-US" dirty="0" smtClean="0">
                <a:solidFill>
                  <a:srgbClr val="0000FF"/>
                </a:solidFill>
              </a:rPr>
              <a:t>360.6 W</a:t>
            </a:r>
            <a:endParaRPr lang="en-US" dirty="0">
              <a:solidFill>
                <a:srgbClr val="0000FF"/>
              </a:solidFill>
            </a:endParaRPr>
          </a:p>
        </p:txBody>
      </p:sp>
      <p:graphicFrame>
        <p:nvGraphicFramePr>
          <p:cNvPr id="44037" name="Object 5"/>
          <p:cNvGraphicFramePr>
            <a:graphicFrameLocks noChangeAspect="1"/>
          </p:cNvGraphicFramePr>
          <p:nvPr/>
        </p:nvGraphicFramePr>
        <p:xfrm>
          <a:off x="838200" y="5559425"/>
          <a:ext cx="3646487" cy="688975"/>
        </p:xfrm>
        <a:graphic>
          <a:graphicData uri="http://schemas.openxmlformats.org/presentationml/2006/ole">
            <mc:AlternateContent xmlns:mc="http://schemas.openxmlformats.org/markup-compatibility/2006">
              <mc:Choice xmlns:v="urn:schemas-microsoft-com:vml" Requires="v">
                <p:oleObj spid="_x0000_s5180" name="Equation" r:id="rId7" imgW="2489040" imgH="469800" progId="Equation.3">
                  <p:embed/>
                </p:oleObj>
              </mc:Choice>
              <mc:Fallback>
                <p:oleObj name="Equation" r:id="rId7" imgW="2489040" imgH="4698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8200" y="5559425"/>
                        <a:ext cx="3646487" cy="688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ChangeAspect="1" noChangeArrowheads="1"/>
          </p:cNvPicPr>
          <p:nvPr/>
        </p:nvPicPr>
        <p:blipFill>
          <a:blip r:embed="rId2" cstate="print"/>
          <a:srcRect/>
          <a:stretch>
            <a:fillRect/>
          </a:stretch>
        </p:blipFill>
        <p:spPr bwMode="auto">
          <a:xfrm>
            <a:off x="152400" y="1828800"/>
            <a:ext cx="6308270" cy="4648200"/>
          </a:xfrm>
          <a:prstGeom prst="rect">
            <a:avLst/>
          </a:prstGeom>
          <a:noFill/>
          <a:ln w="9525">
            <a:noFill/>
            <a:miter lim="800000"/>
            <a:headEnd/>
            <a:tailEnd/>
          </a:ln>
          <a:effectLst/>
        </p:spPr>
      </p:pic>
      <p:sp>
        <p:nvSpPr>
          <p:cNvPr id="6" name="TextBox 5"/>
          <p:cNvSpPr txBox="1"/>
          <p:nvPr/>
        </p:nvSpPr>
        <p:spPr>
          <a:xfrm>
            <a:off x="1480659" y="2184429"/>
            <a:ext cx="4245225" cy="1477328"/>
          </a:xfrm>
          <a:prstGeom prst="rect">
            <a:avLst/>
          </a:prstGeom>
          <a:noFill/>
        </p:spPr>
        <p:txBody>
          <a:bodyPr wrap="square" rtlCol="0">
            <a:spAutoFit/>
          </a:bodyPr>
          <a:lstStyle/>
          <a:p>
            <a:r>
              <a:rPr lang="en-US" dirty="0" smtClean="0"/>
              <a:t>For a flat distribution </a:t>
            </a:r>
          </a:p>
          <a:p>
            <a:r>
              <a:rPr lang="en-US" dirty="0" smtClean="0"/>
              <a:t>0.8 </a:t>
            </a:r>
            <a:r>
              <a:rPr lang="en-US" dirty="0" smtClean="0">
                <a:sym typeface="Symbol"/>
              </a:rPr>
              <a:t></a:t>
            </a:r>
            <a:r>
              <a:rPr lang="en-US" dirty="0" smtClean="0"/>
              <a:t> V/V</a:t>
            </a:r>
            <a:r>
              <a:rPr lang="en-US" baseline="-25000" dirty="0" smtClean="0"/>
              <a:t>0</a:t>
            </a:r>
            <a:r>
              <a:rPr lang="en-US" dirty="0" smtClean="0"/>
              <a:t> </a:t>
            </a:r>
            <a:r>
              <a:rPr lang="en-US" dirty="0" smtClean="0">
                <a:sym typeface="Symbol"/>
              </a:rPr>
              <a:t></a:t>
            </a:r>
            <a:r>
              <a:rPr lang="en-US" dirty="0" smtClean="0"/>
              <a:t> 1.2,</a:t>
            </a:r>
          </a:p>
          <a:p>
            <a:r>
              <a:rPr lang="en-US" dirty="0" smtClean="0"/>
              <a:t>w/ common timing</a:t>
            </a:r>
          </a:p>
          <a:p>
            <a:r>
              <a:rPr lang="en-US" dirty="0" smtClean="0"/>
              <a:t>~</a:t>
            </a:r>
            <a:r>
              <a:rPr lang="en-US" dirty="0" smtClean="0">
                <a:solidFill>
                  <a:srgbClr val="0000FF"/>
                </a:solidFill>
              </a:rPr>
              <a:t>5.35%</a:t>
            </a:r>
            <a:r>
              <a:rPr lang="en-US" dirty="0" smtClean="0"/>
              <a:t> extra power is needed on average </a:t>
            </a:r>
          </a:p>
          <a:p>
            <a:r>
              <a:rPr lang="en-US" dirty="0" smtClean="0">
                <a:sym typeface="Symbol"/>
              </a:rPr>
              <a:t>(5.08% added loss reflected into isolators)</a:t>
            </a:r>
            <a:endParaRPr lang="en-US" dirty="0"/>
          </a:p>
        </p:txBody>
      </p:sp>
      <p:sp>
        <p:nvSpPr>
          <p:cNvPr id="8" name="TextBox 13"/>
          <p:cNvSpPr txBox="1">
            <a:spLocks noChangeArrowheads="1"/>
          </p:cNvSpPr>
          <p:nvPr/>
        </p:nvSpPr>
        <p:spPr bwMode="auto">
          <a:xfrm>
            <a:off x="457200" y="0"/>
            <a:ext cx="8458200" cy="646331"/>
          </a:xfrm>
          <a:prstGeom prst="rect">
            <a:avLst/>
          </a:prstGeom>
          <a:noFill/>
          <a:ln w="9525">
            <a:noFill/>
            <a:miter lim="800000"/>
            <a:headEnd/>
            <a:tailEnd/>
          </a:ln>
        </p:spPr>
        <p:txBody>
          <a:bodyPr wrap="square">
            <a:prstTxWarp prst="textNoShape">
              <a:avLst/>
            </a:prstTxWarp>
            <a:spAutoFit/>
          </a:bodyPr>
          <a:lstStyle/>
          <a:p>
            <a:r>
              <a:rPr lang="en-US" sz="3600" dirty="0">
                <a:solidFill>
                  <a:srgbClr val="7030A0"/>
                </a:solidFill>
                <a:latin typeface="Calibri" pitchFamily="84" charset="0"/>
              </a:rPr>
              <a:t>Achieving Flat </a:t>
            </a:r>
            <a:r>
              <a:rPr lang="en-US" sz="3600" dirty="0" smtClean="0">
                <a:solidFill>
                  <a:srgbClr val="7030A0"/>
                </a:solidFill>
                <a:latin typeface="Calibri" pitchFamily="84" charset="0"/>
              </a:rPr>
              <a:t>Gradient w/ Common Timing</a:t>
            </a:r>
            <a:endParaRPr lang="en-US" sz="3600" dirty="0">
              <a:solidFill>
                <a:srgbClr val="7030A0"/>
              </a:solidFill>
              <a:latin typeface="Calibri" pitchFamily="84" charset="0"/>
            </a:endParaRPr>
          </a:p>
        </p:txBody>
      </p:sp>
      <p:sp>
        <p:nvSpPr>
          <p:cNvPr id="9" name="TextBox 1"/>
          <p:cNvSpPr txBox="1">
            <a:spLocks noChangeArrowheads="1"/>
          </p:cNvSpPr>
          <p:nvPr/>
        </p:nvSpPr>
        <p:spPr bwMode="auto">
          <a:xfrm>
            <a:off x="1447800" y="6334780"/>
            <a:ext cx="7086600" cy="523220"/>
          </a:xfrm>
          <a:prstGeom prst="rect">
            <a:avLst/>
          </a:prstGeom>
          <a:noFill/>
          <a:ln w="9525">
            <a:noFill/>
            <a:miter lim="800000"/>
            <a:headEnd/>
            <a:tailEnd/>
          </a:ln>
        </p:spPr>
        <p:txBody>
          <a:bodyPr wrap="square">
            <a:prstTxWarp prst="textNoShape">
              <a:avLst/>
            </a:prstTxWarp>
            <a:spAutoFit/>
          </a:bodyPr>
          <a:lstStyle/>
          <a:p>
            <a:r>
              <a:rPr lang="en-US" sz="1400" dirty="0" smtClean="0">
                <a:latin typeface="Calibri" pitchFamily="84" charset="0"/>
              </a:rPr>
              <a:t>* For </a:t>
            </a:r>
            <a:r>
              <a:rPr lang="en-US" sz="1400" dirty="0">
                <a:latin typeface="Calibri" pitchFamily="84" charset="0"/>
              </a:rPr>
              <a:t>upstream(downstream) KCS </a:t>
            </a:r>
            <a:r>
              <a:rPr lang="en-US" sz="1400" dirty="0" smtClean="0">
                <a:latin typeface="Calibri" pitchFamily="84" charset="0"/>
              </a:rPr>
              <a:t>feeding, </a:t>
            </a:r>
            <a:r>
              <a:rPr lang="en-US" sz="1400" dirty="0">
                <a:latin typeface="Calibri" pitchFamily="84" charset="0"/>
              </a:rPr>
              <a:t>the effective spread in fill time is ~</a:t>
            </a:r>
            <a:r>
              <a:rPr lang="en-US" sz="1400" dirty="0">
                <a:solidFill>
                  <a:srgbClr val="0000FF"/>
                </a:solidFill>
                <a:latin typeface="Calibri" pitchFamily="84" charset="0"/>
              </a:rPr>
              <a:t>7.64(0.40) </a:t>
            </a:r>
            <a:r>
              <a:rPr lang="en-US" sz="1400" dirty="0">
                <a:solidFill>
                  <a:srgbClr val="0000FF"/>
                </a:solidFill>
                <a:latin typeface="Symbol" pitchFamily="84" charset="2"/>
                <a:sym typeface="Symbol" pitchFamily="84" charset="2"/>
              </a:rPr>
              <a:t></a:t>
            </a:r>
            <a:r>
              <a:rPr lang="en-US" sz="1400" dirty="0" smtClean="0">
                <a:solidFill>
                  <a:srgbClr val="0000FF"/>
                </a:solidFill>
                <a:latin typeface="Calibri" pitchFamily="84" charset="0"/>
              </a:rPr>
              <a:t>s</a:t>
            </a:r>
            <a:r>
              <a:rPr lang="en-US" sz="1400" dirty="0" smtClean="0">
                <a:latin typeface="Calibri" pitchFamily="84" charset="0"/>
              </a:rPr>
              <a:t>, roughly </a:t>
            </a:r>
            <a:r>
              <a:rPr lang="en-US" sz="1400" dirty="0">
                <a:latin typeface="Calibri" pitchFamily="84" charset="0"/>
              </a:rPr>
              <a:t>1.28%(.07%) of the nominal fill time and has little effect on efficiency.</a:t>
            </a:r>
          </a:p>
        </p:txBody>
      </p:sp>
      <p:grpSp>
        <p:nvGrpSpPr>
          <p:cNvPr id="3" name="Group 2"/>
          <p:cNvGrpSpPr/>
          <p:nvPr/>
        </p:nvGrpSpPr>
        <p:grpSpPr>
          <a:xfrm>
            <a:off x="3668484" y="3886200"/>
            <a:ext cx="1676400" cy="646331"/>
            <a:chOff x="4800600" y="3163669"/>
            <a:chExt cx="1676400" cy="646331"/>
          </a:xfrm>
        </p:grpSpPr>
        <p:cxnSp>
          <p:nvCxnSpPr>
            <p:cNvPr id="4" name="Straight Connector 3"/>
            <p:cNvCxnSpPr/>
            <p:nvPr/>
          </p:nvCxnSpPr>
          <p:spPr>
            <a:xfrm>
              <a:off x="4953000" y="3394980"/>
              <a:ext cx="609600" cy="0"/>
            </a:xfrm>
            <a:prstGeom prst="line">
              <a:avLst/>
            </a:prstGeom>
            <a:ln w="3175"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953000" y="3634920"/>
              <a:ext cx="609600" cy="0"/>
            </a:xfrm>
            <a:prstGeom prst="line">
              <a:avLst/>
            </a:prstGeom>
            <a:ln w="3175"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5562600" y="3163669"/>
              <a:ext cx="838200" cy="646331"/>
            </a:xfrm>
            <a:prstGeom prst="rect">
              <a:avLst/>
            </a:prstGeom>
            <a:noFill/>
          </p:spPr>
          <p:txBody>
            <a:bodyPr wrap="square" rtlCol="0">
              <a:spAutoFit/>
            </a:bodyPr>
            <a:lstStyle/>
            <a:p>
              <a:r>
                <a:rPr kumimoji="1" lang="en-US" altLang="ja-JP" dirty="0" smtClean="0"/>
                <a:t>Q</a:t>
              </a:r>
              <a:r>
                <a:rPr kumimoji="1" lang="en-US" altLang="ja-JP" baseline="-25000" dirty="0" smtClean="0"/>
                <a:t>L</a:t>
              </a:r>
              <a:r>
                <a:rPr kumimoji="1" lang="en-US" altLang="ja-JP" dirty="0" smtClean="0"/>
                <a:t>/Q</a:t>
              </a:r>
              <a:r>
                <a:rPr kumimoji="1" lang="en-US" altLang="ja-JP" baseline="-25000" dirty="0" smtClean="0"/>
                <a:t>L0</a:t>
              </a:r>
            </a:p>
            <a:p>
              <a:r>
                <a:rPr kumimoji="1" lang="en-US" altLang="ja-JP" dirty="0" smtClean="0"/>
                <a:t>P/P</a:t>
              </a:r>
              <a:r>
                <a:rPr kumimoji="1" lang="en-US" altLang="ja-JP" baseline="-25000" dirty="0" smtClean="0"/>
                <a:t>0</a:t>
              </a:r>
              <a:endParaRPr kumimoji="1" lang="ja-JP" altLang="en-US" baseline="-25000" dirty="0"/>
            </a:p>
          </p:txBody>
        </p:sp>
        <p:sp>
          <p:nvSpPr>
            <p:cNvPr id="10" name="Rectangle 9"/>
            <p:cNvSpPr/>
            <p:nvPr/>
          </p:nvSpPr>
          <p:spPr>
            <a:xfrm>
              <a:off x="4800600" y="3200400"/>
              <a:ext cx="1676400" cy="609600"/>
            </a:xfrm>
            <a:prstGeom prst="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grpSp>
      <p:sp>
        <p:nvSpPr>
          <p:cNvPr id="13" name="Text Box 13"/>
          <p:cNvSpPr txBox="1">
            <a:spLocks noChangeArrowheads="1"/>
          </p:cNvSpPr>
          <p:nvPr/>
        </p:nvSpPr>
        <p:spPr bwMode="auto">
          <a:xfrm>
            <a:off x="434280" y="593973"/>
            <a:ext cx="8458200" cy="1615827"/>
          </a:xfrm>
          <a:prstGeom prst="rect">
            <a:avLst/>
          </a:prstGeom>
          <a:noFill/>
          <a:ln w="9525">
            <a:noFill/>
            <a:miter lim="800000"/>
            <a:headEnd/>
            <a:tailEnd/>
          </a:ln>
        </p:spPr>
        <p:txBody>
          <a:bodyPr>
            <a:prstTxWarp prst="textNoShape">
              <a:avLst/>
            </a:prstTxWarp>
            <a:spAutoFit/>
          </a:bodyPr>
          <a:lstStyle/>
          <a:p>
            <a:pPr>
              <a:spcBef>
                <a:spcPct val="50000"/>
              </a:spcBef>
            </a:pPr>
            <a:r>
              <a:rPr lang="en-US" dirty="0" smtClean="0"/>
              <a:t>With </a:t>
            </a:r>
            <a:r>
              <a:rPr lang="en-US" dirty="0"/>
              <a:t>control of </a:t>
            </a:r>
            <a:r>
              <a:rPr lang="en-US" dirty="0" err="1" smtClean="0">
                <a:solidFill>
                  <a:schemeClr val="hlink"/>
                </a:solidFill>
              </a:rPr>
              <a:t>P</a:t>
            </a:r>
            <a:r>
              <a:rPr lang="en-US" baseline="-25000" dirty="0" err="1" smtClean="0">
                <a:solidFill>
                  <a:schemeClr val="hlink"/>
                </a:solidFill>
              </a:rPr>
              <a:t>k</a:t>
            </a:r>
            <a:r>
              <a:rPr lang="en-US" dirty="0" smtClean="0"/>
              <a:t>,</a:t>
            </a:r>
            <a:r>
              <a:rPr lang="en-US" dirty="0" smtClean="0">
                <a:solidFill>
                  <a:schemeClr val="hlink"/>
                </a:solidFill>
              </a:rPr>
              <a:t> </a:t>
            </a:r>
            <a:r>
              <a:rPr lang="en-US" dirty="0" err="1">
                <a:solidFill>
                  <a:schemeClr val="hlink"/>
                </a:solidFill>
              </a:rPr>
              <a:t>Q</a:t>
            </a:r>
            <a:r>
              <a:rPr lang="en-US" baseline="-25000" dirty="0" err="1">
                <a:solidFill>
                  <a:schemeClr val="hlink"/>
                </a:solidFill>
              </a:rPr>
              <a:t>e</a:t>
            </a:r>
            <a:r>
              <a:rPr lang="en-US" dirty="0"/>
              <a:t>, and</a:t>
            </a:r>
            <a:r>
              <a:rPr lang="en-US" dirty="0">
                <a:solidFill>
                  <a:schemeClr val="hlink"/>
                </a:solidFill>
              </a:rPr>
              <a:t> </a:t>
            </a:r>
            <a:r>
              <a:rPr lang="en-US" dirty="0" err="1" smtClean="0">
                <a:solidFill>
                  <a:schemeClr val="hlink"/>
                </a:solidFill>
              </a:rPr>
              <a:t>t</a:t>
            </a:r>
            <a:r>
              <a:rPr lang="en-US" baseline="-25000" dirty="0" err="1" smtClean="0">
                <a:solidFill>
                  <a:schemeClr val="hlink"/>
                </a:solidFill>
              </a:rPr>
              <a:t>i</a:t>
            </a:r>
            <a:r>
              <a:rPr lang="en-US" dirty="0" smtClean="0"/>
              <a:t>, can achieve flat acceleration at desired cavity gradient, with </a:t>
            </a:r>
            <a:r>
              <a:rPr lang="en-US" dirty="0"/>
              <a:t>no power </a:t>
            </a:r>
            <a:r>
              <a:rPr lang="en-US" dirty="0" smtClean="0"/>
              <a:t>reflected </a:t>
            </a:r>
            <a:r>
              <a:rPr lang="en-US" dirty="0"/>
              <a:t>during the beam pulse.</a:t>
            </a:r>
          </a:p>
          <a:p>
            <a:pPr>
              <a:spcBef>
                <a:spcPct val="50000"/>
              </a:spcBef>
            </a:pPr>
            <a:r>
              <a:rPr lang="en-US" dirty="0"/>
              <a:t>With </a:t>
            </a:r>
            <a:r>
              <a:rPr lang="en-US" dirty="0" smtClean="0"/>
              <a:t>39—676 cavities locked </a:t>
            </a:r>
            <a:r>
              <a:rPr lang="en-US" dirty="0"/>
              <a:t>to a common source </a:t>
            </a:r>
            <a:r>
              <a:rPr lang="en-US" dirty="0" smtClean="0"/>
              <a:t>timing,* flat acceleration over a range of gradients </a:t>
            </a:r>
            <a:r>
              <a:rPr lang="en-US" dirty="0"/>
              <a:t>is still </a:t>
            </a:r>
            <a:r>
              <a:rPr lang="en-US" dirty="0" smtClean="0"/>
              <a:t>achievable by adjusting </a:t>
            </a:r>
            <a:r>
              <a:rPr lang="en-US" altLang="ja-JP" dirty="0" err="1" smtClean="0">
                <a:solidFill>
                  <a:schemeClr val="hlink"/>
                </a:solidFill>
              </a:rPr>
              <a:t>P</a:t>
            </a:r>
            <a:r>
              <a:rPr lang="en-US" altLang="ja-JP" baseline="-25000" dirty="0" err="1" smtClean="0">
                <a:solidFill>
                  <a:schemeClr val="hlink"/>
                </a:solidFill>
              </a:rPr>
              <a:t>k</a:t>
            </a:r>
            <a:r>
              <a:rPr lang="en-US" altLang="ja-JP" dirty="0" smtClean="0"/>
              <a:t> and</a:t>
            </a:r>
            <a:r>
              <a:rPr lang="en-US" altLang="ja-JP" dirty="0" smtClean="0">
                <a:solidFill>
                  <a:schemeClr val="hlink"/>
                </a:solidFill>
              </a:rPr>
              <a:t> </a:t>
            </a:r>
            <a:r>
              <a:rPr lang="en-US" altLang="ja-JP" dirty="0" err="1">
                <a:solidFill>
                  <a:schemeClr val="hlink"/>
                </a:solidFill>
              </a:rPr>
              <a:t>Q</a:t>
            </a:r>
            <a:r>
              <a:rPr lang="en-US" altLang="ja-JP" baseline="-25000" dirty="0" err="1">
                <a:solidFill>
                  <a:schemeClr val="hlink"/>
                </a:solidFill>
              </a:rPr>
              <a:t>e</a:t>
            </a:r>
            <a:r>
              <a:rPr lang="en-US" dirty="0" smtClean="0"/>
              <a:t>, albeit with some </a:t>
            </a:r>
            <a:r>
              <a:rPr lang="en-US" dirty="0"/>
              <a:t>level of </a:t>
            </a:r>
            <a:r>
              <a:rPr lang="en-US" dirty="0" smtClean="0"/>
              <a:t>power reflected into isolator loads.</a:t>
            </a:r>
            <a:endParaRPr lang="en-US" dirty="0"/>
          </a:p>
        </p:txBody>
      </p:sp>
      <p:pic>
        <p:nvPicPr>
          <p:cNvPr id="15" name="Picture 2"/>
          <p:cNvPicPr>
            <a:picLocks noChangeAspect="1" noChangeArrowheads="1"/>
          </p:cNvPicPr>
          <p:nvPr/>
        </p:nvPicPr>
        <p:blipFill rotWithShape="1">
          <a:blip r:embed="rId3" cstate="print"/>
          <a:srcRect l="6821" r="7146"/>
          <a:stretch/>
        </p:blipFill>
        <p:spPr bwMode="auto">
          <a:xfrm>
            <a:off x="5989420" y="3581400"/>
            <a:ext cx="3099934" cy="2521999"/>
          </a:xfrm>
          <a:prstGeom prst="rect">
            <a:avLst/>
          </a:prstGeom>
          <a:noFill/>
          <a:ln w="9525">
            <a:noFill/>
            <a:miter lim="800000"/>
            <a:headEnd/>
            <a:tailEnd/>
          </a:ln>
        </p:spPr>
      </p:pic>
      <p:sp>
        <p:nvSpPr>
          <p:cNvPr id="16" name="Text Box 20"/>
          <p:cNvSpPr txBox="1">
            <a:spLocks noChangeArrowheads="1"/>
          </p:cNvSpPr>
          <p:nvPr/>
        </p:nvSpPr>
        <p:spPr bwMode="auto">
          <a:xfrm>
            <a:off x="6096000" y="2590800"/>
            <a:ext cx="2835917" cy="10772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600" dirty="0"/>
              <a:t>For a given distribution of gradients, the </a:t>
            </a:r>
            <a:r>
              <a:rPr lang="en-US" sz="1600" dirty="0">
                <a:solidFill>
                  <a:srgbClr val="009900"/>
                </a:solidFill>
              </a:rPr>
              <a:t>timing</a:t>
            </a:r>
            <a:r>
              <a:rPr lang="en-US" sz="1600" dirty="0"/>
              <a:t> can be set so as to </a:t>
            </a:r>
            <a:r>
              <a:rPr lang="en-US" sz="1600" dirty="0">
                <a:solidFill>
                  <a:srgbClr val="0000FF"/>
                </a:solidFill>
              </a:rPr>
              <a:t>minimize</a:t>
            </a:r>
            <a:r>
              <a:rPr lang="en-US" sz="1600" dirty="0"/>
              <a:t> the average </a:t>
            </a:r>
            <a:r>
              <a:rPr lang="en-US" sz="1600" dirty="0">
                <a:solidFill>
                  <a:srgbClr val="0000FF"/>
                </a:solidFill>
              </a:rPr>
              <a:t>reflected </a:t>
            </a:r>
            <a:r>
              <a:rPr lang="en-US" sz="1600" dirty="0" smtClean="0">
                <a:solidFill>
                  <a:srgbClr val="0000FF"/>
                </a:solidFill>
              </a:rPr>
              <a:t>power</a:t>
            </a:r>
            <a:r>
              <a:rPr lang="en-US" sz="1600" dirty="0" smtClean="0"/>
              <a:t>.</a:t>
            </a:r>
            <a:endParaRPr lang="en-US" sz="1600" dirty="0"/>
          </a:p>
        </p:txBody>
      </p:sp>
      <p:sp>
        <p:nvSpPr>
          <p:cNvPr id="17" name="TextBox 16"/>
          <p:cNvSpPr txBox="1"/>
          <p:nvPr/>
        </p:nvSpPr>
        <p:spPr>
          <a:xfrm>
            <a:off x="6477000" y="3886200"/>
            <a:ext cx="2209800" cy="369332"/>
          </a:xfrm>
          <a:prstGeom prst="rect">
            <a:avLst/>
          </a:prstGeom>
          <a:noFill/>
        </p:spPr>
        <p:txBody>
          <a:bodyPr wrap="square" rtlCol="0">
            <a:spAutoFit/>
          </a:bodyPr>
          <a:lstStyle/>
          <a:p>
            <a:r>
              <a:rPr lang="en-US" dirty="0" smtClean="0"/>
              <a:t>~</a:t>
            </a:r>
            <a:r>
              <a:rPr lang="en-US" dirty="0" smtClean="0">
                <a:solidFill>
                  <a:srgbClr val="0000FF"/>
                </a:solidFill>
              </a:rPr>
              <a:t>4.26%</a:t>
            </a:r>
            <a:r>
              <a:rPr lang="en-US" dirty="0" smtClean="0"/>
              <a:t> extra power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p:cNvSpPr txBox="1">
            <a:spLocks noChangeArrowheads="1"/>
          </p:cNvSpPr>
          <p:nvPr/>
        </p:nvSpPr>
        <p:spPr bwMode="auto">
          <a:xfrm>
            <a:off x="336104" y="2348880"/>
            <a:ext cx="8426896" cy="2616101"/>
          </a:xfrm>
          <a:prstGeom prst="rect">
            <a:avLst/>
          </a:prstGeom>
          <a:noFill/>
          <a:ln w="9525">
            <a:noFill/>
            <a:miter lim="800000"/>
            <a:headEnd/>
            <a:tailEnd/>
          </a:ln>
        </p:spPr>
        <p:txBody>
          <a:bodyPr wrap="square">
            <a:prstTxWarp prst="textNoShape">
              <a:avLst/>
            </a:prstTxWarp>
            <a:spAutoFit/>
          </a:bodyPr>
          <a:lstStyle/>
          <a:p>
            <a:r>
              <a:rPr lang="en-US" sz="1800" dirty="0">
                <a:latin typeface="Calibri" pitchFamily="84" charset="0"/>
              </a:rPr>
              <a:t> </a:t>
            </a:r>
            <a:r>
              <a:rPr lang="en-US" sz="1800" dirty="0" smtClean="0">
                <a:latin typeface="Calibri" pitchFamily="84" charset="0"/>
              </a:rPr>
              <a:t>189.9 </a:t>
            </a:r>
            <a:r>
              <a:rPr lang="en-US" sz="1800" dirty="0">
                <a:latin typeface="Calibri" pitchFamily="84" charset="0"/>
              </a:rPr>
              <a:t>kW	(nominal </a:t>
            </a:r>
            <a:r>
              <a:rPr lang="en-US" sz="1800" dirty="0">
                <a:solidFill>
                  <a:srgbClr val="008000"/>
                </a:solidFill>
                <a:latin typeface="Calibri" pitchFamily="84" charset="0"/>
              </a:rPr>
              <a:t>to beam per </a:t>
            </a:r>
            <a:r>
              <a:rPr lang="en-US" sz="1800" dirty="0" smtClean="0">
                <a:solidFill>
                  <a:srgbClr val="008000"/>
                </a:solidFill>
                <a:latin typeface="Calibri" pitchFamily="84" charset="0"/>
              </a:rPr>
              <a:t>cavity</a:t>
            </a:r>
            <a:r>
              <a:rPr lang="en-US" sz="1800" dirty="0" smtClean="0">
                <a:latin typeface="Calibri" pitchFamily="84" charset="0"/>
              </a:rPr>
              <a:t>)</a:t>
            </a:r>
          </a:p>
          <a:p>
            <a:r>
              <a:rPr lang="en-US" sz="1800" dirty="0" smtClean="0">
                <a:latin typeface="Calibri" pitchFamily="84" charset="0"/>
              </a:rPr>
              <a:t>×</a:t>
            </a:r>
            <a:r>
              <a:rPr lang="en-US" sz="1800" dirty="0" smtClean="0">
                <a:solidFill>
                  <a:srgbClr val="FF00FF"/>
                </a:solidFill>
                <a:latin typeface="Calibri" pitchFamily="84" charset="0"/>
              </a:rPr>
              <a:t> </a:t>
            </a:r>
            <a:r>
              <a:rPr lang="en-US" sz="1800" dirty="0" smtClean="0">
                <a:solidFill>
                  <a:srgbClr val="FF0000"/>
                </a:solidFill>
                <a:latin typeface="Calibri" pitchFamily="84" charset="0"/>
              </a:rPr>
              <a:t>39</a:t>
            </a:r>
            <a:r>
              <a:rPr lang="en-US" sz="1800" dirty="0" smtClean="0">
                <a:latin typeface="Calibri" pitchFamily="84" charset="0"/>
              </a:rPr>
              <a:t> 		(cavities fed)  </a:t>
            </a:r>
            <a:r>
              <a:rPr lang="en-US" sz="1800" dirty="0" smtClean="0">
                <a:solidFill>
                  <a:srgbClr val="0000FF"/>
                </a:solidFill>
                <a:latin typeface="Calibri" pitchFamily="84" charset="0"/>
              </a:rPr>
              <a:t>~7.406 MW</a:t>
            </a:r>
            <a:endParaRPr lang="en-US" sz="1800" dirty="0">
              <a:solidFill>
                <a:srgbClr val="0000FF"/>
              </a:solidFill>
              <a:latin typeface="Calibri" pitchFamily="84" charset="0"/>
            </a:endParaRPr>
          </a:p>
          <a:p>
            <a:r>
              <a:rPr lang="en-US" sz="1800" dirty="0" smtClean="0">
                <a:latin typeface="Calibri" pitchFamily="84" charset="0"/>
              </a:rPr>
              <a:t>÷ 0.965		(big </a:t>
            </a:r>
            <a:r>
              <a:rPr lang="en-US" sz="1800" dirty="0" smtClean="0">
                <a:solidFill>
                  <a:srgbClr val="008000"/>
                </a:solidFill>
                <a:latin typeface="Calibri" pitchFamily="84" charset="0"/>
              </a:rPr>
              <a:t>circulator and WR650</a:t>
            </a:r>
            <a:r>
              <a:rPr lang="en-US" sz="1800" dirty="0" smtClean="0">
                <a:latin typeface="Calibri" pitchFamily="84" charset="0"/>
              </a:rPr>
              <a:t> losses) </a:t>
            </a:r>
          </a:p>
          <a:p>
            <a:r>
              <a:rPr lang="en-US" sz="1800" dirty="0" smtClean="0">
                <a:latin typeface="Calibri" pitchFamily="84" charset="0"/>
              </a:rPr>
              <a:t>÷ 0.94</a:t>
            </a:r>
            <a:r>
              <a:rPr lang="en-US" sz="1800" dirty="0">
                <a:latin typeface="Calibri" pitchFamily="84" charset="0"/>
              </a:rPr>
              <a:t>		</a:t>
            </a:r>
            <a:r>
              <a:rPr lang="en-US" sz="1800" dirty="0" smtClean="0">
                <a:latin typeface="Calibri" pitchFamily="84" charset="0"/>
              </a:rPr>
              <a:t>(6% </a:t>
            </a:r>
            <a:r>
              <a:rPr lang="en-US" sz="1800" dirty="0">
                <a:solidFill>
                  <a:srgbClr val="008000"/>
                </a:solidFill>
                <a:latin typeface="Calibri" pitchFamily="84" charset="0"/>
              </a:rPr>
              <a:t>local distribution </a:t>
            </a:r>
            <a:r>
              <a:rPr lang="en-US" sz="1800" dirty="0">
                <a:latin typeface="Calibri" pitchFamily="84" charset="0"/>
              </a:rPr>
              <a:t>losses</a:t>
            </a:r>
            <a:r>
              <a:rPr lang="en-US" sz="1800" dirty="0" smtClean="0">
                <a:latin typeface="Calibri" pitchFamily="84" charset="0"/>
              </a:rPr>
              <a:t>)  </a:t>
            </a:r>
            <a:r>
              <a:rPr lang="en-US" sz="1800" dirty="0" smtClean="0">
                <a:solidFill>
                  <a:srgbClr val="0000FF"/>
                </a:solidFill>
                <a:latin typeface="Calibri" pitchFamily="84" charset="0"/>
              </a:rPr>
              <a:t>~8.164 MW</a:t>
            </a:r>
          </a:p>
          <a:p>
            <a:r>
              <a:rPr lang="en-US" dirty="0" smtClean="0">
                <a:latin typeface="Calibri" pitchFamily="84" charset="0"/>
                <a:sym typeface="Symbol"/>
              </a:rPr>
              <a:t> 0.983		(WR770 run to other ½ </a:t>
            </a:r>
            <a:r>
              <a:rPr lang="en-US" dirty="0" err="1" smtClean="0">
                <a:latin typeface="Calibri" pitchFamily="84" charset="0"/>
                <a:sym typeface="Symbol"/>
              </a:rPr>
              <a:t>rf</a:t>
            </a:r>
            <a:r>
              <a:rPr lang="en-US" dirty="0" smtClean="0">
                <a:latin typeface="Calibri" pitchFamily="84" charset="0"/>
                <a:sym typeface="Symbol"/>
              </a:rPr>
              <a:t> unit)</a:t>
            </a:r>
            <a:endParaRPr lang="en-US" sz="1800" dirty="0" smtClean="0">
              <a:latin typeface="Calibri" pitchFamily="84" charset="0"/>
            </a:endParaRPr>
          </a:p>
          <a:p>
            <a:r>
              <a:rPr lang="en-US" sz="1800" dirty="0" smtClean="0">
                <a:latin typeface="Calibri" pitchFamily="84" charset="0"/>
              </a:rPr>
              <a:t>× 1.054 		(for </a:t>
            </a:r>
            <a:r>
              <a:rPr lang="en-US" sz="1800" dirty="0" smtClean="0">
                <a:solidFill>
                  <a:srgbClr val="008000"/>
                </a:solidFill>
                <a:latin typeface="Calibri" pitchFamily="84" charset="0"/>
              </a:rPr>
              <a:t>flat gradient </a:t>
            </a:r>
            <a:r>
              <a:rPr lang="en-US" sz="1800" dirty="0" smtClean="0">
                <a:latin typeface="Calibri" pitchFamily="84" charset="0"/>
              </a:rPr>
              <a:t>w/ cavity gradient spread and common timing)</a:t>
            </a:r>
          </a:p>
          <a:p>
            <a:r>
              <a:rPr lang="en-US" sz="1800" dirty="0" smtClean="0">
                <a:latin typeface="Calibri" pitchFamily="84" charset="0"/>
              </a:rPr>
              <a:t>× 1.062 		(for </a:t>
            </a:r>
            <a:r>
              <a:rPr lang="en-US" sz="1800" dirty="0" smtClean="0">
                <a:solidFill>
                  <a:srgbClr val="008000"/>
                </a:solidFill>
                <a:latin typeface="Calibri" pitchFamily="84" charset="0"/>
              </a:rPr>
              <a:t>statistical spread </a:t>
            </a:r>
            <a:r>
              <a:rPr lang="en-US" sz="1800" dirty="0" smtClean="0">
                <a:latin typeface="Calibri" pitchFamily="84" charset="0"/>
              </a:rPr>
              <a:t>in feed/</a:t>
            </a:r>
            <a:r>
              <a:rPr lang="en-US" sz="1800" dirty="0" err="1" smtClean="0">
                <a:latin typeface="Calibri" pitchFamily="84" charset="0"/>
              </a:rPr>
              <a:t>rf</a:t>
            </a:r>
            <a:r>
              <a:rPr lang="en-US" sz="1800" dirty="0" smtClean="0">
                <a:latin typeface="Calibri" pitchFamily="84" charset="0"/>
              </a:rPr>
              <a:t> unit requirements)</a:t>
            </a:r>
          </a:p>
          <a:p>
            <a:r>
              <a:rPr lang="en-US" sz="1800" u="sng" dirty="0" smtClean="0">
                <a:latin typeface="Calibri" pitchFamily="84" charset="0"/>
              </a:rPr>
              <a:t>÷ 0.933	</a:t>
            </a:r>
            <a:r>
              <a:rPr lang="en-US" sz="1800" dirty="0" smtClean="0">
                <a:latin typeface="Calibri" pitchFamily="84" charset="0"/>
              </a:rPr>
              <a:t>	</a:t>
            </a:r>
            <a:r>
              <a:rPr lang="en-US" sz="1800" u="sng" dirty="0" smtClean="0">
                <a:latin typeface="Calibri" pitchFamily="84" charset="0"/>
              </a:rPr>
              <a:t>(</a:t>
            </a:r>
            <a:r>
              <a:rPr lang="en-US" sz="1800" dirty="0" smtClean="0">
                <a:solidFill>
                  <a:srgbClr val="0000FF"/>
                </a:solidFill>
                <a:latin typeface="Calibri" pitchFamily="84" charset="0"/>
              </a:rPr>
              <a:t>cos</a:t>
            </a:r>
            <a:r>
              <a:rPr lang="en-US" sz="1800" baseline="30000" dirty="0" smtClean="0">
                <a:solidFill>
                  <a:srgbClr val="0000FF"/>
                </a:solidFill>
                <a:latin typeface="Calibri" pitchFamily="84" charset="0"/>
              </a:rPr>
              <a:t>2</a:t>
            </a:r>
            <a:r>
              <a:rPr lang="en-US" sz="1800" dirty="0" smtClean="0">
                <a:solidFill>
                  <a:srgbClr val="0000FF"/>
                </a:solidFill>
                <a:latin typeface="Calibri" pitchFamily="84" charset="0"/>
              </a:rPr>
              <a:t> 15˚</a:t>
            </a:r>
            <a:r>
              <a:rPr lang="en-US" sz="1800" dirty="0" smtClean="0">
                <a:latin typeface="Calibri" pitchFamily="84" charset="0"/>
              </a:rPr>
              <a:t>, counter-phasing to give 7% (5% usable) overhead for LLRF </a:t>
            </a:r>
            <a:endParaRPr lang="en-US" sz="1800" dirty="0">
              <a:latin typeface="Calibri" pitchFamily="84" charset="0"/>
            </a:endParaRPr>
          </a:p>
          <a:p>
            <a:r>
              <a:rPr lang="en-US" sz="1800" b="1" dirty="0" smtClean="0">
                <a:solidFill>
                  <a:srgbClr val="0000FF"/>
                </a:solidFill>
                <a:latin typeface="Calibri" pitchFamily="84" charset="0"/>
              </a:rPr>
              <a:t>9.965 </a:t>
            </a:r>
            <a:r>
              <a:rPr lang="en-US" sz="1800" b="1" dirty="0">
                <a:solidFill>
                  <a:srgbClr val="0000FF"/>
                </a:solidFill>
                <a:latin typeface="Calibri" pitchFamily="84" charset="0"/>
              </a:rPr>
              <a:t>MW  </a:t>
            </a:r>
            <a:r>
              <a:rPr lang="en-US" sz="2000" dirty="0">
                <a:solidFill>
                  <a:srgbClr val="0000FF"/>
                </a:solidFill>
                <a:latin typeface="Calibri" pitchFamily="84" charset="0"/>
              </a:rPr>
              <a:t>	</a:t>
            </a:r>
            <a:r>
              <a:rPr lang="en-US" sz="1800" dirty="0">
                <a:latin typeface="Calibri" pitchFamily="84" charset="0"/>
              </a:rPr>
              <a:t>from </a:t>
            </a:r>
            <a:r>
              <a:rPr lang="en-US" sz="1800" dirty="0" smtClean="0">
                <a:latin typeface="Calibri" pitchFamily="84" charset="0"/>
              </a:rPr>
              <a:t>klystron</a:t>
            </a:r>
            <a:endParaRPr lang="en-US" sz="1800" dirty="0">
              <a:latin typeface="Calibri" pitchFamily="84" charset="0"/>
            </a:endParaRPr>
          </a:p>
        </p:txBody>
      </p:sp>
      <p:sp>
        <p:nvSpPr>
          <p:cNvPr id="30725" name="Rectangle 11"/>
          <p:cNvSpPr>
            <a:spLocks noChangeArrowheads="1"/>
          </p:cNvSpPr>
          <p:nvPr/>
        </p:nvSpPr>
        <p:spPr bwMode="auto">
          <a:xfrm>
            <a:off x="0" y="8384"/>
            <a:ext cx="9036496" cy="1908448"/>
          </a:xfrm>
          <a:prstGeom prst="rect">
            <a:avLst/>
          </a:prstGeom>
          <a:noFill/>
          <a:ln w="9525">
            <a:noFill/>
            <a:miter lim="800000"/>
            <a:headEnd/>
            <a:tailEnd/>
          </a:ln>
        </p:spPr>
        <p:txBody>
          <a:bodyPr anchor="ctr">
            <a:prstTxWarp prst="textNoShape">
              <a:avLst/>
            </a:prstTxWarp>
          </a:bodyPr>
          <a:lstStyle/>
          <a:p>
            <a:pPr algn="ctr"/>
            <a:r>
              <a:rPr lang="en-US" sz="4000" dirty="0">
                <a:solidFill>
                  <a:srgbClr val="7030A0"/>
                </a:solidFill>
                <a:latin typeface="Calibri" pitchFamily="84" charset="0"/>
              </a:rPr>
              <a:t>Peak RF Power Required from </a:t>
            </a:r>
            <a:r>
              <a:rPr lang="en-US" sz="4000" dirty="0" smtClean="0">
                <a:solidFill>
                  <a:srgbClr val="7030A0"/>
                </a:solidFill>
                <a:latin typeface="Calibri" pitchFamily="84" charset="0"/>
              </a:rPr>
              <a:t>Klystron for </a:t>
            </a:r>
            <a:r>
              <a:rPr lang="en-US" sz="4000" dirty="0" smtClean="0">
                <a:solidFill>
                  <a:srgbClr val="800000"/>
                </a:solidFill>
                <a:latin typeface="Calibri" pitchFamily="84" charset="0"/>
              </a:rPr>
              <a:t>RDR-Like </a:t>
            </a:r>
            <a:r>
              <a:rPr lang="en-US" sz="4000" dirty="0">
                <a:solidFill>
                  <a:srgbClr val="7030A0"/>
                </a:solidFill>
                <a:latin typeface="Calibri" pitchFamily="84" charset="0"/>
              </a:rPr>
              <a:t>feeding </a:t>
            </a:r>
            <a:r>
              <a:rPr lang="en-US" sz="4000" dirty="0" smtClean="0">
                <a:solidFill>
                  <a:srgbClr val="7030A0"/>
                </a:solidFill>
                <a:latin typeface="Calibri" pitchFamily="84" charset="0"/>
              </a:rPr>
              <a:t>of 1.5 26-Cavity </a:t>
            </a:r>
            <a:r>
              <a:rPr lang="en-US" sz="4000" dirty="0">
                <a:solidFill>
                  <a:srgbClr val="7030A0"/>
                </a:solidFill>
                <a:latin typeface="Calibri" pitchFamily="84" charset="0"/>
              </a:rPr>
              <a:t>RF Units</a:t>
            </a:r>
          </a:p>
          <a:p>
            <a:pPr algn="ctr"/>
            <a:r>
              <a:rPr lang="en-US" sz="3200" dirty="0">
                <a:solidFill>
                  <a:srgbClr val="7030A0"/>
                </a:solidFill>
                <a:latin typeface="Calibri" pitchFamily="84" charset="0"/>
              </a:rPr>
              <a:t>(Low </a:t>
            </a:r>
            <a:r>
              <a:rPr lang="en-US" sz="3200" dirty="0" smtClean="0">
                <a:solidFill>
                  <a:srgbClr val="7030A0"/>
                </a:solidFill>
                <a:latin typeface="Calibri" pitchFamily="84" charset="0"/>
              </a:rPr>
              <a:t>Current)</a:t>
            </a:r>
            <a:endParaRPr lang="en-US" sz="3200" dirty="0">
              <a:solidFill>
                <a:srgbClr val="7030A0"/>
              </a:solidFill>
              <a:latin typeface="Calibri" pitchFamily="8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a:stretch>
            <a:fillRect/>
          </a:stretch>
        </p:blipFill>
        <p:spPr bwMode="auto">
          <a:xfrm>
            <a:off x="179512" y="1868041"/>
            <a:ext cx="8708784" cy="3721199"/>
          </a:xfrm>
          <a:prstGeom prst="rect">
            <a:avLst/>
          </a:prstGeom>
          <a:noFill/>
          <a:ln w="9525">
            <a:noFill/>
            <a:miter lim="800000"/>
            <a:headEnd/>
            <a:tailEnd/>
          </a:ln>
        </p:spPr>
      </p:pic>
      <p:sp>
        <p:nvSpPr>
          <p:cNvPr id="6" name="Title 1"/>
          <p:cNvSpPr>
            <a:spLocks noGrp="1"/>
          </p:cNvSpPr>
          <p:nvPr>
            <p:ph type="title"/>
          </p:nvPr>
        </p:nvSpPr>
        <p:spPr>
          <a:xfrm>
            <a:off x="395536" y="49883"/>
            <a:ext cx="8229600" cy="858837"/>
          </a:xfrm>
        </p:spPr>
        <p:txBody>
          <a:bodyPr/>
          <a:lstStyle/>
          <a:p>
            <a:r>
              <a:rPr lang="en-US" dirty="0" smtClean="0">
                <a:solidFill>
                  <a:srgbClr val="660066"/>
                </a:solidFill>
              </a:rPr>
              <a:t>Old RDR Power Distribution System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762000"/>
            <a:ext cx="7010400" cy="338554"/>
          </a:xfrm>
          <a:prstGeom prst="rect">
            <a:avLst/>
          </a:prstGeom>
          <a:noFill/>
        </p:spPr>
        <p:txBody>
          <a:bodyPr wrap="square" rtlCol="0">
            <a:spAutoFit/>
          </a:bodyPr>
          <a:lstStyle/>
          <a:p>
            <a:r>
              <a:rPr lang="en-US" sz="1600" dirty="0" smtClean="0"/>
              <a:t>Power needed per 26(25) </a:t>
            </a:r>
            <a:r>
              <a:rPr lang="en-US" sz="1600" dirty="0" err="1" smtClean="0"/>
              <a:t>rf</a:t>
            </a:r>
            <a:r>
              <a:rPr lang="en-US" sz="1600" dirty="0" smtClean="0"/>
              <a:t> unit KCS KCS:  </a:t>
            </a:r>
            <a:r>
              <a:rPr lang="en-US" sz="1600" dirty="0" smtClean="0">
                <a:solidFill>
                  <a:srgbClr val="FF0000"/>
                </a:solidFill>
                <a:latin typeface="Calibri" pitchFamily="84" charset="0"/>
              </a:rPr>
              <a:t>~193.26 MW  (~185.19 MW)</a:t>
            </a:r>
            <a:endParaRPr lang="en-US" sz="1600" dirty="0"/>
          </a:p>
        </p:txBody>
      </p:sp>
      <p:sp>
        <p:nvSpPr>
          <p:cNvPr id="3" name="TextBox 2"/>
          <p:cNvSpPr txBox="1"/>
          <p:nvPr/>
        </p:nvSpPr>
        <p:spPr>
          <a:xfrm>
            <a:off x="228600" y="1399401"/>
            <a:ext cx="3733800" cy="584775"/>
          </a:xfrm>
          <a:prstGeom prst="rect">
            <a:avLst/>
          </a:prstGeom>
          <a:noFill/>
        </p:spPr>
        <p:txBody>
          <a:bodyPr wrap="square" rtlCol="0">
            <a:spAutoFit/>
          </a:bodyPr>
          <a:lstStyle/>
          <a:p>
            <a:r>
              <a:rPr lang="en-US" sz="1600" dirty="0" smtClean="0"/>
              <a:t>(21/22)</a:t>
            </a:r>
            <a:r>
              <a:rPr lang="en-US" sz="1600" baseline="30000" dirty="0" smtClean="0"/>
              <a:t>2</a:t>
            </a:r>
            <a:r>
              <a:rPr lang="en-US" sz="1600" dirty="0" smtClean="0">
                <a:latin typeface="Calibri" pitchFamily="84" charset="0"/>
              </a:rPr>
              <a:t> × 22 × 10 MW = 200.45 MW</a:t>
            </a:r>
          </a:p>
          <a:p>
            <a:r>
              <a:rPr lang="en-US" sz="1600" dirty="0" smtClean="0"/>
              <a:t>(20/21)</a:t>
            </a:r>
            <a:r>
              <a:rPr lang="en-US" sz="1600" baseline="30000" dirty="0" smtClean="0"/>
              <a:t>2</a:t>
            </a:r>
            <a:r>
              <a:rPr lang="en-US" sz="1600" dirty="0" smtClean="0">
                <a:latin typeface="Calibri" pitchFamily="84" charset="0"/>
              </a:rPr>
              <a:t> × 21 × 10 MW = 190.48 MW</a:t>
            </a:r>
          </a:p>
        </p:txBody>
      </p:sp>
      <p:sp>
        <p:nvSpPr>
          <p:cNvPr id="4" name="TextBox 3"/>
          <p:cNvSpPr txBox="1"/>
          <p:nvPr/>
        </p:nvSpPr>
        <p:spPr>
          <a:xfrm>
            <a:off x="3733800" y="1399401"/>
            <a:ext cx="3276600" cy="584775"/>
          </a:xfrm>
          <a:prstGeom prst="rect">
            <a:avLst/>
          </a:prstGeom>
          <a:noFill/>
        </p:spPr>
        <p:txBody>
          <a:bodyPr wrap="square" rtlCol="0">
            <a:spAutoFit/>
          </a:bodyPr>
          <a:lstStyle/>
          <a:p>
            <a:r>
              <a:rPr lang="en-US" sz="1600" dirty="0" smtClean="0">
                <a:solidFill>
                  <a:srgbClr val="FF0000"/>
                </a:solidFill>
                <a:sym typeface="Symbol"/>
              </a:rPr>
              <a:t> </a:t>
            </a:r>
            <a:r>
              <a:rPr lang="en-US" sz="1600" dirty="0" smtClean="0">
                <a:solidFill>
                  <a:srgbClr val="FF0000"/>
                </a:solidFill>
              </a:rPr>
              <a:t>22 klystrons (21 on) for 26 </a:t>
            </a:r>
            <a:r>
              <a:rPr lang="en-US" sz="1600" dirty="0" err="1" smtClean="0">
                <a:solidFill>
                  <a:srgbClr val="FF0000"/>
                </a:solidFill>
              </a:rPr>
              <a:t>rf</a:t>
            </a:r>
            <a:r>
              <a:rPr lang="en-US" sz="1600" dirty="0" smtClean="0">
                <a:solidFill>
                  <a:srgbClr val="FF0000"/>
                </a:solidFill>
              </a:rPr>
              <a:t> units</a:t>
            </a:r>
          </a:p>
          <a:p>
            <a:r>
              <a:rPr lang="en-US" sz="1600" dirty="0" smtClean="0">
                <a:solidFill>
                  <a:srgbClr val="FF0000"/>
                </a:solidFill>
                <a:sym typeface="Symbol"/>
              </a:rPr>
              <a:t></a:t>
            </a:r>
            <a:r>
              <a:rPr lang="en-US" sz="1600" dirty="0" smtClean="0">
                <a:sym typeface="Symbol"/>
              </a:rPr>
              <a:t> </a:t>
            </a:r>
            <a:r>
              <a:rPr lang="en-US" sz="1600" dirty="0" smtClean="0">
                <a:solidFill>
                  <a:srgbClr val="FF0000"/>
                </a:solidFill>
              </a:rPr>
              <a:t>21 klystrons (20 on) for 25 </a:t>
            </a:r>
            <a:r>
              <a:rPr lang="en-US" sz="1600" dirty="0" err="1" smtClean="0">
                <a:solidFill>
                  <a:srgbClr val="FF0000"/>
                </a:solidFill>
              </a:rPr>
              <a:t>rf</a:t>
            </a:r>
            <a:r>
              <a:rPr lang="en-US" sz="1600" dirty="0" smtClean="0">
                <a:solidFill>
                  <a:srgbClr val="FF0000"/>
                </a:solidFill>
              </a:rPr>
              <a:t> units</a:t>
            </a:r>
          </a:p>
        </p:txBody>
      </p:sp>
      <p:sp>
        <p:nvSpPr>
          <p:cNvPr id="5" name="TextBox 4"/>
          <p:cNvSpPr txBox="1"/>
          <p:nvPr/>
        </p:nvSpPr>
        <p:spPr>
          <a:xfrm>
            <a:off x="7391400" y="1399401"/>
            <a:ext cx="1371600" cy="584775"/>
          </a:xfrm>
          <a:prstGeom prst="rect">
            <a:avLst/>
          </a:prstGeom>
          <a:noFill/>
        </p:spPr>
        <p:txBody>
          <a:bodyPr wrap="square" rtlCol="0">
            <a:spAutoFit/>
          </a:bodyPr>
          <a:lstStyle/>
          <a:p>
            <a:r>
              <a:rPr lang="en-US" sz="1600" dirty="0" smtClean="0"/>
              <a:t>3.7% extra</a:t>
            </a:r>
          </a:p>
          <a:p>
            <a:r>
              <a:rPr lang="en-US" sz="1600" dirty="0" smtClean="0"/>
              <a:t>2.9% extra</a:t>
            </a:r>
            <a:endParaRPr lang="en-US" sz="1600" dirty="0"/>
          </a:p>
        </p:txBody>
      </p:sp>
      <p:sp>
        <p:nvSpPr>
          <p:cNvPr id="6" name="TextBox 5"/>
          <p:cNvSpPr txBox="1"/>
          <p:nvPr/>
        </p:nvSpPr>
        <p:spPr>
          <a:xfrm>
            <a:off x="228600" y="2042756"/>
            <a:ext cx="4191000" cy="338554"/>
          </a:xfrm>
          <a:prstGeom prst="rect">
            <a:avLst/>
          </a:prstGeom>
          <a:noFill/>
        </p:spPr>
        <p:txBody>
          <a:bodyPr wrap="square" rtlCol="0">
            <a:spAutoFit/>
          </a:bodyPr>
          <a:lstStyle/>
          <a:p>
            <a:r>
              <a:rPr lang="en-US" sz="1600" dirty="0" smtClean="0"/>
              <a:t>If we </a:t>
            </a:r>
            <a:r>
              <a:rPr lang="en-US" sz="1600" u="sng" dirty="0" smtClean="0"/>
              <a:t>eliminate backup</a:t>
            </a:r>
            <a:r>
              <a:rPr lang="en-US" sz="1600" dirty="0" smtClean="0"/>
              <a:t> spares, we can drop to: </a:t>
            </a:r>
            <a:endParaRPr lang="en-US" sz="1600" dirty="0"/>
          </a:p>
        </p:txBody>
      </p:sp>
      <p:sp>
        <p:nvSpPr>
          <p:cNvPr id="7" name="TextBox 6"/>
          <p:cNvSpPr txBox="1"/>
          <p:nvPr/>
        </p:nvSpPr>
        <p:spPr>
          <a:xfrm>
            <a:off x="4419600" y="2006025"/>
            <a:ext cx="2667000" cy="584775"/>
          </a:xfrm>
          <a:prstGeom prst="rect">
            <a:avLst/>
          </a:prstGeom>
          <a:noFill/>
        </p:spPr>
        <p:txBody>
          <a:bodyPr wrap="square" rtlCol="0">
            <a:spAutoFit/>
          </a:bodyPr>
          <a:lstStyle/>
          <a:p>
            <a:r>
              <a:rPr lang="en-US" sz="1600" dirty="0" smtClean="0">
                <a:solidFill>
                  <a:srgbClr val="FF0000"/>
                </a:solidFill>
                <a:sym typeface="Symbol"/>
              </a:rPr>
              <a:t> </a:t>
            </a:r>
            <a:r>
              <a:rPr lang="en-US" sz="1600" dirty="0" smtClean="0">
                <a:solidFill>
                  <a:srgbClr val="FF0000"/>
                </a:solidFill>
              </a:rPr>
              <a:t>20 klystrons for 26 </a:t>
            </a:r>
            <a:r>
              <a:rPr lang="en-US" sz="1600" dirty="0" err="1" smtClean="0">
                <a:solidFill>
                  <a:srgbClr val="FF0000"/>
                </a:solidFill>
              </a:rPr>
              <a:t>rf</a:t>
            </a:r>
            <a:r>
              <a:rPr lang="en-US" sz="1600" dirty="0" smtClean="0">
                <a:solidFill>
                  <a:srgbClr val="FF0000"/>
                </a:solidFill>
              </a:rPr>
              <a:t> units</a:t>
            </a:r>
          </a:p>
          <a:p>
            <a:r>
              <a:rPr lang="en-US" sz="1600" dirty="0" smtClean="0">
                <a:solidFill>
                  <a:srgbClr val="FF0000"/>
                </a:solidFill>
                <a:sym typeface="Symbol"/>
              </a:rPr>
              <a:t></a:t>
            </a:r>
            <a:r>
              <a:rPr lang="en-US" sz="1600" dirty="0" smtClean="0">
                <a:sym typeface="Symbol"/>
              </a:rPr>
              <a:t> </a:t>
            </a:r>
            <a:r>
              <a:rPr lang="en-US" sz="1600" dirty="0" smtClean="0">
                <a:solidFill>
                  <a:srgbClr val="FF0000"/>
                </a:solidFill>
              </a:rPr>
              <a:t>19 klystrons for 25 </a:t>
            </a:r>
            <a:r>
              <a:rPr lang="en-US" sz="1600" dirty="0" err="1" smtClean="0">
                <a:solidFill>
                  <a:srgbClr val="FF0000"/>
                </a:solidFill>
              </a:rPr>
              <a:t>rf</a:t>
            </a:r>
            <a:r>
              <a:rPr lang="en-US" sz="1600" dirty="0" smtClean="0">
                <a:solidFill>
                  <a:srgbClr val="FF0000"/>
                </a:solidFill>
              </a:rPr>
              <a:t> units</a:t>
            </a:r>
          </a:p>
        </p:txBody>
      </p:sp>
      <p:sp>
        <p:nvSpPr>
          <p:cNvPr id="8" name="TextBox 7"/>
          <p:cNvSpPr txBox="1"/>
          <p:nvPr/>
        </p:nvSpPr>
        <p:spPr>
          <a:xfrm>
            <a:off x="7391400" y="2006025"/>
            <a:ext cx="1143000" cy="584775"/>
          </a:xfrm>
          <a:prstGeom prst="rect">
            <a:avLst/>
          </a:prstGeom>
          <a:noFill/>
        </p:spPr>
        <p:txBody>
          <a:bodyPr wrap="square" rtlCol="0">
            <a:spAutoFit/>
          </a:bodyPr>
          <a:lstStyle/>
          <a:p>
            <a:r>
              <a:rPr lang="en-US" sz="1600" dirty="0" smtClean="0"/>
              <a:t>3.5% extra</a:t>
            </a:r>
          </a:p>
          <a:p>
            <a:r>
              <a:rPr lang="en-US" sz="1600" dirty="0" smtClean="0"/>
              <a:t>2.6% extra</a:t>
            </a:r>
            <a:endParaRPr lang="en-US" sz="1600" dirty="0"/>
          </a:p>
        </p:txBody>
      </p:sp>
      <p:sp>
        <p:nvSpPr>
          <p:cNvPr id="9" name="TextBox 8"/>
          <p:cNvSpPr txBox="1"/>
          <p:nvPr/>
        </p:nvSpPr>
        <p:spPr>
          <a:xfrm>
            <a:off x="152400" y="2615316"/>
            <a:ext cx="3048000" cy="338554"/>
          </a:xfrm>
          <a:prstGeom prst="rect">
            <a:avLst/>
          </a:prstGeom>
          <a:noFill/>
        </p:spPr>
        <p:txBody>
          <a:bodyPr wrap="square" rtlCol="0">
            <a:spAutoFit/>
          </a:bodyPr>
          <a:lstStyle/>
          <a:p>
            <a:r>
              <a:rPr lang="en-US" sz="1600" dirty="0" smtClean="0"/>
              <a:t>Then </a:t>
            </a:r>
            <a:r>
              <a:rPr lang="en-US" sz="1600" b="1" dirty="0" smtClean="0"/>
              <a:t>if one</a:t>
            </a:r>
            <a:r>
              <a:rPr lang="en-US" sz="1600" dirty="0" smtClean="0"/>
              <a:t> klystron </a:t>
            </a:r>
            <a:r>
              <a:rPr lang="en-US" sz="1600" b="1" dirty="0" smtClean="0"/>
              <a:t>fails</a:t>
            </a:r>
            <a:r>
              <a:rPr lang="en-US" sz="1600" dirty="0" smtClean="0"/>
              <a:t> in a KCS: </a:t>
            </a:r>
            <a:endParaRPr lang="en-US" sz="1600" dirty="0"/>
          </a:p>
        </p:txBody>
      </p:sp>
      <p:sp>
        <p:nvSpPr>
          <p:cNvPr id="10" name="TextBox 9"/>
          <p:cNvSpPr txBox="1"/>
          <p:nvPr/>
        </p:nvSpPr>
        <p:spPr>
          <a:xfrm>
            <a:off x="990600" y="2858869"/>
            <a:ext cx="5257800" cy="646331"/>
          </a:xfrm>
          <a:prstGeom prst="rect">
            <a:avLst/>
          </a:prstGeom>
          <a:noFill/>
        </p:spPr>
        <p:txBody>
          <a:bodyPr wrap="square" rtlCol="0">
            <a:spAutoFit/>
          </a:bodyPr>
          <a:lstStyle/>
          <a:p>
            <a:r>
              <a:rPr lang="en-US" dirty="0" smtClean="0"/>
              <a:t>(19/20)</a:t>
            </a:r>
            <a:r>
              <a:rPr lang="en-US" baseline="30000" dirty="0" smtClean="0"/>
              <a:t>2</a:t>
            </a:r>
            <a:r>
              <a:rPr lang="en-US" dirty="0" smtClean="0">
                <a:latin typeface="Calibri" pitchFamily="84" charset="0"/>
              </a:rPr>
              <a:t> × 20 × 10 MW = 180.5 MW	9.75% drop</a:t>
            </a:r>
          </a:p>
          <a:p>
            <a:r>
              <a:rPr lang="en-US" dirty="0" smtClean="0"/>
              <a:t>(18/19)</a:t>
            </a:r>
            <a:r>
              <a:rPr lang="en-US" baseline="30000" dirty="0" smtClean="0"/>
              <a:t>2</a:t>
            </a:r>
            <a:r>
              <a:rPr lang="en-US" dirty="0" smtClean="0">
                <a:latin typeface="Calibri" pitchFamily="84" charset="0"/>
              </a:rPr>
              <a:t> × 19 × 10 MW = 170.53 MW	10.25% drop</a:t>
            </a:r>
          </a:p>
        </p:txBody>
      </p:sp>
      <p:sp>
        <p:nvSpPr>
          <p:cNvPr id="11" name="TextBox 10"/>
          <p:cNvSpPr txBox="1"/>
          <p:nvPr/>
        </p:nvSpPr>
        <p:spPr>
          <a:xfrm>
            <a:off x="762000" y="3429000"/>
            <a:ext cx="7010400" cy="1077218"/>
          </a:xfrm>
          <a:prstGeom prst="rect">
            <a:avLst/>
          </a:prstGeom>
          <a:noFill/>
        </p:spPr>
        <p:txBody>
          <a:bodyPr wrap="square" rtlCol="0">
            <a:spAutoFit/>
          </a:bodyPr>
          <a:lstStyle/>
          <a:p>
            <a:pPr>
              <a:buFont typeface="Arial" pitchFamily="34" charset="0"/>
              <a:buChar char="•"/>
            </a:pPr>
            <a:r>
              <a:rPr lang="en-US" sz="1600" dirty="0" smtClean="0">
                <a:solidFill>
                  <a:srgbClr val="0000FF"/>
                </a:solidFill>
              </a:rPr>
              <a:t> Squeeze overhead power out of remaining klystrons (~3%).</a:t>
            </a:r>
          </a:p>
          <a:p>
            <a:pPr>
              <a:buFont typeface="Arial" pitchFamily="34" charset="0"/>
              <a:buChar char="•"/>
            </a:pPr>
            <a:r>
              <a:rPr lang="en-US" sz="1600" dirty="0" smtClean="0">
                <a:solidFill>
                  <a:srgbClr val="0000FF"/>
                </a:solidFill>
              </a:rPr>
              <a:t> Detune one cavity in each set of 13 (7.7%) fed by a CTO port.</a:t>
            </a:r>
          </a:p>
          <a:p>
            <a:pPr>
              <a:buFont typeface="Arial" pitchFamily="34" charset="0"/>
              <a:buChar char="•"/>
            </a:pPr>
            <a:r>
              <a:rPr lang="en-US" sz="1600" dirty="0" smtClean="0">
                <a:solidFill>
                  <a:srgbClr val="0000FF"/>
                </a:solidFill>
              </a:rPr>
              <a:t> Adjust PDS power division to reestablish operating conditions in other cavities.</a:t>
            </a:r>
          </a:p>
          <a:p>
            <a:pPr>
              <a:buFont typeface="Arial" pitchFamily="34" charset="0"/>
              <a:buChar char="•"/>
            </a:pPr>
            <a:r>
              <a:rPr lang="en-US" sz="1600" dirty="0" smtClean="0">
                <a:solidFill>
                  <a:srgbClr val="0000FF"/>
                </a:solidFill>
              </a:rPr>
              <a:t> Regain energy by bringing into play 2 of 4.5 available overhead </a:t>
            </a:r>
            <a:r>
              <a:rPr lang="en-US" sz="1600" dirty="0" err="1" smtClean="0">
                <a:solidFill>
                  <a:srgbClr val="0000FF"/>
                </a:solidFill>
              </a:rPr>
              <a:t>rf</a:t>
            </a:r>
            <a:r>
              <a:rPr lang="en-US" sz="1600" dirty="0" smtClean="0">
                <a:solidFill>
                  <a:srgbClr val="0000FF"/>
                </a:solidFill>
              </a:rPr>
              <a:t> units.</a:t>
            </a:r>
            <a:endParaRPr lang="en-US" sz="1600" dirty="0">
              <a:solidFill>
                <a:srgbClr val="0000FF"/>
              </a:solidFill>
            </a:endParaRPr>
          </a:p>
        </p:txBody>
      </p:sp>
      <p:sp>
        <p:nvSpPr>
          <p:cNvPr id="12" name="TextBox 11"/>
          <p:cNvSpPr txBox="1"/>
          <p:nvPr/>
        </p:nvSpPr>
        <p:spPr>
          <a:xfrm>
            <a:off x="7543800" y="2858869"/>
            <a:ext cx="1143000" cy="646331"/>
          </a:xfrm>
          <a:prstGeom prst="rect">
            <a:avLst/>
          </a:prstGeom>
          <a:noFill/>
        </p:spPr>
        <p:txBody>
          <a:bodyPr wrap="square" rtlCol="0">
            <a:spAutoFit/>
          </a:bodyPr>
          <a:lstStyle/>
          <a:p>
            <a:r>
              <a:rPr lang="en-US" dirty="0" smtClean="0"/>
              <a:t>6.6% low</a:t>
            </a:r>
          </a:p>
          <a:p>
            <a:r>
              <a:rPr lang="en-US" dirty="0" smtClean="0"/>
              <a:t>7.9% low</a:t>
            </a:r>
            <a:endParaRPr lang="en-US" dirty="0"/>
          </a:p>
        </p:txBody>
      </p:sp>
      <p:sp>
        <p:nvSpPr>
          <p:cNvPr id="13" name="TextBox 12"/>
          <p:cNvSpPr txBox="1"/>
          <p:nvPr/>
        </p:nvSpPr>
        <p:spPr>
          <a:xfrm>
            <a:off x="228600" y="1109246"/>
            <a:ext cx="3810000" cy="338554"/>
          </a:xfrm>
          <a:prstGeom prst="rect">
            <a:avLst/>
          </a:prstGeom>
          <a:noFill/>
        </p:spPr>
        <p:txBody>
          <a:bodyPr wrap="square" rtlCol="0">
            <a:spAutoFit/>
          </a:bodyPr>
          <a:lstStyle/>
          <a:p>
            <a:r>
              <a:rPr lang="en-US" sz="1600" u="sng" dirty="0" smtClean="0"/>
              <a:t>With backups</a:t>
            </a:r>
            <a:r>
              <a:rPr lang="en-US" sz="1600" dirty="0" smtClean="0"/>
              <a:t> for a single failure per KCS:</a:t>
            </a:r>
            <a:endParaRPr lang="en-US" sz="1600" dirty="0"/>
          </a:p>
        </p:txBody>
      </p:sp>
      <p:sp>
        <p:nvSpPr>
          <p:cNvPr id="14" name="TextBox 13"/>
          <p:cNvSpPr txBox="1"/>
          <p:nvPr/>
        </p:nvSpPr>
        <p:spPr>
          <a:xfrm>
            <a:off x="304800" y="4495800"/>
            <a:ext cx="8153400" cy="584775"/>
          </a:xfrm>
          <a:prstGeom prst="rect">
            <a:avLst/>
          </a:prstGeom>
          <a:noFill/>
        </p:spPr>
        <p:txBody>
          <a:bodyPr wrap="square" rtlCol="0">
            <a:spAutoFit/>
          </a:bodyPr>
          <a:lstStyle/>
          <a:p>
            <a:r>
              <a:rPr lang="en-US" sz="1600" dirty="0" smtClean="0"/>
              <a:t>Then one loses 26 </a:t>
            </a:r>
            <a:r>
              <a:rPr lang="en-US" sz="1600" dirty="0" err="1" smtClean="0"/>
              <a:t>rf</a:t>
            </a:r>
            <a:r>
              <a:rPr lang="en-US" sz="1600" dirty="0" smtClean="0"/>
              <a:t> units × 2 cavities/</a:t>
            </a:r>
            <a:r>
              <a:rPr lang="en-US" sz="1600" dirty="0" err="1" smtClean="0"/>
              <a:t>rf</a:t>
            </a:r>
            <a:r>
              <a:rPr lang="en-US" sz="1600" dirty="0" smtClean="0"/>
              <a:t> unit = 52 cavities</a:t>
            </a:r>
          </a:p>
          <a:p>
            <a:r>
              <a:rPr lang="en-US" sz="1600" dirty="0" smtClean="0"/>
              <a:t>				 </a:t>
            </a:r>
            <a:r>
              <a:rPr lang="en-US" sz="1600" dirty="0" smtClean="0">
                <a:sym typeface="Symbol"/>
              </a:rPr>
              <a:t> 52 cav. </a:t>
            </a:r>
            <a:r>
              <a:rPr lang="en-US" sz="1600" dirty="0" smtClean="0"/>
              <a:t>× ~32.58 </a:t>
            </a:r>
            <a:r>
              <a:rPr lang="en-US" sz="1600" dirty="0" err="1" smtClean="0"/>
              <a:t>MeV</a:t>
            </a:r>
            <a:r>
              <a:rPr lang="en-US" sz="1600" dirty="0" smtClean="0"/>
              <a:t>/cav. = ~1.69 </a:t>
            </a:r>
            <a:r>
              <a:rPr lang="en-US" sz="1600" dirty="0" err="1" smtClean="0"/>
              <a:t>GeV</a:t>
            </a:r>
            <a:r>
              <a:rPr lang="en-US" sz="1600" dirty="0" smtClean="0"/>
              <a:t> (0.68%) </a:t>
            </a:r>
            <a:endParaRPr lang="en-US" sz="1600" dirty="0"/>
          </a:p>
        </p:txBody>
      </p:sp>
      <p:sp>
        <p:nvSpPr>
          <p:cNvPr id="15" name="TextBox 14"/>
          <p:cNvSpPr txBox="1"/>
          <p:nvPr/>
        </p:nvSpPr>
        <p:spPr>
          <a:xfrm>
            <a:off x="304800" y="4953000"/>
            <a:ext cx="8229600" cy="584775"/>
          </a:xfrm>
          <a:prstGeom prst="rect">
            <a:avLst/>
          </a:prstGeom>
          <a:noFill/>
        </p:spPr>
        <p:txBody>
          <a:bodyPr wrap="square" rtlCol="0">
            <a:spAutoFit/>
          </a:bodyPr>
          <a:lstStyle/>
          <a:p>
            <a:r>
              <a:rPr lang="en-US" sz="1600" dirty="0" smtClean="0"/>
              <a:t>For </a:t>
            </a:r>
            <a:r>
              <a:rPr lang="en-US" sz="1600" dirty="0" err="1" smtClean="0"/>
              <a:t>Kamaboko</a:t>
            </a:r>
            <a:r>
              <a:rPr lang="en-US" sz="1600" dirty="0" smtClean="0"/>
              <a:t> option, one klystron loss costs 39 cavities</a:t>
            </a:r>
          </a:p>
          <a:p>
            <a:r>
              <a:rPr lang="en-US" sz="1600" dirty="0" smtClean="0"/>
              <a:t>				 </a:t>
            </a:r>
            <a:r>
              <a:rPr lang="en-US" sz="1600" dirty="0" smtClean="0">
                <a:sym typeface="Symbol"/>
              </a:rPr>
              <a:t> 39 cav. </a:t>
            </a:r>
            <a:r>
              <a:rPr lang="en-US" sz="1600" dirty="0" smtClean="0"/>
              <a:t>× ~32.58 </a:t>
            </a:r>
            <a:r>
              <a:rPr lang="en-US" sz="1600" dirty="0" err="1" smtClean="0"/>
              <a:t>MeV</a:t>
            </a:r>
            <a:r>
              <a:rPr lang="en-US" sz="1600" dirty="0" smtClean="0"/>
              <a:t>/cav. = ~1.27 </a:t>
            </a:r>
            <a:r>
              <a:rPr lang="en-US" sz="1600" dirty="0" err="1" smtClean="0"/>
              <a:t>GeV</a:t>
            </a:r>
            <a:r>
              <a:rPr lang="en-US" sz="1600" dirty="0" smtClean="0"/>
              <a:t> (0.51%) </a:t>
            </a:r>
            <a:endParaRPr lang="en-US" sz="1600" dirty="0"/>
          </a:p>
        </p:txBody>
      </p:sp>
      <p:sp>
        <p:nvSpPr>
          <p:cNvPr id="16" name="Rectangle 11"/>
          <p:cNvSpPr>
            <a:spLocks noChangeArrowheads="1"/>
          </p:cNvSpPr>
          <p:nvPr/>
        </p:nvSpPr>
        <p:spPr bwMode="auto">
          <a:xfrm>
            <a:off x="238944" y="0"/>
            <a:ext cx="8676456" cy="762000"/>
          </a:xfrm>
          <a:prstGeom prst="rect">
            <a:avLst/>
          </a:prstGeom>
          <a:noFill/>
          <a:ln w="9525">
            <a:noFill/>
            <a:miter lim="800000"/>
            <a:headEnd/>
            <a:tailEnd/>
          </a:ln>
        </p:spPr>
        <p:txBody>
          <a:bodyPr anchor="ctr">
            <a:prstTxWarp prst="textNoShape">
              <a:avLst/>
            </a:prstTxWarp>
          </a:bodyPr>
          <a:lstStyle/>
          <a:p>
            <a:pPr algn="ctr"/>
            <a:r>
              <a:rPr lang="en-US" sz="4400" dirty="0" smtClean="0">
                <a:solidFill>
                  <a:srgbClr val="7030A0"/>
                </a:solidFill>
                <a:latin typeface="Calibri" pitchFamily="84" charset="0"/>
              </a:rPr>
              <a:t>Eliminate KCS Backup Klystrons</a:t>
            </a:r>
          </a:p>
        </p:txBody>
      </p:sp>
      <p:sp>
        <p:nvSpPr>
          <p:cNvPr id="17" name="TextBox 24"/>
          <p:cNvSpPr txBox="1">
            <a:spLocks noChangeArrowheads="1"/>
          </p:cNvSpPr>
          <p:nvPr/>
        </p:nvSpPr>
        <p:spPr bwMode="auto">
          <a:xfrm>
            <a:off x="228600" y="5486400"/>
            <a:ext cx="5562600" cy="1215717"/>
          </a:xfrm>
          <a:prstGeom prst="rect">
            <a:avLst/>
          </a:prstGeom>
          <a:noFill/>
          <a:ln w="9525">
            <a:noFill/>
            <a:miter lim="800000"/>
            <a:headEnd/>
            <a:tailEnd/>
          </a:ln>
        </p:spPr>
        <p:txBody>
          <a:bodyPr wrap="square">
            <a:prstTxWarp prst="textNoShape">
              <a:avLst/>
            </a:prstTxWarp>
            <a:spAutoFit/>
          </a:bodyPr>
          <a:lstStyle/>
          <a:p>
            <a:pPr>
              <a:spcAft>
                <a:spcPts val="600"/>
              </a:spcAft>
            </a:pPr>
            <a:r>
              <a:rPr lang="en-US" sz="2000" dirty="0" smtClean="0">
                <a:latin typeface="Calibri" pitchFamily="84" charset="0"/>
              </a:rPr>
              <a:t>TOTAL ML KLYSTRONS</a:t>
            </a:r>
          </a:p>
          <a:p>
            <a:r>
              <a:rPr lang="en-US" sz="1600" dirty="0" smtClean="0"/>
              <a:t>RDR-Like (</a:t>
            </a:r>
            <a:r>
              <a:rPr lang="en-US" sz="1600" dirty="0" err="1" smtClean="0"/>
              <a:t>Kamaboko</a:t>
            </a:r>
            <a:r>
              <a:rPr lang="en-US" sz="1600" dirty="0" smtClean="0"/>
              <a:t>):	188 + 190 </a:t>
            </a:r>
            <a:r>
              <a:rPr lang="en-US" sz="1600" dirty="0" smtClean="0">
                <a:latin typeface="Calibri" pitchFamily="84" charset="0"/>
              </a:rPr>
              <a:t>=  </a:t>
            </a:r>
            <a:r>
              <a:rPr lang="en-US" sz="1600" b="1" u="sng" dirty="0" smtClean="0">
                <a:solidFill>
                  <a:srgbClr val="7030A0"/>
                </a:solidFill>
                <a:latin typeface="Calibri" pitchFamily="84" charset="0"/>
              </a:rPr>
              <a:t>378</a:t>
            </a:r>
            <a:r>
              <a:rPr lang="en-US" sz="1600" dirty="0" smtClean="0">
                <a:solidFill>
                  <a:srgbClr val="7030A0"/>
                </a:solidFill>
                <a:latin typeface="Calibri" pitchFamily="84" charset="0"/>
              </a:rPr>
              <a:t> </a:t>
            </a:r>
            <a:r>
              <a:rPr lang="en-US" sz="1600" dirty="0" smtClean="0">
                <a:solidFill>
                  <a:srgbClr val="008000"/>
                </a:solidFill>
                <a:latin typeface="Calibri" pitchFamily="84" charset="0"/>
              </a:rPr>
              <a:t>(374 on)</a:t>
            </a:r>
            <a:endParaRPr lang="en-US" sz="1600" dirty="0" smtClean="0"/>
          </a:p>
          <a:p>
            <a:r>
              <a:rPr lang="en-US" sz="1600" dirty="0" smtClean="0">
                <a:latin typeface="Calibri" pitchFamily="84" charset="0"/>
              </a:rPr>
              <a:t>KCS (no backup):  	17×20 + 5×19 = </a:t>
            </a:r>
            <a:r>
              <a:rPr lang="en-US" sz="1600" b="1" u="sng" dirty="0" smtClean="0">
                <a:solidFill>
                  <a:srgbClr val="7030A0"/>
                </a:solidFill>
                <a:latin typeface="Calibri" pitchFamily="84" charset="0"/>
              </a:rPr>
              <a:t>435</a:t>
            </a:r>
            <a:r>
              <a:rPr lang="en-US" sz="1600" dirty="0" smtClean="0">
                <a:solidFill>
                  <a:srgbClr val="7030A0"/>
                </a:solidFill>
                <a:latin typeface="Calibri" pitchFamily="84" charset="0"/>
              </a:rPr>
              <a:t> </a:t>
            </a:r>
            <a:r>
              <a:rPr lang="en-US" sz="1600" dirty="0" smtClean="0">
                <a:latin typeface="Calibri" pitchFamily="84" charset="0"/>
              </a:rPr>
              <a:t>(15% more)</a:t>
            </a:r>
          </a:p>
          <a:p>
            <a:r>
              <a:rPr lang="en-US" sz="1600" dirty="0" smtClean="0">
                <a:latin typeface="Calibri" pitchFamily="84" charset="0"/>
              </a:rPr>
              <a:t>KCS (backup):	 17×20 + 5×19 = </a:t>
            </a:r>
            <a:r>
              <a:rPr lang="en-US" sz="1600" b="1" u="sng" dirty="0" smtClean="0">
                <a:solidFill>
                  <a:srgbClr val="7030A0"/>
                </a:solidFill>
                <a:latin typeface="Calibri" pitchFamily="84" charset="0"/>
              </a:rPr>
              <a:t>479</a:t>
            </a:r>
            <a:r>
              <a:rPr lang="en-US" sz="1600" dirty="0" smtClean="0">
                <a:latin typeface="Calibri" pitchFamily="84" charset="0"/>
              </a:rPr>
              <a:t> </a:t>
            </a:r>
            <a:r>
              <a:rPr lang="en-US" sz="1600" dirty="0" smtClean="0">
                <a:solidFill>
                  <a:srgbClr val="008000"/>
                </a:solidFill>
                <a:latin typeface="Calibri" pitchFamily="84" charset="0"/>
              </a:rPr>
              <a:t>(457 on)</a:t>
            </a:r>
            <a:r>
              <a:rPr lang="en-US" sz="1600" dirty="0" smtClean="0">
                <a:latin typeface="Calibri" pitchFamily="84" charset="0"/>
              </a:rPr>
              <a:t> (27% more)</a:t>
            </a:r>
            <a:endParaRPr lang="en-US" sz="1600" dirty="0" smtClean="0">
              <a:solidFill>
                <a:srgbClr val="008000"/>
              </a:solidFill>
              <a:latin typeface="Calibri" pitchFamily="84" charset="0"/>
            </a:endParaRPr>
          </a:p>
        </p:txBody>
      </p:sp>
      <p:sp>
        <p:nvSpPr>
          <p:cNvPr id="18" name="TextBox 17"/>
          <p:cNvSpPr txBox="1"/>
          <p:nvPr/>
        </p:nvSpPr>
        <p:spPr>
          <a:xfrm>
            <a:off x="5562600" y="5562600"/>
            <a:ext cx="3429000" cy="830997"/>
          </a:xfrm>
          <a:prstGeom prst="rect">
            <a:avLst/>
          </a:prstGeom>
          <a:noFill/>
        </p:spPr>
        <p:txBody>
          <a:bodyPr wrap="square" rtlCol="0">
            <a:spAutoFit/>
          </a:bodyPr>
          <a:lstStyle/>
          <a:p>
            <a:r>
              <a:rPr lang="en-US" sz="1600" dirty="0" smtClean="0"/>
              <a:t>Overhead allows for </a:t>
            </a:r>
            <a:r>
              <a:rPr lang="en-US" sz="1600" b="1" dirty="0" smtClean="0">
                <a:solidFill>
                  <a:srgbClr val="C00000"/>
                </a:solidFill>
              </a:rPr>
              <a:t>3</a:t>
            </a:r>
            <a:r>
              <a:rPr lang="en-US" sz="1600" dirty="0" smtClean="0"/>
              <a:t> failed klystrons per main </a:t>
            </a:r>
            <a:r>
              <a:rPr lang="en-US" sz="1600" dirty="0" err="1" smtClean="0"/>
              <a:t>linac</a:t>
            </a:r>
            <a:r>
              <a:rPr lang="en-US" sz="1600" dirty="0" smtClean="0"/>
              <a:t> for </a:t>
            </a:r>
            <a:r>
              <a:rPr lang="en-US" sz="1600" dirty="0" err="1" smtClean="0"/>
              <a:t>Kamaboko</a:t>
            </a:r>
            <a:r>
              <a:rPr lang="en-US" sz="1600" dirty="0" smtClean="0"/>
              <a:t> and </a:t>
            </a:r>
            <a:r>
              <a:rPr lang="en-US" sz="1600" b="1" dirty="0" smtClean="0">
                <a:solidFill>
                  <a:srgbClr val="C00000"/>
                </a:solidFill>
              </a:rPr>
              <a:t>2</a:t>
            </a:r>
            <a:r>
              <a:rPr lang="en-US" sz="1600" dirty="0" smtClean="0"/>
              <a:t> for KCS (as long as not in the same KCS).</a:t>
            </a:r>
            <a:endParaRPr lang="en-US" sz="1600" dirty="0"/>
          </a:p>
        </p:txBody>
      </p:sp>
      <p:sp>
        <p:nvSpPr>
          <p:cNvPr id="19" name="Right Arrow 18"/>
          <p:cNvSpPr/>
          <p:nvPr/>
        </p:nvSpPr>
        <p:spPr>
          <a:xfrm>
            <a:off x="5181600" y="5638800"/>
            <a:ext cx="381000" cy="1524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nvGraphicFramePr>
        <p:xfrm>
          <a:off x="2895600" y="2272356"/>
          <a:ext cx="2438400" cy="678249"/>
        </p:xfrm>
        <a:graphic>
          <a:graphicData uri="http://schemas.openxmlformats.org/presentationml/2006/ole">
            <mc:AlternateContent xmlns:mc="http://schemas.openxmlformats.org/markup-compatibility/2006">
              <mc:Choice xmlns:v="urn:schemas-microsoft-com:vml" Requires="v">
                <p:oleObj spid="_x0000_s4120" name="Equation" r:id="rId3" imgW="1137858" imgH="317158" progId="Equation.3">
                  <p:embed/>
                </p:oleObj>
              </mc:Choice>
              <mc:Fallback>
                <p:oleObj name="Equation" r:id="rId3" imgW="1137858" imgH="317158"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2272356"/>
                        <a:ext cx="2438400" cy="67824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ext Box 4"/>
          <p:cNvSpPr txBox="1">
            <a:spLocks noChangeArrowheads="1"/>
          </p:cNvSpPr>
          <p:nvPr/>
        </p:nvSpPr>
        <p:spPr bwMode="auto">
          <a:xfrm>
            <a:off x="2209800" y="2373868"/>
            <a:ext cx="685800"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FF"/>
                </a:solidFill>
                <a:latin typeface="Calibri" charset="0"/>
              </a:rPr>
              <a:t>TE</a:t>
            </a:r>
            <a:r>
              <a:rPr lang="en-US" baseline="-25000" dirty="0">
                <a:solidFill>
                  <a:srgbClr val="0000FF"/>
                </a:solidFill>
                <a:latin typeface="Calibri" charset="0"/>
              </a:rPr>
              <a:t>01</a:t>
            </a:r>
            <a:r>
              <a:rPr lang="en-US" dirty="0">
                <a:solidFill>
                  <a:srgbClr val="0000FF"/>
                </a:solidFill>
                <a:latin typeface="Calibri" charset="0"/>
              </a:rPr>
              <a:t>:</a:t>
            </a:r>
          </a:p>
        </p:txBody>
      </p:sp>
      <p:sp>
        <p:nvSpPr>
          <p:cNvPr id="4" name="Oval 5"/>
          <p:cNvSpPr>
            <a:spLocks noChangeArrowheads="1"/>
          </p:cNvSpPr>
          <p:nvPr/>
        </p:nvSpPr>
        <p:spPr bwMode="auto">
          <a:xfrm>
            <a:off x="2543082" y="2434661"/>
            <a:ext cx="74613" cy="76200"/>
          </a:xfrm>
          <a:prstGeom prst="ellipse">
            <a:avLst/>
          </a:prstGeom>
          <a:noFill/>
          <a:ln w="12700">
            <a:solidFill>
              <a:srgbClr val="0000FF"/>
            </a:solidFill>
            <a:round/>
            <a:headEnd/>
            <a:tailEnd/>
          </a:ln>
        </p:spPr>
        <p:txBody>
          <a:bodyPr wrap="none" anchor="ctr">
            <a:prstTxWarp prst="textNoShape">
              <a:avLst/>
            </a:prstTxWarp>
          </a:bodyPr>
          <a:lstStyle/>
          <a:p>
            <a:endParaRPr lang="en-US" sz="1800">
              <a:latin typeface="Calibri" charset="0"/>
            </a:endParaRPr>
          </a:p>
        </p:txBody>
      </p:sp>
      <p:sp>
        <p:nvSpPr>
          <p:cNvPr id="5" name="Text Box 19"/>
          <p:cNvSpPr txBox="1">
            <a:spLocks noChangeArrowheads="1"/>
          </p:cNvSpPr>
          <p:nvPr/>
        </p:nvSpPr>
        <p:spPr bwMode="auto">
          <a:xfrm>
            <a:off x="838200" y="2369403"/>
            <a:ext cx="1447800" cy="830997"/>
          </a:xfrm>
          <a:prstGeom prst="rect">
            <a:avLst/>
          </a:prstGeom>
          <a:noFill/>
          <a:ln w="9525">
            <a:noFill/>
            <a:miter lim="800000"/>
            <a:headEnd/>
            <a:tailEnd/>
          </a:ln>
        </p:spPr>
        <p:txBody>
          <a:bodyPr wrap="square">
            <a:prstTxWarp prst="textNoShape">
              <a:avLst/>
            </a:prstTxWarp>
            <a:spAutoFit/>
          </a:bodyPr>
          <a:lstStyle/>
          <a:p>
            <a:r>
              <a:rPr lang="en-US" sz="1600" dirty="0" smtClean="0">
                <a:latin typeface="Calibri" charset="0"/>
              </a:rPr>
              <a:t>k</a:t>
            </a:r>
            <a:r>
              <a:rPr lang="en-US" sz="1600" baseline="-25000" dirty="0" smtClean="0">
                <a:latin typeface="Calibri" charset="0"/>
              </a:rPr>
              <a:t>0</a:t>
            </a:r>
            <a:r>
              <a:rPr lang="en-US" sz="1600" dirty="0" smtClean="0">
                <a:latin typeface="Calibri" charset="0"/>
              </a:rPr>
              <a:t> </a:t>
            </a:r>
            <a:r>
              <a:rPr lang="en-US" sz="1600" dirty="0">
                <a:latin typeface="Calibri" charset="0"/>
              </a:rPr>
              <a:t>= 27.246 </a:t>
            </a:r>
            <a:r>
              <a:rPr lang="en-US" sz="1600" dirty="0" smtClean="0">
                <a:latin typeface="Calibri" charset="0"/>
              </a:rPr>
              <a:t>m</a:t>
            </a:r>
            <a:r>
              <a:rPr lang="en-US" sz="1600" baseline="30000" dirty="0" smtClean="0">
                <a:latin typeface="Calibri" charset="0"/>
              </a:rPr>
              <a:t>-1</a:t>
            </a:r>
            <a:endParaRPr lang="en-US" sz="1600" dirty="0">
              <a:latin typeface="Calibri" charset="0"/>
            </a:endParaRPr>
          </a:p>
          <a:p>
            <a:r>
              <a:rPr lang="en-US" sz="1600" dirty="0" smtClean="0">
                <a:latin typeface="Calibri" charset="0"/>
                <a:sym typeface="Symbol" charset="2"/>
              </a:rPr>
              <a:t>R</a:t>
            </a:r>
            <a:r>
              <a:rPr lang="en-US" sz="1600" baseline="-25000" dirty="0" smtClean="0">
                <a:latin typeface="Calibri" charset="0"/>
                <a:sym typeface="Symbol" charset="2"/>
              </a:rPr>
              <a:t>s</a:t>
            </a:r>
            <a:r>
              <a:rPr lang="en-US" sz="1600" dirty="0" smtClean="0">
                <a:latin typeface="Calibri" charset="0"/>
                <a:sym typeface="Symbol" charset="2"/>
              </a:rPr>
              <a:t> = </a:t>
            </a:r>
            <a:r>
              <a:rPr lang="en-US" sz="1600" dirty="0">
                <a:latin typeface="Calibri" charset="0"/>
                <a:sym typeface="Symbol" charset="2"/>
              </a:rPr>
              <a:t>0.0144</a:t>
            </a:r>
          </a:p>
          <a:p>
            <a:r>
              <a:rPr lang="en-US" sz="1600" i="1" dirty="0" smtClean="0">
                <a:latin typeface="Symbol" charset="2"/>
                <a:sym typeface="Symbol" charset="2"/>
              </a:rPr>
              <a:t>c</a:t>
            </a:r>
            <a:r>
              <a:rPr lang="en-US" sz="1600" baseline="-25000" dirty="0" smtClean="0">
                <a:latin typeface="Calibri" charset="0"/>
                <a:sym typeface="Symbol" charset="2"/>
              </a:rPr>
              <a:t>0,1</a:t>
            </a:r>
            <a:r>
              <a:rPr lang="en-US" sz="1600" dirty="0" smtClean="0">
                <a:latin typeface="Calibri" charset="0"/>
                <a:sym typeface="Symbol" charset="2"/>
              </a:rPr>
              <a:t> </a:t>
            </a:r>
            <a:r>
              <a:rPr lang="en-US" sz="1600" dirty="0">
                <a:latin typeface="Calibri" charset="0"/>
                <a:sym typeface="Symbol" charset="2"/>
              </a:rPr>
              <a:t>= 3.8317</a:t>
            </a:r>
          </a:p>
        </p:txBody>
      </p:sp>
      <p:sp>
        <p:nvSpPr>
          <p:cNvPr id="6" name="Text Box 22"/>
          <p:cNvSpPr txBox="1">
            <a:spLocks noChangeArrowheads="1"/>
          </p:cNvSpPr>
          <p:nvPr/>
        </p:nvSpPr>
        <p:spPr bwMode="auto">
          <a:xfrm>
            <a:off x="6934200" y="2763421"/>
            <a:ext cx="1447800" cy="338554"/>
          </a:xfrm>
          <a:prstGeom prst="rect">
            <a:avLst/>
          </a:prstGeom>
          <a:noFill/>
          <a:ln w="9525">
            <a:noFill/>
            <a:miter lim="800000"/>
            <a:headEnd/>
            <a:tailEnd/>
          </a:ln>
        </p:spPr>
        <p:txBody>
          <a:bodyPr wrap="square">
            <a:prstTxWarp prst="textNoShape">
              <a:avLst/>
            </a:prstTxWarp>
            <a:spAutoFit/>
          </a:bodyPr>
          <a:lstStyle/>
          <a:p>
            <a:pPr>
              <a:spcBef>
                <a:spcPct val="50000"/>
              </a:spcBef>
              <a:buFont typeface="Symbol" charset="2"/>
              <a:buNone/>
            </a:pPr>
            <a:r>
              <a:rPr lang="en-US" sz="1600" dirty="0" smtClean="0">
                <a:latin typeface="Lucida Calligraphy" charset="0"/>
              </a:rPr>
              <a:t>, a</a:t>
            </a:r>
            <a:r>
              <a:rPr lang="en-US" sz="1600" dirty="0" smtClean="0">
                <a:latin typeface="Calibri" charset="0"/>
              </a:rPr>
              <a:t> </a:t>
            </a:r>
            <a:r>
              <a:rPr lang="en-US" sz="1600" dirty="0">
                <a:latin typeface="Calibri" charset="0"/>
              </a:rPr>
              <a:t>= 0.1746 </a:t>
            </a:r>
            <a:r>
              <a:rPr lang="en-US" sz="1600" dirty="0" smtClean="0">
                <a:latin typeface="Calibri" charset="0"/>
              </a:rPr>
              <a:t>m</a:t>
            </a:r>
            <a:endParaRPr lang="en-US" sz="1600" dirty="0">
              <a:latin typeface="Symbol" charset="2"/>
              <a:sym typeface="Symbol" charset="2"/>
            </a:endParaRPr>
          </a:p>
        </p:txBody>
      </p:sp>
      <p:sp>
        <p:nvSpPr>
          <p:cNvPr id="7" name="Text Box 21"/>
          <p:cNvSpPr txBox="1">
            <a:spLocks noChangeArrowheads="1"/>
          </p:cNvSpPr>
          <p:nvPr/>
        </p:nvSpPr>
        <p:spPr bwMode="auto">
          <a:xfrm>
            <a:off x="5334000" y="2407206"/>
            <a:ext cx="1828800" cy="338554"/>
          </a:xfrm>
          <a:prstGeom prst="rect">
            <a:avLst/>
          </a:prstGeom>
          <a:noFill/>
          <a:ln w="9525">
            <a:noFill/>
            <a:miter lim="800000"/>
            <a:headEnd/>
            <a:tailEnd/>
          </a:ln>
        </p:spPr>
        <p:txBody>
          <a:bodyPr>
            <a:prstTxWarp prst="textNoShape">
              <a:avLst/>
            </a:prstTxWarp>
            <a:spAutoFit/>
          </a:bodyPr>
          <a:lstStyle/>
          <a:p>
            <a:pPr>
              <a:spcBef>
                <a:spcPct val="50000"/>
              </a:spcBef>
            </a:pPr>
            <a:r>
              <a:rPr lang="en-US" sz="1600" dirty="0">
                <a:latin typeface="Calibri" charset="0"/>
              </a:rPr>
              <a:t>= </a:t>
            </a:r>
            <a:r>
              <a:rPr lang="en-US" sz="1600" b="1" dirty="0">
                <a:latin typeface="Calibri" charset="0"/>
              </a:rPr>
              <a:t>6.771</a:t>
            </a:r>
            <a:r>
              <a:rPr lang="en-US" sz="1600" b="1" dirty="0">
                <a:latin typeface="Calibri" charset="0"/>
                <a:sym typeface="Symbol" charset="2"/>
              </a:rPr>
              <a:t>10</a:t>
            </a:r>
            <a:r>
              <a:rPr lang="en-US" sz="1600" b="1" baseline="30000" dirty="0">
                <a:latin typeface="Calibri" charset="0"/>
                <a:sym typeface="Symbol" charset="2"/>
              </a:rPr>
              <a:t>-5</a:t>
            </a:r>
            <a:r>
              <a:rPr lang="en-US" sz="1600" b="1" dirty="0">
                <a:latin typeface="Calibri" charset="0"/>
                <a:sym typeface="Symbol" charset="2"/>
              </a:rPr>
              <a:t> m</a:t>
            </a:r>
            <a:r>
              <a:rPr lang="en-US" sz="1600" b="1" baseline="30000" dirty="0">
                <a:latin typeface="Calibri" charset="0"/>
                <a:sym typeface="Symbol" charset="2"/>
              </a:rPr>
              <a:t>-1</a:t>
            </a:r>
            <a:r>
              <a:rPr lang="en-US" sz="1600" dirty="0">
                <a:latin typeface="Calibri" charset="0"/>
                <a:sym typeface="Symbol" charset="2"/>
              </a:rPr>
              <a:t> </a:t>
            </a:r>
          </a:p>
        </p:txBody>
      </p:sp>
      <p:sp>
        <p:nvSpPr>
          <p:cNvPr id="8" name="Text Box 21"/>
          <p:cNvSpPr txBox="1">
            <a:spLocks noChangeArrowheads="1"/>
          </p:cNvSpPr>
          <p:nvPr/>
        </p:nvSpPr>
        <p:spPr bwMode="auto">
          <a:xfrm>
            <a:off x="5334000" y="2785646"/>
            <a:ext cx="1828800" cy="338554"/>
          </a:xfrm>
          <a:prstGeom prst="rect">
            <a:avLst/>
          </a:prstGeom>
          <a:noFill/>
          <a:ln w="9525">
            <a:noFill/>
            <a:miter lim="800000"/>
            <a:headEnd/>
            <a:tailEnd/>
          </a:ln>
        </p:spPr>
        <p:txBody>
          <a:bodyPr>
            <a:prstTxWarp prst="textNoShape">
              <a:avLst/>
            </a:prstTxWarp>
            <a:spAutoFit/>
          </a:bodyPr>
          <a:lstStyle/>
          <a:p>
            <a:pPr>
              <a:spcBef>
                <a:spcPct val="50000"/>
              </a:spcBef>
            </a:pPr>
            <a:r>
              <a:rPr lang="en-US" sz="1600" dirty="0">
                <a:latin typeface="Calibri" charset="0"/>
              </a:rPr>
              <a:t>= </a:t>
            </a:r>
            <a:r>
              <a:rPr lang="en-US" sz="1600" b="1" dirty="0">
                <a:latin typeface="Calibri" charset="0"/>
              </a:rPr>
              <a:t>2.404</a:t>
            </a:r>
            <a:r>
              <a:rPr lang="en-US" sz="1600" b="1" dirty="0">
                <a:latin typeface="Calibri" charset="0"/>
                <a:sym typeface="Symbol" charset="2"/>
              </a:rPr>
              <a:t>10</a:t>
            </a:r>
            <a:r>
              <a:rPr lang="en-US" sz="1600" b="1" baseline="30000" dirty="0">
                <a:latin typeface="Calibri" charset="0"/>
                <a:sym typeface="Symbol" charset="2"/>
              </a:rPr>
              <a:t>-4</a:t>
            </a:r>
            <a:r>
              <a:rPr lang="en-US" sz="1600" b="1" dirty="0">
                <a:latin typeface="Calibri" charset="0"/>
                <a:sym typeface="Symbol" charset="2"/>
              </a:rPr>
              <a:t> m</a:t>
            </a:r>
            <a:r>
              <a:rPr lang="en-US" sz="1600" b="1" baseline="30000" dirty="0">
                <a:latin typeface="Calibri" charset="0"/>
                <a:sym typeface="Symbol" charset="2"/>
              </a:rPr>
              <a:t>-1</a:t>
            </a:r>
            <a:r>
              <a:rPr lang="en-US" sz="1600" dirty="0">
                <a:latin typeface="Calibri" charset="0"/>
                <a:sym typeface="Symbol" charset="2"/>
              </a:rPr>
              <a:t> </a:t>
            </a:r>
          </a:p>
        </p:txBody>
      </p:sp>
      <p:sp>
        <p:nvSpPr>
          <p:cNvPr id="9" name="TextBox 8"/>
          <p:cNvSpPr txBox="1"/>
          <p:nvPr/>
        </p:nvSpPr>
        <p:spPr>
          <a:xfrm>
            <a:off x="6934200" y="2450068"/>
            <a:ext cx="1447800" cy="338554"/>
          </a:xfrm>
          <a:prstGeom prst="rect">
            <a:avLst/>
          </a:prstGeom>
          <a:noFill/>
        </p:spPr>
        <p:txBody>
          <a:bodyPr wrap="square" rtlCol="0">
            <a:spAutoFit/>
          </a:bodyPr>
          <a:lstStyle/>
          <a:p>
            <a:r>
              <a:rPr lang="en-US" sz="1600" dirty="0" smtClean="0">
                <a:latin typeface="Lucida Calligraphy" charset="0"/>
              </a:rPr>
              <a:t>, a</a:t>
            </a:r>
            <a:r>
              <a:rPr lang="en-US" sz="1600" dirty="0" smtClean="0">
                <a:latin typeface="Calibri" charset="0"/>
              </a:rPr>
              <a:t> </a:t>
            </a:r>
            <a:r>
              <a:rPr lang="en-US" sz="1600" dirty="0">
                <a:latin typeface="Calibri" charset="0"/>
              </a:rPr>
              <a:t>= 0.24 </a:t>
            </a:r>
            <a:r>
              <a:rPr lang="en-US" sz="1600" dirty="0" smtClean="0">
                <a:latin typeface="Calibri" charset="0"/>
              </a:rPr>
              <a:t>m</a:t>
            </a:r>
            <a:endParaRPr lang="en-US" sz="1600" dirty="0">
              <a:latin typeface="Symbol" charset="2"/>
              <a:sym typeface="Symbol" charset="2"/>
            </a:endParaRPr>
          </a:p>
        </p:txBody>
      </p:sp>
      <p:sp>
        <p:nvSpPr>
          <p:cNvPr id="10" name="Rectangle 11"/>
          <p:cNvSpPr>
            <a:spLocks noChangeArrowheads="1"/>
          </p:cNvSpPr>
          <p:nvPr/>
        </p:nvSpPr>
        <p:spPr bwMode="auto">
          <a:xfrm>
            <a:off x="238944" y="76200"/>
            <a:ext cx="8676456" cy="914400"/>
          </a:xfrm>
          <a:prstGeom prst="rect">
            <a:avLst/>
          </a:prstGeom>
          <a:noFill/>
          <a:ln w="9525">
            <a:noFill/>
            <a:miter lim="800000"/>
            <a:headEnd/>
            <a:tailEnd/>
          </a:ln>
        </p:spPr>
        <p:txBody>
          <a:bodyPr anchor="ctr">
            <a:prstTxWarp prst="textNoShape">
              <a:avLst/>
            </a:prstTxWarp>
          </a:bodyPr>
          <a:lstStyle/>
          <a:p>
            <a:pPr algn="ctr"/>
            <a:r>
              <a:rPr lang="en-US" sz="3600" dirty="0" smtClean="0">
                <a:solidFill>
                  <a:srgbClr val="7030A0"/>
                </a:solidFill>
                <a:latin typeface="Calibri" pitchFamily="84" charset="0"/>
              </a:rPr>
              <a:t>Copper Plate KCS Circular Waveguide?</a:t>
            </a:r>
          </a:p>
        </p:txBody>
      </p:sp>
      <p:sp>
        <p:nvSpPr>
          <p:cNvPr id="11" name="Text Box 19"/>
          <p:cNvSpPr txBox="1">
            <a:spLocks noChangeArrowheads="1"/>
          </p:cNvSpPr>
          <p:nvPr/>
        </p:nvSpPr>
        <p:spPr bwMode="auto">
          <a:xfrm>
            <a:off x="838200" y="1143000"/>
            <a:ext cx="3581400" cy="1200329"/>
          </a:xfrm>
          <a:prstGeom prst="rect">
            <a:avLst/>
          </a:prstGeom>
          <a:noFill/>
          <a:ln w="9525">
            <a:noFill/>
            <a:miter lim="800000"/>
            <a:headEnd/>
            <a:tailEnd/>
          </a:ln>
        </p:spPr>
        <p:txBody>
          <a:bodyPr wrap="square">
            <a:prstTxWarp prst="textNoShape">
              <a:avLst/>
            </a:prstTxWarp>
            <a:spAutoFit/>
          </a:bodyPr>
          <a:lstStyle/>
          <a:p>
            <a:r>
              <a:rPr lang="en-US" dirty="0" smtClean="0">
                <a:latin typeface="Symbol" pitchFamily="18" charset="2"/>
              </a:rPr>
              <a:t>s </a:t>
            </a:r>
            <a:r>
              <a:rPr lang="en-US" sz="1800" dirty="0" smtClean="0">
                <a:latin typeface="Calibri" charset="0"/>
              </a:rPr>
              <a:t>= </a:t>
            </a:r>
            <a:r>
              <a:rPr lang="en-US" sz="1800" dirty="0">
                <a:latin typeface="Calibri" charset="0"/>
              </a:rPr>
              <a:t>2.459</a:t>
            </a:r>
            <a:r>
              <a:rPr lang="en-US" sz="1800" dirty="0">
                <a:latin typeface="Calibri" charset="0"/>
                <a:sym typeface="Symbol" charset="2"/>
              </a:rPr>
              <a:t> 10</a:t>
            </a:r>
            <a:r>
              <a:rPr lang="en-US" sz="1800" baseline="30000" dirty="0">
                <a:latin typeface="Calibri" charset="0"/>
                <a:sym typeface="Symbol" charset="2"/>
              </a:rPr>
              <a:t>7</a:t>
            </a:r>
            <a:r>
              <a:rPr lang="en-US" sz="1800" dirty="0">
                <a:latin typeface="Calibri" charset="0"/>
              </a:rPr>
              <a:t> </a:t>
            </a:r>
            <a:r>
              <a:rPr lang="en-US" sz="1800" dirty="0">
                <a:latin typeface="Symbol" charset="2"/>
              </a:rPr>
              <a:t>W</a:t>
            </a:r>
            <a:r>
              <a:rPr lang="en-US" sz="1800" baseline="30000" dirty="0">
                <a:latin typeface="Calibri" charset="0"/>
              </a:rPr>
              <a:t>-1</a:t>
            </a:r>
            <a:r>
              <a:rPr lang="en-US" sz="1800" dirty="0">
                <a:latin typeface="Calibri" charset="0"/>
              </a:rPr>
              <a:t>m</a:t>
            </a:r>
            <a:r>
              <a:rPr lang="en-US" sz="1800" baseline="30000" dirty="0">
                <a:latin typeface="Calibri" charset="0"/>
              </a:rPr>
              <a:t>-1 </a:t>
            </a:r>
            <a:r>
              <a:rPr lang="en-US" sz="1800" dirty="0">
                <a:latin typeface="Calibri" charset="0"/>
              </a:rPr>
              <a:t>(</a:t>
            </a:r>
            <a:r>
              <a:rPr lang="en-US" sz="1800" u="sng" dirty="0">
                <a:latin typeface="Calibri" charset="0"/>
              </a:rPr>
              <a:t>6061-T6 Al</a:t>
            </a:r>
            <a:r>
              <a:rPr lang="en-US" sz="1800" dirty="0">
                <a:latin typeface="Calibri" charset="0"/>
              </a:rPr>
              <a:t>)  </a:t>
            </a:r>
          </a:p>
          <a:p>
            <a:r>
              <a:rPr lang="en-US" sz="1800" dirty="0">
                <a:latin typeface="Calibri" charset="0"/>
              </a:rPr>
              <a:t>f = 1.3 GHz (k</a:t>
            </a:r>
            <a:r>
              <a:rPr lang="en-US" sz="1800" baseline="-25000" dirty="0">
                <a:latin typeface="Calibri" charset="0"/>
              </a:rPr>
              <a:t>0</a:t>
            </a:r>
            <a:r>
              <a:rPr lang="en-US" sz="1800" dirty="0">
                <a:latin typeface="Calibri" charset="0"/>
              </a:rPr>
              <a:t> = 27.246 m</a:t>
            </a:r>
            <a:r>
              <a:rPr lang="en-US" sz="1800" baseline="30000" dirty="0">
                <a:latin typeface="Calibri" charset="0"/>
              </a:rPr>
              <a:t>-1</a:t>
            </a:r>
            <a:r>
              <a:rPr lang="en-US" sz="1800" dirty="0">
                <a:latin typeface="Calibri" charset="0"/>
              </a:rPr>
              <a:t>)</a:t>
            </a:r>
          </a:p>
          <a:p>
            <a:r>
              <a:rPr lang="en-US" sz="1800" dirty="0" err="1">
                <a:latin typeface="Symbol" charset="2"/>
              </a:rPr>
              <a:t>d</a:t>
            </a:r>
            <a:r>
              <a:rPr lang="en-US" sz="1800" baseline="-25000" dirty="0" err="1">
                <a:latin typeface="Calibri" charset="0"/>
              </a:rPr>
              <a:t>s</a:t>
            </a:r>
            <a:r>
              <a:rPr lang="en-US" sz="1800" dirty="0">
                <a:latin typeface="Calibri" charset="0"/>
              </a:rPr>
              <a:t> =  </a:t>
            </a:r>
            <a:r>
              <a:rPr lang="en-US" sz="1800" dirty="0">
                <a:latin typeface="Calibri" charset="0"/>
                <a:sym typeface="Symbol" charset="2"/>
              </a:rPr>
              <a:t>(</a:t>
            </a:r>
            <a:r>
              <a:rPr lang="en-US" sz="1800" dirty="0">
                <a:latin typeface="Symbol" charset="2"/>
                <a:sym typeface="Symbol" charset="2"/>
              </a:rPr>
              <a:t>m</a:t>
            </a:r>
            <a:r>
              <a:rPr lang="en-US" sz="1800" baseline="-25000" dirty="0">
                <a:latin typeface="Calibri" charset="0"/>
                <a:sym typeface="Symbol" charset="2"/>
              </a:rPr>
              <a:t>0</a:t>
            </a:r>
            <a:r>
              <a:rPr lang="en-US" sz="1800" dirty="0">
                <a:latin typeface="Symbol" charset="2"/>
                <a:sym typeface="Symbol" charset="2"/>
              </a:rPr>
              <a:t>p</a:t>
            </a:r>
            <a:r>
              <a:rPr lang="en-US" sz="1800" dirty="0">
                <a:latin typeface="Calibri" charset="0"/>
                <a:sym typeface="Symbol" charset="2"/>
              </a:rPr>
              <a:t>f</a:t>
            </a:r>
            <a:r>
              <a:rPr lang="en-US" sz="1800" dirty="0">
                <a:latin typeface="Symbol" charset="2"/>
                <a:sym typeface="Symbol" charset="2"/>
              </a:rPr>
              <a:t>s)</a:t>
            </a:r>
            <a:r>
              <a:rPr lang="en-US" sz="1800" baseline="30000" dirty="0">
                <a:latin typeface="Calibri" charset="0"/>
                <a:sym typeface="Symbol" charset="2"/>
              </a:rPr>
              <a:t>-1/2</a:t>
            </a:r>
            <a:endParaRPr lang="en-US" sz="1800" dirty="0">
              <a:latin typeface="Calibri" charset="0"/>
              <a:sym typeface="Symbol" charset="2"/>
            </a:endParaRPr>
          </a:p>
          <a:p>
            <a:r>
              <a:rPr lang="en-US" sz="1800" dirty="0">
                <a:latin typeface="Calibri" charset="0"/>
                <a:sym typeface="Symbol" charset="2"/>
              </a:rPr>
              <a:t>R</a:t>
            </a:r>
            <a:r>
              <a:rPr lang="en-US" sz="1800" baseline="-25000" dirty="0">
                <a:latin typeface="Calibri" charset="0"/>
                <a:sym typeface="Symbol" charset="2"/>
              </a:rPr>
              <a:t>s</a:t>
            </a:r>
            <a:r>
              <a:rPr lang="en-US" sz="1800" dirty="0">
                <a:latin typeface="Calibri" charset="0"/>
                <a:sym typeface="Symbol" charset="2"/>
              </a:rPr>
              <a:t> = 1/(</a:t>
            </a:r>
            <a:r>
              <a:rPr lang="en-US" sz="1800" dirty="0" err="1">
                <a:latin typeface="Symbol" charset="2"/>
                <a:sym typeface="Symbol" charset="2"/>
              </a:rPr>
              <a:t>sd</a:t>
            </a:r>
            <a:r>
              <a:rPr lang="en-US" sz="1800" baseline="-25000" dirty="0" err="1">
                <a:latin typeface="Calibri" charset="0"/>
                <a:sym typeface="Symbol" charset="2"/>
              </a:rPr>
              <a:t>s</a:t>
            </a:r>
            <a:r>
              <a:rPr lang="en-US" sz="1800" dirty="0">
                <a:latin typeface="Calibri" charset="0"/>
                <a:sym typeface="Symbol" charset="2"/>
              </a:rPr>
              <a:t>) = </a:t>
            </a:r>
            <a:r>
              <a:rPr lang="en-US" sz="1800" dirty="0">
                <a:latin typeface="Symbol" charset="2"/>
                <a:sym typeface="Symbol" charset="2"/>
              </a:rPr>
              <a:t>m</a:t>
            </a:r>
            <a:r>
              <a:rPr lang="en-US" sz="1800" baseline="-25000" dirty="0">
                <a:latin typeface="Calibri" charset="0"/>
                <a:sym typeface="Symbol" charset="2"/>
              </a:rPr>
              <a:t>0</a:t>
            </a:r>
            <a:r>
              <a:rPr lang="en-US" sz="1800" dirty="0">
                <a:latin typeface="Symbol" charset="2"/>
                <a:sym typeface="Symbol" charset="2"/>
              </a:rPr>
              <a:t>p</a:t>
            </a:r>
            <a:r>
              <a:rPr lang="en-US" sz="1800" dirty="0">
                <a:latin typeface="Calibri" charset="0"/>
                <a:sym typeface="Symbol" charset="2"/>
              </a:rPr>
              <a:t>f/</a:t>
            </a:r>
            <a:r>
              <a:rPr lang="en-US" sz="1800" dirty="0">
                <a:latin typeface="Symbol" charset="2"/>
                <a:sym typeface="Symbol" charset="2"/>
              </a:rPr>
              <a:t>s </a:t>
            </a:r>
            <a:r>
              <a:rPr lang="en-US" sz="1800" dirty="0">
                <a:latin typeface="Calibri" charset="0"/>
                <a:sym typeface="Symbol" charset="2"/>
              </a:rPr>
              <a:t>= </a:t>
            </a:r>
            <a:r>
              <a:rPr lang="en-US" sz="1800" dirty="0" smtClean="0">
                <a:latin typeface="Calibri" charset="0"/>
                <a:sym typeface="Symbol" charset="2"/>
              </a:rPr>
              <a:t>0.0144</a:t>
            </a:r>
            <a:endParaRPr lang="en-US" sz="1800" dirty="0">
              <a:latin typeface="Calibri" charset="0"/>
              <a:sym typeface="Symbol" charset="2"/>
            </a:endParaRPr>
          </a:p>
        </p:txBody>
      </p:sp>
      <p:sp>
        <p:nvSpPr>
          <p:cNvPr id="12" name="Text Box 19"/>
          <p:cNvSpPr txBox="1">
            <a:spLocks noChangeArrowheads="1"/>
          </p:cNvSpPr>
          <p:nvPr/>
        </p:nvSpPr>
        <p:spPr bwMode="auto">
          <a:xfrm>
            <a:off x="838200" y="3340477"/>
            <a:ext cx="6934200" cy="646331"/>
          </a:xfrm>
          <a:prstGeom prst="rect">
            <a:avLst/>
          </a:prstGeom>
          <a:noFill/>
          <a:ln w="9525">
            <a:noFill/>
            <a:miter lim="800000"/>
            <a:headEnd/>
            <a:tailEnd/>
          </a:ln>
        </p:spPr>
        <p:txBody>
          <a:bodyPr wrap="square">
            <a:prstTxWarp prst="textNoShape">
              <a:avLst/>
            </a:prstTxWarp>
            <a:spAutoFit/>
          </a:bodyPr>
          <a:lstStyle/>
          <a:p>
            <a:r>
              <a:rPr lang="en-US" sz="1800" dirty="0" smtClean="0">
                <a:latin typeface="Calibri" charset="0"/>
                <a:sym typeface="Symbol"/>
              </a:rPr>
              <a:t>  </a:t>
            </a:r>
            <a:r>
              <a:rPr lang="en-US" dirty="0" smtClean="0">
                <a:latin typeface="Calibri" charset="0"/>
              </a:rPr>
              <a:t> </a:t>
            </a:r>
            <a:r>
              <a:rPr lang="en-US" dirty="0" smtClean="0">
                <a:latin typeface="Symbol" pitchFamily="18" charset="2"/>
              </a:rPr>
              <a:t>s</a:t>
            </a:r>
            <a:r>
              <a:rPr lang="en-US" dirty="0" smtClean="0">
                <a:latin typeface="Calibri" charset="0"/>
              </a:rPr>
              <a:t> = 5.8</a:t>
            </a:r>
            <a:r>
              <a:rPr lang="en-US" dirty="0" smtClean="0">
                <a:latin typeface="Calibri" charset="0"/>
                <a:sym typeface="Symbol" charset="2"/>
              </a:rPr>
              <a:t> 10</a:t>
            </a:r>
            <a:r>
              <a:rPr lang="en-US" baseline="30000" dirty="0" smtClean="0">
                <a:latin typeface="Calibri" charset="0"/>
                <a:sym typeface="Symbol" charset="2"/>
              </a:rPr>
              <a:t>7</a:t>
            </a:r>
            <a:r>
              <a:rPr lang="en-US" dirty="0" smtClean="0">
                <a:latin typeface="Calibri" charset="0"/>
              </a:rPr>
              <a:t> </a:t>
            </a:r>
            <a:r>
              <a:rPr lang="en-US" dirty="0" smtClean="0">
                <a:latin typeface="Symbol" charset="2"/>
              </a:rPr>
              <a:t>W</a:t>
            </a:r>
            <a:r>
              <a:rPr lang="en-US" baseline="30000" dirty="0" smtClean="0">
                <a:latin typeface="Calibri" charset="0"/>
              </a:rPr>
              <a:t>-1</a:t>
            </a:r>
            <a:r>
              <a:rPr lang="en-US" dirty="0" smtClean="0">
                <a:latin typeface="Calibri" charset="0"/>
              </a:rPr>
              <a:t>m</a:t>
            </a:r>
            <a:r>
              <a:rPr lang="en-US" baseline="30000" dirty="0" smtClean="0">
                <a:latin typeface="Calibri" charset="0"/>
              </a:rPr>
              <a:t>-1 </a:t>
            </a:r>
            <a:r>
              <a:rPr lang="en-US" dirty="0" smtClean="0">
                <a:latin typeface="Calibri" charset="0"/>
              </a:rPr>
              <a:t>(</a:t>
            </a:r>
            <a:r>
              <a:rPr lang="en-US" u="sng" dirty="0" smtClean="0">
                <a:latin typeface="Calibri" charset="0"/>
              </a:rPr>
              <a:t>Cu</a:t>
            </a:r>
            <a:r>
              <a:rPr lang="en-US" dirty="0" smtClean="0">
                <a:latin typeface="Calibri" charset="0"/>
              </a:rPr>
              <a:t>)   </a:t>
            </a:r>
            <a:endParaRPr lang="en-US" sz="1800" dirty="0">
              <a:latin typeface="Calibri" charset="0"/>
            </a:endParaRPr>
          </a:p>
          <a:p>
            <a:r>
              <a:rPr lang="en-US" dirty="0" smtClean="0">
                <a:latin typeface="Calibri" charset="0"/>
                <a:sym typeface="Symbol" charset="2"/>
              </a:rPr>
              <a:t>       </a:t>
            </a:r>
            <a:r>
              <a:rPr lang="en-US" sz="1800" dirty="0" smtClean="0">
                <a:latin typeface="Calibri" charset="0"/>
                <a:sym typeface="Symbol" charset="2"/>
              </a:rPr>
              <a:t>R</a:t>
            </a:r>
            <a:r>
              <a:rPr lang="en-US" sz="1800" baseline="-25000" dirty="0" smtClean="0">
                <a:latin typeface="Calibri" charset="0"/>
                <a:sym typeface="Symbol" charset="2"/>
              </a:rPr>
              <a:t>s</a:t>
            </a:r>
            <a:r>
              <a:rPr lang="en-US" sz="1800" dirty="0" smtClean="0">
                <a:latin typeface="Calibri" charset="0"/>
                <a:sym typeface="Symbol" charset="2"/>
              </a:rPr>
              <a:t> </a:t>
            </a:r>
            <a:r>
              <a:rPr lang="en-US" sz="1800" dirty="0">
                <a:latin typeface="Calibri" charset="0"/>
                <a:sym typeface="Symbol" charset="2"/>
              </a:rPr>
              <a:t>= 1/(</a:t>
            </a:r>
            <a:r>
              <a:rPr lang="en-US" sz="1800" dirty="0" err="1">
                <a:latin typeface="Symbol" charset="2"/>
                <a:sym typeface="Symbol" charset="2"/>
              </a:rPr>
              <a:t>sd</a:t>
            </a:r>
            <a:r>
              <a:rPr lang="en-US" sz="1800" baseline="-25000" dirty="0" err="1">
                <a:latin typeface="Calibri" charset="0"/>
                <a:sym typeface="Symbol" charset="2"/>
              </a:rPr>
              <a:t>s</a:t>
            </a:r>
            <a:r>
              <a:rPr lang="en-US" sz="1800" dirty="0">
                <a:latin typeface="Calibri" charset="0"/>
                <a:sym typeface="Symbol" charset="2"/>
              </a:rPr>
              <a:t>) = </a:t>
            </a:r>
            <a:r>
              <a:rPr lang="en-US" sz="1800" dirty="0">
                <a:latin typeface="Symbol" charset="2"/>
                <a:sym typeface="Symbol" charset="2"/>
              </a:rPr>
              <a:t>m</a:t>
            </a:r>
            <a:r>
              <a:rPr lang="en-US" sz="1800" baseline="-25000" dirty="0">
                <a:latin typeface="Calibri" charset="0"/>
                <a:sym typeface="Symbol" charset="2"/>
              </a:rPr>
              <a:t>0</a:t>
            </a:r>
            <a:r>
              <a:rPr lang="en-US" sz="1800" dirty="0">
                <a:latin typeface="Symbol" charset="2"/>
                <a:sym typeface="Symbol" charset="2"/>
              </a:rPr>
              <a:t>p</a:t>
            </a:r>
            <a:r>
              <a:rPr lang="en-US" sz="1800" dirty="0">
                <a:latin typeface="Calibri" charset="0"/>
                <a:sym typeface="Symbol" charset="2"/>
              </a:rPr>
              <a:t>f/</a:t>
            </a:r>
            <a:r>
              <a:rPr lang="en-US" sz="1800" dirty="0">
                <a:latin typeface="Symbol" charset="2"/>
                <a:sym typeface="Symbol" charset="2"/>
              </a:rPr>
              <a:t>s </a:t>
            </a:r>
            <a:r>
              <a:rPr lang="en-US" sz="1800" dirty="0">
                <a:latin typeface="Calibri" charset="0"/>
                <a:sym typeface="Symbol" charset="2"/>
              </a:rPr>
              <a:t>= </a:t>
            </a:r>
            <a:r>
              <a:rPr lang="en-US" sz="1800" dirty="0" smtClean="0">
                <a:latin typeface="Calibri" charset="0"/>
                <a:sym typeface="Symbol" charset="2"/>
              </a:rPr>
              <a:t>0.00941</a:t>
            </a:r>
            <a:endParaRPr lang="en-US" sz="1800" dirty="0">
              <a:latin typeface="Calibri" charset="0"/>
              <a:sym typeface="Symbol" charset="2"/>
            </a:endParaRPr>
          </a:p>
        </p:txBody>
      </p:sp>
      <p:cxnSp>
        <p:nvCxnSpPr>
          <p:cNvPr id="16" name="Straight Connector 15"/>
          <p:cNvCxnSpPr/>
          <p:nvPr/>
        </p:nvCxnSpPr>
        <p:spPr>
          <a:xfrm>
            <a:off x="2320184" y="2015384"/>
            <a:ext cx="685800" cy="0"/>
          </a:xfrm>
          <a:prstGeom prst="line">
            <a:avLst/>
          </a:prstGeom>
        </p:spPr>
        <p:style>
          <a:lnRef idx="1">
            <a:schemeClr val="dk1"/>
          </a:lnRef>
          <a:fillRef idx="0">
            <a:schemeClr val="dk1"/>
          </a:fillRef>
          <a:effectRef idx="0">
            <a:schemeClr val="dk1"/>
          </a:effectRef>
          <a:fontRef idx="minor">
            <a:schemeClr val="tx1"/>
          </a:fontRef>
        </p:style>
      </p:cxnSp>
      <p:sp>
        <p:nvSpPr>
          <p:cNvPr id="18" name="Text Box 4"/>
          <p:cNvSpPr txBox="1">
            <a:spLocks noChangeArrowheads="1"/>
          </p:cNvSpPr>
          <p:nvPr/>
        </p:nvSpPr>
        <p:spPr bwMode="auto">
          <a:xfrm>
            <a:off x="1219200" y="3974068"/>
            <a:ext cx="685800"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FF"/>
                </a:solidFill>
                <a:latin typeface="Calibri" charset="0"/>
              </a:rPr>
              <a:t>TE</a:t>
            </a:r>
            <a:r>
              <a:rPr lang="en-US" baseline="-25000" dirty="0">
                <a:solidFill>
                  <a:srgbClr val="0000FF"/>
                </a:solidFill>
                <a:latin typeface="Calibri" charset="0"/>
              </a:rPr>
              <a:t>01</a:t>
            </a:r>
            <a:r>
              <a:rPr lang="en-US" dirty="0">
                <a:solidFill>
                  <a:srgbClr val="0000FF"/>
                </a:solidFill>
                <a:latin typeface="Calibri" charset="0"/>
              </a:rPr>
              <a:t>:</a:t>
            </a:r>
          </a:p>
        </p:txBody>
      </p:sp>
      <p:sp>
        <p:nvSpPr>
          <p:cNvPr id="19" name="Text Box 22"/>
          <p:cNvSpPr txBox="1">
            <a:spLocks noChangeArrowheads="1"/>
          </p:cNvSpPr>
          <p:nvPr/>
        </p:nvSpPr>
        <p:spPr bwMode="auto">
          <a:xfrm>
            <a:off x="3505200" y="4318615"/>
            <a:ext cx="1447800" cy="338554"/>
          </a:xfrm>
          <a:prstGeom prst="rect">
            <a:avLst/>
          </a:prstGeom>
          <a:noFill/>
          <a:ln w="9525">
            <a:noFill/>
            <a:miter lim="800000"/>
            <a:headEnd/>
            <a:tailEnd/>
          </a:ln>
        </p:spPr>
        <p:txBody>
          <a:bodyPr wrap="square">
            <a:prstTxWarp prst="textNoShape">
              <a:avLst/>
            </a:prstTxWarp>
            <a:spAutoFit/>
          </a:bodyPr>
          <a:lstStyle/>
          <a:p>
            <a:pPr>
              <a:spcBef>
                <a:spcPct val="50000"/>
              </a:spcBef>
              <a:buFont typeface="Symbol" charset="2"/>
              <a:buNone/>
            </a:pPr>
            <a:r>
              <a:rPr lang="en-US" sz="1600" dirty="0" smtClean="0">
                <a:latin typeface="Lucida Calligraphy" charset="0"/>
              </a:rPr>
              <a:t>, a</a:t>
            </a:r>
            <a:r>
              <a:rPr lang="en-US" sz="1600" dirty="0" smtClean="0">
                <a:latin typeface="Calibri" charset="0"/>
              </a:rPr>
              <a:t> </a:t>
            </a:r>
            <a:r>
              <a:rPr lang="en-US" sz="1600" dirty="0">
                <a:latin typeface="Calibri" charset="0"/>
              </a:rPr>
              <a:t>= 0.1746 </a:t>
            </a:r>
            <a:r>
              <a:rPr lang="en-US" sz="1600" dirty="0" smtClean="0">
                <a:latin typeface="Calibri" charset="0"/>
              </a:rPr>
              <a:t>m</a:t>
            </a:r>
            <a:endParaRPr lang="en-US" sz="1600" dirty="0">
              <a:latin typeface="Symbol" charset="2"/>
              <a:sym typeface="Symbol" charset="2"/>
            </a:endParaRPr>
          </a:p>
        </p:txBody>
      </p:sp>
      <p:sp>
        <p:nvSpPr>
          <p:cNvPr id="20" name="Text Box 21"/>
          <p:cNvSpPr txBox="1">
            <a:spLocks noChangeArrowheads="1"/>
          </p:cNvSpPr>
          <p:nvPr/>
        </p:nvSpPr>
        <p:spPr bwMode="auto">
          <a:xfrm>
            <a:off x="1905000" y="3962400"/>
            <a:ext cx="1828800" cy="338554"/>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latin typeface="Symbol" pitchFamily="18" charset="2"/>
              </a:rPr>
              <a:t>a</a:t>
            </a:r>
            <a:r>
              <a:rPr lang="en-US" sz="1600" b="1" dirty="0" smtClean="0">
                <a:latin typeface="Calibri" charset="0"/>
              </a:rPr>
              <a:t> =</a:t>
            </a:r>
            <a:r>
              <a:rPr lang="en-US" sz="1600" dirty="0" smtClean="0">
                <a:latin typeface="Calibri" charset="0"/>
              </a:rPr>
              <a:t> </a:t>
            </a:r>
            <a:r>
              <a:rPr lang="en-US" sz="1600" b="1" dirty="0" smtClean="0">
                <a:latin typeface="Calibri" charset="0"/>
              </a:rPr>
              <a:t>4.41</a:t>
            </a:r>
            <a:r>
              <a:rPr lang="en-US" sz="1600" b="1" dirty="0" smtClean="0">
                <a:latin typeface="Calibri" charset="0"/>
                <a:sym typeface="Symbol" charset="2"/>
              </a:rPr>
              <a:t></a:t>
            </a:r>
            <a:r>
              <a:rPr lang="en-US" sz="1600" b="1" dirty="0">
                <a:latin typeface="Calibri" charset="0"/>
                <a:sym typeface="Symbol" charset="2"/>
              </a:rPr>
              <a:t>10</a:t>
            </a:r>
            <a:r>
              <a:rPr lang="en-US" sz="1600" b="1" baseline="30000" dirty="0">
                <a:latin typeface="Calibri" charset="0"/>
                <a:sym typeface="Symbol" charset="2"/>
              </a:rPr>
              <a:t>-5</a:t>
            </a:r>
            <a:r>
              <a:rPr lang="en-US" sz="1600" b="1" dirty="0">
                <a:latin typeface="Calibri" charset="0"/>
                <a:sym typeface="Symbol" charset="2"/>
              </a:rPr>
              <a:t> m</a:t>
            </a:r>
            <a:r>
              <a:rPr lang="en-US" sz="1600" b="1" baseline="30000" dirty="0">
                <a:latin typeface="Calibri" charset="0"/>
                <a:sym typeface="Symbol" charset="2"/>
              </a:rPr>
              <a:t>-1</a:t>
            </a:r>
            <a:r>
              <a:rPr lang="en-US" sz="1600" dirty="0">
                <a:latin typeface="Calibri" charset="0"/>
                <a:sym typeface="Symbol" charset="2"/>
              </a:rPr>
              <a:t> </a:t>
            </a:r>
          </a:p>
        </p:txBody>
      </p:sp>
      <p:sp>
        <p:nvSpPr>
          <p:cNvPr id="21" name="Text Box 21"/>
          <p:cNvSpPr txBox="1">
            <a:spLocks noChangeArrowheads="1"/>
          </p:cNvSpPr>
          <p:nvPr/>
        </p:nvSpPr>
        <p:spPr bwMode="auto">
          <a:xfrm>
            <a:off x="1905000" y="4309646"/>
            <a:ext cx="1828800" cy="338554"/>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latin typeface="Symbol" pitchFamily="18" charset="2"/>
              </a:rPr>
              <a:t>a</a:t>
            </a:r>
            <a:r>
              <a:rPr lang="en-US" sz="1600" b="1" dirty="0" smtClean="0">
                <a:latin typeface="Calibri" charset="0"/>
              </a:rPr>
              <a:t> =</a:t>
            </a:r>
            <a:r>
              <a:rPr lang="en-US" sz="1600" dirty="0" smtClean="0">
                <a:latin typeface="Calibri" charset="0"/>
              </a:rPr>
              <a:t> </a:t>
            </a:r>
            <a:r>
              <a:rPr lang="en-US" sz="1600" b="1" dirty="0" smtClean="0">
                <a:latin typeface="Calibri" charset="0"/>
              </a:rPr>
              <a:t>1.57</a:t>
            </a:r>
            <a:r>
              <a:rPr lang="en-US" sz="1600" b="1" dirty="0" smtClean="0">
                <a:latin typeface="Calibri" charset="0"/>
                <a:sym typeface="Symbol" charset="2"/>
              </a:rPr>
              <a:t></a:t>
            </a:r>
            <a:r>
              <a:rPr lang="en-US" sz="1600" b="1" dirty="0">
                <a:latin typeface="Calibri" charset="0"/>
                <a:sym typeface="Symbol" charset="2"/>
              </a:rPr>
              <a:t>10</a:t>
            </a:r>
            <a:r>
              <a:rPr lang="en-US" sz="1600" b="1" baseline="30000" dirty="0">
                <a:latin typeface="Calibri" charset="0"/>
                <a:sym typeface="Symbol" charset="2"/>
              </a:rPr>
              <a:t>-4</a:t>
            </a:r>
            <a:r>
              <a:rPr lang="en-US" sz="1600" b="1" dirty="0">
                <a:latin typeface="Calibri" charset="0"/>
                <a:sym typeface="Symbol" charset="2"/>
              </a:rPr>
              <a:t> m</a:t>
            </a:r>
            <a:r>
              <a:rPr lang="en-US" sz="1600" b="1" baseline="30000" dirty="0">
                <a:latin typeface="Calibri" charset="0"/>
                <a:sym typeface="Symbol" charset="2"/>
              </a:rPr>
              <a:t>-1</a:t>
            </a:r>
            <a:r>
              <a:rPr lang="en-US" sz="1600" dirty="0">
                <a:latin typeface="Calibri" charset="0"/>
                <a:sym typeface="Symbol" charset="2"/>
              </a:rPr>
              <a:t> </a:t>
            </a:r>
          </a:p>
        </p:txBody>
      </p:sp>
      <p:sp>
        <p:nvSpPr>
          <p:cNvPr id="22" name="TextBox 21"/>
          <p:cNvSpPr txBox="1"/>
          <p:nvPr/>
        </p:nvSpPr>
        <p:spPr>
          <a:xfrm>
            <a:off x="3505200" y="4005262"/>
            <a:ext cx="1447800" cy="338554"/>
          </a:xfrm>
          <a:prstGeom prst="rect">
            <a:avLst/>
          </a:prstGeom>
          <a:noFill/>
        </p:spPr>
        <p:txBody>
          <a:bodyPr wrap="square" rtlCol="0">
            <a:spAutoFit/>
          </a:bodyPr>
          <a:lstStyle/>
          <a:p>
            <a:r>
              <a:rPr lang="en-US" sz="1600" dirty="0" smtClean="0">
                <a:latin typeface="Lucida Calligraphy" charset="0"/>
              </a:rPr>
              <a:t>, a</a:t>
            </a:r>
            <a:r>
              <a:rPr lang="en-US" sz="1600" dirty="0" smtClean="0">
                <a:latin typeface="Calibri" charset="0"/>
              </a:rPr>
              <a:t> </a:t>
            </a:r>
            <a:r>
              <a:rPr lang="en-US" sz="1600" dirty="0">
                <a:latin typeface="Calibri" charset="0"/>
              </a:rPr>
              <a:t>= 0.24 </a:t>
            </a:r>
            <a:r>
              <a:rPr lang="en-US" sz="1600" dirty="0" smtClean="0">
                <a:latin typeface="Calibri" charset="0"/>
              </a:rPr>
              <a:t>m</a:t>
            </a:r>
            <a:endParaRPr lang="en-US" sz="1600" dirty="0">
              <a:latin typeface="Symbol" charset="2"/>
              <a:sym typeface="Symbol" charset="2"/>
            </a:endParaRPr>
          </a:p>
        </p:txBody>
      </p:sp>
      <p:sp>
        <p:nvSpPr>
          <p:cNvPr id="23" name="TextBox 20"/>
          <p:cNvSpPr txBox="1">
            <a:spLocks noChangeArrowheads="1"/>
          </p:cNvSpPr>
          <p:nvPr/>
        </p:nvSpPr>
        <p:spPr bwMode="auto">
          <a:xfrm>
            <a:off x="76200" y="4800600"/>
            <a:ext cx="8915400" cy="661720"/>
          </a:xfrm>
          <a:prstGeom prst="rect">
            <a:avLst/>
          </a:prstGeom>
          <a:noFill/>
          <a:ln w="9525">
            <a:noFill/>
            <a:miter lim="800000"/>
            <a:headEnd/>
            <a:tailEnd/>
          </a:ln>
        </p:spPr>
        <p:txBody>
          <a:bodyPr wrap="square">
            <a:prstTxWarp prst="textNoShape">
              <a:avLst/>
            </a:prstTxWarp>
            <a:spAutoFit/>
          </a:bodyPr>
          <a:lstStyle/>
          <a:p>
            <a:pPr>
              <a:spcBef>
                <a:spcPts val="600"/>
              </a:spcBef>
            </a:pPr>
            <a:r>
              <a:rPr lang="en-US" sz="1600" b="1" dirty="0" smtClean="0">
                <a:latin typeface="Calibri" charset="0"/>
              </a:rPr>
              <a:t>Power attenuation per </a:t>
            </a:r>
            <a:r>
              <a:rPr lang="en-US" sz="1600" b="1" dirty="0" err="1">
                <a:latin typeface="Calibri" charset="0"/>
              </a:rPr>
              <a:t>rf</a:t>
            </a:r>
            <a:r>
              <a:rPr lang="en-US" sz="1600" b="1" dirty="0">
                <a:latin typeface="Calibri" charset="0"/>
              </a:rPr>
              <a:t> unit </a:t>
            </a:r>
            <a:r>
              <a:rPr lang="en-US" sz="1600" dirty="0" smtClean="0">
                <a:latin typeface="Calibri" charset="0"/>
              </a:rPr>
              <a:t>(</a:t>
            </a:r>
            <a:r>
              <a:rPr lang="en-US" sz="1600" dirty="0">
                <a:latin typeface="Calibri" charset="0"/>
              </a:rPr>
              <a:t>6061 Al):  </a:t>
            </a:r>
            <a:r>
              <a:rPr lang="en-US" sz="1600" i="1" dirty="0" smtClean="0">
                <a:solidFill>
                  <a:srgbClr val="0000FF"/>
                </a:solidFill>
                <a:latin typeface="Calibri" charset="0"/>
              </a:rPr>
              <a:t>e</a:t>
            </a:r>
            <a:r>
              <a:rPr lang="en-US" sz="1600" i="1" baseline="30000" dirty="0" smtClean="0">
                <a:solidFill>
                  <a:srgbClr val="0000FF"/>
                </a:solidFill>
                <a:latin typeface="Calibri" charset="0"/>
              </a:rPr>
              <a:t>-2</a:t>
            </a:r>
            <a:r>
              <a:rPr lang="en-US" sz="1600" i="1" baseline="30000" dirty="0" smtClean="0">
                <a:solidFill>
                  <a:srgbClr val="0000FF"/>
                </a:solidFill>
                <a:latin typeface="Symbol" charset="2"/>
              </a:rPr>
              <a:t>a</a:t>
            </a:r>
            <a:r>
              <a:rPr lang="en-US" sz="1600" i="1" baseline="30000" dirty="0" smtClean="0">
                <a:solidFill>
                  <a:srgbClr val="0000FF"/>
                </a:solidFill>
                <a:latin typeface="Calibri" charset="0"/>
              </a:rPr>
              <a:t>L</a:t>
            </a:r>
            <a:r>
              <a:rPr lang="en-US" sz="1600" dirty="0" smtClean="0">
                <a:latin typeface="Calibri" charset="0"/>
              </a:rPr>
              <a:t> </a:t>
            </a:r>
            <a:r>
              <a:rPr lang="en-US" sz="1600" dirty="0" smtClean="0">
                <a:latin typeface="Calibri" charset="0"/>
                <a:sym typeface="Symbol"/>
              </a:rPr>
              <a:t> exp(-2</a:t>
            </a:r>
            <a:r>
              <a:rPr lang="en-US" sz="1600" dirty="0" smtClean="0">
                <a:latin typeface="Symbol" pitchFamily="18" charset="2"/>
                <a:sym typeface="Symbol"/>
              </a:rPr>
              <a:t>a</a:t>
            </a:r>
            <a:r>
              <a:rPr lang="en-US" sz="1600" baseline="-25000" dirty="0" smtClean="0">
                <a:latin typeface="Calibri" charset="0"/>
                <a:sym typeface="Symbol"/>
              </a:rPr>
              <a:t>1</a:t>
            </a:r>
            <a:r>
              <a:rPr lang="en-US" sz="1600" dirty="0" smtClean="0">
                <a:latin typeface="Calibri" charset="0"/>
                <a:sym typeface="Symbol"/>
              </a:rPr>
              <a:t>L</a:t>
            </a:r>
            <a:r>
              <a:rPr lang="en-US" sz="1600" baseline="-25000" dirty="0" smtClean="0">
                <a:latin typeface="Calibri" charset="0"/>
                <a:sym typeface="Symbol"/>
              </a:rPr>
              <a:t>1</a:t>
            </a:r>
            <a:r>
              <a:rPr lang="en-US" sz="1600" dirty="0" smtClean="0">
                <a:latin typeface="Calibri" charset="0"/>
                <a:sym typeface="Symbol"/>
              </a:rPr>
              <a:t>) </a:t>
            </a:r>
            <a:r>
              <a:rPr lang="en-US" sz="1600" dirty="0">
                <a:latin typeface="Calibri" charset="0"/>
                <a:sym typeface="Symbol"/>
              </a:rPr>
              <a:t>exp(-</a:t>
            </a:r>
            <a:r>
              <a:rPr lang="en-US" sz="1600" dirty="0" smtClean="0">
                <a:latin typeface="Calibri" charset="0"/>
                <a:sym typeface="Symbol"/>
              </a:rPr>
              <a:t>2</a:t>
            </a:r>
            <a:r>
              <a:rPr lang="en-US" sz="1600" dirty="0" smtClean="0">
                <a:latin typeface="Symbol" pitchFamily="18" charset="2"/>
                <a:sym typeface="Symbol"/>
              </a:rPr>
              <a:t>a</a:t>
            </a:r>
            <a:r>
              <a:rPr lang="en-US" sz="1600" baseline="-25000" dirty="0" smtClean="0">
                <a:latin typeface="Calibri" charset="0"/>
                <a:sym typeface="Symbol"/>
              </a:rPr>
              <a:t>2</a:t>
            </a:r>
            <a:r>
              <a:rPr lang="en-US" sz="1600" dirty="0" smtClean="0">
                <a:latin typeface="Calibri" charset="0"/>
                <a:sym typeface="Symbol"/>
              </a:rPr>
              <a:t>L</a:t>
            </a:r>
            <a:r>
              <a:rPr lang="en-US" sz="1600" baseline="-25000" dirty="0" smtClean="0">
                <a:latin typeface="Calibri" charset="0"/>
                <a:sym typeface="Symbol"/>
              </a:rPr>
              <a:t>2</a:t>
            </a:r>
            <a:r>
              <a:rPr lang="en-US" sz="1600" dirty="0" smtClean="0">
                <a:latin typeface="Calibri" charset="0"/>
                <a:sym typeface="Symbol"/>
              </a:rPr>
              <a:t>)=.9967385×</a:t>
            </a:r>
            <a:r>
              <a:rPr lang="en-US" sz="1600" i="1" dirty="0" smtClean="0">
                <a:latin typeface="Calibri" charset="0"/>
              </a:rPr>
              <a:t> .9994507</a:t>
            </a:r>
            <a:r>
              <a:rPr lang="en-US" sz="1600" dirty="0" smtClean="0">
                <a:latin typeface="Calibri" charset="0"/>
              </a:rPr>
              <a:t>= </a:t>
            </a:r>
            <a:r>
              <a:rPr lang="en-US" sz="1600" u="sng" dirty="0" smtClean="0">
                <a:solidFill>
                  <a:srgbClr val="0000FF"/>
                </a:solidFill>
                <a:latin typeface="Calibri" charset="0"/>
              </a:rPr>
              <a:t>0.996191</a:t>
            </a:r>
          </a:p>
          <a:p>
            <a:pPr>
              <a:spcBef>
                <a:spcPts val="600"/>
              </a:spcBef>
            </a:pPr>
            <a:r>
              <a:rPr lang="en-US" sz="1600" dirty="0" smtClean="0">
                <a:latin typeface="Calibri" charset="0"/>
                <a:sym typeface="Symbol"/>
              </a:rPr>
              <a:t>						           =.9967385×</a:t>
            </a:r>
            <a:r>
              <a:rPr lang="en-US" sz="1600" i="1" dirty="0" smtClean="0">
                <a:latin typeface="Calibri" charset="0"/>
              </a:rPr>
              <a:t> .9991590</a:t>
            </a:r>
            <a:r>
              <a:rPr lang="en-US" sz="1600" dirty="0" smtClean="0">
                <a:latin typeface="Calibri" charset="0"/>
              </a:rPr>
              <a:t>= </a:t>
            </a:r>
            <a:r>
              <a:rPr lang="en-US" sz="1600" u="sng" dirty="0" smtClean="0">
                <a:solidFill>
                  <a:srgbClr val="0000FF"/>
                </a:solidFill>
                <a:latin typeface="Calibri" charset="0"/>
              </a:rPr>
              <a:t>0.995900</a:t>
            </a:r>
            <a:endParaRPr lang="en-US" sz="1600" u="sng" dirty="0">
              <a:solidFill>
                <a:srgbClr val="0000FF"/>
              </a:solidFill>
              <a:latin typeface="Calibri" charset="0"/>
            </a:endParaRPr>
          </a:p>
        </p:txBody>
      </p:sp>
      <p:sp>
        <p:nvSpPr>
          <p:cNvPr id="24" name="TextBox 23"/>
          <p:cNvSpPr txBox="1"/>
          <p:nvPr/>
        </p:nvSpPr>
        <p:spPr>
          <a:xfrm>
            <a:off x="685800" y="5486400"/>
            <a:ext cx="7696200" cy="830997"/>
          </a:xfrm>
          <a:prstGeom prst="rect">
            <a:avLst/>
          </a:prstGeom>
          <a:noFill/>
        </p:spPr>
        <p:txBody>
          <a:bodyPr wrap="square" rtlCol="0">
            <a:spAutoFit/>
          </a:bodyPr>
          <a:lstStyle/>
          <a:p>
            <a:r>
              <a:rPr lang="en-US" sz="1600" dirty="0" smtClean="0"/>
              <a:t>Tunnel pipe loss goes from 7.15% to 4.70% (or ~5.05% if WC13.75 not plated).  Gain 2.6%.</a:t>
            </a:r>
          </a:p>
          <a:p>
            <a:r>
              <a:rPr lang="en-US" sz="1600" dirty="0" smtClean="0"/>
              <a:t>Combining, bends, &amp; shaft loss ~2.77% </a:t>
            </a:r>
            <a:r>
              <a:rPr lang="en-US" sz="1600" dirty="0" smtClean="0">
                <a:sym typeface="Symbol"/>
              </a:rPr>
              <a:t> ~1.82%. Gain 0.98%.</a:t>
            </a:r>
          </a:p>
          <a:p>
            <a:r>
              <a:rPr lang="en-US" sz="1600" dirty="0" smtClean="0">
                <a:sym typeface="Symbol"/>
              </a:rPr>
              <a:t>Overall, copper plating gains </a:t>
            </a:r>
            <a:r>
              <a:rPr lang="en-US" sz="1600" b="1" dirty="0" smtClean="0">
                <a:solidFill>
                  <a:srgbClr val="C00000"/>
                </a:solidFill>
                <a:sym typeface="Symbol"/>
              </a:rPr>
              <a:t>~3.64%</a:t>
            </a:r>
            <a:r>
              <a:rPr lang="en-US" sz="1600" dirty="0" smtClean="0">
                <a:sym typeface="Symbol"/>
              </a:rPr>
              <a:t>. </a:t>
            </a:r>
            <a:endParaRPr lang="en-US" sz="1600" dirty="0"/>
          </a:p>
        </p:txBody>
      </p:sp>
      <p:sp>
        <p:nvSpPr>
          <p:cNvPr id="25" name="Oval 5"/>
          <p:cNvSpPr>
            <a:spLocks noChangeArrowheads="1"/>
          </p:cNvSpPr>
          <p:nvPr/>
        </p:nvSpPr>
        <p:spPr bwMode="auto">
          <a:xfrm>
            <a:off x="1534133" y="4047146"/>
            <a:ext cx="74613" cy="76200"/>
          </a:xfrm>
          <a:prstGeom prst="ellipse">
            <a:avLst/>
          </a:prstGeom>
          <a:noFill/>
          <a:ln w="12700">
            <a:solidFill>
              <a:srgbClr val="0000FF"/>
            </a:solidFill>
            <a:round/>
            <a:headEnd/>
            <a:tailEnd/>
          </a:ln>
        </p:spPr>
        <p:txBody>
          <a:bodyPr wrap="none" anchor="ctr">
            <a:prstTxWarp prst="textNoShape">
              <a:avLst/>
            </a:prstTxWarp>
          </a:bodyPr>
          <a:lstStyle/>
          <a:p>
            <a:endParaRPr lang="en-US" sz="1800">
              <a:latin typeface="Calibri" charset="0"/>
            </a:endParaRPr>
          </a:p>
        </p:txBody>
      </p:sp>
      <p:cxnSp>
        <p:nvCxnSpPr>
          <p:cNvPr id="26" name="Straight Connector 25"/>
          <p:cNvCxnSpPr/>
          <p:nvPr/>
        </p:nvCxnSpPr>
        <p:spPr>
          <a:xfrm>
            <a:off x="2692638" y="3666146"/>
            <a:ext cx="685800" cy="0"/>
          </a:xfrm>
          <a:prstGeom prst="line">
            <a:avLst/>
          </a:prstGeom>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5791200" y="4191000"/>
            <a:ext cx="2286000" cy="584775"/>
          </a:xfrm>
          <a:prstGeom prst="rect">
            <a:avLst/>
          </a:prstGeom>
          <a:noFill/>
        </p:spPr>
        <p:txBody>
          <a:bodyPr wrap="square" rtlCol="0">
            <a:spAutoFit/>
          </a:bodyPr>
          <a:lstStyle/>
          <a:p>
            <a:r>
              <a:rPr lang="en-US" sz="1600" dirty="0" smtClean="0"/>
              <a:t>a=0.24m: 	   L</a:t>
            </a:r>
            <a:r>
              <a:rPr lang="en-US" sz="1600" baseline="-25000" dirty="0" smtClean="0"/>
              <a:t>1</a:t>
            </a:r>
            <a:r>
              <a:rPr lang="en-US" sz="1600" dirty="0" smtClean="0"/>
              <a:t>=37.039m</a:t>
            </a:r>
          </a:p>
          <a:p>
            <a:r>
              <a:rPr lang="en-US" sz="1600" dirty="0" smtClean="0"/>
              <a:t>a=0.1746m:  L</a:t>
            </a:r>
            <a:r>
              <a:rPr lang="en-US" sz="1600" baseline="-25000" dirty="0" smtClean="0"/>
              <a:t>2</a:t>
            </a:r>
            <a:r>
              <a:rPr lang="en-US" sz="1600" dirty="0" smtClean="0"/>
              <a:t>=1.75m</a:t>
            </a:r>
            <a:endParaRPr lang="en-US" sz="1600" dirty="0"/>
          </a:p>
        </p:txBody>
      </p:sp>
      <p:sp>
        <p:nvSpPr>
          <p:cNvPr id="28" name="TextBox 27"/>
          <p:cNvSpPr txBox="1"/>
          <p:nvPr/>
        </p:nvSpPr>
        <p:spPr>
          <a:xfrm>
            <a:off x="2895600" y="6324600"/>
            <a:ext cx="2514600" cy="381000"/>
          </a:xfrm>
          <a:prstGeom prst="rect">
            <a:avLst/>
          </a:prstGeom>
          <a:noFill/>
        </p:spPr>
        <p:txBody>
          <a:bodyPr wrap="square" rtlCol="0">
            <a:spAutoFit/>
          </a:bodyPr>
          <a:lstStyle/>
          <a:p>
            <a:r>
              <a:rPr lang="en-US" dirty="0" smtClean="0"/>
              <a:t>9.72% loss </a:t>
            </a:r>
            <a:r>
              <a:rPr lang="en-US" dirty="0" smtClean="0">
                <a:sym typeface="Symbol"/>
              </a:rPr>
              <a:t> 6.43% loss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p:cNvSpPr txBox="1">
            <a:spLocks noChangeArrowheads="1"/>
          </p:cNvSpPr>
          <p:nvPr/>
        </p:nvSpPr>
        <p:spPr bwMode="auto">
          <a:xfrm>
            <a:off x="914400" y="2023170"/>
            <a:ext cx="7315200" cy="3539430"/>
          </a:xfrm>
          <a:prstGeom prst="rect">
            <a:avLst/>
          </a:prstGeom>
          <a:noFill/>
          <a:ln w="9525">
            <a:noFill/>
            <a:miter lim="800000"/>
            <a:headEnd/>
            <a:tailEnd/>
          </a:ln>
        </p:spPr>
        <p:txBody>
          <a:bodyPr wrap="square">
            <a:prstTxWarp prst="textNoShape">
              <a:avLst/>
            </a:prstTxWarp>
            <a:spAutoFit/>
          </a:bodyPr>
          <a:lstStyle/>
          <a:p>
            <a:r>
              <a:rPr lang="en-US" sz="1600" dirty="0" smtClean="0">
                <a:solidFill>
                  <a:srgbClr val="0000FF"/>
                </a:solidFill>
                <a:latin typeface="Calibri" pitchFamily="84" charset="0"/>
              </a:rPr>
              <a:t>189.9 kW</a:t>
            </a:r>
            <a:r>
              <a:rPr lang="en-US" sz="1600" dirty="0" smtClean="0">
                <a:latin typeface="Calibri" pitchFamily="84" charset="0"/>
              </a:rPr>
              <a:t>	       	(nominal </a:t>
            </a:r>
            <a:r>
              <a:rPr lang="en-US" sz="1600" dirty="0">
                <a:solidFill>
                  <a:srgbClr val="008000"/>
                </a:solidFill>
                <a:latin typeface="Calibri" pitchFamily="84" charset="0"/>
              </a:rPr>
              <a:t>to </a:t>
            </a:r>
            <a:r>
              <a:rPr lang="en-US" sz="1600" dirty="0" smtClean="0">
                <a:solidFill>
                  <a:srgbClr val="008000"/>
                </a:solidFill>
                <a:latin typeface="Calibri" pitchFamily="84" charset="0"/>
              </a:rPr>
              <a:t>cavity</a:t>
            </a:r>
            <a:r>
              <a:rPr lang="en-US" sz="1600" dirty="0" smtClean="0">
                <a:latin typeface="Calibri" pitchFamily="84" charset="0"/>
              </a:rPr>
              <a:t>)</a:t>
            </a:r>
          </a:p>
          <a:p>
            <a:r>
              <a:rPr lang="en-US" sz="1600" dirty="0" smtClean="0">
                <a:latin typeface="Calibri" pitchFamily="84" charset="0"/>
              </a:rPr>
              <a:t>×</a:t>
            </a:r>
            <a:r>
              <a:rPr lang="en-US" sz="1600" dirty="0" smtClean="0">
                <a:solidFill>
                  <a:srgbClr val="FF00FF"/>
                </a:solidFill>
                <a:latin typeface="Calibri" pitchFamily="84" charset="0"/>
              </a:rPr>
              <a:t> </a:t>
            </a:r>
            <a:r>
              <a:rPr lang="en-US" sz="1600" dirty="0" smtClean="0">
                <a:latin typeface="Calibri" pitchFamily="84" charset="0"/>
              </a:rPr>
              <a:t>26		(cavities/</a:t>
            </a:r>
            <a:r>
              <a:rPr lang="en-US" sz="1600" dirty="0" err="1" smtClean="0">
                <a:latin typeface="Calibri" pitchFamily="84" charset="0"/>
              </a:rPr>
              <a:t>rf</a:t>
            </a:r>
            <a:r>
              <a:rPr lang="en-US" sz="1600" dirty="0" smtClean="0">
                <a:latin typeface="Calibri" pitchFamily="84" charset="0"/>
              </a:rPr>
              <a:t> unit) 	</a:t>
            </a:r>
            <a:r>
              <a:rPr lang="en-US" sz="1600" dirty="0" smtClean="0">
                <a:solidFill>
                  <a:srgbClr val="0000FF"/>
                </a:solidFill>
                <a:latin typeface="Calibri" pitchFamily="84" charset="0"/>
              </a:rPr>
              <a:t> 4.937 MW</a:t>
            </a:r>
            <a:endParaRPr lang="en-US" sz="1600" dirty="0" smtClean="0">
              <a:latin typeface="Calibri" pitchFamily="84" charset="0"/>
            </a:endParaRPr>
          </a:p>
          <a:p>
            <a:r>
              <a:rPr lang="en-US" sz="1600" dirty="0" smtClean="0">
                <a:latin typeface="Calibri" pitchFamily="84" charset="0"/>
              </a:rPr>
              <a:t>× 26 (25)		(</a:t>
            </a:r>
            <a:r>
              <a:rPr lang="en-US" sz="1600" dirty="0" err="1" smtClean="0">
                <a:latin typeface="Calibri" pitchFamily="84" charset="0"/>
              </a:rPr>
              <a:t>rf</a:t>
            </a:r>
            <a:r>
              <a:rPr lang="en-US" sz="1600" dirty="0" smtClean="0">
                <a:latin typeface="Calibri" pitchFamily="84" charset="0"/>
              </a:rPr>
              <a:t> units)	</a:t>
            </a:r>
            <a:r>
              <a:rPr lang="en-US" sz="1600" dirty="0" smtClean="0">
                <a:solidFill>
                  <a:srgbClr val="0000FF"/>
                </a:solidFill>
                <a:latin typeface="Calibri" pitchFamily="84" charset="0"/>
              </a:rPr>
              <a:t> 128.37 MW</a:t>
            </a:r>
            <a:endParaRPr lang="en-US" sz="1600" dirty="0" smtClean="0">
              <a:latin typeface="Calibri" pitchFamily="84" charset="0"/>
            </a:endParaRPr>
          </a:p>
          <a:p>
            <a:r>
              <a:rPr lang="en-US" sz="1600" dirty="0" smtClean="0">
                <a:latin typeface="Calibri" pitchFamily="84" charset="0"/>
              </a:rPr>
              <a:t>÷ </a:t>
            </a:r>
            <a:r>
              <a:rPr lang="en-US" sz="1600" dirty="0">
                <a:latin typeface="Calibri" pitchFamily="84" charset="0"/>
              </a:rPr>
              <a:t>0.933		</a:t>
            </a:r>
            <a:r>
              <a:rPr lang="en-US" sz="1600" dirty="0" smtClean="0">
                <a:latin typeface="Calibri" pitchFamily="84" charset="0"/>
              </a:rPr>
              <a:t>(cos</a:t>
            </a:r>
            <a:r>
              <a:rPr lang="en-US" sz="1600" baseline="30000" dirty="0" smtClean="0">
                <a:latin typeface="Calibri" pitchFamily="84" charset="0"/>
              </a:rPr>
              <a:t>2</a:t>
            </a:r>
            <a:r>
              <a:rPr lang="en-US" sz="1600" dirty="0" smtClean="0">
                <a:latin typeface="Calibri" pitchFamily="84" charset="0"/>
              </a:rPr>
              <a:t> </a:t>
            </a:r>
            <a:r>
              <a:rPr lang="en-US" sz="1600" dirty="0">
                <a:latin typeface="Calibri" pitchFamily="84" charset="0"/>
              </a:rPr>
              <a:t>15˚, counter-phasing for 7% </a:t>
            </a:r>
            <a:r>
              <a:rPr lang="en-US" sz="1600" dirty="0">
                <a:solidFill>
                  <a:srgbClr val="008000"/>
                </a:solidFill>
                <a:latin typeface="Calibri" pitchFamily="84" charset="0"/>
              </a:rPr>
              <a:t>LLRF</a:t>
            </a:r>
            <a:r>
              <a:rPr lang="en-US" sz="1600" dirty="0">
                <a:latin typeface="Calibri" pitchFamily="84" charset="0"/>
              </a:rPr>
              <a:t> </a:t>
            </a:r>
            <a:r>
              <a:rPr lang="en-US" sz="1600" dirty="0" smtClean="0">
                <a:latin typeface="Calibri" pitchFamily="84" charset="0"/>
              </a:rPr>
              <a:t>overhead, 5% usable)</a:t>
            </a:r>
          </a:p>
          <a:p>
            <a:r>
              <a:rPr lang="en-US" sz="1600" dirty="0" smtClean="0">
                <a:latin typeface="Calibri" pitchFamily="84" charset="0"/>
              </a:rPr>
              <a:t>÷ 0.950		(input </a:t>
            </a:r>
            <a:r>
              <a:rPr lang="en-US" sz="1600" dirty="0" smtClean="0">
                <a:solidFill>
                  <a:srgbClr val="008000"/>
                </a:solidFill>
                <a:latin typeface="Calibri" pitchFamily="84" charset="0"/>
              </a:rPr>
              <a:t>circulator and WR650</a:t>
            </a:r>
            <a:r>
              <a:rPr lang="en-US" sz="1600" dirty="0" smtClean="0">
                <a:latin typeface="Calibri" pitchFamily="84" charset="0"/>
              </a:rPr>
              <a:t> loss)</a:t>
            </a:r>
          </a:p>
          <a:p>
            <a:r>
              <a:rPr lang="en-US" sz="1600" dirty="0" smtClean="0">
                <a:latin typeface="Calibri" pitchFamily="84" charset="0"/>
              </a:rPr>
              <a:t>÷ 0.990 (0.9904)	(1.00%(0.96%) </a:t>
            </a:r>
            <a:r>
              <a:rPr lang="en-US" sz="1600" dirty="0" smtClean="0">
                <a:solidFill>
                  <a:srgbClr val="008000"/>
                </a:solidFill>
                <a:latin typeface="Calibri" pitchFamily="84" charset="0"/>
              </a:rPr>
              <a:t>combining</a:t>
            </a:r>
            <a:r>
              <a:rPr lang="en-US" sz="1600" dirty="0" smtClean="0">
                <a:latin typeface="Calibri" pitchFamily="84" charset="0"/>
              </a:rPr>
              <a:t> CTO circular waveguide </a:t>
            </a:r>
            <a:r>
              <a:rPr lang="en-US" sz="1600" dirty="0" err="1" smtClean="0">
                <a:latin typeface="Calibri" pitchFamily="84" charset="0"/>
              </a:rPr>
              <a:t>ohmic</a:t>
            </a:r>
            <a:r>
              <a:rPr lang="en-US" sz="1600" dirty="0" smtClean="0">
                <a:latin typeface="Calibri" pitchFamily="84" charset="0"/>
              </a:rPr>
              <a:t> losses)</a:t>
            </a:r>
          </a:p>
          <a:p>
            <a:r>
              <a:rPr lang="en-US" sz="1600" dirty="0" smtClean="0">
                <a:latin typeface="Calibri" pitchFamily="84" charset="0"/>
              </a:rPr>
              <a:t>÷ 0.982		(klystron combining CTO ±0.2dB errors)</a:t>
            </a:r>
          </a:p>
          <a:p>
            <a:r>
              <a:rPr lang="en-US" sz="1600" dirty="0" smtClean="0">
                <a:latin typeface="Calibri" pitchFamily="84" charset="0"/>
              </a:rPr>
              <a:t>÷ </a:t>
            </a:r>
            <a:r>
              <a:rPr lang="en-US" sz="1600" dirty="0">
                <a:latin typeface="Calibri" pitchFamily="84" charset="0"/>
              </a:rPr>
              <a:t>0.9821		</a:t>
            </a:r>
            <a:r>
              <a:rPr lang="en-US" sz="1600" dirty="0" smtClean="0">
                <a:latin typeface="Calibri" pitchFamily="84" charset="0"/>
              </a:rPr>
              <a:t>(1.79% shaft </a:t>
            </a:r>
            <a:r>
              <a:rPr lang="en-US" sz="1600" dirty="0">
                <a:latin typeface="Calibri" pitchFamily="84" charset="0"/>
              </a:rPr>
              <a:t>and big </a:t>
            </a:r>
            <a:r>
              <a:rPr lang="en-US" sz="1600" dirty="0" smtClean="0">
                <a:latin typeface="Calibri" pitchFamily="84" charset="0"/>
              </a:rPr>
              <a:t>bends loss)</a:t>
            </a:r>
            <a:endParaRPr lang="en-US" sz="1600" dirty="0">
              <a:latin typeface="Calibri" pitchFamily="84" charset="0"/>
            </a:endParaRPr>
          </a:p>
          <a:p>
            <a:r>
              <a:rPr lang="en-US" sz="1600" dirty="0">
                <a:latin typeface="Calibri" pitchFamily="84" charset="0"/>
              </a:rPr>
              <a:t>÷ </a:t>
            </a:r>
            <a:r>
              <a:rPr lang="en-US" sz="1600" dirty="0" smtClean="0">
                <a:latin typeface="Calibri" pitchFamily="84" charset="0"/>
              </a:rPr>
              <a:t>0.953 (.9548)</a:t>
            </a:r>
            <a:r>
              <a:rPr lang="en-US" sz="1600" dirty="0">
                <a:latin typeface="Calibri" pitchFamily="84" charset="0"/>
              </a:rPr>
              <a:t>	</a:t>
            </a:r>
            <a:r>
              <a:rPr lang="en-US" sz="1600" dirty="0" smtClean="0">
                <a:latin typeface="Calibri" pitchFamily="84" charset="0"/>
              </a:rPr>
              <a:t>(4.70%(4.52%) </a:t>
            </a:r>
            <a:r>
              <a:rPr lang="en-US" sz="1600" dirty="0">
                <a:solidFill>
                  <a:srgbClr val="008000"/>
                </a:solidFill>
                <a:latin typeface="Calibri" pitchFamily="84" charset="0"/>
              </a:rPr>
              <a:t>main KCS waveguide </a:t>
            </a:r>
            <a:r>
              <a:rPr lang="en-US" sz="1600" dirty="0" smtClean="0">
                <a:latin typeface="Calibri" pitchFamily="84" charset="0"/>
              </a:rPr>
              <a:t>loss)</a:t>
            </a:r>
            <a:endParaRPr lang="en-US" sz="1600" dirty="0">
              <a:latin typeface="Calibri" pitchFamily="84" charset="0"/>
            </a:endParaRPr>
          </a:p>
          <a:p>
            <a:r>
              <a:rPr lang="en-US" sz="1600" dirty="0" smtClean="0">
                <a:latin typeface="Calibri" pitchFamily="84" charset="0"/>
              </a:rPr>
              <a:t>÷ 0.96		(tunnel CTO ±0.2dB errors)</a:t>
            </a:r>
          </a:p>
          <a:p>
            <a:r>
              <a:rPr lang="en-US" sz="1600" dirty="0" smtClean="0">
                <a:latin typeface="Calibri" pitchFamily="84" charset="0"/>
              </a:rPr>
              <a:t>× 1.062 		(for </a:t>
            </a:r>
            <a:r>
              <a:rPr lang="en-US" sz="1600" dirty="0" smtClean="0">
                <a:solidFill>
                  <a:srgbClr val="008000"/>
                </a:solidFill>
                <a:latin typeface="Calibri" pitchFamily="84" charset="0"/>
              </a:rPr>
              <a:t>statistical spread </a:t>
            </a:r>
            <a:r>
              <a:rPr lang="en-US" sz="1600" dirty="0" smtClean="0">
                <a:latin typeface="Calibri" pitchFamily="84" charset="0"/>
              </a:rPr>
              <a:t>in feed/</a:t>
            </a:r>
            <a:r>
              <a:rPr lang="en-US" sz="1600" dirty="0" err="1" smtClean="0">
                <a:latin typeface="Calibri" pitchFamily="84" charset="0"/>
              </a:rPr>
              <a:t>rf</a:t>
            </a:r>
            <a:r>
              <a:rPr lang="en-US" sz="1600" dirty="0" smtClean="0">
                <a:latin typeface="Calibri" pitchFamily="84" charset="0"/>
              </a:rPr>
              <a:t> unit requirements)</a:t>
            </a:r>
          </a:p>
          <a:p>
            <a:r>
              <a:rPr lang="en-US" sz="1600" dirty="0" smtClean="0">
                <a:latin typeface="Calibri" pitchFamily="84" charset="0"/>
              </a:rPr>
              <a:t>× 1.059 		(for </a:t>
            </a:r>
            <a:r>
              <a:rPr lang="en-US" sz="1600" dirty="0" smtClean="0">
                <a:solidFill>
                  <a:srgbClr val="008000"/>
                </a:solidFill>
                <a:latin typeface="Calibri" pitchFamily="84" charset="0"/>
              </a:rPr>
              <a:t>flat gradient </a:t>
            </a:r>
            <a:r>
              <a:rPr lang="en-US" sz="1600" dirty="0" smtClean="0">
                <a:latin typeface="Calibri" pitchFamily="84" charset="0"/>
              </a:rPr>
              <a:t>w/ cav. gradient spread and common timing)</a:t>
            </a:r>
          </a:p>
          <a:p>
            <a:r>
              <a:rPr lang="en-US" sz="1600" u="sng" dirty="0" smtClean="0">
                <a:latin typeface="Calibri" pitchFamily="84" charset="0"/>
              </a:rPr>
              <a:t>÷ 0.94	</a:t>
            </a:r>
            <a:r>
              <a:rPr lang="en-US" sz="1600" dirty="0" smtClean="0">
                <a:latin typeface="Calibri" pitchFamily="84" charset="0"/>
              </a:rPr>
              <a:t>	(6% </a:t>
            </a:r>
            <a:r>
              <a:rPr lang="en-US" sz="1600" dirty="0" smtClean="0">
                <a:solidFill>
                  <a:srgbClr val="008000"/>
                </a:solidFill>
                <a:latin typeface="Calibri" pitchFamily="84" charset="0"/>
              </a:rPr>
              <a:t>local distribution </a:t>
            </a:r>
            <a:r>
              <a:rPr lang="en-US" sz="1600" dirty="0" smtClean="0">
                <a:latin typeface="Calibri" pitchFamily="84" charset="0"/>
              </a:rPr>
              <a:t>losses)</a:t>
            </a:r>
          </a:p>
          <a:p>
            <a:r>
              <a:rPr lang="en-US" sz="1600" b="1" dirty="0" smtClean="0">
                <a:solidFill>
                  <a:srgbClr val="FF0000"/>
                </a:solidFill>
                <a:latin typeface="Calibri" pitchFamily="84" charset="0"/>
              </a:rPr>
              <a:t>188.3 </a:t>
            </a:r>
            <a:r>
              <a:rPr lang="en-US" sz="1600" b="1" dirty="0">
                <a:solidFill>
                  <a:srgbClr val="FF0000"/>
                </a:solidFill>
                <a:latin typeface="Calibri" pitchFamily="84" charset="0"/>
              </a:rPr>
              <a:t>MW  </a:t>
            </a:r>
            <a:r>
              <a:rPr lang="en-US" sz="1600" b="1" dirty="0" smtClean="0">
                <a:solidFill>
                  <a:srgbClr val="FF0000"/>
                </a:solidFill>
                <a:latin typeface="Calibri" pitchFamily="84" charset="0"/>
              </a:rPr>
              <a:t>(180.6 MW)</a:t>
            </a:r>
            <a:r>
              <a:rPr lang="en-US" sz="1600" dirty="0">
                <a:solidFill>
                  <a:srgbClr val="0000FF"/>
                </a:solidFill>
                <a:latin typeface="Calibri" pitchFamily="84" charset="0"/>
              </a:rPr>
              <a:t>	</a:t>
            </a:r>
            <a:r>
              <a:rPr lang="en-US" sz="1600" dirty="0">
                <a:latin typeface="Calibri" pitchFamily="84" charset="0"/>
              </a:rPr>
              <a:t>from klystrons</a:t>
            </a:r>
          </a:p>
        </p:txBody>
      </p:sp>
      <p:sp>
        <p:nvSpPr>
          <p:cNvPr id="30725" name="Rectangle 11"/>
          <p:cNvSpPr>
            <a:spLocks noChangeArrowheads="1"/>
          </p:cNvSpPr>
          <p:nvPr/>
        </p:nvSpPr>
        <p:spPr bwMode="auto">
          <a:xfrm>
            <a:off x="179512" y="8384"/>
            <a:ext cx="8712968" cy="1591816"/>
          </a:xfrm>
          <a:prstGeom prst="rect">
            <a:avLst/>
          </a:prstGeom>
          <a:noFill/>
          <a:ln w="9525">
            <a:noFill/>
            <a:miter lim="800000"/>
            <a:headEnd/>
            <a:tailEnd/>
          </a:ln>
        </p:spPr>
        <p:txBody>
          <a:bodyPr anchor="ctr">
            <a:prstTxWarp prst="textNoShape">
              <a:avLst/>
            </a:prstTxWarp>
          </a:bodyPr>
          <a:lstStyle/>
          <a:p>
            <a:pPr algn="ctr"/>
            <a:r>
              <a:rPr lang="en-US" sz="3600" dirty="0">
                <a:solidFill>
                  <a:srgbClr val="7030A0"/>
                </a:solidFill>
                <a:latin typeface="Calibri" pitchFamily="84" charset="0"/>
              </a:rPr>
              <a:t>Peak RF Power Required from Klystrons per KCS feeding </a:t>
            </a:r>
            <a:r>
              <a:rPr lang="en-US" sz="3600" dirty="0" smtClean="0">
                <a:solidFill>
                  <a:srgbClr val="C00000"/>
                </a:solidFill>
                <a:latin typeface="Calibri" pitchFamily="84" charset="0"/>
              </a:rPr>
              <a:t>26(25)</a:t>
            </a:r>
            <a:r>
              <a:rPr lang="en-US" sz="3600" dirty="0" smtClean="0">
                <a:solidFill>
                  <a:srgbClr val="7030A0"/>
                </a:solidFill>
                <a:latin typeface="Calibri" pitchFamily="84" charset="0"/>
              </a:rPr>
              <a:t> 26-Cavity </a:t>
            </a:r>
            <a:r>
              <a:rPr lang="en-US" sz="3600" dirty="0">
                <a:solidFill>
                  <a:srgbClr val="7030A0"/>
                </a:solidFill>
                <a:latin typeface="Calibri" pitchFamily="84" charset="0"/>
              </a:rPr>
              <a:t>RF Units</a:t>
            </a:r>
          </a:p>
          <a:p>
            <a:pPr algn="ctr"/>
            <a:r>
              <a:rPr lang="en-US" sz="2800" dirty="0">
                <a:solidFill>
                  <a:srgbClr val="7030A0"/>
                </a:solidFill>
                <a:latin typeface="Calibri" pitchFamily="84" charset="0"/>
              </a:rPr>
              <a:t>(Low </a:t>
            </a:r>
            <a:r>
              <a:rPr lang="en-US" sz="2800" dirty="0" smtClean="0">
                <a:solidFill>
                  <a:srgbClr val="7030A0"/>
                </a:solidFill>
                <a:latin typeface="Calibri" pitchFamily="84" charset="0"/>
              </a:rPr>
              <a:t>Power)</a:t>
            </a:r>
            <a:endParaRPr lang="en-US" sz="2800" dirty="0">
              <a:solidFill>
                <a:srgbClr val="7030A0"/>
              </a:solidFill>
              <a:latin typeface="Calibri" pitchFamily="84" charset="0"/>
            </a:endParaRPr>
          </a:p>
        </p:txBody>
      </p:sp>
      <p:sp>
        <p:nvSpPr>
          <p:cNvPr id="8" name="Rounded Rectangle 7"/>
          <p:cNvSpPr/>
          <p:nvPr/>
        </p:nvSpPr>
        <p:spPr>
          <a:xfrm>
            <a:off x="914400" y="4232970"/>
            <a:ext cx="60960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1210235" y="4267200"/>
            <a:ext cx="304800" cy="45720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10" name="TextBox 9"/>
          <p:cNvSpPr txBox="1"/>
          <p:nvPr/>
        </p:nvSpPr>
        <p:spPr>
          <a:xfrm>
            <a:off x="35860" y="4267200"/>
            <a:ext cx="990600" cy="369332"/>
          </a:xfrm>
          <a:prstGeom prst="rect">
            <a:avLst/>
          </a:prstGeom>
          <a:noFill/>
        </p:spPr>
        <p:txBody>
          <a:bodyPr wrap="square" rtlCol="0">
            <a:spAutoFit/>
          </a:bodyPr>
          <a:lstStyle/>
          <a:p>
            <a:r>
              <a:rPr lang="en-US" u="sng" dirty="0" smtClean="0">
                <a:solidFill>
                  <a:srgbClr val="C00000"/>
                </a:solidFill>
                <a:latin typeface="Calibri" pitchFamily="84" charset="0"/>
              </a:rPr>
              <a:t>×</a:t>
            </a:r>
            <a:r>
              <a:rPr lang="en-US" u="sng" dirty="0" smtClean="0">
                <a:solidFill>
                  <a:srgbClr val="C00000"/>
                </a:solidFill>
              </a:rPr>
              <a:t>~1.05?</a:t>
            </a:r>
            <a:endParaRPr lang="en-US" u="sng" dirty="0">
              <a:solidFill>
                <a:srgbClr val="C00000"/>
              </a:solidFill>
            </a:endParaRPr>
          </a:p>
        </p:txBody>
      </p:sp>
      <p:sp>
        <p:nvSpPr>
          <p:cNvPr id="16" name="TextBox 15"/>
          <p:cNvSpPr txBox="1"/>
          <p:nvPr/>
        </p:nvSpPr>
        <p:spPr>
          <a:xfrm>
            <a:off x="2209800" y="5486400"/>
            <a:ext cx="3276600" cy="646331"/>
          </a:xfrm>
          <a:prstGeom prst="rect">
            <a:avLst/>
          </a:prstGeom>
          <a:noFill/>
        </p:spPr>
        <p:txBody>
          <a:bodyPr wrap="square" rtlCol="0">
            <a:spAutoFit/>
          </a:bodyPr>
          <a:lstStyle/>
          <a:p>
            <a:r>
              <a:rPr lang="en-US" dirty="0" smtClean="0">
                <a:solidFill>
                  <a:srgbClr val="0000FF"/>
                </a:solidFill>
              </a:rPr>
              <a:t>19 (20?) klystrons for 26 </a:t>
            </a:r>
            <a:r>
              <a:rPr lang="en-US" dirty="0" err="1" smtClean="0">
                <a:solidFill>
                  <a:srgbClr val="0000FF"/>
                </a:solidFill>
              </a:rPr>
              <a:t>rf</a:t>
            </a:r>
            <a:r>
              <a:rPr lang="en-US" dirty="0" smtClean="0">
                <a:solidFill>
                  <a:srgbClr val="0000FF"/>
                </a:solidFill>
              </a:rPr>
              <a:t> units</a:t>
            </a:r>
          </a:p>
          <a:p>
            <a:r>
              <a:rPr lang="en-US" dirty="0" smtClean="0">
                <a:solidFill>
                  <a:srgbClr val="0000FF"/>
                </a:solidFill>
                <a:sym typeface="Symbol"/>
              </a:rPr>
              <a:t>18 (19?) </a:t>
            </a:r>
            <a:r>
              <a:rPr lang="en-US" dirty="0" smtClean="0">
                <a:solidFill>
                  <a:srgbClr val="0000FF"/>
                </a:solidFill>
              </a:rPr>
              <a:t>klystrons for 25 </a:t>
            </a:r>
            <a:r>
              <a:rPr lang="en-US" dirty="0" err="1" smtClean="0">
                <a:solidFill>
                  <a:srgbClr val="0000FF"/>
                </a:solidFill>
              </a:rPr>
              <a:t>rf</a:t>
            </a:r>
            <a:r>
              <a:rPr lang="en-US" dirty="0" smtClean="0">
                <a:solidFill>
                  <a:srgbClr val="0000FF"/>
                </a:solidFill>
              </a:rPr>
              <a:t> units</a:t>
            </a:r>
          </a:p>
        </p:txBody>
      </p:sp>
      <p:sp>
        <p:nvSpPr>
          <p:cNvPr id="17" name="TextBox 16"/>
          <p:cNvSpPr txBox="1"/>
          <p:nvPr/>
        </p:nvSpPr>
        <p:spPr>
          <a:xfrm>
            <a:off x="838200" y="1524000"/>
            <a:ext cx="5562600" cy="646331"/>
          </a:xfrm>
          <a:prstGeom prst="rect">
            <a:avLst/>
          </a:prstGeom>
          <a:noFill/>
        </p:spPr>
        <p:txBody>
          <a:bodyPr wrap="square" rtlCol="0">
            <a:spAutoFit/>
          </a:bodyPr>
          <a:lstStyle/>
          <a:p>
            <a:r>
              <a:rPr lang="en-US" sz="1600" b="1" dirty="0" smtClean="0">
                <a:solidFill>
                  <a:srgbClr val="7030A0"/>
                </a:solidFill>
              </a:rPr>
              <a:t>Sort CM’s for installation to accommodate power requirements to measured relative installed CTO power couplings</a:t>
            </a:r>
            <a:r>
              <a:rPr lang="en-US" sz="2000" b="1" dirty="0" smtClean="0">
                <a:solidFill>
                  <a:srgbClr val="7030A0"/>
                </a:solidFill>
              </a:rPr>
              <a:t>.</a:t>
            </a:r>
            <a:endParaRPr lang="en-US" sz="2000" b="1" dirty="0">
              <a:solidFill>
                <a:srgbClr val="7030A0"/>
              </a:solidFill>
            </a:endParaRPr>
          </a:p>
        </p:txBody>
      </p:sp>
      <p:sp>
        <p:nvSpPr>
          <p:cNvPr id="13" name="TextBox 24"/>
          <p:cNvSpPr txBox="1">
            <a:spLocks noChangeArrowheads="1"/>
          </p:cNvSpPr>
          <p:nvPr/>
        </p:nvSpPr>
        <p:spPr bwMode="auto">
          <a:xfrm>
            <a:off x="1600200" y="6096000"/>
            <a:ext cx="4953000" cy="369332"/>
          </a:xfrm>
          <a:prstGeom prst="rect">
            <a:avLst/>
          </a:prstGeom>
          <a:noFill/>
          <a:ln w="9525">
            <a:noFill/>
            <a:miter lim="800000"/>
            <a:headEnd/>
            <a:tailEnd/>
          </a:ln>
        </p:spPr>
        <p:txBody>
          <a:bodyPr wrap="square">
            <a:prstTxWarp prst="textNoShape">
              <a:avLst/>
            </a:prstTxWarp>
            <a:spAutoFit/>
          </a:bodyPr>
          <a:lstStyle/>
          <a:p>
            <a:r>
              <a:rPr lang="en-US" dirty="0" smtClean="0">
                <a:latin typeface="Calibri" pitchFamily="84" charset="0"/>
              </a:rPr>
              <a:t>TOTAL KLYSTRONS:  </a:t>
            </a:r>
            <a:r>
              <a:rPr lang="en-US" dirty="0" smtClean="0">
                <a:solidFill>
                  <a:srgbClr val="008000"/>
                </a:solidFill>
                <a:latin typeface="Calibri" pitchFamily="84" charset="0"/>
              </a:rPr>
              <a:t>17×19 </a:t>
            </a:r>
            <a:r>
              <a:rPr lang="en-US" dirty="0">
                <a:solidFill>
                  <a:srgbClr val="008000"/>
                </a:solidFill>
                <a:latin typeface="Calibri" pitchFamily="84" charset="0"/>
              </a:rPr>
              <a:t>+ </a:t>
            </a:r>
            <a:r>
              <a:rPr lang="en-US" dirty="0" smtClean="0">
                <a:solidFill>
                  <a:srgbClr val="008000"/>
                </a:solidFill>
                <a:latin typeface="Calibri" pitchFamily="84" charset="0"/>
              </a:rPr>
              <a:t>5×18</a:t>
            </a:r>
            <a:r>
              <a:rPr lang="en-US" dirty="0" smtClean="0">
                <a:latin typeface="Calibri" pitchFamily="84" charset="0"/>
              </a:rPr>
              <a:t> </a:t>
            </a:r>
            <a:r>
              <a:rPr lang="en-US" dirty="0">
                <a:latin typeface="Calibri" pitchFamily="84" charset="0"/>
              </a:rPr>
              <a:t>= </a:t>
            </a:r>
            <a:r>
              <a:rPr lang="en-US" dirty="0" smtClean="0">
                <a:latin typeface="Calibri" pitchFamily="84" charset="0"/>
              </a:rPr>
              <a:t> </a:t>
            </a:r>
            <a:r>
              <a:rPr lang="en-US" b="1" u="sng" dirty="0" smtClean="0">
                <a:solidFill>
                  <a:srgbClr val="7030A0"/>
                </a:solidFill>
                <a:latin typeface="Calibri" pitchFamily="84" charset="0"/>
              </a:rPr>
              <a:t>413</a:t>
            </a:r>
            <a:endParaRPr lang="en-US" dirty="0">
              <a:solidFill>
                <a:srgbClr val="7030A0"/>
              </a:solidFill>
              <a:latin typeface="Calibri" pitchFamily="84" charset="0"/>
            </a:endParaRPr>
          </a:p>
        </p:txBody>
      </p:sp>
      <p:sp>
        <p:nvSpPr>
          <p:cNvPr id="14" name="TextBox 13"/>
          <p:cNvSpPr txBox="1"/>
          <p:nvPr/>
        </p:nvSpPr>
        <p:spPr>
          <a:xfrm>
            <a:off x="1600200" y="6412468"/>
            <a:ext cx="4038600" cy="369332"/>
          </a:xfrm>
          <a:prstGeom prst="rect">
            <a:avLst/>
          </a:prstGeom>
          <a:noFill/>
        </p:spPr>
        <p:txBody>
          <a:bodyPr wrap="square" rtlCol="0">
            <a:spAutoFit/>
          </a:bodyPr>
          <a:lstStyle/>
          <a:p>
            <a:r>
              <a:rPr lang="en-US" dirty="0" smtClean="0"/>
              <a:t>RDR-Like (</a:t>
            </a:r>
            <a:r>
              <a:rPr lang="en-US" dirty="0" err="1" smtClean="0"/>
              <a:t>Kamaboko</a:t>
            </a:r>
            <a:r>
              <a:rPr lang="en-US" dirty="0" smtClean="0"/>
              <a:t>):</a:t>
            </a:r>
            <a:r>
              <a:rPr lang="en-US" dirty="0"/>
              <a:t> </a:t>
            </a:r>
            <a:r>
              <a:rPr lang="en-US" dirty="0" smtClean="0"/>
              <a:t>  188 + 190 </a:t>
            </a:r>
            <a:r>
              <a:rPr lang="en-US" dirty="0" smtClean="0">
                <a:latin typeface="Calibri" pitchFamily="84" charset="0"/>
              </a:rPr>
              <a:t>=  </a:t>
            </a:r>
            <a:r>
              <a:rPr lang="en-US" b="1" u="sng" dirty="0" smtClean="0">
                <a:solidFill>
                  <a:srgbClr val="7030A0"/>
                </a:solidFill>
                <a:latin typeface="Calibri" pitchFamily="84" charset="0"/>
              </a:rPr>
              <a:t>378</a:t>
            </a:r>
            <a:endParaRPr lang="en-US" dirty="0"/>
          </a:p>
        </p:txBody>
      </p:sp>
      <p:cxnSp>
        <p:nvCxnSpPr>
          <p:cNvPr id="3" name="Straight Connector 2"/>
          <p:cNvCxnSpPr/>
          <p:nvPr/>
        </p:nvCxnSpPr>
        <p:spPr>
          <a:xfrm flipH="1">
            <a:off x="5638800" y="3886200"/>
            <a:ext cx="3505200" cy="0"/>
          </a:xfrm>
          <a:prstGeom prst="line">
            <a:avLst/>
          </a:prstGeom>
          <a:ln w="12700" cmpd="sng">
            <a:prstDash val="dash"/>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184444" y="3135868"/>
            <a:ext cx="959556" cy="369332"/>
          </a:xfrm>
          <a:prstGeom prst="rect">
            <a:avLst/>
          </a:prstGeom>
          <a:noFill/>
        </p:spPr>
        <p:txBody>
          <a:bodyPr wrap="square" rtlCol="0">
            <a:spAutoFit/>
          </a:bodyPr>
          <a:lstStyle/>
          <a:p>
            <a:r>
              <a:rPr kumimoji="1" lang="en-US" altLang="ja-JP" dirty="0" smtClean="0"/>
              <a:t>~0.8539</a:t>
            </a:r>
            <a:endParaRPr kumimoji="1" lang="ja-JP" altLang="en-US" dirty="0"/>
          </a:p>
        </p:txBody>
      </p:sp>
      <p:sp>
        <p:nvSpPr>
          <p:cNvPr id="11" name="Right Brace 10"/>
          <p:cNvSpPr/>
          <p:nvPr/>
        </p:nvSpPr>
        <p:spPr>
          <a:xfrm>
            <a:off x="8001000" y="2819400"/>
            <a:ext cx="228600" cy="10668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8" name="Right Brace 17"/>
          <p:cNvSpPr/>
          <p:nvPr/>
        </p:nvSpPr>
        <p:spPr>
          <a:xfrm>
            <a:off x="8001000" y="3886200"/>
            <a:ext cx="228600" cy="13716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9" name="TextBox 18"/>
          <p:cNvSpPr txBox="1"/>
          <p:nvPr/>
        </p:nvSpPr>
        <p:spPr>
          <a:xfrm>
            <a:off x="8181622" y="4355068"/>
            <a:ext cx="962378" cy="369332"/>
          </a:xfrm>
          <a:prstGeom prst="rect">
            <a:avLst/>
          </a:prstGeom>
          <a:noFill/>
        </p:spPr>
        <p:txBody>
          <a:bodyPr wrap="square" rtlCol="0">
            <a:spAutoFit/>
          </a:bodyPr>
          <a:lstStyle/>
          <a:p>
            <a:r>
              <a:rPr kumimoji="1" lang="en-US" altLang="ja-JP" dirty="0" smtClean="0"/>
              <a:t>~0.7984</a:t>
            </a:r>
            <a:endParaRPr kumimoji="1" lang="ja-JP"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a:xfrm>
            <a:off x="1029692" y="4846598"/>
            <a:ext cx="1371600" cy="30480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srgbClr val="FFFFFF"/>
              </a:solidFill>
            </a:endParaRPr>
          </a:p>
        </p:txBody>
      </p:sp>
      <p:sp>
        <p:nvSpPr>
          <p:cNvPr id="32770" name="TextBox 6"/>
          <p:cNvSpPr txBox="1">
            <a:spLocks noChangeArrowheads="1"/>
          </p:cNvSpPr>
          <p:nvPr/>
        </p:nvSpPr>
        <p:spPr bwMode="auto">
          <a:xfrm>
            <a:off x="492968" y="4437112"/>
            <a:ext cx="7239000" cy="369332"/>
          </a:xfrm>
          <a:prstGeom prst="rect">
            <a:avLst/>
          </a:prstGeom>
          <a:noFill/>
          <a:ln w="9525">
            <a:noFill/>
            <a:miter lim="800000"/>
            <a:headEnd/>
            <a:tailEnd/>
          </a:ln>
        </p:spPr>
        <p:txBody>
          <a:bodyPr>
            <a:prstTxWarp prst="textNoShape">
              <a:avLst/>
            </a:prstTxWarp>
            <a:spAutoFit/>
          </a:bodyPr>
          <a:lstStyle/>
          <a:p>
            <a:r>
              <a:rPr lang="en-US" sz="1800" dirty="0" smtClean="0">
                <a:latin typeface="Calibri" pitchFamily="84" charset="0"/>
              </a:rPr>
              <a:t>With 21 </a:t>
            </a:r>
            <a:r>
              <a:rPr lang="en-US" sz="1800" dirty="0">
                <a:latin typeface="Calibri" pitchFamily="84" charset="0"/>
              </a:rPr>
              <a:t>klystrons and </a:t>
            </a:r>
            <a:r>
              <a:rPr lang="en-US" sz="1800" dirty="0" smtClean="0">
                <a:latin typeface="Calibri" pitchFamily="84" charset="0"/>
              </a:rPr>
              <a:t>20 </a:t>
            </a:r>
            <a:r>
              <a:rPr lang="en-US" sz="1800" dirty="0">
                <a:latin typeface="Calibri" pitchFamily="84" charset="0"/>
              </a:rPr>
              <a:t>on, we have </a:t>
            </a:r>
            <a:r>
              <a:rPr lang="en-US" sz="1800" dirty="0" smtClean="0">
                <a:latin typeface="Calibri" pitchFamily="84" charset="0"/>
              </a:rPr>
              <a:t>190.5 </a:t>
            </a:r>
            <a:r>
              <a:rPr lang="en-US" sz="1800" dirty="0">
                <a:latin typeface="Calibri" pitchFamily="84" charset="0"/>
              </a:rPr>
              <a:t>MW available </a:t>
            </a:r>
            <a:r>
              <a:rPr lang="en-US" sz="1800" dirty="0" smtClean="0">
                <a:latin typeface="Calibri" pitchFamily="84" charset="0"/>
              </a:rPr>
              <a:t>(~4% short).</a:t>
            </a:r>
            <a:endParaRPr lang="en-US" sz="1800" dirty="0">
              <a:latin typeface="Calibri" pitchFamily="84" charset="0"/>
            </a:endParaRPr>
          </a:p>
        </p:txBody>
      </p:sp>
      <p:sp>
        <p:nvSpPr>
          <p:cNvPr id="32771" name="TextBox 5"/>
          <p:cNvSpPr txBox="1">
            <a:spLocks noChangeArrowheads="1"/>
          </p:cNvSpPr>
          <p:nvPr/>
        </p:nvSpPr>
        <p:spPr bwMode="auto">
          <a:xfrm>
            <a:off x="492968" y="1691516"/>
            <a:ext cx="7391400" cy="915988"/>
          </a:xfrm>
          <a:prstGeom prst="rect">
            <a:avLst/>
          </a:prstGeom>
          <a:noFill/>
          <a:ln w="9525">
            <a:noFill/>
            <a:miter lim="800000"/>
            <a:headEnd/>
            <a:tailEnd/>
          </a:ln>
        </p:spPr>
        <p:txBody>
          <a:bodyPr>
            <a:prstTxWarp prst="textNoShape">
              <a:avLst/>
            </a:prstTxWarp>
            <a:spAutoFit/>
          </a:bodyPr>
          <a:lstStyle/>
          <a:p>
            <a:r>
              <a:rPr lang="en-US" sz="1800" i="1" dirty="0">
                <a:latin typeface="Calibri" pitchFamily="84" charset="0"/>
              </a:rPr>
              <a:t>However</a:t>
            </a:r>
            <a:r>
              <a:rPr lang="en-US" sz="1800" dirty="0">
                <a:latin typeface="Calibri" pitchFamily="84" charset="0"/>
              </a:rPr>
              <a:t>, we </a:t>
            </a:r>
            <a:r>
              <a:rPr lang="en-US" sz="1800" dirty="0" smtClean="0">
                <a:latin typeface="Calibri" pitchFamily="84" charset="0"/>
              </a:rPr>
              <a:t>need </a:t>
            </a:r>
            <a:r>
              <a:rPr lang="en-US" sz="1800" dirty="0">
                <a:latin typeface="Calibri" pitchFamily="84" charset="0"/>
              </a:rPr>
              <a:t>7% (5% usable) </a:t>
            </a:r>
            <a:r>
              <a:rPr lang="en-US" sz="1800" u="sng" dirty="0">
                <a:latin typeface="Calibri" pitchFamily="84" charset="0"/>
              </a:rPr>
              <a:t>overhead for LLRF</a:t>
            </a:r>
            <a:r>
              <a:rPr lang="en-US" sz="1800" dirty="0">
                <a:latin typeface="Calibri" pitchFamily="84" charset="0"/>
              </a:rPr>
              <a:t> to be harnessed via phase control of the </a:t>
            </a:r>
            <a:r>
              <a:rPr lang="en-US" sz="1800" dirty="0" err="1">
                <a:latin typeface="Calibri" pitchFamily="84" charset="0"/>
              </a:rPr>
              <a:t>rf</a:t>
            </a:r>
            <a:r>
              <a:rPr lang="en-US" sz="1800" dirty="0">
                <a:latin typeface="Calibri" pitchFamily="84" charset="0"/>
              </a:rPr>
              <a:t> drives, oppositely </a:t>
            </a:r>
            <a:r>
              <a:rPr lang="en-US" sz="1800" dirty="0" err="1">
                <a:latin typeface="Calibri" pitchFamily="84" charset="0"/>
              </a:rPr>
              <a:t>dephased</a:t>
            </a:r>
            <a:r>
              <a:rPr lang="en-US" sz="1800" dirty="0">
                <a:latin typeface="Calibri" pitchFamily="84" charset="0"/>
              </a:rPr>
              <a:t> in pairs, such that the combined power is reduced as </a:t>
            </a:r>
            <a:r>
              <a:rPr lang="en-US" sz="1800" i="1" dirty="0">
                <a:solidFill>
                  <a:srgbClr val="0000FF"/>
                </a:solidFill>
                <a:latin typeface="Calibri" pitchFamily="84" charset="0"/>
              </a:rPr>
              <a:t>P</a:t>
            </a:r>
            <a:r>
              <a:rPr lang="en-US" sz="1800" dirty="0">
                <a:solidFill>
                  <a:srgbClr val="0000FF"/>
                </a:solidFill>
                <a:latin typeface="Calibri" pitchFamily="84" charset="0"/>
              </a:rPr>
              <a:t> = </a:t>
            </a:r>
            <a:r>
              <a:rPr lang="en-US" sz="1800" i="1" dirty="0" err="1">
                <a:solidFill>
                  <a:srgbClr val="0000FF"/>
                </a:solidFill>
                <a:latin typeface="Calibri" pitchFamily="84" charset="0"/>
              </a:rPr>
              <a:t>P</a:t>
            </a:r>
            <a:r>
              <a:rPr lang="en-US" sz="1800" baseline="-25000" dirty="0" err="1">
                <a:solidFill>
                  <a:srgbClr val="0000FF"/>
                </a:solidFill>
                <a:latin typeface="Calibri" pitchFamily="84" charset="0"/>
              </a:rPr>
              <a:t>max</a:t>
            </a:r>
            <a:r>
              <a:rPr lang="en-US" sz="1800" dirty="0">
                <a:solidFill>
                  <a:srgbClr val="0000FF"/>
                </a:solidFill>
                <a:latin typeface="Calibri" pitchFamily="84" charset="0"/>
              </a:rPr>
              <a:t> cos</a:t>
            </a:r>
            <a:r>
              <a:rPr lang="en-US" sz="1800" baseline="30000" dirty="0">
                <a:solidFill>
                  <a:srgbClr val="0000FF"/>
                </a:solidFill>
                <a:latin typeface="Calibri" pitchFamily="84" charset="0"/>
              </a:rPr>
              <a:t>2</a:t>
            </a:r>
            <a:r>
              <a:rPr lang="en-US" sz="1800" dirty="0">
                <a:solidFill>
                  <a:srgbClr val="0000FF"/>
                </a:solidFill>
                <a:latin typeface="Calibri" pitchFamily="84" charset="0"/>
              </a:rPr>
              <a:t> </a:t>
            </a:r>
            <a:r>
              <a:rPr lang="en-US" sz="1800" dirty="0">
                <a:solidFill>
                  <a:srgbClr val="0000FF"/>
                </a:solidFill>
                <a:latin typeface="Symbol" pitchFamily="84" charset="2"/>
              </a:rPr>
              <a:t>f</a:t>
            </a:r>
            <a:r>
              <a:rPr lang="en-US" sz="1800" dirty="0">
                <a:latin typeface="Calibri" pitchFamily="84" charset="0"/>
              </a:rPr>
              <a:t>, with </a:t>
            </a:r>
            <a:r>
              <a:rPr lang="en-US" sz="1800" dirty="0">
                <a:latin typeface="Symbol" pitchFamily="84" charset="2"/>
              </a:rPr>
              <a:t>f</a:t>
            </a:r>
            <a:r>
              <a:rPr lang="en-US" sz="1800" dirty="0">
                <a:latin typeface="Calibri" pitchFamily="84" charset="0"/>
              </a:rPr>
              <a:t> nominally 15˚.</a:t>
            </a:r>
          </a:p>
        </p:txBody>
      </p:sp>
      <p:sp>
        <p:nvSpPr>
          <p:cNvPr id="32772" name="Rectangle 11"/>
          <p:cNvSpPr>
            <a:spLocks noChangeArrowheads="1"/>
          </p:cNvSpPr>
          <p:nvPr/>
        </p:nvSpPr>
        <p:spPr bwMode="auto">
          <a:xfrm>
            <a:off x="216024" y="78904"/>
            <a:ext cx="8676456" cy="685800"/>
          </a:xfrm>
          <a:prstGeom prst="rect">
            <a:avLst/>
          </a:prstGeom>
          <a:noFill/>
          <a:ln w="9525">
            <a:noFill/>
            <a:miter lim="800000"/>
            <a:headEnd/>
            <a:tailEnd/>
          </a:ln>
        </p:spPr>
        <p:txBody>
          <a:bodyPr anchor="ctr">
            <a:prstTxWarp prst="textNoShape">
              <a:avLst/>
            </a:prstTxWarp>
          </a:bodyPr>
          <a:lstStyle/>
          <a:p>
            <a:pPr algn="ctr"/>
            <a:r>
              <a:rPr lang="en-US" sz="4400" dirty="0">
                <a:solidFill>
                  <a:srgbClr val="7030A0"/>
                </a:solidFill>
                <a:latin typeface="Calibri" pitchFamily="84" charset="0"/>
              </a:rPr>
              <a:t>Klystrons Needed per </a:t>
            </a:r>
            <a:r>
              <a:rPr lang="en-US" sz="4400" dirty="0" smtClean="0">
                <a:solidFill>
                  <a:srgbClr val="7030A0"/>
                </a:solidFill>
                <a:latin typeface="Calibri" pitchFamily="84" charset="0"/>
              </a:rPr>
              <a:t>KCS </a:t>
            </a:r>
            <a:r>
              <a:rPr lang="en-US" sz="2800" dirty="0" smtClean="0">
                <a:solidFill>
                  <a:srgbClr val="7030A0"/>
                </a:solidFill>
                <a:latin typeface="Calibri" pitchFamily="84" charset="0"/>
              </a:rPr>
              <a:t>(Low Current</a:t>
            </a:r>
            <a:r>
              <a:rPr lang="en-US" sz="2800" dirty="0">
                <a:solidFill>
                  <a:srgbClr val="7030A0"/>
                </a:solidFill>
                <a:latin typeface="Calibri" pitchFamily="84" charset="0"/>
              </a:rPr>
              <a:t>)</a:t>
            </a:r>
          </a:p>
        </p:txBody>
      </p:sp>
      <p:sp>
        <p:nvSpPr>
          <p:cNvPr id="32773" name="TextBox 4"/>
          <p:cNvSpPr txBox="1">
            <a:spLocks noChangeArrowheads="1"/>
          </p:cNvSpPr>
          <p:nvPr/>
        </p:nvSpPr>
        <p:spPr bwMode="auto">
          <a:xfrm>
            <a:off x="492968" y="3212976"/>
            <a:ext cx="6927304" cy="915987"/>
          </a:xfrm>
          <a:prstGeom prst="rect">
            <a:avLst/>
          </a:prstGeom>
          <a:noFill/>
          <a:ln w="9525">
            <a:noFill/>
            <a:miter lim="800000"/>
            <a:headEnd/>
            <a:tailEnd/>
          </a:ln>
        </p:spPr>
        <p:txBody>
          <a:bodyPr wrap="square">
            <a:prstTxWarp prst="textNoShape">
              <a:avLst/>
            </a:prstTxWarp>
            <a:spAutoFit/>
          </a:bodyPr>
          <a:lstStyle/>
          <a:p>
            <a:r>
              <a:rPr lang="en-US" sz="1800" dirty="0" smtClean="0">
                <a:latin typeface="Calibri" pitchFamily="84" charset="0"/>
              </a:rPr>
              <a:t>We also </a:t>
            </a:r>
            <a:r>
              <a:rPr lang="en-US" sz="1800" dirty="0">
                <a:latin typeface="Calibri" pitchFamily="84" charset="0"/>
              </a:rPr>
              <a:t>want to be robust against a </a:t>
            </a:r>
            <a:r>
              <a:rPr lang="en-US" sz="1800" u="sng" dirty="0">
                <a:latin typeface="Calibri" pitchFamily="84" charset="0"/>
              </a:rPr>
              <a:t>single klystron failure</a:t>
            </a:r>
            <a:r>
              <a:rPr lang="en-US" sz="1800" dirty="0">
                <a:latin typeface="Calibri" pitchFamily="84" charset="0"/>
              </a:rPr>
              <a:t> per system.  </a:t>
            </a:r>
            <a:endParaRPr lang="en-US" sz="1800" dirty="0" smtClean="0">
              <a:latin typeface="Calibri" pitchFamily="84" charset="0"/>
            </a:endParaRPr>
          </a:p>
          <a:p>
            <a:r>
              <a:rPr lang="en-US" sz="1800" dirty="0" smtClean="0">
                <a:latin typeface="Calibri" pitchFamily="84" charset="0"/>
              </a:rPr>
              <a:t>With </a:t>
            </a:r>
            <a:r>
              <a:rPr lang="en-US" sz="1800" dirty="0">
                <a:latin typeface="Calibri" pitchFamily="84" charset="0"/>
              </a:rPr>
              <a:t>N sources combined in a passive network, failure of one source leaves combined the equivalent of </a:t>
            </a:r>
            <a:r>
              <a:rPr lang="en-US" sz="1800" dirty="0">
                <a:solidFill>
                  <a:srgbClr val="0000FF"/>
                </a:solidFill>
                <a:latin typeface="Calibri" pitchFamily="84" charset="0"/>
              </a:rPr>
              <a:t>(N-1)</a:t>
            </a:r>
            <a:r>
              <a:rPr lang="en-US" sz="1800" baseline="30000" dirty="0">
                <a:solidFill>
                  <a:srgbClr val="0000FF"/>
                </a:solidFill>
                <a:latin typeface="Calibri" pitchFamily="84" charset="0"/>
              </a:rPr>
              <a:t>2</a:t>
            </a:r>
            <a:r>
              <a:rPr lang="en-US" sz="1800" dirty="0">
                <a:solidFill>
                  <a:srgbClr val="0000FF"/>
                </a:solidFill>
                <a:latin typeface="Calibri" pitchFamily="84" charset="0"/>
              </a:rPr>
              <a:t>/N </a:t>
            </a:r>
            <a:r>
              <a:rPr lang="en-US" sz="1800" dirty="0">
                <a:latin typeface="Calibri" pitchFamily="84" charset="0"/>
              </a:rPr>
              <a:t>sources</a:t>
            </a:r>
            <a:r>
              <a:rPr lang="en-US" sz="1800" dirty="0" smtClean="0">
                <a:latin typeface="Calibri" pitchFamily="84" charset="0"/>
              </a:rPr>
              <a:t>.</a:t>
            </a:r>
            <a:endParaRPr lang="en-US" sz="1800" dirty="0">
              <a:latin typeface="Calibri" pitchFamily="84" charset="0"/>
            </a:endParaRPr>
          </a:p>
        </p:txBody>
      </p:sp>
      <p:sp>
        <p:nvSpPr>
          <p:cNvPr id="32774" name="TextBox 5"/>
          <p:cNvSpPr txBox="1">
            <a:spLocks noChangeArrowheads="1"/>
          </p:cNvSpPr>
          <p:nvPr/>
        </p:nvSpPr>
        <p:spPr bwMode="auto">
          <a:xfrm>
            <a:off x="467544" y="980728"/>
            <a:ext cx="6984776" cy="646331"/>
          </a:xfrm>
          <a:prstGeom prst="rect">
            <a:avLst/>
          </a:prstGeom>
          <a:noFill/>
          <a:ln w="9525">
            <a:noFill/>
            <a:miter lim="800000"/>
            <a:headEnd/>
            <a:tailEnd/>
          </a:ln>
        </p:spPr>
        <p:txBody>
          <a:bodyPr wrap="square">
            <a:prstTxWarp prst="textNoShape">
              <a:avLst/>
            </a:prstTxWarp>
            <a:spAutoFit/>
          </a:bodyPr>
          <a:lstStyle/>
          <a:p>
            <a:r>
              <a:rPr lang="en-US" sz="1800" dirty="0">
                <a:latin typeface="Calibri" pitchFamily="84" charset="0"/>
              </a:rPr>
              <a:t>The calculation/estimate suggests we need </a:t>
            </a:r>
            <a:r>
              <a:rPr lang="en-US" sz="1800" dirty="0" smtClean="0">
                <a:latin typeface="Calibri" pitchFamily="84" charset="0"/>
              </a:rPr>
              <a:t>generate ~</a:t>
            </a:r>
            <a:r>
              <a:rPr lang="en-US" sz="1800" dirty="0" smtClean="0">
                <a:solidFill>
                  <a:srgbClr val="0000FF"/>
                </a:solidFill>
                <a:latin typeface="Calibri" pitchFamily="84" charset="0"/>
              </a:rPr>
              <a:t>185 </a:t>
            </a:r>
            <a:r>
              <a:rPr lang="en-US" sz="1800" dirty="0">
                <a:solidFill>
                  <a:srgbClr val="0000FF"/>
                </a:solidFill>
                <a:latin typeface="Calibri" pitchFamily="84" charset="0"/>
              </a:rPr>
              <a:t>MW </a:t>
            </a:r>
            <a:r>
              <a:rPr lang="en-US" sz="1800" dirty="0">
                <a:latin typeface="Calibri" pitchFamily="84" charset="0"/>
              </a:rPr>
              <a:t>worth of klystron </a:t>
            </a:r>
            <a:r>
              <a:rPr lang="en-US" sz="1800" dirty="0" smtClean="0">
                <a:latin typeface="Calibri" pitchFamily="84" charset="0"/>
              </a:rPr>
              <a:t>power for a </a:t>
            </a:r>
            <a:r>
              <a:rPr lang="en-US" sz="1800" b="1" u="sng" dirty="0" smtClean="0">
                <a:latin typeface="Calibri" pitchFamily="84" charset="0"/>
              </a:rPr>
              <a:t>26 </a:t>
            </a:r>
            <a:r>
              <a:rPr lang="en-US" sz="1800" b="1" u="sng" dirty="0" err="1" smtClean="0">
                <a:latin typeface="Calibri" pitchFamily="84" charset="0"/>
              </a:rPr>
              <a:t>rf</a:t>
            </a:r>
            <a:r>
              <a:rPr lang="en-US" sz="1800" b="1" u="sng" dirty="0" smtClean="0">
                <a:latin typeface="Calibri" pitchFamily="84" charset="0"/>
              </a:rPr>
              <a:t> unit</a:t>
            </a:r>
            <a:r>
              <a:rPr lang="en-US" sz="1800" b="1" dirty="0" smtClean="0">
                <a:latin typeface="Calibri" pitchFamily="84" charset="0"/>
              </a:rPr>
              <a:t> </a:t>
            </a:r>
            <a:r>
              <a:rPr lang="en-US" sz="1800" dirty="0" smtClean="0">
                <a:latin typeface="Calibri" pitchFamily="84" charset="0"/>
              </a:rPr>
              <a:t>KCS at </a:t>
            </a:r>
            <a:r>
              <a:rPr lang="en-US" sz="1800" dirty="0" err="1">
                <a:latin typeface="Calibri" pitchFamily="84" charset="0"/>
              </a:rPr>
              <a:t>I</a:t>
            </a:r>
            <a:r>
              <a:rPr lang="en-US" sz="1800" baseline="-25000" dirty="0" err="1">
                <a:latin typeface="Calibri" pitchFamily="84" charset="0"/>
              </a:rPr>
              <a:t>b</a:t>
            </a:r>
            <a:r>
              <a:rPr lang="en-US" sz="1800" dirty="0">
                <a:latin typeface="Calibri" pitchFamily="84" charset="0"/>
              </a:rPr>
              <a:t> = </a:t>
            </a:r>
            <a:r>
              <a:rPr lang="en-US" sz="1800" dirty="0" smtClean="0">
                <a:solidFill>
                  <a:srgbClr val="008000"/>
                </a:solidFill>
                <a:latin typeface="Calibri" pitchFamily="84" charset="0"/>
              </a:rPr>
              <a:t>5.79 </a:t>
            </a:r>
            <a:r>
              <a:rPr lang="en-US" sz="1800" dirty="0">
                <a:solidFill>
                  <a:srgbClr val="008000"/>
                </a:solidFill>
                <a:latin typeface="Calibri" pitchFamily="84" charset="0"/>
              </a:rPr>
              <a:t>mA</a:t>
            </a:r>
            <a:r>
              <a:rPr lang="en-US" sz="1800" dirty="0" smtClean="0">
                <a:latin typeface="Calibri" pitchFamily="84" charset="0"/>
              </a:rPr>
              <a:t>.  </a:t>
            </a:r>
            <a:endParaRPr lang="en-US" sz="1800" dirty="0">
              <a:latin typeface="Calibri" pitchFamily="84" charset="0"/>
            </a:endParaRPr>
          </a:p>
        </p:txBody>
      </p:sp>
      <p:sp>
        <p:nvSpPr>
          <p:cNvPr id="32775" name="TextBox 33"/>
          <p:cNvSpPr txBox="1">
            <a:spLocks noChangeArrowheads="1"/>
          </p:cNvSpPr>
          <p:nvPr/>
        </p:nvSpPr>
        <p:spPr bwMode="auto">
          <a:xfrm>
            <a:off x="469304" y="2699628"/>
            <a:ext cx="7239000" cy="369332"/>
          </a:xfrm>
          <a:prstGeom prst="rect">
            <a:avLst/>
          </a:prstGeom>
          <a:noFill/>
          <a:ln w="9525">
            <a:noFill/>
            <a:miter lim="800000"/>
            <a:headEnd/>
            <a:tailEnd/>
          </a:ln>
        </p:spPr>
        <p:txBody>
          <a:bodyPr>
            <a:prstTxWarp prst="textNoShape">
              <a:avLst/>
            </a:prstTxWarp>
            <a:spAutoFit/>
          </a:bodyPr>
          <a:lstStyle/>
          <a:p>
            <a:r>
              <a:rPr lang="en-US" sz="1800" dirty="0">
                <a:latin typeface="Calibri" pitchFamily="84" charset="0"/>
              </a:rPr>
              <a:t>The maximum power requirement rises to </a:t>
            </a:r>
            <a:r>
              <a:rPr lang="en-US" sz="1800" dirty="0" smtClean="0">
                <a:latin typeface="Calibri" pitchFamily="84" charset="0"/>
              </a:rPr>
              <a:t>185 MW</a:t>
            </a:r>
            <a:r>
              <a:rPr lang="en-US" sz="1800" dirty="0" smtClean="0">
                <a:latin typeface="Calibri" pitchFamily="84" charset="0"/>
                <a:sym typeface="Symbol"/>
              </a:rPr>
              <a:t>/</a:t>
            </a:r>
            <a:r>
              <a:rPr lang="en-US" sz="1800" dirty="0" smtClean="0">
                <a:latin typeface="Calibri" pitchFamily="84" charset="0"/>
              </a:rPr>
              <a:t>0.933 </a:t>
            </a:r>
            <a:r>
              <a:rPr lang="en-US" sz="1800" dirty="0">
                <a:latin typeface="Calibri" pitchFamily="84" charset="0"/>
              </a:rPr>
              <a:t>= </a:t>
            </a:r>
            <a:r>
              <a:rPr lang="en-US" sz="1800" dirty="0" smtClean="0">
                <a:solidFill>
                  <a:srgbClr val="FF0000"/>
                </a:solidFill>
                <a:latin typeface="Calibri" pitchFamily="84" charset="0"/>
              </a:rPr>
              <a:t>~198.3 MW</a:t>
            </a:r>
            <a:r>
              <a:rPr lang="en-US" sz="1800" dirty="0" smtClean="0">
                <a:latin typeface="Calibri" pitchFamily="84" charset="0"/>
              </a:rPr>
              <a:t>.</a:t>
            </a:r>
            <a:endParaRPr lang="en-US" sz="1800" dirty="0">
              <a:latin typeface="Calibri" pitchFamily="84" charset="0"/>
            </a:endParaRPr>
          </a:p>
        </p:txBody>
      </p:sp>
      <p:sp>
        <p:nvSpPr>
          <p:cNvPr id="32776" name="TextBox 6"/>
          <p:cNvSpPr txBox="1">
            <a:spLocks noChangeArrowheads="1"/>
          </p:cNvSpPr>
          <p:nvPr/>
        </p:nvSpPr>
        <p:spPr bwMode="auto">
          <a:xfrm>
            <a:off x="469304" y="4787860"/>
            <a:ext cx="6639272" cy="396875"/>
          </a:xfrm>
          <a:prstGeom prst="rect">
            <a:avLst/>
          </a:prstGeom>
          <a:noFill/>
          <a:ln w="9525">
            <a:noFill/>
            <a:miter lim="800000"/>
            <a:headEnd/>
            <a:tailEnd/>
          </a:ln>
        </p:spPr>
        <p:txBody>
          <a:bodyPr wrap="square">
            <a:prstTxWarp prst="textNoShape">
              <a:avLst/>
            </a:prstTxWarp>
            <a:spAutoFit/>
          </a:bodyPr>
          <a:lstStyle/>
          <a:p>
            <a:r>
              <a:rPr lang="en-US" sz="1800" dirty="0">
                <a:latin typeface="Calibri" pitchFamily="84" charset="0"/>
              </a:rPr>
              <a:t>With </a:t>
            </a:r>
            <a:r>
              <a:rPr lang="en-US" sz="2000" b="1" u="sng" dirty="0">
                <a:solidFill>
                  <a:srgbClr val="7030A0"/>
                </a:solidFill>
                <a:latin typeface="Calibri" pitchFamily="84" charset="0"/>
              </a:rPr>
              <a:t>22 klystrons</a:t>
            </a:r>
            <a:r>
              <a:rPr lang="en-US" sz="2000" b="1" dirty="0">
                <a:solidFill>
                  <a:srgbClr val="7030A0"/>
                </a:solidFill>
                <a:latin typeface="Calibri" pitchFamily="84" charset="0"/>
              </a:rPr>
              <a:t> </a:t>
            </a:r>
            <a:r>
              <a:rPr lang="en-US" sz="1800" dirty="0">
                <a:latin typeface="Calibri" pitchFamily="84" charset="0"/>
              </a:rPr>
              <a:t>and one off, we have </a:t>
            </a:r>
            <a:r>
              <a:rPr lang="en-US" sz="1800" dirty="0">
                <a:solidFill>
                  <a:srgbClr val="008000"/>
                </a:solidFill>
                <a:latin typeface="Calibri" pitchFamily="84" charset="0"/>
              </a:rPr>
              <a:t>200.45 MW </a:t>
            </a:r>
            <a:r>
              <a:rPr lang="en-US" sz="1800" dirty="0" smtClean="0">
                <a:latin typeface="Calibri" pitchFamily="84" charset="0"/>
              </a:rPr>
              <a:t>(~1% </a:t>
            </a:r>
            <a:r>
              <a:rPr lang="en-US" sz="1800" dirty="0">
                <a:latin typeface="Calibri" pitchFamily="84" charset="0"/>
              </a:rPr>
              <a:t>to spare).</a:t>
            </a:r>
          </a:p>
        </p:txBody>
      </p:sp>
      <p:sp>
        <p:nvSpPr>
          <p:cNvPr id="32778" name="TextBox 6"/>
          <p:cNvSpPr txBox="1">
            <a:spLocks noChangeArrowheads="1"/>
          </p:cNvSpPr>
          <p:nvPr/>
        </p:nvSpPr>
        <p:spPr bwMode="auto">
          <a:xfrm>
            <a:off x="539552" y="5112727"/>
            <a:ext cx="8496944" cy="707886"/>
          </a:xfrm>
          <a:prstGeom prst="rect">
            <a:avLst/>
          </a:prstGeom>
          <a:noFill/>
          <a:ln w="9525">
            <a:noFill/>
            <a:miter lim="800000"/>
            <a:headEnd/>
            <a:tailEnd/>
          </a:ln>
        </p:spPr>
        <p:txBody>
          <a:bodyPr wrap="square">
            <a:prstTxWarp prst="textNoShape">
              <a:avLst/>
            </a:prstTxWarp>
            <a:spAutoFit/>
          </a:bodyPr>
          <a:lstStyle/>
          <a:p>
            <a:r>
              <a:rPr lang="en-US" sz="2000" u="sng" dirty="0" smtClean="0">
                <a:solidFill>
                  <a:srgbClr val="7030A0"/>
                </a:solidFill>
                <a:latin typeface="Calibri" pitchFamily="84" charset="0"/>
              </a:rPr>
              <a:t>21 </a:t>
            </a:r>
            <a:r>
              <a:rPr lang="en-US" sz="2000" u="sng" dirty="0">
                <a:solidFill>
                  <a:srgbClr val="7030A0"/>
                </a:solidFill>
                <a:latin typeface="Calibri" pitchFamily="84" charset="0"/>
              </a:rPr>
              <a:t>klystrons</a:t>
            </a:r>
            <a:r>
              <a:rPr lang="en-US" sz="2000" dirty="0">
                <a:solidFill>
                  <a:srgbClr val="7030A0"/>
                </a:solidFill>
                <a:latin typeface="Calibri" pitchFamily="84" charset="0"/>
              </a:rPr>
              <a:t> </a:t>
            </a:r>
            <a:r>
              <a:rPr lang="en-US" sz="1800" dirty="0">
                <a:latin typeface="Calibri" pitchFamily="84" charset="0"/>
              </a:rPr>
              <a:t>for the </a:t>
            </a:r>
            <a:r>
              <a:rPr lang="en-US" sz="1800" dirty="0" smtClean="0">
                <a:latin typeface="Calibri" pitchFamily="84" charset="0"/>
              </a:rPr>
              <a:t>25 </a:t>
            </a:r>
            <a:r>
              <a:rPr lang="en-US" sz="1800" dirty="0">
                <a:latin typeface="Calibri" pitchFamily="84" charset="0"/>
              </a:rPr>
              <a:t>unit KCS </a:t>
            </a:r>
            <a:r>
              <a:rPr lang="en-US" sz="1800" dirty="0" smtClean="0">
                <a:latin typeface="Calibri" pitchFamily="84" charset="0"/>
              </a:rPr>
              <a:t>(need ~190.7 </a:t>
            </a:r>
            <a:r>
              <a:rPr lang="en-US" sz="1800" dirty="0">
                <a:latin typeface="Calibri" pitchFamily="84" charset="0"/>
              </a:rPr>
              <a:t>MW</a:t>
            </a:r>
            <a:r>
              <a:rPr lang="en-US" sz="1800" dirty="0" smtClean="0">
                <a:latin typeface="Calibri" pitchFamily="84" charset="0"/>
              </a:rPr>
              <a:t>)</a:t>
            </a:r>
          </a:p>
          <a:p>
            <a:r>
              <a:rPr lang="en-US" sz="2000" u="sng" dirty="0" smtClean="0">
                <a:solidFill>
                  <a:srgbClr val="7030A0"/>
                </a:solidFill>
                <a:latin typeface="Calibri" pitchFamily="84" charset="0"/>
              </a:rPr>
              <a:t>13 klystrons</a:t>
            </a:r>
            <a:r>
              <a:rPr lang="en-US" sz="2000" dirty="0" smtClean="0">
                <a:solidFill>
                  <a:srgbClr val="7030A0"/>
                </a:solidFill>
                <a:latin typeface="Calibri" pitchFamily="84" charset="0"/>
              </a:rPr>
              <a:t> </a:t>
            </a:r>
            <a:r>
              <a:rPr lang="en-US" sz="1800" dirty="0" smtClean="0">
                <a:latin typeface="Calibri" pitchFamily="84" charset="0"/>
              </a:rPr>
              <a:t>for the 16 unit KCS @ 27.6</a:t>
            </a:r>
            <a:r>
              <a:rPr lang="en-US" sz="1800" dirty="0" smtClean="0">
                <a:latin typeface="Calibri" pitchFamily="84" charset="0"/>
                <a:sym typeface="Symbol"/>
              </a:rPr>
              <a:t></a:t>
            </a:r>
            <a:r>
              <a:rPr lang="en-US" sz="1800" dirty="0" smtClean="0">
                <a:latin typeface="Calibri" pitchFamily="84" charset="0"/>
              </a:rPr>
              <a:t> (need ~108.6 MW)</a:t>
            </a:r>
          </a:p>
        </p:txBody>
      </p:sp>
      <p:sp>
        <p:nvSpPr>
          <p:cNvPr id="32779" name="TextBox 24"/>
          <p:cNvSpPr txBox="1">
            <a:spLocks noChangeArrowheads="1"/>
          </p:cNvSpPr>
          <p:nvPr/>
        </p:nvSpPr>
        <p:spPr bwMode="auto">
          <a:xfrm>
            <a:off x="553416" y="6011996"/>
            <a:ext cx="6754888" cy="400110"/>
          </a:xfrm>
          <a:prstGeom prst="rect">
            <a:avLst/>
          </a:prstGeom>
          <a:noFill/>
          <a:ln w="9525">
            <a:noFill/>
            <a:miter lim="800000"/>
            <a:headEnd/>
            <a:tailEnd/>
          </a:ln>
        </p:spPr>
        <p:txBody>
          <a:bodyPr wrap="square">
            <a:prstTxWarp prst="textNoShape">
              <a:avLst/>
            </a:prstTxWarp>
            <a:spAutoFit/>
          </a:bodyPr>
          <a:lstStyle/>
          <a:p>
            <a:r>
              <a:rPr lang="en-US" sz="1800" dirty="0">
                <a:latin typeface="Calibri" pitchFamily="84" charset="0"/>
              </a:rPr>
              <a:t>TOTAL</a:t>
            </a:r>
            <a:r>
              <a:rPr lang="en-US" sz="1800" dirty="0" smtClean="0">
                <a:latin typeface="Calibri" pitchFamily="84" charset="0"/>
              </a:rPr>
              <a:t>:   </a:t>
            </a:r>
            <a:r>
              <a:rPr lang="en-US" sz="1800" dirty="0" smtClean="0">
                <a:solidFill>
                  <a:srgbClr val="008000"/>
                </a:solidFill>
                <a:latin typeface="Calibri" pitchFamily="84" charset="0"/>
              </a:rPr>
              <a:t>17×22 </a:t>
            </a:r>
            <a:r>
              <a:rPr lang="en-US" sz="1800" dirty="0">
                <a:solidFill>
                  <a:srgbClr val="008000"/>
                </a:solidFill>
                <a:latin typeface="Calibri" pitchFamily="84" charset="0"/>
              </a:rPr>
              <a:t>+ </a:t>
            </a:r>
            <a:r>
              <a:rPr lang="en-US" sz="1800" dirty="0" smtClean="0">
                <a:solidFill>
                  <a:srgbClr val="008000"/>
                </a:solidFill>
                <a:latin typeface="Calibri" pitchFamily="84" charset="0"/>
              </a:rPr>
              <a:t>5×21 </a:t>
            </a:r>
            <a:r>
              <a:rPr lang="en-US" sz="1800" dirty="0" smtClean="0">
                <a:latin typeface="Calibri" pitchFamily="84" charset="0"/>
              </a:rPr>
              <a:t>+ </a:t>
            </a:r>
            <a:r>
              <a:rPr lang="en-US" sz="1800" dirty="0" smtClean="0">
                <a:solidFill>
                  <a:srgbClr val="CC00CC"/>
                </a:solidFill>
                <a:latin typeface="Calibri" pitchFamily="84" charset="0"/>
              </a:rPr>
              <a:t>2×13</a:t>
            </a:r>
            <a:r>
              <a:rPr lang="en-US" sz="1800" dirty="0" smtClean="0">
                <a:latin typeface="Calibri" pitchFamily="84" charset="0"/>
              </a:rPr>
              <a:t> </a:t>
            </a:r>
            <a:r>
              <a:rPr lang="en-US" sz="1800" dirty="0">
                <a:latin typeface="Calibri" pitchFamily="84" charset="0"/>
              </a:rPr>
              <a:t>= </a:t>
            </a:r>
            <a:r>
              <a:rPr lang="en-US" sz="2000" b="1" u="sng" dirty="0" smtClean="0">
                <a:solidFill>
                  <a:srgbClr val="7030A0"/>
                </a:solidFill>
                <a:latin typeface="Calibri" pitchFamily="84" charset="0"/>
              </a:rPr>
              <a:t>505</a:t>
            </a:r>
            <a:r>
              <a:rPr lang="en-US" sz="2000" dirty="0" smtClean="0">
                <a:solidFill>
                  <a:srgbClr val="7030A0"/>
                </a:solidFill>
                <a:latin typeface="Calibri" pitchFamily="84" charset="0"/>
              </a:rPr>
              <a:t> </a:t>
            </a:r>
            <a:r>
              <a:rPr lang="en-US" sz="2000" dirty="0">
                <a:solidFill>
                  <a:srgbClr val="7030A0"/>
                </a:solidFill>
                <a:latin typeface="Calibri" pitchFamily="84" charset="0"/>
              </a:rPr>
              <a:t>klystrons installed (</a:t>
            </a:r>
            <a:r>
              <a:rPr lang="en-US" sz="2000" dirty="0" smtClean="0">
                <a:solidFill>
                  <a:srgbClr val="7030A0"/>
                </a:solidFill>
                <a:latin typeface="Calibri" pitchFamily="84" charset="0"/>
              </a:rPr>
              <a:t>481 </a:t>
            </a:r>
            <a:r>
              <a:rPr lang="en-US" sz="2000" dirty="0">
                <a:solidFill>
                  <a:srgbClr val="7030A0"/>
                </a:solidFill>
                <a:latin typeface="Calibri" pitchFamily="84" charset="0"/>
              </a:rPr>
              <a:t>on) </a:t>
            </a:r>
          </a:p>
        </p:txBody>
      </p:sp>
      <p:sp>
        <p:nvSpPr>
          <p:cNvPr id="27" name="Rectangle 26"/>
          <p:cNvSpPr/>
          <p:nvPr/>
        </p:nvSpPr>
        <p:spPr>
          <a:xfrm>
            <a:off x="3562250" y="6052401"/>
            <a:ext cx="3267175" cy="331465"/>
          </a:xfrm>
          <a:prstGeom prst="rect">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346" name="Picture 2"/>
          <p:cNvPicPr>
            <a:picLocks noChangeAspect="1" noChangeArrowheads="1"/>
          </p:cNvPicPr>
          <p:nvPr/>
        </p:nvPicPr>
        <p:blipFill>
          <a:blip r:embed="rId3" cstate="print"/>
          <a:srcRect/>
          <a:stretch>
            <a:fillRect/>
          </a:stretch>
        </p:blipFill>
        <p:spPr bwMode="auto">
          <a:xfrm>
            <a:off x="7524328" y="1407929"/>
            <a:ext cx="902844" cy="1326401"/>
          </a:xfrm>
          <a:prstGeom prst="rect">
            <a:avLst/>
          </a:prstGeom>
          <a:noFill/>
          <a:ln w="9525">
            <a:noFill/>
            <a:miter lim="800000"/>
            <a:headEnd/>
            <a:tailEnd/>
          </a:ln>
        </p:spPr>
      </p:pic>
      <p:cxnSp>
        <p:nvCxnSpPr>
          <p:cNvPr id="14" name="Straight Connector 13"/>
          <p:cNvCxnSpPr/>
          <p:nvPr/>
        </p:nvCxnSpPr>
        <p:spPr>
          <a:xfrm>
            <a:off x="381000" y="3200400"/>
            <a:ext cx="6705600" cy="914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7-Point Star 191"/>
          <p:cNvSpPr/>
          <p:nvPr/>
        </p:nvSpPr>
        <p:spPr>
          <a:xfrm>
            <a:off x="179512" y="4228380"/>
            <a:ext cx="506288" cy="381000"/>
          </a:xfrm>
          <a:prstGeom prst="star7">
            <a:avLst/>
          </a:prstGeom>
          <a:solidFill>
            <a:srgbClr val="FFFF00"/>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grpSp>
        <p:nvGrpSpPr>
          <p:cNvPr id="2" name="Group 191"/>
          <p:cNvGrpSpPr>
            <a:grpSpLocks/>
          </p:cNvGrpSpPr>
          <p:nvPr/>
        </p:nvGrpSpPr>
        <p:grpSpPr bwMode="auto">
          <a:xfrm>
            <a:off x="6772597" y="3284984"/>
            <a:ext cx="2047875" cy="517525"/>
            <a:chOff x="3134360" y="1235075"/>
            <a:chExt cx="2047240" cy="516878"/>
          </a:xfrm>
        </p:grpSpPr>
        <p:sp>
          <p:nvSpPr>
            <p:cNvPr id="28768" name="Oval 13"/>
            <p:cNvSpPr>
              <a:spLocks noChangeArrowheads="1"/>
            </p:cNvSpPr>
            <p:nvPr/>
          </p:nvSpPr>
          <p:spPr bwMode="auto">
            <a:xfrm>
              <a:off x="3134360" y="1245870"/>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28769" name="Oval 17"/>
            <p:cNvSpPr>
              <a:spLocks noChangeArrowheads="1"/>
            </p:cNvSpPr>
            <p:nvPr/>
          </p:nvSpPr>
          <p:spPr bwMode="auto">
            <a:xfrm>
              <a:off x="3175635" y="1526858"/>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28770" name="Text Box 1167"/>
            <p:cNvSpPr txBox="1">
              <a:spLocks noChangeArrowheads="1"/>
            </p:cNvSpPr>
            <p:nvPr/>
          </p:nvSpPr>
          <p:spPr bwMode="auto">
            <a:xfrm>
              <a:off x="3353367" y="1235075"/>
              <a:ext cx="1828233" cy="516878"/>
            </a:xfrm>
            <a:prstGeom prst="rect">
              <a:avLst/>
            </a:prstGeom>
            <a:noFill/>
            <a:ln w="9525">
              <a:noFill/>
              <a:miter lim="800000"/>
              <a:headEnd/>
              <a:tailEnd/>
            </a:ln>
          </p:spPr>
          <p:txBody>
            <a:bodyPr>
              <a:prstTxWarp prst="textNoShape">
                <a:avLst/>
              </a:prstTxWarp>
              <a:spAutoFit/>
            </a:bodyPr>
            <a:lstStyle/>
            <a:p>
              <a:r>
                <a:rPr lang="en-US" sz="1400" dirty="0">
                  <a:latin typeface="Calibri" pitchFamily="84" charset="0"/>
                </a:rPr>
                <a:t>-- main facilities shaft</a:t>
              </a:r>
            </a:p>
            <a:p>
              <a:r>
                <a:rPr lang="en-US" sz="1400" dirty="0">
                  <a:latin typeface="Calibri" pitchFamily="84" charset="0"/>
                </a:rPr>
                <a:t>-- additional KCS shaft</a:t>
              </a:r>
            </a:p>
          </p:txBody>
        </p:sp>
      </p:grpSp>
      <p:sp>
        <p:nvSpPr>
          <p:cNvPr id="28675" name="Title 1"/>
          <p:cNvSpPr txBox="1">
            <a:spLocks/>
          </p:cNvSpPr>
          <p:nvPr/>
        </p:nvSpPr>
        <p:spPr bwMode="auto">
          <a:xfrm>
            <a:off x="609600" y="0"/>
            <a:ext cx="7620000" cy="764704"/>
          </a:xfrm>
          <a:prstGeom prst="rect">
            <a:avLst/>
          </a:prstGeom>
          <a:noFill/>
          <a:ln w="9525">
            <a:noFill/>
            <a:miter lim="800000"/>
            <a:headEnd/>
            <a:tailEnd/>
          </a:ln>
        </p:spPr>
        <p:txBody>
          <a:bodyPr>
            <a:prstTxWarp prst="textNoShape">
              <a:avLst/>
            </a:prstTxWarp>
          </a:bodyPr>
          <a:lstStyle/>
          <a:p>
            <a:pPr algn="ctr" defTabSz="3881438"/>
            <a:r>
              <a:rPr lang="en-US" sz="4400" dirty="0">
                <a:solidFill>
                  <a:srgbClr val="CC00CC"/>
                </a:solidFill>
                <a:latin typeface="Calibri" pitchFamily="84" charset="0"/>
              </a:rPr>
              <a:t>KCS Shafts and RF Units per KCS</a:t>
            </a:r>
          </a:p>
        </p:txBody>
      </p:sp>
      <p:sp>
        <p:nvSpPr>
          <p:cNvPr id="28676" name="TextBox 104"/>
          <p:cNvSpPr txBox="1">
            <a:spLocks noChangeArrowheads="1"/>
          </p:cNvSpPr>
          <p:nvPr/>
        </p:nvSpPr>
        <p:spPr bwMode="auto">
          <a:xfrm>
            <a:off x="4320480" y="5746030"/>
            <a:ext cx="4139952" cy="923330"/>
          </a:xfrm>
          <a:prstGeom prst="rect">
            <a:avLst/>
          </a:prstGeom>
          <a:noFill/>
          <a:ln w="9525">
            <a:noFill/>
            <a:miter lim="800000"/>
            <a:headEnd/>
            <a:tailEnd/>
          </a:ln>
        </p:spPr>
        <p:txBody>
          <a:bodyPr wrap="square">
            <a:prstTxWarp prst="textNoShape">
              <a:avLst/>
            </a:prstTxWarp>
            <a:spAutoFit/>
          </a:bodyPr>
          <a:lstStyle/>
          <a:p>
            <a:pPr>
              <a:spcBef>
                <a:spcPts val="0"/>
              </a:spcBef>
            </a:pPr>
            <a:r>
              <a:rPr lang="en-US" sz="1800" dirty="0" smtClean="0">
                <a:latin typeface="Calibri" pitchFamily="84" charset="0"/>
              </a:rPr>
              <a:t>    </a:t>
            </a:r>
            <a:r>
              <a:rPr lang="en-US" sz="1800" u="sng" dirty="0" smtClean="0">
                <a:latin typeface="Calibri" pitchFamily="84" charset="0"/>
              </a:rPr>
              <a:t>total:</a:t>
            </a:r>
            <a:r>
              <a:rPr lang="en-US" sz="1800" dirty="0" smtClean="0">
                <a:latin typeface="Calibri" pitchFamily="84" charset="0"/>
              </a:rPr>
              <a:t>	</a:t>
            </a:r>
            <a:r>
              <a:rPr lang="en-US" sz="1800" b="1" dirty="0" smtClean="0">
                <a:latin typeface="Calibri" pitchFamily="84" charset="0"/>
              </a:rPr>
              <a:t>599 </a:t>
            </a:r>
            <a:r>
              <a:rPr lang="en-US" sz="1800" b="1" dirty="0" err="1">
                <a:latin typeface="Calibri" pitchFamily="84" charset="0"/>
              </a:rPr>
              <a:t>rf</a:t>
            </a:r>
            <a:r>
              <a:rPr lang="en-US" sz="1800" b="1" dirty="0">
                <a:latin typeface="Calibri" pitchFamily="84" charset="0"/>
              </a:rPr>
              <a:t> units</a:t>
            </a:r>
            <a:r>
              <a:rPr lang="en-US" sz="1800" dirty="0">
                <a:latin typeface="Calibri" pitchFamily="84" charset="0"/>
              </a:rPr>
              <a:t> </a:t>
            </a:r>
            <a:r>
              <a:rPr lang="en-US" sz="1800" dirty="0" smtClean="0">
                <a:latin typeface="Calibri" pitchFamily="84" charset="0"/>
              </a:rPr>
              <a:t>(567 ML + 32 RTML)</a:t>
            </a:r>
          </a:p>
          <a:p>
            <a:pPr>
              <a:spcBef>
                <a:spcPts val="0"/>
              </a:spcBef>
            </a:pPr>
            <a:r>
              <a:rPr lang="en-US" sz="1800" b="1" dirty="0" smtClean="0">
                <a:latin typeface="Calibri" pitchFamily="84" charset="0"/>
              </a:rPr>
              <a:t>	1,797 </a:t>
            </a:r>
            <a:r>
              <a:rPr lang="en-US" sz="1800" b="1" dirty="0" err="1" smtClean="0">
                <a:latin typeface="Calibri" pitchFamily="84" charset="0"/>
              </a:rPr>
              <a:t>cryomodules</a:t>
            </a:r>
            <a:endParaRPr lang="en-US" sz="1800" b="1" dirty="0" smtClean="0">
              <a:latin typeface="Calibri" pitchFamily="84" charset="0"/>
            </a:endParaRPr>
          </a:p>
          <a:p>
            <a:pPr>
              <a:spcBef>
                <a:spcPts val="0"/>
              </a:spcBef>
            </a:pPr>
            <a:r>
              <a:rPr lang="en-US" sz="1800" b="1" dirty="0" smtClean="0">
                <a:latin typeface="Calibri" pitchFamily="84" charset="0"/>
              </a:rPr>
              <a:t>	15,574 cavities</a:t>
            </a:r>
          </a:p>
        </p:txBody>
      </p:sp>
      <p:sp>
        <p:nvSpPr>
          <p:cNvPr id="28677" name="Oval 56"/>
          <p:cNvSpPr>
            <a:spLocks noChangeArrowheads="1"/>
          </p:cNvSpPr>
          <p:nvPr/>
        </p:nvSpPr>
        <p:spPr bwMode="auto">
          <a:xfrm>
            <a:off x="1907704" y="3861048"/>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28678" name="Oval 60"/>
          <p:cNvSpPr>
            <a:spLocks noChangeArrowheads="1"/>
          </p:cNvSpPr>
          <p:nvPr/>
        </p:nvSpPr>
        <p:spPr bwMode="auto">
          <a:xfrm>
            <a:off x="3239250" y="3937248"/>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28684" name="Line 66"/>
          <p:cNvSpPr>
            <a:spLocks noChangeShapeType="1"/>
          </p:cNvSpPr>
          <p:nvPr/>
        </p:nvSpPr>
        <p:spPr bwMode="auto">
          <a:xfrm>
            <a:off x="7798509" y="4452996"/>
            <a:ext cx="533400"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01" name="Text Box 83"/>
          <p:cNvSpPr txBox="1">
            <a:spLocks noChangeArrowheads="1"/>
          </p:cNvSpPr>
          <p:nvPr/>
        </p:nvSpPr>
        <p:spPr bwMode="auto">
          <a:xfrm>
            <a:off x="7874709" y="4148196"/>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00FF"/>
                </a:solidFill>
                <a:latin typeface="Calibri" pitchFamily="84" charset="0"/>
              </a:rPr>
              <a:t>25</a:t>
            </a:r>
            <a:endParaRPr lang="en-US" sz="1600" b="1" dirty="0">
              <a:solidFill>
                <a:srgbClr val="0000FF"/>
              </a:solidFill>
              <a:latin typeface="Calibri" pitchFamily="84" charset="0"/>
            </a:endParaRPr>
          </a:p>
        </p:txBody>
      </p:sp>
      <p:sp>
        <p:nvSpPr>
          <p:cNvPr id="28707" name="Line 98"/>
          <p:cNvSpPr>
            <a:spLocks noChangeShapeType="1"/>
          </p:cNvSpPr>
          <p:nvPr/>
        </p:nvSpPr>
        <p:spPr bwMode="auto">
          <a:xfrm flipH="1">
            <a:off x="3785592" y="4573835"/>
            <a:ext cx="2514600" cy="0"/>
          </a:xfrm>
          <a:prstGeom prst="line">
            <a:avLst/>
          </a:prstGeom>
          <a:noFill/>
          <a:ln w="19050">
            <a:solidFill>
              <a:srgbClr val="FF0000"/>
            </a:solidFill>
            <a:round/>
            <a:headEnd/>
            <a:tailEnd type="stealth" w="lg" len="lg"/>
          </a:ln>
        </p:spPr>
        <p:txBody>
          <a:bodyPr>
            <a:prstTxWarp prst="textNoShape">
              <a:avLst/>
            </a:prstTxWarp>
          </a:bodyPr>
          <a:lstStyle/>
          <a:p>
            <a:endParaRPr lang="en-US"/>
          </a:p>
        </p:txBody>
      </p:sp>
      <p:sp>
        <p:nvSpPr>
          <p:cNvPr id="28708" name="Text Box 1213"/>
          <p:cNvSpPr txBox="1">
            <a:spLocks noChangeArrowheads="1"/>
          </p:cNvSpPr>
          <p:nvPr/>
        </p:nvSpPr>
        <p:spPr bwMode="auto">
          <a:xfrm>
            <a:off x="4403130" y="4530973"/>
            <a:ext cx="928687"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dirty="0">
                <a:solidFill>
                  <a:srgbClr val="FF0000"/>
                </a:solidFill>
                <a:latin typeface="Calibri" pitchFamily="84" charset="0"/>
              </a:rPr>
              <a:t>e</a:t>
            </a:r>
            <a:r>
              <a:rPr lang="en-US" sz="1600" baseline="30000" dirty="0">
                <a:solidFill>
                  <a:srgbClr val="FF0000"/>
                </a:solidFill>
                <a:latin typeface="Calibri" pitchFamily="84" charset="0"/>
              </a:rPr>
              <a:t>-</a:t>
            </a:r>
            <a:r>
              <a:rPr lang="en-US" sz="1600" dirty="0">
                <a:solidFill>
                  <a:srgbClr val="FF0000"/>
                </a:solidFill>
                <a:latin typeface="Calibri" pitchFamily="84" charset="0"/>
              </a:rPr>
              <a:t> beam</a:t>
            </a:r>
          </a:p>
        </p:txBody>
      </p:sp>
      <p:sp>
        <p:nvSpPr>
          <p:cNvPr id="28714" name="Oval 57"/>
          <p:cNvSpPr>
            <a:spLocks noChangeArrowheads="1"/>
          </p:cNvSpPr>
          <p:nvPr/>
        </p:nvSpPr>
        <p:spPr bwMode="auto">
          <a:xfrm>
            <a:off x="7221832" y="4834185"/>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28715" name="Line 61"/>
          <p:cNvSpPr>
            <a:spLocks noChangeShapeType="1"/>
          </p:cNvSpPr>
          <p:nvPr/>
        </p:nvSpPr>
        <p:spPr bwMode="auto">
          <a:xfrm>
            <a:off x="2416721" y="5053260"/>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16" name="Line 62"/>
          <p:cNvSpPr>
            <a:spLocks noChangeShapeType="1"/>
          </p:cNvSpPr>
          <p:nvPr/>
        </p:nvSpPr>
        <p:spPr bwMode="auto">
          <a:xfrm>
            <a:off x="2416721" y="5434260"/>
            <a:ext cx="533400"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17" name="Line 63"/>
          <p:cNvSpPr>
            <a:spLocks noChangeShapeType="1"/>
          </p:cNvSpPr>
          <p:nvPr/>
        </p:nvSpPr>
        <p:spPr bwMode="auto">
          <a:xfrm>
            <a:off x="3559721" y="5053260"/>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18" name="Line 64"/>
          <p:cNvSpPr>
            <a:spLocks noChangeShapeType="1"/>
          </p:cNvSpPr>
          <p:nvPr/>
        </p:nvSpPr>
        <p:spPr bwMode="auto">
          <a:xfrm>
            <a:off x="3026321" y="5434260"/>
            <a:ext cx="533400"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19" name="Line 65"/>
          <p:cNvSpPr>
            <a:spLocks noChangeShapeType="1"/>
          </p:cNvSpPr>
          <p:nvPr/>
        </p:nvSpPr>
        <p:spPr bwMode="auto">
          <a:xfrm>
            <a:off x="3621810" y="5053260"/>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20" name="Line 66"/>
          <p:cNvSpPr>
            <a:spLocks noChangeShapeType="1"/>
          </p:cNvSpPr>
          <p:nvPr/>
        </p:nvSpPr>
        <p:spPr bwMode="auto">
          <a:xfrm>
            <a:off x="3621810" y="5434260"/>
            <a:ext cx="533400"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34" name="Text Box 80"/>
          <p:cNvSpPr txBox="1">
            <a:spLocks noChangeArrowheads="1"/>
          </p:cNvSpPr>
          <p:nvPr/>
        </p:nvSpPr>
        <p:spPr bwMode="auto">
          <a:xfrm>
            <a:off x="2492921" y="5129460"/>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00FF"/>
                </a:solidFill>
                <a:latin typeface="Calibri" pitchFamily="84" charset="0"/>
              </a:rPr>
              <a:t>25</a:t>
            </a:r>
            <a:endParaRPr lang="en-US" sz="1600" b="1" dirty="0">
              <a:solidFill>
                <a:srgbClr val="0000FF"/>
              </a:solidFill>
              <a:latin typeface="Calibri" pitchFamily="84" charset="0"/>
            </a:endParaRPr>
          </a:p>
        </p:txBody>
      </p:sp>
      <p:sp>
        <p:nvSpPr>
          <p:cNvPr id="28735" name="Text Box 81"/>
          <p:cNvSpPr txBox="1">
            <a:spLocks noChangeArrowheads="1"/>
          </p:cNvSpPr>
          <p:nvPr/>
        </p:nvSpPr>
        <p:spPr bwMode="auto">
          <a:xfrm>
            <a:off x="3102521" y="5129460"/>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00FF"/>
                </a:solidFill>
                <a:latin typeface="Calibri" pitchFamily="84" charset="0"/>
              </a:rPr>
              <a:t>25</a:t>
            </a:r>
            <a:endParaRPr lang="en-US" sz="1600" b="1" dirty="0">
              <a:solidFill>
                <a:srgbClr val="0000FF"/>
              </a:solidFill>
              <a:latin typeface="Calibri" pitchFamily="84" charset="0"/>
            </a:endParaRPr>
          </a:p>
        </p:txBody>
      </p:sp>
      <p:sp>
        <p:nvSpPr>
          <p:cNvPr id="28737" name="Text Box 83"/>
          <p:cNvSpPr txBox="1">
            <a:spLocks noChangeArrowheads="1"/>
          </p:cNvSpPr>
          <p:nvPr/>
        </p:nvSpPr>
        <p:spPr bwMode="auto">
          <a:xfrm>
            <a:off x="3698010" y="5129460"/>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00FF"/>
                </a:solidFill>
                <a:latin typeface="Calibri" pitchFamily="84" charset="0"/>
              </a:rPr>
              <a:t>25</a:t>
            </a:r>
            <a:endParaRPr lang="en-US" sz="1600" b="1" dirty="0">
              <a:solidFill>
                <a:srgbClr val="0000FF"/>
              </a:solidFill>
              <a:latin typeface="Calibri" pitchFamily="84" charset="0"/>
            </a:endParaRPr>
          </a:p>
        </p:txBody>
      </p:sp>
      <p:sp>
        <p:nvSpPr>
          <p:cNvPr id="28743" name="Line 98"/>
          <p:cNvSpPr>
            <a:spLocks noChangeShapeType="1"/>
          </p:cNvSpPr>
          <p:nvPr/>
        </p:nvSpPr>
        <p:spPr bwMode="auto">
          <a:xfrm flipH="1">
            <a:off x="2743225" y="5566395"/>
            <a:ext cx="2514600" cy="0"/>
          </a:xfrm>
          <a:prstGeom prst="line">
            <a:avLst/>
          </a:prstGeom>
          <a:noFill/>
          <a:ln w="19050">
            <a:solidFill>
              <a:srgbClr val="00B050"/>
            </a:solidFill>
            <a:round/>
            <a:headEnd type="stealth" w="lg" len="lg"/>
            <a:tailEnd type="none" w="lg" len="lg"/>
          </a:ln>
        </p:spPr>
        <p:txBody>
          <a:bodyPr>
            <a:prstTxWarp prst="textNoShape">
              <a:avLst/>
            </a:prstTxWarp>
          </a:bodyPr>
          <a:lstStyle/>
          <a:p>
            <a:endParaRPr lang="en-US"/>
          </a:p>
        </p:txBody>
      </p:sp>
      <p:sp>
        <p:nvSpPr>
          <p:cNvPr id="28744" name="Line 63"/>
          <p:cNvSpPr>
            <a:spLocks noChangeShapeType="1"/>
          </p:cNvSpPr>
          <p:nvPr/>
        </p:nvSpPr>
        <p:spPr bwMode="auto">
          <a:xfrm>
            <a:off x="2340521" y="5053260"/>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45" name="Line 64"/>
          <p:cNvSpPr>
            <a:spLocks noChangeShapeType="1"/>
          </p:cNvSpPr>
          <p:nvPr/>
        </p:nvSpPr>
        <p:spPr bwMode="auto">
          <a:xfrm>
            <a:off x="1807121" y="5434260"/>
            <a:ext cx="533400"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46" name="Text Box 81"/>
          <p:cNvSpPr txBox="1">
            <a:spLocks noChangeArrowheads="1"/>
          </p:cNvSpPr>
          <p:nvPr/>
        </p:nvSpPr>
        <p:spPr bwMode="auto">
          <a:xfrm>
            <a:off x="1883321" y="5129460"/>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00FF"/>
                </a:solidFill>
                <a:latin typeface="Calibri" pitchFamily="84" charset="0"/>
              </a:rPr>
              <a:t>25</a:t>
            </a:r>
            <a:endParaRPr lang="en-US" sz="1600" b="1" dirty="0">
              <a:solidFill>
                <a:srgbClr val="0000FF"/>
              </a:solidFill>
              <a:latin typeface="Calibri" pitchFamily="84" charset="0"/>
            </a:endParaRPr>
          </a:p>
        </p:txBody>
      </p:sp>
      <p:sp>
        <p:nvSpPr>
          <p:cNvPr id="28747" name="Oval 58"/>
          <p:cNvSpPr>
            <a:spLocks noChangeArrowheads="1"/>
          </p:cNvSpPr>
          <p:nvPr/>
        </p:nvSpPr>
        <p:spPr bwMode="auto">
          <a:xfrm>
            <a:off x="2264321" y="4827835"/>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28750" name="Oval 71"/>
          <p:cNvSpPr>
            <a:spLocks noChangeArrowheads="1"/>
          </p:cNvSpPr>
          <p:nvPr/>
        </p:nvSpPr>
        <p:spPr bwMode="auto">
          <a:xfrm>
            <a:off x="1051027" y="4911973"/>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28752" name="Text Box 1213"/>
          <p:cNvSpPr txBox="1">
            <a:spLocks noChangeArrowheads="1"/>
          </p:cNvSpPr>
          <p:nvPr/>
        </p:nvSpPr>
        <p:spPr bwMode="auto">
          <a:xfrm>
            <a:off x="3558276" y="5515595"/>
            <a:ext cx="928688"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a:solidFill>
                  <a:srgbClr val="00B050"/>
                </a:solidFill>
                <a:latin typeface="Calibri" pitchFamily="84" charset="0"/>
              </a:rPr>
              <a:t>e</a:t>
            </a:r>
            <a:r>
              <a:rPr lang="en-US" sz="1600" baseline="30000">
                <a:solidFill>
                  <a:srgbClr val="00B050"/>
                </a:solidFill>
                <a:latin typeface="Calibri" pitchFamily="84" charset="0"/>
              </a:rPr>
              <a:t>+</a:t>
            </a:r>
            <a:r>
              <a:rPr lang="en-US" sz="1600">
                <a:solidFill>
                  <a:srgbClr val="00B050"/>
                </a:solidFill>
                <a:latin typeface="Calibri" pitchFamily="84" charset="0"/>
              </a:rPr>
              <a:t> beam</a:t>
            </a:r>
          </a:p>
        </p:txBody>
      </p:sp>
      <p:sp>
        <p:nvSpPr>
          <p:cNvPr id="103" name="Rectangle 102"/>
          <p:cNvSpPr/>
          <p:nvPr/>
        </p:nvSpPr>
        <p:spPr>
          <a:xfrm>
            <a:off x="849313" y="4433656"/>
            <a:ext cx="492125" cy="46037"/>
          </a:xfrm>
          <a:prstGeom prst="rect">
            <a:avLst/>
          </a:prstGeom>
          <a:solidFill>
            <a:srgbClr val="9933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srgbClr val="FFFFFF"/>
              </a:solidFill>
            </a:endParaRPr>
          </a:p>
        </p:txBody>
      </p:sp>
      <p:sp>
        <p:nvSpPr>
          <p:cNvPr id="28754" name="Text Box 1213"/>
          <p:cNvSpPr txBox="1">
            <a:spLocks noChangeArrowheads="1"/>
          </p:cNvSpPr>
          <p:nvPr/>
        </p:nvSpPr>
        <p:spPr bwMode="auto">
          <a:xfrm>
            <a:off x="628650" y="4151560"/>
            <a:ext cx="928688"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latin typeface="Calibri" pitchFamily="84" charset="0"/>
              </a:rPr>
              <a:t>undulator</a:t>
            </a:r>
          </a:p>
        </p:txBody>
      </p:sp>
      <p:sp>
        <p:nvSpPr>
          <p:cNvPr id="28758" name="Line 76"/>
          <p:cNvSpPr>
            <a:spLocks noChangeShapeType="1"/>
          </p:cNvSpPr>
          <p:nvPr/>
        </p:nvSpPr>
        <p:spPr bwMode="auto">
          <a:xfrm>
            <a:off x="1098652" y="5051673"/>
            <a:ext cx="0" cy="381000"/>
          </a:xfrm>
          <a:prstGeom prst="line">
            <a:avLst/>
          </a:prstGeom>
          <a:noFill/>
          <a:ln w="31750">
            <a:solidFill>
              <a:srgbClr val="CC00CC"/>
            </a:solidFill>
            <a:round/>
            <a:headEnd/>
            <a:tailEnd/>
          </a:ln>
        </p:spPr>
        <p:txBody>
          <a:bodyPr>
            <a:prstTxWarp prst="textNoShape">
              <a:avLst/>
            </a:prstTxWarp>
          </a:bodyPr>
          <a:lstStyle/>
          <a:p>
            <a:endParaRPr lang="en-US"/>
          </a:p>
        </p:txBody>
      </p:sp>
      <p:sp>
        <p:nvSpPr>
          <p:cNvPr id="28760" name="Text Box 87"/>
          <p:cNvSpPr txBox="1">
            <a:spLocks noChangeArrowheads="1"/>
          </p:cNvSpPr>
          <p:nvPr/>
        </p:nvSpPr>
        <p:spPr bwMode="auto">
          <a:xfrm>
            <a:off x="658063" y="5132635"/>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CC00CC"/>
                </a:solidFill>
                <a:latin typeface="Calibri" pitchFamily="84" charset="0"/>
              </a:rPr>
              <a:t>16</a:t>
            </a:r>
            <a:endParaRPr lang="en-US" sz="1600" b="1" dirty="0">
              <a:solidFill>
                <a:srgbClr val="CC00CC"/>
              </a:solidFill>
              <a:latin typeface="Calibri" pitchFamily="84" charset="0"/>
            </a:endParaRPr>
          </a:p>
        </p:txBody>
      </p:sp>
      <p:sp>
        <p:nvSpPr>
          <p:cNvPr id="28762" name="Oval 60"/>
          <p:cNvSpPr>
            <a:spLocks noChangeArrowheads="1"/>
          </p:cNvSpPr>
          <p:nvPr/>
        </p:nvSpPr>
        <p:spPr bwMode="auto">
          <a:xfrm>
            <a:off x="3512272" y="4932610"/>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28763" name="Text Box 87"/>
          <p:cNvSpPr txBox="1">
            <a:spLocks noChangeArrowheads="1"/>
          </p:cNvSpPr>
          <p:nvPr/>
        </p:nvSpPr>
        <p:spPr bwMode="auto">
          <a:xfrm>
            <a:off x="8493177" y="4131276"/>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CC00CC"/>
                </a:solidFill>
                <a:latin typeface="Calibri" pitchFamily="84" charset="0"/>
              </a:rPr>
              <a:t>16</a:t>
            </a:r>
            <a:endParaRPr lang="en-US" sz="1600" b="1" dirty="0">
              <a:solidFill>
                <a:srgbClr val="CC00CC"/>
              </a:solidFill>
              <a:latin typeface="Calibri" pitchFamily="84" charset="0"/>
            </a:endParaRPr>
          </a:p>
        </p:txBody>
      </p:sp>
      <p:sp>
        <p:nvSpPr>
          <p:cNvPr id="28765" name="Line 79"/>
          <p:cNvSpPr>
            <a:spLocks noChangeShapeType="1"/>
          </p:cNvSpPr>
          <p:nvPr/>
        </p:nvSpPr>
        <p:spPr bwMode="auto">
          <a:xfrm flipV="1">
            <a:off x="8392955" y="4456380"/>
            <a:ext cx="504056" cy="0"/>
          </a:xfrm>
          <a:prstGeom prst="line">
            <a:avLst/>
          </a:prstGeom>
          <a:noFill/>
          <a:ln w="31750">
            <a:solidFill>
              <a:srgbClr val="CC00CC"/>
            </a:solidFill>
            <a:round/>
            <a:headEnd/>
            <a:tailEnd/>
          </a:ln>
        </p:spPr>
        <p:txBody>
          <a:bodyPr>
            <a:prstTxWarp prst="textNoShape">
              <a:avLst/>
            </a:prstTxWarp>
          </a:bodyPr>
          <a:lstStyle/>
          <a:p>
            <a:endParaRPr lang="en-US"/>
          </a:p>
        </p:txBody>
      </p:sp>
      <p:sp>
        <p:nvSpPr>
          <p:cNvPr id="100" name="TextBox 99"/>
          <p:cNvSpPr txBox="1"/>
          <p:nvPr/>
        </p:nvSpPr>
        <p:spPr>
          <a:xfrm>
            <a:off x="539552" y="2276872"/>
            <a:ext cx="8136904" cy="1461939"/>
          </a:xfrm>
          <a:prstGeom prst="rect">
            <a:avLst/>
          </a:prstGeom>
          <a:noFill/>
        </p:spPr>
        <p:txBody>
          <a:bodyPr wrap="square" rtlCol="0">
            <a:spAutoFit/>
          </a:bodyPr>
          <a:lstStyle/>
          <a:p>
            <a:r>
              <a:rPr lang="en-US" sz="1400" dirty="0" smtClean="0">
                <a:solidFill>
                  <a:srgbClr val="CC00CC"/>
                </a:solidFill>
                <a:latin typeface="Arial" pitchFamily="34" charset="0"/>
                <a:cs typeface="Arial" pitchFamily="34" charset="0"/>
              </a:rPr>
              <a:t>RTML2’s</a:t>
            </a:r>
            <a:r>
              <a:rPr lang="en-US" sz="1400" dirty="0" smtClean="0">
                <a:latin typeface="Arial" pitchFamily="34" charset="0"/>
                <a:cs typeface="Arial" pitchFamily="34" charset="0"/>
              </a:rPr>
              <a:t>:	10 </a:t>
            </a:r>
            <a:r>
              <a:rPr lang="en-US" sz="1400" dirty="0" err="1" smtClean="0">
                <a:latin typeface="Arial" pitchFamily="34" charset="0"/>
                <a:cs typeface="Arial" pitchFamily="34" charset="0"/>
              </a:rPr>
              <a:t>GeV</a:t>
            </a:r>
            <a:r>
              <a:rPr lang="en-US" sz="1400" dirty="0" smtClean="0">
                <a:latin typeface="Arial" pitchFamily="34" charset="0"/>
                <a:cs typeface="Arial" pitchFamily="34" charset="0"/>
              </a:rPr>
              <a:t> </a:t>
            </a:r>
            <a:r>
              <a:rPr lang="en-US" sz="1400" dirty="0" smtClean="0">
                <a:latin typeface="Arial" pitchFamily="34" charset="0"/>
                <a:cs typeface="Arial" pitchFamily="34" charset="0"/>
                <a:sym typeface="Symbol"/>
              </a:rPr>
              <a:t> </a:t>
            </a:r>
            <a:r>
              <a:rPr lang="en-US" sz="1400" dirty="0" smtClean="0">
                <a:latin typeface="Arial" pitchFamily="34" charset="0"/>
                <a:cs typeface="Arial" pitchFamily="34" charset="0"/>
              </a:rPr>
              <a:t>(27.1 </a:t>
            </a:r>
            <a:r>
              <a:rPr lang="en-US" sz="1400" dirty="0" err="1" smtClean="0">
                <a:latin typeface="Arial" pitchFamily="34" charset="0"/>
                <a:cs typeface="Arial" pitchFamily="34" charset="0"/>
              </a:rPr>
              <a:t>MeV</a:t>
            </a:r>
            <a:r>
              <a:rPr lang="en-US" sz="1400" dirty="0" smtClean="0">
                <a:latin typeface="Arial" pitchFamily="34" charset="0"/>
                <a:cs typeface="Arial" pitchFamily="34" charset="0"/>
              </a:rPr>
              <a:t>/m*×</a:t>
            </a:r>
            <a:r>
              <a:rPr lang="en-US" sz="1400" dirty="0" smtClean="0">
                <a:solidFill>
                  <a:srgbClr val="C00000"/>
                </a:solidFill>
                <a:latin typeface="Arial" pitchFamily="34" charset="0"/>
                <a:cs typeface="Arial" pitchFamily="34" charset="0"/>
              </a:rPr>
              <a:t>cos27.6</a:t>
            </a:r>
            <a:r>
              <a:rPr lang="en-US" sz="1400" dirty="0" smtClean="0">
                <a:solidFill>
                  <a:srgbClr val="C00000"/>
                </a:solidFill>
                <a:latin typeface="Calibri" pitchFamily="84" charset="0"/>
                <a:sym typeface="Symbol"/>
              </a:rPr>
              <a:t></a:t>
            </a:r>
            <a:r>
              <a:rPr lang="en-US" sz="1400" dirty="0" smtClean="0">
                <a:latin typeface="Arial" pitchFamily="34" charset="0"/>
                <a:cs typeface="Arial" pitchFamily="34" charset="0"/>
              </a:rPr>
              <a:t>×1.038 m/cav.) = ~401 cav.</a:t>
            </a:r>
          </a:p>
          <a:p>
            <a:r>
              <a:rPr lang="en-US" sz="1400" dirty="0" smtClean="0">
                <a:latin typeface="Arial" pitchFamily="34" charset="0"/>
                <a:cs typeface="Arial" pitchFamily="34" charset="0"/>
              </a:rPr>
              <a:t>	401 cav. </a:t>
            </a:r>
            <a:r>
              <a:rPr lang="en-US" sz="1400" dirty="0" smtClean="0">
                <a:latin typeface="Arial" pitchFamily="34" charset="0"/>
                <a:cs typeface="Arial" pitchFamily="34" charset="0"/>
                <a:sym typeface="Symbol"/>
              </a:rPr>
              <a:t>  </a:t>
            </a:r>
            <a:r>
              <a:rPr lang="en-US" sz="1400" dirty="0" smtClean="0">
                <a:solidFill>
                  <a:srgbClr val="C00000"/>
                </a:solidFill>
                <a:latin typeface="Arial" pitchFamily="34" charset="0"/>
                <a:cs typeface="Arial" pitchFamily="34" charset="0"/>
                <a:sym typeface="Symbol"/>
              </a:rPr>
              <a:t>26</a:t>
            </a:r>
            <a:r>
              <a:rPr lang="en-US" sz="1400" dirty="0" smtClean="0">
                <a:latin typeface="Arial" pitchFamily="34" charset="0"/>
                <a:cs typeface="Arial" pitchFamily="34" charset="0"/>
                <a:sym typeface="Symbol"/>
              </a:rPr>
              <a:t> cav./</a:t>
            </a:r>
            <a:r>
              <a:rPr lang="en-US" sz="1400" dirty="0" err="1" smtClean="0">
                <a:latin typeface="Arial" pitchFamily="34" charset="0"/>
                <a:cs typeface="Arial" pitchFamily="34" charset="0"/>
                <a:sym typeface="Symbol"/>
              </a:rPr>
              <a:t>rf</a:t>
            </a:r>
            <a:r>
              <a:rPr lang="en-US" sz="1400" dirty="0" smtClean="0">
                <a:latin typeface="Arial" pitchFamily="34" charset="0"/>
                <a:cs typeface="Arial" pitchFamily="34" charset="0"/>
                <a:sym typeface="Symbol"/>
              </a:rPr>
              <a:t> unit = 15.42 </a:t>
            </a:r>
            <a:r>
              <a:rPr lang="en-US" sz="1400" dirty="0" err="1" smtClean="0">
                <a:latin typeface="Arial" pitchFamily="34" charset="0"/>
                <a:cs typeface="Arial" pitchFamily="34" charset="0"/>
                <a:sym typeface="Symbol"/>
              </a:rPr>
              <a:t>rf</a:t>
            </a:r>
            <a:r>
              <a:rPr lang="en-US" sz="1400" dirty="0" smtClean="0">
                <a:latin typeface="Arial" pitchFamily="34" charset="0"/>
                <a:cs typeface="Arial" pitchFamily="34" charset="0"/>
                <a:sym typeface="Symbol"/>
              </a:rPr>
              <a:t> units     RTML2:  </a:t>
            </a:r>
            <a:r>
              <a:rPr lang="en-US" sz="1400" dirty="0" smtClean="0">
                <a:solidFill>
                  <a:srgbClr val="0000FF"/>
                </a:solidFill>
                <a:latin typeface="Arial" pitchFamily="34" charset="0"/>
                <a:cs typeface="Arial" pitchFamily="34" charset="0"/>
                <a:sym typeface="Symbol"/>
              </a:rPr>
              <a:t>16 </a:t>
            </a:r>
            <a:r>
              <a:rPr lang="en-US" sz="1400" dirty="0" err="1" smtClean="0">
                <a:solidFill>
                  <a:srgbClr val="0000FF"/>
                </a:solidFill>
                <a:latin typeface="Arial" pitchFamily="34" charset="0"/>
                <a:cs typeface="Arial" pitchFamily="34" charset="0"/>
                <a:sym typeface="Symbol"/>
              </a:rPr>
              <a:t>rf</a:t>
            </a:r>
            <a:r>
              <a:rPr lang="en-US" sz="1400" dirty="0" smtClean="0">
                <a:solidFill>
                  <a:srgbClr val="0000FF"/>
                </a:solidFill>
                <a:latin typeface="Arial" pitchFamily="34" charset="0"/>
                <a:cs typeface="Arial" pitchFamily="34" charset="0"/>
                <a:sym typeface="Symbol"/>
              </a:rPr>
              <a:t> units</a:t>
            </a:r>
            <a:endParaRPr lang="en-US" sz="1400" dirty="0" smtClean="0">
              <a:latin typeface="Arial" pitchFamily="34" charset="0"/>
              <a:cs typeface="Arial" pitchFamily="34" charset="0"/>
            </a:endParaRPr>
          </a:p>
          <a:p>
            <a:pPr>
              <a:spcBef>
                <a:spcPts val="600"/>
              </a:spcBef>
            </a:pPr>
            <a:r>
              <a:rPr lang="en-US" sz="1400" dirty="0" smtClean="0">
                <a:solidFill>
                  <a:srgbClr val="008000"/>
                </a:solidFill>
                <a:latin typeface="Arial" pitchFamily="34" charset="0"/>
                <a:cs typeface="Arial" pitchFamily="34" charset="0"/>
              </a:rPr>
              <a:t>Main </a:t>
            </a:r>
            <a:r>
              <a:rPr lang="en-US" sz="1400" dirty="0" err="1" smtClean="0">
                <a:solidFill>
                  <a:srgbClr val="008000"/>
                </a:solidFill>
                <a:latin typeface="Arial" pitchFamily="34" charset="0"/>
                <a:cs typeface="Arial" pitchFamily="34" charset="0"/>
              </a:rPr>
              <a:t>Linacs</a:t>
            </a:r>
            <a:r>
              <a:rPr lang="en-US" sz="1400" dirty="0" smtClean="0">
                <a:latin typeface="Arial" pitchFamily="34" charset="0"/>
                <a:cs typeface="Arial" pitchFamily="34" charset="0"/>
              </a:rPr>
              <a:t>:  (250 GeV–15 </a:t>
            </a:r>
            <a:r>
              <a:rPr lang="en-US" sz="1400" dirty="0" err="1" smtClean="0">
                <a:latin typeface="Arial" pitchFamily="34" charset="0"/>
                <a:cs typeface="Arial" pitchFamily="34" charset="0"/>
              </a:rPr>
              <a:t>GeV</a:t>
            </a:r>
            <a:r>
              <a:rPr lang="en-US" sz="1400" dirty="0" smtClean="0">
                <a:latin typeface="Arial" pitchFamily="34" charset="0"/>
                <a:cs typeface="Arial" pitchFamily="34" charset="0"/>
              </a:rPr>
              <a:t>) </a:t>
            </a:r>
            <a:r>
              <a:rPr lang="en-US" sz="1400" dirty="0" smtClean="0">
                <a:latin typeface="Arial" pitchFamily="34" charset="0"/>
                <a:cs typeface="Arial" pitchFamily="34" charset="0"/>
                <a:sym typeface="Symbol"/>
              </a:rPr>
              <a:t> </a:t>
            </a:r>
            <a:r>
              <a:rPr lang="en-US" sz="1400" dirty="0" smtClean="0">
                <a:latin typeface="Arial" pitchFamily="34" charset="0"/>
                <a:cs typeface="Arial" pitchFamily="34" charset="0"/>
              </a:rPr>
              <a:t>(31.5 </a:t>
            </a:r>
            <a:r>
              <a:rPr lang="en-US" sz="1400" dirty="0" err="1" smtClean="0">
                <a:latin typeface="Arial" pitchFamily="34" charset="0"/>
                <a:cs typeface="Arial" pitchFamily="34" charset="0"/>
              </a:rPr>
              <a:t>MeV</a:t>
            </a:r>
            <a:r>
              <a:rPr lang="en-US" sz="1400" dirty="0" smtClean="0">
                <a:latin typeface="Arial" pitchFamily="34" charset="0"/>
                <a:cs typeface="Arial" pitchFamily="34" charset="0"/>
              </a:rPr>
              <a:t>/m(avg.)×</a:t>
            </a:r>
            <a:r>
              <a:rPr lang="en-US" sz="1400" dirty="0" smtClean="0">
                <a:solidFill>
                  <a:srgbClr val="C00000"/>
                </a:solidFill>
                <a:latin typeface="Arial" pitchFamily="34" charset="0"/>
                <a:cs typeface="Arial" pitchFamily="34" charset="0"/>
              </a:rPr>
              <a:t>cos5</a:t>
            </a:r>
            <a:r>
              <a:rPr lang="en-US" sz="1400" dirty="0" smtClean="0">
                <a:solidFill>
                  <a:srgbClr val="C00000"/>
                </a:solidFill>
                <a:latin typeface="Calibri" pitchFamily="84" charset="0"/>
                <a:sym typeface="Symbol"/>
              </a:rPr>
              <a:t></a:t>
            </a:r>
            <a:r>
              <a:rPr lang="en-US" sz="1400" dirty="0" smtClean="0">
                <a:latin typeface="Arial" pitchFamily="34" charset="0"/>
                <a:cs typeface="Arial" pitchFamily="34" charset="0"/>
              </a:rPr>
              <a:t>×1.038 m/cav.) = 7,215 cav.’s</a:t>
            </a:r>
          </a:p>
          <a:p>
            <a:r>
              <a:rPr lang="en-US" sz="1400" dirty="0" smtClean="0">
                <a:latin typeface="Arial" pitchFamily="34" charset="0"/>
                <a:cs typeface="Arial" pitchFamily="34" charset="0"/>
              </a:rPr>
              <a:t>	    7,215 cav. </a:t>
            </a:r>
            <a:r>
              <a:rPr lang="en-US" sz="1400" dirty="0" smtClean="0">
                <a:latin typeface="Arial" pitchFamily="34" charset="0"/>
                <a:cs typeface="Arial" pitchFamily="34" charset="0"/>
                <a:sym typeface="Symbol"/>
              </a:rPr>
              <a:t>  </a:t>
            </a:r>
            <a:r>
              <a:rPr lang="en-US" sz="1400" dirty="0" smtClean="0">
                <a:solidFill>
                  <a:srgbClr val="C00000"/>
                </a:solidFill>
                <a:latin typeface="Arial" pitchFamily="34" charset="0"/>
                <a:cs typeface="Arial" pitchFamily="34" charset="0"/>
                <a:sym typeface="Symbol"/>
              </a:rPr>
              <a:t>26 </a:t>
            </a:r>
            <a:r>
              <a:rPr lang="en-US" sz="1400" dirty="0" smtClean="0">
                <a:latin typeface="Arial" pitchFamily="34" charset="0"/>
                <a:cs typeface="Arial" pitchFamily="34" charset="0"/>
                <a:sym typeface="Symbol"/>
              </a:rPr>
              <a:t>cav./</a:t>
            </a:r>
            <a:r>
              <a:rPr lang="en-US" sz="1400" dirty="0" err="1" smtClean="0">
                <a:latin typeface="Arial" pitchFamily="34" charset="0"/>
                <a:cs typeface="Arial" pitchFamily="34" charset="0"/>
                <a:sym typeface="Symbol"/>
              </a:rPr>
              <a:t>rf</a:t>
            </a:r>
            <a:r>
              <a:rPr lang="en-US" sz="1400" dirty="0" smtClean="0">
                <a:latin typeface="Arial" pitchFamily="34" charset="0"/>
                <a:cs typeface="Arial" pitchFamily="34" charset="0"/>
                <a:sym typeface="Symbol"/>
              </a:rPr>
              <a:t> unit = 277.5 </a:t>
            </a:r>
            <a:r>
              <a:rPr lang="en-US" sz="1400" dirty="0" err="1" smtClean="0">
                <a:latin typeface="Arial" pitchFamily="34" charset="0"/>
                <a:cs typeface="Arial" pitchFamily="34" charset="0"/>
                <a:sym typeface="Symbol"/>
              </a:rPr>
              <a:t>rf</a:t>
            </a:r>
            <a:r>
              <a:rPr lang="en-US" sz="1400" dirty="0" smtClean="0">
                <a:latin typeface="Arial" pitchFamily="34" charset="0"/>
                <a:cs typeface="Arial" pitchFamily="34" charset="0"/>
                <a:sym typeface="Symbol"/>
              </a:rPr>
              <a:t> units </a:t>
            </a:r>
            <a:r>
              <a:rPr lang="en-US" sz="1400" dirty="0">
                <a:latin typeface="Arial" pitchFamily="34" charset="0"/>
                <a:cs typeface="Arial" pitchFamily="34" charset="0"/>
                <a:sym typeface="Symbol"/>
              </a:rPr>
              <a:t>+ 1.5 = 279 </a:t>
            </a:r>
            <a:r>
              <a:rPr lang="en-US" sz="1400" dirty="0" err="1">
                <a:latin typeface="Arial" pitchFamily="34" charset="0"/>
                <a:cs typeface="Arial" pitchFamily="34" charset="0"/>
                <a:sym typeface="Symbol"/>
              </a:rPr>
              <a:t>rf</a:t>
            </a:r>
            <a:r>
              <a:rPr lang="en-US" sz="1400" dirty="0">
                <a:latin typeface="Arial" pitchFamily="34" charset="0"/>
                <a:cs typeface="Arial" pitchFamily="34" charset="0"/>
                <a:sym typeface="Symbol"/>
              </a:rPr>
              <a:t> units (</a:t>
            </a:r>
            <a:r>
              <a:rPr lang="en-US" sz="1400" dirty="0" smtClean="0">
                <a:latin typeface="Arial" pitchFamily="34" charset="0"/>
                <a:cs typeface="Arial" pitchFamily="34" charset="0"/>
                <a:sym typeface="Symbol"/>
              </a:rPr>
              <a:t>186 </a:t>
            </a:r>
            <a:r>
              <a:rPr lang="en-US" sz="1400" dirty="0">
                <a:latin typeface="Arial" pitchFamily="34" charset="0"/>
                <a:cs typeface="Arial" pitchFamily="34" charset="0"/>
                <a:sym typeface="Symbol"/>
              </a:rPr>
              <a:t>RDR-like units</a:t>
            </a:r>
            <a:r>
              <a:rPr lang="en-US" sz="1400" dirty="0" smtClean="0">
                <a:latin typeface="Arial" pitchFamily="34" charset="0"/>
                <a:cs typeface="Arial" pitchFamily="34" charset="0"/>
                <a:sym typeface="Symbol"/>
              </a:rPr>
              <a:t>)</a:t>
            </a:r>
          </a:p>
          <a:p>
            <a:pPr>
              <a:spcBef>
                <a:spcPts val="0"/>
              </a:spcBef>
            </a:pPr>
            <a:r>
              <a:rPr lang="en-US" sz="1400" dirty="0" smtClean="0">
                <a:latin typeface="Arial" pitchFamily="34" charset="0"/>
                <a:cs typeface="Arial" pitchFamily="34" charset="0"/>
                <a:sym typeface="Symbol"/>
              </a:rPr>
              <a:t>	   e</a:t>
            </a:r>
            <a:r>
              <a:rPr lang="en-US" sz="1400" baseline="30000" dirty="0" smtClean="0">
                <a:latin typeface="Arial" pitchFamily="34" charset="0"/>
                <a:cs typeface="Arial" pitchFamily="34" charset="0"/>
                <a:sym typeface="Symbol"/>
              </a:rPr>
              <a:t>+</a:t>
            </a:r>
            <a:r>
              <a:rPr lang="en-US" sz="1400" dirty="0" smtClean="0">
                <a:latin typeface="Arial" pitchFamily="34" charset="0"/>
                <a:cs typeface="Arial" pitchFamily="34" charset="0"/>
                <a:sym typeface="Symbol"/>
              </a:rPr>
              <a:t> ML:	</a:t>
            </a:r>
            <a:r>
              <a:rPr lang="en-US" sz="1400" dirty="0" smtClean="0">
                <a:solidFill>
                  <a:srgbClr val="0000FF"/>
                </a:solidFill>
                <a:latin typeface="Arial" pitchFamily="34" charset="0"/>
                <a:cs typeface="Arial" pitchFamily="34" charset="0"/>
                <a:sym typeface="Symbol"/>
              </a:rPr>
              <a:t>282 </a:t>
            </a:r>
            <a:r>
              <a:rPr lang="en-US" sz="1400" dirty="0" err="1" smtClean="0">
                <a:solidFill>
                  <a:srgbClr val="0000FF"/>
                </a:solidFill>
                <a:latin typeface="Arial" pitchFamily="34" charset="0"/>
                <a:cs typeface="Arial" pitchFamily="34" charset="0"/>
                <a:sym typeface="Symbol"/>
              </a:rPr>
              <a:t>rf</a:t>
            </a:r>
            <a:r>
              <a:rPr lang="en-US" sz="1400" dirty="0" smtClean="0">
                <a:solidFill>
                  <a:srgbClr val="0000FF"/>
                </a:solidFill>
                <a:latin typeface="Arial" pitchFamily="34" charset="0"/>
                <a:cs typeface="Arial" pitchFamily="34" charset="0"/>
                <a:sym typeface="Symbol"/>
              </a:rPr>
              <a:t> units</a:t>
            </a:r>
            <a:r>
              <a:rPr lang="en-US" sz="1400" dirty="0" smtClean="0">
                <a:latin typeface="Arial" pitchFamily="34" charset="0"/>
                <a:cs typeface="Arial" pitchFamily="34" charset="0"/>
                <a:sym typeface="Symbol"/>
              </a:rPr>
              <a:t>	  (4</a:t>
            </a:r>
            <a:r>
              <a:rPr lang="en-US" sz="1400" dirty="0" smtClean="0">
                <a:latin typeface="Arial" pitchFamily="34" charset="0"/>
                <a:cs typeface="Arial" pitchFamily="34" charset="0"/>
              </a:rPr>
              <a:t>×25 + 7×26)</a:t>
            </a:r>
            <a:endParaRPr lang="en-US" sz="1400" dirty="0" smtClean="0">
              <a:latin typeface="Arial" pitchFamily="34" charset="0"/>
              <a:cs typeface="Arial" pitchFamily="34" charset="0"/>
              <a:sym typeface="Symbol"/>
            </a:endParaRPr>
          </a:p>
          <a:p>
            <a:r>
              <a:rPr lang="en-US" sz="1400" dirty="0" smtClean="0">
                <a:latin typeface="Arial" pitchFamily="34" charset="0"/>
                <a:cs typeface="Arial" pitchFamily="34" charset="0"/>
                <a:sym typeface="Symbol"/>
              </a:rPr>
              <a:t>     	       e</a:t>
            </a:r>
            <a:r>
              <a:rPr lang="en-US" sz="1400" baseline="30000" dirty="0" smtClean="0">
                <a:latin typeface="Arial" pitchFamily="34" charset="0"/>
                <a:cs typeface="Arial" pitchFamily="34" charset="0"/>
                <a:sym typeface="Symbol"/>
              </a:rPr>
              <a:t>-</a:t>
            </a:r>
            <a:r>
              <a:rPr lang="en-US" sz="1400" dirty="0" smtClean="0">
                <a:latin typeface="Arial" pitchFamily="34" charset="0"/>
                <a:cs typeface="Arial" pitchFamily="34" charset="0"/>
                <a:sym typeface="Symbol"/>
              </a:rPr>
              <a:t> ML:	</a:t>
            </a:r>
            <a:r>
              <a:rPr lang="en-US" sz="1400" dirty="0" smtClean="0">
                <a:solidFill>
                  <a:srgbClr val="0000FF"/>
                </a:solidFill>
                <a:latin typeface="Arial" pitchFamily="34" charset="0"/>
                <a:cs typeface="Arial" pitchFamily="34" charset="0"/>
                <a:sym typeface="Symbol"/>
              </a:rPr>
              <a:t>285 </a:t>
            </a:r>
            <a:r>
              <a:rPr lang="en-US" sz="1400" dirty="0" err="1" smtClean="0">
                <a:solidFill>
                  <a:srgbClr val="0000FF"/>
                </a:solidFill>
                <a:latin typeface="Arial" pitchFamily="34" charset="0"/>
                <a:cs typeface="Arial" pitchFamily="34" charset="0"/>
                <a:sym typeface="Symbol"/>
              </a:rPr>
              <a:t>rf</a:t>
            </a:r>
            <a:r>
              <a:rPr lang="en-US" sz="1400" dirty="0" smtClean="0">
                <a:solidFill>
                  <a:srgbClr val="0000FF"/>
                </a:solidFill>
                <a:latin typeface="Arial" pitchFamily="34" charset="0"/>
                <a:cs typeface="Arial" pitchFamily="34" charset="0"/>
                <a:sym typeface="Symbol"/>
              </a:rPr>
              <a:t> units</a:t>
            </a:r>
            <a:r>
              <a:rPr lang="en-US" sz="1400" dirty="0" smtClean="0">
                <a:latin typeface="Arial" pitchFamily="34" charset="0"/>
                <a:cs typeface="Arial" pitchFamily="34" charset="0"/>
                <a:sym typeface="Symbol"/>
              </a:rPr>
              <a:t>**  (1</a:t>
            </a:r>
            <a:r>
              <a:rPr lang="en-US" sz="1400" dirty="0" smtClean="0">
                <a:latin typeface="Arial" pitchFamily="34" charset="0"/>
                <a:cs typeface="Arial" pitchFamily="34" charset="0"/>
              </a:rPr>
              <a:t>×25 + 10×26)</a:t>
            </a:r>
            <a:endParaRPr lang="en-US" sz="1400" dirty="0" smtClean="0">
              <a:latin typeface="Arial" pitchFamily="34" charset="0"/>
              <a:cs typeface="Arial" pitchFamily="34" charset="0"/>
              <a:sym typeface="Symbol"/>
            </a:endParaRPr>
          </a:p>
        </p:txBody>
      </p:sp>
      <p:sp>
        <p:nvSpPr>
          <p:cNvPr id="28730" name="Line 76"/>
          <p:cNvSpPr>
            <a:spLocks noChangeShapeType="1"/>
          </p:cNvSpPr>
          <p:nvPr/>
        </p:nvSpPr>
        <p:spPr bwMode="auto">
          <a:xfrm>
            <a:off x="7312719" y="5053260"/>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32" name="Line 78"/>
          <p:cNvSpPr>
            <a:spLocks noChangeShapeType="1"/>
          </p:cNvSpPr>
          <p:nvPr/>
        </p:nvSpPr>
        <p:spPr bwMode="auto">
          <a:xfrm>
            <a:off x="7384156" y="5053260"/>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33" name="Line 79"/>
          <p:cNvSpPr>
            <a:spLocks noChangeShapeType="1"/>
          </p:cNvSpPr>
          <p:nvPr/>
        </p:nvSpPr>
        <p:spPr bwMode="auto">
          <a:xfrm>
            <a:off x="7376120" y="5431829"/>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28741" name="Text Box 87"/>
          <p:cNvSpPr txBox="1">
            <a:spLocks noChangeArrowheads="1"/>
          </p:cNvSpPr>
          <p:nvPr/>
        </p:nvSpPr>
        <p:spPr bwMode="auto">
          <a:xfrm>
            <a:off x="6847681" y="5129460"/>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28742" name="Text Box 88"/>
          <p:cNvSpPr txBox="1">
            <a:spLocks noChangeArrowheads="1"/>
          </p:cNvSpPr>
          <p:nvPr/>
        </p:nvSpPr>
        <p:spPr bwMode="auto">
          <a:xfrm>
            <a:off x="7448004" y="5129460"/>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01" name="Line 79"/>
          <p:cNvSpPr>
            <a:spLocks noChangeShapeType="1"/>
          </p:cNvSpPr>
          <p:nvPr/>
        </p:nvSpPr>
        <p:spPr bwMode="auto">
          <a:xfrm>
            <a:off x="6741765" y="5431829"/>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09" name="Line 76"/>
          <p:cNvSpPr>
            <a:spLocks noChangeShapeType="1"/>
          </p:cNvSpPr>
          <p:nvPr/>
        </p:nvSpPr>
        <p:spPr bwMode="auto">
          <a:xfrm>
            <a:off x="1991854" y="408322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10" name="Line 78"/>
          <p:cNvSpPr>
            <a:spLocks noChangeShapeType="1"/>
          </p:cNvSpPr>
          <p:nvPr/>
        </p:nvSpPr>
        <p:spPr bwMode="auto">
          <a:xfrm>
            <a:off x="2063291" y="408322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11" name="Line 79"/>
          <p:cNvSpPr>
            <a:spLocks noChangeShapeType="1"/>
          </p:cNvSpPr>
          <p:nvPr/>
        </p:nvSpPr>
        <p:spPr bwMode="auto">
          <a:xfrm>
            <a:off x="2055255" y="4461792"/>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12" name="Text Box 87"/>
          <p:cNvSpPr txBox="1">
            <a:spLocks noChangeArrowheads="1"/>
          </p:cNvSpPr>
          <p:nvPr/>
        </p:nvSpPr>
        <p:spPr bwMode="auto">
          <a:xfrm>
            <a:off x="1526816" y="415942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13" name="Text Box 88"/>
          <p:cNvSpPr txBox="1">
            <a:spLocks noChangeArrowheads="1"/>
          </p:cNvSpPr>
          <p:nvPr/>
        </p:nvSpPr>
        <p:spPr bwMode="auto">
          <a:xfrm>
            <a:off x="2127139" y="415942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14" name="Line 79"/>
          <p:cNvSpPr>
            <a:spLocks noChangeShapeType="1"/>
          </p:cNvSpPr>
          <p:nvPr/>
        </p:nvSpPr>
        <p:spPr bwMode="auto">
          <a:xfrm>
            <a:off x="1420900" y="4461792"/>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17" name="Line 76"/>
          <p:cNvSpPr>
            <a:spLocks noChangeShapeType="1"/>
          </p:cNvSpPr>
          <p:nvPr/>
        </p:nvSpPr>
        <p:spPr bwMode="auto">
          <a:xfrm>
            <a:off x="3278473" y="408322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18" name="Line 78"/>
          <p:cNvSpPr>
            <a:spLocks noChangeShapeType="1"/>
          </p:cNvSpPr>
          <p:nvPr/>
        </p:nvSpPr>
        <p:spPr bwMode="auto">
          <a:xfrm>
            <a:off x="3349910" y="408322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19" name="Line 79"/>
          <p:cNvSpPr>
            <a:spLocks noChangeShapeType="1"/>
          </p:cNvSpPr>
          <p:nvPr/>
        </p:nvSpPr>
        <p:spPr bwMode="auto">
          <a:xfrm>
            <a:off x="3341874" y="4461792"/>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20" name="Text Box 87"/>
          <p:cNvSpPr txBox="1">
            <a:spLocks noChangeArrowheads="1"/>
          </p:cNvSpPr>
          <p:nvPr/>
        </p:nvSpPr>
        <p:spPr bwMode="auto">
          <a:xfrm>
            <a:off x="2813435" y="415942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21" name="Text Box 88"/>
          <p:cNvSpPr txBox="1">
            <a:spLocks noChangeArrowheads="1"/>
          </p:cNvSpPr>
          <p:nvPr/>
        </p:nvSpPr>
        <p:spPr bwMode="auto">
          <a:xfrm>
            <a:off x="3413758" y="415942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22" name="Line 79"/>
          <p:cNvSpPr>
            <a:spLocks noChangeShapeType="1"/>
          </p:cNvSpPr>
          <p:nvPr/>
        </p:nvSpPr>
        <p:spPr bwMode="auto">
          <a:xfrm>
            <a:off x="2707519" y="4461792"/>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25" name="Line 76"/>
          <p:cNvSpPr>
            <a:spLocks noChangeShapeType="1"/>
          </p:cNvSpPr>
          <p:nvPr/>
        </p:nvSpPr>
        <p:spPr bwMode="auto">
          <a:xfrm>
            <a:off x="4555567" y="408322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26" name="Line 78"/>
          <p:cNvSpPr>
            <a:spLocks noChangeShapeType="1"/>
          </p:cNvSpPr>
          <p:nvPr/>
        </p:nvSpPr>
        <p:spPr bwMode="auto">
          <a:xfrm>
            <a:off x="4627004" y="408322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27" name="Line 79"/>
          <p:cNvSpPr>
            <a:spLocks noChangeShapeType="1"/>
          </p:cNvSpPr>
          <p:nvPr/>
        </p:nvSpPr>
        <p:spPr bwMode="auto">
          <a:xfrm>
            <a:off x="4618968" y="4461792"/>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28" name="Text Box 87"/>
          <p:cNvSpPr txBox="1">
            <a:spLocks noChangeArrowheads="1"/>
          </p:cNvSpPr>
          <p:nvPr/>
        </p:nvSpPr>
        <p:spPr bwMode="auto">
          <a:xfrm>
            <a:off x="4090529" y="415942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29" name="Text Box 88"/>
          <p:cNvSpPr txBox="1">
            <a:spLocks noChangeArrowheads="1"/>
          </p:cNvSpPr>
          <p:nvPr/>
        </p:nvSpPr>
        <p:spPr bwMode="auto">
          <a:xfrm>
            <a:off x="4690852" y="415942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30" name="Line 79"/>
          <p:cNvSpPr>
            <a:spLocks noChangeShapeType="1"/>
          </p:cNvSpPr>
          <p:nvPr/>
        </p:nvSpPr>
        <p:spPr bwMode="auto">
          <a:xfrm>
            <a:off x="3984613" y="4461792"/>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33" name="Line 76"/>
          <p:cNvSpPr>
            <a:spLocks noChangeShapeType="1"/>
          </p:cNvSpPr>
          <p:nvPr/>
        </p:nvSpPr>
        <p:spPr bwMode="auto">
          <a:xfrm>
            <a:off x="8332133" y="4069112"/>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34" name="Line 78"/>
          <p:cNvSpPr>
            <a:spLocks noChangeShapeType="1"/>
          </p:cNvSpPr>
          <p:nvPr/>
        </p:nvSpPr>
        <p:spPr bwMode="auto">
          <a:xfrm>
            <a:off x="8394944" y="4069112"/>
            <a:ext cx="0" cy="381000"/>
          </a:xfrm>
          <a:prstGeom prst="line">
            <a:avLst/>
          </a:prstGeom>
          <a:noFill/>
          <a:ln w="31750">
            <a:solidFill>
              <a:srgbClr val="CC00CC"/>
            </a:solidFill>
            <a:round/>
            <a:headEnd/>
            <a:tailEnd/>
          </a:ln>
        </p:spPr>
        <p:txBody>
          <a:bodyPr>
            <a:prstTxWarp prst="textNoShape">
              <a:avLst/>
            </a:prstTxWarp>
          </a:bodyPr>
          <a:lstStyle/>
          <a:p>
            <a:endParaRPr lang="en-US"/>
          </a:p>
        </p:txBody>
      </p:sp>
      <p:sp>
        <p:nvSpPr>
          <p:cNvPr id="139" name="TextBox 138"/>
          <p:cNvSpPr txBox="1"/>
          <p:nvPr/>
        </p:nvSpPr>
        <p:spPr>
          <a:xfrm>
            <a:off x="232470" y="4280643"/>
            <a:ext cx="504056" cy="307777"/>
          </a:xfrm>
          <a:prstGeom prst="rect">
            <a:avLst/>
          </a:prstGeom>
          <a:noFill/>
        </p:spPr>
        <p:txBody>
          <a:bodyPr wrap="square" rtlCol="0">
            <a:spAutoFit/>
          </a:bodyPr>
          <a:lstStyle/>
          <a:p>
            <a:r>
              <a:rPr lang="en-US" sz="1400" dirty="0" smtClean="0"/>
              <a:t>I.P.</a:t>
            </a:r>
            <a:endParaRPr lang="en-US" sz="1400" dirty="0"/>
          </a:p>
        </p:txBody>
      </p:sp>
      <p:sp>
        <p:nvSpPr>
          <p:cNvPr id="140" name="7-Point Star 139"/>
          <p:cNvSpPr/>
          <p:nvPr/>
        </p:nvSpPr>
        <p:spPr>
          <a:xfrm>
            <a:off x="8090867" y="5196358"/>
            <a:ext cx="506288" cy="381000"/>
          </a:xfrm>
          <a:prstGeom prst="star7">
            <a:avLst/>
          </a:prstGeom>
          <a:solidFill>
            <a:srgbClr val="FFFF00"/>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41" name="TextBox 140"/>
          <p:cNvSpPr txBox="1"/>
          <p:nvPr/>
        </p:nvSpPr>
        <p:spPr>
          <a:xfrm>
            <a:off x="8143825" y="5248621"/>
            <a:ext cx="504056" cy="307777"/>
          </a:xfrm>
          <a:prstGeom prst="rect">
            <a:avLst/>
          </a:prstGeom>
          <a:noFill/>
        </p:spPr>
        <p:txBody>
          <a:bodyPr wrap="square" rtlCol="0">
            <a:spAutoFit/>
          </a:bodyPr>
          <a:lstStyle/>
          <a:p>
            <a:r>
              <a:rPr lang="en-US" sz="1400" dirty="0" smtClean="0"/>
              <a:t>I.P.</a:t>
            </a:r>
            <a:endParaRPr lang="en-US" sz="1400" dirty="0"/>
          </a:p>
        </p:txBody>
      </p:sp>
      <p:sp>
        <p:nvSpPr>
          <p:cNvPr id="142" name="TextBox 141"/>
          <p:cNvSpPr txBox="1"/>
          <p:nvPr/>
        </p:nvSpPr>
        <p:spPr>
          <a:xfrm>
            <a:off x="-36512" y="6545708"/>
            <a:ext cx="4392488" cy="307777"/>
          </a:xfrm>
          <a:prstGeom prst="rect">
            <a:avLst/>
          </a:prstGeom>
          <a:noFill/>
        </p:spPr>
        <p:txBody>
          <a:bodyPr wrap="square" rtlCol="0">
            <a:spAutoFit/>
          </a:bodyPr>
          <a:lstStyle/>
          <a:p>
            <a:r>
              <a:rPr lang="en-US" sz="1400" dirty="0" smtClean="0">
                <a:latin typeface="Arial" pitchFamily="34" charset="0"/>
                <a:cs typeface="Arial" pitchFamily="34" charset="0"/>
              </a:rPr>
              <a:t>** 3 more to restore up to 2.54 </a:t>
            </a:r>
            <a:r>
              <a:rPr lang="en-US" sz="1400" dirty="0" err="1" smtClean="0">
                <a:latin typeface="Arial" pitchFamily="34" charset="0"/>
                <a:cs typeface="Arial" pitchFamily="34" charset="0"/>
              </a:rPr>
              <a:t>GeV</a:t>
            </a:r>
            <a:r>
              <a:rPr lang="en-US" sz="1400" dirty="0" smtClean="0">
                <a:latin typeface="Arial" pitchFamily="34" charset="0"/>
                <a:cs typeface="Arial" pitchFamily="34" charset="0"/>
              </a:rPr>
              <a:t> loss in </a:t>
            </a:r>
            <a:r>
              <a:rPr lang="en-US" sz="1400" dirty="0" err="1" smtClean="0">
                <a:latin typeface="Arial" pitchFamily="34" charset="0"/>
                <a:cs typeface="Arial" pitchFamily="34" charset="0"/>
              </a:rPr>
              <a:t>undulator</a:t>
            </a:r>
            <a:r>
              <a:rPr lang="en-US" sz="1400" dirty="0" smtClean="0">
                <a:latin typeface="Arial" pitchFamily="34" charset="0"/>
                <a:cs typeface="Arial" pitchFamily="34" charset="0"/>
              </a:rPr>
              <a:t>.</a:t>
            </a:r>
            <a:endParaRPr lang="en-US" sz="1400" dirty="0"/>
          </a:p>
        </p:txBody>
      </p:sp>
      <p:sp>
        <p:nvSpPr>
          <p:cNvPr id="143" name="TextBox 142"/>
          <p:cNvSpPr txBox="1"/>
          <p:nvPr/>
        </p:nvSpPr>
        <p:spPr>
          <a:xfrm>
            <a:off x="467544" y="676434"/>
            <a:ext cx="8208912" cy="1500411"/>
          </a:xfrm>
          <a:prstGeom prst="rect">
            <a:avLst/>
          </a:prstGeom>
          <a:noFill/>
        </p:spPr>
        <p:txBody>
          <a:bodyPr wrap="square" rtlCol="0">
            <a:spAutoFit/>
          </a:bodyPr>
          <a:lstStyle/>
          <a:p>
            <a:r>
              <a:rPr lang="en-US" sz="1400" b="1" u="sng" dirty="0" smtClean="0"/>
              <a:t>Latest Changes:</a:t>
            </a:r>
          </a:p>
          <a:p>
            <a:pPr>
              <a:spcBef>
                <a:spcPts val="300"/>
              </a:spcBef>
              <a:buFont typeface="Arial" pitchFamily="34" charset="0"/>
              <a:buChar char="•"/>
            </a:pPr>
            <a:r>
              <a:rPr lang="en-US" sz="1400" dirty="0" smtClean="0">
                <a:sym typeface="Symbol"/>
              </a:rPr>
              <a:t>  </a:t>
            </a:r>
            <a:r>
              <a:rPr lang="en-US" sz="1400" dirty="0" smtClean="0"/>
              <a:t>Back to 9-8-9 (26 cavity) </a:t>
            </a:r>
            <a:r>
              <a:rPr lang="en-US" sz="1400" dirty="0" err="1" smtClean="0"/>
              <a:t>rf</a:t>
            </a:r>
            <a:r>
              <a:rPr lang="en-US" sz="1400" dirty="0" smtClean="0"/>
              <a:t> units.</a:t>
            </a:r>
          </a:p>
          <a:p>
            <a:pPr>
              <a:spcBef>
                <a:spcPts val="300"/>
              </a:spcBef>
              <a:buFont typeface="Arial" pitchFamily="34" charset="0"/>
              <a:buChar char="•"/>
            </a:pPr>
            <a:r>
              <a:rPr lang="en-US" sz="1400" dirty="0" smtClean="0"/>
              <a:t>  2</a:t>
            </a:r>
            <a:r>
              <a:rPr lang="en-US" sz="1400" baseline="30000" dirty="0" smtClean="0"/>
              <a:t>nd</a:t>
            </a:r>
            <a:r>
              <a:rPr lang="en-US" sz="1400" dirty="0" smtClean="0"/>
              <a:t> stage bunch compression  at 15 </a:t>
            </a:r>
            <a:r>
              <a:rPr lang="en-US" sz="1400" dirty="0" err="1" smtClean="0"/>
              <a:t>GeV</a:t>
            </a:r>
            <a:r>
              <a:rPr lang="en-US" sz="1400" dirty="0" smtClean="0"/>
              <a:t> </a:t>
            </a:r>
            <a:r>
              <a:rPr lang="en-US" sz="1400" dirty="0" smtClean="0">
                <a:sym typeface="Symbol"/>
              </a:rPr>
              <a:t> 10 </a:t>
            </a:r>
            <a:r>
              <a:rPr lang="en-US" sz="1400" dirty="0" err="1" smtClean="0">
                <a:sym typeface="Symbol"/>
              </a:rPr>
              <a:t>GeV</a:t>
            </a:r>
            <a:r>
              <a:rPr lang="en-US" sz="1400" dirty="0" smtClean="0">
                <a:sym typeface="Symbol"/>
              </a:rPr>
              <a:t> </a:t>
            </a:r>
            <a:r>
              <a:rPr lang="en-US" sz="1400" dirty="0" err="1" smtClean="0">
                <a:sym typeface="Symbol"/>
              </a:rPr>
              <a:t>accel</a:t>
            </a:r>
            <a:r>
              <a:rPr lang="en-US" sz="1400" dirty="0" smtClean="0">
                <a:sym typeface="Symbol"/>
              </a:rPr>
              <a:t>. moved from each main </a:t>
            </a:r>
            <a:r>
              <a:rPr lang="en-US" sz="1400" dirty="0" err="1" smtClean="0">
                <a:sym typeface="Symbol"/>
              </a:rPr>
              <a:t>linac</a:t>
            </a:r>
            <a:r>
              <a:rPr lang="en-US" sz="1400" dirty="0" smtClean="0">
                <a:sym typeface="Symbol"/>
              </a:rPr>
              <a:t> to RTML2.</a:t>
            </a:r>
          </a:p>
          <a:p>
            <a:pPr>
              <a:spcBef>
                <a:spcPts val="0"/>
              </a:spcBef>
            </a:pPr>
            <a:r>
              <a:rPr lang="en-US" sz="1400" dirty="0">
                <a:sym typeface="Symbol"/>
              </a:rPr>
              <a:t> </a:t>
            </a:r>
            <a:r>
              <a:rPr lang="en-US" sz="1400" dirty="0" smtClean="0">
                <a:sym typeface="Symbol"/>
              </a:rPr>
              <a:t>  Since the latter are in-line w/ the main </a:t>
            </a:r>
            <a:r>
              <a:rPr lang="en-US" sz="1400" dirty="0" err="1" smtClean="0">
                <a:sym typeface="Symbol"/>
              </a:rPr>
              <a:t>linacs</a:t>
            </a:r>
            <a:r>
              <a:rPr lang="en-US" sz="1400" dirty="0" smtClean="0">
                <a:sym typeface="Symbol"/>
              </a:rPr>
              <a:t>, we can power them with upstream KCS’s running </a:t>
            </a:r>
          </a:p>
          <a:p>
            <a:pPr>
              <a:spcBef>
                <a:spcPts val="0"/>
              </a:spcBef>
            </a:pPr>
            <a:r>
              <a:rPr lang="en-US" sz="1400" dirty="0">
                <a:sym typeface="Symbol"/>
              </a:rPr>
              <a:t> </a:t>
            </a:r>
            <a:r>
              <a:rPr lang="en-US" sz="1400" dirty="0" smtClean="0">
                <a:sym typeface="Symbol"/>
              </a:rPr>
              <a:t>  past the BC’s from the first shaft at the start of each main </a:t>
            </a:r>
            <a:r>
              <a:rPr lang="en-US" sz="1400" dirty="0" err="1" smtClean="0">
                <a:sym typeface="Symbol"/>
              </a:rPr>
              <a:t>linac</a:t>
            </a:r>
            <a:r>
              <a:rPr lang="en-US" sz="1400" dirty="0" smtClean="0">
                <a:sym typeface="Symbol"/>
              </a:rPr>
              <a:t>.</a:t>
            </a:r>
          </a:p>
          <a:p>
            <a:pPr>
              <a:spcBef>
                <a:spcPts val="300"/>
              </a:spcBef>
              <a:buFont typeface="Arial"/>
              <a:buChar char="•"/>
            </a:pPr>
            <a:r>
              <a:rPr lang="en-US" sz="1400" dirty="0" smtClean="0">
                <a:sym typeface="Symbol"/>
              </a:rPr>
              <a:t>  Add 3 </a:t>
            </a:r>
            <a:r>
              <a:rPr lang="en-US" sz="1400" dirty="0" err="1" smtClean="0">
                <a:sym typeface="Symbol"/>
              </a:rPr>
              <a:t>rf</a:t>
            </a:r>
            <a:r>
              <a:rPr lang="en-US" sz="1400" dirty="0" smtClean="0">
                <a:sym typeface="Symbol"/>
              </a:rPr>
              <a:t> units (~1%) to each </a:t>
            </a:r>
            <a:r>
              <a:rPr lang="en-US" sz="1400" dirty="0" err="1" smtClean="0">
                <a:sym typeface="Symbol"/>
              </a:rPr>
              <a:t>linac</a:t>
            </a:r>
            <a:r>
              <a:rPr lang="en-US" sz="1400" dirty="0" smtClean="0">
                <a:sym typeface="Symbol"/>
              </a:rPr>
              <a:t> for overhead.</a:t>
            </a:r>
            <a:endParaRPr lang="en-US" sz="1400" dirty="0"/>
          </a:p>
        </p:txBody>
      </p:sp>
      <p:sp>
        <p:nvSpPr>
          <p:cNvPr id="144" name="Rectangle 143"/>
          <p:cNvSpPr/>
          <p:nvPr/>
        </p:nvSpPr>
        <p:spPr>
          <a:xfrm>
            <a:off x="5245951" y="5773365"/>
            <a:ext cx="3131840" cy="864096"/>
          </a:xfrm>
          <a:prstGeom prst="rect">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Line 79"/>
          <p:cNvSpPr>
            <a:spLocks noChangeShapeType="1"/>
          </p:cNvSpPr>
          <p:nvPr/>
        </p:nvSpPr>
        <p:spPr bwMode="auto">
          <a:xfrm flipV="1">
            <a:off x="600927" y="5434062"/>
            <a:ext cx="504056" cy="0"/>
          </a:xfrm>
          <a:prstGeom prst="line">
            <a:avLst/>
          </a:prstGeom>
          <a:noFill/>
          <a:ln w="31750">
            <a:solidFill>
              <a:srgbClr val="CC00CC"/>
            </a:solidFill>
            <a:round/>
            <a:headEnd/>
            <a:tailEnd/>
          </a:ln>
        </p:spPr>
        <p:txBody>
          <a:bodyPr>
            <a:prstTxWarp prst="textNoShape">
              <a:avLst/>
            </a:prstTxWarp>
          </a:bodyPr>
          <a:lstStyle/>
          <a:p>
            <a:endParaRPr lang="en-US"/>
          </a:p>
        </p:txBody>
      </p:sp>
      <p:sp>
        <p:nvSpPr>
          <p:cNvPr id="146" name="TextBox 145"/>
          <p:cNvSpPr txBox="1"/>
          <p:nvPr/>
        </p:nvSpPr>
        <p:spPr>
          <a:xfrm>
            <a:off x="8316416" y="44624"/>
            <a:ext cx="792088" cy="307777"/>
          </a:xfrm>
          <a:prstGeom prst="rect">
            <a:avLst/>
          </a:prstGeom>
          <a:noFill/>
        </p:spPr>
        <p:txBody>
          <a:bodyPr wrap="square" rtlCol="0">
            <a:spAutoFit/>
          </a:bodyPr>
          <a:lstStyle/>
          <a:p>
            <a:r>
              <a:rPr lang="en-US" sz="1400" dirty="0" smtClean="0"/>
              <a:t>1/30/12</a:t>
            </a:r>
            <a:endParaRPr lang="en-US" sz="1400" dirty="0"/>
          </a:p>
        </p:txBody>
      </p:sp>
      <p:sp>
        <p:nvSpPr>
          <p:cNvPr id="115" name="Oval 58"/>
          <p:cNvSpPr>
            <a:spLocks noChangeArrowheads="1"/>
          </p:cNvSpPr>
          <p:nvPr/>
        </p:nvSpPr>
        <p:spPr bwMode="auto">
          <a:xfrm>
            <a:off x="4473305" y="3877847"/>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137" name="Oval 136"/>
          <p:cNvSpPr/>
          <p:nvPr/>
        </p:nvSpPr>
        <p:spPr>
          <a:xfrm>
            <a:off x="50742" y="5711990"/>
            <a:ext cx="4017202" cy="648072"/>
          </a:xfrm>
          <a:prstGeom prst="ellipse">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FF00"/>
                </a:solidFill>
              </a:ln>
              <a:noFill/>
            </a:endParaRPr>
          </a:p>
        </p:txBody>
      </p:sp>
      <p:sp>
        <p:nvSpPr>
          <p:cNvPr id="3" name="TextBox 2"/>
          <p:cNvSpPr txBox="1"/>
          <p:nvPr/>
        </p:nvSpPr>
        <p:spPr>
          <a:xfrm>
            <a:off x="251520" y="3212976"/>
            <a:ext cx="1512168" cy="738664"/>
          </a:xfrm>
          <a:prstGeom prst="rect">
            <a:avLst/>
          </a:prstGeom>
          <a:noFill/>
        </p:spPr>
        <p:txBody>
          <a:bodyPr wrap="square" rtlCol="0">
            <a:spAutoFit/>
          </a:bodyPr>
          <a:lstStyle/>
          <a:p>
            <a:r>
              <a:rPr lang="en-US" sz="1400" b="1" dirty="0" smtClean="0">
                <a:solidFill>
                  <a:srgbClr val="FF0000"/>
                </a:solidFill>
              </a:rPr>
              <a:t>Add 3 </a:t>
            </a:r>
            <a:r>
              <a:rPr lang="en-US" sz="1400" b="1" dirty="0" err="1" smtClean="0">
                <a:solidFill>
                  <a:srgbClr val="FF0000"/>
                </a:solidFill>
              </a:rPr>
              <a:t>rf</a:t>
            </a:r>
            <a:r>
              <a:rPr lang="en-US" sz="1400" b="1" dirty="0" smtClean="0">
                <a:solidFill>
                  <a:srgbClr val="FF0000"/>
                </a:solidFill>
              </a:rPr>
              <a:t> units per ML for ~1.5%overhead</a:t>
            </a:r>
            <a:endParaRPr lang="en-US" sz="1400" b="1" dirty="0">
              <a:solidFill>
                <a:srgbClr val="FF0000"/>
              </a:solidFill>
            </a:endParaRPr>
          </a:p>
        </p:txBody>
      </p:sp>
      <p:sp>
        <p:nvSpPr>
          <p:cNvPr id="138" name="Oval 60"/>
          <p:cNvSpPr>
            <a:spLocks noChangeArrowheads="1"/>
          </p:cNvSpPr>
          <p:nvPr/>
        </p:nvSpPr>
        <p:spPr bwMode="auto">
          <a:xfrm>
            <a:off x="5784570" y="3935984"/>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147" name="Line 76"/>
          <p:cNvSpPr>
            <a:spLocks noChangeShapeType="1"/>
          </p:cNvSpPr>
          <p:nvPr/>
        </p:nvSpPr>
        <p:spPr bwMode="auto">
          <a:xfrm>
            <a:off x="5823793" y="4081959"/>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48" name="Line 78"/>
          <p:cNvSpPr>
            <a:spLocks noChangeShapeType="1"/>
          </p:cNvSpPr>
          <p:nvPr/>
        </p:nvSpPr>
        <p:spPr bwMode="auto">
          <a:xfrm>
            <a:off x="5895230" y="4081959"/>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49" name="Line 79"/>
          <p:cNvSpPr>
            <a:spLocks noChangeShapeType="1"/>
          </p:cNvSpPr>
          <p:nvPr/>
        </p:nvSpPr>
        <p:spPr bwMode="auto">
          <a:xfrm>
            <a:off x="5887194" y="4460528"/>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50" name="Text Box 87"/>
          <p:cNvSpPr txBox="1">
            <a:spLocks noChangeArrowheads="1"/>
          </p:cNvSpPr>
          <p:nvPr/>
        </p:nvSpPr>
        <p:spPr bwMode="auto">
          <a:xfrm>
            <a:off x="5358755" y="4158159"/>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51" name="Text Box 88"/>
          <p:cNvSpPr txBox="1">
            <a:spLocks noChangeArrowheads="1"/>
          </p:cNvSpPr>
          <p:nvPr/>
        </p:nvSpPr>
        <p:spPr bwMode="auto">
          <a:xfrm>
            <a:off x="5959078" y="4158159"/>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52" name="Line 79"/>
          <p:cNvSpPr>
            <a:spLocks noChangeShapeType="1"/>
          </p:cNvSpPr>
          <p:nvPr/>
        </p:nvSpPr>
        <p:spPr bwMode="auto">
          <a:xfrm>
            <a:off x="5252839" y="4460528"/>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53" name="Line 76"/>
          <p:cNvSpPr>
            <a:spLocks noChangeShapeType="1"/>
          </p:cNvSpPr>
          <p:nvPr/>
        </p:nvSpPr>
        <p:spPr bwMode="auto">
          <a:xfrm>
            <a:off x="7100887" y="4081959"/>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54" name="Line 78"/>
          <p:cNvSpPr>
            <a:spLocks noChangeShapeType="1"/>
          </p:cNvSpPr>
          <p:nvPr/>
        </p:nvSpPr>
        <p:spPr bwMode="auto">
          <a:xfrm>
            <a:off x="7172324" y="4081959"/>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55" name="Line 79"/>
          <p:cNvSpPr>
            <a:spLocks noChangeShapeType="1"/>
          </p:cNvSpPr>
          <p:nvPr/>
        </p:nvSpPr>
        <p:spPr bwMode="auto">
          <a:xfrm>
            <a:off x="7164288" y="4460528"/>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56" name="Text Box 87"/>
          <p:cNvSpPr txBox="1">
            <a:spLocks noChangeArrowheads="1"/>
          </p:cNvSpPr>
          <p:nvPr/>
        </p:nvSpPr>
        <p:spPr bwMode="auto">
          <a:xfrm>
            <a:off x="6635849" y="4158159"/>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57" name="Text Box 88"/>
          <p:cNvSpPr txBox="1">
            <a:spLocks noChangeArrowheads="1"/>
          </p:cNvSpPr>
          <p:nvPr/>
        </p:nvSpPr>
        <p:spPr bwMode="auto">
          <a:xfrm>
            <a:off x="7236172" y="4158159"/>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58" name="Line 79"/>
          <p:cNvSpPr>
            <a:spLocks noChangeShapeType="1"/>
          </p:cNvSpPr>
          <p:nvPr/>
        </p:nvSpPr>
        <p:spPr bwMode="auto">
          <a:xfrm>
            <a:off x="6529933" y="4460528"/>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59" name="Oval 58"/>
          <p:cNvSpPr>
            <a:spLocks noChangeArrowheads="1"/>
          </p:cNvSpPr>
          <p:nvPr/>
        </p:nvSpPr>
        <p:spPr bwMode="auto">
          <a:xfrm>
            <a:off x="7018625" y="3876583"/>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162" name="Line 76"/>
          <p:cNvSpPr>
            <a:spLocks noChangeShapeType="1"/>
          </p:cNvSpPr>
          <p:nvPr/>
        </p:nvSpPr>
        <p:spPr bwMode="auto">
          <a:xfrm>
            <a:off x="4784014" y="5060125"/>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63" name="Line 78"/>
          <p:cNvSpPr>
            <a:spLocks noChangeShapeType="1"/>
          </p:cNvSpPr>
          <p:nvPr/>
        </p:nvSpPr>
        <p:spPr bwMode="auto">
          <a:xfrm>
            <a:off x="4855451" y="5060125"/>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64" name="Line 79"/>
          <p:cNvSpPr>
            <a:spLocks noChangeShapeType="1"/>
          </p:cNvSpPr>
          <p:nvPr/>
        </p:nvSpPr>
        <p:spPr bwMode="auto">
          <a:xfrm>
            <a:off x="4847415" y="5438694"/>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65" name="Text Box 87"/>
          <p:cNvSpPr txBox="1">
            <a:spLocks noChangeArrowheads="1"/>
          </p:cNvSpPr>
          <p:nvPr/>
        </p:nvSpPr>
        <p:spPr bwMode="auto">
          <a:xfrm>
            <a:off x="4318976" y="5136325"/>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66" name="Text Box 88"/>
          <p:cNvSpPr txBox="1">
            <a:spLocks noChangeArrowheads="1"/>
          </p:cNvSpPr>
          <p:nvPr/>
        </p:nvSpPr>
        <p:spPr bwMode="auto">
          <a:xfrm>
            <a:off x="4919299" y="5136325"/>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67" name="Line 79"/>
          <p:cNvSpPr>
            <a:spLocks noChangeShapeType="1"/>
          </p:cNvSpPr>
          <p:nvPr/>
        </p:nvSpPr>
        <p:spPr bwMode="auto">
          <a:xfrm>
            <a:off x="4213060" y="5438694"/>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68" name="Oval 58"/>
          <p:cNvSpPr>
            <a:spLocks noChangeArrowheads="1"/>
          </p:cNvSpPr>
          <p:nvPr/>
        </p:nvSpPr>
        <p:spPr bwMode="auto">
          <a:xfrm>
            <a:off x="4701752" y="4854749"/>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169" name="Oval 60"/>
          <p:cNvSpPr>
            <a:spLocks noChangeArrowheads="1"/>
          </p:cNvSpPr>
          <p:nvPr/>
        </p:nvSpPr>
        <p:spPr bwMode="auto">
          <a:xfrm>
            <a:off x="6013017" y="4923519"/>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170" name="Line 76"/>
          <p:cNvSpPr>
            <a:spLocks noChangeShapeType="1"/>
          </p:cNvSpPr>
          <p:nvPr/>
        </p:nvSpPr>
        <p:spPr bwMode="auto">
          <a:xfrm>
            <a:off x="6052240" y="5058861"/>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71" name="Line 78"/>
          <p:cNvSpPr>
            <a:spLocks noChangeShapeType="1"/>
          </p:cNvSpPr>
          <p:nvPr/>
        </p:nvSpPr>
        <p:spPr bwMode="auto">
          <a:xfrm>
            <a:off x="6123677" y="5058861"/>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72" name="Line 79"/>
          <p:cNvSpPr>
            <a:spLocks noChangeShapeType="1"/>
          </p:cNvSpPr>
          <p:nvPr/>
        </p:nvSpPr>
        <p:spPr bwMode="auto">
          <a:xfrm>
            <a:off x="6115641" y="5437430"/>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73" name="Text Box 87"/>
          <p:cNvSpPr txBox="1">
            <a:spLocks noChangeArrowheads="1"/>
          </p:cNvSpPr>
          <p:nvPr/>
        </p:nvSpPr>
        <p:spPr bwMode="auto">
          <a:xfrm>
            <a:off x="5587202" y="5135061"/>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74" name="Text Box 88"/>
          <p:cNvSpPr txBox="1">
            <a:spLocks noChangeArrowheads="1"/>
          </p:cNvSpPr>
          <p:nvPr/>
        </p:nvSpPr>
        <p:spPr bwMode="auto">
          <a:xfrm>
            <a:off x="6187525" y="5135061"/>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75" name="Line 79"/>
          <p:cNvSpPr>
            <a:spLocks noChangeShapeType="1"/>
          </p:cNvSpPr>
          <p:nvPr/>
        </p:nvSpPr>
        <p:spPr bwMode="auto">
          <a:xfrm>
            <a:off x="5481286" y="5437430"/>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35" name="TextBox 134"/>
          <p:cNvSpPr txBox="1"/>
          <p:nvPr/>
        </p:nvSpPr>
        <p:spPr>
          <a:xfrm>
            <a:off x="35496" y="5786421"/>
            <a:ext cx="4021815" cy="584775"/>
          </a:xfrm>
          <a:prstGeom prst="rect">
            <a:avLst/>
          </a:prstGeom>
          <a:noFill/>
        </p:spPr>
        <p:txBody>
          <a:bodyPr wrap="square" rtlCol="0">
            <a:spAutoFit/>
          </a:bodyPr>
          <a:lstStyle/>
          <a:p>
            <a:pPr algn="ctr"/>
            <a:r>
              <a:rPr lang="en-US" sz="1600" dirty="0" smtClean="0">
                <a:solidFill>
                  <a:srgbClr val="0000FF"/>
                </a:solidFill>
              </a:rPr>
              <a:t>NOTE:</a:t>
            </a:r>
            <a:r>
              <a:rPr lang="en-US" sz="1600" dirty="0" smtClean="0">
                <a:solidFill>
                  <a:srgbClr val="FF0000"/>
                </a:solidFill>
              </a:rPr>
              <a:t> Feasibility of feeding RTML w/    KCS must be confirmed.</a:t>
            </a:r>
            <a:endParaRPr lang="en-US" sz="1600" dirty="0">
              <a:solidFill>
                <a:srgbClr val="FF0000"/>
              </a:solidFill>
            </a:endParaRPr>
          </a:p>
        </p:txBody>
      </p:sp>
      <p:sp>
        <p:nvSpPr>
          <p:cNvPr id="116" name="Line 78"/>
          <p:cNvSpPr>
            <a:spLocks noChangeShapeType="1"/>
          </p:cNvSpPr>
          <p:nvPr/>
        </p:nvSpPr>
        <p:spPr bwMode="auto">
          <a:xfrm>
            <a:off x="1167085" y="5056662"/>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23" name="Line 79"/>
          <p:cNvSpPr>
            <a:spLocks noChangeShapeType="1"/>
          </p:cNvSpPr>
          <p:nvPr/>
        </p:nvSpPr>
        <p:spPr bwMode="auto">
          <a:xfrm>
            <a:off x="1159049" y="5435231"/>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124" name="Text Box 88"/>
          <p:cNvSpPr txBox="1">
            <a:spLocks noChangeArrowheads="1"/>
          </p:cNvSpPr>
          <p:nvPr/>
        </p:nvSpPr>
        <p:spPr bwMode="auto">
          <a:xfrm>
            <a:off x="1230933" y="5132862"/>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131" name="TextBox 130"/>
          <p:cNvSpPr txBox="1"/>
          <p:nvPr/>
        </p:nvSpPr>
        <p:spPr>
          <a:xfrm>
            <a:off x="-36512" y="6340317"/>
            <a:ext cx="4824536" cy="307777"/>
          </a:xfrm>
          <a:prstGeom prst="rect">
            <a:avLst/>
          </a:prstGeom>
          <a:noFill/>
        </p:spPr>
        <p:txBody>
          <a:bodyPr wrap="square" rtlCol="0">
            <a:spAutoFit/>
          </a:bodyPr>
          <a:lstStyle/>
          <a:p>
            <a:r>
              <a:rPr lang="en-US" sz="1400" dirty="0" smtClean="0">
                <a:latin typeface="Arial" pitchFamily="34" charset="0"/>
                <a:cs typeface="Arial" pitchFamily="34" charset="0"/>
              </a:rPr>
              <a:t>* all cavities same gradient for off-crest common </a:t>
            </a:r>
            <a:r>
              <a:rPr lang="en-US" sz="1400" dirty="0" err="1" smtClean="0">
                <a:latin typeface="Arial" pitchFamily="34" charset="0"/>
                <a:cs typeface="Arial" pitchFamily="34" charset="0"/>
              </a:rPr>
              <a:t>rf</a:t>
            </a:r>
            <a:r>
              <a:rPr lang="en-US" sz="1400" dirty="0" smtClean="0">
                <a:latin typeface="Arial" pitchFamily="34" charset="0"/>
                <a:cs typeface="Arial" pitchFamily="34" charset="0"/>
              </a:rPr>
              <a:t> control.</a:t>
            </a:r>
            <a:endParaRPr lang="en-US" sz="1400" dirty="0"/>
          </a:p>
        </p:txBody>
      </p:sp>
      <p:sp>
        <p:nvSpPr>
          <p:cNvPr id="132" name="Oval 71"/>
          <p:cNvSpPr>
            <a:spLocks noChangeArrowheads="1"/>
          </p:cNvSpPr>
          <p:nvPr/>
        </p:nvSpPr>
        <p:spPr bwMode="auto">
          <a:xfrm>
            <a:off x="8292766" y="3936870"/>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136" name="Text Box 1213"/>
          <p:cNvSpPr txBox="1">
            <a:spLocks noChangeArrowheads="1"/>
          </p:cNvSpPr>
          <p:nvPr/>
        </p:nvSpPr>
        <p:spPr bwMode="auto">
          <a:xfrm>
            <a:off x="798108" y="5374737"/>
            <a:ext cx="523752" cy="30777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dirty="0" smtClean="0">
                <a:latin typeface="Calibri" pitchFamily="84" charset="0"/>
              </a:rPr>
              <a:t>BC2</a:t>
            </a:r>
            <a:endParaRPr lang="en-US" sz="1400" dirty="0">
              <a:latin typeface="Calibri" pitchFamily="84" charset="0"/>
            </a:endParaRPr>
          </a:p>
        </p:txBody>
      </p:sp>
      <p:sp>
        <p:nvSpPr>
          <p:cNvPr id="160" name="Text Box 1213"/>
          <p:cNvSpPr txBox="1">
            <a:spLocks noChangeArrowheads="1"/>
          </p:cNvSpPr>
          <p:nvPr/>
        </p:nvSpPr>
        <p:spPr bwMode="auto">
          <a:xfrm>
            <a:off x="8233775" y="4396101"/>
            <a:ext cx="523752" cy="30777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dirty="0" smtClean="0">
                <a:latin typeface="Calibri" pitchFamily="84" charset="0"/>
              </a:rPr>
              <a:t>BC2</a:t>
            </a:r>
            <a:endParaRPr lang="en-US" sz="1400" dirty="0">
              <a:latin typeface="Calibri" pitchFamily="84" charset="0"/>
            </a:endParaRPr>
          </a:p>
        </p:txBody>
      </p:sp>
      <p:cxnSp>
        <p:nvCxnSpPr>
          <p:cNvPr id="161" name="Straight Connector 160"/>
          <p:cNvCxnSpPr/>
          <p:nvPr/>
        </p:nvCxnSpPr>
        <p:spPr>
          <a:xfrm>
            <a:off x="1219200" y="381000"/>
            <a:ext cx="6096000" cy="6172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6" name="TextBox 175"/>
          <p:cNvSpPr txBox="1"/>
          <p:nvPr/>
        </p:nvSpPr>
        <p:spPr>
          <a:xfrm>
            <a:off x="6477000" y="1619071"/>
            <a:ext cx="2362200" cy="830997"/>
          </a:xfrm>
          <a:prstGeom prst="rect">
            <a:avLst/>
          </a:prstGeom>
          <a:noFill/>
          <a:ln w="28575">
            <a:solidFill>
              <a:srgbClr val="FF0000"/>
            </a:solidFill>
          </a:ln>
        </p:spPr>
        <p:txBody>
          <a:bodyPr wrap="square" rtlCol="0">
            <a:spAutoFit/>
          </a:bodyPr>
          <a:lstStyle/>
          <a:p>
            <a:r>
              <a:rPr lang="en-US" sz="2400" dirty="0" smtClean="0">
                <a:solidFill>
                  <a:srgbClr val="FF0000"/>
                </a:solidFill>
              </a:rPr>
              <a:t>presented at BTR in January 2012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itle 1"/>
          <p:cNvSpPr txBox="1">
            <a:spLocks/>
          </p:cNvSpPr>
          <p:nvPr/>
        </p:nvSpPr>
        <p:spPr bwMode="auto">
          <a:xfrm>
            <a:off x="609600" y="76200"/>
            <a:ext cx="7620000" cy="764704"/>
          </a:xfrm>
          <a:prstGeom prst="rect">
            <a:avLst/>
          </a:prstGeom>
          <a:noFill/>
          <a:ln w="9525">
            <a:noFill/>
            <a:miter lim="800000"/>
            <a:headEnd/>
            <a:tailEnd/>
          </a:ln>
        </p:spPr>
        <p:txBody>
          <a:bodyPr>
            <a:prstTxWarp prst="textNoShape">
              <a:avLst/>
            </a:prstTxWarp>
          </a:bodyPr>
          <a:lstStyle/>
          <a:p>
            <a:pPr algn="ctr" defTabSz="3881438"/>
            <a:r>
              <a:rPr lang="en-US" sz="4400" dirty="0">
                <a:solidFill>
                  <a:srgbClr val="7030A0"/>
                </a:solidFill>
                <a:latin typeface="Calibri" pitchFamily="84" charset="0"/>
              </a:rPr>
              <a:t>KCS </a:t>
            </a:r>
            <a:r>
              <a:rPr lang="en-US" sz="4400" dirty="0" smtClean="0">
                <a:solidFill>
                  <a:srgbClr val="7030A0"/>
                </a:solidFill>
                <a:latin typeface="Calibri" pitchFamily="84" charset="0"/>
              </a:rPr>
              <a:t>Final Layout</a:t>
            </a:r>
            <a:endParaRPr lang="en-US" sz="4400" dirty="0">
              <a:solidFill>
                <a:srgbClr val="7030A0"/>
              </a:solidFill>
              <a:latin typeface="Calibri" pitchFamily="84" charset="0"/>
            </a:endParaRPr>
          </a:p>
        </p:txBody>
      </p:sp>
      <p:grpSp>
        <p:nvGrpSpPr>
          <p:cNvPr id="2" name="Group 302"/>
          <p:cNvGrpSpPr/>
          <p:nvPr/>
        </p:nvGrpSpPr>
        <p:grpSpPr>
          <a:xfrm>
            <a:off x="1090414" y="1371600"/>
            <a:ext cx="2076475" cy="738664"/>
            <a:chOff x="6916613" y="3050376"/>
            <a:chExt cx="2076475" cy="738664"/>
          </a:xfrm>
        </p:grpSpPr>
        <p:sp>
          <p:nvSpPr>
            <p:cNvPr id="28768" name="Oval 13"/>
            <p:cNvSpPr>
              <a:spLocks noChangeArrowheads="1"/>
            </p:cNvSpPr>
            <p:nvPr/>
          </p:nvSpPr>
          <p:spPr bwMode="auto">
            <a:xfrm>
              <a:off x="6916613" y="3079769"/>
              <a:ext cx="228671" cy="228886"/>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28769" name="Oval 17"/>
            <p:cNvSpPr>
              <a:spLocks noChangeArrowheads="1"/>
            </p:cNvSpPr>
            <p:nvPr/>
          </p:nvSpPr>
          <p:spPr bwMode="auto">
            <a:xfrm>
              <a:off x="6957901" y="3361108"/>
              <a:ext cx="152447" cy="152591"/>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28770" name="Text Box 1167"/>
            <p:cNvSpPr txBox="1">
              <a:spLocks noChangeArrowheads="1"/>
            </p:cNvSpPr>
            <p:nvPr/>
          </p:nvSpPr>
          <p:spPr bwMode="auto">
            <a:xfrm>
              <a:off x="7164288" y="3050376"/>
              <a:ext cx="1828800" cy="738664"/>
            </a:xfrm>
            <a:prstGeom prst="rect">
              <a:avLst/>
            </a:prstGeom>
            <a:noFill/>
            <a:ln w="9525">
              <a:noFill/>
              <a:miter lim="800000"/>
              <a:headEnd/>
              <a:tailEnd/>
            </a:ln>
          </p:spPr>
          <p:txBody>
            <a:bodyPr>
              <a:prstTxWarp prst="textNoShape">
                <a:avLst/>
              </a:prstTxWarp>
              <a:spAutoFit/>
            </a:bodyPr>
            <a:lstStyle/>
            <a:p>
              <a:r>
                <a:rPr lang="en-US" sz="1400" dirty="0">
                  <a:latin typeface="Calibri" pitchFamily="84" charset="0"/>
                </a:rPr>
                <a:t>-- main facilities shaft</a:t>
              </a:r>
            </a:p>
            <a:p>
              <a:r>
                <a:rPr lang="en-US" sz="1400" dirty="0">
                  <a:latin typeface="Calibri" pitchFamily="84" charset="0"/>
                </a:rPr>
                <a:t>-- additional KCS </a:t>
              </a:r>
              <a:r>
                <a:rPr lang="en-US" sz="1400" dirty="0" smtClean="0">
                  <a:latin typeface="Calibri" pitchFamily="84" charset="0"/>
                </a:rPr>
                <a:t>shaft</a:t>
              </a:r>
            </a:p>
            <a:p>
              <a:r>
                <a:rPr lang="en-US" sz="1400" dirty="0" smtClean="0">
                  <a:latin typeface="Calibri" pitchFamily="84" charset="0"/>
                </a:rPr>
                <a:t>-- cryogenic systems</a:t>
              </a:r>
              <a:endParaRPr lang="en-US" sz="1400" dirty="0">
                <a:latin typeface="Calibri" pitchFamily="84" charset="0"/>
              </a:endParaRPr>
            </a:p>
          </p:txBody>
        </p:sp>
        <p:cxnSp>
          <p:nvCxnSpPr>
            <p:cNvPr id="299" name="Straight Connector 298"/>
            <p:cNvCxnSpPr/>
            <p:nvPr/>
          </p:nvCxnSpPr>
          <p:spPr>
            <a:xfrm>
              <a:off x="6948264" y="3645024"/>
              <a:ext cx="266766" cy="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204" name="TextBox 203"/>
          <p:cNvSpPr txBox="1"/>
          <p:nvPr/>
        </p:nvSpPr>
        <p:spPr>
          <a:xfrm>
            <a:off x="8153400" y="0"/>
            <a:ext cx="990600" cy="369332"/>
          </a:xfrm>
          <a:prstGeom prst="rect">
            <a:avLst/>
          </a:prstGeom>
          <a:noFill/>
        </p:spPr>
        <p:txBody>
          <a:bodyPr wrap="square" rtlCol="0">
            <a:spAutoFit/>
          </a:bodyPr>
          <a:lstStyle/>
          <a:p>
            <a:r>
              <a:rPr lang="en-US" dirty="0" smtClean="0">
                <a:solidFill>
                  <a:srgbClr val="FF0000"/>
                </a:solidFill>
              </a:rPr>
              <a:t>3/20/12</a:t>
            </a:r>
            <a:endParaRPr lang="en-US" dirty="0">
              <a:solidFill>
                <a:srgbClr val="FF0000"/>
              </a:solidFill>
            </a:endParaRPr>
          </a:p>
        </p:txBody>
      </p:sp>
      <p:sp>
        <p:nvSpPr>
          <p:cNvPr id="201" name="TextBox 200"/>
          <p:cNvSpPr txBox="1"/>
          <p:nvPr/>
        </p:nvSpPr>
        <p:spPr>
          <a:xfrm>
            <a:off x="3528814" y="1371600"/>
            <a:ext cx="2514600" cy="830997"/>
          </a:xfrm>
          <a:prstGeom prst="rect">
            <a:avLst/>
          </a:prstGeom>
          <a:noFill/>
        </p:spPr>
        <p:txBody>
          <a:bodyPr wrap="square" rtlCol="0">
            <a:spAutoFit/>
          </a:bodyPr>
          <a:lstStyle/>
          <a:p>
            <a:r>
              <a:rPr lang="en-US" sz="1600" b="1" dirty="0" smtClean="0">
                <a:solidFill>
                  <a:srgbClr val="008000"/>
                </a:solidFill>
              </a:rPr>
              <a:t>#</a:t>
            </a:r>
            <a:r>
              <a:rPr lang="en-US" sz="1600" b="1" dirty="0" smtClean="0">
                <a:solidFill>
                  <a:srgbClr val="0000FF"/>
                </a:solidFill>
              </a:rPr>
              <a:t>#</a:t>
            </a:r>
            <a:r>
              <a:rPr lang="en-US" sz="1600" dirty="0" smtClean="0">
                <a:solidFill>
                  <a:schemeClr val="accent6">
                    <a:lumMod val="75000"/>
                  </a:schemeClr>
                </a:solidFill>
              </a:rPr>
              <a:t> </a:t>
            </a:r>
            <a:r>
              <a:rPr lang="en-US" sz="1600" dirty="0" smtClean="0"/>
              <a:t>-- 3-CM </a:t>
            </a:r>
            <a:r>
              <a:rPr lang="en-US" sz="1600" dirty="0" err="1" smtClean="0"/>
              <a:t>rf</a:t>
            </a:r>
            <a:r>
              <a:rPr lang="en-US" sz="1600" dirty="0" smtClean="0"/>
              <a:t> units</a:t>
            </a:r>
          </a:p>
          <a:p>
            <a:r>
              <a:rPr lang="en-US" sz="1600" dirty="0" smtClean="0">
                <a:solidFill>
                  <a:schemeClr val="accent6">
                    <a:lumMod val="75000"/>
                  </a:schemeClr>
                </a:solidFill>
              </a:rPr>
              <a:t>#</a:t>
            </a:r>
            <a:r>
              <a:rPr lang="en-US" sz="1600" dirty="0" smtClean="0"/>
              <a:t> -- 4-rf unit </a:t>
            </a:r>
            <a:r>
              <a:rPr lang="en-US" sz="1600" dirty="0" err="1" smtClean="0"/>
              <a:t>cryostrings</a:t>
            </a:r>
            <a:endParaRPr lang="en-US" sz="1600" dirty="0" smtClean="0"/>
          </a:p>
          <a:p>
            <a:r>
              <a:rPr lang="en-US" sz="1600" dirty="0" smtClean="0">
                <a:solidFill>
                  <a:srgbClr val="00B0F0"/>
                </a:solidFill>
              </a:rPr>
              <a:t>#</a:t>
            </a:r>
            <a:r>
              <a:rPr lang="en-US" sz="1600" dirty="0" smtClean="0"/>
              <a:t> -- 3-rf unit </a:t>
            </a:r>
            <a:r>
              <a:rPr lang="en-US" sz="1600" dirty="0" err="1" smtClean="0"/>
              <a:t>cryostrings</a:t>
            </a:r>
            <a:endParaRPr lang="en-US" sz="1600" dirty="0" smtClean="0"/>
          </a:p>
        </p:txBody>
      </p:sp>
      <p:sp>
        <p:nvSpPr>
          <p:cNvPr id="430" name="Line 98"/>
          <p:cNvSpPr>
            <a:spLocks noChangeShapeType="1"/>
          </p:cNvSpPr>
          <p:nvPr/>
        </p:nvSpPr>
        <p:spPr bwMode="auto">
          <a:xfrm flipH="1">
            <a:off x="4325470" y="2797148"/>
            <a:ext cx="2514600" cy="0"/>
          </a:xfrm>
          <a:prstGeom prst="line">
            <a:avLst/>
          </a:prstGeom>
          <a:noFill/>
          <a:ln w="19050">
            <a:solidFill>
              <a:srgbClr val="FF0000"/>
            </a:solidFill>
            <a:round/>
            <a:headEnd/>
            <a:tailEnd type="stealth" w="lg" len="lg"/>
          </a:ln>
        </p:spPr>
        <p:txBody>
          <a:bodyPr>
            <a:prstTxWarp prst="textNoShape">
              <a:avLst/>
            </a:prstTxWarp>
          </a:bodyPr>
          <a:lstStyle/>
          <a:p>
            <a:endParaRPr lang="en-US"/>
          </a:p>
        </p:txBody>
      </p:sp>
      <p:sp>
        <p:nvSpPr>
          <p:cNvPr id="431" name="Text Box 1213"/>
          <p:cNvSpPr txBox="1">
            <a:spLocks noChangeArrowheads="1"/>
          </p:cNvSpPr>
          <p:nvPr/>
        </p:nvSpPr>
        <p:spPr bwMode="auto">
          <a:xfrm>
            <a:off x="5301265" y="2492348"/>
            <a:ext cx="928687"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dirty="0">
                <a:solidFill>
                  <a:srgbClr val="FF0000"/>
                </a:solidFill>
                <a:latin typeface="Calibri" pitchFamily="84" charset="0"/>
              </a:rPr>
              <a:t>e</a:t>
            </a:r>
            <a:r>
              <a:rPr lang="en-US" sz="1600" baseline="30000" dirty="0">
                <a:solidFill>
                  <a:srgbClr val="FF0000"/>
                </a:solidFill>
                <a:latin typeface="Calibri" pitchFamily="84" charset="0"/>
              </a:rPr>
              <a:t>-</a:t>
            </a:r>
            <a:r>
              <a:rPr lang="en-US" sz="1600" dirty="0">
                <a:solidFill>
                  <a:srgbClr val="FF0000"/>
                </a:solidFill>
                <a:latin typeface="Calibri" pitchFamily="84" charset="0"/>
              </a:rPr>
              <a:t> beam</a:t>
            </a:r>
          </a:p>
        </p:txBody>
      </p:sp>
      <p:sp>
        <p:nvSpPr>
          <p:cNvPr id="432" name="Line 98"/>
          <p:cNvSpPr>
            <a:spLocks noChangeShapeType="1"/>
          </p:cNvSpPr>
          <p:nvPr/>
        </p:nvSpPr>
        <p:spPr bwMode="auto">
          <a:xfrm flipH="1">
            <a:off x="2932112" y="3940148"/>
            <a:ext cx="2514600" cy="0"/>
          </a:xfrm>
          <a:prstGeom prst="line">
            <a:avLst/>
          </a:prstGeom>
          <a:noFill/>
          <a:ln w="19050">
            <a:solidFill>
              <a:srgbClr val="00B050"/>
            </a:solidFill>
            <a:round/>
            <a:headEnd type="stealth" w="lg" len="lg"/>
            <a:tailEnd type="none" w="lg" len="lg"/>
          </a:ln>
        </p:spPr>
        <p:txBody>
          <a:bodyPr>
            <a:prstTxWarp prst="textNoShape">
              <a:avLst/>
            </a:prstTxWarp>
          </a:bodyPr>
          <a:lstStyle/>
          <a:p>
            <a:endParaRPr lang="en-US"/>
          </a:p>
        </p:txBody>
      </p:sp>
      <p:sp>
        <p:nvSpPr>
          <p:cNvPr id="433" name="Text Box 1213"/>
          <p:cNvSpPr txBox="1">
            <a:spLocks noChangeArrowheads="1"/>
          </p:cNvSpPr>
          <p:nvPr/>
        </p:nvSpPr>
        <p:spPr bwMode="auto">
          <a:xfrm>
            <a:off x="3572272" y="3635348"/>
            <a:ext cx="928688"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dirty="0">
                <a:solidFill>
                  <a:srgbClr val="00B050"/>
                </a:solidFill>
                <a:latin typeface="Calibri" pitchFamily="84" charset="0"/>
              </a:rPr>
              <a:t>e</a:t>
            </a:r>
            <a:r>
              <a:rPr lang="en-US" sz="1600" baseline="30000" dirty="0">
                <a:solidFill>
                  <a:srgbClr val="00B050"/>
                </a:solidFill>
                <a:latin typeface="Calibri" pitchFamily="84" charset="0"/>
              </a:rPr>
              <a:t>+</a:t>
            </a:r>
            <a:r>
              <a:rPr lang="en-US" sz="1600" dirty="0">
                <a:solidFill>
                  <a:srgbClr val="00B050"/>
                </a:solidFill>
                <a:latin typeface="Calibri" pitchFamily="84" charset="0"/>
              </a:rPr>
              <a:t> beam</a:t>
            </a:r>
          </a:p>
        </p:txBody>
      </p:sp>
      <p:sp>
        <p:nvSpPr>
          <p:cNvPr id="434" name="Rectangle 433"/>
          <p:cNvSpPr/>
          <p:nvPr/>
        </p:nvSpPr>
        <p:spPr>
          <a:xfrm>
            <a:off x="830263" y="3055610"/>
            <a:ext cx="492125" cy="46037"/>
          </a:xfrm>
          <a:prstGeom prst="rect">
            <a:avLst/>
          </a:prstGeom>
          <a:solidFill>
            <a:srgbClr val="9933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srgbClr val="FFFFFF"/>
              </a:solidFill>
            </a:endParaRPr>
          </a:p>
        </p:txBody>
      </p:sp>
      <p:sp>
        <p:nvSpPr>
          <p:cNvPr id="435" name="Text Box 1213"/>
          <p:cNvSpPr txBox="1">
            <a:spLocks noChangeArrowheads="1"/>
          </p:cNvSpPr>
          <p:nvPr/>
        </p:nvSpPr>
        <p:spPr bwMode="auto">
          <a:xfrm>
            <a:off x="609600" y="2773514"/>
            <a:ext cx="928688"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latin typeface="Calibri" pitchFamily="84" charset="0"/>
              </a:rPr>
              <a:t>undulator</a:t>
            </a:r>
          </a:p>
        </p:txBody>
      </p:sp>
      <p:grpSp>
        <p:nvGrpSpPr>
          <p:cNvPr id="22" name="Group 255"/>
          <p:cNvGrpSpPr/>
          <p:nvPr/>
        </p:nvGrpSpPr>
        <p:grpSpPr>
          <a:xfrm>
            <a:off x="228600" y="2850334"/>
            <a:ext cx="549572" cy="381000"/>
            <a:chOff x="393304" y="4084364"/>
            <a:chExt cx="549572" cy="381000"/>
          </a:xfrm>
        </p:grpSpPr>
        <p:sp>
          <p:nvSpPr>
            <p:cNvPr id="550" name="7-Point Star 549"/>
            <p:cNvSpPr/>
            <p:nvPr/>
          </p:nvSpPr>
          <p:spPr>
            <a:xfrm>
              <a:off x="393304" y="4084364"/>
              <a:ext cx="506288" cy="381000"/>
            </a:xfrm>
            <a:prstGeom prst="star7">
              <a:avLst/>
            </a:prstGeom>
            <a:solidFill>
              <a:srgbClr val="FFFF00"/>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551" name="TextBox 550"/>
            <p:cNvSpPr txBox="1"/>
            <p:nvPr/>
          </p:nvSpPr>
          <p:spPr>
            <a:xfrm>
              <a:off x="438820" y="4136627"/>
              <a:ext cx="504056" cy="307777"/>
            </a:xfrm>
            <a:prstGeom prst="rect">
              <a:avLst/>
            </a:prstGeom>
            <a:noFill/>
          </p:spPr>
          <p:txBody>
            <a:bodyPr wrap="square" rtlCol="0">
              <a:spAutoFit/>
            </a:bodyPr>
            <a:lstStyle/>
            <a:p>
              <a:r>
                <a:rPr lang="en-US" sz="1400" dirty="0" smtClean="0"/>
                <a:t>I.P.</a:t>
              </a:r>
              <a:endParaRPr lang="en-US" sz="1400" dirty="0"/>
            </a:p>
          </p:txBody>
        </p:sp>
      </p:grpSp>
      <p:grpSp>
        <p:nvGrpSpPr>
          <p:cNvPr id="23" name="Group 254"/>
          <p:cNvGrpSpPr/>
          <p:nvPr/>
        </p:nvGrpSpPr>
        <p:grpSpPr>
          <a:xfrm>
            <a:off x="8305800" y="4009096"/>
            <a:ext cx="557014" cy="381000"/>
            <a:chOff x="8047434" y="5196358"/>
            <a:chExt cx="557014" cy="381000"/>
          </a:xfrm>
        </p:grpSpPr>
        <p:sp>
          <p:nvSpPr>
            <p:cNvPr id="548" name="7-Point Star 547"/>
            <p:cNvSpPr/>
            <p:nvPr/>
          </p:nvSpPr>
          <p:spPr>
            <a:xfrm>
              <a:off x="8047434" y="5196358"/>
              <a:ext cx="506288" cy="381000"/>
            </a:xfrm>
            <a:prstGeom prst="star7">
              <a:avLst/>
            </a:prstGeom>
            <a:solidFill>
              <a:srgbClr val="FFFF00"/>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549" name="TextBox 548"/>
            <p:cNvSpPr txBox="1"/>
            <p:nvPr/>
          </p:nvSpPr>
          <p:spPr>
            <a:xfrm>
              <a:off x="8100392" y="5248621"/>
              <a:ext cx="504056" cy="307777"/>
            </a:xfrm>
            <a:prstGeom prst="rect">
              <a:avLst/>
            </a:prstGeom>
            <a:noFill/>
          </p:spPr>
          <p:txBody>
            <a:bodyPr wrap="square" rtlCol="0">
              <a:spAutoFit/>
            </a:bodyPr>
            <a:lstStyle/>
            <a:p>
              <a:r>
                <a:rPr lang="en-US" sz="1400" dirty="0" smtClean="0"/>
                <a:t>I.P.</a:t>
              </a:r>
              <a:endParaRPr lang="en-US" sz="1400" dirty="0"/>
            </a:p>
          </p:txBody>
        </p:sp>
      </p:grpSp>
      <p:sp>
        <p:nvSpPr>
          <p:cNvPr id="438" name="Line 76"/>
          <p:cNvSpPr>
            <a:spLocks noChangeShapeType="1"/>
          </p:cNvSpPr>
          <p:nvPr/>
        </p:nvSpPr>
        <p:spPr bwMode="auto">
          <a:xfrm>
            <a:off x="5150648" y="2705177"/>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39" name="Line 78"/>
          <p:cNvSpPr>
            <a:spLocks noChangeShapeType="1"/>
          </p:cNvSpPr>
          <p:nvPr/>
        </p:nvSpPr>
        <p:spPr bwMode="auto">
          <a:xfrm>
            <a:off x="5212253" y="2705177"/>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40" name="Line 79"/>
          <p:cNvSpPr>
            <a:spLocks noChangeShapeType="1"/>
          </p:cNvSpPr>
          <p:nvPr/>
        </p:nvSpPr>
        <p:spPr bwMode="auto">
          <a:xfrm>
            <a:off x="5204217" y="3083746"/>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41" name="Text Box 87"/>
          <p:cNvSpPr txBox="1">
            <a:spLocks noChangeArrowheads="1"/>
          </p:cNvSpPr>
          <p:nvPr/>
        </p:nvSpPr>
        <p:spPr bwMode="auto">
          <a:xfrm>
            <a:off x="4685610" y="2781377"/>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442" name="Text Box 88"/>
          <p:cNvSpPr txBox="1">
            <a:spLocks noChangeArrowheads="1"/>
          </p:cNvSpPr>
          <p:nvPr/>
        </p:nvSpPr>
        <p:spPr bwMode="auto">
          <a:xfrm>
            <a:off x="5285933" y="2781377"/>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443" name="Line 79"/>
          <p:cNvSpPr>
            <a:spLocks noChangeShapeType="1"/>
          </p:cNvSpPr>
          <p:nvPr/>
        </p:nvSpPr>
        <p:spPr bwMode="auto">
          <a:xfrm>
            <a:off x="4579694" y="3083746"/>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44" name="Oval 58"/>
          <p:cNvSpPr>
            <a:spLocks noChangeArrowheads="1"/>
          </p:cNvSpPr>
          <p:nvPr/>
        </p:nvSpPr>
        <p:spPr bwMode="auto">
          <a:xfrm>
            <a:off x="5068386" y="2499801"/>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445" name="Oval 60"/>
          <p:cNvSpPr>
            <a:spLocks noChangeArrowheads="1"/>
          </p:cNvSpPr>
          <p:nvPr/>
        </p:nvSpPr>
        <p:spPr bwMode="auto">
          <a:xfrm>
            <a:off x="6360854" y="2566903"/>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446" name="Line 76"/>
          <p:cNvSpPr>
            <a:spLocks noChangeShapeType="1"/>
          </p:cNvSpPr>
          <p:nvPr/>
        </p:nvSpPr>
        <p:spPr bwMode="auto">
          <a:xfrm>
            <a:off x="6409042" y="270391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47" name="Line 78"/>
          <p:cNvSpPr>
            <a:spLocks noChangeShapeType="1"/>
          </p:cNvSpPr>
          <p:nvPr/>
        </p:nvSpPr>
        <p:spPr bwMode="auto">
          <a:xfrm>
            <a:off x="6470647" y="270391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48" name="Line 79"/>
          <p:cNvSpPr>
            <a:spLocks noChangeShapeType="1"/>
          </p:cNvSpPr>
          <p:nvPr/>
        </p:nvSpPr>
        <p:spPr bwMode="auto">
          <a:xfrm>
            <a:off x="6462611" y="3082482"/>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49" name="Text Box 87"/>
          <p:cNvSpPr txBox="1">
            <a:spLocks noChangeArrowheads="1"/>
          </p:cNvSpPr>
          <p:nvPr/>
        </p:nvSpPr>
        <p:spPr bwMode="auto">
          <a:xfrm>
            <a:off x="5944004" y="278011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450" name="Text Box 88"/>
          <p:cNvSpPr txBox="1">
            <a:spLocks noChangeArrowheads="1"/>
          </p:cNvSpPr>
          <p:nvPr/>
        </p:nvSpPr>
        <p:spPr bwMode="auto">
          <a:xfrm>
            <a:off x="6534495" y="278011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451" name="Line 79"/>
          <p:cNvSpPr>
            <a:spLocks noChangeShapeType="1"/>
          </p:cNvSpPr>
          <p:nvPr/>
        </p:nvSpPr>
        <p:spPr bwMode="auto">
          <a:xfrm>
            <a:off x="5838088" y="3082482"/>
            <a:ext cx="576064" cy="0"/>
          </a:xfrm>
          <a:prstGeom prst="line">
            <a:avLst/>
          </a:prstGeom>
          <a:noFill/>
          <a:ln w="31750">
            <a:solidFill>
              <a:srgbClr val="0000FF"/>
            </a:solidFill>
            <a:round/>
            <a:headEnd/>
            <a:tailEnd/>
          </a:ln>
        </p:spPr>
        <p:txBody>
          <a:bodyPr>
            <a:prstTxWarp prst="textNoShape">
              <a:avLst/>
            </a:prstTxWarp>
          </a:bodyPr>
          <a:lstStyle/>
          <a:p>
            <a:endParaRPr lang="en-US"/>
          </a:p>
        </p:txBody>
      </p:sp>
      <p:grpSp>
        <p:nvGrpSpPr>
          <p:cNvPr id="24" name="Group 287"/>
          <p:cNvGrpSpPr/>
          <p:nvPr/>
        </p:nvGrpSpPr>
        <p:grpSpPr>
          <a:xfrm>
            <a:off x="7115182" y="2498537"/>
            <a:ext cx="1210419" cy="618126"/>
            <a:chOff x="6316141" y="3732567"/>
            <a:chExt cx="1210419" cy="618126"/>
          </a:xfrm>
        </p:grpSpPr>
        <p:sp>
          <p:nvSpPr>
            <p:cNvPr id="541" name="Line 76"/>
            <p:cNvSpPr>
              <a:spLocks noChangeShapeType="1"/>
            </p:cNvSpPr>
            <p:nvPr/>
          </p:nvSpPr>
          <p:spPr bwMode="auto">
            <a:xfrm>
              <a:off x="6887095" y="393794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42" name="Line 78"/>
            <p:cNvSpPr>
              <a:spLocks noChangeShapeType="1"/>
            </p:cNvSpPr>
            <p:nvPr/>
          </p:nvSpPr>
          <p:spPr bwMode="auto">
            <a:xfrm>
              <a:off x="6958532" y="393794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43" name="Line 79"/>
            <p:cNvSpPr>
              <a:spLocks noChangeShapeType="1"/>
            </p:cNvSpPr>
            <p:nvPr/>
          </p:nvSpPr>
          <p:spPr bwMode="auto">
            <a:xfrm>
              <a:off x="6950496" y="4316512"/>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44" name="Text Box 87"/>
            <p:cNvSpPr txBox="1">
              <a:spLocks noChangeArrowheads="1"/>
            </p:cNvSpPr>
            <p:nvPr/>
          </p:nvSpPr>
          <p:spPr bwMode="auto">
            <a:xfrm>
              <a:off x="6422057" y="401414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45" name="Text Box 88"/>
            <p:cNvSpPr txBox="1">
              <a:spLocks noChangeArrowheads="1"/>
            </p:cNvSpPr>
            <p:nvPr/>
          </p:nvSpPr>
          <p:spPr bwMode="auto">
            <a:xfrm>
              <a:off x="7022380" y="401414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46" name="Line 79"/>
            <p:cNvSpPr>
              <a:spLocks noChangeShapeType="1"/>
            </p:cNvSpPr>
            <p:nvPr/>
          </p:nvSpPr>
          <p:spPr bwMode="auto">
            <a:xfrm>
              <a:off x="6316141" y="4316512"/>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47" name="Oval 58"/>
            <p:cNvSpPr>
              <a:spLocks noChangeArrowheads="1"/>
            </p:cNvSpPr>
            <p:nvPr/>
          </p:nvSpPr>
          <p:spPr bwMode="auto">
            <a:xfrm>
              <a:off x="6804833" y="3732567"/>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grpSp>
      <p:grpSp>
        <p:nvGrpSpPr>
          <p:cNvPr id="25" name="Group 201"/>
          <p:cNvGrpSpPr/>
          <p:nvPr/>
        </p:nvGrpSpPr>
        <p:grpSpPr>
          <a:xfrm>
            <a:off x="1436382" y="3656854"/>
            <a:ext cx="1210419" cy="618126"/>
            <a:chOff x="4169627" y="4854749"/>
            <a:chExt cx="1210419" cy="618126"/>
          </a:xfrm>
        </p:grpSpPr>
        <p:sp>
          <p:nvSpPr>
            <p:cNvPr id="534" name="Line 76"/>
            <p:cNvSpPr>
              <a:spLocks noChangeShapeType="1"/>
            </p:cNvSpPr>
            <p:nvPr/>
          </p:nvSpPr>
          <p:spPr bwMode="auto">
            <a:xfrm>
              <a:off x="4740581" y="5060125"/>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35" name="Line 78"/>
            <p:cNvSpPr>
              <a:spLocks noChangeShapeType="1"/>
            </p:cNvSpPr>
            <p:nvPr/>
          </p:nvSpPr>
          <p:spPr bwMode="auto">
            <a:xfrm>
              <a:off x="4812018" y="5060125"/>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36" name="Line 79"/>
            <p:cNvSpPr>
              <a:spLocks noChangeShapeType="1"/>
            </p:cNvSpPr>
            <p:nvPr/>
          </p:nvSpPr>
          <p:spPr bwMode="auto">
            <a:xfrm>
              <a:off x="4803982" y="5438694"/>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37" name="Text Box 87"/>
            <p:cNvSpPr txBox="1">
              <a:spLocks noChangeArrowheads="1"/>
            </p:cNvSpPr>
            <p:nvPr/>
          </p:nvSpPr>
          <p:spPr bwMode="auto">
            <a:xfrm>
              <a:off x="4275543" y="5136325"/>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38" name="Text Box 88"/>
            <p:cNvSpPr txBox="1">
              <a:spLocks noChangeArrowheads="1"/>
            </p:cNvSpPr>
            <p:nvPr/>
          </p:nvSpPr>
          <p:spPr bwMode="auto">
            <a:xfrm>
              <a:off x="4875866" y="5136325"/>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39" name="Line 79"/>
            <p:cNvSpPr>
              <a:spLocks noChangeShapeType="1"/>
            </p:cNvSpPr>
            <p:nvPr/>
          </p:nvSpPr>
          <p:spPr bwMode="auto">
            <a:xfrm>
              <a:off x="4169627" y="5438694"/>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40" name="Oval 58"/>
            <p:cNvSpPr>
              <a:spLocks noChangeArrowheads="1"/>
            </p:cNvSpPr>
            <p:nvPr/>
          </p:nvSpPr>
          <p:spPr bwMode="auto">
            <a:xfrm>
              <a:off x="4658319" y="4854749"/>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grpSp>
      <p:grpSp>
        <p:nvGrpSpPr>
          <p:cNvPr id="26" name="Group 200"/>
          <p:cNvGrpSpPr/>
          <p:nvPr/>
        </p:nvGrpSpPr>
        <p:grpSpPr>
          <a:xfrm>
            <a:off x="2721893" y="3731136"/>
            <a:ext cx="1210419" cy="548092"/>
            <a:chOff x="5437853" y="4923519"/>
            <a:chExt cx="1210419" cy="548092"/>
          </a:xfrm>
        </p:grpSpPr>
        <p:sp>
          <p:nvSpPr>
            <p:cNvPr id="527" name="Line 76"/>
            <p:cNvSpPr>
              <a:spLocks noChangeShapeType="1"/>
            </p:cNvSpPr>
            <p:nvPr/>
          </p:nvSpPr>
          <p:spPr bwMode="auto">
            <a:xfrm>
              <a:off x="6008807" y="5058861"/>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28" name="Line 78"/>
            <p:cNvSpPr>
              <a:spLocks noChangeShapeType="1"/>
            </p:cNvSpPr>
            <p:nvPr/>
          </p:nvSpPr>
          <p:spPr bwMode="auto">
            <a:xfrm>
              <a:off x="6080244" y="5058861"/>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29" name="Line 79"/>
            <p:cNvSpPr>
              <a:spLocks noChangeShapeType="1"/>
            </p:cNvSpPr>
            <p:nvPr/>
          </p:nvSpPr>
          <p:spPr bwMode="auto">
            <a:xfrm>
              <a:off x="6072208" y="5437430"/>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30" name="Text Box 87"/>
            <p:cNvSpPr txBox="1">
              <a:spLocks noChangeArrowheads="1"/>
            </p:cNvSpPr>
            <p:nvPr/>
          </p:nvSpPr>
          <p:spPr bwMode="auto">
            <a:xfrm>
              <a:off x="5543769" y="5135061"/>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31" name="Text Box 88"/>
            <p:cNvSpPr txBox="1">
              <a:spLocks noChangeArrowheads="1"/>
            </p:cNvSpPr>
            <p:nvPr/>
          </p:nvSpPr>
          <p:spPr bwMode="auto">
            <a:xfrm>
              <a:off x="6144092" y="5135061"/>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32" name="Line 79"/>
            <p:cNvSpPr>
              <a:spLocks noChangeShapeType="1"/>
            </p:cNvSpPr>
            <p:nvPr/>
          </p:nvSpPr>
          <p:spPr bwMode="auto">
            <a:xfrm>
              <a:off x="5437853" y="5437430"/>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33" name="Oval 60"/>
            <p:cNvSpPr>
              <a:spLocks noChangeArrowheads="1"/>
            </p:cNvSpPr>
            <p:nvPr/>
          </p:nvSpPr>
          <p:spPr bwMode="auto">
            <a:xfrm>
              <a:off x="5969584" y="4923519"/>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grpSp>
      <p:cxnSp>
        <p:nvCxnSpPr>
          <p:cNvPr id="455" name="Straight Connector 454"/>
          <p:cNvCxnSpPr/>
          <p:nvPr/>
        </p:nvCxnSpPr>
        <p:spPr>
          <a:xfrm>
            <a:off x="2716305" y="3237127"/>
            <a:ext cx="1219200" cy="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56" name="TextBox 455"/>
          <p:cNvSpPr txBox="1"/>
          <p:nvPr/>
        </p:nvSpPr>
        <p:spPr>
          <a:xfrm>
            <a:off x="3149352" y="3071587"/>
            <a:ext cx="432048" cy="338554"/>
          </a:xfrm>
          <a:prstGeom prst="rect">
            <a:avLst/>
          </a:prstGeom>
          <a:noFill/>
        </p:spPr>
        <p:txBody>
          <a:bodyPr wrap="square" rtlCol="0">
            <a:spAutoFit/>
          </a:bodyPr>
          <a:lstStyle/>
          <a:p>
            <a:r>
              <a:rPr lang="en-US" sz="1600" dirty="0" smtClean="0">
                <a:solidFill>
                  <a:srgbClr val="FF6600"/>
                </a:solidFill>
              </a:rPr>
              <a:t>13</a:t>
            </a:r>
            <a:endParaRPr lang="en-US" sz="1600" dirty="0">
              <a:solidFill>
                <a:srgbClr val="FF6600"/>
              </a:solidFill>
            </a:endParaRPr>
          </a:p>
        </p:txBody>
      </p:sp>
      <p:cxnSp>
        <p:nvCxnSpPr>
          <p:cNvPr id="457" name="Straight Connector 456"/>
          <p:cNvCxnSpPr/>
          <p:nvPr/>
        </p:nvCxnSpPr>
        <p:spPr>
          <a:xfrm flipH="1">
            <a:off x="3980516" y="3235201"/>
            <a:ext cx="1152128" cy="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58" name="TextBox 457"/>
          <p:cNvSpPr txBox="1"/>
          <p:nvPr/>
        </p:nvSpPr>
        <p:spPr>
          <a:xfrm>
            <a:off x="4343400" y="3071587"/>
            <a:ext cx="457200" cy="338554"/>
          </a:xfrm>
          <a:prstGeom prst="rect">
            <a:avLst/>
          </a:prstGeom>
          <a:noFill/>
        </p:spPr>
        <p:txBody>
          <a:bodyPr wrap="square" rtlCol="0">
            <a:spAutoFit/>
          </a:bodyPr>
          <a:lstStyle/>
          <a:p>
            <a:r>
              <a:rPr lang="en-US" sz="1600" dirty="0" smtClean="0">
                <a:solidFill>
                  <a:srgbClr val="FF6600"/>
                </a:solidFill>
              </a:rPr>
              <a:t>13</a:t>
            </a:r>
            <a:endParaRPr lang="en-US" sz="1600" dirty="0">
              <a:solidFill>
                <a:srgbClr val="00B0F0"/>
              </a:solidFill>
            </a:endParaRPr>
          </a:p>
        </p:txBody>
      </p:sp>
      <p:cxnSp>
        <p:nvCxnSpPr>
          <p:cNvPr id="459" name="Straight Connector 458"/>
          <p:cNvCxnSpPr/>
          <p:nvPr/>
        </p:nvCxnSpPr>
        <p:spPr>
          <a:xfrm>
            <a:off x="5247184" y="3235201"/>
            <a:ext cx="1152128" cy="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0" name="TextBox 459"/>
          <p:cNvSpPr txBox="1"/>
          <p:nvPr/>
        </p:nvSpPr>
        <p:spPr>
          <a:xfrm>
            <a:off x="5562600" y="3062622"/>
            <a:ext cx="457200" cy="338554"/>
          </a:xfrm>
          <a:prstGeom prst="rect">
            <a:avLst/>
          </a:prstGeom>
          <a:noFill/>
        </p:spPr>
        <p:txBody>
          <a:bodyPr wrap="square" rtlCol="0">
            <a:spAutoFit/>
          </a:bodyPr>
          <a:lstStyle/>
          <a:p>
            <a:r>
              <a:rPr lang="en-US" sz="1600" dirty="0" smtClean="0">
                <a:solidFill>
                  <a:srgbClr val="FF6600"/>
                </a:solidFill>
              </a:rPr>
              <a:t>13</a:t>
            </a:r>
            <a:endParaRPr lang="en-US" sz="1600" dirty="0">
              <a:solidFill>
                <a:srgbClr val="00B0F0"/>
              </a:solidFill>
            </a:endParaRPr>
          </a:p>
        </p:txBody>
      </p:sp>
      <p:cxnSp>
        <p:nvCxnSpPr>
          <p:cNvPr id="461" name="Straight Connector 460"/>
          <p:cNvCxnSpPr/>
          <p:nvPr/>
        </p:nvCxnSpPr>
        <p:spPr>
          <a:xfrm flipH="1">
            <a:off x="6490163" y="3232558"/>
            <a:ext cx="1152128" cy="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2" name="TextBox 461"/>
          <p:cNvSpPr txBox="1"/>
          <p:nvPr/>
        </p:nvSpPr>
        <p:spPr>
          <a:xfrm>
            <a:off x="6781800" y="3062622"/>
            <a:ext cx="457200" cy="338554"/>
          </a:xfrm>
          <a:prstGeom prst="rect">
            <a:avLst/>
          </a:prstGeom>
          <a:noFill/>
        </p:spPr>
        <p:txBody>
          <a:bodyPr wrap="square" rtlCol="0">
            <a:spAutoFit/>
          </a:bodyPr>
          <a:lstStyle/>
          <a:p>
            <a:r>
              <a:rPr lang="en-US" sz="1600" dirty="0" smtClean="0">
                <a:solidFill>
                  <a:srgbClr val="FF6600"/>
                </a:solidFill>
              </a:rPr>
              <a:t>13</a:t>
            </a:r>
            <a:endParaRPr lang="en-US" sz="1600" dirty="0">
              <a:solidFill>
                <a:srgbClr val="00B0F0"/>
              </a:solidFill>
            </a:endParaRPr>
          </a:p>
        </p:txBody>
      </p:sp>
      <p:cxnSp>
        <p:nvCxnSpPr>
          <p:cNvPr id="463" name="Straight Connector 462"/>
          <p:cNvCxnSpPr/>
          <p:nvPr/>
        </p:nvCxnSpPr>
        <p:spPr>
          <a:xfrm>
            <a:off x="7772400" y="3234684"/>
            <a:ext cx="533400" cy="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4" name="TextBox 463"/>
          <p:cNvSpPr txBox="1"/>
          <p:nvPr/>
        </p:nvSpPr>
        <p:spPr>
          <a:xfrm>
            <a:off x="7782232" y="3058362"/>
            <a:ext cx="533400" cy="338554"/>
          </a:xfrm>
          <a:prstGeom prst="rect">
            <a:avLst/>
          </a:prstGeom>
          <a:noFill/>
        </p:spPr>
        <p:txBody>
          <a:bodyPr wrap="square" rtlCol="0">
            <a:spAutoFit/>
          </a:bodyPr>
          <a:lstStyle/>
          <a:p>
            <a:r>
              <a:rPr lang="en-US" sz="1600" dirty="0" smtClean="0">
                <a:solidFill>
                  <a:srgbClr val="FF6600"/>
                </a:solidFill>
              </a:rPr>
              <a:t>5+</a:t>
            </a:r>
            <a:r>
              <a:rPr lang="en-US" sz="1600" dirty="0" smtClean="0">
                <a:solidFill>
                  <a:srgbClr val="00B0F0"/>
                </a:solidFill>
              </a:rPr>
              <a:t>2</a:t>
            </a:r>
            <a:endParaRPr lang="en-US" sz="1600" dirty="0">
              <a:solidFill>
                <a:schemeClr val="accent6">
                  <a:lumMod val="75000"/>
                </a:schemeClr>
              </a:solidFill>
            </a:endParaRPr>
          </a:p>
        </p:txBody>
      </p:sp>
      <p:cxnSp>
        <p:nvCxnSpPr>
          <p:cNvPr id="465" name="Straight Connector 464"/>
          <p:cNvCxnSpPr/>
          <p:nvPr/>
        </p:nvCxnSpPr>
        <p:spPr>
          <a:xfrm flipH="1">
            <a:off x="1524000" y="3232558"/>
            <a:ext cx="1080120" cy="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6" name="TextBox 465"/>
          <p:cNvSpPr txBox="1"/>
          <p:nvPr/>
        </p:nvSpPr>
        <p:spPr>
          <a:xfrm>
            <a:off x="1752600" y="3059066"/>
            <a:ext cx="609600" cy="338554"/>
          </a:xfrm>
          <a:prstGeom prst="rect">
            <a:avLst/>
          </a:prstGeom>
          <a:noFill/>
        </p:spPr>
        <p:txBody>
          <a:bodyPr wrap="square" rtlCol="0">
            <a:spAutoFit/>
          </a:bodyPr>
          <a:lstStyle/>
          <a:p>
            <a:r>
              <a:rPr lang="en-US" sz="1600" dirty="0" smtClean="0">
                <a:solidFill>
                  <a:srgbClr val="FF6600"/>
                </a:solidFill>
              </a:rPr>
              <a:t>12+</a:t>
            </a:r>
            <a:r>
              <a:rPr lang="en-US" sz="1600" dirty="0" smtClean="0">
                <a:solidFill>
                  <a:srgbClr val="00B0F0"/>
                </a:solidFill>
              </a:rPr>
              <a:t>1</a:t>
            </a:r>
            <a:endParaRPr lang="en-US" sz="1600" dirty="0">
              <a:solidFill>
                <a:srgbClr val="00B0F0"/>
              </a:solidFill>
            </a:endParaRPr>
          </a:p>
        </p:txBody>
      </p:sp>
      <p:cxnSp>
        <p:nvCxnSpPr>
          <p:cNvPr id="467" name="Straight Connector 466"/>
          <p:cNvCxnSpPr/>
          <p:nvPr/>
        </p:nvCxnSpPr>
        <p:spPr>
          <a:xfrm>
            <a:off x="2113658" y="4399203"/>
            <a:ext cx="1184027" cy="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8" name="TextBox 467"/>
          <p:cNvSpPr txBox="1"/>
          <p:nvPr/>
        </p:nvSpPr>
        <p:spPr>
          <a:xfrm>
            <a:off x="2438400" y="4219327"/>
            <a:ext cx="457200" cy="338554"/>
          </a:xfrm>
          <a:prstGeom prst="rect">
            <a:avLst/>
          </a:prstGeom>
          <a:noFill/>
        </p:spPr>
        <p:txBody>
          <a:bodyPr wrap="square" rtlCol="0">
            <a:spAutoFit/>
          </a:bodyPr>
          <a:lstStyle/>
          <a:p>
            <a:r>
              <a:rPr lang="en-US" sz="1600" dirty="0" smtClean="0">
                <a:solidFill>
                  <a:srgbClr val="FF6600"/>
                </a:solidFill>
              </a:rPr>
              <a:t>13</a:t>
            </a:r>
            <a:endParaRPr lang="en-US" sz="1600" dirty="0">
              <a:solidFill>
                <a:srgbClr val="00B0F0"/>
              </a:solidFill>
            </a:endParaRPr>
          </a:p>
        </p:txBody>
      </p:sp>
      <p:cxnSp>
        <p:nvCxnSpPr>
          <p:cNvPr id="469" name="Straight Connector 468"/>
          <p:cNvCxnSpPr/>
          <p:nvPr/>
        </p:nvCxnSpPr>
        <p:spPr>
          <a:xfrm flipH="1">
            <a:off x="3352800" y="4399203"/>
            <a:ext cx="1194660" cy="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0" name="TextBox 469"/>
          <p:cNvSpPr txBox="1"/>
          <p:nvPr/>
        </p:nvSpPr>
        <p:spPr>
          <a:xfrm>
            <a:off x="7239000" y="4233446"/>
            <a:ext cx="635334" cy="338554"/>
          </a:xfrm>
          <a:prstGeom prst="rect">
            <a:avLst/>
          </a:prstGeom>
          <a:noFill/>
        </p:spPr>
        <p:txBody>
          <a:bodyPr wrap="square" rtlCol="0">
            <a:spAutoFit/>
          </a:bodyPr>
          <a:lstStyle/>
          <a:p>
            <a:r>
              <a:rPr lang="en-US" sz="1600" dirty="0" smtClean="0">
                <a:solidFill>
                  <a:srgbClr val="FF6600"/>
                </a:solidFill>
              </a:rPr>
              <a:t>11+</a:t>
            </a:r>
            <a:r>
              <a:rPr lang="en-US" sz="1600" dirty="0" smtClean="0">
                <a:solidFill>
                  <a:srgbClr val="00B0F0"/>
                </a:solidFill>
              </a:rPr>
              <a:t>2</a:t>
            </a:r>
            <a:endParaRPr lang="en-US" sz="1600" dirty="0">
              <a:solidFill>
                <a:srgbClr val="00B0F0"/>
              </a:solidFill>
            </a:endParaRPr>
          </a:p>
        </p:txBody>
      </p:sp>
      <p:cxnSp>
        <p:nvCxnSpPr>
          <p:cNvPr id="471" name="Straight Connector 470"/>
          <p:cNvCxnSpPr/>
          <p:nvPr/>
        </p:nvCxnSpPr>
        <p:spPr>
          <a:xfrm flipV="1">
            <a:off x="4680002" y="4397348"/>
            <a:ext cx="1211012" cy="1855"/>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2" name="TextBox 471"/>
          <p:cNvSpPr txBox="1"/>
          <p:nvPr/>
        </p:nvSpPr>
        <p:spPr>
          <a:xfrm>
            <a:off x="3792488" y="4219327"/>
            <a:ext cx="474712" cy="338554"/>
          </a:xfrm>
          <a:prstGeom prst="rect">
            <a:avLst/>
          </a:prstGeom>
          <a:noFill/>
        </p:spPr>
        <p:txBody>
          <a:bodyPr wrap="square" rtlCol="0">
            <a:spAutoFit/>
          </a:bodyPr>
          <a:lstStyle/>
          <a:p>
            <a:r>
              <a:rPr lang="en-US" sz="1600" dirty="0" smtClean="0">
                <a:solidFill>
                  <a:srgbClr val="FF6600"/>
                </a:solidFill>
              </a:rPr>
              <a:t>13</a:t>
            </a:r>
            <a:endParaRPr lang="en-US" sz="1600" dirty="0">
              <a:solidFill>
                <a:srgbClr val="00B0F0"/>
              </a:solidFill>
            </a:endParaRPr>
          </a:p>
        </p:txBody>
      </p:sp>
      <p:cxnSp>
        <p:nvCxnSpPr>
          <p:cNvPr id="473" name="Straight Connector 472"/>
          <p:cNvCxnSpPr/>
          <p:nvPr/>
        </p:nvCxnSpPr>
        <p:spPr>
          <a:xfrm flipH="1">
            <a:off x="5964162" y="4393013"/>
            <a:ext cx="1008112" cy="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5" name="Straight Connector 474"/>
          <p:cNvCxnSpPr/>
          <p:nvPr/>
        </p:nvCxnSpPr>
        <p:spPr>
          <a:xfrm>
            <a:off x="7104530" y="4393013"/>
            <a:ext cx="1008112" cy="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6" name="TextBox 475"/>
          <p:cNvSpPr txBox="1"/>
          <p:nvPr/>
        </p:nvSpPr>
        <p:spPr>
          <a:xfrm>
            <a:off x="6195814" y="4223614"/>
            <a:ext cx="609600" cy="338554"/>
          </a:xfrm>
          <a:prstGeom prst="rect">
            <a:avLst/>
          </a:prstGeom>
          <a:noFill/>
        </p:spPr>
        <p:txBody>
          <a:bodyPr wrap="square" rtlCol="0">
            <a:spAutoFit/>
          </a:bodyPr>
          <a:lstStyle/>
          <a:p>
            <a:r>
              <a:rPr lang="en-US" sz="1600" dirty="0" smtClean="0">
                <a:solidFill>
                  <a:srgbClr val="FF6600"/>
                </a:solidFill>
              </a:rPr>
              <a:t>11+</a:t>
            </a:r>
            <a:r>
              <a:rPr lang="en-US" sz="1600" dirty="0" smtClean="0">
                <a:solidFill>
                  <a:srgbClr val="00B0F0"/>
                </a:solidFill>
              </a:rPr>
              <a:t>2</a:t>
            </a:r>
            <a:endParaRPr lang="en-US" sz="1600" dirty="0">
              <a:solidFill>
                <a:srgbClr val="00B0F0"/>
              </a:solidFill>
            </a:endParaRPr>
          </a:p>
        </p:txBody>
      </p:sp>
      <p:cxnSp>
        <p:nvCxnSpPr>
          <p:cNvPr id="477" name="Straight Connector 476"/>
          <p:cNvCxnSpPr/>
          <p:nvPr/>
        </p:nvCxnSpPr>
        <p:spPr>
          <a:xfrm flipH="1" flipV="1">
            <a:off x="1441704" y="4387516"/>
            <a:ext cx="529664" cy="8220"/>
          </a:xfrm>
          <a:prstGeom prst="line">
            <a:avLst/>
          </a:prstGeom>
          <a:ln>
            <a:solidFill>
              <a:srgbClr val="FF66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8" name="TextBox 477"/>
          <p:cNvSpPr txBox="1"/>
          <p:nvPr/>
        </p:nvSpPr>
        <p:spPr>
          <a:xfrm>
            <a:off x="1494359" y="4215452"/>
            <a:ext cx="582705" cy="338554"/>
          </a:xfrm>
          <a:prstGeom prst="rect">
            <a:avLst/>
          </a:prstGeom>
          <a:noFill/>
        </p:spPr>
        <p:txBody>
          <a:bodyPr wrap="square" rtlCol="0">
            <a:spAutoFit/>
          </a:bodyPr>
          <a:lstStyle/>
          <a:p>
            <a:r>
              <a:rPr lang="en-US" sz="1600" dirty="0" smtClean="0">
                <a:solidFill>
                  <a:schemeClr val="accent6">
                    <a:lumMod val="75000"/>
                  </a:schemeClr>
                </a:solidFill>
              </a:rPr>
              <a:t>5+</a:t>
            </a:r>
            <a:r>
              <a:rPr lang="en-US" sz="1600" dirty="0" smtClean="0">
                <a:solidFill>
                  <a:srgbClr val="00B0F0"/>
                </a:solidFill>
              </a:rPr>
              <a:t>2</a:t>
            </a:r>
            <a:endParaRPr lang="en-US" sz="1600" dirty="0">
              <a:solidFill>
                <a:srgbClr val="00B0F0"/>
              </a:solidFill>
            </a:endParaRPr>
          </a:p>
        </p:txBody>
      </p:sp>
      <p:grpSp>
        <p:nvGrpSpPr>
          <p:cNvPr id="27" name="Group 372"/>
          <p:cNvGrpSpPr/>
          <p:nvPr/>
        </p:nvGrpSpPr>
        <p:grpSpPr>
          <a:xfrm>
            <a:off x="1476682" y="2585344"/>
            <a:ext cx="587920" cy="538856"/>
            <a:chOff x="1324282" y="2330224"/>
            <a:chExt cx="587920" cy="538856"/>
          </a:xfrm>
        </p:grpSpPr>
        <p:sp>
          <p:nvSpPr>
            <p:cNvPr id="523" name="Line 76"/>
            <p:cNvSpPr>
              <a:spLocks noChangeShapeType="1"/>
            </p:cNvSpPr>
            <p:nvPr/>
          </p:nvSpPr>
          <p:spPr bwMode="auto">
            <a:xfrm>
              <a:off x="1829960" y="2471991"/>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24" name="Oval 71"/>
            <p:cNvSpPr>
              <a:spLocks noChangeArrowheads="1"/>
            </p:cNvSpPr>
            <p:nvPr/>
          </p:nvSpPr>
          <p:spPr bwMode="auto">
            <a:xfrm>
              <a:off x="1759802" y="2330224"/>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525" name="Text Box 83"/>
            <p:cNvSpPr txBox="1">
              <a:spLocks noChangeArrowheads="1"/>
            </p:cNvSpPr>
            <p:nvPr/>
          </p:nvSpPr>
          <p:spPr bwMode="auto">
            <a:xfrm>
              <a:off x="1433314" y="2532530"/>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00FF"/>
                  </a:solidFill>
                  <a:latin typeface="Calibri" pitchFamily="84" charset="0"/>
                </a:rPr>
                <a:t>25</a:t>
              </a:r>
              <a:endParaRPr lang="en-US" sz="1600" b="1" dirty="0">
                <a:solidFill>
                  <a:srgbClr val="0000FF"/>
                </a:solidFill>
                <a:latin typeface="Calibri" pitchFamily="84" charset="0"/>
              </a:endParaRPr>
            </a:p>
          </p:txBody>
        </p:sp>
        <p:sp>
          <p:nvSpPr>
            <p:cNvPr id="526" name="Line 66"/>
            <p:cNvSpPr>
              <a:spLocks noChangeShapeType="1"/>
            </p:cNvSpPr>
            <p:nvPr/>
          </p:nvSpPr>
          <p:spPr bwMode="auto">
            <a:xfrm>
              <a:off x="1324282" y="2838197"/>
              <a:ext cx="504056" cy="0"/>
            </a:xfrm>
            <a:prstGeom prst="line">
              <a:avLst/>
            </a:prstGeom>
            <a:noFill/>
            <a:ln w="31750">
              <a:solidFill>
                <a:srgbClr val="0000FF"/>
              </a:solidFill>
              <a:round/>
              <a:headEnd/>
              <a:tailEnd/>
            </a:ln>
          </p:spPr>
          <p:txBody>
            <a:bodyPr>
              <a:prstTxWarp prst="textNoShape">
                <a:avLst/>
              </a:prstTxWarp>
            </a:bodyPr>
            <a:lstStyle/>
            <a:p>
              <a:endParaRPr lang="en-US"/>
            </a:p>
          </p:txBody>
        </p:sp>
      </p:grpSp>
      <p:sp>
        <p:nvSpPr>
          <p:cNvPr id="516" name="Line 76"/>
          <p:cNvSpPr>
            <a:spLocks noChangeShapeType="1"/>
          </p:cNvSpPr>
          <p:nvPr/>
        </p:nvSpPr>
        <p:spPr bwMode="auto">
          <a:xfrm>
            <a:off x="4588991" y="3866478"/>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17" name="Line 78"/>
          <p:cNvSpPr>
            <a:spLocks noChangeShapeType="1"/>
          </p:cNvSpPr>
          <p:nvPr/>
        </p:nvSpPr>
        <p:spPr bwMode="auto">
          <a:xfrm>
            <a:off x="4660428" y="3866478"/>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18" name="Line 79"/>
          <p:cNvSpPr>
            <a:spLocks noChangeShapeType="1"/>
          </p:cNvSpPr>
          <p:nvPr/>
        </p:nvSpPr>
        <p:spPr bwMode="auto">
          <a:xfrm>
            <a:off x="4652392" y="4245047"/>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19" name="Text Box 87"/>
          <p:cNvSpPr txBox="1">
            <a:spLocks noChangeArrowheads="1"/>
          </p:cNvSpPr>
          <p:nvPr/>
        </p:nvSpPr>
        <p:spPr bwMode="auto">
          <a:xfrm>
            <a:off x="4123953" y="3942678"/>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20" name="Text Box 88"/>
          <p:cNvSpPr txBox="1">
            <a:spLocks noChangeArrowheads="1"/>
          </p:cNvSpPr>
          <p:nvPr/>
        </p:nvSpPr>
        <p:spPr bwMode="auto">
          <a:xfrm>
            <a:off x="4724276" y="3942678"/>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21" name="Line 79"/>
          <p:cNvSpPr>
            <a:spLocks noChangeShapeType="1"/>
          </p:cNvSpPr>
          <p:nvPr/>
        </p:nvSpPr>
        <p:spPr bwMode="auto">
          <a:xfrm>
            <a:off x="4018037" y="4245047"/>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22" name="Oval 58"/>
          <p:cNvSpPr>
            <a:spLocks noChangeArrowheads="1"/>
          </p:cNvSpPr>
          <p:nvPr/>
        </p:nvSpPr>
        <p:spPr bwMode="auto">
          <a:xfrm>
            <a:off x="4506729" y="3661102"/>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481" name="Oval 56"/>
          <p:cNvSpPr>
            <a:spLocks noChangeArrowheads="1"/>
          </p:cNvSpPr>
          <p:nvPr/>
        </p:nvSpPr>
        <p:spPr bwMode="auto">
          <a:xfrm>
            <a:off x="6916365" y="3641789"/>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482" name="Line 66"/>
          <p:cNvSpPr>
            <a:spLocks noChangeShapeType="1"/>
          </p:cNvSpPr>
          <p:nvPr/>
        </p:nvSpPr>
        <p:spPr bwMode="auto">
          <a:xfrm>
            <a:off x="7051691" y="4245560"/>
            <a:ext cx="504056"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83" name="Text Box 83"/>
          <p:cNvSpPr txBox="1">
            <a:spLocks noChangeArrowheads="1"/>
          </p:cNvSpPr>
          <p:nvPr/>
        </p:nvSpPr>
        <p:spPr bwMode="auto">
          <a:xfrm>
            <a:off x="6554382" y="3949119"/>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00FF"/>
                </a:solidFill>
                <a:latin typeface="Calibri" pitchFamily="84" charset="0"/>
              </a:rPr>
              <a:t>25</a:t>
            </a:r>
            <a:endParaRPr lang="en-US" sz="1600" b="1" dirty="0">
              <a:solidFill>
                <a:srgbClr val="0000FF"/>
              </a:solidFill>
              <a:latin typeface="Calibri" pitchFamily="84" charset="0"/>
            </a:endParaRPr>
          </a:p>
        </p:txBody>
      </p:sp>
      <p:sp>
        <p:nvSpPr>
          <p:cNvPr id="484" name="Line 76"/>
          <p:cNvSpPr>
            <a:spLocks noChangeShapeType="1"/>
          </p:cNvSpPr>
          <p:nvPr/>
        </p:nvSpPr>
        <p:spPr bwMode="auto">
          <a:xfrm>
            <a:off x="6992933" y="3870405"/>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85" name="Line 78"/>
          <p:cNvSpPr>
            <a:spLocks noChangeShapeType="1"/>
          </p:cNvSpPr>
          <p:nvPr/>
        </p:nvSpPr>
        <p:spPr bwMode="auto">
          <a:xfrm>
            <a:off x="7064370" y="3870405"/>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86" name="Text Box 83"/>
          <p:cNvSpPr txBox="1">
            <a:spLocks noChangeArrowheads="1"/>
          </p:cNvSpPr>
          <p:nvPr/>
        </p:nvSpPr>
        <p:spPr bwMode="auto">
          <a:xfrm>
            <a:off x="7072957" y="3949119"/>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00FF"/>
                </a:solidFill>
                <a:latin typeface="Calibri" pitchFamily="84" charset="0"/>
              </a:rPr>
              <a:t>25</a:t>
            </a:r>
            <a:endParaRPr lang="en-US" sz="1600" b="1" dirty="0">
              <a:solidFill>
                <a:srgbClr val="0000FF"/>
              </a:solidFill>
              <a:latin typeface="Calibri" pitchFamily="84" charset="0"/>
            </a:endParaRPr>
          </a:p>
        </p:txBody>
      </p:sp>
      <p:sp>
        <p:nvSpPr>
          <p:cNvPr id="487" name="Line 66"/>
          <p:cNvSpPr>
            <a:spLocks noChangeShapeType="1"/>
          </p:cNvSpPr>
          <p:nvPr/>
        </p:nvSpPr>
        <p:spPr bwMode="auto">
          <a:xfrm>
            <a:off x="6496893" y="4245560"/>
            <a:ext cx="504056"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09" name="Oval 60"/>
          <p:cNvSpPr>
            <a:spLocks noChangeArrowheads="1"/>
          </p:cNvSpPr>
          <p:nvPr/>
        </p:nvSpPr>
        <p:spPr bwMode="auto">
          <a:xfrm>
            <a:off x="5823649" y="3728622"/>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510" name="Line 66"/>
          <p:cNvSpPr>
            <a:spLocks noChangeShapeType="1"/>
          </p:cNvSpPr>
          <p:nvPr/>
        </p:nvSpPr>
        <p:spPr bwMode="auto">
          <a:xfrm>
            <a:off x="5942095" y="4249752"/>
            <a:ext cx="504056"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11" name="Text Box 83"/>
          <p:cNvSpPr txBox="1">
            <a:spLocks noChangeArrowheads="1"/>
          </p:cNvSpPr>
          <p:nvPr/>
        </p:nvSpPr>
        <p:spPr bwMode="auto">
          <a:xfrm>
            <a:off x="5397281" y="3953311"/>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12" name="Line 76"/>
          <p:cNvSpPr>
            <a:spLocks noChangeShapeType="1"/>
          </p:cNvSpPr>
          <p:nvPr/>
        </p:nvSpPr>
        <p:spPr bwMode="auto">
          <a:xfrm>
            <a:off x="5872704" y="3874597"/>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13" name="Line 78"/>
          <p:cNvSpPr>
            <a:spLocks noChangeShapeType="1"/>
          </p:cNvSpPr>
          <p:nvPr/>
        </p:nvSpPr>
        <p:spPr bwMode="auto">
          <a:xfrm>
            <a:off x="5944141" y="3874597"/>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14" name="Text Box 83"/>
          <p:cNvSpPr txBox="1">
            <a:spLocks noChangeArrowheads="1"/>
          </p:cNvSpPr>
          <p:nvPr/>
        </p:nvSpPr>
        <p:spPr bwMode="auto">
          <a:xfrm>
            <a:off x="5952728" y="3953311"/>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00FF"/>
                </a:solidFill>
                <a:latin typeface="Calibri" pitchFamily="84" charset="0"/>
              </a:rPr>
              <a:t>25</a:t>
            </a:r>
            <a:endParaRPr lang="en-US" sz="1600" b="1" dirty="0">
              <a:solidFill>
                <a:srgbClr val="0000FF"/>
              </a:solidFill>
              <a:latin typeface="Calibri" pitchFamily="84" charset="0"/>
            </a:endParaRPr>
          </a:p>
        </p:txBody>
      </p:sp>
      <p:sp>
        <p:nvSpPr>
          <p:cNvPr id="489" name="Oval 60"/>
          <p:cNvSpPr>
            <a:spLocks noChangeArrowheads="1"/>
          </p:cNvSpPr>
          <p:nvPr/>
        </p:nvSpPr>
        <p:spPr bwMode="auto">
          <a:xfrm>
            <a:off x="7536904" y="3728622"/>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490" name="Line 78"/>
          <p:cNvSpPr>
            <a:spLocks noChangeShapeType="1"/>
          </p:cNvSpPr>
          <p:nvPr/>
        </p:nvSpPr>
        <p:spPr bwMode="auto">
          <a:xfrm>
            <a:off x="7636931" y="3874597"/>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91" name="Text Box 83"/>
          <p:cNvSpPr txBox="1">
            <a:spLocks noChangeArrowheads="1"/>
          </p:cNvSpPr>
          <p:nvPr/>
        </p:nvSpPr>
        <p:spPr bwMode="auto">
          <a:xfrm>
            <a:off x="7645518" y="3953311"/>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00FF"/>
                </a:solidFill>
                <a:latin typeface="Calibri" pitchFamily="84" charset="0"/>
              </a:rPr>
              <a:t>25</a:t>
            </a:r>
            <a:endParaRPr lang="en-US" sz="1600" b="1" dirty="0">
              <a:solidFill>
                <a:srgbClr val="0000FF"/>
              </a:solidFill>
              <a:latin typeface="Calibri" pitchFamily="84" charset="0"/>
            </a:endParaRPr>
          </a:p>
        </p:txBody>
      </p:sp>
      <p:grpSp>
        <p:nvGrpSpPr>
          <p:cNvPr id="28" name="Group 289"/>
          <p:cNvGrpSpPr/>
          <p:nvPr/>
        </p:nvGrpSpPr>
        <p:grpSpPr>
          <a:xfrm>
            <a:off x="2048435" y="2497109"/>
            <a:ext cx="1210419" cy="618126"/>
            <a:chOff x="3770821" y="3733831"/>
            <a:chExt cx="1210419" cy="618126"/>
          </a:xfrm>
        </p:grpSpPr>
        <p:sp>
          <p:nvSpPr>
            <p:cNvPr id="502" name="Line 76"/>
            <p:cNvSpPr>
              <a:spLocks noChangeShapeType="1"/>
            </p:cNvSpPr>
            <p:nvPr/>
          </p:nvSpPr>
          <p:spPr bwMode="auto">
            <a:xfrm>
              <a:off x="4341775" y="3939207"/>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03" name="Line 78"/>
            <p:cNvSpPr>
              <a:spLocks noChangeShapeType="1"/>
            </p:cNvSpPr>
            <p:nvPr/>
          </p:nvSpPr>
          <p:spPr bwMode="auto">
            <a:xfrm>
              <a:off x="4413212" y="3939207"/>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04" name="Line 79"/>
            <p:cNvSpPr>
              <a:spLocks noChangeShapeType="1"/>
            </p:cNvSpPr>
            <p:nvPr/>
          </p:nvSpPr>
          <p:spPr bwMode="auto">
            <a:xfrm>
              <a:off x="4405176" y="4317776"/>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05" name="Text Box 87"/>
            <p:cNvSpPr txBox="1">
              <a:spLocks noChangeArrowheads="1"/>
            </p:cNvSpPr>
            <p:nvPr/>
          </p:nvSpPr>
          <p:spPr bwMode="auto">
            <a:xfrm>
              <a:off x="3876737" y="4015407"/>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06" name="Text Box 88"/>
            <p:cNvSpPr txBox="1">
              <a:spLocks noChangeArrowheads="1"/>
            </p:cNvSpPr>
            <p:nvPr/>
          </p:nvSpPr>
          <p:spPr bwMode="auto">
            <a:xfrm>
              <a:off x="4477060" y="4015407"/>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07" name="Line 79"/>
            <p:cNvSpPr>
              <a:spLocks noChangeShapeType="1"/>
            </p:cNvSpPr>
            <p:nvPr/>
          </p:nvSpPr>
          <p:spPr bwMode="auto">
            <a:xfrm>
              <a:off x="3770821" y="4317776"/>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08" name="Oval 58"/>
            <p:cNvSpPr>
              <a:spLocks noChangeArrowheads="1"/>
            </p:cNvSpPr>
            <p:nvPr/>
          </p:nvSpPr>
          <p:spPr bwMode="auto">
            <a:xfrm>
              <a:off x="4259513" y="3733831"/>
              <a:ext cx="228600" cy="2286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grpSp>
      <p:grpSp>
        <p:nvGrpSpPr>
          <p:cNvPr id="29" name="Group 288"/>
          <p:cNvGrpSpPr/>
          <p:nvPr/>
        </p:nvGrpSpPr>
        <p:grpSpPr>
          <a:xfrm>
            <a:off x="3316661" y="2564211"/>
            <a:ext cx="1210419" cy="549760"/>
            <a:chOff x="5039047" y="3800933"/>
            <a:chExt cx="1210419" cy="549760"/>
          </a:xfrm>
        </p:grpSpPr>
        <p:sp>
          <p:nvSpPr>
            <p:cNvPr id="495" name="Oval 60"/>
            <p:cNvSpPr>
              <a:spLocks noChangeArrowheads="1"/>
            </p:cNvSpPr>
            <p:nvPr/>
          </p:nvSpPr>
          <p:spPr bwMode="auto">
            <a:xfrm>
              <a:off x="5561813" y="3800933"/>
              <a:ext cx="152400" cy="152400"/>
            </a:xfrm>
            <a:prstGeom prst="ellipse">
              <a:avLst/>
            </a:prstGeom>
            <a:solidFill>
              <a:srgbClr val="993366"/>
            </a:solidFill>
            <a:ln w="9525">
              <a:solidFill>
                <a:schemeClr val="tx1"/>
              </a:solidFill>
              <a:round/>
              <a:headEnd/>
              <a:tailEnd/>
            </a:ln>
          </p:spPr>
          <p:txBody>
            <a:bodyPr wrap="none" anchor="ctr">
              <a:prstTxWarp prst="textNoShape">
                <a:avLst/>
              </a:prstTxWarp>
            </a:bodyPr>
            <a:lstStyle/>
            <a:p>
              <a:endParaRPr lang="en-US" sz="1800">
                <a:latin typeface="Calibri" pitchFamily="84" charset="0"/>
              </a:endParaRPr>
            </a:p>
          </p:txBody>
        </p:sp>
        <p:sp>
          <p:nvSpPr>
            <p:cNvPr id="496" name="Line 76"/>
            <p:cNvSpPr>
              <a:spLocks noChangeShapeType="1"/>
            </p:cNvSpPr>
            <p:nvPr/>
          </p:nvSpPr>
          <p:spPr bwMode="auto">
            <a:xfrm>
              <a:off x="5610001" y="393794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97" name="Line 78"/>
            <p:cNvSpPr>
              <a:spLocks noChangeShapeType="1"/>
            </p:cNvSpPr>
            <p:nvPr/>
          </p:nvSpPr>
          <p:spPr bwMode="auto">
            <a:xfrm>
              <a:off x="5681438" y="3937943"/>
              <a:ext cx="0" cy="38100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98" name="Line 79"/>
            <p:cNvSpPr>
              <a:spLocks noChangeShapeType="1"/>
            </p:cNvSpPr>
            <p:nvPr/>
          </p:nvSpPr>
          <p:spPr bwMode="auto">
            <a:xfrm>
              <a:off x="5673402" y="4316512"/>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499" name="Text Box 87"/>
            <p:cNvSpPr txBox="1">
              <a:spLocks noChangeArrowheads="1"/>
            </p:cNvSpPr>
            <p:nvPr/>
          </p:nvSpPr>
          <p:spPr bwMode="auto">
            <a:xfrm>
              <a:off x="5144963" y="401414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00" name="Text Box 88"/>
            <p:cNvSpPr txBox="1">
              <a:spLocks noChangeArrowheads="1"/>
            </p:cNvSpPr>
            <p:nvPr/>
          </p:nvSpPr>
          <p:spPr bwMode="auto">
            <a:xfrm>
              <a:off x="5745286" y="4014143"/>
              <a:ext cx="457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dirty="0" smtClean="0">
                  <a:solidFill>
                    <a:srgbClr val="008000"/>
                  </a:solidFill>
                  <a:latin typeface="Calibri" pitchFamily="84" charset="0"/>
                </a:rPr>
                <a:t>26</a:t>
              </a:r>
              <a:endParaRPr lang="en-US" sz="1600" b="1" dirty="0">
                <a:solidFill>
                  <a:srgbClr val="008000"/>
                </a:solidFill>
                <a:latin typeface="Calibri" pitchFamily="84" charset="0"/>
              </a:endParaRPr>
            </a:p>
          </p:txBody>
        </p:sp>
        <p:sp>
          <p:nvSpPr>
            <p:cNvPr id="501" name="Line 79"/>
            <p:cNvSpPr>
              <a:spLocks noChangeShapeType="1"/>
            </p:cNvSpPr>
            <p:nvPr/>
          </p:nvSpPr>
          <p:spPr bwMode="auto">
            <a:xfrm>
              <a:off x="5039047" y="4316512"/>
              <a:ext cx="576064" cy="0"/>
            </a:xfrm>
            <a:prstGeom prst="line">
              <a:avLst/>
            </a:prstGeom>
            <a:noFill/>
            <a:ln w="31750">
              <a:solidFill>
                <a:srgbClr val="0000FF"/>
              </a:solidFill>
              <a:round/>
              <a:headEnd/>
              <a:tailEnd/>
            </a:ln>
          </p:spPr>
          <p:txBody>
            <a:bodyPr>
              <a:prstTxWarp prst="textNoShape">
                <a:avLst/>
              </a:prstTxWarp>
            </a:bodyPr>
            <a:lstStyle/>
            <a:p>
              <a:endParaRPr lang="en-US"/>
            </a:p>
          </p:txBody>
        </p:sp>
      </p:grpSp>
      <p:sp>
        <p:nvSpPr>
          <p:cNvPr id="494" name="Line 66"/>
          <p:cNvSpPr>
            <a:spLocks noChangeShapeType="1"/>
          </p:cNvSpPr>
          <p:nvPr/>
        </p:nvSpPr>
        <p:spPr bwMode="auto">
          <a:xfrm>
            <a:off x="7622449" y="4249270"/>
            <a:ext cx="504056"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55" name="Line 79"/>
          <p:cNvSpPr>
            <a:spLocks noChangeShapeType="1"/>
          </p:cNvSpPr>
          <p:nvPr/>
        </p:nvSpPr>
        <p:spPr bwMode="auto">
          <a:xfrm>
            <a:off x="5295286" y="4244948"/>
            <a:ext cx="576064" cy="0"/>
          </a:xfrm>
          <a:prstGeom prst="line">
            <a:avLst/>
          </a:prstGeom>
          <a:noFill/>
          <a:ln w="31750">
            <a:solidFill>
              <a:srgbClr val="0000FF"/>
            </a:solidFill>
            <a:round/>
            <a:headEnd/>
            <a:tailEnd/>
          </a:ln>
        </p:spPr>
        <p:txBody>
          <a:bodyPr>
            <a:prstTxWarp prst="textNoShape">
              <a:avLst/>
            </a:prstTxWarp>
          </a:bodyPr>
          <a:lstStyle/>
          <a:p>
            <a:endParaRPr lang="en-US"/>
          </a:p>
        </p:txBody>
      </p:sp>
      <p:sp>
        <p:nvSpPr>
          <p:cNvPr id="557" name="TextBox 556"/>
          <p:cNvSpPr txBox="1"/>
          <p:nvPr/>
        </p:nvSpPr>
        <p:spPr>
          <a:xfrm>
            <a:off x="4986446" y="4225284"/>
            <a:ext cx="474712" cy="338554"/>
          </a:xfrm>
          <a:prstGeom prst="rect">
            <a:avLst/>
          </a:prstGeom>
          <a:noFill/>
        </p:spPr>
        <p:txBody>
          <a:bodyPr wrap="square" rtlCol="0">
            <a:spAutoFit/>
          </a:bodyPr>
          <a:lstStyle/>
          <a:p>
            <a:r>
              <a:rPr lang="en-US" sz="1600" dirty="0" smtClean="0">
                <a:solidFill>
                  <a:srgbClr val="FF6600"/>
                </a:solidFill>
              </a:rPr>
              <a:t>13</a:t>
            </a:r>
            <a:endParaRPr lang="en-US" sz="1600" dirty="0">
              <a:solidFill>
                <a:srgbClr val="00B0F0"/>
              </a:solidFill>
            </a:endParaRPr>
          </a:p>
        </p:txBody>
      </p:sp>
      <p:sp>
        <p:nvSpPr>
          <p:cNvPr id="404" name="TextBox 104"/>
          <p:cNvSpPr txBox="1">
            <a:spLocks noChangeArrowheads="1"/>
          </p:cNvSpPr>
          <p:nvPr/>
        </p:nvSpPr>
        <p:spPr bwMode="auto">
          <a:xfrm>
            <a:off x="2995414" y="4847272"/>
            <a:ext cx="4091186" cy="1477328"/>
          </a:xfrm>
          <a:prstGeom prst="rect">
            <a:avLst/>
          </a:prstGeom>
          <a:noFill/>
          <a:ln w="9525">
            <a:noFill/>
            <a:miter lim="800000"/>
            <a:headEnd/>
            <a:tailEnd/>
          </a:ln>
        </p:spPr>
        <p:txBody>
          <a:bodyPr wrap="square">
            <a:prstTxWarp prst="textNoShape">
              <a:avLst/>
            </a:prstTxWarp>
            <a:spAutoFit/>
          </a:bodyPr>
          <a:lstStyle/>
          <a:p>
            <a:pPr>
              <a:spcBef>
                <a:spcPts val="0"/>
              </a:spcBef>
            </a:pPr>
            <a:r>
              <a:rPr lang="en-US" dirty="0" smtClean="0">
                <a:latin typeface="Calibri" pitchFamily="84" charset="0"/>
              </a:rPr>
              <a:t>   </a:t>
            </a:r>
            <a:r>
              <a:rPr lang="en-US" u="sng" dirty="0" smtClean="0">
                <a:latin typeface="Calibri" pitchFamily="84" charset="0"/>
              </a:rPr>
              <a:t>main </a:t>
            </a:r>
            <a:r>
              <a:rPr lang="en-US" u="sng" dirty="0" err="1" smtClean="0">
                <a:latin typeface="Calibri" pitchFamily="84" charset="0"/>
              </a:rPr>
              <a:t>linac</a:t>
            </a:r>
            <a:r>
              <a:rPr lang="en-US" u="sng" dirty="0" smtClean="0">
                <a:latin typeface="Calibri" pitchFamily="84" charset="0"/>
              </a:rPr>
              <a:t> totals</a:t>
            </a:r>
            <a:r>
              <a:rPr lang="en-US" dirty="0" smtClean="0">
                <a:latin typeface="Calibri" pitchFamily="84" charset="0"/>
              </a:rPr>
              <a:t>:</a:t>
            </a:r>
            <a:r>
              <a:rPr lang="en-US" sz="1800" dirty="0" smtClean="0">
                <a:latin typeface="Calibri" pitchFamily="84" charset="0"/>
              </a:rPr>
              <a:t>	</a:t>
            </a:r>
            <a:r>
              <a:rPr lang="en-US" sz="1800" b="1" dirty="0" smtClean="0">
                <a:latin typeface="Calibri" pitchFamily="84" charset="0"/>
              </a:rPr>
              <a:t>12 shafts</a:t>
            </a:r>
          </a:p>
          <a:p>
            <a:pPr>
              <a:spcBef>
                <a:spcPts val="0"/>
              </a:spcBef>
            </a:pPr>
            <a:r>
              <a:rPr lang="en-US" dirty="0">
                <a:latin typeface="Calibri" pitchFamily="84" charset="0"/>
              </a:rPr>
              <a:t>	</a:t>
            </a:r>
            <a:r>
              <a:rPr lang="en-US" dirty="0" smtClean="0">
                <a:latin typeface="Calibri" pitchFamily="84" charset="0"/>
              </a:rPr>
              <a:t>	</a:t>
            </a:r>
            <a:r>
              <a:rPr lang="en-US" b="1" dirty="0" smtClean="0">
                <a:latin typeface="Calibri" pitchFamily="84" charset="0"/>
              </a:rPr>
              <a:t>22 KCS’s</a:t>
            </a:r>
            <a:endParaRPr lang="en-US" sz="1800" b="1" dirty="0" smtClean="0">
              <a:latin typeface="Calibri" pitchFamily="84" charset="0"/>
            </a:endParaRPr>
          </a:p>
          <a:p>
            <a:pPr>
              <a:spcBef>
                <a:spcPts val="0"/>
              </a:spcBef>
            </a:pPr>
            <a:r>
              <a:rPr lang="en-US" b="1" dirty="0">
                <a:latin typeface="Calibri" pitchFamily="84" charset="0"/>
              </a:rPr>
              <a:t>	</a:t>
            </a:r>
            <a:r>
              <a:rPr lang="en-US" b="1" dirty="0" smtClean="0">
                <a:latin typeface="Calibri" pitchFamily="84" charset="0"/>
              </a:rPr>
              <a:t>	</a:t>
            </a:r>
            <a:r>
              <a:rPr lang="en-US" sz="1800" b="1" dirty="0" smtClean="0">
                <a:latin typeface="Calibri" pitchFamily="84" charset="0"/>
              </a:rPr>
              <a:t>567 </a:t>
            </a:r>
            <a:r>
              <a:rPr lang="en-US" sz="1800" b="1" dirty="0" err="1">
                <a:latin typeface="Calibri" pitchFamily="84" charset="0"/>
              </a:rPr>
              <a:t>rf</a:t>
            </a:r>
            <a:r>
              <a:rPr lang="en-US" sz="1800" b="1" dirty="0">
                <a:latin typeface="Calibri" pitchFamily="84" charset="0"/>
              </a:rPr>
              <a:t> units</a:t>
            </a:r>
            <a:r>
              <a:rPr lang="en-US" sz="1800" dirty="0">
                <a:latin typeface="Calibri" pitchFamily="84" charset="0"/>
              </a:rPr>
              <a:t> </a:t>
            </a:r>
            <a:r>
              <a:rPr lang="en-US" sz="1800" dirty="0" smtClean="0">
                <a:latin typeface="Calibri" pitchFamily="84" charset="0"/>
              </a:rPr>
              <a:t>(285+282)</a:t>
            </a:r>
          </a:p>
          <a:p>
            <a:pPr>
              <a:spcBef>
                <a:spcPts val="0"/>
              </a:spcBef>
            </a:pPr>
            <a:r>
              <a:rPr lang="en-US" sz="1800" b="1" dirty="0" smtClean="0">
                <a:latin typeface="Calibri" pitchFamily="84" charset="0"/>
              </a:rPr>
              <a:t>		1,701 </a:t>
            </a:r>
            <a:r>
              <a:rPr lang="en-US" sz="1800" b="1" dirty="0" err="1" smtClean="0">
                <a:latin typeface="Calibri" pitchFamily="84" charset="0"/>
              </a:rPr>
              <a:t>cryomodules</a:t>
            </a:r>
            <a:endParaRPr lang="en-US" sz="1800" b="1" dirty="0" smtClean="0">
              <a:latin typeface="Calibri" pitchFamily="84" charset="0"/>
            </a:endParaRPr>
          </a:p>
          <a:p>
            <a:pPr>
              <a:spcBef>
                <a:spcPts val="0"/>
              </a:spcBef>
            </a:pPr>
            <a:r>
              <a:rPr lang="en-US" sz="1800" b="1" dirty="0" smtClean="0">
                <a:latin typeface="Calibri" pitchFamily="84" charset="0"/>
              </a:rPr>
              <a:t>		14,742 cavities</a:t>
            </a:r>
          </a:p>
        </p:txBody>
      </p:sp>
      <p:sp>
        <p:nvSpPr>
          <p:cNvPr id="412" name="Rectangle 411"/>
          <p:cNvSpPr/>
          <p:nvPr/>
        </p:nvSpPr>
        <p:spPr>
          <a:xfrm>
            <a:off x="4888565" y="4874606"/>
            <a:ext cx="2121835" cy="1389435"/>
          </a:xfrm>
          <a:prstGeom prst="rect">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748" name="Group 76"/>
          <p:cNvGraphicFramePr>
            <a:graphicFrameLocks noGrp="1"/>
          </p:cNvGraphicFramePr>
          <p:nvPr>
            <p:extLst>
              <p:ext uri="{D42A27DB-BD31-4B8C-83A1-F6EECF244321}">
                <p14:modId xmlns:p14="http://schemas.microsoft.com/office/powerpoint/2010/main" val="1739373204"/>
              </p:ext>
            </p:extLst>
          </p:nvPr>
        </p:nvGraphicFramePr>
        <p:xfrm>
          <a:off x="88453" y="1818432"/>
          <a:ext cx="8979347" cy="4865969"/>
        </p:xfrm>
        <a:graphic>
          <a:graphicData uri="http://schemas.openxmlformats.org/drawingml/2006/table">
            <a:tbl>
              <a:tblPr/>
              <a:tblGrid>
                <a:gridCol w="2426147"/>
                <a:gridCol w="923725"/>
                <a:gridCol w="1051783"/>
                <a:gridCol w="901530"/>
                <a:gridCol w="901530"/>
                <a:gridCol w="1555432"/>
                <a:gridCol w="1219200"/>
              </a:tblGrid>
              <a:tr h="69759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9/2010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BAW1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3/2011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ALCPG11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9/2011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LCWS11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TDR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LCWS11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1/2012</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BTR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4/2012</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ea typeface="ＭＳ Ｐゴシック" charset="-128"/>
                          <a:cs typeface="ＭＳ Ｐゴシック" charset="-128"/>
                        </a:rPr>
                        <a:t>KILC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908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of </a:t>
                      </a:r>
                      <a:r>
                        <a:rPr kumimoji="0" lang="en-US" sz="1400" b="0" i="0" u="none" strike="noStrike" cap="none" normalizeH="0" baseline="0" dirty="0" smtClean="0">
                          <a:ln>
                            <a:noFill/>
                          </a:ln>
                          <a:solidFill>
                            <a:srgbClr val="C00000"/>
                          </a:solidFill>
                          <a:effectLst/>
                          <a:latin typeface="Arial" charset="0"/>
                          <a:ea typeface="ＭＳ Ｐゴシック" charset="-128"/>
                          <a:cs typeface="ＭＳ Ｐゴシック" charset="-128"/>
                        </a:rPr>
                        <a:t>shafts</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 main </a:t>
                      </a:r>
                      <a:r>
                        <a:rPr kumimoji="0" lang="en-US" sz="1400" b="0" i="0" u="none" strike="noStrike" cap="none" normalizeH="0" baseline="0" dirty="0" err="1" smtClean="0">
                          <a:ln>
                            <a:noFill/>
                          </a:ln>
                          <a:solidFill>
                            <a:schemeClr val="tx1"/>
                          </a:solidFill>
                          <a:effectLst/>
                          <a:latin typeface="Arial" charset="0"/>
                          <a:ea typeface="ＭＳ Ｐゴシック" charset="-128"/>
                          <a:cs typeface="ＭＳ Ｐゴシック" charset="-128"/>
                        </a:rPr>
                        <a:t>linac</a:t>
                      </a:r>
                      <a:endPar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89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KCS </a:t>
                      </a:r>
                      <a:r>
                        <a:rPr kumimoji="0" lang="en-US" sz="1400" b="0" i="0" u="none" strike="noStrike" cap="none" normalizeH="0" baseline="0" dirty="0" smtClean="0">
                          <a:ln>
                            <a:noFill/>
                          </a:ln>
                          <a:solidFill>
                            <a:srgbClr val="C00000"/>
                          </a:solidFill>
                          <a:effectLst/>
                          <a:latin typeface="Arial" charset="0"/>
                          <a:ea typeface="ＭＳ Ｐゴシック" charset="-128"/>
                          <a:cs typeface="ＭＳ Ｐゴシック" charset="-128"/>
                        </a:rPr>
                        <a:t>systems</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/ML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11 </a:t>
                      </a:r>
                      <a:r>
                        <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rPr>
                        <a:t>+ 1(RTML)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89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of </a:t>
                      </a:r>
                      <a:r>
                        <a:rPr kumimoji="0" lang="en-US" sz="1400" b="0" i="0" u="none" strike="noStrike" cap="none" normalizeH="0" baseline="0" dirty="0" err="1" smtClean="0">
                          <a:ln>
                            <a:noFill/>
                          </a:ln>
                          <a:solidFill>
                            <a:srgbClr val="C00000"/>
                          </a:solidFill>
                          <a:effectLst/>
                          <a:latin typeface="Arial" charset="0"/>
                          <a:ea typeface="ＭＳ Ｐゴシック" charset="-128"/>
                          <a:cs typeface="ＭＳ Ｐゴシック" charset="-128"/>
                        </a:rPr>
                        <a:t>rf</a:t>
                      </a:r>
                      <a:r>
                        <a:rPr kumimoji="0" lang="en-US" sz="1400" b="0" i="0" u="none" strike="noStrike" cap="none" normalizeH="0" baseline="0" dirty="0" smtClean="0">
                          <a:ln>
                            <a:noFill/>
                          </a:ln>
                          <a:solidFill>
                            <a:srgbClr val="C00000"/>
                          </a:solidFill>
                          <a:effectLst/>
                          <a:latin typeface="Arial" charset="0"/>
                          <a:ea typeface="ＭＳ Ｐゴシック" charset="-128"/>
                          <a:cs typeface="ＭＳ Ｐゴシック" charset="-128"/>
                        </a:rPr>
                        <a:t> units</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/ML (e</a:t>
                      </a:r>
                      <a:r>
                        <a:rPr kumimoji="0" lang="en-US" sz="1400" b="0" i="0" u="none" strike="noStrike" cap="none" normalizeH="0" baseline="30000" dirty="0" smtClean="0">
                          <a:ln>
                            <a:noFill/>
                          </a:ln>
                          <a:solidFill>
                            <a:schemeClr val="tx1"/>
                          </a:solidFill>
                          <a:effectLst/>
                          <a:latin typeface="Arial" charset="0"/>
                          <a:ea typeface="ＭＳ Ｐゴシック" charset="-128"/>
                          <a:cs typeface="ＭＳ Ｐゴシック" charset="-128"/>
                        </a:rPr>
                        <a:t>+</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/e</a:t>
                      </a:r>
                      <a:r>
                        <a:rPr kumimoji="0" lang="en-US" sz="1400" b="0" i="0" u="none" strike="noStrike" cap="none" normalizeH="0" baseline="30000" dirty="0" smtClean="0">
                          <a:ln>
                            <a:noFill/>
                          </a:ln>
                          <a:solidFill>
                            <a:schemeClr val="tx1"/>
                          </a:solidFill>
                          <a:effectLst/>
                          <a:latin typeface="Arial" charset="0"/>
                          <a:ea typeface="ＭＳ Ｐゴシック" charset="-128"/>
                          <a:cs typeface="ＭＳ Ｐゴシック" charset="-128"/>
                        </a:rPr>
                        <a:t>-</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280/284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290/294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314/319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314/319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278</a:t>
                      </a:r>
                      <a:r>
                        <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rPr>
                        <a:t>+15</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 282</a:t>
                      </a:r>
                      <a:r>
                        <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282/285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29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of </a:t>
                      </a:r>
                      <a:r>
                        <a:rPr kumimoji="0" lang="en-US" sz="1400" b="0" i="0" u="none" strike="noStrike" cap="none" normalizeH="0" baseline="0" dirty="0" err="1" smtClean="0">
                          <a:ln>
                            <a:noFill/>
                          </a:ln>
                          <a:solidFill>
                            <a:srgbClr val="C00000"/>
                          </a:solidFill>
                          <a:effectLst/>
                          <a:latin typeface="Arial" charset="0"/>
                          <a:ea typeface="ＭＳ Ｐゴシック" charset="-128"/>
                          <a:cs typeface="ＭＳ Ｐゴシック" charset="-128"/>
                        </a:rPr>
                        <a:t>rf</a:t>
                      </a:r>
                      <a:r>
                        <a:rPr kumimoji="0" lang="en-US" sz="1400" b="0" i="0" u="none" strike="noStrike" cap="none" normalizeH="0" baseline="0" dirty="0" smtClean="0">
                          <a:ln>
                            <a:noFill/>
                          </a:ln>
                          <a:solidFill>
                            <a:srgbClr val="C00000"/>
                          </a:solidFill>
                          <a:effectLst/>
                          <a:latin typeface="Arial" charset="0"/>
                          <a:ea typeface="ＭＳ Ｐゴシック" charset="-128"/>
                          <a:cs typeface="ＭＳ Ｐゴシック" charset="-128"/>
                        </a:rPr>
                        <a:t> units</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(CTO’s) / KCS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27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27 (22)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25</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sym typeface="Symbol"/>
                        </a:rPr>
                        <a:t></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26,  </a:t>
                      </a:r>
                      <a:r>
                        <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25</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sym typeface="Symbol"/>
                        </a:rPr>
                        <a:t></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26</a:t>
                      </a:r>
                      <a:endPar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89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Arial" charset="0"/>
                          <a:ea typeface="ＭＳ Ｐゴシック" charset="-128"/>
                          <a:cs typeface="ＭＳ Ｐゴシック" charset="-128"/>
                        </a:rPr>
                        <a:t>linac</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length fed / KCS (km)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1.064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1.026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1.024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0.994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0.965</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sym typeface="Symbol"/>
                        </a:rPr>
                        <a:t></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1.003, </a:t>
                      </a:r>
                      <a:r>
                        <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rPr>
                        <a:t>0.58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0.965</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sym typeface="Symbol"/>
                        </a:rPr>
                        <a:t></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1.003</a:t>
                      </a:r>
                      <a:endPar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330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of </a:t>
                      </a:r>
                      <a:r>
                        <a:rPr kumimoji="0" lang="en-US" sz="1400" b="0" i="0" u="none" strike="noStrike" cap="none" normalizeH="0" baseline="0" dirty="0" err="1" smtClean="0">
                          <a:ln>
                            <a:noFill/>
                          </a:ln>
                          <a:solidFill>
                            <a:srgbClr val="C00000"/>
                          </a:solidFill>
                          <a:effectLst/>
                          <a:latin typeface="Arial" charset="0"/>
                          <a:ea typeface="ＭＳ Ｐゴシック" charset="-128"/>
                          <a:cs typeface="ＭＳ Ｐゴシック" charset="-128"/>
                        </a:rPr>
                        <a:t>cryomodules</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 KCS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84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81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87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81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75</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sym typeface="Symbol"/>
                        </a:rPr>
                        <a:t></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78,  </a:t>
                      </a:r>
                      <a:r>
                        <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rPr>
                        <a:t>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75</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sym typeface="Symbol"/>
                        </a:rPr>
                        <a:t></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78</a:t>
                      </a:r>
                      <a:endPar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330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of </a:t>
                      </a:r>
                      <a:r>
                        <a:rPr kumimoji="0" lang="en-US" sz="1400" b="0" i="0" u="none" strike="noStrike" cap="none" normalizeH="0" baseline="0" dirty="0" smtClean="0">
                          <a:ln>
                            <a:noFill/>
                          </a:ln>
                          <a:solidFill>
                            <a:srgbClr val="C00000"/>
                          </a:solidFill>
                          <a:effectLst/>
                          <a:latin typeface="Arial" charset="0"/>
                          <a:ea typeface="ＭＳ Ｐゴシック" charset="-128"/>
                          <a:cs typeface="ＭＳ Ｐゴシック" charset="-128"/>
                        </a:rPr>
                        <a:t>cavities</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 KCS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728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702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696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648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650</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sym typeface="Symbol"/>
                        </a:rPr>
                        <a:t></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676,  </a:t>
                      </a:r>
                      <a:r>
                        <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rPr>
                        <a:t>390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650</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sym typeface="Symbol"/>
                        </a:rPr>
                        <a:t></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676</a:t>
                      </a:r>
                      <a:endPar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683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of </a:t>
                      </a:r>
                      <a:r>
                        <a:rPr kumimoji="0" lang="en-US" sz="1400" b="0" i="0" u="none" strike="noStrike" cap="none" normalizeH="0" baseline="0" dirty="0" err="1" smtClean="0">
                          <a:ln>
                            <a:noFill/>
                          </a:ln>
                          <a:solidFill>
                            <a:srgbClr val="C00000"/>
                          </a:solidFill>
                          <a:effectLst/>
                          <a:latin typeface="Arial" charset="0"/>
                          <a:ea typeface="ＭＳ Ｐゴシック" charset="-128"/>
                          <a:cs typeface="ＭＳ Ｐゴシック" charset="-128"/>
                        </a:rPr>
                        <a:t>klystrons</a:t>
                      </a:r>
                      <a:r>
                        <a:rPr kumimoji="0" lang="en-US" sz="1400" b="0" i="0" u="none" strike="noStrike" cap="none" normalizeH="0" baseline="0" dirty="0" err="1" smtClean="0">
                          <a:ln>
                            <a:noFill/>
                          </a:ln>
                          <a:solidFill>
                            <a:schemeClr val="tx1"/>
                          </a:solidFill>
                          <a:effectLst/>
                          <a:latin typeface="Arial" charset="0"/>
                          <a:ea typeface="ＭＳ Ｐゴシック" charset="-128"/>
                          <a:cs typeface="ＭＳ Ｐゴシック" charset="-128"/>
                        </a:rPr>
                        <a:t>&amp;mod</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.’s / KCS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34</a:t>
                      </a:r>
                      <a:endParaRPr kumimoji="0" lang="en-US" sz="1400" b="0" i="0" u="none" strike="noStrike" cap="none" normalizeH="0" baseline="0" smtClean="0">
                        <a:ln>
                          <a:noFill/>
                        </a:ln>
                        <a:solidFill>
                          <a:srgbClr val="7030A0"/>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33</a:t>
                      </a:r>
                      <a:endParaRPr kumimoji="0" lang="en-US" sz="1400" b="0" i="0" u="none" strike="noStrike" cap="none" normalizeH="0" baseline="0" smtClean="0">
                        <a:ln>
                          <a:noFill/>
                        </a:ln>
                        <a:solidFill>
                          <a:srgbClr val="7030A0"/>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cs typeface="ＭＳ Ｐゴシック" charset="-128"/>
                        </a:rPr>
                        <a:t>33</a:t>
                      </a:r>
                      <a:endParaRPr kumimoji="0" lang="en-US" sz="1400" b="0" i="0" u="none" strike="noStrike" cap="none" normalizeH="0" baseline="0" smtClean="0">
                        <a:ln>
                          <a:noFill/>
                        </a:ln>
                        <a:solidFill>
                          <a:srgbClr val="7030A0"/>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22 (18)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sym typeface="Symbol"/>
                        </a:rPr>
                        <a:t>2122,  </a:t>
                      </a:r>
                      <a:r>
                        <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sym typeface="Symbol"/>
                        </a:rPr>
                        <a:t>14</a:t>
                      </a:r>
                      <a:endPar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18</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sym typeface="Symbol"/>
                        </a:rPr>
                        <a:t>19</a:t>
                      </a:r>
                      <a:endParaRPr kumimoji="0" lang="en-US" sz="1400" b="0" i="0" u="none" strike="noStrike" cap="none" normalizeH="0" baseline="0" dirty="0" smtClean="0">
                        <a:ln>
                          <a:noFill/>
                        </a:ln>
                        <a:solidFill>
                          <a:srgbClr val="008000"/>
                        </a:solidFill>
                        <a:effectLst/>
                        <a:latin typeface="Arial" charset="0"/>
                        <a:ea typeface="ＭＳ Ｐゴシック" charset="-128"/>
                        <a:cs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559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peak </a:t>
                      </a:r>
                      <a:r>
                        <a:rPr kumimoji="0" lang="en-US" sz="1400" b="0" i="0" u="none" strike="noStrike" cap="none" normalizeH="0" baseline="0" dirty="0" err="1" smtClean="0">
                          <a:ln>
                            <a:noFill/>
                          </a:ln>
                          <a:solidFill>
                            <a:schemeClr val="tx1"/>
                          </a:solidFill>
                          <a:effectLst/>
                          <a:latin typeface="Arial" charset="0"/>
                          <a:ea typeface="ＭＳ Ｐゴシック" charset="-128"/>
                          <a:cs typeface="ＭＳ Ｐゴシック" charset="-128"/>
                        </a:rPr>
                        <a:t>rf</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a:t>
                      </a:r>
                      <a:r>
                        <a:rPr kumimoji="0" lang="en-US" sz="1400" b="0" i="0" u="none" strike="noStrike" cap="none" normalizeH="0" baseline="0" dirty="0" smtClean="0">
                          <a:ln>
                            <a:noFill/>
                          </a:ln>
                          <a:solidFill>
                            <a:srgbClr val="C00000"/>
                          </a:solidFill>
                          <a:effectLst/>
                          <a:latin typeface="Arial" charset="0"/>
                          <a:ea typeface="ＭＳ Ｐゴシック" charset="-128"/>
                          <a:cs typeface="ＭＳ Ｐゴシック" charset="-128"/>
                        </a:rPr>
                        <a:t>power</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/system (MW)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340 inst.</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330 gen.</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320 into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330 inst.</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320 gen.</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310 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330 inst.</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320 gen.</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310 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220 inst.</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210 gen.</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200.5 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220 installed</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210 generated</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200.5 into syst.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190 inst.</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190 gen.</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190 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453" name="Rectangle 58"/>
          <p:cNvSpPr>
            <a:spLocks noChangeArrowheads="1"/>
          </p:cNvSpPr>
          <p:nvPr/>
        </p:nvSpPr>
        <p:spPr bwMode="auto">
          <a:xfrm>
            <a:off x="152400" y="0"/>
            <a:ext cx="8839200" cy="838200"/>
          </a:xfrm>
          <a:prstGeom prst="rect">
            <a:avLst/>
          </a:prstGeom>
          <a:noFill/>
          <a:ln w="9525">
            <a:noFill/>
            <a:miter lim="800000"/>
            <a:headEnd/>
            <a:tailEnd/>
          </a:ln>
        </p:spPr>
        <p:txBody>
          <a:bodyPr anchor="ctr">
            <a:prstTxWarp prst="textNoShape">
              <a:avLst/>
            </a:prstTxWarp>
          </a:bodyPr>
          <a:lstStyle/>
          <a:p>
            <a:pPr algn="ctr"/>
            <a:r>
              <a:rPr lang="en-US" sz="4400" dirty="0">
                <a:solidFill>
                  <a:srgbClr val="7030A0"/>
                </a:solidFill>
                <a:latin typeface="Calibri" pitchFamily="84" charset="0"/>
              </a:rPr>
              <a:t>Evolving KCS Parameters</a:t>
            </a:r>
          </a:p>
        </p:txBody>
      </p:sp>
      <p:sp>
        <p:nvSpPr>
          <p:cNvPr id="16454" name="AutoShape 1154"/>
          <p:cNvSpPr>
            <a:spLocks noChangeArrowheads="1"/>
          </p:cNvSpPr>
          <p:nvPr/>
        </p:nvSpPr>
        <p:spPr bwMode="auto">
          <a:xfrm>
            <a:off x="3120010" y="1509936"/>
            <a:ext cx="533400" cy="228600"/>
          </a:xfrm>
          <a:prstGeom prst="curvedDownArrow">
            <a:avLst>
              <a:gd name="adj1" fmla="val 46667"/>
              <a:gd name="adj2" fmla="val 93333"/>
              <a:gd name="adj3" fmla="val 33333"/>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1800">
              <a:latin typeface="Calibri" pitchFamily="84" charset="0"/>
            </a:endParaRPr>
          </a:p>
        </p:txBody>
      </p:sp>
      <p:sp>
        <p:nvSpPr>
          <p:cNvPr id="16455" name="Text Box 1155"/>
          <p:cNvSpPr txBox="1">
            <a:spLocks noChangeArrowheads="1"/>
          </p:cNvSpPr>
          <p:nvPr/>
        </p:nvSpPr>
        <p:spPr bwMode="auto">
          <a:xfrm>
            <a:off x="2667000" y="1052736"/>
            <a:ext cx="1295400" cy="517525"/>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400" dirty="0" err="1">
                <a:latin typeface="Calibri" pitchFamily="84" charset="0"/>
              </a:rPr>
              <a:t>rf</a:t>
            </a:r>
            <a:r>
              <a:rPr lang="en-US" sz="1400" dirty="0">
                <a:latin typeface="Calibri" pitchFamily="84" charset="0"/>
              </a:rPr>
              <a:t> units added from RTML</a:t>
            </a:r>
          </a:p>
        </p:txBody>
      </p:sp>
      <p:sp>
        <p:nvSpPr>
          <p:cNvPr id="16456" name="AutoShape 1156"/>
          <p:cNvSpPr>
            <a:spLocks noChangeArrowheads="1"/>
          </p:cNvSpPr>
          <p:nvPr/>
        </p:nvSpPr>
        <p:spPr bwMode="auto">
          <a:xfrm>
            <a:off x="4191000" y="1509936"/>
            <a:ext cx="533400" cy="228600"/>
          </a:xfrm>
          <a:prstGeom prst="curvedDownArrow">
            <a:avLst>
              <a:gd name="adj1" fmla="val 46667"/>
              <a:gd name="adj2" fmla="val 93333"/>
              <a:gd name="adj3" fmla="val 33333"/>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1800">
              <a:latin typeface="Calibri" pitchFamily="84" charset="0"/>
            </a:endParaRPr>
          </a:p>
        </p:txBody>
      </p:sp>
      <p:sp>
        <p:nvSpPr>
          <p:cNvPr id="16457" name="Text Box 1157"/>
          <p:cNvSpPr txBox="1">
            <a:spLocks noChangeArrowheads="1"/>
          </p:cNvSpPr>
          <p:nvPr/>
        </p:nvSpPr>
        <p:spPr bwMode="auto">
          <a:xfrm>
            <a:off x="3733800" y="1243236"/>
            <a:ext cx="1295400" cy="30480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400" dirty="0" smtClean="0">
                <a:latin typeface="Calibri" pitchFamily="84" charset="0"/>
              </a:rPr>
              <a:t>9-8-9</a:t>
            </a:r>
            <a:r>
              <a:rPr lang="en-US" sz="1400" dirty="0" smtClean="0">
                <a:latin typeface="Calibri" pitchFamily="84" charset="0"/>
                <a:sym typeface="Symbol" pitchFamily="84" charset="2"/>
              </a:rPr>
              <a:t>8-8-8</a:t>
            </a:r>
            <a:endParaRPr lang="en-US" sz="1400" dirty="0">
              <a:latin typeface="Calibri" pitchFamily="84" charset="0"/>
            </a:endParaRPr>
          </a:p>
        </p:txBody>
      </p:sp>
      <p:sp>
        <p:nvSpPr>
          <p:cNvPr id="16458" name="AutoShape 1232"/>
          <p:cNvSpPr>
            <a:spLocks noChangeArrowheads="1"/>
          </p:cNvSpPr>
          <p:nvPr/>
        </p:nvSpPr>
        <p:spPr bwMode="auto">
          <a:xfrm>
            <a:off x="5069582" y="1509936"/>
            <a:ext cx="533400" cy="228600"/>
          </a:xfrm>
          <a:prstGeom prst="curvedDownArrow">
            <a:avLst>
              <a:gd name="adj1" fmla="val 46667"/>
              <a:gd name="adj2" fmla="val 93333"/>
              <a:gd name="adj3" fmla="val 33333"/>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1800">
              <a:latin typeface="Calibri" pitchFamily="84" charset="0"/>
            </a:endParaRPr>
          </a:p>
        </p:txBody>
      </p:sp>
      <p:sp>
        <p:nvSpPr>
          <p:cNvPr id="16459" name="Text Box 1233"/>
          <p:cNvSpPr txBox="1">
            <a:spLocks noChangeArrowheads="1"/>
          </p:cNvSpPr>
          <p:nvPr/>
        </p:nvSpPr>
        <p:spPr bwMode="auto">
          <a:xfrm>
            <a:off x="4876800" y="1000780"/>
            <a:ext cx="838200" cy="523220"/>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400" dirty="0">
                <a:latin typeface="Calibri" pitchFamily="84" charset="0"/>
              </a:rPr>
              <a:t>half bunches</a:t>
            </a:r>
          </a:p>
        </p:txBody>
      </p:sp>
      <p:sp>
        <p:nvSpPr>
          <p:cNvPr id="10" name="AutoShape 1156"/>
          <p:cNvSpPr>
            <a:spLocks noChangeArrowheads="1"/>
          </p:cNvSpPr>
          <p:nvPr/>
        </p:nvSpPr>
        <p:spPr bwMode="auto">
          <a:xfrm>
            <a:off x="6009258" y="1511077"/>
            <a:ext cx="533400" cy="228600"/>
          </a:xfrm>
          <a:prstGeom prst="curvedDownArrow">
            <a:avLst>
              <a:gd name="adj1" fmla="val 46667"/>
              <a:gd name="adj2" fmla="val 93333"/>
              <a:gd name="adj3" fmla="val 33333"/>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1800">
              <a:latin typeface="Calibri" pitchFamily="84" charset="0"/>
            </a:endParaRPr>
          </a:p>
        </p:txBody>
      </p:sp>
      <p:sp>
        <p:nvSpPr>
          <p:cNvPr id="11" name="Text Box 1157"/>
          <p:cNvSpPr txBox="1">
            <a:spLocks noChangeArrowheads="1"/>
          </p:cNvSpPr>
          <p:nvPr/>
        </p:nvSpPr>
        <p:spPr bwMode="auto">
          <a:xfrm>
            <a:off x="5562600" y="818128"/>
            <a:ext cx="1512168" cy="738664"/>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400" dirty="0" smtClean="0">
                <a:latin typeface="Calibri" pitchFamily="84" charset="0"/>
              </a:rPr>
              <a:t>10 </a:t>
            </a:r>
            <a:r>
              <a:rPr lang="en-US" sz="1400" dirty="0" err="1" smtClean="0">
                <a:latin typeface="Calibri" pitchFamily="84" charset="0"/>
              </a:rPr>
              <a:t>GeV</a:t>
            </a:r>
            <a:r>
              <a:rPr lang="en-US" sz="1400" dirty="0" smtClean="0">
                <a:latin typeface="Calibri" pitchFamily="84" charset="0"/>
              </a:rPr>
              <a:t> </a:t>
            </a:r>
            <a:r>
              <a:rPr lang="en-US" sz="1400" dirty="0" smtClean="0">
                <a:latin typeface="Calibri" pitchFamily="84" charset="0"/>
                <a:sym typeface="Symbol" pitchFamily="84" charset="2"/>
              </a:rPr>
              <a:t></a:t>
            </a:r>
            <a:r>
              <a:rPr lang="en-US" sz="1400" dirty="0" smtClean="0">
                <a:latin typeface="Calibri" pitchFamily="84" charset="0"/>
              </a:rPr>
              <a:t> RTML but </a:t>
            </a:r>
            <a:r>
              <a:rPr lang="en-US" sz="1400" i="1" dirty="0" smtClean="0">
                <a:latin typeface="Calibri" pitchFamily="84" charset="0"/>
              </a:rPr>
              <a:t>included</a:t>
            </a:r>
            <a:r>
              <a:rPr lang="en-US" sz="1400" dirty="0" smtClean="0">
                <a:latin typeface="Calibri" pitchFamily="84" charset="0"/>
              </a:rPr>
              <a:t>,</a:t>
            </a:r>
          </a:p>
          <a:p>
            <a:pPr algn="ctr">
              <a:spcBef>
                <a:spcPts val="0"/>
              </a:spcBef>
            </a:pPr>
            <a:r>
              <a:rPr lang="en-US" sz="1400" dirty="0" smtClean="0">
                <a:latin typeface="Calibri" pitchFamily="84" charset="0"/>
              </a:rPr>
              <a:t>8-8-8</a:t>
            </a:r>
            <a:r>
              <a:rPr lang="en-US" sz="1400" dirty="0" smtClean="0">
                <a:latin typeface="Calibri" pitchFamily="84" charset="0"/>
                <a:sym typeface="Symbol" pitchFamily="84" charset="2"/>
              </a:rPr>
              <a:t>9-8-9</a:t>
            </a:r>
            <a:endParaRPr lang="en-US" sz="1400" dirty="0">
              <a:latin typeface="Calibri" pitchFamily="84" charset="0"/>
            </a:endParaRPr>
          </a:p>
        </p:txBody>
      </p:sp>
      <p:sp>
        <p:nvSpPr>
          <p:cNvPr id="12" name="AutoShape 1156"/>
          <p:cNvSpPr>
            <a:spLocks noChangeArrowheads="1"/>
          </p:cNvSpPr>
          <p:nvPr/>
        </p:nvSpPr>
        <p:spPr bwMode="auto">
          <a:xfrm>
            <a:off x="7545090" y="1504950"/>
            <a:ext cx="533400" cy="228600"/>
          </a:xfrm>
          <a:prstGeom prst="curvedDownArrow">
            <a:avLst>
              <a:gd name="adj1" fmla="val 46667"/>
              <a:gd name="adj2" fmla="val 93333"/>
              <a:gd name="adj3" fmla="val 33333"/>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1800">
              <a:latin typeface="Calibri" pitchFamily="84" charset="0"/>
            </a:endParaRPr>
          </a:p>
        </p:txBody>
      </p:sp>
      <p:sp>
        <p:nvSpPr>
          <p:cNvPr id="13" name="Text Box 1157"/>
          <p:cNvSpPr txBox="1">
            <a:spLocks noChangeArrowheads="1"/>
          </p:cNvSpPr>
          <p:nvPr/>
        </p:nvSpPr>
        <p:spPr bwMode="auto">
          <a:xfrm>
            <a:off x="7010400" y="609600"/>
            <a:ext cx="1752600" cy="954107"/>
          </a:xfrm>
          <a:prstGeom prst="rect">
            <a:avLst/>
          </a:prstGeom>
          <a:noFill/>
          <a:ln w="9525">
            <a:noFill/>
            <a:miter lim="800000"/>
            <a:headEnd/>
            <a:tailEnd/>
          </a:ln>
        </p:spPr>
        <p:txBody>
          <a:bodyPr wrap="square">
            <a:prstTxWarp prst="textNoShape">
              <a:avLst/>
            </a:prstTxWarp>
            <a:spAutoFit/>
          </a:bodyPr>
          <a:lstStyle/>
          <a:p>
            <a:pPr algn="ctr"/>
            <a:r>
              <a:rPr lang="en-US" sz="1400" dirty="0" smtClean="0">
                <a:latin typeface="Calibri" pitchFamily="84" charset="0"/>
              </a:rPr>
              <a:t>separate RTML</a:t>
            </a:r>
          </a:p>
          <a:p>
            <a:pPr algn="ctr"/>
            <a:r>
              <a:rPr lang="en-US" sz="1400" dirty="0" smtClean="0">
                <a:latin typeface="Calibri" pitchFamily="84" charset="0"/>
              </a:rPr>
              <a:t>add 1.5% overhead</a:t>
            </a:r>
          </a:p>
          <a:p>
            <a:pPr algn="ctr"/>
            <a:r>
              <a:rPr lang="en-US" sz="1400" dirty="0" smtClean="0">
                <a:solidFill>
                  <a:srgbClr val="0000FF"/>
                </a:solidFill>
                <a:latin typeface="Calibri" pitchFamily="84" charset="0"/>
              </a:rPr>
              <a:t>eliminate spare </a:t>
            </a:r>
            <a:r>
              <a:rPr lang="en-US" sz="1400" dirty="0" err="1" smtClean="0">
                <a:latin typeface="Calibri" pitchFamily="84" charset="0"/>
              </a:rPr>
              <a:t>klys</a:t>
            </a:r>
            <a:r>
              <a:rPr lang="en-US" sz="1400" dirty="0" smtClean="0">
                <a:latin typeface="Calibri" pitchFamily="84" charset="0"/>
              </a:rPr>
              <a:t>.</a:t>
            </a:r>
          </a:p>
          <a:p>
            <a:pPr algn="ctr"/>
            <a:r>
              <a:rPr lang="en-US" sz="1400" dirty="0" smtClean="0">
                <a:latin typeface="Calibri" pitchFamily="84" charset="0"/>
              </a:rPr>
              <a:t>Cu plate main </a:t>
            </a:r>
            <a:r>
              <a:rPr lang="en-US" sz="1400" dirty="0" err="1" smtClean="0">
                <a:latin typeface="Calibri" pitchFamily="84" charset="0"/>
              </a:rPr>
              <a:t>wg</a:t>
            </a:r>
            <a:endParaRPr lang="en-US" sz="1400" dirty="0">
              <a:latin typeface="Calibri" pitchFamily="8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1912" y="1540906"/>
            <a:ext cx="7897688" cy="4278095"/>
          </a:xfrm>
          <a:prstGeom prst="rect">
            <a:avLst/>
          </a:prstGeom>
          <a:noFill/>
        </p:spPr>
        <p:txBody>
          <a:bodyPr wrap="square" rtlCol="0">
            <a:spAutoFit/>
          </a:bodyPr>
          <a:lstStyle/>
          <a:p>
            <a:r>
              <a:rPr lang="en-US" sz="2000" dirty="0" smtClean="0"/>
              <a:t>For </a:t>
            </a:r>
            <a:r>
              <a:rPr lang="en-US" sz="2000" b="1" dirty="0" smtClean="0"/>
              <a:t>both main </a:t>
            </a:r>
            <a:r>
              <a:rPr lang="en-US" sz="2000" b="1" dirty="0" err="1" smtClean="0"/>
              <a:t>linacs</a:t>
            </a:r>
            <a:r>
              <a:rPr lang="en-US" sz="2000" dirty="0" smtClean="0"/>
              <a:t>, </a:t>
            </a:r>
            <a:r>
              <a:rPr lang="en-US" sz="2000" b="1" dirty="0" smtClean="0">
                <a:solidFill>
                  <a:srgbClr val="FF0000"/>
                </a:solidFill>
              </a:rPr>
              <a:t>ex</a:t>
            </a:r>
            <a:r>
              <a:rPr lang="en-US" sz="2000" dirty="0" smtClean="0"/>
              <a:t>cluding second RTML stage</a:t>
            </a:r>
          </a:p>
          <a:p>
            <a:endParaRPr lang="en-US" sz="1800" dirty="0" smtClean="0"/>
          </a:p>
          <a:p>
            <a:r>
              <a:rPr lang="en-US" sz="1800" dirty="0" smtClean="0"/>
              <a:t>Average </a:t>
            </a:r>
            <a:r>
              <a:rPr lang="en-US" sz="1800" b="1" dirty="0" err="1" smtClean="0">
                <a:solidFill>
                  <a:srgbClr val="000000"/>
                </a:solidFill>
              </a:rPr>
              <a:t>rf</a:t>
            </a:r>
            <a:r>
              <a:rPr lang="en-US" sz="1800" b="1" dirty="0" smtClean="0">
                <a:solidFill>
                  <a:srgbClr val="000000"/>
                </a:solidFill>
              </a:rPr>
              <a:t> power</a:t>
            </a:r>
            <a:r>
              <a:rPr lang="en-US" sz="1800" dirty="0" smtClean="0"/>
              <a:t>:  </a:t>
            </a:r>
            <a:r>
              <a:rPr lang="en-US" sz="1800" b="1" dirty="0" smtClean="0">
                <a:solidFill>
                  <a:srgbClr val="660066"/>
                </a:solidFill>
              </a:rPr>
              <a:t>413</a:t>
            </a:r>
            <a:r>
              <a:rPr lang="en-US" sz="1800" dirty="0" smtClean="0"/>
              <a:t> klystrons × 10 MW × 1.65 ms × 5Hz = </a:t>
            </a:r>
            <a:r>
              <a:rPr lang="en-US" sz="1800" dirty="0" smtClean="0">
                <a:solidFill>
                  <a:srgbClr val="0000FF"/>
                </a:solidFill>
              </a:rPr>
              <a:t>34.1 MW</a:t>
            </a:r>
          </a:p>
          <a:p>
            <a:r>
              <a:rPr lang="en-US" sz="1800" dirty="0" smtClean="0"/>
              <a:t>Average </a:t>
            </a:r>
            <a:r>
              <a:rPr lang="en-US" sz="1800" b="1" dirty="0" smtClean="0"/>
              <a:t>beam power</a:t>
            </a:r>
            <a:r>
              <a:rPr lang="en-US" sz="1800" dirty="0" smtClean="0"/>
              <a:t>:  5.79 mA × </a:t>
            </a:r>
            <a:r>
              <a:rPr lang="en-US" dirty="0" smtClean="0"/>
              <a:t>472.54</a:t>
            </a:r>
            <a:r>
              <a:rPr lang="en-US" sz="1800" dirty="0" smtClean="0"/>
              <a:t> GV × 727</a:t>
            </a:r>
            <a:r>
              <a:rPr lang="en-US" sz="1800" dirty="0" smtClean="0">
                <a:latin typeface="Symbol" charset="2"/>
                <a:cs typeface="Symbol" charset="2"/>
              </a:rPr>
              <a:t>m</a:t>
            </a:r>
            <a:r>
              <a:rPr lang="en-US" sz="1800" dirty="0" smtClean="0"/>
              <a:t>s × 5Hz = </a:t>
            </a:r>
            <a:r>
              <a:rPr lang="en-US" sz="1800" dirty="0" smtClean="0">
                <a:solidFill>
                  <a:srgbClr val="0000FF"/>
                </a:solidFill>
              </a:rPr>
              <a:t>9.945 MW </a:t>
            </a:r>
            <a:r>
              <a:rPr lang="en-US" sz="1800" dirty="0" smtClean="0"/>
              <a:t>(26.4%)</a:t>
            </a:r>
            <a:endParaRPr lang="en-US" sz="1800" dirty="0"/>
          </a:p>
          <a:p>
            <a:r>
              <a:rPr lang="en-US" sz="1800" dirty="0"/>
              <a:t>w</a:t>
            </a:r>
            <a:r>
              <a:rPr lang="en-US" sz="1800" dirty="0" smtClean="0"/>
              <a:t>all plug–modulator pulse efficiency:  ~87%</a:t>
            </a:r>
          </a:p>
          <a:p>
            <a:r>
              <a:rPr lang="en-US" sz="1800" dirty="0"/>
              <a:t>m</a:t>
            </a:r>
            <a:r>
              <a:rPr lang="en-US" sz="1800" dirty="0" smtClean="0"/>
              <a:t>odulator pulse–HPRF efficiency:  ~65%  </a:t>
            </a:r>
            <a:r>
              <a:rPr lang="en-US" sz="1800" dirty="0" smtClean="0">
                <a:latin typeface="Wingdings"/>
                <a:ea typeface="Wingdings"/>
                <a:cs typeface="Wingdings"/>
                <a:sym typeface="Wingdings"/>
              </a:rPr>
              <a:t></a:t>
            </a:r>
            <a:r>
              <a:rPr lang="en-US" sz="1800" dirty="0" smtClean="0">
                <a:sym typeface="Wingdings"/>
              </a:rPr>
              <a:t> </a:t>
            </a:r>
            <a:r>
              <a:rPr lang="en-US" sz="1800" dirty="0">
                <a:sym typeface="Wingdings"/>
              </a:rPr>
              <a:t>w</a:t>
            </a:r>
            <a:r>
              <a:rPr lang="en-US" sz="1800" dirty="0" smtClean="0"/>
              <a:t>all </a:t>
            </a:r>
            <a:r>
              <a:rPr lang="en-US" sz="1800" dirty="0"/>
              <a:t>plug – HPRF</a:t>
            </a:r>
            <a:r>
              <a:rPr lang="en-US" sz="1800" dirty="0" smtClean="0"/>
              <a:t>:  </a:t>
            </a:r>
            <a:r>
              <a:rPr lang="en-US" sz="1800" dirty="0" smtClean="0">
                <a:solidFill>
                  <a:srgbClr val="0000FF"/>
                </a:solidFill>
              </a:rPr>
              <a:t>~57% </a:t>
            </a:r>
            <a:endParaRPr lang="en-US" sz="1800" dirty="0" smtClean="0"/>
          </a:p>
          <a:p>
            <a:r>
              <a:rPr lang="en-US" sz="1800" dirty="0" smtClean="0"/>
              <a:t>34.1 MW / 0.57 = </a:t>
            </a:r>
            <a:r>
              <a:rPr lang="en-US" sz="1800" b="1" u="sng" dirty="0" smtClean="0">
                <a:solidFill>
                  <a:srgbClr val="800000"/>
                </a:solidFill>
              </a:rPr>
              <a:t>59.8 MW AC</a:t>
            </a:r>
          </a:p>
          <a:p>
            <a:r>
              <a:rPr lang="en-US" sz="1800" dirty="0" smtClean="0">
                <a:solidFill>
                  <a:srgbClr val="000000"/>
                </a:solidFill>
              </a:rPr>
              <a:t>59.8 MW(AC) – 9.95 MW(beam) = </a:t>
            </a:r>
            <a:r>
              <a:rPr lang="en-US" sz="1800" u="sng" dirty="0" smtClean="0">
                <a:solidFill>
                  <a:srgbClr val="008000"/>
                </a:solidFill>
              </a:rPr>
              <a:t>49.9 MW ML cooling</a:t>
            </a:r>
            <a:r>
              <a:rPr lang="en-US" sz="1800" dirty="0" smtClean="0">
                <a:solidFill>
                  <a:srgbClr val="008000"/>
                </a:solidFill>
              </a:rPr>
              <a:t> </a:t>
            </a:r>
          </a:p>
          <a:p>
            <a:endParaRPr lang="en-US" dirty="0" smtClean="0"/>
          </a:p>
          <a:p>
            <a:r>
              <a:rPr lang="en-US" dirty="0" smtClean="0"/>
              <a:t>.57	AC to </a:t>
            </a:r>
            <a:r>
              <a:rPr lang="en-US" dirty="0" err="1" smtClean="0"/>
              <a:t>rf</a:t>
            </a:r>
            <a:endParaRPr lang="en-US" dirty="0" smtClean="0"/>
          </a:p>
          <a:p>
            <a:r>
              <a:rPr lang="en-US" sz="1800" dirty="0" smtClean="0"/>
              <a:t>.854	comb. </a:t>
            </a:r>
            <a:r>
              <a:rPr lang="en-US" dirty="0"/>
              <a:t>i</a:t>
            </a:r>
            <a:r>
              <a:rPr lang="en-US" sz="1800" dirty="0" smtClean="0"/>
              <a:t>nto shaft</a:t>
            </a:r>
          </a:p>
          <a:p>
            <a:r>
              <a:rPr lang="en-US" dirty="0" smtClean="0"/>
              <a:t>.798	shaft to cav.</a:t>
            </a:r>
            <a:endParaRPr lang="en-US" dirty="0"/>
          </a:p>
          <a:p>
            <a:r>
              <a:rPr lang="en-US" sz="1800" u="sng" dirty="0" smtClean="0"/>
              <a:t>.437</a:t>
            </a:r>
            <a:r>
              <a:rPr lang="en-US" sz="1800" dirty="0" smtClean="0"/>
              <a:t>	cav. to beam</a:t>
            </a:r>
          </a:p>
          <a:p>
            <a:r>
              <a:rPr lang="en-US" sz="1800" dirty="0" smtClean="0"/>
              <a:t>.1698</a:t>
            </a:r>
          </a:p>
          <a:p>
            <a:endParaRPr lang="en-US" sz="1800" dirty="0" smtClean="0"/>
          </a:p>
        </p:txBody>
      </p:sp>
      <p:sp>
        <p:nvSpPr>
          <p:cNvPr id="3" name="Rectangle 11"/>
          <p:cNvSpPr>
            <a:spLocks noChangeArrowheads="1"/>
          </p:cNvSpPr>
          <p:nvPr/>
        </p:nvSpPr>
        <p:spPr bwMode="auto">
          <a:xfrm>
            <a:off x="238944" y="76200"/>
            <a:ext cx="8676456" cy="1219200"/>
          </a:xfrm>
          <a:prstGeom prst="rect">
            <a:avLst/>
          </a:prstGeom>
          <a:noFill/>
          <a:ln w="9525">
            <a:noFill/>
            <a:miter lim="800000"/>
            <a:headEnd/>
            <a:tailEnd/>
          </a:ln>
        </p:spPr>
        <p:txBody>
          <a:bodyPr anchor="ctr">
            <a:prstTxWarp prst="textNoShape">
              <a:avLst/>
            </a:prstTxWarp>
          </a:bodyPr>
          <a:lstStyle/>
          <a:p>
            <a:pPr algn="ctr"/>
            <a:r>
              <a:rPr lang="en-US" sz="4400" dirty="0" smtClean="0">
                <a:solidFill>
                  <a:srgbClr val="660066"/>
                </a:solidFill>
                <a:latin typeface="Calibri" pitchFamily="84" charset="0"/>
              </a:rPr>
              <a:t>AC Power and Heat Loads (KCS)</a:t>
            </a:r>
          </a:p>
          <a:p>
            <a:pPr algn="ctr"/>
            <a:r>
              <a:rPr lang="en-US" sz="3600" dirty="0" smtClean="0">
                <a:solidFill>
                  <a:srgbClr val="008000"/>
                </a:solidFill>
                <a:latin typeface="Calibri" pitchFamily="84" charset="0"/>
              </a:rPr>
              <a:t>(Low Power)</a:t>
            </a:r>
          </a:p>
        </p:txBody>
      </p:sp>
      <p:sp>
        <p:nvSpPr>
          <p:cNvPr id="4" name="TextBox 3"/>
          <p:cNvSpPr txBox="1"/>
          <p:nvPr/>
        </p:nvSpPr>
        <p:spPr>
          <a:xfrm>
            <a:off x="6858000" y="3217306"/>
            <a:ext cx="1905000" cy="400110"/>
          </a:xfrm>
          <a:prstGeom prst="rect">
            <a:avLst/>
          </a:prstGeom>
          <a:noFill/>
        </p:spPr>
        <p:txBody>
          <a:bodyPr wrap="square" rtlCol="0">
            <a:spAutoFit/>
          </a:bodyPr>
          <a:lstStyle/>
          <a:p>
            <a:r>
              <a:rPr lang="en-US" sz="2000" dirty="0" smtClean="0">
                <a:solidFill>
                  <a:srgbClr val="7030A0"/>
                </a:solidFill>
              </a:rPr>
              <a:t>~16.6% efficient</a:t>
            </a:r>
            <a:endParaRPr lang="en-US" sz="2000" dirty="0">
              <a:solidFill>
                <a:srgbClr val="7030A0"/>
              </a:solidFill>
            </a:endParaRPr>
          </a:p>
        </p:txBody>
      </p:sp>
      <p:sp>
        <p:nvSpPr>
          <p:cNvPr id="6" name="Right Brace 5"/>
          <p:cNvSpPr/>
          <p:nvPr/>
        </p:nvSpPr>
        <p:spPr>
          <a:xfrm>
            <a:off x="2819400" y="4107242"/>
            <a:ext cx="152400" cy="61715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ight Brace 6"/>
          <p:cNvSpPr/>
          <p:nvPr/>
        </p:nvSpPr>
        <p:spPr>
          <a:xfrm>
            <a:off x="2819400" y="4724400"/>
            <a:ext cx="152400" cy="4572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2971800" y="4222424"/>
            <a:ext cx="5334000" cy="369332"/>
          </a:xfrm>
          <a:prstGeom prst="rect">
            <a:avLst/>
          </a:prstGeom>
          <a:noFill/>
        </p:spPr>
        <p:txBody>
          <a:bodyPr wrap="square" rtlCol="0">
            <a:spAutoFit/>
          </a:bodyPr>
          <a:lstStyle/>
          <a:p>
            <a:r>
              <a:rPr lang="en-US" dirty="0" smtClean="0"/>
              <a:t>0.487  </a:t>
            </a:r>
            <a:r>
              <a:rPr lang="en-US" dirty="0" smtClean="0">
                <a:sym typeface="Symbol"/>
              </a:rPr>
              <a:t>  51.3% lost </a:t>
            </a:r>
            <a:r>
              <a:rPr lang="en-US" i="1" u="sng" dirty="0" smtClean="0">
                <a:sym typeface="Symbol"/>
              </a:rPr>
              <a:t>above ground</a:t>
            </a:r>
            <a:r>
              <a:rPr lang="en-US" dirty="0" smtClean="0">
                <a:sym typeface="Symbol"/>
              </a:rPr>
              <a:t>:	</a:t>
            </a:r>
            <a:r>
              <a:rPr lang="en-US" b="1" dirty="0" smtClean="0">
                <a:solidFill>
                  <a:srgbClr val="C00000"/>
                </a:solidFill>
                <a:sym typeface="Symbol"/>
              </a:rPr>
              <a:t>~30.7 MW</a:t>
            </a:r>
            <a:endParaRPr lang="en-US" b="1" dirty="0">
              <a:solidFill>
                <a:srgbClr val="C00000"/>
              </a:solidFill>
            </a:endParaRPr>
          </a:p>
        </p:txBody>
      </p:sp>
      <p:sp>
        <p:nvSpPr>
          <p:cNvPr id="9" name="TextBox 8"/>
          <p:cNvSpPr txBox="1"/>
          <p:nvPr/>
        </p:nvSpPr>
        <p:spPr>
          <a:xfrm>
            <a:off x="2971800" y="4724400"/>
            <a:ext cx="5105400" cy="369332"/>
          </a:xfrm>
          <a:prstGeom prst="rect">
            <a:avLst/>
          </a:prstGeom>
          <a:noFill/>
        </p:spPr>
        <p:txBody>
          <a:bodyPr wrap="square" rtlCol="0">
            <a:spAutoFit/>
          </a:bodyPr>
          <a:lstStyle/>
          <a:p>
            <a:r>
              <a:rPr lang="en-US" dirty="0" smtClean="0"/>
              <a:t>0.349  </a:t>
            </a:r>
            <a:r>
              <a:rPr lang="en-US" dirty="0" smtClean="0">
                <a:sym typeface="Symbol"/>
              </a:rPr>
              <a:t>  31.7% lost </a:t>
            </a:r>
            <a:r>
              <a:rPr lang="en-US" i="1" u="sng" dirty="0" smtClean="0">
                <a:sym typeface="Symbol"/>
              </a:rPr>
              <a:t>below ground</a:t>
            </a:r>
            <a:r>
              <a:rPr lang="en-US" dirty="0" smtClean="0">
                <a:sym typeface="Symbol"/>
              </a:rPr>
              <a:t>	</a:t>
            </a:r>
            <a:r>
              <a:rPr lang="en-US" b="1" dirty="0" smtClean="0">
                <a:solidFill>
                  <a:srgbClr val="C00000"/>
                </a:solidFill>
                <a:sym typeface="Symbol"/>
              </a:rPr>
              <a:t>~19.0 MW</a:t>
            </a:r>
            <a:endParaRPr lang="en-US" b="1" dirty="0" smtClean="0">
              <a:solidFill>
                <a:srgbClr val="C00000"/>
              </a:solidFill>
            </a:endParaRPr>
          </a:p>
        </p:txBody>
      </p:sp>
      <p:sp>
        <p:nvSpPr>
          <p:cNvPr id="11" name="TextBox 10"/>
          <p:cNvSpPr txBox="1"/>
          <p:nvPr/>
        </p:nvSpPr>
        <p:spPr>
          <a:xfrm>
            <a:off x="3657600" y="5402642"/>
            <a:ext cx="4267200" cy="369332"/>
          </a:xfrm>
          <a:prstGeom prst="rect">
            <a:avLst/>
          </a:prstGeom>
          <a:noFill/>
        </p:spPr>
        <p:txBody>
          <a:bodyPr wrap="square" rtlCol="0">
            <a:spAutoFit/>
          </a:bodyPr>
          <a:lstStyle/>
          <a:p>
            <a:r>
              <a:rPr lang="en-US" dirty="0" smtClean="0"/>
              <a:t>~17%  into beam/</a:t>
            </a:r>
            <a:r>
              <a:rPr lang="en-US" u="sng" dirty="0" smtClean="0"/>
              <a:t>beam dumps</a:t>
            </a:r>
            <a:r>
              <a:rPr lang="en-US" dirty="0" smtClean="0"/>
              <a:t>  </a:t>
            </a:r>
            <a:r>
              <a:rPr lang="en-US" b="1" dirty="0" smtClean="0">
                <a:solidFill>
                  <a:srgbClr val="0000FF"/>
                </a:solidFill>
              </a:rPr>
              <a:t>~10.1 MW</a:t>
            </a:r>
          </a:p>
        </p:txBody>
      </p:sp>
    </p:spTree>
    <p:extLst>
      <p:ext uri="{BB962C8B-B14F-4D97-AF65-F5344CB8AC3E}">
        <p14:creationId xmlns:p14="http://schemas.microsoft.com/office/powerpoint/2010/main" val="3672269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5257800"/>
            <a:ext cx="8305801" cy="1077218"/>
          </a:xfrm>
          <a:prstGeom prst="rect">
            <a:avLst/>
          </a:prstGeom>
          <a:noFill/>
        </p:spPr>
        <p:txBody>
          <a:bodyPr wrap="square" rtlCol="0">
            <a:spAutoFit/>
          </a:bodyPr>
          <a:lstStyle/>
          <a:p>
            <a:r>
              <a:rPr lang="en-US" sz="1600" dirty="0" smtClean="0"/>
              <a:t>											</a:t>
            </a:r>
            <a:r>
              <a:rPr lang="en-US" sz="1600" u="sng" dirty="0" smtClean="0"/>
              <a:t>base cost</a:t>
            </a:r>
            <a:r>
              <a:rPr lang="en-US" sz="1600" dirty="0" smtClean="0"/>
              <a:t>	</a:t>
            </a:r>
            <a:r>
              <a:rPr lang="en-US" sz="1600" u="sng" dirty="0" smtClean="0"/>
              <a:t>quantity reduction</a:t>
            </a:r>
          </a:p>
          <a:p>
            <a:r>
              <a:rPr lang="en-US" sz="1600" dirty="0" smtClean="0"/>
              <a:t>2×(folded magic-T + U-bend </a:t>
            </a:r>
            <a:r>
              <a:rPr lang="en-US" sz="1600" dirty="0" smtClean="0">
                <a:latin typeface="Symbol" pitchFamily="18" charset="2"/>
              </a:rPr>
              <a:t>f</a:t>
            </a:r>
            <a:r>
              <a:rPr lang="en-US" sz="1600" dirty="0" smtClean="0"/>
              <a:t>-shifter) + window +</a:t>
            </a:r>
            <a:r>
              <a:rPr lang="en-US" sz="1600" dirty="0" smtClean="0">
                <a:latin typeface="Symbol" pitchFamily="18" charset="2"/>
              </a:rPr>
              <a:t> f</a:t>
            </a:r>
            <a:r>
              <a:rPr lang="en-US" sz="1600" dirty="0" smtClean="0"/>
              <a:t>-shifter: </a:t>
            </a:r>
            <a:endParaRPr lang="en-US" sz="1600" dirty="0" smtClean="0"/>
          </a:p>
          <a:p>
            <a:r>
              <a:rPr lang="en-US" sz="1600" dirty="0" smtClean="0"/>
              <a:t> </a:t>
            </a:r>
            <a:r>
              <a:rPr lang="en-US" sz="1600" dirty="0"/>
              <a:t> </a:t>
            </a:r>
            <a:r>
              <a:rPr lang="en-US" sz="1600" dirty="0" smtClean="0"/>
              <a:t>               </a:t>
            </a:r>
            <a:r>
              <a:rPr lang="en-US" sz="1600" dirty="0" smtClean="0"/>
              <a:t>fixed </a:t>
            </a:r>
            <a:r>
              <a:rPr lang="en-US" sz="1600" dirty="0" smtClean="0"/>
              <a:t>“slot” or ferrite-based hybrid + 3-stub tuner:			</a:t>
            </a:r>
            <a:endParaRPr lang="en-US" sz="1600" dirty="0"/>
          </a:p>
        </p:txBody>
      </p:sp>
      <p:pic>
        <p:nvPicPr>
          <p:cNvPr id="22530" name="Picture 2"/>
          <p:cNvPicPr>
            <a:picLocks noChangeAspect="1" noChangeArrowheads="1"/>
          </p:cNvPicPr>
          <p:nvPr/>
        </p:nvPicPr>
        <p:blipFill>
          <a:blip r:embed="rId2" cstate="print"/>
          <a:srcRect/>
          <a:stretch>
            <a:fillRect/>
          </a:stretch>
        </p:blipFill>
        <p:spPr bwMode="auto">
          <a:xfrm>
            <a:off x="549940" y="822297"/>
            <a:ext cx="3411682" cy="2832460"/>
          </a:xfrm>
          <a:prstGeom prst="rect">
            <a:avLst/>
          </a:prstGeom>
          <a:noFill/>
          <a:ln w="9525">
            <a:noFill/>
            <a:miter lim="800000"/>
            <a:headEnd/>
            <a:tailEnd/>
          </a:ln>
        </p:spPr>
      </p:pic>
      <p:pic>
        <p:nvPicPr>
          <p:cNvPr id="4" name="Picture 6" descr="3D trimetric"/>
          <p:cNvPicPr>
            <a:picLocks noChangeAspect="1" noChangeArrowheads="1"/>
          </p:cNvPicPr>
          <p:nvPr/>
        </p:nvPicPr>
        <p:blipFill>
          <a:blip r:embed="rId3" cstate="print"/>
          <a:srcRect l="40491" t="1687" r="28238" b="49402"/>
          <a:stretch>
            <a:fillRect/>
          </a:stretch>
        </p:blipFill>
        <p:spPr bwMode="auto">
          <a:xfrm>
            <a:off x="7449507" y="1018559"/>
            <a:ext cx="1320800" cy="1878391"/>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4536362" y="1014761"/>
            <a:ext cx="2278766" cy="3527405"/>
          </a:xfrm>
          <a:prstGeom prst="rect">
            <a:avLst/>
          </a:prstGeom>
          <a:noFill/>
          <a:ln w="9525">
            <a:noFill/>
            <a:miter lim="800000"/>
            <a:headEnd/>
            <a:tailEnd/>
          </a:ln>
        </p:spPr>
      </p:pic>
      <p:sp>
        <p:nvSpPr>
          <p:cNvPr id="6" name="TextBox 5"/>
          <p:cNvSpPr txBox="1"/>
          <p:nvPr/>
        </p:nvSpPr>
        <p:spPr>
          <a:xfrm>
            <a:off x="-1" y="3599341"/>
            <a:ext cx="4950691" cy="1938992"/>
          </a:xfrm>
          <a:prstGeom prst="rect">
            <a:avLst/>
          </a:prstGeom>
          <a:noFill/>
        </p:spPr>
        <p:txBody>
          <a:bodyPr wrap="square" rtlCol="0">
            <a:spAutoFit/>
          </a:bodyPr>
          <a:lstStyle/>
          <a:p>
            <a:r>
              <a:rPr lang="en-US" sz="1200" dirty="0" smtClean="0"/>
              <a:t>“RF power is equally distributed among the cavities… hybrid-style 4-port tap-offs… couple the appropriate sequential fraction… </a:t>
            </a:r>
          </a:p>
          <a:p>
            <a:r>
              <a:rPr lang="en-US" sz="1200" dirty="0" smtClean="0"/>
              <a:t>The three-stub tuner allows fine adjustment of both cavity phase and external coupling. … </a:t>
            </a:r>
          </a:p>
          <a:p>
            <a:r>
              <a:rPr lang="en-US" sz="1200" dirty="0" smtClean="0"/>
              <a:t>With three degrees of freedom, the three-stub tuner is a complicated tool to use. It is, however, compact and well tested in TTF. It may be desirable to replace it with an alternate phase shifter, with the movable coupler antenna providing </a:t>
            </a:r>
            <a:r>
              <a:rPr lang="en-US" sz="1200" dirty="0" err="1" smtClean="0"/>
              <a:t>Q</a:t>
            </a:r>
            <a:r>
              <a:rPr lang="en-US" sz="1200" baseline="-25000" dirty="0" err="1" smtClean="0"/>
              <a:t>ext</a:t>
            </a:r>
            <a:r>
              <a:rPr lang="en-US" sz="1200" dirty="0" smtClean="0"/>
              <a:t> adjustment. …</a:t>
            </a:r>
          </a:p>
          <a:p>
            <a:r>
              <a:rPr lang="en-US" sz="1200" dirty="0" smtClean="0"/>
              <a:t>The entire waveguide system, from the klystron window to the outer coupler window, is pressurized with dry nitrogen to a pressure of 3 bar absolute.”</a:t>
            </a:r>
            <a:endParaRPr lang="en-US" sz="1200" dirty="0"/>
          </a:p>
        </p:txBody>
      </p:sp>
      <p:sp>
        <p:nvSpPr>
          <p:cNvPr id="7" name="TextBox 6"/>
          <p:cNvSpPr txBox="1"/>
          <p:nvPr/>
        </p:nvSpPr>
        <p:spPr>
          <a:xfrm>
            <a:off x="355978" y="1018559"/>
            <a:ext cx="1265382" cy="707886"/>
          </a:xfrm>
          <a:prstGeom prst="rect">
            <a:avLst/>
          </a:prstGeom>
          <a:noFill/>
        </p:spPr>
        <p:txBody>
          <a:bodyPr wrap="square" rtlCol="0">
            <a:spAutoFit/>
          </a:bodyPr>
          <a:lstStyle/>
          <a:p>
            <a:r>
              <a:rPr lang="en-US" sz="4000" dirty="0" smtClean="0">
                <a:solidFill>
                  <a:srgbClr val="C00000"/>
                </a:solidFill>
              </a:rPr>
              <a:t>RDR</a:t>
            </a:r>
            <a:endParaRPr lang="en-US" sz="4000" dirty="0">
              <a:solidFill>
                <a:srgbClr val="C00000"/>
              </a:solidFill>
            </a:endParaRPr>
          </a:p>
        </p:txBody>
      </p:sp>
      <p:sp>
        <p:nvSpPr>
          <p:cNvPr id="8" name="TextBox 7"/>
          <p:cNvSpPr txBox="1"/>
          <p:nvPr/>
        </p:nvSpPr>
        <p:spPr>
          <a:xfrm>
            <a:off x="4410363" y="1018559"/>
            <a:ext cx="1265382" cy="707886"/>
          </a:xfrm>
          <a:prstGeom prst="rect">
            <a:avLst/>
          </a:prstGeom>
          <a:noFill/>
        </p:spPr>
        <p:txBody>
          <a:bodyPr wrap="square" rtlCol="0">
            <a:spAutoFit/>
          </a:bodyPr>
          <a:lstStyle/>
          <a:p>
            <a:r>
              <a:rPr lang="en-US" sz="4000" dirty="0" smtClean="0">
                <a:solidFill>
                  <a:srgbClr val="C00000"/>
                </a:solidFill>
              </a:rPr>
              <a:t>TDR</a:t>
            </a:r>
            <a:endParaRPr lang="en-US" sz="4000" dirty="0">
              <a:solidFill>
                <a:srgbClr val="C00000"/>
              </a:solidFill>
            </a:endParaRPr>
          </a:p>
        </p:txBody>
      </p:sp>
      <p:sp>
        <p:nvSpPr>
          <p:cNvPr id="9" name="TextBox 8"/>
          <p:cNvSpPr txBox="1"/>
          <p:nvPr/>
        </p:nvSpPr>
        <p:spPr>
          <a:xfrm>
            <a:off x="69365" y="6248613"/>
            <a:ext cx="5493255" cy="584775"/>
          </a:xfrm>
          <a:prstGeom prst="rect">
            <a:avLst/>
          </a:prstGeom>
          <a:noFill/>
        </p:spPr>
        <p:txBody>
          <a:bodyPr wrap="square" rtlCol="0">
            <a:spAutoFit/>
          </a:bodyPr>
          <a:lstStyle/>
          <a:p>
            <a:r>
              <a:rPr lang="en-US" sz="1600" dirty="0" smtClean="0">
                <a:solidFill>
                  <a:srgbClr val="0000FF"/>
                </a:solidFill>
              </a:rPr>
              <a:t>Also, the 5 MW variable attenuators shown in RDR for 13-cavity power </a:t>
            </a:r>
            <a:r>
              <a:rPr lang="en-US" sz="1600" dirty="0" err="1" smtClean="0">
                <a:solidFill>
                  <a:srgbClr val="0000FF"/>
                </a:solidFill>
              </a:rPr>
              <a:t>tweeking</a:t>
            </a:r>
            <a:r>
              <a:rPr lang="en-US" sz="1600" dirty="0" smtClean="0">
                <a:solidFill>
                  <a:srgbClr val="0000FF"/>
                </a:solidFill>
              </a:rPr>
              <a:t> may not have been </a:t>
            </a:r>
            <a:r>
              <a:rPr lang="en-US" sz="1600" dirty="0" err="1" smtClean="0">
                <a:solidFill>
                  <a:srgbClr val="0000FF"/>
                </a:solidFill>
              </a:rPr>
              <a:t>costed</a:t>
            </a:r>
            <a:r>
              <a:rPr lang="en-US" sz="1600" dirty="0" smtClean="0">
                <a:solidFill>
                  <a:srgbClr val="0000FF"/>
                </a:solidFill>
              </a:rPr>
              <a:t>  (or even exist).</a:t>
            </a:r>
          </a:p>
        </p:txBody>
      </p:sp>
      <p:sp>
        <p:nvSpPr>
          <p:cNvPr id="10" name="TextBox 9"/>
          <p:cNvSpPr txBox="1"/>
          <p:nvPr/>
        </p:nvSpPr>
        <p:spPr>
          <a:xfrm>
            <a:off x="5534584" y="3599341"/>
            <a:ext cx="3609416" cy="1077218"/>
          </a:xfrm>
          <a:prstGeom prst="rect">
            <a:avLst/>
          </a:prstGeom>
          <a:noFill/>
        </p:spPr>
        <p:txBody>
          <a:bodyPr wrap="square" rtlCol="0">
            <a:spAutoFit/>
          </a:bodyPr>
          <a:lstStyle/>
          <a:p>
            <a:r>
              <a:rPr lang="en-US" sz="1600" dirty="0" smtClean="0"/>
              <a:t>IMPROVEMENTS:</a:t>
            </a:r>
          </a:p>
          <a:p>
            <a:pPr>
              <a:buFont typeface="Arial" pitchFamily="34" charset="0"/>
              <a:buChar char="•"/>
            </a:pPr>
            <a:r>
              <a:rPr lang="en-US" sz="1600" dirty="0" smtClean="0"/>
              <a:t>  individual cavity power adjustability</a:t>
            </a:r>
          </a:p>
          <a:p>
            <a:pPr>
              <a:buFont typeface="Arial" pitchFamily="34" charset="0"/>
              <a:buChar char="•"/>
            </a:pPr>
            <a:r>
              <a:rPr lang="en-US" sz="1600" dirty="0" smtClean="0"/>
              <a:t>  more, easier cavity phase control </a:t>
            </a:r>
          </a:p>
          <a:p>
            <a:pPr>
              <a:buFont typeface="Arial" pitchFamily="34" charset="0"/>
              <a:buChar char="•"/>
            </a:pPr>
            <a:r>
              <a:rPr lang="en-US" sz="1600" dirty="0" smtClean="0"/>
              <a:t>  </a:t>
            </a:r>
            <a:r>
              <a:rPr lang="en-US" sz="1600" dirty="0" err="1" smtClean="0"/>
              <a:t>accomodates</a:t>
            </a:r>
            <a:r>
              <a:rPr lang="en-US" sz="1600" dirty="0" smtClean="0"/>
              <a:t> </a:t>
            </a:r>
            <a:r>
              <a:rPr lang="en-US" sz="1600" dirty="0" err="1" smtClean="0"/>
              <a:t>unpressurizable</a:t>
            </a:r>
            <a:r>
              <a:rPr lang="en-US" sz="1600" dirty="0" smtClean="0"/>
              <a:t> couplers</a:t>
            </a:r>
          </a:p>
        </p:txBody>
      </p:sp>
      <p:sp>
        <p:nvSpPr>
          <p:cNvPr id="11" name="TextBox 10"/>
          <p:cNvSpPr txBox="1"/>
          <p:nvPr/>
        </p:nvSpPr>
        <p:spPr>
          <a:xfrm>
            <a:off x="2871731" y="689950"/>
            <a:ext cx="1089891" cy="230832"/>
          </a:xfrm>
          <a:prstGeom prst="rect">
            <a:avLst/>
          </a:prstGeom>
          <a:noFill/>
        </p:spPr>
        <p:txBody>
          <a:bodyPr wrap="square" rtlCol="0">
            <a:spAutoFit/>
          </a:bodyPr>
          <a:lstStyle/>
          <a:p>
            <a:r>
              <a:rPr lang="en-US" sz="900" dirty="0" smtClean="0">
                <a:solidFill>
                  <a:srgbClr val="0000FF"/>
                </a:solidFill>
              </a:rPr>
              <a:t>FIXED-COUPLING</a:t>
            </a:r>
            <a:endParaRPr lang="en-US" sz="900" dirty="0">
              <a:solidFill>
                <a:srgbClr val="0000FF"/>
              </a:solidFill>
            </a:endParaRPr>
          </a:p>
        </p:txBody>
      </p:sp>
      <p:cxnSp>
        <p:nvCxnSpPr>
          <p:cNvPr id="13" name="Straight Connector 12"/>
          <p:cNvCxnSpPr/>
          <p:nvPr/>
        </p:nvCxnSpPr>
        <p:spPr>
          <a:xfrm>
            <a:off x="775855" y="2961602"/>
            <a:ext cx="683490"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12436" y="53512"/>
            <a:ext cx="8765309" cy="523220"/>
          </a:xfrm>
          <a:prstGeom prst="rect">
            <a:avLst/>
          </a:prstGeom>
          <a:noFill/>
        </p:spPr>
        <p:txBody>
          <a:bodyPr wrap="square" rtlCol="0">
            <a:spAutoFit/>
          </a:bodyPr>
          <a:lstStyle/>
          <a:p>
            <a:pPr algn="ctr"/>
            <a:r>
              <a:rPr lang="en-US" sz="2800" dirty="0" smtClean="0">
                <a:solidFill>
                  <a:srgbClr val="990099"/>
                </a:solidFill>
              </a:rPr>
              <a:t>Main Changes to Local Power Distribution System (LPDS)</a:t>
            </a:r>
            <a:endParaRPr lang="en-US" sz="2800" dirty="0">
              <a:solidFill>
                <a:srgbClr val="99009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1" name="Straight Connector 180"/>
          <p:cNvCxnSpPr/>
          <p:nvPr/>
        </p:nvCxnSpPr>
        <p:spPr>
          <a:xfrm>
            <a:off x="4024514" y="5008413"/>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4499992" y="5013176"/>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971600" y="6012576"/>
            <a:ext cx="7632848" cy="584776"/>
          </a:xfrm>
          <a:prstGeom prst="rect">
            <a:avLst/>
          </a:prstGeom>
          <a:noFill/>
        </p:spPr>
        <p:txBody>
          <a:bodyPr wrap="square" rtlCol="0">
            <a:spAutoFit/>
          </a:bodyPr>
          <a:lstStyle/>
          <a:p>
            <a:r>
              <a:rPr lang="en-US" sz="1600" dirty="0" smtClean="0"/>
              <a:t>By splitting CTO outputs through </a:t>
            </a:r>
            <a:r>
              <a:rPr lang="en-US" sz="1600" dirty="0" smtClean="0">
                <a:solidFill>
                  <a:srgbClr val="0000FF"/>
                </a:solidFill>
              </a:rPr>
              <a:t>asymmetric (-5.12 dB) “hybrids”</a:t>
            </a:r>
            <a:r>
              <a:rPr lang="en-US" sz="1600" dirty="0" smtClean="0"/>
              <a:t>, as in the RDR, </a:t>
            </a:r>
            <a:r>
              <a:rPr lang="en-US" sz="1600" dirty="0"/>
              <a:t>we can </a:t>
            </a:r>
            <a:r>
              <a:rPr lang="en-US" sz="1600" dirty="0" smtClean="0"/>
              <a:t>physically </a:t>
            </a:r>
            <a:r>
              <a:rPr lang="en-US" sz="1600" dirty="0"/>
              <a:t>decouple </a:t>
            </a:r>
            <a:r>
              <a:rPr lang="en-US" sz="1600" dirty="0" err="1"/>
              <a:t>cryomodules</a:t>
            </a:r>
            <a:r>
              <a:rPr lang="en-US" sz="1600" dirty="0"/>
              <a:t> and </a:t>
            </a:r>
            <a:r>
              <a:rPr lang="en-US" sz="1600" dirty="0" smtClean="0"/>
              <a:t>limit </a:t>
            </a:r>
            <a:r>
              <a:rPr lang="en-US" sz="1600" dirty="0"/>
              <a:t>variable coupler </a:t>
            </a:r>
            <a:r>
              <a:rPr lang="en-US" sz="1600" dirty="0" smtClean="0"/>
              <a:t>cascading. </a:t>
            </a:r>
            <a:endParaRPr lang="en-US" sz="1600" dirty="0"/>
          </a:p>
        </p:txBody>
      </p:sp>
      <p:sp>
        <p:nvSpPr>
          <p:cNvPr id="105" name="Rectangle 104"/>
          <p:cNvSpPr/>
          <p:nvPr/>
        </p:nvSpPr>
        <p:spPr>
          <a:xfrm>
            <a:off x="-4708" y="4214308"/>
            <a:ext cx="9144000" cy="136065"/>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5400000" scaled="1"/>
            <a:tileRect/>
          </a:gra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5" name="Picture 3"/>
          <p:cNvPicPr>
            <a:picLocks noChangeAspect="1" noChangeArrowheads="1"/>
          </p:cNvPicPr>
          <p:nvPr/>
        </p:nvPicPr>
        <p:blipFill>
          <a:blip r:embed="rId3" cstate="print"/>
          <a:srcRect/>
          <a:stretch>
            <a:fillRect/>
          </a:stretch>
        </p:blipFill>
        <p:spPr bwMode="auto">
          <a:xfrm>
            <a:off x="148609" y="5188895"/>
            <a:ext cx="1512168" cy="468052"/>
          </a:xfrm>
          <a:prstGeom prst="rect">
            <a:avLst/>
          </a:prstGeom>
          <a:noFill/>
          <a:ln w="9525">
            <a:noFill/>
            <a:miter lim="800000"/>
            <a:headEnd/>
            <a:tailEnd/>
          </a:ln>
        </p:spPr>
      </p:pic>
      <p:pic>
        <p:nvPicPr>
          <p:cNvPr id="116" name="Picture 3"/>
          <p:cNvPicPr>
            <a:picLocks noChangeAspect="1" noChangeArrowheads="1"/>
          </p:cNvPicPr>
          <p:nvPr/>
        </p:nvPicPr>
        <p:blipFill>
          <a:blip r:embed="rId3" cstate="print"/>
          <a:srcRect l="19048"/>
          <a:stretch>
            <a:fillRect/>
          </a:stretch>
        </p:blipFill>
        <p:spPr bwMode="auto">
          <a:xfrm>
            <a:off x="1647335" y="5188895"/>
            <a:ext cx="1224136" cy="468052"/>
          </a:xfrm>
          <a:prstGeom prst="rect">
            <a:avLst/>
          </a:prstGeom>
          <a:noFill/>
          <a:ln w="9525">
            <a:noFill/>
            <a:miter lim="800000"/>
            <a:headEnd/>
            <a:tailEnd/>
          </a:ln>
        </p:spPr>
      </p:pic>
      <p:pic>
        <p:nvPicPr>
          <p:cNvPr id="122" name="Picture 14"/>
          <p:cNvPicPr>
            <a:picLocks noChangeAspect="1" noChangeArrowheads="1"/>
          </p:cNvPicPr>
          <p:nvPr/>
        </p:nvPicPr>
        <p:blipFill>
          <a:blip r:embed="rId4" cstate="print"/>
          <a:srcRect/>
          <a:stretch>
            <a:fillRect/>
          </a:stretch>
        </p:blipFill>
        <p:spPr bwMode="auto">
          <a:xfrm>
            <a:off x="1659400" y="5342436"/>
            <a:ext cx="97154" cy="45719"/>
          </a:xfrm>
          <a:prstGeom prst="rect">
            <a:avLst/>
          </a:prstGeom>
          <a:noFill/>
          <a:ln w="9525">
            <a:noFill/>
            <a:miter lim="800000"/>
            <a:headEnd/>
            <a:tailEnd/>
          </a:ln>
        </p:spPr>
      </p:pic>
      <p:pic>
        <p:nvPicPr>
          <p:cNvPr id="124" name="Picture 14"/>
          <p:cNvPicPr>
            <a:picLocks noChangeAspect="1" noChangeArrowheads="1"/>
          </p:cNvPicPr>
          <p:nvPr/>
        </p:nvPicPr>
        <p:blipFill>
          <a:blip r:embed="rId4" cstate="print"/>
          <a:srcRect/>
          <a:stretch>
            <a:fillRect/>
          </a:stretch>
        </p:blipFill>
        <p:spPr bwMode="auto">
          <a:xfrm rot="5400000">
            <a:off x="4330869" y="5246234"/>
            <a:ext cx="97154" cy="45719"/>
          </a:xfrm>
          <a:prstGeom prst="rect">
            <a:avLst/>
          </a:prstGeom>
          <a:noFill/>
          <a:ln w="9525">
            <a:noFill/>
            <a:miter lim="800000"/>
            <a:headEnd/>
            <a:tailEnd/>
          </a:ln>
        </p:spPr>
      </p:pic>
      <p:grpSp>
        <p:nvGrpSpPr>
          <p:cNvPr id="2" name="Group 137"/>
          <p:cNvGrpSpPr/>
          <p:nvPr/>
        </p:nvGrpSpPr>
        <p:grpSpPr>
          <a:xfrm>
            <a:off x="5977796" y="5188895"/>
            <a:ext cx="2726778" cy="468052"/>
            <a:chOff x="3213374" y="3825044"/>
            <a:chExt cx="2726778" cy="468052"/>
          </a:xfrm>
        </p:grpSpPr>
        <p:pic>
          <p:nvPicPr>
            <p:cNvPr id="136" name="Picture 3"/>
            <p:cNvPicPr>
              <a:picLocks noChangeAspect="1" noChangeArrowheads="1"/>
            </p:cNvPicPr>
            <p:nvPr/>
          </p:nvPicPr>
          <p:blipFill>
            <a:blip r:embed="rId3" cstate="print"/>
            <a:srcRect/>
            <a:stretch>
              <a:fillRect/>
            </a:stretch>
          </p:blipFill>
          <p:spPr bwMode="auto">
            <a:xfrm flipH="1">
              <a:off x="4427984" y="3825044"/>
              <a:ext cx="1512168" cy="468052"/>
            </a:xfrm>
            <a:prstGeom prst="rect">
              <a:avLst/>
            </a:prstGeom>
            <a:noFill/>
            <a:ln w="9525">
              <a:noFill/>
              <a:miter lim="800000"/>
              <a:headEnd/>
              <a:tailEnd/>
            </a:ln>
          </p:spPr>
        </p:pic>
        <p:pic>
          <p:nvPicPr>
            <p:cNvPr id="137" name="Picture 3"/>
            <p:cNvPicPr>
              <a:picLocks noChangeAspect="1" noChangeArrowheads="1"/>
            </p:cNvPicPr>
            <p:nvPr/>
          </p:nvPicPr>
          <p:blipFill>
            <a:blip r:embed="rId3" cstate="print"/>
            <a:srcRect l="19048"/>
            <a:stretch>
              <a:fillRect/>
            </a:stretch>
          </p:blipFill>
          <p:spPr bwMode="auto">
            <a:xfrm flipH="1">
              <a:off x="3213374" y="3825044"/>
              <a:ext cx="1224136" cy="468052"/>
            </a:xfrm>
            <a:prstGeom prst="rect">
              <a:avLst/>
            </a:prstGeom>
            <a:noFill/>
            <a:ln w="9525">
              <a:noFill/>
              <a:miter lim="800000"/>
              <a:headEnd/>
              <a:tailEnd/>
            </a:ln>
          </p:spPr>
        </p:pic>
      </p:grpSp>
      <p:pic>
        <p:nvPicPr>
          <p:cNvPr id="117" name="Picture 3"/>
          <p:cNvPicPr>
            <a:picLocks noChangeAspect="1" noChangeArrowheads="1"/>
          </p:cNvPicPr>
          <p:nvPr/>
        </p:nvPicPr>
        <p:blipFill>
          <a:blip r:embed="rId3" cstate="print"/>
          <a:srcRect r="19048"/>
          <a:stretch>
            <a:fillRect/>
          </a:stretch>
        </p:blipFill>
        <p:spPr bwMode="auto">
          <a:xfrm>
            <a:off x="3117210" y="5188895"/>
            <a:ext cx="1224136" cy="468052"/>
          </a:xfrm>
          <a:prstGeom prst="rect">
            <a:avLst/>
          </a:prstGeom>
          <a:noFill/>
          <a:ln w="9525">
            <a:noFill/>
            <a:miter lim="800000"/>
            <a:headEnd/>
            <a:tailEnd/>
          </a:ln>
        </p:spPr>
      </p:pic>
      <p:pic>
        <p:nvPicPr>
          <p:cNvPr id="143" name="Picture 3"/>
          <p:cNvPicPr>
            <a:picLocks noChangeAspect="1" noChangeArrowheads="1"/>
          </p:cNvPicPr>
          <p:nvPr/>
        </p:nvPicPr>
        <p:blipFill>
          <a:blip r:embed="rId3" cstate="print"/>
          <a:srcRect r="19048"/>
          <a:stretch>
            <a:fillRect/>
          </a:stretch>
        </p:blipFill>
        <p:spPr bwMode="auto">
          <a:xfrm flipH="1">
            <a:off x="4527032" y="5188895"/>
            <a:ext cx="1224136" cy="468052"/>
          </a:xfrm>
          <a:prstGeom prst="rect">
            <a:avLst/>
          </a:prstGeom>
          <a:noFill/>
          <a:ln w="9525">
            <a:noFill/>
            <a:miter lim="800000"/>
            <a:headEnd/>
            <a:tailEnd/>
          </a:ln>
        </p:spPr>
      </p:pic>
      <p:sp>
        <p:nvSpPr>
          <p:cNvPr id="145" name="Rectangle 144"/>
          <p:cNvSpPr/>
          <p:nvPr/>
        </p:nvSpPr>
        <p:spPr>
          <a:xfrm>
            <a:off x="4329916" y="5332911"/>
            <a:ext cx="216024"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6" name="Picture 14"/>
          <p:cNvPicPr>
            <a:picLocks noChangeAspect="1" noChangeArrowheads="1"/>
          </p:cNvPicPr>
          <p:nvPr/>
        </p:nvPicPr>
        <p:blipFill>
          <a:blip r:embed="rId4" cstate="print"/>
          <a:srcRect/>
          <a:stretch>
            <a:fillRect/>
          </a:stretch>
        </p:blipFill>
        <p:spPr bwMode="auto">
          <a:xfrm rot="5400000">
            <a:off x="4448215" y="5246234"/>
            <a:ext cx="97154" cy="45719"/>
          </a:xfrm>
          <a:prstGeom prst="rect">
            <a:avLst/>
          </a:prstGeom>
          <a:noFill/>
          <a:ln w="9525">
            <a:noFill/>
            <a:miter lim="800000"/>
            <a:headEnd/>
            <a:tailEnd/>
          </a:ln>
        </p:spPr>
      </p:pic>
      <p:pic>
        <p:nvPicPr>
          <p:cNvPr id="47121" name="Picture 17"/>
          <p:cNvPicPr>
            <a:picLocks noChangeAspect="1" noChangeArrowheads="1"/>
          </p:cNvPicPr>
          <p:nvPr/>
        </p:nvPicPr>
        <p:blipFill>
          <a:blip r:embed="rId5" cstate="print"/>
          <a:srcRect/>
          <a:stretch>
            <a:fillRect/>
          </a:stretch>
        </p:blipFill>
        <p:spPr bwMode="auto">
          <a:xfrm>
            <a:off x="4473932" y="5314847"/>
            <a:ext cx="72008" cy="74832"/>
          </a:xfrm>
          <a:prstGeom prst="rect">
            <a:avLst/>
          </a:prstGeom>
          <a:noFill/>
          <a:ln w="9525">
            <a:noFill/>
            <a:miter lim="800000"/>
            <a:headEnd/>
            <a:tailEnd/>
          </a:ln>
        </p:spPr>
      </p:pic>
      <p:pic>
        <p:nvPicPr>
          <p:cNvPr id="157" name="Picture 17"/>
          <p:cNvPicPr>
            <a:picLocks noChangeAspect="1" noChangeArrowheads="1"/>
          </p:cNvPicPr>
          <p:nvPr/>
        </p:nvPicPr>
        <p:blipFill>
          <a:blip r:embed="rId5" cstate="print"/>
          <a:srcRect/>
          <a:stretch>
            <a:fillRect/>
          </a:stretch>
        </p:blipFill>
        <p:spPr bwMode="auto">
          <a:xfrm flipH="1">
            <a:off x="4326106" y="5314847"/>
            <a:ext cx="72008" cy="74832"/>
          </a:xfrm>
          <a:prstGeom prst="rect">
            <a:avLst/>
          </a:prstGeom>
          <a:noFill/>
          <a:ln w="9525">
            <a:noFill/>
            <a:miter lim="800000"/>
            <a:headEnd/>
            <a:tailEnd/>
          </a:ln>
        </p:spPr>
      </p:pic>
      <p:pic>
        <p:nvPicPr>
          <p:cNvPr id="158" name="Picture 14"/>
          <p:cNvPicPr>
            <a:picLocks noChangeAspect="1" noChangeArrowheads="1"/>
          </p:cNvPicPr>
          <p:nvPr/>
        </p:nvPicPr>
        <p:blipFill>
          <a:blip r:embed="rId4" cstate="print"/>
          <a:srcRect/>
          <a:stretch>
            <a:fillRect/>
          </a:stretch>
        </p:blipFill>
        <p:spPr bwMode="auto">
          <a:xfrm rot="5400000">
            <a:off x="2871431" y="5245093"/>
            <a:ext cx="97154" cy="45719"/>
          </a:xfrm>
          <a:prstGeom prst="rect">
            <a:avLst/>
          </a:prstGeom>
          <a:noFill/>
          <a:ln w="9525">
            <a:noFill/>
            <a:miter lim="800000"/>
            <a:headEnd/>
            <a:tailEnd/>
          </a:ln>
        </p:spPr>
      </p:pic>
      <p:pic>
        <p:nvPicPr>
          <p:cNvPr id="159" name="Picture 17"/>
          <p:cNvPicPr>
            <a:picLocks noChangeAspect="1" noChangeArrowheads="1"/>
          </p:cNvPicPr>
          <p:nvPr/>
        </p:nvPicPr>
        <p:blipFill>
          <a:blip r:embed="rId5" cstate="print"/>
          <a:srcRect/>
          <a:stretch>
            <a:fillRect/>
          </a:stretch>
        </p:blipFill>
        <p:spPr bwMode="auto">
          <a:xfrm flipH="1">
            <a:off x="2866668" y="5313706"/>
            <a:ext cx="72008" cy="74832"/>
          </a:xfrm>
          <a:prstGeom prst="rect">
            <a:avLst/>
          </a:prstGeom>
          <a:noFill/>
          <a:ln w="9525">
            <a:noFill/>
            <a:miter lim="800000"/>
            <a:headEnd/>
            <a:tailEnd/>
          </a:ln>
        </p:spPr>
      </p:pic>
      <p:pic>
        <p:nvPicPr>
          <p:cNvPr id="162" name="Picture 14"/>
          <p:cNvPicPr>
            <a:picLocks noChangeAspect="1" noChangeArrowheads="1"/>
          </p:cNvPicPr>
          <p:nvPr/>
        </p:nvPicPr>
        <p:blipFill>
          <a:blip r:embed="rId4" cstate="print"/>
          <a:srcRect/>
          <a:stretch>
            <a:fillRect/>
          </a:stretch>
        </p:blipFill>
        <p:spPr bwMode="auto">
          <a:xfrm rot="5400000">
            <a:off x="5881975" y="5250044"/>
            <a:ext cx="97154" cy="45719"/>
          </a:xfrm>
          <a:prstGeom prst="rect">
            <a:avLst/>
          </a:prstGeom>
          <a:noFill/>
          <a:ln w="9525">
            <a:noFill/>
            <a:miter lim="800000"/>
            <a:headEnd/>
            <a:tailEnd/>
          </a:ln>
        </p:spPr>
      </p:pic>
      <p:pic>
        <p:nvPicPr>
          <p:cNvPr id="163" name="Picture 17"/>
          <p:cNvPicPr>
            <a:picLocks noChangeAspect="1" noChangeArrowheads="1"/>
          </p:cNvPicPr>
          <p:nvPr/>
        </p:nvPicPr>
        <p:blipFill>
          <a:blip r:embed="rId5" cstate="print"/>
          <a:srcRect/>
          <a:stretch>
            <a:fillRect/>
          </a:stretch>
        </p:blipFill>
        <p:spPr bwMode="auto">
          <a:xfrm>
            <a:off x="5907692" y="5318657"/>
            <a:ext cx="72008" cy="74832"/>
          </a:xfrm>
          <a:prstGeom prst="rect">
            <a:avLst/>
          </a:prstGeom>
          <a:noFill/>
          <a:ln w="9525">
            <a:noFill/>
            <a:miter lim="800000"/>
            <a:headEnd/>
            <a:tailEnd/>
          </a:ln>
        </p:spPr>
      </p:pic>
      <p:pic>
        <p:nvPicPr>
          <p:cNvPr id="164" name="Picture 14"/>
          <p:cNvPicPr>
            <a:picLocks noChangeAspect="1" noChangeArrowheads="1"/>
          </p:cNvPicPr>
          <p:nvPr/>
        </p:nvPicPr>
        <p:blipFill>
          <a:blip r:embed="rId4" cstate="print"/>
          <a:srcRect/>
          <a:stretch>
            <a:fillRect/>
          </a:stretch>
        </p:blipFill>
        <p:spPr bwMode="auto">
          <a:xfrm>
            <a:off x="7099062" y="5344341"/>
            <a:ext cx="97154" cy="45719"/>
          </a:xfrm>
          <a:prstGeom prst="rect">
            <a:avLst/>
          </a:prstGeom>
          <a:noFill/>
          <a:ln w="9525">
            <a:noFill/>
            <a:miter lim="800000"/>
            <a:headEnd/>
            <a:tailEnd/>
          </a:ln>
        </p:spPr>
      </p:pic>
      <p:sp>
        <p:nvSpPr>
          <p:cNvPr id="86" name="Rectangle 85"/>
          <p:cNvSpPr/>
          <p:nvPr/>
        </p:nvSpPr>
        <p:spPr>
          <a:xfrm>
            <a:off x="158505" y="5116887"/>
            <a:ext cx="2804621" cy="50405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p:cNvSpPr/>
          <p:nvPr/>
        </p:nvSpPr>
        <p:spPr>
          <a:xfrm>
            <a:off x="3118242" y="5116887"/>
            <a:ext cx="2804621" cy="50405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p:cNvSpPr/>
          <p:nvPr/>
        </p:nvSpPr>
        <p:spPr>
          <a:xfrm>
            <a:off x="6073229" y="5116887"/>
            <a:ext cx="2804621" cy="50405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8" name="Straight Connector 167"/>
          <p:cNvCxnSpPr/>
          <p:nvPr/>
        </p:nvCxnSpPr>
        <p:spPr>
          <a:xfrm flipV="1">
            <a:off x="4377921" y="5002131"/>
            <a:ext cx="0" cy="2160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flipV="1">
            <a:off x="4492677" y="5002131"/>
            <a:ext cx="0" cy="2160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2908501" y="5002131"/>
            <a:ext cx="0" cy="2160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V="1">
            <a:off x="5925522" y="5002131"/>
            <a:ext cx="0" cy="2160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2893871" y="5008304"/>
            <a:ext cx="115212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4788024" y="5017830"/>
            <a:ext cx="115212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V="1">
            <a:off x="4175385" y="3880100"/>
            <a:ext cx="0" cy="100811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flipV="1">
            <a:off x="4692201" y="4537698"/>
            <a:ext cx="0" cy="36003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flipV="1">
            <a:off x="4435299" y="3870806"/>
            <a:ext cx="0" cy="7200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H="1">
            <a:off x="4154582" y="3885436"/>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flipH="1">
            <a:off x="4420669" y="4583571"/>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3" name="Group 184"/>
          <p:cNvGrpSpPr/>
          <p:nvPr/>
        </p:nvGrpSpPr>
        <p:grpSpPr>
          <a:xfrm flipH="1">
            <a:off x="3988621" y="4653136"/>
            <a:ext cx="259939" cy="144016"/>
            <a:chOff x="4708676" y="4293096"/>
            <a:chExt cx="259939" cy="144016"/>
          </a:xfrm>
        </p:grpSpPr>
        <p:sp>
          <p:nvSpPr>
            <p:cNvPr id="57" name="Oval 56"/>
            <p:cNvSpPr/>
            <p:nvPr/>
          </p:nvSpPr>
          <p:spPr>
            <a:xfrm>
              <a:off x="4708676" y="4293096"/>
              <a:ext cx="144016" cy="14401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8" name="Rectangle 57"/>
            <p:cNvSpPr/>
            <p:nvPr/>
          </p:nvSpPr>
          <p:spPr>
            <a:xfrm>
              <a:off x="4817284" y="4344301"/>
              <a:ext cx="151331"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109"/>
          <p:cNvGrpSpPr/>
          <p:nvPr/>
        </p:nvGrpSpPr>
        <p:grpSpPr>
          <a:xfrm>
            <a:off x="4275486" y="4077607"/>
            <a:ext cx="220441" cy="383893"/>
            <a:chOff x="4211960" y="4925266"/>
            <a:chExt cx="220441" cy="383893"/>
          </a:xfrm>
        </p:grpSpPr>
        <p:sp>
          <p:nvSpPr>
            <p:cNvPr id="106" name="Rectangle 105"/>
            <p:cNvSpPr/>
            <p:nvPr/>
          </p:nvSpPr>
          <p:spPr>
            <a:xfrm>
              <a:off x="4211960" y="5013176"/>
              <a:ext cx="216024" cy="216024"/>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p:cNvSpPr/>
            <p:nvPr/>
          </p:nvSpPr>
          <p:spPr>
            <a:xfrm>
              <a:off x="4339199" y="4949119"/>
              <a:ext cx="72008" cy="360040"/>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8" name="Straight Connector 107"/>
            <p:cNvCxnSpPr/>
            <p:nvPr/>
          </p:nvCxnSpPr>
          <p:spPr>
            <a:xfrm>
              <a:off x="4323297" y="4925266"/>
              <a:ext cx="103812" cy="0"/>
            </a:xfrm>
            <a:prstGeom prst="line">
              <a:avLst/>
            </a:prstGeom>
            <a:ln w="571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4328589" y="5309159"/>
              <a:ext cx="103812" cy="0"/>
            </a:xfrm>
            <a:prstGeom prst="line">
              <a:avLst/>
            </a:prstGeom>
            <a:ln w="571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 name="Group 185"/>
          <p:cNvGrpSpPr/>
          <p:nvPr/>
        </p:nvGrpSpPr>
        <p:grpSpPr>
          <a:xfrm>
            <a:off x="4614723" y="4653136"/>
            <a:ext cx="259939" cy="144016"/>
            <a:chOff x="4708676" y="4293096"/>
            <a:chExt cx="259939" cy="144016"/>
          </a:xfrm>
        </p:grpSpPr>
        <p:sp>
          <p:nvSpPr>
            <p:cNvPr id="187" name="Oval 186"/>
            <p:cNvSpPr/>
            <p:nvPr/>
          </p:nvSpPr>
          <p:spPr>
            <a:xfrm>
              <a:off x="4708676" y="4293096"/>
              <a:ext cx="144016" cy="14401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8" name="Rectangle 187"/>
            <p:cNvSpPr/>
            <p:nvPr/>
          </p:nvSpPr>
          <p:spPr>
            <a:xfrm>
              <a:off x="4817284" y="4344301"/>
              <a:ext cx="151331"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4" name="Rectangle 213"/>
          <p:cNvSpPr/>
          <p:nvPr/>
        </p:nvSpPr>
        <p:spPr>
          <a:xfrm>
            <a:off x="4151611" y="3667583"/>
            <a:ext cx="45719" cy="167790"/>
          </a:xfrm>
          <a:prstGeom prst="rect">
            <a:avLst/>
          </a:prstGeom>
          <a:solidFill>
            <a:schemeClr val="accent1">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Oval 205"/>
          <p:cNvSpPr/>
          <p:nvPr/>
        </p:nvSpPr>
        <p:spPr>
          <a:xfrm>
            <a:off x="4139952" y="3842688"/>
            <a:ext cx="72009" cy="72008"/>
          </a:xfrm>
          <a:prstGeom prst="ellipse">
            <a:avLst/>
          </a:prstGeom>
          <a:solidFill>
            <a:srgbClr val="C00000"/>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Rectangle 225"/>
          <p:cNvSpPr/>
          <p:nvPr/>
        </p:nvSpPr>
        <p:spPr>
          <a:xfrm>
            <a:off x="4670297" y="4365718"/>
            <a:ext cx="45719" cy="167790"/>
          </a:xfrm>
          <a:prstGeom prst="rect">
            <a:avLst/>
          </a:prstGeom>
          <a:solidFill>
            <a:schemeClr val="accent1">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Oval 220"/>
          <p:cNvSpPr/>
          <p:nvPr/>
        </p:nvSpPr>
        <p:spPr>
          <a:xfrm>
            <a:off x="4658638" y="4540823"/>
            <a:ext cx="72009" cy="72008"/>
          </a:xfrm>
          <a:prstGeom prst="ellipse">
            <a:avLst/>
          </a:prstGeom>
          <a:solidFill>
            <a:srgbClr val="C00000"/>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Title 1"/>
          <p:cNvSpPr txBox="1">
            <a:spLocks/>
          </p:cNvSpPr>
          <p:nvPr/>
        </p:nvSpPr>
        <p:spPr bwMode="auto">
          <a:xfrm>
            <a:off x="838200" y="-1488"/>
            <a:ext cx="7239000" cy="838200"/>
          </a:xfrm>
          <a:prstGeom prst="rect">
            <a:avLst/>
          </a:prstGeom>
          <a:noFill/>
          <a:ln w="9525">
            <a:noFill/>
            <a:miter lim="800000"/>
            <a:headEnd/>
            <a:tailEnd/>
          </a:ln>
        </p:spPr>
        <p:txBody>
          <a:bodyPr>
            <a:prstTxWarp prst="textNoShape">
              <a:avLst/>
            </a:prstTxWarp>
          </a:bodyPr>
          <a:lstStyle/>
          <a:p>
            <a:pPr algn="ctr" defTabSz="3881438" eaLnBrk="0" hangingPunct="0"/>
            <a:r>
              <a:rPr lang="en-US" sz="4400" dirty="0" smtClean="0">
                <a:solidFill>
                  <a:srgbClr val="CC00CC"/>
                </a:solidFill>
                <a:latin typeface="Calibri" pitchFamily="84" charset="0"/>
              </a:rPr>
              <a:t>Local PDS Circuit</a:t>
            </a:r>
            <a:endParaRPr lang="en-US" sz="4400" dirty="0">
              <a:solidFill>
                <a:srgbClr val="CC00CC"/>
              </a:solidFill>
              <a:latin typeface="Calibri" pitchFamily="84" charset="0"/>
            </a:endParaRPr>
          </a:p>
        </p:txBody>
      </p:sp>
      <p:sp>
        <p:nvSpPr>
          <p:cNvPr id="228" name="Oval 227"/>
          <p:cNvSpPr/>
          <p:nvPr/>
        </p:nvSpPr>
        <p:spPr>
          <a:xfrm>
            <a:off x="4402106" y="5262299"/>
            <a:ext cx="72008"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TextBox 228"/>
          <p:cNvSpPr txBox="1"/>
          <p:nvPr/>
        </p:nvSpPr>
        <p:spPr>
          <a:xfrm>
            <a:off x="1403648" y="5613047"/>
            <a:ext cx="360040" cy="369332"/>
          </a:xfrm>
          <a:prstGeom prst="rect">
            <a:avLst/>
          </a:prstGeom>
          <a:noFill/>
        </p:spPr>
        <p:txBody>
          <a:bodyPr wrap="square" rtlCol="0">
            <a:spAutoFit/>
          </a:bodyPr>
          <a:lstStyle/>
          <a:p>
            <a:r>
              <a:rPr lang="en-US" sz="1800" dirty="0" smtClean="0"/>
              <a:t>9</a:t>
            </a:r>
            <a:endParaRPr lang="en-US" sz="1800" dirty="0"/>
          </a:p>
        </p:txBody>
      </p:sp>
      <p:sp>
        <p:nvSpPr>
          <p:cNvPr id="230" name="TextBox 229"/>
          <p:cNvSpPr txBox="1"/>
          <p:nvPr/>
        </p:nvSpPr>
        <p:spPr>
          <a:xfrm>
            <a:off x="7236296" y="5613047"/>
            <a:ext cx="360040" cy="369332"/>
          </a:xfrm>
          <a:prstGeom prst="rect">
            <a:avLst/>
          </a:prstGeom>
          <a:noFill/>
        </p:spPr>
        <p:txBody>
          <a:bodyPr wrap="square" rtlCol="0">
            <a:spAutoFit/>
          </a:bodyPr>
          <a:lstStyle/>
          <a:p>
            <a:r>
              <a:rPr lang="en-US" sz="1800" dirty="0" smtClean="0"/>
              <a:t>9</a:t>
            </a:r>
            <a:endParaRPr lang="en-US" sz="1800" dirty="0"/>
          </a:p>
        </p:txBody>
      </p:sp>
      <p:sp>
        <p:nvSpPr>
          <p:cNvPr id="231" name="TextBox 230"/>
          <p:cNvSpPr txBox="1"/>
          <p:nvPr/>
        </p:nvSpPr>
        <p:spPr>
          <a:xfrm>
            <a:off x="3581140" y="5613047"/>
            <a:ext cx="1872208" cy="369332"/>
          </a:xfrm>
          <a:prstGeom prst="rect">
            <a:avLst/>
          </a:prstGeom>
          <a:noFill/>
        </p:spPr>
        <p:txBody>
          <a:bodyPr wrap="square" rtlCol="0">
            <a:spAutoFit/>
          </a:bodyPr>
          <a:lstStyle/>
          <a:p>
            <a:r>
              <a:rPr lang="en-US" sz="1800" dirty="0" smtClean="0"/>
              <a:t>4         Q         4</a:t>
            </a:r>
            <a:endParaRPr lang="en-US" sz="1800" dirty="0"/>
          </a:p>
        </p:txBody>
      </p:sp>
      <p:sp>
        <p:nvSpPr>
          <p:cNvPr id="232" name="TextBox 231"/>
          <p:cNvSpPr txBox="1"/>
          <p:nvPr/>
        </p:nvSpPr>
        <p:spPr>
          <a:xfrm>
            <a:off x="4427984" y="3884855"/>
            <a:ext cx="720080" cy="369332"/>
          </a:xfrm>
          <a:prstGeom prst="rect">
            <a:avLst/>
          </a:prstGeom>
          <a:noFill/>
        </p:spPr>
        <p:txBody>
          <a:bodyPr wrap="square" rtlCol="0">
            <a:spAutoFit/>
          </a:bodyPr>
          <a:lstStyle/>
          <a:p>
            <a:r>
              <a:rPr lang="en-US" sz="1800" dirty="0" smtClean="0"/>
              <a:t>CTO</a:t>
            </a:r>
            <a:endParaRPr lang="en-US" sz="1800" dirty="0"/>
          </a:p>
        </p:txBody>
      </p:sp>
      <p:sp>
        <p:nvSpPr>
          <p:cNvPr id="233" name="TextBox 232"/>
          <p:cNvSpPr txBox="1"/>
          <p:nvPr/>
        </p:nvSpPr>
        <p:spPr>
          <a:xfrm>
            <a:off x="1043608" y="3884855"/>
            <a:ext cx="2016224" cy="369332"/>
          </a:xfrm>
          <a:prstGeom prst="rect">
            <a:avLst/>
          </a:prstGeom>
          <a:noFill/>
        </p:spPr>
        <p:txBody>
          <a:bodyPr wrap="square" rtlCol="0">
            <a:spAutoFit/>
          </a:bodyPr>
          <a:lstStyle/>
          <a:p>
            <a:r>
              <a:rPr lang="en-US" sz="1800" dirty="0" smtClean="0"/>
              <a:t>KCS waveguide</a:t>
            </a:r>
            <a:endParaRPr lang="en-US" sz="1800" dirty="0"/>
          </a:p>
        </p:txBody>
      </p:sp>
      <p:sp>
        <p:nvSpPr>
          <p:cNvPr id="234" name="TextBox 233"/>
          <p:cNvSpPr txBox="1"/>
          <p:nvPr/>
        </p:nvSpPr>
        <p:spPr>
          <a:xfrm>
            <a:off x="5148064" y="3102059"/>
            <a:ext cx="3600400" cy="1077218"/>
          </a:xfrm>
          <a:prstGeom prst="rect">
            <a:avLst/>
          </a:prstGeom>
          <a:noFill/>
        </p:spPr>
        <p:txBody>
          <a:bodyPr wrap="square" rtlCol="0">
            <a:spAutoFit/>
          </a:bodyPr>
          <a:lstStyle/>
          <a:p>
            <a:r>
              <a:rPr lang="en-US" sz="1600" dirty="0" smtClean="0"/>
              <a:t>Use circulators and </a:t>
            </a:r>
            <a:r>
              <a:rPr lang="en-US" sz="1600" dirty="0" err="1" smtClean="0"/>
              <a:t>r.c</a:t>
            </a:r>
            <a:r>
              <a:rPr lang="en-US" sz="1600" dirty="0" smtClean="0"/>
              <a:t>. </a:t>
            </a:r>
            <a:r>
              <a:rPr lang="en-US" sz="1600" dirty="0" smtClean="0">
                <a:solidFill>
                  <a:srgbClr val="0000FF"/>
                </a:solidFill>
              </a:rPr>
              <a:t>switches</a:t>
            </a:r>
            <a:r>
              <a:rPr lang="en-US" sz="1600" dirty="0" smtClean="0"/>
              <a:t> </a:t>
            </a:r>
          </a:p>
          <a:p>
            <a:r>
              <a:rPr lang="en-US" sz="1600" dirty="0" smtClean="0"/>
              <a:t>(as in combining circuit) respectively to shield KCS from reflections and, </a:t>
            </a:r>
          </a:p>
          <a:p>
            <a:r>
              <a:rPr lang="en-US" sz="1600" dirty="0" smtClean="0"/>
              <a:t>if necessary, to depower 1½ CM’s.</a:t>
            </a:r>
            <a:endParaRPr lang="en-US" sz="1600" dirty="0"/>
          </a:p>
        </p:txBody>
      </p:sp>
      <p:pic>
        <p:nvPicPr>
          <p:cNvPr id="235" name="Picture 3"/>
          <p:cNvPicPr>
            <a:picLocks noChangeAspect="1" noChangeArrowheads="1"/>
          </p:cNvPicPr>
          <p:nvPr/>
        </p:nvPicPr>
        <p:blipFill>
          <a:blip r:embed="rId6" cstate="print"/>
          <a:srcRect/>
          <a:stretch>
            <a:fillRect/>
          </a:stretch>
        </p:blipFill>
        <p:spPr bwMode="auto">
          <a:xfrm>
            <a:off x="755576" y="764704"/>
            <a:ext cx="7128792" cy="2206531"/>
          </a:xfrm>
          <a:prstGeom prst="rect">
            <a:avLst/>
          </a:prstGeom>
          <a:noFill/>
          <a:ln w="9525">
            <a:noFill/>
            <a:miter lim="800000"/>
            <a:headEnd/>
            <a:tailEnd/>
          </a:ln>
        </p:spPr>
      </p:pic>
      <p:pic>
        <p:nvPicPr>
          <p:cNvPr id="236" name="Picture 235"/>
          <p:cNvPicPr>
            <a:picLocks noChangeAspect="1" noChangeArrowheads="1"/>
          </p:cNvPicPr>
          <p:nvPr/>
        </p:nvPicPr>
        <p:blipFill>
          <a:blip r:embed="rId7" cstate="print"/>
          <a:srcRect/>
          <a:stretch>
            <a:fillRect/>
          </a:stretch>
        </p:blipFill>
        <p:spPr bwMode="auto">
          <a:xfrm rot="-5400000">
            <a:off x="7999581" y="1386823"/>
            <a:ext cx="216024" cy="446450"/>
          </a:xfrm>
          <a:prstGeom prst="rect">
            <a:avLst/>
          </a:prstGeom>
          <a:noFill/>
          <a:ln w="9525">
            <a:noFill/>
            <a:miter lim="800000"/>
            <a:headEnd/>
            <a:tailEnd/>
          </a:ln>
        </p:spPr>
      </p:pic>
      <p:cxnSp>
        <p:nvCxnSpPr>
          <p:cNvPr id="247" name="Straight Connector 246"/>
          <p:cNvCxnSpPr/>
          <p:nvPr/>
        </p:nvCxnSpPr>
        <p:spPr>
          <a:xfrm flipV="1">
            <a:off x="4014988" y="4883449"/>
            <a:ext cx="173276" cy="1519"/>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6" name="Group 239"/>
          <p:cNvGrpSpPr/>
          <p:nvPr/>
        </p:nvGrpSpPr>
        <p:grpSpPr>
          <a:xfrm>
            <a:off x="3842394" y="4861544"/>
            <a:ext cx="225550" cy="161158"/>
            <a:chOff x="3482354" y="4693713"/>
            <a:chExt cx="225550" cy="161158"/>
          </a:xfrm>
        </p:grpSpPr>
        <p:sp>
          <p:nvSpPr>
            <p:cNvPr id="239" name="Rectangle 238"/>
            <p:cNvSpPr/>
            <p:nvPr/>
          </p:nvSpPr>
          <p:spPr>
            <a:xfrm>
              <a:off x="3482354" y="4693713"/>
              <a:ext cx="110112" cy="45719"/>
            </a:xfrm>
            <a:prstGeom prst="rect">
              <a:avLst/>
            </a:prstGeom>
            <a:solidFill>
              <a:schemeClr val="accent1">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ectangle 164"/>
            <p:cNvSpPr/>
            <p:nvPr/>
          </p:nvSpPr>
          <p:spPr>
            <a:xfrm>
              <a:off x="3563888" y="4809152"/>
              <a:ext cx="144016" cy="45719"/>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Rectangle 165"/>
            <p:cNvSpPr/>
            <p:nvPr/>
          </p:nvSpPr>
          <p:spPr>
            <a:xfrm flipH="1">
              <a:off x="3616844" y="4725144"/>
              <a:ext cx="45719" cy="126111"/>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Rectangle 237"/>
            <p:cNvSpPr/>
            <p:nvPr/>
          </p:nvSpPr>
          <p:spPr>
            <a:xfrm>
              <a:off x="3563888" y="4693714"/>
              <a:ext cx="144016" cy="45719"/>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50" name="Straight Connector 249"/>
          <p:cNvCxnSpPr/>
          <p:nvPr/>
        </p:nvCxnSpPr>
        <p:spPr>
          <a:xfrm flipV="1">
            <a:off x="4686756" y="4888212"/>
            <a:ext cx="173276" cy="1519"/>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7" name="Group 240"/>
          <p:cNvGrpSpPr/>
          <p:nvPr/>
        </p:nvGrpSpPr>
        <p:grpSpPr>
          <a:xfrm flipH="1">
            <a:off x="4788024" y="4866307"/>
            <a:ext cx="225550" cy="161158"/>
            <a:chOff x="3482354" y="4693713"/>
            <a:chExt cx="225550" cy="161158"/>
          </a:xfrm>
        </p:grpSpPr>
        <p:sp>
          <p:nvSpPr>
            <p:cNvPr id="242" name="Rectangle 241"/>
            <p:cNvSpPr/>
            <p:nvPr/>
          </p:nvSpPr>
          <p:spPr>
            <a:xfrm>
              <a:off x="3482354" y="4693713"/>
              <a:ext cx="110112" cy="45719"/>
            </a:xfrm>
            <a:prstGeom prst="rect">
              <a:avLst/>
            </a:prstGeom>
            <a:solidFill>
              <a:schemeClr val="accent1">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3" name="Rectangle 242"/>
            <p:cNvSpPr/>
            <p:nvPr/>
          </p:nvSpPr>
          <p:spPr>
            <a:xfrm>
              <a:off x="3563888" y="4809152"/>
              <a:ext cx="144016" cy="45719"/>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Rectangle 243"/>
            <p:cNvSpPr/>
            <p:nvPr/>
          </p:nvSpPr>
          <p:spPr>
            <a:xfrm flipH="1">
              <a:off x="3616844" y="4725144"/>
              <a:ext cx="45719" cy="126111"/>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 name="Rectangle 244"/>
            <p:cNvSpPr/>
            <p:nvPr/>
          </p:nvSpPr>
          <p:spPr>
            <a:xfrm>
              <a:off x="3563888" y="4693714"/>
              <a:ext cx="144016" cy="45719"/>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6" name="Straight Connector 75"/>
          <p:cNvCxnSpPr/>
          <p:nvPr/>
        </p:nvCxnSpPr>
        <p:spPr>
          <a:xfrm>
            <a:off x="1219200" y="381000"/>
            <a:ext cx="6096000" cy="6172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457200" y="2743200"/>
            <a:ext cx="2362200" cy="1200329"/>
          </a:xfrm>
          <a:prstGeom prst="rect">
            <a:avLst/>
          </a:prstGeom>
          <a:noFill/>
          <a:ln w="28575">
            <a:solidFill>
              <a:srgbClr val="FF0000"/>
            </a:solidFill>
          </a:ln>
        </p:spPr>
        <p:txBody>
          <a:bodyPr wrap="square" rtlCol="0">
            <a:spAutoFit/>
          </a:bodyPr>
          <a:lstStyle/>
          <a:p>
            <a:r>
              <a:rPr lang="en-US" sz="2400" dirty="0" smtClean="0">
                <a:solidFill>
                  <a:srgbClr val="FF0000"/>
                </a:solidFill>
              </a:rPr>
              <a:t>presented at BTR in January 2012 </a:t>
            </a:r>
          </a:p>
          <a:p>
            <a:r>
              <a:rPr lang="en-US" sz="2400" dirty="0" smtClean="0">
                <a:solidFill>
                  <a:srgbClr val="FF0000"/>
                </a:solidFill>
                <a:sym typeface="Symbol"/>
              </a:rPr>
              <a:t> </a:t>
            </a:r>
            <a:r>
              <a:rPr lang="en-US" sz="2400" dirty="0" smtClean="0">
                <a:solidFill>
                  <a:srgbClr val="FF0000"/>
                </a:solidFill>
              </a:rPr>
              <a:t>too expensive</a:t>
            </a:r>
            <a:endParaRPr lang="en-US" sz="2400" dirty="0">
              <a:solidFill>
                <a:srgbClr val="FF0000"/>
              </a:solidFill>
            </a:endParaRPr>
          </a:p>
        </p:txBody>
      </p:sp>
      <p:cxnSp>
        <p:nvCxnSpPr>
          <p:cNvPr id="78" name="Straight Connector 77"/>
          <p:cNvCxnSpPr/>
          <p:nvPr/>
        </p:nvCxnSpPr>
        <p:spPr>
          <a:xfrm>
            <a:off x="5619750" y="3209925"/>
            <a:ext cx="762000" cy="152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7086600" y="3219450"/>
            <a:ext cx="762000" cy="152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3733800" y="6162675"/>
            <a:ext cx="2667000" cy="762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5105400" y="2428875"/>
            <a:ext cx="762000" cy="152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6572250" y="2438400"/>
            <a:ext cx="762000" cy="152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2190750" y="2428875"/>
            <a:ext cx="762000" cy="152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3657600" y="2438400"/>
            <a:ext cx="762000" cy="152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838200" y="2438400"/>
            <a:ext cx="762000" cy="152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98" name="Picture 3" descr="end view"/>
          <p:cNvPicPr>
            <a:picLocks noChangeAspect="1" noChangeArrowheads="1"/>
          </p:cNvPicPr>
          <p:nvPr/>
        </p:nvPicPr>
        <p:blipFill>
          <a:blip r:embed="rId8" cstate="print"/>
          <a:srcRect l="42477" r="29912" b="62064"/>
          <a:stretch>
            <a:fillRect/>
          </a:stretch>
        </p:blipFill>
        <p:spPr bwMode="auto">
          <a:xfrm>
            <a:off x="8480612" y="685800"/>
            <a:ext cx="434788" cy="12319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44959"/>
            <a:ext cx="7924800" cy="769441"/>
          </a:xfrm>
          <a:prstGeom prst="rect">
            <a:avLst/>
          </a:prstGeom>
          <a:noFill/>
        </p:spPr>
        <p:txBody>
          <a:bodyPr wrap="square" rtlCol="0">
            <a:spAutoFit/>
          </a:bodyPr>
          <a:lstStyle/>
          <a:p>
            <a:pPr algn="ctr"/>
            <a:r>
              <a:rPr lang="en-US" sz="4400" dirty="0" smtClean="0">
                <a:solidFill>
                  <a:srgbClr val="7030A0"/>
                </a:solidFill>
              </a:rPr>
              <a:t>PDS Cost Reduction</a:t>
            </a:r>
            <a:endParaRPr lang="en-US" sz="4400" baseline="30000" dirty="0">
              <a:solidFill>
                <a:srgbClr val="7030A0"/>
              </a:solidFill>
            </a:endParaRPr>
          </a:p>
        </p:txBody>
      </p:sp>
      <p:sp>
        <p:nvSpPr>
          <p:cNvPr id="3" name="TextBox 2"/>
          <p:cNvSpPr txBox="1"/>
          <p:nvPr/>
        </p:nvSpPr>
        <p:spPr>
          <a:xfrm>
            <a:off x="685800" y="1828800"/>
            <a:ext cx="7924800" cy="3170099"/>
          </a:xfrm>
          <a:prstGeom prst="rect">
            <a:avLst/>
          </a:prstGeom>
          <a:noFill/>
        </p:spPr>
        <p:txBody>
          <a:bodyPr wrap="square" rtlCol="0">
            <a:spAutoFit/>
          </a:bodyPr>
          <a:lstStyle/>
          <a:p>
            <a:r>
              <a:rPr lang="en-US" sz="2000" dirty="0" smtClean="0"/>
              <a:t>After the costing exercise performed for the BTR meeting, the cost estimate for the PDS was considered too high, requiring efforts to find a more economical solution.  Options considered have included:</a:t>
            </a:r>
          </a:p>
          <a:p>
            <a:endParaRPr lang="en-US" sz="2000" dirty="0"/>
          </a:p>
          <a:p>
            <a:pPr lvl="1">
              <a:spcBef>
                <a:spcPts val="1200"/>
              </a:spcBef>
              <a:buFont typeface="Arial" pitchFamily="34" charset="0"/>
              <a:buChar char="•"/>
            </a:pPr>
            <a:r>
              <a:rPr lang="en-US" sz="2000" dirty="0" smtClean="0"/>
              <a:t>  Returning to cavity pairing</a:t>
            </a:r>
          </a:p>
          <a:p>
            <a:pPr lvl="1">
              <a:spcBef>
                <a:spcPts val="1200"/>
              </a:spcBef>
              <a:buFont typeface="Arial" pitchFamily="34" charset="0"/>
              <a:buChar char="•"/>
            </a:pPr>
            <a:r>
              <a:rPr lang="en-US" sz="2000" dirty="0"/>
              <a:t> </a:t>
            </a:r>
            <a:r>
              <a:rPr lang="en-US" sz="2000" dirty="0" smtClean="0"/>
              <a:t> Removing remote control of relative power couplings to cavities</a:t>
            </a:r>
          </a:p>
          <a:p>
            <a:pPr lvl="1">
              <a:spcBef>
                <a:spcPts val="1200"/>
              </a:spcBef>
              <a:buFont typeface="Arial" pitchFamily="34" charset="0"/>
              <a:buChar char="•"/>
            </a:pPr>
            <a:r>
              <a:rPr lang="en-US" sz="2000" dirty="0"/>
              <a:t> </a:t>
            </a:r>
            <a:r>
              <a:rPr lang="en-US" sz="2000" dirty="0" smtClean="0"/>
              <a:t> branching distribution to minimize number of windows</a:t>
            </a:r>
          </a:p>
          <a:p>
            <a:pPr lvl="1">
              <a:spcBef>
                <a:spcPts val="1200"/>
              </a:spcBef>
              <a:buFont typeface="Arial" pitchFamily="34" charset="0"/>
              <a:buChar char="•"/>
            </a:pPr>
            <a:r>
              <a:rPr lang="en-US" sz="2000" dirty="0"/>
              <a:t> </a:t>
            </a:r>
            <a:r>
              <a:rPr lang="en-US" sz="2000" dirty="0" smtClean="0"/>
              <a:t> substituting limited range for unnecessary full range power dividers</a:t>
            </a:r>
            <a:endParaRPr lang="en-US" sz="2000" dirty="0"/>
          </a:p>
        </p:txBody>
      </p:sp>
      <p:cxnSp>
        <p:nvCxnSpPr>
          <p:cNvPr id="4" name="Straight Connector 3"/>
          <p:cNvCxnSpPr/>
          <p:nvPr/>
        </p:nvCxnSpPr>
        <p:spPr>
          <a:xfrm>
            <a:off x="1524000" y="3276600"/>
            <a:ext cx="2743200" cy="3810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620000" y="4038600"/>
            <a:ext cx="533400" cy="461665"/>
          </a:xfrm>
          <a:prstGeom prst="rect">
            <a:avLst/>
          </a:prstGeom>
          <a:noFill/>
        </p:spPr>
        <p:txBody>
          <a:bodyPr wrap="square" rtlCol="0">
            <a:spAutoFit/>
          </a:bodyPr>
          <a:lstStyle/>
          <a:p>
            <a:r>
              <a:rPr kumimoji="1" lang="ja-JP" altLang="en-US" sz="2400" dirty="0" smtClean="0">
                <a:solidFill>
                  <a:srgbClr val="008000"/>
                </a:solidFill>
                <a:latin typeface="Zapf Dingbats"/>
                <a:ea typeface="Zapf Dingbats"/>
                <a:cs typeface="Zapf Dingbats"/>
                <a:sym typeface="Zapf Dingbats"/>
              </a:rPr>
              <a:t>✔</a:t>
            </a:r>
            <a:endParaRPr kumimoji="1" lang="ja-JP" altLang="en-US" sz="2400" dirty="0">
              <a:solidFill>
                <a:srgbClr val="008000"/>
              </a:solidFill>
            </a:endParaRPr>
          </a:p>
        </p:txBody>
      </p:sp>
      <p:sp>
        <p:nvSpPr>
          <p:cNvPr id="8" name="TextBox 7"/>
          <p:cNvSpPr txBox="1"/>
          <p:nvPr/>
        </p:nvSpPr>
        <p:spPr>
          <a:xfrm>
            <a:off x="8153400" y="3591580"/>
            <a:ext cx="457200" cy="523220"/>
          </a:xfrm>
          <a:prstGeom prst="rect">
            <a:avLst/>
          </a:prstGeom>
          <a:noFill/>
        </p:spPr>
        <p:txBody>
          <a:bodyPr wrap="square" rtlCol="0">
            <a:spAutoFit/>
          </a:bodyPr>
          <a:lstStyle/>
          <a:p>
            <a:r>
              <a:rPr kumimoji="1" lang="en-US" altLang="ja-JP" sz="2800" b="1" dirty="0" smtClean="0">
                <a:solidFill>
                  <a:srgbClr val="CC0099"/>
                </a:solidFill>
              </a:rPr>
              <a:t>?</a:t>
            </a:r>
            <a:endParaRPr kumimoji="1" lang="ja-JP" altLang="en-US" sz="2800" b="1" dirty="0">
              <a:solidFill>
                <a:srgbClr val="CC0099"/>
              </a:solidFill>
            </a:endParaRPr>
          </a:p>
        </p:txBody>
      </p:sp>
      <p:sp>
        <p:nvSpPr>
          <p:cNvPr id="9" name="TextBox 8"/>
          <p:cNvSpPr txBox="1"/>
          <p:nvPr/>
        </p:nvSpPr>
        <p:spPr>
          <a:xfrm>
            <a:off x="8534400" y="4505980"/>
            <a:ext cx="457200" cy="523220"/>
          </a:xfrm>
          <a:prstGeom prst="rect">
            <a:avLst/>
          </a:prstGeom>
          <a:noFill/>
        </p:spPr>
        <p:txBody>
          <a:bodyPr wrap="square" rtlCol="0">
            <a:spAutoFit/>
          </a:bodyPr>
          <a:lstStyle/>
          <a:p>
            <a:r>
              <a:rPr kumimoji="1" lang="en-US" altLang="ja-JP" sz="2800" b="1" dirty="0" smtClean="0">
                <a:solidFill>
                  <a:srgbClr val="CC0099"/>
                </a:solidFill>
              </a:rPr>
              <a:t>?</a:t>
            </a:r>
            <a:endParaRPr kumimoji="1" lang="ja-JP" altLang="en-US" sz="2800" b="1" dirty="0">
              <a:solidFill>
                <a:srgbClr val="CC009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99"/>
          <p:cNvGrpSpPr/>
          <p:nvPr/>
        </p:nvGrpSpPr>
        <p:grpSpPr>
          <a:xfrm>
            <a:off x="29545" y="2247900"/>
            <a:ext cx="9095793" cy="1371600"/>
            <a:chOff x="29545" y="3200400"/>
            <a:chExt cx="9095793" cy="1371600"/>
          </a:xfrm>
        </p:grpSpPr>
        <p:cxnSp>
          <p:nvCxnSpPr>
            <p:cNvPr id="601" name="Straight Connector 600"/>
            <p:cNvCxnSpPr/>
            <p:nvPr/>
          </p:nvCxnSpPr>
          <p:spPr>
            <a:xfrm>
              <a:off x="514738" y="38862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2" name="Straight Connector 601"/>
            <p:cNvCxnSpPr/>
            <p:nvPr/>
          </p:nvCxnSpPr>
          <p:spPr>
            <a:xfrm>
              <a:off x="3867538" y="38862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3" name="Straight Connector 602"/>
            <p:cNvCxnSpPr/>
            <p:nvPr/>
          </p:nvCxnSpPr>
          <p:spPr>
            <a:xfrm>
              <a:off x="819538" y="3581400"/>
              <a:ext cx="0" cy="60960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4" name="Straight Connector 603"/>
            <p:cNvCxnSpPr/>
            <p:nvPr/>
          </p:nvCxnSpPr>
          <p:spPr>
            <a:xfrm>
              <a:off x="1124338" y="38862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5" name="Straight Connector 604"/>
            <p:cNvCxnSpPr/>
            <p:nvPr/>
          </p:nvCxnSpPr>
          <p:spPr>
            <a:xfrm>
              <a:off x="6305938" y="38862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6" name="Straight Connector 605"/>
            <p:cNvCxnSpPr/>
            <p:nvPr/>
          </p:nvCxnSpPr>
          <p:spPr>
            <a:xfrm>
              <a:off x="1733938" y="38862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7" name="Straight Connector 606"/>
            <p:cNvCxnSpPr/>
            <p:nvPr/>
          </p:nvCxnSpPr>
          <p:spPr>
            <a:xfrm>
              <a:off x="2343538" y="38862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8" name="Straight Connector 607"/>
            <p:cNvCxnSpPr/>
            <p:nvPr/>
          </p:nvCxnSpPr>
          <p:spPr>
            <a:xfrm>
              <a:off x="3257938" y="38862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9" name="Straight Connector 608"/>
            <p:cNvCxnSpPr/>
            <p:nvPr/>
          </p:nvCxnSpPr>
          <p:spPr>
            <a:xfrm>
              <a:off x="5391538" y="38862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0" name="Straight Connector 609"/>
            <p:cNvCxnSpPr/>
            <p:nvPr/>
          </p:nvCxnSpPr>
          <p:spPr>
            <a:xfrm>
              <a:off x="6915538" y="38862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1" name="Straight Connector 610"/>
            <p:cNvCxnSpPr/>
            <p:nvPr/>
          </p:nvCxnSpPr>
          <p:spPr>
            <a:xfrm flipV="1">
              <a:off x="8134738" y="3886200"/>
              <a:ext cx="304800" cy="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2" name="Straight Connector 611"/>
            <p:cNvCxnSpPr/>
            <p:nvPr/>
          </p:nvCxnSpPr>
          <p:spPr>
            <a:xfrm>
              <a:off x="2038738" y="3581400"/>
              <a:ext cx="0" cy="60960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3" name="Straight Connector 612"/>
            <p:cNvCxnSpPr/>
            <p:nvPr/>
          </p:nvCxnSpPr>
          <p:spPr>
            <a:xfrm>
              <a:off x="4781938" y="3581400"/>
              <a:ext cx="4191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4" name="Straight Connector 613"/>
            <p:cNvCxnSpPr/>
            <p:nvPr/>
          </p:nvCxnSpPr>
          <p:spPr>
            <a:xfrm>
              <a:off x="209938" y="35814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5" name="Straight Connector 614"/>
            <p:cNvCxnSpPr/>
            <p:nvPr/>
          </p:nvCxnSpPr>
          <p:spPr>
            <a:xfrm>
              <a:off x="514738" y="38862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6" name="Straight Connector 615"/>
            <p:cNvCxnSpPr/>
            <p:nvPr/>
          </p:nvCxnSpPr>
          <p:spPr>
            <a:xfrm>
              <a:off x="819538" y="39624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7" name="Straight Connector 616"/>
            <p:cNvCxnSpPr/>
            <p:nvPr/>
          </p:nvCxnSpPr>
          <p:spPr>
            <a:xfrm>
              <a:off x="1124338" y="38862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8" name="Straight Connector 617"/>
            <p:cNvCxnSpPr/>
            <p:nvPr/>
          </p:nvCxnSpPr>
          <p:spPr>
            <a:xfrm>
              <a:off x="1429138" y="35814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9" name="Straight Connector 618"/>
            <p:cNvCxnSpPr/>
            <p:nvPr/>
          </p:nvCxnSpPr>
          <p:spPr>
            <a:xfrm>
              <a:off x="1733938" y="38862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0" name="Straight Connector 619"/>
            <p:cNvCxnSpPr/>
            <p:nvPr/>
          </p:nvCxnSpPr>
          <p:spPr>
            <a:xfrm>
              <a:off x="2038738" y="39624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1" name="Straight Connector 620"/>
            <p:cNvCxnSpPr/>
            <p:nvPr/>
          </p:nvCxnSpPr>
          <p:spPr>
            <a:xfrm>
              <a:off x="2343538" y="39624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2" name="Straight Connector 621"/>
            <p:cNvCxnSpPr/>
            <p:nvPr/>
          </p:nvCxnSpPr>
          <p:spPr>
            <a:xfrm>
              <a:off x="2648338" y="35814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3" name="Straight Connector 622"/>
            <p:cNvCxnSpPr/>
            <p:nvPr/>
          </p:nvCxnSpPr>
          <p:spPr>
            <a:xfrm>
              <a:off x="3257938" y="38862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4" name="Straight Connector 623"/>
            <p:cNvCxnSpPr/>
            <p:nvPr/>
          </p:nvCxnSpPr>
          <p:spPr>
            <a:xfrm>
              <a:off x="3562738" y="35814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5" name="Straight Connector 624"/>
            <p:cNvCxnSpPr/>
            <p:nvPr/>
          </p:nvCxnSpPr>
          <p:spPr>
            <a:xfrm>
              <a:off x="3867538" y="38862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6" name="Straight Connector 625"/>
            <p:cNvCxnSpPr/>
            <p:nvPr/>
          </p:nvCxnSpPr>
          <p:spPr>
            <a:xfrm>
              <a:off x="4172338" y="3200400"/>
              <a:ext cx="0" cy="990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7" name="Straight Connector 626"/>
            <p:cNvCxnSpPr/>
            <p:nvPr/>
          </p:nvCxnSpPr>
          <p:spPr>
            <a:xfrm>
              <a:off x="4781938" y="3200400"/>
              <a:ext cx="0" cy="990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8" name="Straight Connector 627"/>
            <p:cNvCxnSpPr/>
            <p:nvPr/>
          </p:nvCxnSpPr>
          <p:spPr>
            <a:xfrm>
              <a:off x="5086738" y="38862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9" name="Straight Connector 628"/>
            <p:cNvCxnSpPr/>
            <p:nvPr/>
          </p:nvCxnSpPr>
          <p:spPr>
            <a:xfrm>
              <a:off x="5391538" y="35814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30" name="Straight Connector 629"/>
            <p:cNvCxnSpPr/>
            <p:nvPr/>
          </p:nvCxnSpPr>
          <p:spPr>
            <a:xfrm>
              <a:off x="5696338" y="38862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31" name="Rectangle 630"/>
            <p:cNvSpPr/>
            <p:nvPr/>
          </p:nvSpPr>
          <p:spPr>
            <a:xfrm>
              <a:off x="3181738" y="41148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32" name="Straight Connector 631"/>
            <p:cNvCxnSpPr/>
            <p:nvPr/>
          </p:nvCxnSpPr>
          <p:spPr>
            <a:xfrm>
              <a:off x="6305938" y="35814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33" name="Straight Connector 632"/>
            <p:cNvCxnSpPr/>
            <p:nvPr/>
          </p:nvCxnSpPr>
          <p:spPr>
            <a:xfrm>
              <a:off x="6610738" y="38862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34" name="Straight Connector 633"/>
            <p:cNvCxnSpPr/>
            <p:nvPr/>
          </p:nvCxnSpPr>
          <p:spPr>
            <a:xfrm>
              <a:off x="6915538" y="35814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35" name="Straight Connector 634"/>
            <p:cNvCxnSpPr/>
            <p:nvPr/>
          </p:nvCxnSpPr>
          <p:spPr>
            <a:xfrm>
              <a:off x="7220338" y="38862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36" name="Straight Connector 635"/>
            <p:cNvCxnSpPr/>
            <p:nvPr/>
          </p:nvCxnSpPr>
          <p:spPr>
            <a:xfrm>
              <a:off x="7525138" y="3581400"/>
              <a:ext cx="0" cy="5334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37" name="Straight Connector 636"/>
            <p:cNvCxnSpPr/>
            <p:nvPr/>
          </p:nvCxnSpPr>
          <p:spPr>
            <a:xfrm>
              <a:off x="7829938" y="38862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38" name="Straight Connector 637"/>
            <p:cNvCxnSpPr/>
            <p:nvPr/>
          </p:nvCxnSpPr>
          <p:spPr>
            <a:xfrm>
              <a:off x="8134738" y="35814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39" name="Straight Connector 638"/>
            <p:cNvCxnSpPr/>
            <p:nvPr/>
          </p:nvCxnSpPr>
          <p:spPr>
            <a:xfrm>
              <a:off x="8439538" y="38862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40" name="Straight Connector 639"/>
            <p:cNvCxnSpPr/>
            <p:nvPr/>
          </p:nvCxnSpPr>
          <p:spPr>
            <a:xfrm>
              <a:off x="8744338" y="35814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41" name="Rectangle 640"/>
            <p:cNvSpPr/>
            <p:nvPr/>
          </p:nvSpPr>
          <p:spPr>
            <a:xfrm>
              <a:off x="6229738" y="41148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42" name="Straight Connector 641"/>
            <p:cNvCxnSpPr/>
            <p:nvPr/>
          </p:nvCxnSpPr>
          <p:spPr>
            <a:xfrm>
              <a:off x="57538" y="3581400"/>
              <a:ext cx="41148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43" name="Oval 642"/>
            <p:cNvSpPr/>
            <p:nvPr/>
          </p:nvSpPr>
          <p:spPr>
            <a:xfrm>
              <a:off x="34865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4" name="Oval 643"/>
            <p:cNvSpPr/>
            <p:nvPr/>
          </p:nvSpPr>
          <p:spPr>
            <a:xfrm>
              <a:off x="53153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5" name="Oval 644"/>
            <p:cNvSpPr/>
            <p:nvPr/>
          </p:nvSpPr>
          <p:spPr>
            <a:xfrm>
              <a:off x="19625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6" name="Oval 645"/>
            <p:cNvSpPr/>
            <p:nvPr/>
          </p:nvSpPr>
          <p:spPr>
            <a:xfrm>
              <a:off x="25721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7" name="Oval 646"/>
            <p:cNvSpPr/>
            <p:nvPr/>
          </p:nvSpPr>
          <p:spPr>
            <a:xfrm>
              <a:off x="13529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8" name="Oval 647"/>
            <p:cNvSpPr/>
            <p:nvPr/>
          </p:nvSpPr>
          <p:spPr>
            <a:xfrm>
              <a:off x="7433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9" name="Oval 648"/>
            <p:cNvSpPr/>
            <p:nvPr/>
          </p:nvSpPr>
          <p:spPr>
            <a:xfrm>
              <a:off x="7433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0" name="Oval 649"/>
            <p:cNvSpPr/>
            <p:nvPr/>
          </p:nvSpPr>
          <p:spPr>
            <a:xfrm>
              <a:off x="40961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1" name="Oval 650"/>
            <p:cNvSpPr/>
            <p:nvPr/>
          </p:nvSpPr>
          <p:spPr>
            <a:xfrm>
              <a:off x="25721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2" name="Oval 651"/>
            <p:cNvSpPr/>
            <p:nvPr/>
          </p:nvSpPr>
          <p:spPr>
            <a:xfrm>
              <a:off x="13529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3" name="Oval 652"/>
            <p:cNvSpPr/>
            <p:nvPr/>
          </p:nvSpPr>
          <p:spPr>
            <a:xfrm>
              <a:off x="40961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4" name="Oval 653"/>
            <p:cNvSpPr/>
            <p:nvPr/>
          </p:nvSpPr>
          <p:spPr>
            <a:xfrm>
              <a:off x="62297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5" name="Oval 654"/>
            <p:cNvSpPr/>
            <p:nvPr/>
          </p:nvSpPr>
          <p:spPr>
            <a:xfrm>
              <a:off x="68393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6" name="Oval 655"/>
            <p:cNvSpPr/>
            <p:nvPr/>
          </p:nvSpPr>
          <p:spPr>
            <a:xfrm>
              <a:off x="80585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57" name="Straight Connector 656"/>
            <p:cNvCxnSpPr/>
            <p:nvPr/>
          </p:nvCxnSpPr>
          <p:spPr>
            <a:xfrm flipV="1">
              <a:off x="7525138" y="3886200"/>
              <a:ext cx="304800" cy="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58" name="Oval 657"/>
            <p:cNvSpPr/>
            <p:nvPr/>
          </p:nvSpPr>
          <p:spPr>
            <a:xfrm>
              <a:off x="80585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9" name="Oval 658"/>
            <p:cNvSpPr/>
            <p:nvPr/>
          </p:nvSpPr>
          <p:spPr>
            <a:xfrm>
              <a:off x="86681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0" name="Oval 659"/>
            <p:cNvSpPr/>
            <p:nvPr/>
          </p:nvSpPr>
          <p:spPr>
            <a:xfrm>
              <a:off x="47057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1" name="Oval 660"/>
            <p:cNvSpPr/>
            <p:nvPr/>
          </p:nvSpPr>
          <p:spPr>
            <a:xfrm>
              <a:off x="47057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62" name="Straight Connector 661"/>
            <p:cNvCxnSpPr/>
            <p:nvPr/>
          </p:nvCxnSpPr>
          <p:spPr>
            <a:xfrm>
              <a:off x="4781938" y="38862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63" name="Oval 662"/>
            <p:cNvSpPr/>
            <p:nvPr/>
          </p:nvSpPr>
          <p:spPr>
            <a:xfrm>
              <a:off x="53153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4" name="Oval 663"/>
            <p:cNvSpPr/>
            <p:nvPr/>
          </p:nvSpPr>
          <p:spPr>
            <a:xfrm>
              <a:off x="47057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5" name="Oval 664"/>
            <p:cNvSpPr/>
            <p:nvPr/>
          </p:nvSpPr>
          <p:spPr>
            <a:xfrm>
              <a:off x="40961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6" name="Oval 665"/>
            <p:cNvSpPr/>
            <p:nvPr/>
          </p:nvSpPr>
          <p:spPr>
            <a:xfrm>
              <a:off x="34865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67" name="Straight Connector 666"/>
            <p:cNvCxnSpPr/>
            <p:nvPr/>
          </p:nvCxnSpPr>
          <p:spPr>
            <a:xfrm>
              <a:off x="2343538" y="3886200"/>
              <a:ext cx="0" cy="30480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68" name="Oval 667"/>
            <p:cNvSpPr/>
            <p:nvPr/>
          </p:nvSpPr>
          <p:spPr>
            <a:xfrm>
              <a:off x="25721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 name="Oval 668"/>
            <p:cNvSpPr/>
            <p:nvPr/>
          </p:nvSpPr>
          <p:spPr>
            <a:xfrm>
              <a:off x="13529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0" name="Oval 669"/>
            <p:cNvSpPr/>
            <p:nvPr/>
          </p:nvSpPr>
          <p:spPr>
            <a:xfrm>
              <a:off x="7433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1" name="Oval 670"/>
            <p:cNvSpPr/>
            <p:nvPr/>
          </p:nvSpPr>
          <p:spPr>
            <a:xfrm>
              <a:off x="1962538" y="372446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2" name="Rectangle 671"/>
            <p:cNvSpPr/>
            <p:nvPr/>
          </p:nvSpPr>
          <p:spPr>
            <a:xfrm>
              <a:off x="133738" y="41148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3" name="Oval 672"/>
            <p:cNvSpPr/>
            <p:nvPr/>
          </p:nvSpPr>
          <p:spPr>
            <a:xfrm>
              <a:off x="74489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4" name="Oval 673"/>
            <p:cNvSpPr/>
            <p:nvPr/>
          </p:nvSpPr>
          <p:spPr>
            <a:xfrm>
              <a:off x="62297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5" name="Oval 674"/>
            <p:cNvSpPr/>
            <p:nvPr/>
          </p:nvSpPr>
          <p:spPr>
            <a:xfrm>
              <a:off x="80585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6" name="Oval 675"/>
            <p:cNvSpPr/>
            <p:nvPr/>
          </p:nvSpPr>
          <p:spPr>
            <a:xfrm>
              <a:off x="68393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7" name="Oval 676"/>
            <p:cNvSpPr/>
            <p:nvPr/>
          </p:nvSpPr>
          <p:spPr>
            <a:xfrm>
              <a:off x="1337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8" name="Oval 677"/>
            <p:cNvSpPr/>
            <p:nvPr/>
          </p:nvSpPr>
          <p:spPr>
            <a:xfrm>
              <a:off x="34865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79" name="Straight Connector 678"/>
            <p:cNvCxnSpPr/>
            <p:nvPr/>
          </p:nvCxnSpPr>
          <p:spPr>
            <a:xfrm flipV="1">
              <a:off x="68421" y="3429000"/>
              <a:ext cx="0" cy="1524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80" name="Oval 679"/>
            <p:cNvSpPr/>
            <p:nvPr/>
          </p:nvSpPr>
          <p:spPr>
            <a:xfrm>
              <a:off x="19625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1" name="Oval 680"/>
            <p:cNvSpPr/>
            <p:nvPr/>
          </p:nvSpPr>
          <p:spPr>
            <a:xfrm>
              <a:off x="68393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2" name="Oval 681"/>
            <p:cNvSpPr/>
            <p:nvPr/>
          </p:nvSpPr>
          <p:spPr>
            <a:xfrm>
              <a:off x="74489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3" name="Oval 682"/>
            <p:cNvSpPr/>
            <p:nvPr/>
          </p:nvSpPr>
          <p:spPr>
            <a:xfrm>
              <a:off x="7448938" y="38100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4" name="Oval 683"/>
            <p:cNvSpPr/>
            <p:nvPr/>
          </p:nvSpPr>
          <p:spPr>
            <a:xfrm>
              <a:off x="8668138" y="37151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5" name="Rectangle 684"/>
            <p:cNvSpPr/>
            <p:nvPr/>
          </p:nvSpPr>
          <p:spPr>
            <a:xfrm rot="5400000">
              <a:off x="-46655" y="3334138"/>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6" name="Oval 685"/>
            <p:cNvSpPr/>
            <p:nvPr/>
          </p:nvSpPr>
          <p:spPr>
            <a:xfrm>
              <a:off x="62297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7" name="Oval 686"/>
            <p:cNvSpPr/>
            <p:nvPr/>
          </p:nvSpPr>
          <p:spPr>
            <a:xfrm>
              <a:off x="53153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8" name="Oval 687"/>
            <p:cNvSpPr/>
            <p:nvPr/>
          </p:nvSpPr>
          <p:spPr>
            <a:xfrm>
              <a:off x="133738" y="3505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9" name="Rectangle 688"/>
            <p:cNvSpPr/>
            <p:nvPr/>
          </p:nvSpPr>
          <p:spPr>
            <a:xfrm rot="10800000">
              <a:off x="8878076" y="3542524"/>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6" name="Group 389"/>
          <p:cNvGrpSpPr/>
          <p:nvPr/>
        </p:nvGrpSpPr>
        <p:grpSpPr>
          <a:xfrm>
            <a:off x="20214" y="800100"/>
            <a:ext cx="9105124" cy="1371600"/>
            <a:chOff x="20214" y="228600"/>
            <a:chExt cx="9105124" cy="1371600"/>
          </a:xfrm>
        </p:grpSpPr>
        <p:cxnSp>
          <p:nvCxnSpPr>
            <p:cNvPr id="309" name="Straight Connector 308"/>
            <p:cNvCxnSpPr/>
            <p:nvPr/>
          </p:nvCxnSpPr>
          <p:spPr>
            <a:xfrm>
              <a:off x="6296607" y="914400"/>
              <a:ext cx="2667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4" name="Straight Connector 313"/>
            <p:cNvCxnSpPr/>
            <p:nvPr/>
          </p:nvCxnSpPr>
          <p:spPr>
            <a:xfrm>
              <a:off x="3020007" y="914400"/>
              <a:ext cx="1143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6" name="Straight Connector 315"/>
            <p:cNvCxnSpPr/>
            <p:nvPr/>
          </p:nvCxnSpPr>
          <p:spPr>
            <a:xfrm>
              <a:off x="4772607" y="914400"/>
              <a:ext cx="1143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98" name="Straight Connector 297"/>
            <p:cNvCxnSpPr>
              <a:endCxn id="299" idx="6"/>
            </p:cNvCxnSpPr>
            <p:nvPr/>
          </p:nvCxnSpPr>
          <p:spPr>
            <a:xfrm>
              <a:off x="48207" y="914400"/>
              <a:ext cx="2667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a:off x="200607" y="9144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a:off x="5054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a:off x="8102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a:off x="11150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a:off x="14198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a:off x="17246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p:nvCxnSpPr>
          <p:spPr>
            <a:xfrm>
              <a:off x="20294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a:off x="23342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a:off x="2639007" y="6096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a:off x="3248607" y="9144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a:off x="35534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a:off x="38582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p:nvCxnSpPr>
          <p:spPr>
            <a:xfrm>
              <a:off x="4163007" y="6096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a:off x="4772607" y="6096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a:off x="50774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p:nvCxnSpPr>
          <p:spPr>
            <a:xfrm>
              <a:off x="53822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a:xfrm>
              <a:off x="5687007" y="9144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74" name="Rectangle 273"/>
            <p:cNvSpPr/>
            <p:nvPr/>
          </p:nvSpPr>
          <p:spPr>
            <a:xfrm>
              <a:off x="3172407" y="11430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5" name="Straight Connector 274"/>
            <p:cNvCxnSpPr/>
            <p:nvPr/>
          </p:nvCxnSpPr>
          <p:spPr>
            <a:xfrm>
              <a:off x="6296607" y="6096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p:nvCxnSpPr>
          <p:spPr>
            <a:xfrm>
              <a:off x="66014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p:nvCxnSpPr>
          <p:spPr>
            <a:xfrm>
              <a:off x="69062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a:off x="72110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9" name="Straight Connector 278"/>
            <p:cNvCxnSpPr/>
            <p:nvPr/>
          </p:nvCxnSpPr>
          <p:spPr>
            <a:xfrm>
              <a:off x="75158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p:nvCxnSpPr>
          <p:spPr>
            <a:xfrm>
              <a:off x="78206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1" name="Straight Connector 280"/>
            <p:cNvCxnSpPr/>
            <p:nvPr/>
          </p:nvCxnSpPr>
          <p:spPr>
            <a:xfrm>
              <a:off x="81254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p:nvCxnSpPr>
          <p:spPr>
            <a:xfrm>
              <a:off x="8430207" y="990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a:off x="8735007" y="9144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84" name="Rectangle 283"/>
            <p:cNvSpPr/>
            <p:nvPr/>
          </p:nvSpPr>
          <p:spPr>
            <a:xfrm>
              <a:off x="6220407" y="11430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85" name="Straight Connector 284"/>
            <p:cNvCxnSpPr/>
            <p:nvPr/>
          </p:nvCxnSpPr>
          <p:spPr>
            <a:xfrm>
              <a:off x="2639007" y="609600"/>
              <a:ext cx="14478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86" name="Oval 285"/>
            <p:cNvSpPr/>
            <p:nvPr/>
          </p:nvSpPr>
          <p:spPr>
            <a:xfrm>
              <a:off x="37820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7" name="Oval 286"/>
            <p:cNvSpPr/>
            <p:nvPr/>
          </p:nvSpPr>
          <p:spPr>
            <a:xfrm>
              <a:off x="34772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8" name="Oval 287"/>
            <p:cNvSpPr/>
            <p:nvPr/>
          </p:nvSpPr>
          <p:spPr>
            <a:xfrm>
              <a:off x="53060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9" name="Oval 288"/>
            <p:cNvSpPr/>
            <p:nvPr/>
          </p:nvSpPr>
          <p:spPr>
            <a:xfrm>
              <a:off x="50012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0" name="Oval 289"/>
            <p:cNvSpPr/>
            <p:nvPr/>
          </p:nvSpPr>
          <p:spPr>
            <a:xfrm>
              <a:off x="19532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1" name="Oval 290"/>
            <p:cNvSpPr/>
            <p:nvPr/>
          </p:nvSpPr>
          <p:spPr>
            <a:xfrm>
              <a:off x="16484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2" name="Oval 291"/>
            <p:cNvSpPr/>
            <p:nvPr/>
          </p:nvSpPr>
          <p:spPr>
            <a:xfrm>
              <a:off x="13436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3" name="Oval 292"/>
            <p:cNvSpPr/>
            <p:nvPr/>
          </p:nvSpPr>
          <p:spPr>
            <a:xfrm>
              <a:off x="10388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4" name="Oval 293"/>
            <p:cNvSpPr/>
            <p:nvPr/>
          </p:nvSpPr>
          <p:spPr>
            <a:xfrm>
              <a:off x="7340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5" name="Oval 294"/>
            <p:cNvSpPr/>
            <p:nvPr/>
          </p:nvSpPr>
          <p:spPr>
            <a:xfrm>
              <a:off x="22580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6" name="Oval 295"/>
            <p:cNvSpPr/>
            <p:nvPr/>
          </p:nvSpPr>
          <p:spPr>
            <a:xfrm>
              <a:off x="4292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7" name="Oval 296"/>
            <p:cNvSpPr/>
            <p:nvPr/>
          </p:nvSpPr>
          <p:spPr>
            <a:xfrm>
              <a:off x="31724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9" name="Oval 298"/>
            <p:cNvSpPr/>
            <p:nvPr/>
          </p:nvSpPr>
          <p:spPr>
            <a:xfrm>
              <a:off x="25628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0" name="Oval 299"/>
            <p:cNvSpPr/>
            <p:nvPr/>
          </p:nvSpPr>
          <p:spPr>
            <a:xfrm>
              <a:off x="1244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1" name="Oval 300"/>
            <p:cNvSpPr/>
            <p:nvPr/>
          </p:nvSpPr>
          <p:spPr>
            <a:xfrm>
              <a:off x="40868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2" name="Oval 301"/>
            <p:cNvSpPr/>
            <p:nvPr/>
          </p:nvSpPr>
          <p:spPr>
            <a:xfrm>
              <a:off x="77444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3" name="Oval 302"/>
            <p:cNvSpPr/>
            <p:nvPr/>
          </p:nvSpPr>
          <p:spPr>
            <a:xfrm>
              <a:off x="74396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4" name="Oval 303"/>
            <p:cNvSpPr/>
            <p:nvPr/>
          </p:nvSpPr>
          <p:spPr>
            <a:xfrm>
              <a:off x="71348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5" name="Oval 304"/>
            <p:cNvSpPr/>
            <p:nvPr/>
          </p:nvSpPr>
          <p:spPr>
            <a:xfrm>
              <a:off x="68300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6" name="Oval 305"/>
            <p:cNvSpPr/>
            <p:nvPr/>
          </p:nvSpPr>
          <p:spPr>
            <a:xfrm>
              <a:off x="65252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7" name="Oval 306"/>
            <p:cNvSpPr/>
            <p:nvPr/>
          </p:nvSpPr>
          <p:spPr>
            <a:xfrm>
              <a:off x="80492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8" name="Oval 307"/>
            <p:cNvSpPr/>
            <p:nvPr/>
          </p:nvSpPr>
          <p:spPr>
            <a:xfrm>
              <a:off x="62204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0" name="Oval 309"/>
            <p:cNvSpPr/>
            <p:nvPr/>
          </p:nvSpPr>
          <p:spPr>
            <a:xfrm>
              <a:off x="83540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1" name="Straight Connector 310"/>
            <p:cNvCxnSpPr/>
            <p:nvPr/>
          </p:nvCxnSpPr>
          <p:spPr>
            <a:xfrm>
              <a:off x="4925007" y="609600"/>
              <a:ext cx="13716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12" name="Oval 311"/>
            <p:cNvSpPr/>
            <p:nvPr/>
          </p:nvSpPr>
          <p:spPr>
            <a:xfrm>
              <a:off x="86588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3" name="Oval 312"/>
            <p:cNvSpPr/>
            <p:nvPr/>
          </p:nvSpPr>
          <p:spPr>
            <a:xfrm>
              <a:off x="56108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5" name="Oval 314"/>
            <p:cNvSpPr/>
            <p:nvPr/>
          </p:nvSpPr>
          <p:spPr>
            <a:xfrm>
              <a:off x="4696407" y="8382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7" name="Oval 316"/>
            <p:cNvSpPr/>
            <p:nvPr/>
          </p:nvSpPr>
          <p:spPr>
            <a:xfrm>
              <a:off x="50012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8" name="Oval 317"/>
            <p:cNvSpPr/>
            <p:nvPr/>
          </p:nvSpPr>
          <p:spPr>
            <a:xfrm>
              <a:off x="46964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9" name="Oval 318"/>
            <p:cNvSpPr/>
            <p:nvPr/>
          </p:nvSpPr>
          <p:spPr>
            <a:xfrm>
              <a:off x="40868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0" name="Oval 319"/>
            <p:cNvSpPr/>
            <p:nvPr/>
          </p:nvSpPr>
          <p:spPr>
            <a:xfrm>
              <a:off x="37820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3" name="Straight Connector 322"/>
            <p:cNvCxnSpPr/>
            <p:nvPr/>
          </p:nvCxnSpPr>
          <p:spPr>
            <a:xfrm>
              <a:off x="810207" y="990601"/>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a:off x="2029407" y="990601"/>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a:off x="2334207" y="990601"/>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26" name="Oval 325"/>
            <p:cNvSpPr/>
            <p:nvPr/>
          </p:nvSpPr>
          <p:spPr>
            <a:xfrm>
              <a:off x="1953207" y="1066801"/>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7" name="Oval 326"/>
            <p:cNvSpPr/>
            <p:nvPr/>
          </p:nvSpPr>
          <p:spPr>
            <a:xfrm>
              <a:off x="1648407" y="1066801"/>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8" name="Oval 327"/>
            <p:cNvSpPr/>
            <p:nvPr/>
          </p:nvSpPr>
          <p:spPr>
            <a:xfrm>
              <a:off x="1038807" y="1066801"/>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9" name="Oval 328"/>
            <p:cNvSpPr/>
            <p:nvPr/>
          </p:nvSpPr>
          <p:spPr>
            <a:xfrm>
              <a:off x="734007" y="1066801"/>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2" name="Oval 331"/>
            <p:cNvSpPr/>
            <p:nvPr/>
          </p:nvSpPr>
          <p:spPr>
            <a:xfrm>
              <a:off x="22580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3" name="Oval 332"/>
            <p:cNvSpPr/>
            <p:nvPr/>
          </p:nvSpPr>
          <p:spPr>
            <a:xfrm>
              <a:off x="13436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4" name="Oval 333"/>
            <p:cNvSpPr/>
            <p:nvPr/>
          </p:nvSpPr>
          <p:spPr>
            <a:xfrm>
              <a:off x="25628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5" name="Rectangle 334"/>
            <p:cNvSpPr/>
            <p:nvPr/>
          </p:nvSpPr>
          <p:spPr>
            <a:xfrm>
              <a:off x="124407" y="11430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6" name="Oval 335"/>
            <p:cNvSpPr/>
            <p:nvPr/>
          </p:nvSpPr>
          <p:spPr>
            <a:xfrm>
              <a:off x="7439607" y="1066801"/>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7" name="Oval 336"/>
            <p:cNvSpPr/>
            <p:nvPr/>
          </p:nvSpPr>
          <p:spPr>
            <a:xfrm>
              <a:off x="7134807" y="1066801"/>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8" name="Oval 337"/>
            <p:cNvSpPr/>
            <p:nvPr/>
          </p:nvSpPr>
          <p:spPr>
            <a:xfrm>
              <a:off x="6525207" y="1066801"/>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9" name="Oval 338"/>
            <p:cNvSpPr/>
            <p:nvPr/>
          </p:nvSpPr>
          <p:spPr>
            <a:xfrm>
              <a:off x="6220407" y="1066801"/>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0" name="Oval 339"/>
            <p:cNvSpPr/>
            <p:nvPr/>
          </p:nvSpPr>
          <p:spPr>
            <a:xfrm>
              <a:off x="77444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1" name="Oval 340"/>
            <p:cNvSpPr/>
            <p:nvPr/>
          </p:nvSpPr>
          <p:spPr>
            <a:xfrm>
              <a:off x="68300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2" name="Oval 341"/>
            <p:cNvSpPr/>
            <p:nvPr/>
          </p:nvSpPr>
          <p:spPr>
            <a:xfrm>
              <a:off x="80492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3" name="Rectangle 342"/>
            <p:cNvSpPr/>
            <p:nvPr/>
          </p:nvSpPr>
          <p:spPr>
            <a:xfrm>
              <a:off x="2867607" y="856862"/>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4" name="Rectangle 343"/>
            <p:cNvSpPr/>
            <p:nvPr/>
          </p:nvSpPr>
          <p:spPr>
            <a:xfrm>
              <a:off x="5848738" y="867745"/>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6" name="Oval 345"/>
            <p:cNvSpPr/>
            <p:nvPr/>
          </p:nvSpPr>
          <p:spPr>
            <a:xfrm>
              <a:off x="4292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7" name="Oval 346"/>
            <p:cNvSpPr/>
            <p:nvPr/>
          </p:nvSpPr>
          <p:spPr>
            <a:xfrm>
              <a:off x="1244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8" name="Oval 347"/>
            <p:cNvSpPr/>
            <p:nvPr/>
          </p:nvSpPr>
          <p:spPr>
            <a:xfrm>
              <a:off x="34772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9" name="Oval 348"/>
            <p:cNvSpPr/>
            <p:nvPr/>
          </p:nvSpPr>
          <p:spPr>
            <a:xfrm>
              <a:off x="31724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0" name="Oval 349"/>
            <p:cNvSpPr/>
            <p:nvPr/>
          </p:nvSpPr>
          <p:spPr>
            <a:xfrm>
              <a:off x="56108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1" name="Oval 350"/>
            <p:cNvSpPr/>
            <p:nvPr/>
          </p:nvSpPr>
          <p:spPr>
            <a:xfrm>
              <a:off x="53060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2" name="Oval 351"/>
            <p:cNvSpPr/>
            <p:nvPr/>
          </p:nvSpPr>
          <p:spPr>
            <a:xfrm>
              <a:off x="83540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3" name="Oval 352"/>
            <p:cNvSpPr/>
            <p:nvPr/>
          </p:nvSpPr>
          <p:spPr>
            <a:xfrm>
              <a:off x="8658807" y="106680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3"/>
            <p:cNvGrpSpPr/>
            <p:nvPr/>
          </p:nvGrpSpPr>
          <p:grpSpPr>
            <a:xfrm>
              <a:off x="4010607" y="457200"/>
              <a:ext cx="152400" cy="152400"/>
              <a:chOff x="1219200" y="228600"/>
              <a:chExt cx="152400" cy="152400"/>
            </a:xfrm>
          </p:grpSpPr>
          <p:cxnSp>
            <p:nvCxnSpPr>
              <p:cNvPr id="356" name="Straight Connector 355"/>
              <p:cNvCxnSpPr/>
              <p:nvPr/>
            </p:nvCxnSpPr>
            <p:spPr>
              <a:xfrm>
                <a:off x="1219200" y="228600"/>
                <a:ext cx="1524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p:cNvCxnSpPr/>
              <p:nvPr/>
            </p:nvCxnSpPr>
            <p:spPr>
              <a:xfrm>
                <a:off x="1219200" y="381000"/>
                <a:ext cx="1524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9" name="Straight Connector 358"/>
              <p:cNvCxnSpPr/>
              <p:nvPr/>
            </p:nvCxnSpPr>
            <p:spPr>
              <a:xfrm>
                <a:off x="1295400" y="228600"/>
                <a:ext cx="0" cy="1524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68" name="Straight Connector 367"/>
            <p:cNvCxnSpPr/>
            <p:nvPr/>
          </p:nvCxnSpPr>
          <p:spPr>
            <a:xfrm>
              <a:off x="4163007" y="228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8" name="Group 371"/>
            <p:cNvGrpSpPr/>
            <p:nvPr/>
          </p:nvGrpSpPr>
          <p:grpSpPr>
            <a:xfrm>
              <a:off x="4772607" y="457200"/>
              <a:ext cx="152400" cy="152400"/>
              <a:chOff x="1219200" y="228600"/>
              <a:chExt cx="152400" cy="152400"/>
            </a:xfrm>
          </p:grpSpPr>
          <p:cxnSp>
            <p:nvCxnSpPr>
              <p:cNvPr id="373" name="Straight Connector 372"/>
              <p:cNvCxnSpPr/>
              <p:nvPr/>
            </p:nvCxnSpPr>
            <p:spPr>
              <a:xfrm>
                <a:off x="1219200" y="228600"/>
                <a:ext cx="1524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4" name="Straight Connector 373"/>
              <p:cNvCxnSpPr/>
              <p:nvPr/>
            </p:nvCxnSpPr>
            <p:spPr>
              <a:xfrm>
                <a:off x="1219200" y="381000"/>
                <a:ext cx="1524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5" name="Straight Connector 374"/>
              <p:cNvCxnSpPr/>
              <p:nvPr/>
            </p:nvCxnSpPr>
            <p:spPr>
              <a:xfrm>
                <a:off x="1295400" y="228600"/>
                <a:ext cx="0" cy="1524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76" name="Straight Connector 375"/>
            <p:cNvCxnSpPr/>
            <p:nvPr/>
          </p:nvCxnSpPr>
          <p:spPr>
            <a:xfrm>
              <a:off x="4772607" y="2286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82" name="Rectangle 381"/>
            <p:cNvSpPr/>
            <p:nvPr/>
          </p:nvSpPr>
          <p:spPr>
            <a:xfrm>
              <a:off x="8896738" y="867745"/>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85" name="Straight Connector 384"/>
            <p:cNvCxnSpPr/>
            <p:nvPr/>
          </p:nvCxnSpPr>
          <p:spPr>
            <a:xfrm>
              <a:off x="57538" y="762000"/>
              <a:ext cx="0" cy="1524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87" name="Rectangle 386"/>
            <p:cNvSpPr/>
            <p:nvPr/>
          </p:nvSpPr>
          <p:spPr>
            <a:xfrm rot="5400000">
              <a:off x="-55986" y="657807"/>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8" name="Rectangle 387"/>
            <p:cNvSpPr/>
            <p:nvPr/>
          </p:nvSpPr>
          <p:spPr>
            <a:xfrm flipV="1">
              <a:off x="4925007" y="427654"/>
              <a:ext cx="152400" cy="45719"/>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 name="Rectangle 388"/>
            <p:cNvSpPr/>
            <p:nvPr/>
          </p:nvSpPr>
          <p:spPr>
            <a:xfrm flipV="1">
              <a:off x="3847324" y="429207"/>
              <a:ext cx="152400" cy="45719"/>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45" name="TextBox 344"/>
          <p:cNvSpPr txBox="1"/>
          <p:nvPr/>
        </p:nvSpPr>
        <p:spPr>
          <a:xfrm>
            <a:off x="3886200" y="1714500"/>
            <a:ext cx="1447800" cy="369332"/>
          </a:xfrm>
          <a:prstGeom prst="rect">
            <a:avLst/>
          </a:prstGeom>
          <a:noFill/>
        </p:spPr>
        <p:txBody>
          <a:bodyPr wrap="square" rtlCol="0">
            <a:spAutoFit/>
          </a:bodyPr>
          <a:lstStyle/>
          <a:p>
            <a:r>
              <a:rPr lang="en-US" dirty="0" smtClean="0"/>
              <a:t>26 windows</a:t>
            </a:r>
            <a:endParaRPr lang="en-US" dirty="0"/>
          </a:p>
        </p:txBody>
      </p:sp>
      <p:sp>
        <p:nvSpPr>
          <p:cNvPr id="586" name="TextBox 585"/>
          <p:cNvSpPr txBox="1"/>
          <p:nvPr/>
        </p:nvSpPr>
        <p:spPr>
          <a:xfrm>
            <a:off x="3886200" y="3231506"/>
            <a:ext cx="1447800" cy="369332"/>
          </a:xfrm>
          <a:prstGeom prst="rect">
            <a:avLst/>
          </a:prstGeom>
          <a:noFill/>
        </p:spPr>
        <p:txBody>
          <a:bodyPr wrap="square" rtlCol="0">
            <a:spAutoFit/>
          </a:bodyPr>
          <a:lstStyle/>
          <a:p>
            <a:r>
              <a:rPr lang="en-US" dirty="0" smtClean="0"/>
              <a:t>14 windows</a:t>
            </a:r>
            <a:endParaRPr lang="en-US" dirty="0"/>
          </a:p>
        </p:txBody>
      </p:sp>
      <p:sp>
        <p:nvSpPr>
          <p:cNvPr id="587" name="TextBox 586"/>
          <p:cNvSpPr txBox="1"/>
          <p:nvPr/>
        </p:nvSpPr>
        <p:spPr>
          <a:xfrm>
            <a:off x="3352800" y="1921461"/>
            <a:ext cx="2590800" cy="307777"/>
          </a:xfrm>
          <a:prstGeom prst="rect">
            <a:avLst/>
          </a:prstGeom>
          <a:noFill/>
        </p:spPr>
        <p:txBody>
          <a:bodyPr wrap="square" rtlCol="0">
            <a:spAutoFit/>
          </a:bodyPr>
          <a:lstStyle/>
          <a:p>
            <a:r>
              <a:rPr lang="en-US" sz="1400" dirty="0" smtClean="0"/>
              <a:t>+ 2 </a:t>
            </a:r>
            <a:r>
              <a:rPr lang="en-US" sz="1400" dirty="0" err="1" smtClean="0"/>
              <a:t>asym</a:t>
            </a:r>
            <a:r>
              <a:rPr lang="en-US" sz="1400" dirty="0" smtClean="0"/>
              <a:t>. hybrids + 4 extra loads</a:t>
            </a:r>
            <a:endParaRPr lang="en-US" sz="1400" dirty="0"/>
          </a:p>
        </p:txBody>
      </p:sp>
      <p:sp>
        <p:nvSpPr>
          <p:cNvPr id="588" name="TextBox 587"/>
          <p:cNvSpPr txBox="1"/>
          <p:nvPr/>
        </p:nvSpPr>
        <p:spPr>
          <a:xfrm>
            <a:off x="228600" y="1790700"/>
            <a:ext cx="1447800" cy="338554"/>
          </a:xfrm>
          <a:prstGeom prst="rect">
            <a:avLst/>
          </a:prstGeom>
          <a:noFill/>
        </p:spPr>
        <p:txBody>
          <a:bodyPr wrap="square" rtlCol="0">
            <a:spAutoFit/>
          </a:bodyPr>
          <a:lstStyle/>
          <a:p>
            <a:r>
              <a:rPr lang="en-US" sz="1600" dirty="0" smtClean="0"/>
              <a:t>4.2308 + </a:t>
            </a:r>
            <a:r>
              <a:rPr lang="en-US" sz="1600" dirty="0" err="1" smtClean="0"/>
              <a:t>hyb</a:t>
            </a:r>
            <a:r>
              <a:rPr lang="en-US" sz="1600" dirty="0" smtClean="0"/>
              <a:t>.</a:t>
            </a:r>
            <a:endParaRPr lang="en-US" sz="1600" dirty="0"/>
          </a:p>
        </p:txBody>
      </p:sp>
      <p:sp>
        <p:nvSpPr>
          <p:cNvPr id="592" name="TextBox 591"/>
          <p:cNvSpPr txBox="1"/>
          <p:nvPr/>
        </p:nvSpPr>
        <p:spPr>
          <a:xfrm>
            <a:off x="228600" y="3238500"/>
            <a:ext cx="838200" cy="338554"/>
          </a:xfrm>
          <a:prstGeom prst="rect">
            <a:avLst/>
          </a:prstGeom>
          <a:noFill/>
        </p:spPr>
        <p:txBody>
          <a:bodyPr wrap="square" rtlCol="0">
            <a:spAutoFit/>
          </a:bodyPr>
          <a:lstStyle/>
          <a:p>
            <a:r>
              <a:rPr lang="en-US" sz="1600" dirty="0" smtClean="0"/>
              <a:t>4.6923</a:t>
            </a:r>
            <a:endParaRPr lang="en-US" sz="1600" dirty="0"/>
          </a:p>
        </p:txBody>
      </p:sp>
      <p:sp>
        <p:nvSpPr>
          <p:cNvPr id="598" name="TextBox 597"/>
          <p:cNvSpPr txBox="1"/>
          <p:nvPr/>
        </p:nvSpPr>
        <p:spPr>
          <a:xfrm>
            <a:off x="76200" y="838200"/>
            <a:ext cx="1828800" cy="523220"/>
          </a:xfrm>
          <a:prstGeom prst="rect">
            <a:avLst/>
          </a:prstGeom>
          <a:noFill/>
        </p:spPr>
        <p:txBody>
          <a:bodyPr wrap="square" rtlCol="0">
            <a:spAutoFit/>
          </a:bodyPr>
          <a:lstStyle/>
          <a:p>
            <a:pPr algn="ctr"/>
            <a:r>
              <a:rPr lang="en-US" sz="1400" dirty="0" smtClean="0"/>
              <a:t>average # of var. </a:t>
            </a:r>
            <a:r>
              <a:rPr lang="en-US" sz="1400" dirty="0" err="1" smtClean="0"/>
              <a:t>cplrs</a:t>
            </a:r>
            <a:r>
              <a:rPr lang="en-US" sz="1400" dirty="0" smtClean="0"/>
              <a:t>. </a:t>
            </a:r>
            <a:r>
              <a:rPr lang="en-US" sz="1400" dirty="0" err="1" smtClean="0"/>
              <a:t>rf</a:t>
            </a:r>
            <a:r>
              <a:rPr lang="en-US" sz="1400" dirty="0" smtClean="0"/>
              <a:t> passes through</a:t>
            </a:r>
            <a:endParaRPr lang="en-US" sz="1400" dirty="0"/>
          </a:p>
        </p:txBody>
      </p:sp>
      <p:sp>
        <p:nvSpPr>
          <p:cNvPr id="599" name="TextBox 598"/>
          <p:cNvSpPr txBox="1"/>
          <p:nvPr/>
        </p:nvSpPr>
        <p:spPr>
          <a:xfrm>
            <a:off x="5105400" y="762000"/>
            <a:ext cx="1905000" cy="400110"/>
          </a:xfrm>
          <a:prstGeom prst="rect">
            <a:avLst/>
          </a:prstGeom>
          <a:noFill/>
        </p:spPr>
        <p:txBody>
          <a:bodyPr wrap="square" rtlCol="0">
            <a:spAutoFit/>
          </a:bodyPr>
          <a:lstStyle/>
          <a:p>
            <a:r>
              <a:rPr lang="en-US" sz="2000" dirty="0" smtClean="0">
                <a:solidFill>
                  <a:srgbClr val="0000FF"/>
                </a:solidFill>
              </a:rPr>
              <a:t>my initial layout</a:t>
            </a:r>
            <a:endParaRPr lang="en-US" sz="2000" dirty="0">
              <a:solidFill>
                <a:srgbClr val="0000FF"/>
              </a:solidFill>
            </a:endParaRPr>
          </a:p>
        </p:txBody>
      </p:sp>
      <p:grpSp>
        <p:nvGrpSpPr>
          <p:cNvPr id="492" name="Group 344"/>
          <p:cNvGrpSpPr/>
          <p:nvPr/>
        </p:nvGrpSpPr>
        <p:grpSpPr>
          <a:xfrm>
            <a:off x="76200" y="3685209"/>
            <a:ext cx="8991600" cy="1371600"/>
            <a:chOff x="76200" y="5334000"/>
            <a:chExt cx="8991600" cy="1371600"/>
          </a:xfrm>
        </p:grpSpPr>
        <p:cxnSp>
          <p:nvCxnSpPr>
            <p:cNvPr id="548" name="Straight Connector 547"/>
            <p:cNvCxnSpPr/>
            <p:nvPr/>
          </p:nvCxnSpPr>
          <p:spPr>
            <a:xfrm>
              <a:off x="533400" y="5715000"/>
              <a:ext cx="35814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93" name="Straight Connector 492"/>
            <p:cNvCxnSpPr/>
            <p:nvPr/>
          </p:nvCxnSpPr>
          <p:spPr>
            <a:xfrm>
              <a:off x="1524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94" name="Straight Connector 493"/>
            <p:cNvCxnSpPr/>
            <p:nvPr/>
          </p:nvCxnSpPr>
          <p:spPr>
            <a:xfrm>
              <a:off x="4572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95" name="Straight Connector 494"/>
            <p:cNvCxnSpPr/>
            <p:nvPr/>
          </p:nvCxnSpPr>
          <p:spPr>
            <a:xfrm>
              <a:off x="762000" y="60960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96" name="Straight Connector 495"/>
            <p:cNvCxnSpPr/>
            <p:nvPr/>
          </p:nvCxnSpPr>
          <p:spPr>
            <a:xfrm>
              <a:off x="10668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97" name="Straight Connector 496"/>
            <p:cNvCxnSpPr/>
            <p:nvPr/>
          </p:nvCxnSpPr>
          <p:spPr>
            <a:xfrm>
              <a:off x="13716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98" name="Straight Connector 497"/>
            <p:cNvCxnSpPr/>
            <p:nvPr/>
          </p:nvCxnSpPr>
          <p:spPr>
            <a:xfrm>
              <a:off x="1676400" y="57150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99" name="Straight Connector 498"/>
            <p:cNvCxnSpPr/>
            <p:nvPr/>
          </p:nvCxnSpPr>
          <p:spPr>
            <a:xfrm>
              <a:off x="1981200" y="60960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0" name="Straight Connector 499"/>
            <p:cNvCxnSpPr/>
            <p:nvPr/>
          </p:nvCxnSpPr>
          <p:spPr>
            <a:xfrm>
              <a:off x="2286000" y="60960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1" name="Straight Connector 500"/>
            <p:cNvCxnSpPr/>
            <p:nvPr/>
          </p:nvCxnSpPr>
          <p:spPr>
            <a:xfrm>
              <a:off x="2590800" y="57150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2" name="Straight Connector 501"/>
            <p:cNvCxnSpPr/>
            <p:nvPr/>
          </p:nvCxnSpPr>
          <p:spPr>
            <a:xfrm>
              <a:off x="3200400" y="6019800"/>
              <a:ext cx="0" cy="381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3" name="Straight Connector 502"/>
            <p:cNvCxnSpPr/>
            <p:nvPr/>
          </p:nvCxnSpPr>
          <p:spPr>
            <a:xfrm>
              <a:off x="35052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4" name="Straight Connector 503"/>
            <p:cNvCxnSpPr/>
            <p:nvPr/>
          </p:nvCxnSpPr>
          <p:spPr>
            <a:xfrm>
              <a:off x="38100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5" name="Straight Connector 504"/>
            <p:cNvCxnSpPr/>
            <p:nvPr/>
          </p:nvCxnSpPr>
          <p:spPr>
            <a:xfrm>
              <a:off x="4114800" y="5334000"/>
              <a:ext cx="0" cy="990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6" name="Straight Connector 505"/>
            <p:cNvCxnSpPr/>
            <p:nvPr/>
          </p:nvCxnSpPr>
          <p:spPr>
            <a:xfrm>
              <a:off x="4724400" y="5334000"/>
              <a:ext cx="0" cy="990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7" name="Straight Connector 506"/>
            <p:cNvCxnSpPr/>
            <p:nvPr/>
          </p:nvCxnSpPr>
          <p:spPr>
            <a:xfrm>
              <a:off x="50292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8" name="Straight Connector 507"/>
            <p:cNvCxnSpPr/>
            <p:nvPr/>
          </p:nvCxnSpPr>
          <p:spPr>
            <a:xfrm>
              <a:off x="53340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9" name="Straight Connector 508"/>
            <p:cNvCxnSpPr/>
            <p:nvPr/>
          </p:nvCxnSpPr>
          <p:spPr>
            <a:xfrm>
              <a:off x="56388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10" name="Rectangle 509"/>
            <p:cNvSpPr/>
            <p:nvPr/>
          </p:nvSpPr>
          <p:spPr>
            <a:xfrm>
              <a:off x="3124200" y="62484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1" name="Straight Connector 510"/>
            <p:cNvCxnSpPr/>
            <p:nvPr/>
          </p:nvCxnSpPr>
          <p:spPr>
            <a:xfrm>
              <a:off x="6248400" y="57150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12" name="Straight Connector 511"/>
            <p:cNvCxnSpPr/>
            <p:nvPr/>
          </p:nvCxnSpPr>
          <p:spPr>
            <a:xfrm>
              <a:off x="65532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13" name="Straight Connector 512"/>
            <p:cNvCxnSpPr/>
            <p:nvPr/>
          </p:nvCxnSpPr>
          <p:spPr>
            <a:xfrm>
              <a:off x="68580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14" name="Straight Connector 513"/>
            <p:cNvCxnSpPr/>
            <p:nvPr/>
          </p:nvCxnSpPr>
          <p:spPr>
            <a:xfrm>
              <a:off x="7162800" y="57150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15" name="Straight Connector 514"/>
            <p:cNvCxnSpPr/>
            <p:nvPr/>
          </p:nvCxnSpPr>
          <p:spPr>
            <a:xfrm>
              <a:off x="7467600" y="6019800"/>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16" name="Straight Connector 515"/>
            <p:cNvCxnSpPr/>
            <p:nvPr/>
          </p:nvCxnSpPr>
          <p:spPr>
            <a:xfrm>
              <a:off x="77724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17" name="Straight Connector 516"/>
            <p:cNvCxnSpPr/>
            <p:nvPr/>
          </p:nvCxnSpPr>
          <p:spPr>
            <a:xfrm>
              <a:off x="8077200" y="5715000"/>
              <a:ext cx="0" cy="609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18" name="Straight Connector 517"/>
            <p:cNvCxnSpPr/>
            <p:nvPr/>
          </p:nvCxnSpPr>
          <p:spPr>
            <a:xfrm>
              <a:off x="83820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19" name="Straight Connector 518"/>
            <p:cNvCxnSpPr/>
            <p:nvPr/>
          </p:nvCxnSpPr>
          <p:spPr>
            <a:xfrm>
              <a:off x="8686800" y="60198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20" name="Rectangle 519"/>
            <p:cNvSpPr/>
            <p:nvPr/>
          </p:nvSpPr>
          <p:spPr>
            <a:xfrm>
              <a:off x="6172200" y="62484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1" name="Oval 520"/>
            <p:cNvSpPr/>
            <p:nvPr/>
          </p:nvSpPr>
          <p:spPr>
            <a:xfrm>
              <a:off x="1600200" y="56388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2" name="Straight Connector 521"/>
            <p:cNvCxnSpPr/>
            <p:nvPr/>
          </p:nvCxnSpPr>
          <p:spPr>
            <a:xfrm>
              <a:off x="152400" y="6019800"/>
              <a:ext cx="609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23" name="Straight Connector 522"/>
            <p:cNvCxnSpPr/>
            <p:nvPr/>
          </p:nvCxnSpPr>
          <p:spPr>
            <a:xfrm>
              <a:off x="4724400" y="5715000"/>
              <a:ext cx="36576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24" name="Oval 523"/>
            <p:cNvSpPr/>
            <p:nvPr/>
          </p:nvSpPr>
          <p:spPr>
            <a:xfrm>
              <a:off x="8001000" y="56388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5" name="Oval 524"/>
            <p:cNvSpPr/>
            <p:nvPr/>
          </p:nvSpPr>
          <p:spPr>
            <a:xfrm>
              <a:off x="4648200" y="56388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6" name="Straight Connector 525"/>
            <p:cNvCxnSpPr/>
            <p:nvPr/>
          </p:nvCxnSpPr>
          <p:spPr>
            <a:xfrm>
              <a:off x="3200400" y="6019800"/>
              <a:ext cx="9144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27" name="Straight Connector 526"/>
            <p:cNvCxnSpPr/>
            <p:nvPr/>
          </p:nvCxnSpPr>
          <p:spPr>
            <a:xfrm>
              <a:off x="4724400" y="6019800"/>
              <a:ext cx="9144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28" name="Oval 527"/>
            <p:cNvSpPr/>
            <p:nvPr/>
          </p:nvSpPr>
          <p:spPr>
            <a:xfrm rot="16200000">
              <a:off x="4804798" y="599694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9" name="Oval 528"/>
            <p:cNvSpPr/>
            <p:nvPr/>
          </p:nvSpPr>
          <p:spPr>
            <a:xfrm>
              <a:off x="4648200" y="6145143"/>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0" name="Oval 529"/>
            <p:cNvSpPr/>
            <p:nvPr/>
          </p:nvSpPr>
          <p:spPr>
            <a:xfrm>
              <a:off x="4038600" y="6145143"/>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1" name="Oval 530"/>
            <p:cNvSpPr/>
            <p:nvPr/>
          </p:nvSpPr>
          <p:spPr>
            <a:xfrm rot="5400000">
              <a:off x="3890398" y="5996940"/>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2" name="Straight Connector 531"/>
            <p:cNvCxnSpPr/>
            <p:nvPr/>
          </p:nvCxnSpPr>
          <p:spPr>
            <a:xfrm>
              <a:off x="762000" y="5715000"/>
              <a:ext cx="0" cy="60960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1981200" y="6019800"/>
              <a:ext cx="0" cy="30480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2286000" y="6019800"/>
              <a:ext cx="0" cy="30480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35" name="Oval 534"/>
            <p:cNvSpPr/>
            <p:nvPr/>
          </p:nvSpPr>
          <p:spPr>
            <a:xfrm>
              <a:off x="2514600" y="58487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6" name="Oval 535"/>
            <p:cNvSpPr/>
            <p:nvPr/>
          </p:nvSpPr>
          <p:spPr>
            <a:xfrm>
              <a:off x="1600200" y="58487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7" name="Oval 536"/>
            <p:cNvSpPr/>
            <p:nvPr/>
          </p:nvSpPr>
          <p:spPr>
            <a:xfrm>
              <a:off x="685800" y="58487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8" name="Rectangle 537"/>
            <p:cNvSpPr/>
            <p:nvPr/>
          </p:nvSpPr>
          <p:spPr>
            <a:xfrm>
              <a:off x="76200" y="6248400"/>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9" name="Oval 538"/>
            <p:cNvSpPr/>
            <p:nvPr/>
          </p:nvSpPr>
          <p:spPr>
            <a:xfrm>
              <a:off x="7086600" y="58487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0" name="Oval 539"/>
            <p:cNvSpPr/>
            <p:nvPr/>
          </p:nvSpPr>
          <p:spPr>
            <a:xfrm>
              <a:off x="6172200" y="58487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1" name="Oval 540"/>
            <p:cNvSpPr/>
            <p:nvPr/>
          </p:nvSpPr>
          <p:spPr>
            <a:xfrm>
              <a:off x="8001000" y="5848738"/>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2" name="Rectangle 541"/>
            <p:cNvSpPr/>
            <p:nvPr/>
          </p:nvSpPr>
          <p:spPr>
            <a:xfrm>
              <a:off x="8248262" y="5676124"/>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3" name="Straight Connector 542"/>
            <p:cNvCxnSpPr/>
            <p:nvPr/>
          </p:nvCxnSpPr>
          <p:spPr>
            <a:xfrm>
              <a:off x="1066800" y="60198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44" name="Oval 543"/>
            <p:cNvSpPr/>
            <p:nvPr/>
          </p:nvSpPr>
          <p:spPr>
            <a:xfrm>
              <a:off x="6172200" y="56388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5" name="Straight Connector 544"/>
            <p:cNvCxnSpPr/>
            <p:nvPr/>
          </p:nvCxnSpPr>
          <p:spPr>
            <a:xfrm>
              <a:off x="6248400" y="6019800"/>
              <a:ext cx="609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46" name="Straight Connector 545"/>
            <p:cNvCxnSpPr/>
            <p:nvPr/>
          </p:nvCxnSpPr>
          <p:spPr>
            <a:xfrm>
              <a:off x="1371600" y="6019800"/>
              <a:ext cx="304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47" name="Straight Connector 546"/>
            <p:cNvCxnSpPr/>
            <p:nvPr/>
          </p:nvCxnSpPr>
          <p:spPr>
            <a:xfrm>
              <a:off x="1981200" y="6019800"/>
              <a:ext cx="6096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49" name="Oval 548"/>
            <p:cNvSpPr/>
            <p:nvPr/>
          </p:nvSpPr>
          <p:spPr>
            <a:xfrm>
              <a:off x="34290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0" name="Rectangle 549"/>
            <p:cNvSpPr/>
            <p:nvPr/>
          </p:nvSpPr>
          <p:spPr>
            <a:xfrm>
              <a:off x="381000" y="5666793"/>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1" name="Oval 550"/>
            <p:cNvSpPr/>
            <p:nvPr/>
          </p:nvSpPr>
          <p:spPr>
            <a:xfrm>
              <a:off x="22098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2" name="Oval 551"/>
            <p:cNvSpPr/>
            <p:nvPr/>
          </p:nvSpPr>
          <p:spPr>
            <a:xfrm>
              <a:off x="52578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3" name="Straight Connector 552"/>
            <p:cNvCxnSpPr/>
            <p:nvPr/>
          </p:nvCxnSpPr>
          <p:spPr>
            <a:xfrm>
              <a:off x="7162800" y="6019800"/>
              <a:ext cx="6096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54" name="Oval 553"/>
            <p:cNvSpPr/>
            <p:nvPr/>
          </p:nvSpPr>
          <p:spPr>
            <a:xfrm>
              <a:off x="70866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5" name="Oval 554"/>
            <p:cNvSpPr/>
            <p:nvPr/>
          </p:nvSpPr>
          <p:spPr>
            <a:xfrm>
              <a:off x="7086600" y="56388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6" name="Oval 555"/>
            <p:cNvSpPr/>
            <p:nvPr/>
          </p:nvSpPr>
          <p:spPr>
            <a:xfrm>
              <a:off x="73914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7" name="Straight Connector 556"/>
            <p:cNvCxnSpPr/>
            <p:nvPr/>
          </p:nvCxnSpPr>
          <p:spPr>
            <a:xfrm flipV="1">
              <a:off x="8077200" y="6019800"/>
              <a:ext cx="609600" cy="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58" name="Oval 557"/>
            <p:cNvSpPr/>
            <p:nvPr/>
          </p:nvSpPr>
          <p:spPr>
            <a:xfrm>
              <a:off x="83058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9" name="Oval 558"/>
            <p:cNvSpPr/>
            <p:nvPr/>
          </p:nvSpPr>
          <p:spPr>
            <a:xfrm>
              <a:off x="25146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0" name="Oval 559"/>
            <p:cNvSpPr/>
            <p:nvPr/>
          </p:nvSpPr>
          <p:spPr>
            <a:xfrm>
              <a:off x="12954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1" name="Oval 560"/>
            <p:cNvSpPr/>
            <p:nvPr/>
          </p:nvSpPr>
          <p:spPr>
            <a:xfrm>
              <a:off x="6858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2" name="Oval 561"/>
            <p:cNvSpPr/>
            <p:nvPr/>
          </p:nvSpPr>
          <p:spPr>
            <a:xfrm>
              <a:off x="3810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3" name="Oval 562"/>
            <p:cNvSpPr/>
            <p:nvPr/>
          </p:nvSpPr>
          <p:spPr>
            <a:xfrm>
              <a:off x="16002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4" name="Oval 563"/>
            <p:cNvSpPr/>
            <p:nvPr/>
          </p:nvSpPr>
          <p:spPr>
            <a:xfrm>
              <a:off x="61722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5" name="Oval 564"/>
            <p:cNvSpPr/>
            <p:nvPr/>
          </p:nvSpPr>
          <p:spPr>
            <a:xfrm>
              <a:off x="64770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6" name="Oval 565"/>
            <p:cNvSpPr/>
            <p:nvPr/>
          </p:nvSpPr>
          <p:spPr>
            <a:xfrm>
              <a:off x="80010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7" name="Oval 566"/>
            <p:cNvSpPr/>
            <p:nvPr/>
          </p:nvSpPr>
          <p:spPr>
            <a:xfrm>
              <a:off x="37338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8" name="Oval 567"/>
            <p:cNvSpPr/>
            <p:nvPr/>
          </p:nvSpPr>
          <p:spPr>
            <a:xfrm>
              <a:off x="4953000" y="5943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9" name="Oval 568"/>
            <p:cNvSpPr/>
            <p:nvPr/>
          </p:nvSpPr>
          <p:spPr>
            <a:xfrm>
              <a:off x="685800" y="56388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0" name="Oval 569"/>
            <p:cNvSpPr/>
            <p:nvPr/>
          </p:nvSpPr>
          <p:spPr>
            <a:xfrm>
              <a:off x="2514600" y="56388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1" name="Oval 570"/>
            <p:cNvSpPr/>
            <p:nvPr/>
          </p:nvSpPr>
          <p:spPr>
            <a:xfrm>
              <a:off x="4038600" y="56388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2" name="Oval 571"/>
            <p:cNvSpPr/>
            <p:nvPr/>
          </p:nvSpPr>
          <p:spPr>
            <a:xfrm>
              <a:off x="4038600" y="59436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3" name="Oval 572"/>
            <p:cNvSpPr/>
            <p:nvPr/>
          </p:nvSpPr>
          <p:spPr>
            <a:xfrm>
              <a:off x="4648200" y="5943600"/>
              <a:ext cx="152400" cy="152400"/>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4" name="TextBox 573"/>
          <p:cNvSpPr txBox="1"/>
          <p:nvPr/>
        </p:nvSpPr>
        <p:spPr>
          <a:xfrm>
            <a:off x="3505200" y="4551402"/>
            <a:ext cx="2057400" cy="553998"/>
          </a:xfrm>
          <a:prstGeom prst="rect">
            <a:avLst/>
          </a:prstGeom>
          <a:noFill/>
        </p:spPr>
        <p:txBody>
          <a:bodyPr wrap="square" rtlCol="0">
            <a:spAutoFit/>
          </a:bodyPr>
          <a:lstStyle/>
          <a:p>
            <a:pPr algn="ctr"/>
            <a:r>
              <a:rPr lang="en-US" dirty="0" smtClean="0"/>
              <a:t>10 windows</a:t>
            </a:r>
          </a:p>
          <a:p>
            <a:pPr algn="ctr"/>
            <a:r>
              <a:rPr lang="en-US" sz="1200" dirty="0" smtClean="0"/>
              <a:t>(assuming ~1MW capability)</a:t>
            </a:r>
            <a:endParaRPr lang="en-US" sz="1200" dirty="0"/>
          </a:p>
        </p:txBody>
      </p:sp>
      <p:sp>
        <p:nvSpPr>
          <p:cNvPr id="576" name="TextBox 575"/>
          <p:cNvSpPr txBox="1"/>
          <p:nvPr/>
        </p:nvSpPr>
        <p:spPr>
          <a:xfrm>
            <a:off x="228600" y="4675809"/>
            <a:ext cx="838200" cy="338554"/>
          </a:xfrm>
          <a:prstGeom prst="rect">
            <a:avLst/>
          </a:prstGeom>
          <a:noFill/>
        </p:spPr>
        <p:txBody>
          <a:bodyPr wrap="square" rtlCol="0">
            <a:spAutoFit/>
          </a:bodyPr>
          <a:lstStyle/>
          <a:p>
            <a:r>
              <a:rPr lang="en-US" sz="1600" dirty="0" smtClean="0"/>
              <a:t>4.2308</a:t>
            </a:r>
            <a:endParaRPr lang="en-US" sz="1600" dirty="0"/>
          </a:p>
        </p:txBody>
      </p:sp>
      <p:grpSp>
        <p:nvGrpSpPr>
          <p:cNvPr id="577" name="Group 576"/>
          <p:cNvGrpSpPr/>
          <p:nvPr/>
        </p:nvGrpSpPr>
        <p:grpSpPr>
          <a:xfrm>
            <a:off x="124692" y="5239328"/>
            <a:ext cx="8866908" cy="1265281"/>
            <a:chOff x="133928" y="3334328"/>
            <a:chExt cx="8866908" cy="1265281"/>
          </a:xfrm>
        </p:grpSpPr>
        <p:cxnSp>
          <p:nvCxnSpPr>
            <p:cNvPr id="578" name="Straight Connector 577"/>
            <p:cNvCxnSpPr/>
            <p:nvPr/>
          </p:nvCxnSpPr>
          <p:spPr>
            <a:xfrm>
              <a:off x="7400925" y="3581400"/>
              <a:ext cx="0" cy="762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79" name="Straight Connector 578"/>
            <p:cNvCxnSpPr/>
            <p:nvPr/>
          </p:nvCxnSpPr>
          <p:spPr>
            <a:xfrm>
              <a:off x="1428750" y="3581400"/>
              <a:ext cx="0" cy="6096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0" name="Straight Connector 579"/>
            <p:cNvCxnSpPr/>
            <p:nvPr/>
          </p:nvCxnSpPr>
          <p:spPr>
            <a:xfrm>
              <a:off x="1114425" y="3638550"/>
              <a:ext cx="32766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1" name="Straight Connector 580"/>
            <p:cNvCxnSpPr/>
            <p:nvPr/>
          </p:nvCxnSpPr>
          <p:spPr>
            <a:xfrm>
              <a:off x="210128" y="3923045"/>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2" name="Straight Connector 581"/>
            <p:cNvCxnSpPr/>
            <p:nvPr/>
          </p:nvCxnSpPr>
          <p:spPr>
            <a:xfrm>
              <a:off x="514928"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3" name="Straight Connector 582"/>
            <p:cNvCxnSpPr/>
            <p:nvPr/>
          </p:nvCxnSpPr>
          <p:spPr>
            <a:xfrm>
              <a:off x="819728" y="4008481"/>
              <a:ext cx="0" cy="2286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4" name="Straight Connector 583"/>
            <p:cNvCxnSpPr/>
            <p:nvPr/>
          </p:nvCxnSpPr>
          <p:spPr>
            <a:xfrm>
              <a:off x="1124528"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5" name="Straight Connector 584"/>
            <p:cNvCxnSpPr/>
            <p:nvPr/>
          </p:nvCxnSpPr>
          <p:spPr>
            <a:xfrm>
              <a:off x="1734128" y="3934424"/>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0" name="Straight Connector 599"/>
            <p:cNvCxnSpPr/>
            <p:nvPr/>
          </p:nvCxnSpPr>
          <p:spPr>
            <a:xfrm>
              <a:off x="2038928" y="4008481"/>
              <a:ext cx="0" cy="228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90" name="Straight Connector 689"/>
            <p:cNvCxnSpPr/>
            <p:nvPr/>
          </p:nvCxnSpPr>
          <p:spPr>
            <a:xfrm>
              <a:off x="2648528" y="3943949"/>
              <a:ext cx="0" cy="381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1" name="Straight Connector 690"/>
            <p:cNvCxnSpPr/>
            <p:nvPr/>
          </p:nvCxnSpPr>
          <p:spPr>
            <a:xfrm>
              <a:off x="3200400" y="3932281"/>
              <a:ext cx="0" cy="381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2" name="Straight Connector 691"/>
            <p:cNvCxnSpPr/>
            <p:nvPr/>
          </p:nvCxnSpPr>
          <p:spPr>
            <a:xfrm>
              <a:off x="3505200"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3" name="Straight Connector 692"/>
            <p:cNvCxnSpPr/>
            <p:nvPr/>
          </p:nvCxnSpPr>
          <p:spPr>
            <a:xfrm>
              <a:off x="3810000"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4" name="Straight Connector 693"/>
            <p:cNvCxnSpPr/>
            <p:nvPr/>
          </p:nvCxnSpPr>
          <p:spPr>
            <a:xfrm>
              <a:off x="4114800" y="39439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5" name="Straight Connector 694"/>
            <p:cNvCxnSpPr/>
            <p:nvPr/>
          </p:nvCxnSpPr>
          <p:spPr>
            <a:xfrm>
              <a:off x="4724400" y="39439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6" name="Straight Connector 695"/>
            <p:cNvCxnSpPr/>
            <p:nvPr/>
          </p:nvCxnSpPr>
          <p:spPr>
            <a:xfrm>
              <a:off x="5029200"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7" name="Straight Connector 696"/>
            <p:cNvCxnSpPr/>
            <p:nvPr/>
          </p:nvCxnSpPr>
          <p:spPr>
            <a:xfrm>
              <a:off x="5334000"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8" name="Straight Connector 697"/>
            <p:cNvCxnSpPr/>
            <p:nvPr/>
          </p:nvCxnSpPr>
          <p:spPr>
            <a:xfrm>
              <a:off x="5638800"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99" name="Rectangle 698"/>
            <p:cNvSpPr/>
            <p:nvPr/>
          </p:nvSpPr>
          <p:spPr>
            <a:xfrm>
              <a:off x="3124200" y="4142409"/>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0" name="Straight Connector 699"/>
            <p:cNvCxnSpPr/>
            <p:nvPr/>
          </p:nvCxnSpPr>
          <p:spPr>
            <a:xfrm>
              <a:off x="6181436" y="39439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01" name="Straight Connector 700"/>
            <p:cNvCxnSpPr/>
            <p:nvPr/>
          </p:nvCxnSpPr>
          <p:spPr>
            <a:xfrm>
              <a:off x="6486236"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02" name="Straight Connector 701"/>
            <p:cNvCxnSpPr/>
            <p:nvPr/>
          </p:nvCxnSpPr>
          <p:spPr>
            <a:xfrm>
              <a:off x="6791036"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03" name="Straight Connector 702"/>
            <p:cNvCxnSpPr/>
            <p:nvPr/>
          </p:nvCxnSpPr>
          <p:spPr>
            <a:xfrm>
              <a:off x="7095836" y="3924899"/>
              <a:ext cx="0" cy="29313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04" name="Straight Connector 703"/>
            <p:cNvCxnSpPr/>
            <p:nvPr/>
          </p:nvCxnSpPr>
          <p:spPr>
            <a:xfrm>
              <a:off x="7705436"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05" name="Straight Connector 704"/>
            <p:cNvCxnSpPr/>
            <p:nvPr/>
          </p:nvCxnSpPr>
          <p:spPr>
            <a:xfrm>
              <a:off x="8010236" y="39439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06" name="Straight Connector 705"/>
            <p:cNvCxnSpPr/>
            <p:nvPr/>
          </p:nvCxnSpPr>
          <p:spPr>
            <a:xfrm>
              <a:off x="8315036" y="3932281"/>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07" name="Straight Connector 706"/>
            <p:cNvCxnSpPr/>
            <p:nvPr/>
          </p:nvCxnSpPr>
          <p:spPr>
            <a:xfrm>
              <a:off x="8619836" y="3923045"/>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08" name="Rectangle 707"/>
            <p:cNvSpPr/>
            <p:nvPr/>
          </p:nvSpPr>
          <p:spPr>
            <a:xfrm>
              <a:off x="6105236" y="4142409"/>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9" name="Straight Connector 708"/>
            <p:cNvCxnSpPr/>
            <p:nvPr/>
          </p:nvCxnSpPr>
          <p:spPr>
            <a:xfrm>
              <a:off x="219075" y="3933825"/>
              <a:ext cx="1219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10" name="Straight Connector 709"/>
            <p:cNvCxnSpPr/>
            <p:nvPr/>
          </p:nvCxnSpPr>
          <p:spPr>
            <a:xfrm flipV="1">
              <a:off x="4457411" y="3638548"/>
              <a:ext cx="3124200" cy="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11" name="Straight Connector 710"/>
            <p:cNvCxnSpPr/>
            <p:nvPr/>
          </p:nvCxnSpPr>
          <p:spPr>
            <a:xfrm>
              <a:off x="3200400" y="3932281"/>
              <a:ext cx="1066800" cy="1166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12" name="Straight Connector 711"/>
            <p:cNvCxnSpPr/>
            <p:nvPr/>
          </p:nvCxnSpPr>
          <p:spPr>
            <a:xfrm flipV="1">
              <a:off x="4572000" y="3932281"/>
              <a:ext cx="1066800" cy="1166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13" name="Straight Connector 712"/>
            <p:cNvCxnSpPr/>
            <p:nvPr/>
          </p:nvCxnSpPr>
          <p:spPr>
            <a:xfrm>
              <a:off x="2038928" y="3932281"/>
              <a:ext cx="0" cy="30480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14" name="Straight Connector 713"/>
            <p:cNvCxnSpPr/>
            <p:nvPr/>
          </p:nvCxnSpPr>
          <p:spPr>
            <a:xfrm>
              <a:off x="2343728" y="3932281"/>
              <a:ext cx="0" cy="30480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15" name="Rectangle 714"/>
            <p:cNvSpPr/>
            <p:nvPr/>
          </p:nvSpPr>
          <p:spPr>
            <a:xfrm>
              <a:off x="133928" y="4142409"/>
              <a:ext cx="2895600" cy="45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6" name="Rectangle 715"/>
            <p:cNvSpPr/>
            <p:nvPr/>
          </p:nvSpPr>
          <p:spPr>
            <a:xfrm>
              <a:off x="7562561" y="3600450"/>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7" name="Straight Connector 716"/>
            <p:cNvCxnSpPr/>
            <p:nvPr/>
          </p:nvCxnSpPr>
          <p:spPr>
            <a:xfrm>
              <a:off x="6029036" y="3933825"/>
              <a:ext cx="105756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18" name="Straight Connector 717"/>
            <p:cNvCxnSpPr/>
            <p:nvPr/>
          </p:nvCxnSpPr>
          <p:spPr>
            <a:xfrm>
              <a:off x="1743075" y="3943350"/>
              <a:ext cx="104832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19" name="Oval 718"/>
            <p:cNvSpPr/>
            <p:nvPr/>
          </p:nvSpPr>
          <p:spPr>
            <a:xfrm>
              <a:off x="34290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0" name="Rectangle 719"/>
            <p:cNvSpPr/>
            <p:nvPr/>
          </p:nvSpPr>
          <p:spPr>
            <a:xfrm>
              <a:off x="1038225" y="3600450"/>
              <a:ext cx="228600" cy="76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1" name="Oval 720"/>
            <p:cNvSpPr/>
            <p:nvPr/>
          </p:nvSpPr>
          <p:spPr>
            <a:xfrm>
              <a:off x="22675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2" name="Oval 721"/>
            <p:cNvSpPr/>
            <p:nvPr/>
          </p:nvSpPr>
          <p:spPr>
            <a:xfrm>
              <a:off x="52578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3" name="Oval 722"/>
            <p:cNvSpPr/>
            <p:nvPr/>
          </p:nvSpPr>
          <p:spPr>
            <a:xfrm>
              <a:off x="67148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5" name="Straight Connector 724"/>
            <p:cNvCxnSpPr/>
            <p:nvPr/>
          </p:nvCxnSpPr>
          <p:spPr>
            <a:xfrm>
              <a:off x="7410450" y="3933825"/>
              <a:ext cx="12192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26" name="Oval 725"/>
            <p:cNvSpPr/>
            <p:nvPr/>
          </p:nvSpPr>
          <p:spPr>
            <a:xfrm>
              <a:off x="82388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7" name="Oval 726"/>
            <p:cNvSpPr/>
            <p:nvPr/>
          </p:nvSpPr>
          <p:spPr>
            <a:xfrm>
              <a:off x="25723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8" name="Oval 727"/>
            <p:cNvSpPr/>
            <p:nvPr/>
          </p:nvSpPr>
          <p:spPr>
            <a:xfrm>
              <a:off x="19627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9" name="Oval 728"/>
            <p:cNvSpPr/>
            <p:nvPr/>
          </p:nvSpPr>
          <p:spPr>
            <a:xfrm>
              <a:off x="7435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0" name="Oval 729"/>
            <p:cNvSpPr/>
            <p:nvPr/>
          </p:nvSpPr>
          <p:spPr>
            <a:xfrm>
              <a:off x="4387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1" name="Oval 730"/>
            <p:cNvSpPr/>
            <p:nvPr/>
          </p:nvSpPr>
          <p:spPr>
            <a:xfrm>
              <a:off x="135255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2" name="Oval 731"/>
            <p:cNvSpPr/>
            <p:nvPr/>
          </p:nvSpPr>
          <p:spPr>
            <a:xfrm>
              <a:off x="61052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3" name="Oval 732"/>
            <p:cNvSpPr/>
            <p:nvPr/>
          </p:nvSpPr>
          <p:spPr>
            <a:xfrm>
              <a:off x="64100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4" name="Oval 733"/>
            <p:cNvSpPr/>
            <p:nvPr/>
          </p:nvSpPr>
          <p:spPr>
            <a:xfrm>
              <a:off x="79340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5" name="Oval 734"/>
            <p:cNvSpPr/>
            <p:nvPr/>
          </p:nvSpPr>
          <p:spPr>
            <a:xfrm>
              <a:off x="37338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6" name="Oval 735"/>
            <p:cNvSpPr/>
            <p:nvPr/>
          </p:nvSpPr>
          <p:spPr>
            <a:xfrm>
              <a:off x="49530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7" name="Oval 736"/>
            <p:cNvSpPr/>
            <p:nvPr/>
          </p:nvSpPr>
          <p:spPr>
            <a:xfrm>
              <a:off x="40386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8" name="Oval 737"/>
            <p:cNvSpPr/>
            <p:nvPr/>
          </p:nvSpPr>
          <p:spPr>
            <a:xfrm>
              <a:off x="4648200"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9" name="Oval 738"/>
            <p:cNvSpPr/>
            <p:nvPr/>
          </p:nvSpPr>
          <p:spPr>
            <a:xfrm>
              <a:off x="1362075" y="376121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0" name="Oval 739"/>
            <p:cNvSpPr/>
            <p:nvPr/>
          </p:nvSpPr>
          <p:spPr>
            <a:xfrm>
              <a:off x="1352550"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1" name="Straight Connector 740"/>
            <p:cNvCxnSpPr/>
            <p:nvPr/>
          </p:nvCxnSpPr>
          <p:spPr>
            <a:xfrm>
              <a:off x="2800928" y="3648674"/>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42" name="Oval 741"/>
            <p:cNvSpPr/>
            <p:nvPr/>
          </p:nvSpPr>
          <p:spPr>
            <a:xfrm>
              <a:off x="2724728"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3" name="Oval 742"/>
            <p:cNvSpPr/>
            <p:nvPr/>
          </p:nvSpPr>
          <p:spPr>
            <a:xfrm>
              <a:off x="2724728" y="376121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4" name="Straight Connector 743"/>
            <p:cNvCxnSpPr/>
            <p:nvPr/>
          </p:nvCxnSpPr>
          <p:spPr>
            <a:xfrm>
              <a:off x="4257964" y="36391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45" name="Oval 744"/>
            <p:cNvSpPr/>
            <p:nvPr/>
          </p:nvSpPr>
          <p:spPr>
            <a:xfrm>
              <a:off x="4181764"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6" name="Straight Connector 745"/>
            <p:cNvCxnSpPr/>
            <p:nvPr/>
          </p:nvCxnSpPr>
          <p:spPr>
            <a:xfrm>
              <a:off x="4581236" y="36391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47" name="Oval 746"/>
            <p:cNvSpPr/>
            <p:nvPr/>
          </p:nvSpPr>
          <p:spPr>
            <a:xfrm>
              <a:off x="4505036"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8" name="Straight Connector 747"/>
            <p:cNvCxnSpPr/>
            <p:nvPr/>
          </p:nvCxnSpPr>
          <p:spPr>
            <a:xfrm>
              <a:off x="6019800" y="3639149"/>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49" name="Oval 748"/>
            <p:cNvSpPr/>
            <p:nvPr/>
          </p:nvSpPr>
          <p:spPr>
            <a:xfrm>
              <a:off x="5943600" y="376121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0" name="Oval 749"/>
            <p:cNvSpPr/>
            <p:nvPr/>
          </p:nvSpPr>
          <p:spPr>
            <a:xfrm>
              <a:off x="5943600"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1" name="Oval 750"/>
            <p:cNvSpPr/>
            <p:nvPr/>
          </p:nvSpPr>
          <p:spPr>
            <a:xfrm>
              <a:off x="7315200" y="3551281"/>
              <a:ext cx="152400" cy="152400"/>
            </a:xfrm>
            <a:prstGeom prst="ellipse">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2" name="Oval 751"/>
            <p:cNvSpPr/>
            <p:nvPr/>
          </p:nvSpPr>
          <p:spPr>
            <a:xfrm>
              <a:off x="7324725" y="376121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53" name="Straight Connector 752"/>
            <p:cNvCxnSpPr/>
            <p:nvPr/>
          </p:nvCxnSpPr>
          <p:spPr>
            <a:xfrm>
              <a:off x="4458856" y="3334328"/>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54" name="Straight Connector 753"/>
            <p:cNvCxnSpPr/>
            <p:nvPr/>
          </p:nvCxnSpPr>
          <p:spPr>
            <a:xfrm>
              <a:off x="4382656" y="3334328"/>
              <a:ext cx="0" cy="30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55" name="Oval 754"/>
            <p:cNvSpPr/>
            <p:nvPr/>
          </p:nvSpPr>
          <p:spPr>
            <a:xfrm>
              <a:off x="4181764" y="376140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6" name="Oval 755"/>
            <p:cNvSpPr/>
            <p:nvPr/>
          </p:nvSpPr>
          <p:spPr>
            <a:xfrm>
              <a:off x="7435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7" name="Oval 756"/>
            <p:cNvSpPr/>
            <p:nvPr/>
          </p:nvSpPr>
          <p:spPr>
            <a:xfrm>
              <a:off x="1048328"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8" name="Oval 757"/>
            <p:cNvSpPr/>
            <p:nvPr/>
          </p:nvSpPr>
          <p:spPr>
            <a:xfrm>
              <a:off x="4505036" y="3761409"/>
              <a:ext cx="152400" cy="45719"/>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9" name="Oval 758"/>
            <p:cNvSpPr/>
            <p:nvPr/>
          </p:nvSpPr>
          <p:spPr>
            <a:xfrm>
              <a:off x="7324725"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4" name="Oval 723"/>
            <p:cNvSpPr/>
            <p:nvPr/>
          </p:nvSpPr>
          <p:spPr>
            <a:xfrm>
              <a:off x="7629236" y="3856081"/>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60" name="TextBox 759"/>
          <p:cNvSpPr txBox="1"/>
          <p:nvPr/>
        </p:nvSpPr>
        <p:spPr>
          <a:xfrm>
            <a:off x="3505200" y="6096000"/>
            <a:ext cx="2057400" cy="369332"/>
          </a:xfrm>
          <a:prstGeom prst="rect">
            <a:avLst/>
          </a:prstGeom>
          <a:noFill/>
        </p:spPr>
        <p:txBody>
          <a:bodyPr wrap="square" rtlCol="0">
            <a:spAutoFit/>
          </a:bodyPr>
          <a:lstStyle/>
          <a:p>
            <a:pPr algn="ctr"/>
            <a:r>
              <a:rPr lang="en-US" dirty="0" smtClean="0"/>
              <a:t>6 windows</a:t>
            </a:r>
          </a:p>
        </p:txBody>
      </p:sp>
      <p:sp>
        <p:nvSpPr>
          <p:cNvPr id="762" name="TextBox 761"/>
          <p:cNvSpPr txBox="1"/>
          <p:nvPr/>
        </p:nvSpPr>
        <p:spPr>
          <a:xfrm>
            <a:off x="228600" y="6123609"/>
            <a:ext cx="838200" cy="338554"/>
          </a:xfrm>
          <a:prstGeom prst="rect">
            <a:avLst/>
          </a:prstGeom>
          <a:noFill/>
        </p:spPr>
        <p:txBody>
          <a:bodyPr wrap="square" rtlCol="0">
            <a:spAutoFit/>
          </a:bodyPr>
          <a:lstStyle/>
          <a:p>
            <a:r>
              <a:rPr lang="en-US" sz="1600" dirty="0" smtClean="0"/>
              <a:t>4.538</a:t>
            </a:r>
            <a:endParaRPr lang="en-US" sz="1600" dirty="0"/>
          </a:p>
        </p:txBody>
      </p:sp>
      <p:sp>
        <p:nvSpPr>
          <p:cNvPr id="763" name="Rounded Rectangle 762"/>
          <p:cNvSpPr/>
          <p:nvPr/>
        </p:nvSpPr>
        <p:spPr>
          <a:xfrm>
            <a:off x="57439" y="5191125"/>
            <a:ext cx="8991600" cy="1447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7" name="TextBox 766"/>
          <p:cNvSpPr txBox="1"/>
          <p:nvPr/>
        </p:nvSpPr>
        <p:spPr>
          <a:xfrm>
            <a:off x="609600" y="0"/>
            <a:ext cx="7924800" cy="769441"/>
          </a:xfrm>
          <a:prstGeom prst="rect">
            <a:avLst/>
          </a:prstGeom>
          <a:noFill/>
        </p:spPr>
        <p:txBody>
          <a:bodyPr wrap="square" rtlCol="0">
            <a:spAutoFit/>
          </a:bodyPr>
          <a:lstStyle/>
          <a:p>
            <a:pPr algn="ctr"/>
            <a:r>
              <a:rPr lang="en-US" sz="4400" dirty="0" smtClean="0">
                <a:solidFill>
                  <a:srgbClr val="7030A0"/>
                </a:solidFill>
              </a:rPr>
              <a:t>Branched PDS Layouts</a:t>
            </a:r>
            <a:endParaRPr lang="en-US" sz="4400" baseline="30000" dirty="0">
              <a:solidFill>
                <a:srgbClr val="7030A0"/>
              </a:solidFill>
            </a:endParaRPr>
          </a:p>
        </p:txBody>
      </p:sp>
      <p:sp>
        <p:nvSpPr>
          <p:cNvPr id="768" name="TextBox 767"/>
          <p:cNvSpPr txBox="1"/>
          <p:nvPr/>
        </p:nvSpPr>
        <p:spPr>
          <a:xfrm>
            <a:off x="6705600" y="3200400"/>
            <a:ext cx="1752600" cy="369332"/>
          </a:xfrm>
          <a:prstGeom prst="rect">
            <a:avLst/>
          </a:prstGeom>
          <a:noFill/>
        </p:spPr>
        <p:txBody>
          <a:bodyPr wrap="square" rtlCol="0">
            <a:spAutoFit/>
          </a:bodyPr>
          <a:lstStyle/>
          <a:p>
            <a:r>
              <a:rPr lang="en-US" dirty="0" smtClean="0">
                <a:sym typeface="Symbol"/>
              </a:rPr>
              <a:t> 2 </a:t>
            </a:r>
            <a:r>
              <a:rPr lang="en-US" dirty="0" smtClean="0"/>
              <a:t>cav./window </a:t>
            </a:r>
            <a:endParaRPr lang="en-US" dirty="0"/>
          </a:p>
        </p:txBody>
      </p:sp>
      <p:sp>
        <p:nvSpPr>
          <p:cNvPr id="769" name="TextBox 768"/>
          <p:cNvSpPr txBox="1"/>
          <p:nvPr/>
        </p:nvSpPr>
        <p:spPr>
          <a:xfrm>
            <a:off x="6858000" y="1752600"/>
            <a:ext cx="1752600" cy="369332"/>
          </a:xfrm>
          <a:prstGeom prst="rect">
            <a:avLst/>
          </a:prstGeom>
          <a:noFill/>
        </p:spPr>
        <p:txBody>
          <a:bodyPr wrap="square" rtlCol="0">
            <a:spAutoFit/>
          </a:bodyPr>
          <a:lstStyle/>
          <a:p>
            <a:r>
              <a:rPr lang="en-US" dirty="0" smtClean="0">
                <a:sym typeface="Symbol"/>
              </a:rPr>
              <a:t>1 </a:t>
            </a:r>
            <a:r>
              <a:rPr lang="en-US" dirty="0" smtClean="0"/>
              <a:t>cav./window </a:t>
            </a:r>
            <a:endParaRPr lang="en-US" dirty="0"/>
          </a:p>
        </p:txBody>
      </p:sp>
      <p:sp>
        <p:nvSpPr>
          <p:cNvPr id="770" name="TextBox 769"/>
          <p:cNvSpPr txBox="1"/>
          <p:nvPr/>
        </p:nvSpPr>
        <p:spPr>
          <a:xfrm>
            <a:off x="6705600" y="4659868"/>
            <a:ext cx="1752600" cy="369332"/>
          </a:xfrm>
          <a:prstGeom prst="rect">
            <a:avLst/>
          </a:prstGeom>
          <a:noFill/>
        </p:spPr>
        <p:txBody>
          <a:bodyPr wrap="square" rtlCol="0">
            <a:spAutoFit/>
          </a:bodyPr>
          <a:lstStyle/>
          <a:p>
            <a:r>
              <a:rPr lang="en-US" dirty="0" smtClean="0">
                <a:sym typeface="Symbol"/>
              </a:rPr>
              <a:t> 3 </a:t>
            </a:r>
            <a:r>
              <a:rPr lang="en-US" dirty="0" smtClean="0"/>
              <a:t>cav./window </a:t>
            </a:r>
            <a:endParaRPr lang="en-US" dirty="0"/>
          </a:p>
        </p:txBody>
      </p:sp>
      <p:sp>
        <p:nvSpPr>
          <p:cNvPr id="771" name="TextBox 770"/>
          <p:cNvSpPr txBox="1"/>
          <p:nvPr/>
        </p:nvSpPr>
        <p:spPr>
          <a:xfrm>
            <a:off x="6705600" y="6096000"/>
            <a:ext cx="1752600" cy="369332"/>
          </a:xfrm>
          <a:prstGeom prst="rect">
            <a:avLst/>
          </a:prstGeom>
          <a:noFill/>
        </p:spPr>
        <p:txBody>
          <a:bodyPr wrap="square" rtlCol="0">
            <a:spAutoFit/>
          </a:bodyPr>
          <a:lstStyle/>
          <a:p>
            <a:r>
              <a:rPr lang="en-US" dirty="0" smtClean="0">
                <a:sym typeface="Symbol"/>
              </a:rPr>
              <a:t> 5 </a:t>
            </a:r>
            <a:r>
              <a:rPr lang="en-US" dirty="0" smtClean="0"/>
              <a:t>cav./window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12-04-04 RF window power.tif"/>
          <p:cNvPicPr>
            <a:picLocks noChangeAspect="1"/>
          </p:cNvPicPr>
          <p:nvPr/>
        </p:nvPicPr>
        <p:blipFill>
          <a:blip r:embed="rId2" cstate="print"/>
          <a:stretch>
            <a:fillRect/>
          </a:stretch>
        </p:blipFill>
        <p:spPr>
          <a:xfrm>
            <a:off x="5105400" y="4049741"/>
            <a:ext cx="3810000" cy="2593800"/>
          </a:xfrm>
          <a:prstGeom prst="rect">
            <a:avLst/>
          </a:prstGeom>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6610" t="28474" r="44856" b="31180"/>
          <a:stretch>
            <a:fillRect/>
          </a:stretch>
        </p:blipFill>
        <p:spPr bwMode="auto">
          <a:xfrm>
            <a:off x="304800" y="3814465"/>
            <a:ext cx="3581400" cy="2295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33400" y="144959"/>
            <a:ext cx="7924800" cy="769441"/>
          </a:xfrm>
          <a:prstGeom prst="rect">
            <a:avLst/>
          </a:prstGeom>
          <a:noFill/>
        </p:spPr>
        <p:txBody>
          <a:bodyPr wrap="square" rtlCol="0">
            <a:spAutoFit/>
          </a:bodyPr>
          <a:lstStyle/>
          <a:p>
            <a:pPr algn="ctr"/>
            <a:r>
              <a:rPr lang="en-US" sz="4400" dirty="0" smtClean="0">
                <a:solidFill>
                  <a:srgbClr val="7030A0"/>
                </a:solidFill>
              </a:rPr>
              <a:t>Window Power Handling</a:t>
            </a:r>
            <a:endParaRPr lang="en-US" sz="4400" baseline="30000" dirty="0">
              <a:solidFill>
                <a:srgbClr val="7030A0"/>
              </a:solidFill>
            </a:endParaRPr>
          </a:p>
        </p:txBody>
      </p:sp>
      <p:sp>
        <p:nvSpPr>
          <p:cNvPr id="7" name="TextBox 6"/>
          <p:cNvSpPr txBox="1"/>
          <p:nvPr/>
        </p:nvSpPr>
        <p:spPr>
          <a:xfrm>
            <a:off x="914400" y="3521333"/>
            <a:ext cx="2209800" cy="369332"/>
          </a:xfrm>
          <a:prstGeom prst="rect">
            <a:avLst/>
          </a:prstGeom>
          <a:noFill/>
        </p:spPr>
        <p:txBody>
          <a:bodyPr wrap="square" rtlCol="0">
            <a:spAutoFit/>
          </a:bodyPr>
          <a:lstStyle/>
          <a:p>
            <a:r>
              <a:rPr lang="en-US" dirty="0" smtClean="0"/>
              <a:t>Nantista &amp; </a:t>
            </a:r>
            <a:r>
              <a:rPr lang="en-US" dirty="0" err="1" smtClean="0"/>
              <a:t>Neubauer</a:t>
            </a:r>
            <a:endParaRPr lang="en-US" dirty="0"/>
          </a:p>
        </p:txBody>
      </p:sp>
      <p:sp>
        <p:nvSpPr>
          <p:cNvPr id="8" name="TextBox 7"/>
          <p:cNvSpPr txBox="1"/>
          <p:nvPr/>
        </p:nvSpPr>
        <p:spPr>
          <a:xfrm>
            <a:off x="1524000" y="3200400"/>
            <a:ext cx="838200" cy="461665"/>
          </a:xfrm>
          <a:prstGeom prst="rect">
            <a:avLst/>
          </a:prstGeom>
          <a:noFill/>
        </p:spPr>
        <p:txBody>
          <a:bodyPr wrap="square" rtlCol="0">
            <a:spAutoFit/>
          </a:bodyPr>
          <a:lstStyle/>
          <a:p>
            <a:r>
              <a:rPr lang="en-US" sz="2400" dirty="0" smtClean="0">
                <a:solidFill>
                  <a:srgbClr val="0000FF"/>
                </a:solidFill>
              </a:rPr>
              <a:t>SLAC</a:t>
            </a:r>
            <a:endParaRPr lang="en-US" sz="2400" dirty="0">
              <a:solidFill>
                <a:srgbClr val="0000FF"/>
              </a:solidFill>
            </a:endParaRPr>
          </a:p>
        </p:txBody>
      </p:sp>
      <p:sp>
        <p:nvSpPr>
          <p:cNvPr id="9" name="TextBox 8"/>
          <p:cNvSpPr txBox="1"/>
          <p:nvPr/>
        </p:nvSpPr>
        <p:spPr>
          <a:xfrm>
            <a:off x="5105400" y="3657600"/>
            <a:ext cx="3886200" cy="369332"/>
          </a:xfrm>
          <a:prstGeom prst="rect">
            <a:avLst/>
          </a:prstGeom>
          <a:noFill/>
        </p:spPr>
        <p:txBody>
          <a:bodyPr wrap="square" rtlCol="0">
            <a:spAutoFit/>
          </a:bodyPr>
          <a:lstStyle/>
          <a:p>
            <a:r>
              <a:rPr lang="en-US" dirty="0" smtClean="0"/>
              <a:t>High power tested up to </a:t>
            </a:r>
            <a:r>
              <a:rPr lang="en-US" b="1" dirty="0" smtClean="0">
                <a:solidFill>
                  <a:srgbClr val="0000FF"/>
                </a:solidFill>
              </a:rPr>
              <a:t>3 MW, 1 </a:t>
            </a:r>
            <a:r>
              <a:rPr lang="en-US" b="1" dirty="0" err="1" smtClean="0">
                <a:solidFill>
                  <a:srgbClr val="0000FF"/>
                </a:solidFill>
              </a:rPr>
              <a:t>ms</a:t>
            </a:r>
            <a:r>
              <a:rPr lang="en-US" dirty="0" err="1" smtClean="0"/>
              <a:t>.</a:t>
            </a:r>
            <a:endParaRPr lang="en-US" dirty="0"/>
          </a:p>
        </p:txBody>
      </p:sp>
      <p:sp>
        <p:nvSpPr>
          <p:cNvPr id="11" name="Rounded Rectangle 10"/>
          <p:cNvSpPr/>
          <p:nvPr/>
        </p:nvSpPr>
        <p:spPr>
          <a:xfrm>
            <a:off x="904875" y="4557414"/>
            <a:ext cx="2228850" cy="1095375"/>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73732" t="28474" r="18007" b="31180"/>
          <a:stretch>
            <a:fillRect/>
          </a:stretch>
        </p:blipFill>
        <p:spPr bwMode="auto">
          <a:xfrm>
            <a:off x="4038600" y="3800324"/>
            <a:ext cx="609600" cy="2295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762000" y="1219200"/>
            <a:ext cx="4343400" cy="1646605"/>
          </a:xfrm>
          <a:prstGeom prst="rect">
            <a:avLst/>
          </a:prstGeom>
          <a:noFill/>
        </p:spPr>
        <p:txBody>
          <a:bodyPr wrap="square" rtlCol="0">
            <a:spAutoFit/>
          </a:bodyPr>
          <a:lstStyle/>
          <a:p>
            <a:r>
              <a:rPr lang="en-US" sz="1600" b="1" dirty="0" smtClean="0">
                <a:solidFill>
                  <a:srgbClr val="0000FF"/>
                </a:solidFill>
              </a:rPr>
              <a:t>Maximum Power Needed per Cavity Fed: </a:t>
            </a:r>
          </a:p>
          <a:p>
            <a:pPr>
              <a:spcBef>
                <a:spcPts val="600"/>
              </a:spcBef>
            </a:pPr>
            <a:r>
              <a:rPr lang="en-US" sz="1600" dirty="0">
                <a:solidFill>
                  <a:srgbClr val="0000FF"/>
                </a:solidFill>
              </a:rPr>
              <a:t>	</a:t>
            </a:r>
            <a:r>
              <a:rPr lang="en-US" sz="1600" dirty="0" smtClean="0">
                <a:solidFill>
                  <a:srgbClr val="0000FF"/>
                </a:solidFill>
              </a:rPr>
              <a:t>287.2 kW	(nominal for </a:t>
            </a:r>
            <a:r>
              <a:rPr lang="en-US" sz="1600" b="1" i="1" dirty="0" smtClean="0">
                <a:solidFill>
                  <a:srgbClr val="0000FF"/>
                </a:solidFill>
              </a:rPr>
              <a:t>high power</a:t>
            </a:r>
            <a:r>
              <a:rPr lang="en-US" sz="1600" dirty="0" smtClean="0">
                <a:solidFill>
                  <a:srgbClr val="0000FF"/>
                </a:solidFill>
              </a:rPr>
              <a:t>)</a:t>
            </a:r>
          </a:p>
          <a:p>
            <a:r>
              <a:rPr lang="en-US" sz="1600" dirty="0" smtClean="0">
                <a:solidFill>
                  <a:srgbClr val="0000FF"/>
                </a:solidFill>
              </a:rPr>
              <a:t>              ×	1.06 	(timing)</a:t>
            </a:r>
          </a:p>
          <a:p>
            <a:r>
              <a:rPr lang="en-US" sz="1600" dirty="0" smtClean="0">
                <a:solidFill>
                  <a:srgbClr val="0000FF"/>
                </a:solidFill>
              </a:rPr>
              <a:t>              × 	1.04  	(local losses)</a:t>
            </a:r>
          </a:p>
          <a:p>
            <a:r>
              <a:rPr lang="en-US" sz="1600" dirty="0" smtClean="0">
                <a:solidFill>
                  <a:srgbClr val="0000FF"/>
                </a:solidFill>
              </a:rPr>
              <a:t>              </a:t>
            </a:r>
            <a:r>
              <a:rPr lang="en-US" sz="1600" u="sng" dirty="0" smtClean="0">
                <a:solidFill>
                  <a:srgbClr val="0000FF"/>
                </a:solidFill>
              </a:rPr>
              <a:t>× 	1.20</a:t>
            </a:r>
            <a:r>
              <a:rPr lang="en-US" sz="1600" dirty="0" smtClean="0">
                <a:solidFill>
                  <a:srgbClr val="0000FF"/>
                </a:solidFill>
              </a:rPr>
              <a:t>	(max gradient - all unlikely)</a:t>
            </a:r>
          </a:p>
          <a:p>
            <a:r>
              <a:rPr lang="en-US" sz="1600" dirty="0" smtClean="0">
                <a:solidFill>
                  <a:srgbClr val="0000FF"/>
                </a:solidFill>
              </a:rPr>
              <a:t>	</a:t>
            </a:r>
            <a:r>
              <a:rPr lang="en-US" sz="1600" dirty="0" smtClean="0">
                <a:solidFill>
                  <a:srgbClr val="C00000"/>
                </a:solidFill>
              </a:rPr>
              <a:t>380 kW</a:t>
            </a:r>
            <a:r>
              <a:rPr lang="en-US" sz="1600" dirty="0" smtClean="0">
                <a:solidFill>
                  <a:srgbClr val="0000FF"/>
                </a:solidFill>
                <a:sym typeface="Symbol"/>
              </a:rPr>
              <a:t>	</a:t>
            </a:r>
            <a:endParaRPr lang="en-US" sz="1600" dirty="0">
              <a:solidFill>
                <a:srgbClr val="0000FF"/>
              </a:solidFill>
            </a:endParaRPr>
          </a:p>
        </p:txBody>
      </p:sp>
      <p:sp>
        <p:nvSpPr>
          <p:cNvPr id="14" name="TextBox 13"/>
          <p:cNvSpPr txBox="1"/>
          <p:nvPr/>
        </p:nvSpPr>
        <p:spPr>
          <a:xfrm>
            <a:off x="4876800" y="1308318"/>
            <a:ext cx="2971800" cy="1815882"/>
          </a:xfrm>
          <a:prstGeom prst="rect">
            <a:avLst/>
          </a:prstGeom>
          <a:noFill/>
        </p:spPr>
        <p:txBody>
          <a:bodyPr wrap="square" rtlCol="0">
            <a:spAutoFit/>
          </a:bodyPr>
          <a:lstStyle/>
          <a:p>
            <a:r>
              <a:rPr lang="en-US" sz="1600" dirty="0" smtClean="0">
                <a:solidFill>
                  <a:srgbClr val="0000FF"/>
                </a:solidFill>
                <a:sym typeface="Symbol"/>
              </a:rPr>
              <a:t>             	1 cav.:	380 kW</a:t>
            </a:r>
          </a:p>
          <a:p>
            <a:r>
              <a:rPr lang="en-US" sz="1600" dirty="0" smtClean="0">
                <a:solidFill>
                  <a:srgbClr val="0000FF"/>
                </a:solidFill>
                <a:sym typeface="Symbol"/>
              </a:rPr>
              <a:t>	2 cav.:	760 kW</a:t>
            </a:r>
          </a:p>
          <a:p>
            <a:r>
              <a:rPr lang="en-US" sz="1600" dirty="0" smtClean="0">
                <a:solidFill>
                  <a:srgbClr val="0000FF"/>
                </a:solidFill>
                <a:sym typeface="Symbol"/>
              </a:rPr>
              <a:t>	3 cav.:	1.14 MW</a:t>
            </a:r>
          </a:p>
          <a:p>
            <a:r>
              <a:rPr lang="en-US" sz="1600" dirty="0" smtClean="0">
                <a:solidFill>
                  <a:srgbClr val="0000FF"/>
                </a:solidFill>
                <a:sym typeface="Symbol"/>
              </a:rPr>
              <a:t>	4 cav.:	1.52 MW</a:t>
            </a:r>
          </a:p>
          <a:p>
            <a:r>
              <a:rPr lang="en-US" sz="1600" dirty="0" smtClean="0">
                <a:solidFill>
                  <a:srgbClr val="0000FF"/>
                </a:solidFill>
                <a:sym typeface="Symbol"/>
              </a:rPr>
              <a:t>	</a:t>
            </a:r>
            <a:r>
              <a:rPr lang="en-US" sz="1600" b="1" dirty="0" smtClean="0">
                <a:solidFill>
                  <a:srgbClr val="0000FF"/>
                </a:solidFill>
                <a:sym typeface="Symbol"/>
              </a:rPr>
              <a:t>5 cav.:	1.90 MW</a:t>
            </a:r>
          </a:p>
          <a:p>
            <a:r>
              <a:rPr lang="en-US" sz="1600" dirty="0" smtClean="0">
                <a:solidFill>
                  <a:srgbClr val="0000FF"/>
                </a:solidFill>
                <a:sym typeface="Symbol"/>
              </a:rPr>
              <a:t>	9 cav.:	3.42 MW</a:t>
            </a:r>
          </a:p>
          <a:p>
            <a:r>
              <a:rPr lang="en-US" sz="1600" dirty="0" smtClean="0">
                <a:solidFill>
                  <a:srgbClr val="0000FF"/>
                </a:solidFill>
                <a:sym typeface="Symbol"/>
              </a:rPr>
              <a:t>	13 cav.:	4.94 MW</a:t>
            </a:r>
            <a:endParaRPr lang="en-US" sz="1600" dirty="0">
              <a:solidFill>
                <a:srgbClr val="0000FF"/>
              </a:solidFill>
            </a:endParaRPr>
          </a:p>
        </p:txBody>
      </p:sp>
      <p:sp>
        <p:nvSpPr>
          <p:cNvPr id="15" name="TextBox 14"/>
          <p:cNvSpPr txBox="1"/>
          <p:nvPr/>
        </p:nvSpPr>
        <p:spPr>
          <a:xfrm>
            <a:off x="1143000" y="6096000"/>
            <a:ext cx="1828800" cy="646331"/>
          </a:xfrm>
          <a:prstGeom prst="rect">
            <a:avLst/>
          </a:prstGeom>
          <a:noFill/>
        </p:spPr>
        <p:txBody>
          <a:bodyPr wrap="square" rtlCol="0">
            <a:spAutoFit/>
          </a:bodyPr>
          <a:lstStyle/>
          <a:p>
            <a:pPr algn="ctr"/>
            <a:r>
              <a:rPr lang="en-US" dirty="0" smtClean="0">
                <a:solidFill>
                  <a:srgbClr val="7030A0"/>
                </a:solidFill>
              </a:rPr>
              <a:t>Ceramic Plug Pressure Window</a:t>
            </a:r>
            <a:endParaRPr lang="en-US" baseline="30000" dirty="0" smtClean="0">
              <a:solidFill>
                <a:srgbClr val="7030A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P1010013"/>
          <p:cNvPicPr>
            <a:picLocks noChangeAspect="1" noChangeArrowheads="1"/>
          </p:cNvPicPr>
          <p:nvPr/>
        </p:nvPicPr>
        <p:blipFill>
          <a:blip r:embed="rId2" cstate="print"/>
          <a:srcRect l="9589" t="12785" r="4109" b="10503"/>
          <a:stretch>
            <a:fillRect/>
          </a:stretch>
        </p:blipFill>
        <p:spPr bwMode="auto">
          <a:xfrm>
            <a:off x="2286000" y="1447800"/>
            <a:ext cx="3810000" cy="2540000"/>
          </a:xfrm>
          <a:prstGeom prst="rect">
            <a:avLst/>
          </a:prstGeom>
          <a:noFill/>
          <a:ln w="9525">
            <a:noFill/>
            <a:miter lim="800000"/>
            <a:headEnd/>
            <a:tailEnd/>
          </a:ln>
        </p:spPr>
      </p:pic>
      <p:sp>
        <p:nvSpPr>
          <p:cNvPr id="5" name="TextBox 4"/>
          <p:cNvSpPr txBox="1"/>
          <p:nvPr/>
        </p:nvSpPr>
        <p:spPr>
          <a:xfrm>
            <a:off x="6172200" y="1459468"/>
            <a:ext cx="1676400" cy="369332"/>
          </a:xfrm>
          <a:prstGeom prst="rect">
            <a:avLst/>
          </a:prstGeom>
          <a:noFill/>
        </p:spPr>
        <p:txBody>
          <a:bodyPr wrap="square" rtlCol="0">
            <a:spAutoFit/>
          </a:bodyPr>
          <a:lstStyle/>
          <a:p>
            <a:r>
              <a:rPr lang="en-US" dirty="0" smtClean="0"/>
              <a:t>Tested to </a:t>
            </a:r>
            <a:r>
              <a:rPr lang="en-US" b="1" dirty="0" smtClean="0">
                <a:solidFill>
                  <a:srgbClr val="FF0000"/>
                </a:solidFill>
              </a:rPr>
              <a:t>2 MW</a:t>
            </a:r>
            <a:endParaRPr lang="en-US" b="1" dirty="0">
              <a:solidFill>
                <a:srgbClr val="FF0000"/>
              </a:solidFill>
            </a:endParaRPr>
          </a:p>
        </p:txBody>
      </p:sp>
      <p:pic>
        <p:nvPicPr>
          <p:cNvPr id="6" name="Picture 5"/>
          <p:cNvPicPr>
            <a:picLocks noChangeAspect="1" noChangeArrowheads="1"/>
          </p:cNvPicPr>
          <p:nvPr/>
        </p:nvPicPr>
        <p:blipFill>
          <a:blip r:embed="rId3" cstate="print"/>
          <a:srcRect/>
          <a:stretch>
            <a:fillRect/>
          </a:stretch>
        </p:blipFill>
        <p:spPr bwMode="auto">
          <a:xfrm>
            <a:off x="4572000" y="3889375"/>
            <a:ext cx="3871520" cy="2587625"/>
          </a:xfrm>
          <a:prstGeom prst="rect">
            <a:avLst/>
          </a:prstGeom>
          <a:noFill/>
          <a:ln w="9525">
            <a:noFill/>
            <a:miter lim="800000"/>
            <a:headEnd/>
            <a:tailEnd/>
          </a:ln>
        </p:spPr>
      </p:pic>
      <p:sp>
        <p:nvSpPr>
          <p:cNvPr id="7" name="Text Box 7"/>
          <p:cNvSpPr txBox="1">
            <a:spLocks noChangeArrowheads="1"/>
          </p:cNvSpPr>
          <p:nvPr/>
        </p:nvSpPr>
        <p:spPr bwMode="auto">
          <a:xfrm>
            <a:off x="1371600" y="6477000"/>
            <a:ext cx="2819400" cy="338554"/>
          </a:xfrm>
          <a:prstGeom prst="rect">
            <a:avLst/>
          </a:prstGeom>
          <a:noFill/>
          <a:ln w="9525">
            <a:noFill/>
            <a:miter lim="800000"/>
            <a:headEnd/>
            <a:tailEnd/>
          </a:ln>
        </p:spPr>
        <p:txBody>
          <a:bodyPr wrap="square">
            <a:spAutoFit/>
          </a:bodyPr>
          <a:lstStyle/>
          <a:p>
            <a:pPr>
              <a:spcBef>
                <a:spcPct val="50000"/>
              </a:spcBef>
            </a:pPr>
            <a:r>
              <a:rPr lang="en-US" sz="1600" dirty="0"/>
              <a:t>mean loss: ~0.51% (-.0221 dB)</a:t>
            </a:r>
          </a:p>
        </p:txBody>
      </p:sp>
      <p:sp>
        <p:nvSpPr>
          <p:cNvPr id="8" name="Text Box 8"/>
          <p:cNvSpPr txBox="1">
            <a:spLocks noChangeArrowheads="1"/>
          </p:cNvSpPr>
          <p:nvPr/>
        </p:nvSpPr>
        <p:spPr bwMode="auto">
          <a:xfrm>
            <a:off x="5257800" y="6477000"/>
            <a:ext cx="2895600" cy="338554"/>
          </a:xfrm>
          <a:prstGeom prst="rect">
            <a:avLst/>
          </a:prstGeom>
          <a:noFill/>
          <a:ln w="9525">
            <a:noFill/>
            <a:miter lim="800000"/>
            <a:headEnd/>
            <a:tailEnd/>
          </a:ln>
        </p:spPr>
        <p:txBody>
          <a:bodyPr wrap="square">
            <a:spAutoFit/>
          </a:bodyPr>
          <a:lstStyle/>
          <a:p>
            <a:pPr>
              <a:spcBef>
                <a:spcPct val="50000"/>
              </a:spcBef>
            </a:pPr>
            <a:r>
              <a:rPr lang="en-US" sz="1600" dirty="0"/>
              <a:t>max reflection: ~0.025% (-36 dB)</a:t>
            </a:r>
          </a:p>
        </p:txBody>
      </p:sp>
      <p:pic>
        <p:nvPicPr>
          <p:cNvPr id="9" name="Picture 9"/>
          <p:cNvPicPr>
            <a:picLocks noChangeAspect="1" noChangeArrowheads="1"/>
          </p:cNvPicPr>
          <p:nvPr/>
        </p:nvPicPr>
        <p:blipFill>
          <a:blip r:embed="rId4" cstate="print"/>
          <a:srcRect/>
          <a:stretch>
            <a:fillRect/>
          </a:stretch>
        </p:blipFill>
        <p:spPr bwMode="auto">
          <a:xfrm>
            <a:off x="762000" y="3925017"/>
            <a:ext cx="3815612" cy="2551983"/>
          </a:xfrm>
          <a:prstGeom prst="rect">
            <a:avLst/>
          </a:prstGeom>
          <a:noFill/>
          <a:ln w="9525">
            <a:noFill/>
            <a:miter lim="800000"/>
            <a:headEnd/>
            <a:tailEnd/>
          </a:ln>
        </p:spPr>
      </p:pic>
      <p:sp>
        <p:nvSpPr>
          <p:cNvPr id="10" name="Text Box 5"/>
          <p:cNvSpPr txBox="1">
            <a:spLocks noChangeArrowheads="1"/>
          </p:cNvSpPr>
          <p:nvPr/>
        </p:nvSpPr>
        <p:spPr bwMode="auto">
          <a:xfrm>
            <a:off x="3581400" y="1107043"/>
            <a:ext cx="965842" cy="369332"/>
          </a:xfrm>
          <a:prstGeom prst="rect">
            <a:avLst/>
          </a:prstGeom>
          <a:noFill/>
          <a:ln w="9525">
            <a:noFill/>
            <a:miter lim="800000"/>
            <a:headEnd/>
            <a:tailEnd/>
          </a:ln>
          <a:effectLst/>
        </p:spPr>
        <p:txBody>
          <a:bodyPr wrap="none">
            <a:spAutoFit/>
          </a:bodyPr>
          <a:lstStyle/>
          <a:p>
            <a:pPr algn="l"/>
            <a:r>
              <a:rPr lang="en-US" dirty="0" smtClean="0"/>
              <a:t>Nantista</a:t>
            </a:r>
            <a:endParaRPr lang="en-US" dirty="0"/>
          </a:p>
        </p:txBody>
      </p:sp>
      <p:sp>
        <p:nvSpPr>
          <p:cNvPr id="11" name="TextBox 10"/>
          <p:cNvSpPr txBox="1"/>
          <p:nvPr/>
        </p:nvSpPr>
        <p:spPr>
          <a:xfrm>
            <a:off x="1371600" y="0"/>
            <a:ext cx="6096000" cy="830997"/>
          </a:xfrm>
          <a:prstGeom prst="rect">
            <a:avLst/>
          </a:prstGeom>
          <a:noFill/>
        </p:spPr>
        <p:txBody>
          <a:bodyPr wrap="square" rtlCol="0">
            <a:spAutoFit/>
          </a:bodyPr>
          <a:lstStyle/>
          <a:p>
            <a:pPr algn="ctr"/>
            <a:r>
              <a:rPr lang="en-US" sz="4800" dirty="0" smtClean="0">
                <a:solidFill>
                  <a:srgbClr val="7030A0"/>
                </a:solidFill>
              </a:rPr>
              <a:t>U-bend Phase Shifter</a:t>
            </a:r>
            <a:endParaRPr lang="en-US" sz="4800" dirty="0">
              <a:solidFill>
                <a:srgbClr val="7030A0"/>
              </a:solidFill>
            </a:endParaRPr>
          </a:p>
        </p:txBody>
      </p:sp>
      <p:sp>
        <p:nvSpPr>
          <p:cNvPr id="12" name="TextBox 11"/>
          <p:cNvSpPr txBox="1"/>
          <p:nvPr/>
        </p:nvSpPr>
        <p:spPr>
          <a:xfrm>
            <a:off x="3657600" y="773668"/>
            <a:ext cx="990600" cy="461665"/>
          </a:xfrm>
          <a:prstGeom prst="rect">
            <a:avLst/>
          </a:prstGeom>
          <a:noFill/>
        </p:spPr>
        <p:txBody>
          <a:bodyPr wrap="square" rtlCol="0">
            <a:spAutoFit/>
          </a:bodyPr>
          <a:lstStyle/>
          <a:p>
            <a:r>
              <a:rPr lang="en-US" sz="2400" dirty="0" smtClean="0">
                <a:solidFill>
                  <a:srgbClr val="0000FF"/>
                </a:solidFill>
              </a:rPr>
              <a:t>SLAC</a:t>
            </a:r>
            <a:endParaRPr lang="en-US" sz="2400" dirty="0">
              <a:solidFill>
                <a:srgbClr val="0000FF"/>
              </a:solidFill>
            </a:endParaRPr>
          </a:p>
        </p:txBody>
      </p:sp>
      <p:pic>
        <p:nvPicPr>
          <p:cNvPr id="13" name="Picture 6" descr="3D trimetric"/>
          <p:cNvPicPr>
            <a:picLocks noChangeAspect="1" noChangeArrowheads="1"/>
          </p:cNvPicPr>
          <p:nvPr/>
        </p:nvPicPr>
        <p:blipFill>
          <a:blip r:embed="rId5" cstate="print"/>
          <a:srcRect l="40491" t="1687" r="28822" b="50000"/>
          <a:stretch>
            <a:fillRect/>
          </a:stretch>
        </p:blipFill>
        <p:spPr bwMode="auto">
          <a:xfrm>
            <a:off x="304800" y="1828800"/>
            <a:ext cx="1143000" cy="1636210"/>
          </a:xfrm>
          <a:prstGeom prst="rect">
            <a:avLst/>
          </a:prstGeom>
          <a:noFill/>
          <a:ln w="9525">
            <a:noFill/>
            <a:miter lim="800000"/>
            <a:headEnd/>
            <a:tailEnd/>
          </a:ln>
        </p:spPr>
      </p:pic>
      <p:sp>
        <p:nvSpPr>
          <p:cNvPr id="14" name="TextBox 13"/>
          <p:cNvSpPr txBox="1"/>
          <p:nvPr/>
        </p:nvSpPr>
        <p:spPr>
          <a:xfrm>
            <a:off x="6172200" y="2027128"/>
            <a:ext cx="2819400" cy="1554272"/>
          </a:xfrm>
          <a:prstGeom prst="rect">
            <a:avLst/>
          </a:prstGeom>
          <a:noFill/>
        </p:spPr>
        <p:txBody>
          <a:bodyPr wrap="square" rtlCol="0">
            <a:spAutoFit/>
          </a:bodyPr>
          <a:lstStyle/>
          <a:p>
            <a:pPr>
              <a:spcBef>
                <a:spcPts val="600"/>
              </a:spcBef>
              <a:buFont typeface="Arial" pitchFamily="34" charset="0"/>
              <a:buChar char="•"/>
            </a:pPr>
            <a:r>
              <a:rPr lang="en-US" dirty="0" smtClean="0"/>
              <a:t> No significant field enhancement or mismatch.</a:t>
            </a:r>
          </a:p>
          <a:p>
            <a:pPr>
              <a:spcBef>
                <a:spcPts val="600"/>
              </a:spcBef>
              <a:buFont typeface="Arial" pitchFamily="34" charset="0"/>
              <a:buChar char="•"/>
            </a:pPr>
            <a:r>
              <a:rPr lang="en-US" dirty="0" smtClean="0"/>
              <a:t> Rate of phase change with mechanical position independent of position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685800" y="3016984"/>
            <a:ext cx="6324600" cy="1631216"/>
          </a:xfrm>
          <a:prstGeom prst="rect">
            <a:avLst/>
          </a:prstGeom>
          <a:noFill/>
        </p:spPr>
        <p:txBody>
          <a:bodyPr wrap="square" rtlCol="0">
            <a:spAutoFit/>
          </a:bodyPr>
          <a:lstStyle/>
          <a:p>
            <a:r>
              <a:rPr lang="en-US" sz="2000" dirty="0" smtClean="0"/>
              <a:t>For </a:t>
            </a:r>
            <a:r>
              <a:rPr lang="en-US" sz="2000" i="1" dirty="0" smtClean="0">
                <a:solidFill>
                  <a:srgbClr val="0000FF"/>
                </a:solidFill>
              </a:rPr>
              <a:t>unpressurized</a:t>
            </a:r>
            <a:r>
              <a:rPr lang="en-US" sz="2000" dirty="0" smtClean="0"/>
              <a:t>,</a:t>
            </a:r>
            <a:r>
              <a:rPr lang="en-US" sz="2000" dirty="0" smtClean="0">
                <a:solidFill>
                  <a:srgbClr val="0000FF"/>
                </a:solidFill>
              </a:rPr>
              <a:t> </a:t>
            </a:r>
            <a:r>
              <a:rPr lang="en-US" sz="2000" i="1" dirty="0" smtClean="0">
                <a:solidFill>
                  <a:srgbClr val="0000FF"/>
                </a:solidFill>
              </a:rPr>
              <a:t>limited range </a:t>
            </a:r>
          </a:p>
          <a:p>
            <a:r>
              <a:rPr lang="en-US" sz="2000" dirty="0" smtClean="0"/>
              <a:t>variable power dividers, use: </a:t>
            </a:r>
            <a:endParaRPr lang="en-US" sz="2000" dirty="0"/>
          </a:p>
          <a:p>
            <a:pPr lvl="1">
              <a:buFont typeface="Arial" pitchFamily="34" charset="0"/>
              <a:buChar char="•"/>
            </a:pPr>
            <a:r>
              <a:rPr lang="en-US" sz="2000" dirty="0" smtClean="0"/>
              <a:t> </a:t>
            </a:r>
            <a:r>
              <a:rPr lang="en-US" sz="2000" i="1" dirty="0" smtClean="0">
                <a:solidFill>
                  <a:srgbClr val="C00000"/>
                </a:solidFill>
              </a:rPr>
              <a:t>non-</a:t>
            </a:r>
            <a:r>
              <a:rPr lang="en-US" sz="2000" i="1" dirty="0" err="1" smtClean="0">
                <a:solidFill>
                  <a:srgbClr val="C00000"/>
                </a:solidFill>
              </a:rPr>
              <a:t>pressurizable</a:t>
            </a:r>
            <a:r>
              <a:rPr lang="en-US" sz="2000" dirty="0" smtClean="0"/>
              <a:t> waveguide (after windows)</a:t>
            </a:r>
          </a:p>
          <a:p>
            <a:pPr lvl="1">
              <a:buFont typeface="Arial" pitchFamily="34" charset="0"/>
              <a:buChar char="•"/>
            </a:pPr>
            <a:r>
              <a:rPr lang="en-US" sz="2000" dirty="0" smtClean="0"/>
              <a:t> </a:t>
            </a:r>
            <a:r>
              <a:rPr lang="en-US" sz="2000" i="1" dirty="0" smtClean="0">
                <a:solidFill>
                  <a:srgbClr val="C00000"/>
                </a:solidFill>
              </a:rPr>
              <a:t>ordinary</a:t>
            </a:r>
            <a:r>
              <a:rPr lang="en-US" sz="2000" dirty="0" smtClean="0"/>
              <a:t> (not folded) magic-T’s</a:t>
            </a:r>
          </a:p>
          <a:p>
            <a:pPr lvl="1">
              <a:buFont typeface="Arial" pitchFamily="34" charset="0"/>
              <a:buChar char="•"/>
            </a:pPr>
            <a:r>
              <a:rPr lang="en-US" sz="2000" dirty="0" smtClean="0"/>
              <a:t> a </a:t>
            </a:r>
            <a:r>
              <a:rPr lang="en-US" sz="2000" i="1" dirty="0" smtClean="0">
                <a:solidFill>
                  <a:srgbClr val="C00000"/>
                </a:solidFill>
              </a:rPr>
              <a:t>single</a:t>
            </a:r>
            <a:r>
              <a:rPr lang="en-US" sz="2000" dirty="0" smtClean="0"/>
              <a:t> trombone + a U-bend (need phase shifters)</a:t>
            </a:r>
            <a:endParaRPr lang="en-US" sz="2000" dirty="0"/>
          </a:p>
        </p:txBody>
      </p:sp>
      <p:grpSp>
        <p:nvGrpSpPr>
          <p:cNvPr id="79" name="Group 78"/>
          <p:cNvGrpSpPr/>
          <p:nvPr/>
        </p:nvGrpSpPr>
        <p:grpSpPr>
          <a:xfrm>
            <a:off x="3962400" y="924580"/>
            <a:ext cx="4876800" cy="2590800"/>
            <a:chOff x="152400" y="1981200"/>
            <a:chExt cx="4876800" cy="2590800"/>
          </a:xfrm>
        </p:grpSpPr>
        <p:sp>
          <p:nvSpPr>
            <p:cNvPr id="17" name="Freeform 1029"/>
            <p:cNvSpPr>
              <a:spLocks/>
            </p:cNvSpPr>
            <p:nvPr/>
          </p:nvSpPr>
          <p:spPr bwMode="auto">
            <a:xfrm>
              <a:off x="1676400" y="2822575"/>
              <a:ext cx="838200" cy="1295400"/>
            </a:xfrm>
            <a:custGeom>
              <a:avLst/>
              <a:gdLst/>
              <a:ahLst/>
              <a:cxnLst>
                <a:cxn ang="0">
                  <a:pos x="0" y="528"/>
                </a:cxn>
                <a:cxn ang="0">
                  <a:pos x="0" y="288"/>
                </a:cxn>
                <a:cxn ang="0">
                  <a:pos x="288" y="288"/>
                </a:cxn>
                <a:cxn ang="0">
                  <a:pos x="288" y="0"/>
                </a:cxn>
                <a:cxn ang="0">
                  <a:pos x="528" y="0"/>
                </a:cxn>
                <a:cxn ang="0">
                  <a:pos x="528" y="816"/>
                </a:cxn>
                <a:cxn ang="0">
                  <a:pos x="288" y="816"/>
                </a:cxn>
                <a:cxn ang="0">
                  <a:pos x="288" y="528"/>
                </a:cxn>
                <a:cxn ang="0">
                  <a:pos x="0" y="528"/>
                </a:cxn>
              </a:cxnLst>
              <a:rect l="0" t="0" r="r" b="b"/>
              <a:pathLst>
                <a:path w="528" h="816">
                  <a:moveTo>
                    <a:pt x="0" y="528"/>
                  </a:moveTo>
                  <a:lnTo>
                    <a:pt x="0" y="288"/>
                  </a:lnTo>
                  <a:lnTo>
                    <a:pt x="288" y="288"/>
                  </a:lnTo>
                  <a:lnTo>
                    <a:pt x="288" y="0"/>
                  </a:lnTo>
                  <a:lnTo>
                    <a:pt x="528" y="0"/>
                  </a:lnTo>
                  <a:lnTo>
                    <a:pt x="528" y="816"/>
                  </a:lnTo>
                  <a:lnTo>
                    <a:pt x="288" y="816"/>
                  </a:lnTo>
                  <a:lnTo>
                    <a:pt x="288" y="528"/>
                  </a:lnTo>
                  <a:lnTo>
                    <a:pt x="0" y="528"/>
                  </a:lnTo>
                  <a:close/>
                </a:path>
              </a:pathLst>
            </a:custGeom>
            <a:solidFill>
              <a:srgbClr val="92D050"/>
            </a:solidFill>
            <a:ln w="9525">
              <a:solidFill>
                <a:schemeClr val="tx1"/>
              </a:solidFill>
              <a:round/>
              <a:headEnd/>
              <a:tailEnd/>
            </a:ln>
            <a:effectLst/>
          </p:spPr>
          <p:txBody>
            <a:bodyPr/>
            <a:lstStyle/>
            <a:p>
              <a:endParaRPr lang="en-US"/>
            </a:p>
          </p:txBody>
        </p:sp>
        <p:sp>
          <p:nvSpPr>
            <p:cNvPr id="18" name="Rectangle 1030"/>
            <p:cNvSpPr>
              <a:spLocks noChangeArrowheads="1"/>
            </p:cNvSpPr>
            <p:nvPr/>
          </p:nvSpPr>
          <p:spPr bwMode="auto">
            <a:xfrm>
              <a:off x="2128838" y="3359150"/>
              <a:ext cx="381000" cy="228600"/>
            </a:xfrm>
            <a:prstGeom prst="rect">
              <a:avLst/>
            </a:prstGeom>
            <a:noFill/>
            <a:ln w="9525">
              <a:solidFill>
                <a:schemeClr val="tx1"/>
              </a:solidFill>
              <a:prstDash val="dash"/>
              <a:miter lim="800000"/>
              <a:headEnd/>
              <a:tailEnd/>
            </a:ln>
            <a:effectLst/>
          </p:spPr>
          <p:txBody>
            <a:bodyPr wrap="none" anchor="ctr"/>
            <a:lstStyle/>
            <a:p>
              <a:endParaRPr lang="en-US"/>
            </a:p>
          </p:txBody>
        </p:sp>
        <p:sp>
          <p:nvSpPr>
            <p:cNvPr id="19" name="Freeform 1031"/>
            <p:cNvSpPr>
              <a:spLocks/>
            </p:cNvSpPr>
            <p:nvPr/>
          </p:nvSpPr>
          <p:spPr bwMode="auto">
            <a:xfrm flipH="1">
              <a:off x="2822575" y="2819400"/>
              <a:ext cx="838200" cy="1295400"/>
            </a:xfrm>
            <a:custGeom>
              <a:avLst/>
              <a:gdLst/>
              <a:ahLst/>
              <a:cxnLst>
                <a:cxn ang="0">
                  <a:pos x="0" y="528"/>
                </a:cxn>
                <a:cxn ang="0">
                  <a:pos x="0" y="288"/>
                </a:cxn>
                <a:cxn ang="0">
                  <a:pos x="288" y="288"/>
                </a:cxn>
                <a:cxn ang="0">
                  <a:pos x="288" y="0"/>
                </a:cxn>
                <a:cxn ang="0">
                  <a:pos x="528" y="0"/>
                </a:cxn>
                <a:cxn ang="0">
                  <a:pos x="528" y="816"/>
                </a:cxn>
                <a:cxn ang="0">
                  <a:pos x="288" y="816"/>
                </a:cxn>
                <a:cxn ang="0">
                  <a:pos x="288" y="528"/>
                </a:cxn>
                <a:cxn ang="0">
                  <a:pos x="0" y="528"/>
                </a:cxn>
              </a:cxnLst>
              <a:rect l="0" t="0" r="r" b="b"/>
              <a:pathLst>
                <a:path w="528" h="816">
                  <a:moveTo>
                    <a:pt x="0" y="528"/>
                  </a:moveTo>
                  <a:lnTo>
                    <a:pt x="0" y="288"/>
                  </a:lnTo>
                  <a:lnTo>
                    <a:pt x="288" y="288"/>
                  </a:lnTo>
                  <a:lnTo>
                    <a:pt x="288" y="0"/>
                  </a:lnTo>
                  <a:lnTo>
                    <a:pt x="528" y="0"/>
                  </a:lnTo>
                  <a:lnTo>
                    <a:pt x="528" y="816"/>
                  </a:lnTo>
                  <a:lnTo>
                    <a:pt x="288" y="816"/>
                  </a:lnTo>
                  <a:lnTo>
                    <a:pt x="288" y="528"/>
                  </a:lnTo>
                  <a:lnTo>
                    <a:pt x="0" y="528"/>
                  </a:lnTo>
                  <a:close/>
                </a:path>
              </a:pathLst>
            </a:custGeom>
            <a:solidFill>
              <a:srgbClr val="92D050"/>
            </a:solidFill>
            <a:ln w="9525">
              <a:solidFill>
                <a:schemeClr val="tx1"/>
              </a:solidFill>
              <a:round/>
              <a:headEnd/>
              <a:tailEnd/>
            </a:ln>
            <a:effectLst/>
          </p:spPr>
          <p:txBody>
            <a:bodyPr/>
            <a:lstStyle/>
            <a:p>
              <a:endParaRPr lang="en-US"/>
            </a:p>
          </p:txBody>
        </p:sp>
        <p:sp>
          <p:nvSpPr>
            <p:cNvPr id="20" name="Rectangle 1032"/>
            <p:cNvSpPr>
              <a:spLocks noChangeArrowheads="1"/>
            </p:cNvSpPr>
            <p:nvPr/>
          </p:nvSpPr>
          <p:spPr bwMode="auto">
            <a:xfrm>
              <a:off x="3505200" y="3276600"/>
              <a:ext cx="1066800" cy="381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3" name="Rectangle 1036" descr="Dark vertical"/>
            <p:cNvSpPr>
              <a:spLocks noChangeArrowheads="1"/>
            </p:cNvSpPr>
            <p:nvPr/>
          </p:nvSpPr>
          <p:spPr bwMode="auto">
            <a:xfrm>
              <a:off x="2547938" y="1981200"/>
              <a:ext cx="228600" cy="76200"/>
            </a:xfrm>
            <a:prstGeom prst="rect">
              <a:avLst/>
            </a:prstGeom>
            <a:pattFill prst="dkVert">
              <a:fgClr>
                <a:schemeClr val="tx1"/>
              </a:fgClr>
              <a:bgClr>
                <a:schemeClr val="accent1"/>
              </a:bgClr>
            </a:pattFill>
            <a:ln w="9525">
              <a:solidFill>
                <a:schemeClr val="tx1"/>
              </a:solidFill>
              <a:miter lim="800000"/>
              <a:headEnd/>
              <a:tailEnd/>
            </a:ln>
            <a:effectLst/>
          </p:spPr>
          <p:txBody>
            <a:bodyPr wrap="none" anchor="ctr"/>
            <a:lstStyle/>
            <a:p>
              <a:endParaRPr lang="en-US"/>
            </a:p>
          </p:txBody>
        </p:sp>
        <p:sp>
          <p:nvSpPr>
            <p:cNvPr id="25" name="Freeform 1038"/>
            <p:cNvSpPr>
              <a:spLocks/>
            </p:cNvSpPr>
            <p:nvPr/>
          </p:nvSpPr>
          <p:spPr bwMode="auto">
            <a:xfrm>
              <a:off x="2133600" y="2133600"/>
              <a:ext cx="1066800" cy="838200"/>
            </a:xfrm>
            <a:custGeom>
              <a:avLst/>
              <a:gdLst/>
              <a:ahLst/>
              <a:cxnLst>
                <a:cxn ang="0">
                  <a:pos x="0" y="528"/>
                </a:cxn>
                <a:cxn ang="0">
                  <a:pos x="0" y="144"/>
                </a:cxn>
                <a:cxn ang="0">
                  <a:pos x="144" y="0"/>
                </a:cxn>
                <a:cxn ang="0">
                  <a:pos x="528" y="0"/>
                </a:cxn>
                <a:cxn ang="0">
                  <a:pos x="672" y="144"/>
                </a:cxn>
                <a:cxn ang="0">
                  <a:pos x="672" y="528"/>
                </a:cxn>
                <a:cxn ang="0">
                  <a:pos x="432" y="528"/>
                </a:cxn>
                <a:cxn ang="0">
                  <a:pos x="432" y="336"/>
                </a:cxn>
                <a:cxn ang="0">
                  <a:pos x="240" y="336"/>
                </a:cxn>
                <a:cxn ang="0">
                  <a:pos x="240" y="528"/>
                </a:cxn>
                <a:cxn ang="0">
                  <a:pos x="0" y="528"/>
                </a:cxn>
              </a:cxnLst>
              <a:rect l="0" t="0" r="r" b="b"/>
              <a:pathLst>
                <a:path w="672" h="528">
                  <a:moveTo>
                    <a:pt x="0" y="528"/>
                  </a:moveTo>
                  <a:lnTo>
                    <a:pt x="0" y="144"/>
                  </a:lnTo>
                  <a:lnTo>
                    <a:pt x="144" y="0"/>
                  </a:lnTo>
                  <a:lnTo>
                    <a:pt x="528" y="0"/>
                  </a:lnTo>
                  <a:lnTo>
                    <a:pt x="672" y="144"/>
                  </a:lnTo>
                  <a:lnTo>
                    <a:pt x="672" y="528"/>
                  </a:lnTo>
                  <a:lnTo>
                    <a:pt x="432" y="528"/>
                  </a:lnTo>
                  <a:lnTo>
                    <a:pt x="432" y="336"/>
                  </a:lnTo>
                  <a:lnTo>
                    <a:pt x="240" y="336"/>
                  </a:lnTo>
                  <a:lnTo>
                    <a:pt x="240" y="528"/>
                  </a:lnTo>
                  <a:lnTo>
                    <a:pt x="0" y="528"/>
                  </a:lnTo>
                  <a:close/>
                </a:path>
              </a:pathLst>
            </a:custGeom>
            <a:solidFill>
              <a:schemeClr val="tx2">
                <a:lumMod val="40000"/>
                <a:lumOff val="60000"/>
              </a:schemeClr>
            </a:solidFill>
            <a:ln w="9525">
              <a:solidFill>
                <a:schemeClr val="tx1"/>
              </a:solidFill>
              <a:round/>
              <a:headEnd/>
              <a:tailEnd/>
            </a:ln>
            <a:effectLst/>
          </p:spPr>
          <p:txBody>
            <a:bodyPr/>
            <a:lstStyle/>
            <a:p>
              <a:endParaRPr lang="en-US"/>
            </a:p>
          </p:txBody>
        </p:sp>
        <p:sp>
          <p:nvSpPr>
            <p:cNvPr id="28" name="Line 1035"/>
            <p:cNvSpPr>
              <a:spLocks noChangeShapeType="1"/>
            </p:cNvSpPr>
            <p:nvPr/>
          </p:nvSpPr>
          <p:spPr bwMode="auto">
            <a:xfrm flipV="1">
              <a:off x="2655888" y="2057400"/>
              <a:ext cx="0" cy="152400"/>
            </a:xfrm>
            <a:prstGeom prst="line">
              <a:avLst/>
            </a:prstGeom>
            <a:noFill/>
            <a:ln w="25400">
              <a:solidFill>
                <a:schemeClr val="tx1"/>
              </a:solidFill>
              <a:round/>
              <a:headEnd/>
              <a:tailEnd/>
            </a:ln>
            <a:effectLst/>
          </p:spPr>
          <p:txBody>
            <a:bodyPr/>
            <a:lstStyle/>
            <a:p>
              <a:endParaRPr lang="en-US"/>
            </a:p>
          </p:txBody>
        </p:sp>
        <p:sp>
          <p:nvSpPr>
            <p:cNvPr id="31" name="Freeform 1050"/>
            <p:cNvSpPr>
              <a:spLocks/>
            </p:cNvSpPr>
            <p:nvPr/>
          </p:nvSpPr>
          <p:spPr bwMode="auto">
            <a:xfrm flipV="1">
              <a:off x="2133600" y="3962400"/>
              <a:ext cx="1066800" cy="609600"/>
            </a:xfrm>
            <a:custGeom>
              <a:avLst/>
              <a:gdLst/>
              <a:ahLst/>
              <a:cxnLst>
                <a:cxn ang="0">
                  <a:pos x="0" y="384"/>
                </a:cxn>
                <a:cxn ang="0">
                  <a:pos x="240" y="384"/>
                </a:cxn>
                <a:cxn ang="0">
                  <a:pos x="240" y="240"/>
                </a:cxn>
                <a:cxn ang="0">
                  <a:pos x="432" y="240"/>
                </a:cxn>
                <a:cxn ang="0">
                  <a:pos x="432" y="384"/>
                </a:cxn>
                <a:cxn ang="0">
                  <a:pos x="672" y="384"/>
                </a:cxn>
                <a:cxn ang="0">
                  <a:pos x="672" y="144"/>
                </a:cxn>
                <a:cxn ang="0">
                  <a:pos x="528" y="0"/>
                </a:cxn>
                <a:cxn ang="0">
                  <a:pos x="144" y="0"/>
                </a:cxn>
                <a:cxn ang="0">
                  <a:pos x="0" y="144"/>
                </a:cxn>
                <a:cxn ang="0">
                  <a:pos x="0" y="384"/>
                </a:cxn>
              </a:cxnLst>
              <a:rect l="0" t="0" r="r" b="b"/>
              <a:pathLst>
                <a:path w="672" h="384">
                  <a:moveTo>
                    <a:pt x="0" y="384"/>
                  </a:moveTo>
                  <a:lnTo>
                    <a:pt x="240" y="384"/>
                  </a:lnTo>
                  <a:lnTo>
                    <a:pt x="240" y="240"/>
                  </a:lnTo>
                  <a:lnTo>
                    <a:pt x="432" y="240"/>
                  </a:lnTo>
                  <a:lnTo>
                    <a:pt x="432" y="384"/>
                  </a:lnTo>
                  <a:lnTo>
                    <a:pt x="672" y="384"/>
                  </a:lnTo>
                  <a:lnTo>
                    <a:pt x="672" y="144"/>
                  </a:lnTo>
                  <a:lnTo>
                    <a:pt x="528" y="0"/>
                  </a:lnTo>
                  <a:lnTo>
                    <a:pt x="144" y="0"/>
                  </a:lnTo>
                  <a:lnTo>
                    <a:pt x="0" y="144"/>
                  </a:lnTo>
                  <a:lnTo>
                    <a:pt x="0" y="384"/>
                  </a:lnTo>
                  <a:close/>
                </a:path>
              </a:pathLst>
            </a:custGeom>
            <a:solidFill>
              <a:schemeClr val="accent1"/>
            </a:solidFill>
            <a:ln w="9525">
              <a:solidFill>
                <a:schemeClr val="tx1"/>
              </a:solidFill>
              <a:round/>
              <a:headEnd/>
              <a:tailEnd/>
            </a:ln>
            <a:effectLst/>
          </p:spPr>
          <p:txBody>
            <a:bodyPr/>
            <a:lstStyle/>
            <a:p>
              <a:endParaRPr lang="en-US"/>
            </a:p>
          </p:txBody>
        </p:sp>
        <p:sp>
          <p:nvSpPr>
            <p:cNvPr id="33" name="Text Box 1053"/>
            <p:cNvSpPr txBox="1">
              <a:spLocks noChangeArrowheads="1"/>
            </p:cNvSpPr>
            <p:nvPr/>
          </p:nvSpPr>
          <p:spPr bwMode="auto">
            <a:xfrm>
              <a:off x="1371600" y="2438400"/>
              <a:ext cx="685800" cy="523220"/>
            </a:xfrm>
            <a:prstGeom prst="rect">
              <a:avLst/>
            </a:prstGeom>
            <a:noFill/>
            <a:ln w="9525">
              <a:noFill/>
              <a:miter lim="800000"/>
              <a:headEnd/>
              <a:tailEnd/>
            </a:ln>
            <a:effectLst/>
          </p:spPr>
          <p:txBody>
            <a:bodyPr wrap="square">
              <a:spAutoFit/>
            </a:bodyPr>
            <a:lstStyle/>
            <a:p>
              <a:pPr>
                <a:spcBef>
                  <a:spcPct val="50000"/>
                </a:spcBef>
              </a:pPr>
              <a:r>
                <a:rPr lang="en-US" sz="1400" dirty="0" smtClean="0"/>
                <a:t>outer </a:t>
              </a:r>
              <a:r>
                <a:rPr lang="en-US" sz="1400" dirty="0"/>
                <a:t>box</a:t>
              </a:r>
            </a:p>
          </p:txBody>
        </p:sp>
        <p:sp>
          <p:nvSpPr>
            <p:cNvPr id="34" name="Line 1054"/>
            <p:cNvSpPr>
              <a:spLocks noChangeShapeType="1"/>
            </p:cNvSpPr>
            <p:nvPr/>
          </p:nvSpPr>
          <p:spPr bwMode="auto">
            <a:xfrm>
              <a:off x="1828800" y="2819400"/>
              <a:ext cx="304800" cy="76200"/>
            </a:xfrm>
            <a:prstGeom prst="line">
              <a:avLst/>
            </a:prstGeom>
            <a:noFill/>
            <a:ln w="9525">
              <a:solidFill>
                <a:schemeClr val="tx1"/>
              </a:solidFill>
              <a:round/>
              <a:headEnd/>
              <a:tailEnd type="triangle" w="med" len="med"/>
            </a:ln>
            <a:effectLst/>
          </p:spPr>
          <p:txBody>
            <a:bodyPr/>
            <a:lstStyle/>
            <a:p>
              <a:endParaRPr lang="en-US"/>
            </a:p>
          </p:txBody>
        </p:sp>
        <p:sp>
          <p:nvSpPr>
            <p:cNvPr id="35" name="Text Box 1055"/>
            <p:cNvSpPr txBox="1">
              <a:spLocks noChangeArrowheads="1"/>
            </p:cNvSpPr>
            <p:nvPr/>
          </p:nvSpPr>
          <p:spPr bwMode="auto">
            <a:xfrm>
              <a:off x="3505200" y="2140803"/>
              <a:ext cx="1143000" cy="523220"/>
            </a:xfrm>
            <a:prstGeom prst="rect">
              <a:avLst/>
            </a:prstGeom>
            <a:noFill/>
            <a:ln w="9525">
              <a:noFill/>
              <a:miter lim="800000"/>
              <a:headEnd/>
              <a:tailEnd/>
            </a:ln>
            <a:effectLst/>
          </p:spPr>
          <p:txBody>
            <a:bodyPr wrap="square">
              <a:spAutoFit/>
            </a:bodyPr>
            <a:lstStyle/>
            <a:p>
              <a:pPr>
                <a:spcBef>
                  <a:spcPct val="50000"/>
                </a:spcBef>
              </a:pPr>
              <a:r>
                <a:rPr lang="en-US" sz="1400" dirty="0"/>
                <a:t>moving inner waveguide</a:t>
              </a:r>
            </a:p>
          </p:txBody>
        </p:sp>
        <p:sp>
          <p:nvSpPr>
            <p:cNvPr id="39" name="Rectangle 1032"/>
            <p:cNvSpPr>
              <a:spLocks noChangeArrowheads="1"/>
            </p:cNvSpPr>
            <p:nvPr/>
          </p:nvSpPr>
          <p:spPr bwMode="auto">
            <a:xfrm>
              <a:off x="762000" y="3276600"/>
              <a:ext cx="1066800" cy="381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7" name="Freeform 1048"/>
            <p:cNvSpPr>
              <a:spLocks/>
            </p:cNvSpPr>
            <p:nvPr/>
          </p:nvSpPr>
          <p:spPr bwMode="auto">
            <a:xfrm>
              <a:off x="2133600" y="2209800"/>
              <a:ext cx="1066800" cy="609600"/>
            </a:xfrm>
            <a:custGeom>
              <a:avLst/>
              <a:gdLst/>
              <a:ahLst/>
              <a:cxnLst>
                <a:cxn ang="0">
                  <a:pos x="0" y="384"/>
                </a:cxn>
                <a:cxn ang="0">
                  <a:pos x="240" y="384"/>
                </a:cxn>
                <a:cxn ang="0">
                  <a:pos x="240" y="240"/>
                </a:cxn>
                <a:cxn ang="0">
                  <a:pos x="432" y="240"/>
                </a:cxn>
                <a:cxn ang="0">
                  <a:pos x="432" y="384"/>
                </a:cxn>
                <a:cxn ang="0">
                  <a:pos x="672" y="384"/>
                </a:cxn>
                <a:cxn ang="0">
                  <a:pos x="672" y="144"/>
                </a:cxn>
                <a:cxn ang="0">
                  <a:pos x="528" y="0"/>
                </a:cxn>
                <a:cxn ang="0">
                  <a:pos x="144" y="0"/>
                </a:cxn>
                <a:cxn ang="0">
                  <a:pos x="0" y="144"/>
                </a:cxn>
                <a:cxn ang="0">
                  <a:pos x="0" y="384"/>
                </a:cxn>
              </a:cxnLst>
              <a:rect l="0" t="0" r="r" b="b"/>
              <a:pathLst>
                <a:path w="672" h="384">
                  <a:moveTo>
                    <a:pt x="0" y="384"/>
                  </a:moveTo>
                  <a:lnTo>
                    <a:pt x="240" y="384"/>
                  </a:lnTo>
                  <a:lnTo>
                    <a:pt x="240" y="240"/>
                  </a:lnTo>
                  <a:lnTo>
                    <a:pt x="432" y="240"/>
                  </a:lnTo>
                  <a:lnTo>
                    <a:pt x="432" y="384"/>
                  </a:lnTo>
                  <a:lnTo>
                    <a:pt x="672" y="384"/>
                  </a:lnTo>
                  <a:lnTo>
                    <a:pt x="672" y="144"/>
                  </a:lnTo>
                  <a:lnTo>
                    <a:pt x="528" y="0"/>
                  </a:lnTo>
                  <a:lnTo>
                    <a:pt x="144" y="0"/>
                  </a:lnTo>
                  <a:lnTo>
                    <a:pt x="0" y="144"/>
                  </a:lnTo>
                  <a:lnTo>
                    <a:pt x="0" y="384"/>
                  </a:lnTo>
                  <a:close/>
                </a:path>
              </a:pathLst>
            </a:custGeom>
            <a:solidFill>
              <a:srgbClr val="FFCC00"/>
            </a:solidFill>
            <a:ln w="9525">
              <a:noFill/>
              <a:round/>
              <a:headEnd/>
              <a:tailEnd/>
            </a:ln>
            <a:effectLst/>
          </p:spPr>
          <p:txBody>
            <a:bodyPr/>
            <a:lstStyle/>
            <a:p>
              <a:endParaRPr lang="en-US"/>
            </a:p>
          </p:txBody>
        </p:sp>
        <p:sp>
          <p:nvSpPr>
            <p:cNvPr id="36" name="Line 1056"/>
            <p:cNvSpPr>
              <a:spLocks noChangeShapeType="1"/>
            </p:cNvSpPr>
            <p:nvPr/>
          </p:nvSpPr>
          <p:spPr bwMode="auto">
            <a:xfrm flipH="1">
              <a:off x="2971800" y="2362200"/>
              <a:ext cx="533400" cy="152400"/>
            </a:xfrm>
            <a:prstGeom prst="line">
              <a:avLst/>
            </a:prstGeom>
            <a:noFill/>
            <a:ln w="9525">
              <a:solidFill>
                <a:schemeClr val="tx1"/>
              </a:solidFill>
              <a:round/>
              <a:headEnd/>
              <a:tailEnd type="triangle" w="med" len="med"/>
            </a:ln>
            <a:effectLst/>
          </p:spPr>
          <p:txBody>
            <a:bodyPr/>
            <a:lstStyle/>
            <a:p>
              <a:endParaRPr lang="en-US"/>
            </a:p>
          </p:txBody>
        </p:sp>
        <p:sp>
          <p:nvSpPr>
            <p:cNvPr id="42" name="Rectangle 1030"/>
            <p:cNvSpPr>
              <a:spLocks noChangeArrowheads="1"/>
            </p:cNvSpPr>
            <p:nvPr/>
          </p:nvSpPr>
          <p:spPr bwMode="auto">
            <a:xfrm>
              <a:off x="2819400" y="3352800"/>
              <a:ext cx="381000" cy="228600"/>
            </a:xfrm>
            <a:prstGeom prst="rect">
              <a:avLst/>
            </a:prstGeom>
            <a:solidFill>
              <a:srgbClr val="00B050"/>
            </a:solidFill>
            <a:ln w="9525">
              <a:solidFill>
                <a:schemeClr val="tx1"/>
              </a:solidFill>
              <a:miter lim="800000"/>
              <a:headEnd/>
              <a:tailEnd/>
            </a:ln>
            <a:effectLst/>
          </p:spPr>
          <p:txBody>
            <a:bodyPr wrap="none" anchor="ctr"/>
            <a:lstStyle/>
            <a:p>
              <a:endParaRPr lang="en-US"/>
            </a:p>
          </p:txBody>
        </p:sp>
        <p:sp>
          <p:nvSpPr>
            <p:cNvPr id="44" name="Text Box 1053"/>
            <p:cNvSpPr txBox="1">
              <a:spLocks noChangeArrowheads="1"/>
            </p:cNvSpPr>
            <p:nvPr/>
          </p:nvSpPr>
          <p:spPr bwMode="auto">
            <a:xfrm>
              <a:off x="1295400" y="3743980"/>
              <a:ext cx="762000" cy="523220"/>
            </a:xfrm>
            <a:prstGeom prst="rect">
              <a:avLst/>
            </a:prstGeom>
            <a:noFill/>
            <a:ln w="9525">
              <a:noFill/>
              <a:miter lim="800000"/>
              <a:headEnd/>
              <a:tailEnd/>
            </a:ln>
            <a:effectLst/>
          </p:spPr>
          <p:txBody>
            <a:bodyPr wrap="square">
              <a:spAutoFit/>
            </a:bodyPr>
            <a:lstStyle/>
            <a:p>
              <a:pPr>
                <a:spcBef>
                  <a:spcPct val="50000"/>
                </a:spcBef>
              </a:pPr>
              <a:r>
                <a:rPr lang="en-US" sz="1400" dirty="0" smtClean="0"/>
                <a:t>back to load</a:t>
              </a:r>
              <a:endParaRPr lang="en-US" sz="1400" dirty="0"/>
            </a:p>
          </p:txBody>
        </p:sp>
        <p:sp>
          <p:nvSpPr>
            <p:cNvPr id="45" name="Line 1054"/>
            <p:cNvSpPr>
              <a:spLocks noChangeShapeType="1"/>
            </p:cNvSpPr>
            <p:nvPr/>
          </p:nvSpPr>
          <p:spPr bwMode="auto">
            <a:xfrm flipV="1">
              <a:off x="1905000" y="3505200"/>
              <a:ext cx="381000" cy="304800"/>
            </a:xfrm>
            <a:prstGeom prst="line">
              <a:avLst/>
            </a:prstGeom>
            <a:noFill/>
            <a:ln w="9525">
              <a:solidFill>
                <a:schemeClr val="tx1"/>
              </a:solidFill>
              <a:round/>
              <a:headEnd/>
              <a:tailEnd type="triangle" w="med" len="med"/>
            </a:ln>
            <a:effectLst/>
          </p:spPr>
          <p:txBody>
            <a:bodyPr/>
            <a:lstStyle/>
            <a:p>
              <a:endParaRPr lang="en-US"/>
            </a:p>
          </p:txBody>
        </p:sp>
        <p:sp>
          <p:nvSpPr>
            <p:cNvPr id="47" name="Notched Right Arrow 46"/>
            <p:cNvSpPr/>
            <p:nvPr/>
          </p:nvSpPr>
          <p:spPr>
            <a:xfrm>
              <a:off x="152400" y="3352800"/>
              <a:ext cx="533400" cy="228600"/>
            </a:xfrm>
            <a:prstGeom prst="notchedRightArrow">
              <a:avLst/>
            </a:prstGeom>
            <a:solidFill>
              <a:schemeClr val="accent2">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Notched Right Arrow 47"/>
            <p:cNvSpPr/>
            <p:nvPr/>
          </p:nvSpPr>
          <p:spPr>
            <a:xfrm>
              <a:off x="4648200" y="3352800"/>
              <a:ext cx="381000" cy="228600"/>
            </a:xfrm>
            <a:prstGeom prst="notchedRightArrow">
              <a:avLst/>
            </a:prstGeom>
            <a:solidFill>
              <a:schemeClr val="accent2">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Notched Right Arrow 48"/>
            <p:cNvSpPr/>
            <p:nvPr/>
          </p:nvSpPr>
          <p:spPr>
            <a:xfrm rot="5400000">
              <a:off x="2895600" y="3505200"/>
              <a:ext cx="228600" cy="228600"/>
            </a:xfrm>
            <a:prstGeom prst="notchedRightArrow">
              <a:avLst/>
            </a:prstGeom>
            <a:solidFill>
              <a:schemeClr val="accent2">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Line 1054"/>
            <p:cNvSpPr>
              <a:spLocks noChangeShapeType="1"/>
            </p:cNvSpPr>
            <p:nvPr/>
          </p:nvSpPr>
          <p:spPr bwMode="auto">
            <a:xfrm flipH="1" flipV="1">
              <a:off x="3124200" y="3505200"/>
              <a:ext cx="304800" cy="304800"/>
            </a:xfrm>
            <a:prstGeom prst="line">
              <a:avLst/>
            </a:prstGeom>
            <a:noFill/>
            <a:ln w="9525">
              <a:solidFill>
                <a:schemeClr val="tx1"/>
              </a:solidFill>
              <a:round/>
              <a:headEnd/>
              <a:tailEnd type="triangle" w="med" len="med"/>
            </a:ln>
            <a:effectLst/>
          </p:spPr>
          <p:txBody>
            <a:bodyPr/>
            <a:lstStyle/>
            <a:p>
              <a:endParaRPr lang="en-US"/>
            </a:p>
          </p:txBody>
        </p:sp>
        <p:sp>
          <p:nvSpPr>
            <p:cNvPr id="51" name="Text Box 1053"/>
            <p:cNvSpPr txBox="1">
              <a:spLocks noChangeArrowheads="1"/>
            </p:cNvSpPr>
            <p:nvPr/>
          </p:nvSpPr>
          <p:spPr bwMode="auto">
            <a:xfrm>
              <a:off x="3352800" y="3680936"/>
              <a:ext cx="1143000" cy="523220"/>
            </a:xfrm>
            <a:prstGeom prst="rect">
              <a:avLst/>
            </a:prstGeom>
            <a:noFill/>
            <a:ln w="9525">
              <a:noFill/>
              <a:miter lim="800000"/>
              <a:headEnd/>
              <a:tailEnd/>
            </a:ln>
            <a:effectLst/>
          </p:spPr>
          <p:txBody>
            <a:bodyPr wrap="square">
              <a:spAutoFit/>
            </a:bodyPr>
            <a:lstStyle/>
            <a:p>
              <a:pPr>
                <a:spcBef>
                  <a:spcPct val="50000"/>
                </a:spcBef>
              </a:pPr>
              <a:r>
                <a:rPr lang="en-US" sz="1400" dirty="0" smtClean="0"/>
                <a:t>E-plane bend into feed</a:t>
              </a:r>
              <a:endParaRPr lang="en-US" sz="1400" dirty="0"/>
            </a:p>
          </p:txBody>
        </p:sp>
        <p:sp>
          <p:nvSpPr>
            <p:cNvPr id="29" name="Freeform 1049"/>
            <p:cNvSpPr>
              <a:spLocks/>
            </p:cNvSpPr>
            <p:nvPr/>
          </p:nvSpPr>
          <p:spPr bwMode="auto">
            <a:xfrm>
              <a:off x="2133600" y="2133600"/>
              <a:ext cx="1066800" cy="838200"/>
            </a:xfrm>
            <a:custGeom>
              <a:avLst/>
              <a:gdLst/>
              <a:ahLst/>
              <a:cxnLst>
                <a:cxn ang="0">
                  <a:pos x="0" y="528"/>
                </a:cxn>
                <a:cxn ang="0">
                  <a:pos x="0" y="144"/>
                </a:cxn>
                <a:cxn ang="0">
                  <a:pos x="144" y="0"/>
                </a:cxn>
                <a:cxn ang="0">
                  <a:pos x="528" y="0"/>
                </a:cxn>
                <a:cxn ang="0">
                  <a:pos x="672" y="144"/>
                </a:cxn>
                <a:cxn ang="0">
                  <a:pos x="672" y="528"/>
                </a:cxn>
                <a:cxn ang="0">
                  <a:pos x="432" y="528"/>
                </a:cxn>
                <a:cxn ang="0">
                  <a:pos x="432" y="336"/>
                </a:cxn>
                <a:cxn ang="0">
                  <a:pos x="240" y="336"/>
                </a:cxn>
                <a:cxn ang="0">
                  <a:pos x="240" y="528"/>
                </a:cxn>
                <a:cxn ang="0">
                  <a:pos x="0" y="528"/>
                </a:cxn>
              </a:cxnLst>
              <a:rect l="0" t="0" r="r" b="b"/>
              <a:pathLst>
                <a:path w="672" h="528">
                  <a:moveTo>
                    <a:pt x="0" y="528"/>
                  </a:moveTo>
                  <a:lnTo>
                    <a:pt x="0" y="144"/>
                  </a:lnTo>
                  <a:lnTo>
                    <a:pt x="144" y="0"/>
                  </a:lnTo>
                  <a:lnTo>
                    <a:pt x="528" y="0"/>
                  </a:lnTo>
                  <a:lnTo>
                    <a:pt x="672" y="144"/>
                  </a:lnTo>
                  <a:lnTo>
                    <a:pt x="672" y="528"/>
                  </a:lnTo>
                  <a:lnTo>
                    <a:pt x="432" y="528"/>
                  </a:lnTo>
                  <a:lnTo>
                    <a:pt x="432" y="336"/>
                  </a:lnTo>
                  <a:lnTo>
                    <a:pt x="240" y="336"/>
                  </a:lnTo>
                  <a:lnTo>
                    <a:pt x="240" y="528"/>
                  </a:lnTo>
                  <a:lnTo>
                    <a:pt x="0" y="528"/>
                  </a:lnTo>
                  <a:close/>
                </a:path>
              </a:pathLst>
            </a:custGeom>
            <a:noFill/>
            <a:ln w="19050">
              <a:solidFill>
                <a:schemeClr val="tx1"/>
              </a:solidFill>
              <a:round/>
              <a:headEnd/>
              <a:tailEnd/>
            </a:ln>
            <a:effectLst/>
          </p:spPr>
          <p:txBody>
            <a:bodyPr/>
            <a:lstStyle/>
            <a:p>
              <a:endParaRPr lang="en-US"/>
            </a:p>
          </p:txBody>
        </p:sp>
      </p:grpSp>
      <p:pic>
        <p:nvPicPr>
          <p:cNvPr id="64" name="Picture 6" descr="3D trimetric"/>
          <p:cNvPicPr>
            <a:picLocks noChangeAspect="1" noChangeArrowheads="1"/>
          </p:cNvPicPr>
          <p:nvPr/>
        </p:nvPicPr>
        <p:blipFill>
          <a:blip r:embed="rId2" cstate="print"/>
          <a:srcRect l="40491" t="1687" r="28822" b="50000"/>
          <a:stretch>
            <a:fillRect/>
          </a:stretch>
        </p:blipFill>
        <p:spPr bwMode="auto">
          <a:xfrm>
            <a:off x="152400" y="685800"/>
            <a:ext cx="1600200" cy="2290693"/>
          </a:xfrm>
          <a:prstGeom prst="rect">
            <a:avLst/>
          </a:prstGeom>
          <a:noFill/>
          <a:ln w="9525">
            <a:noFill/>
            <a:miter lim="800000"/>
            <a:headEnd/>
            <a:tailEnd/>
          </a:ln>
        </p:spPr>
      </p:pic>
      <p:graphicFrame>
        <p:nvGraphicFramePr>
          <p:cNvPr id="80" name="Table 79"/>
          <p:cNvGraphicFramePr>
            <a:graphicFrameLocks noGrp="1"/>
          </p:cNvGraphicFramePr>
          <p:nvPr/>
        </p:nvGraphicFramePr>
        <p:xfrm>
          <a:off x="304800" y="4648200"/>
          <a:ext cx="4038600" cy="1942760"/>
        </p:xfrm>
        <a:graphic>
          <a:graphicData uri="http://schemas.openxmlformats.org/drawingml/2006/table">
            <a:tbl>
              <a:tblPr firstRow="1" bandRow="1">
                <a:tableStyleId>{5C22544A-7EE6-4342-B048-85BDC9FD1C3A}</a:tableStyleId>
              </a:tblPr>
              <a:tblGrid>
                <a:gridCol w="1003986"/>
                <a:gridCol w="1434414"/>
                <a:gridCol w="1600200"/>
              </a:tblGrid>
              <a:tr h="573775">
                <a:tc>
                  <a:txBody>
                    <a:bodyPr/>
                    <a:lstStyle/>
                    <a:p>
                      <a:r>
                        <a:rPr lang="en-US" sz="1600" dirty="0" smtClean="0"/>
                        <a:t>nominal coupling</a:t>
                      </a:r>
                      <a:endParaRPr lang="en-US" sz="1600" dirty="0"/>
                    </a:p>
                  </a:txBody>
                  <a:tcPr/>
                </a:tc>
                <a:tc>
                  <a:txBody>
                    <a:bodyPr/>
                    <a:lstStyle/>
                    <a:p>
                      <a:r>
                        <a:rPr lang="en-US" sz="1600" dirty="0" err="1" smtClean="0">
                          <a:latin typeface="Symbol" pitchFamily="18" charset="2"/>
                        </a:rPr>
                        <a:t>Df</a:t>
                      </a:r>
                      <a:r>
                        <a:rPr lang="en-US" sz="1600" dirty="0" smtClean="0"/>
                        <a:t> range</a:t>
                      </a:r>
                      <a:endParaRPr lang="en-US" sz="1600" dirty="0"/>
                    </a:p>
                  </a:txBody>
                  <a:tcPr/>
                </a:tc>
                <a:tc>
                  <a:txBody>
                    <a:bodyPr/>
                    <a:lstStyle/>
                    <a:p>
                      <a:r>
                        <a:rPr lang="en-US" sz="1600" dirty="0" smtClean="0"/>
                        <a:t>coupling range (cos</a:t>
                      </a:r>
                      <a:r>
                        <a:rPr lang="en-US" sz="1600" baseline="30000" dirty="0" smtClean="0"/>
                        <a:t>2</a:t>
                      </a:r>
                      <a:r>
                        <a:rPr lang="en-US" sz="1600" dirty="0" smtClean="0">
                          <a:latin typeface="Symbol" pitchFamily="18" charset="2"/>
                        </a:rPr>
                        <a:t>Df</a:t>
                      </a:r>
                      <a:r>
                        <a:rPr lang="en-US" sz="1600" dirty="0" smtClean="0"/>
                        <a:t>/2)</a:t>
                      </a:r>
                      <a:endParaRPr lang="en-US" sz="1600" dirty="0"/>
                    </a:p>
                  </a:txBody>
                  <a:tcPr/>
                </a:tc>
              </a:tr>
              <a:tr h="324475">
                <a:tc>
                  <a:txBody>
                    <a:bodyPr/>
                    <a:lstStyle/>
                    <a:p>
                      <a:r>
                        <a:rPr lang="en-US" sz="1600" dirty="0" smtClean="0"/>
                        <a:t>20%</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81.9</a:t>
                      </a:r>
                      <a:r>
                        <a:rPr lang="en-US" sz="1600" dirty="0" smtClean="0">
                          <a:sym typeface="Symbol"/>
                        </a:rPr>
                        <a:t>171.9</a:t>
                      </a:r>
                      <a:endParaRPr lang="en-U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0.5</a:t>
                      </a:r>
                      <a:r>
                        <a:rPr lang="en-US" sz="1600" dirty="0" smtClean="0">
                          <a:sym typeface="Symbol"/>
                        </a:rPr>
                        <a:t>57.0%</a:t>
                      </a:r>
                      <a:endParaRPr lang="en-US" sz="1600" dirty="0" smtClean="0"/>
                    </a:p>
                  </a:txBody>
                  <a:tcPr/>
                </a:tc>
              </a:tr>
              <a:tr h="324475">
                <a:tc>
                  <a:txBody>
                    <a:bodyPr/>
                    <a:lstStyle/>
                    <a:p>
                      <a:r>
                        <a:rPr lang="en-US" sz="1600" dirty="0" smtClean="0"/>
                        <a:t>25%</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mtClean="0"/>
                        <a:t>75</a:t>
                      </a:r>
                      <a:r>
                        <a:rPr lang="en-US" sz="1600" smtClean="0">
                          <a:sym typeface="Symbol"/>
                        </a:rPr>
                        <a:t>165</a:t>
                      </a:r>
                      <a:endParaRPr lang="en-U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mtClean="0">
                          <a:sym typeface="Symbol"/>
                        </a:rPr>
                        <a:t>1.7</a:t>
                      </a:r>
                      <a:r>
                        <a:rPr lang="en-US" sz="1600" smtClean="0"/>
                        <a:t>62.9%</a:t>
                      </a:r>
                      <a:endParaRPr lang="en-US" sz="1600" dirty="0" smtClean="0"/>
                    </a:p>
                  </a:txBody>
                  <a:tcPr/>
                </a:tc>
              </a:tr>
              <a:tr h="357800">
                <a:tc>
                  <a:txBody>
                    <a:bodyPr/>
                    <a:lstStyle/>
                    <a:p>
                      <a:r>
                        <a:rPr lang="en-US" sz="1600" dirty="0" smtClean="0"/>
                        <a:t>33%</a:t>
                      </a:r>
                      <a:endParaRPr lang="en-US" sz="1600" dirty="0"/>
                    </a:p>
                  </a:txBody>
                  <a:tcPr/>
                </a:tc>
                <a:tc>
                  <a:txBody>
                    <a:bodyPr/>
                    <a:lstStyle/>
                    <a:p>
                      <a:r>
                        <a:rPr lang="en-US" sz="1600" dirty="0" smtClean="0"/>
                        <a:t>64.5</a:t>
                      </a:r>
                      <a:r>
                        <a:rPr lang="en-US" sz="1600" dirty="0" smtClean="0">
                          <a:sym typeface="Symbol"/>
                        </a:rPr>
                        <a:t>154.5</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ym typeface="Symbol"/>
                        </a:rPr>
                        <a:t>4.9</a:t>
                      </a:r>
                      <a:r>
                        <a:rPr lang="en-US" sz="1600" dirty="0" smtClean="0"/>
                        <a:t>71.5%</a:t>
                      </a:r>
                    </a:p>
                  </a:txBody>
                  <a:tcPr/>
                </a:tc>
              </a:tr>
              <a:tr h="324475">
                <a:tc>
                  <a:txBody>
                    <a:bodyPr/>
                    <a:lstStyle/>
                    <a:p>
                      <a:r>
                        <a:rPr lang="en-US" sz="1600" dirty="0" smtClean="0"/>
                        <a:t>50%</a:t>
                      </a:r>
                      <a:endParaRPr lang="en-US" sz="1600" dirty="0"/>
                    </a:p>
                  </a:txBody>
                  <a:tcPr/>
                </a:tc>
                <a:tc>
                  <a:txBody>
                    <a:bodyPr/>
                    <a:lstStyle/>
                    <a:p>
                      <a:r>
                        <a:rPr lang="en-US" sz="1600" dirty="0" smtClean="0"/>
                        <a:t>45</a:t>
                      </a:r>
                      <a:r>
                        <a:rPr lang="en-US" sz="1600" dirty="0" smtClean="0">
                          <a:sym typeface="Symbol"/>
                        </a:rPr>
                        <a:t>135</a:t>
                      </a:r>
                      <a:endParaRPr lang="en-US" sz="1600" dirty="0"/>
                    </a:p>
                  </a:txBody>
                  <a:tcPr/>
                </a:tc>
                <a:tc>
                  <a:txBody>
                    <a:bodyPr/>
                    <a:lstStyle/>
                    <a:p>
                      <a:r>
                        <a:rPr lang="en-US" sz="1600" dirty="0" smtClean="0">
                          <a:sym typeface="Symbol"/>
                        </a:rPr>
                        <a:t>14.6</a:t>
                      </a:r>
                      <a:r>
                        <a:rPr lang="en-US" sz="1600" dirty="0" smtClean="0"/>
                        <a:t>85.4%</a:t>
                      </a:r>
                      <a:endParaRPr lang="en-US" sz="1600" dirty="0"/>
                    </a:p>
                  </a:txBody>
                  <a:tcPr/>
                </a:tc>
              </a:tr>
            </a:tbl>
          </a:graphicData>
        </a:graphic>
      </p:graphicFrame>
      <p:sp>
        <p:nvSpPr>
          <p:cNvPr id="81" name="TextBox 80"/>
          <p:cNvSpPr txBox="1"/>
          <p:nvPr/>
        </p:nvSpPr>
        <p:spPr>
          <a:xfrm>
            <a:off x="4419600" y="4648200"/>
            <a:ext cx="4648200" cy="1969770"/>
          </a:xfrm>
          <a:prstGeom prst="rect">
            <a:avLst/>
          </a:prstGeom>
          <a:noFill/>
        </p:spPr>
        <p:txBody>
          <a:bodyPr wrap="square" rtlCol="0">
            <a:spAutoFit/>
          </a:bodyPr>
          <a:lstStyle/>
          <a:p>
            <a:pPr>
              <a:spcBef>
                <a:spcPts val="600"/>
              </a:spcBef>
            </a:pPr>
            <a:r>
              <a:rPr lang="en-US" sz="1600" dirty="0" smtClean="0"/>
              <a:t>Set cavity phases right for nominal couplings by input waveguide length (spacers on E-plane U-bend).</a:t>
            </a:r>
          </a:p>
          <a:p>
            <a:pPr>
              <a:spcBef>
                <a:spcPts val="600"/>
              </a:spcBef>
            </a:pPr>
            <a:r>
              <a:rPr lang="en-US" sz="1600" dirty="0" smtClean="0"/>
              <a:t>Each divider can introduce a phase change of up to ±22.5</a:t>
            </a:r>
            <a:r>
              <a:rPr lang="en-US" sz="1600" dirty="0" smtClean="0">
                <a:sym typeface="Symbol"/>
              </a:rPr>
              <a:t>.</a:t>
            </a:r>
          </a:p>
          <a:p>
            <a:pPr>
              <a:spcBef>
                <a:spcPts val="600"/>
              </a:spcBef>
            </a:pPr>
            <a:r>
              <a:rPr lang="en-US" sz="1600" dirty="0" smtClean="0">
                <a:sym typeface="Symbol"/>
              </a:rPr>
              <a:t>Phase shifters have a range of ~130 (</a:t>
            </a:r>
            <a:r>
              <a:rPr lang="en-US" sz="1600" dirty="0" smtClean="0"/>
              <a:t>± 65</a:t>
            </a:r>
            <a:r>
              <a:rPr lang="en-US" sz="1600" dirty="0" smtClean="0">
                <a:sym typeface="Symbol"/>
              </a:rPr>
              <a:t>), so it’s possible, but unlikely to get out of range  by the 5</a:t>
            </a:r>
            <a:r>
              <a:rPr lang="en-US" sz="1600" baseline="30000" dirty="0" smtClean="0">
                <a:sym typeface="Symbol"/>
              </a:rPr>
              <a:t>th</a:t>
            </a:r>
            <a:r>
              <a:rPr lang="en-US" sz="1600" dirty="0" smtClean="0">
                <a:sym typeface="Symbol"/>
              </a:rPr>
              <a:t> cavity in a group of 5.</a:t>
            </a:r>
            <a:endParaRPr lang="en-US" sz="1600" dirty="0"/>
          </a:p>
        </p:txBody>
      </p:sp>
      <p:sp>
        <p:nvSpPr>
          <p:cNvPr id="82" name="TextBox 81"/>
          <p:cNvSpPr txBox="1"/>
          <p:nvPr/>
        </p:nvSpPr>
        <p:spPr>
          <a:xfrm>
            <a:off x="533400" y="0"/>
            <a:ext cx="7924800" cy="769441"/>
          </a:xfrm>
          <a:prstGeom prst="rect">
            <a:avLst/>
          </a:prstGeom>
          <a:noFill/>
        </p:spPr>
        <p:txBody>
          <a:bodyPr wrap="square" rtlCol="0">
            <a:spAutoFit/>
          </a:bodyPr>
          <a:lstStyle/>
          <a:p>
            <a:pPr algn="ctr"/>
            <a:r>
              <a:rPr lang="en-US" sz="4400" dirty="0" smtClean="0">
                <a:solidFill>
                  <a:srgbClr val="7030A0"/>
                </a:solidFill>
              </a:rPr>
              <a:t>Simplify Most Power Dividers</a:t>
            </a:r>
            <a:endParaRPr lang="en-US" sz="4400" baseline="30000" dirty="0">
              <a:solidFill>
                <a:srgbClr val="7030A0"/>
              </a:solidFill>
            </a:endParaRPr>
          </a:p>
        </p:txBody>
      </p:sp>
      <p:sp>
        <p:nvSpPr>
          <p:cNvPr id="83" name="Right Arrow 82"/>
          <p:cNvSpPr/>
          <p:nvPr/>
        </p:nvSpPr>
        <p:spPr>
          <a:xfrm>
            <a:off x="3048000" y="1524000"/>
            <a:ext cx="533400" cy="1219200"/>
          </a:xfrm>
          <a:prstGeom prst="rightArrow">
            <a:avLst>
              <a:gd name="adj1" fmla="val 50000"/>
              <a:gd name="adj2" fmla="val 53571"/>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p:cNvSpPr txBox="1"/>
          <p:nvPr/>
        </p:nvSpPr>
        <p:spPr>
          <a:xfrm>
            <a:off x="7010400" y="3210580"/>
            <a:ext cx="1447800" cy="523220"/>
          </a:xfrm>
          <a:prstGeom prst="rect">
            <a:avLst/>
          </a:prstGeom>
          <a:noFill/>
        </p:spPr>
        <p:txBody>
          <a:bodyPr wrap="square" rtlCol="0">
            <a:spAutoFit/>
          </a:bodyPr>
          <a:lstStyle/>
          <a:p>
            <a:r>
              <a:rPr lang="en-US" sz="1400" dirty="0" smtClean="0"/>
              <a:t>port lengths center range</a:t>
            </a:r>
            <a:endParaRPr lang="en-US" sz="1400" dirty="0"/>
          </a:p>
        </p:txBody>
      </p:sp>
      <p:sp>
        <p:nvSpPr>
          <p:cNvPr id="87" name="Line 1054"/>
          <p:cNvSpPr>
            <a:spLocks noChangeShapeType="1"/>
          </p:cNvSpPr>
          <p:nvPr/>
        </p:nvSpPr>
        <p:spPr bwMode="auto">
          <a:xfrm flipH="1" flipV="1">
            <a:off x="6858000" y="2981980"/>
            <a:ext cx="304800" cy="304800"/>
          </a:xfrm>
          <a:prstGeom prst="line">
            <a:avLst/>
          </a:prstGeom>
          <a:noFill/>
          <a:ln w="9525">
            <a:solidFill>
              <a:schemeClr val="tx1"/>
            </a:solidFill>
            <a:round/>
            <a:headEnd/>
            <a:tailEnd type="triangle" w="med" len="med"/>
          </a:ln>
          <a:effectLst/>
        </p:spPr>
        <p:txBody>
          <a:bodyPr/>
          <a:lstStyle/>
          <a:p>
            <a:endParaRPr lang="en-US"/>
          </a:p>
        </p:txBody>
      </p:sp>
      <p:grpSp>
        <p:nvGrpSpPr>
          <p:cNvPr id="88" name="Group 87"/>
          <p:cNvGrpSpPr/>
          <p:nvPr/>
        </p:nvGrpSpPr>
        <p:grpSpPr>
          <a:xfrm>
            <a:off x="1676400" y="838200"/>
            <a:ext cx="1371600" cy="1066800"/>
            <a:chOff x="6781800" y="3048000"/>
            <a:chExt cx="1371600" cy="1066800"/>
          </a:xfrm>
        </p:grpSpPr>
        <p:cxnSp>
          <p:nvCxnSpPr>
            <p:cNvPr id="89" name="Straight Arrow Connector 88"/>
            <p:cNvCxnSpPr/>
            <p:nvPr/>
          </p:nvCxnSpPr>
          <p:spPr>
            <a:xfrm rot="5400000" flipH="1" flipV="1">
              <a:off x="7200900" y="3314700"/>
              <a:ext cx="228600" cy="457200"/>
            </a:xfrm>
            <a:prstGeom prst="straightConnector1">
              <a:avLst/>
            </a:pr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a:off x="6934200" y="3657600"/>
              <a:ext cx="1219200" cy="0"/>
            </a:xfrm>
            <a:prstGeom prst="line">
              <a:avLst/>
            </a:prstGeom>
          </p:spPr>
          <p:style>
            <a:lnRef idx="1">
              <a:schemeClr val="dk1"/>
            </a:lnRef>
            <a:fillRef idx="0">
              <a:schemeClr val="dk1"/>
            </a:fillRef>
            <a:effectRef idx="0">
              <a:schemeClr val="dk1"/>
            </a:effectRef>
            <a:fontRef idx="minor">
              <a:schemeClr val="tx1"/>
            </a:fontRef>
          </p:style>
        </p:cxnSp>
        <p:cxnSp>
          <p:nvCxnSpPr>
            <p:cNvPr id="91" name="Straight Connector 90"/>
            <p:cNvCxnSpPr/>
            <p:nvPr/>
          </p:nvCxnSpPr>
          <p:spPr>
            <a:xfrm>
              <a:off x="7086600" y="3048000"/>
              <a:ext cx="0" cy="1066800"/>
            </a:xfrm>
            <a:prstGeom prst="line">
              <a:avLst/>
            </a:prstGeom>
          </p:spPr>
          <p:style>
            <a:lnRef idx="1">
              <a:schemeClr val="dk1"/>
            </a:lnRef>
            <a:fillRef idx="0">
              <a:schemeClr val="dk1"/>
            </a:fillRef>
            <a:effectRef idx="0">
              <a:schemeClr val="dk1"/>
            </a:effectRef>
            <a:fontRef idx="minor">
              <a:schemeClr val="tx1"/>
            </a:fontRef>
          </p:style>
        </p:cxnSp>
        <p:sp>
          <p:nvSpPr>
            <p:cNvPr id="92" name="Arc 91"/>
            <p:cNvSpPr/>
            <p:nvPr/>
          </p:nvSpPr>
          <p:spPr>
            <a:xfrm rot="5400000">
              <a:off x="6781800" y="3352800"/>
              <a:ext cx="609600" cy="609600"/>
            </a:xfrm>
            <a:prstGeom prst="arc">
              <a:avLst/>
            </a:prstGeom>
            <a:noFill/>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Arc 92"/>
            <p:cNvSpPr/>
            <p:nvPr/>
          </p:nvSpPr>
          <p:spPr>
            <a:xfrm rot="5400000" flipH="1">
              <a:off x="6781800" y="3352800"/>
              <a:ext cx="609600" cy="609600"/>
            </a:xfrm>
            <a:prstGeom prst="arc">
              <a:avLst/>
            </a:prstGeom>
            <a:noFill/>
            <a:ln>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4" name="Straight Arrow Connector 93"/>
            <p:cNvCxnSpPr/>
            <p:nvPr/>
          </p:nvCxnSpPr>
          <p:spPr>
            <a:xfrm rot="5400000" flipV="1">
              <a:off x="7200900" y="3543300"/>
              <a:ext cx="228600" cy="457200"/>
            </a:xfrm>
            <a:prstGeom prst="straightConnector1">
              <a:avLst/>
            </a:prstGeom>
            <a:ln w="19050">
              <a:solidFill>
                <a:schemeClr val="accent6">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a:off x="7086600" y="3657600"/>
              <a:ext cx="9144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V="1">
              <a:off x="7086600" y="3209925"/>
              <a:ext cx="0" cy="4572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grpSp>
      <p:grpSp>
        <p:nvGrpSpPr>
          <p:cNvPr id="97" name="Group 96"/>
          <p:cNvGrpSpPr/>
          <p:nvPr/>
        </p:nvGrpSpPr>
        <p:grpSpPr>
          <a:xfrm>
            <a:off x="3810000" y="914400"/>
            <a:ext cx="1219200" cy="990600"/>
            <a:chOff x="6705600" y="4191000"/>
            <a:chExt cx="1219200" cy="990600"/>
          </a:xfrm>
        </p:grpSpPr>
        <p:cxnSp>
          <p:nvCxnSpPr>
            <p:cNvPr id="98" name="Straight Arrow Connector 97"/>
            <p:cNvCxnSpPr/>
            <p:nvPr/>
          </p:nvCxnSpPr>
          <p:spPr>
            <a:xfrm rot="-1020000" flipH="1" flipV="1">
              <a:off x="6805542" y="4319970"/>
              <a:ext cx="228600" cy="457200"/>
            </a:xfrm>
            <a:prstGeom prst="straightConnector1">
              <a:avLst/>
            </a:pr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H="1">
              <a:off x="6705600" y="4724400"/>
              <a:ext cx="1219200" cy="0"/>
            </a:xfrm>
            <a:prstGeom prst="line">
              <a:avLst/>
            </a:prstGeom>
          </p:spPr>
          <p:style>
            <a:lnRef idx="1">
              <a:schemeClr val="dk1"/>
            </a:lnRef>
            <a:fillRef idx="0">
              <a:schemeClr val="dk1"/>
            </a:fillRef>
            <a:effectRef idx="0">
              <a:schemeClr val="dk1"/>
            </a:effectRef>
            <a:fontRef idx="minor">
              <a:schemeClr val="tx1"/>
            </a:fontRef>
          </p:style>
        </p:cxnSp>
        <p:cxnSp>
          <p:nvCxnSpPr>
            <p:cNvPr id="100" name="Straight Connector 99"/>
            <p:cNvCxnSpPr/>
            <p:nvPr/>
          </p:nvCxnSpPr>
          <p:spPr>
            <a:xfrm>
              <a:off x="7086600" y="4191000"/>
              <a:ext cx="0" cy="990600"/>
            </a:xfrm>
            <a:prstGeom prst="line">
              <a:avLst/>
            </a:prstGeom>
          </p:spPr>
          <p:style>
            <a:lnRef idx="1">
              <a:schemeClr val="dk1"/>
            </a:lnRef>
            <a:fillRef idx="0">
              <a:schemeClr val="dk1"/>
            </a:fillRef>
            <a:effectRef idx="0">
              <a:schemeClr val="dk1"/>
            </a:effectRef>
            <a:fontRef idx="minor">
              <a:schemeClr val="tx1"/>
            </a:fontRef>
          </p:style>
        </p:cxnSp>
        <p:sp>
          <p:nvSpPr>
            <p:cNvPr id="101" name="Arc 100"/>
            <p:cNvSpPr/>
            <p:nvPr/>
          </p:nvSpPr>
          <p:spPr>
            <a:xfrm rot="16200000">
              <a:off x="6781800" y="4419600"/>
              <a:ext cx="609600" cy="609600"/>
            </a:xfrm>
            <a:prstGeom prst="arc">
              <a:avLst/>
            </a:prstGeom>
            <a:noFill/>
            <a:ln>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2" name="Straight Arrow Connector 101"/>
            <p:cNvCxnSpPr/>
            <p:nvPr/>
          </p:nvCxnSpPr>
          <p:spPr>
            <a:xfrm rot="3780000" flipV="1">
              <a:off x="7239000" y="4501400"/>
              <a:ext cx="228600" cy="457200"/>
            </a:xfrm>
            <a:prstGeom prst="straightConnector1">
              <a:avLst/>
            </a:prstGeom>
            <a:ln w="19050">
              <a:solidFill>
                <a:schemeClr val="accent6">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V="1">
              <a:off x="7096125" y="4343400"/>
              <a:ext cx="142875" cy="39052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a:off x="7086600" y="4724400"/>
              <a:ext cx="838200" cy="3810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grpSp>
      <p:sp>
        <p:nvSpPr>
          <p:cNvPr id="105" name="TextBox 104"/>
          <p:cNvSpPr txBox="1"/>
          <p:nvPr/>
        </p:nvSpPr>
        <p:spPr>
          <a:xfrm>
            <a:off x="1981200" y="838200"/>
            <a:ext cx="1143000" cy="276999"/>
          </a:xfrm>
          <a:prstGeom prst="rect">
            <a:avLst/>
          </a:prstGeom>
          <a:noFill/>
        </p:spPr>
        <p:txBody>
          <a:bodyPr wrap="square" rtlCol="0">
            <a:spAutoFit/>
          </a:bodyPr>
          <a:lstStyle/>
          <a:p>
            <a:r>
              <a:rPr lang="en-US" sz="1200" dirty="0" smtClean="0">
                <a:solidFill>
                  <a:srgbClr val="0000FF"/>
                </a:solidFill>
              </a:rPr>
              <a:t>FULL RANGE</a:t>
            </a:r>
            <a:endParaRPr lang="en-US" sz="1200" dirty="0">
              <a:solidFill>
                <a:srgbClr val="0000FF"/>
              </a:solidFill>
            </a:endParaRPr>
          </a:p>
        </p:txBody>
      </p:sp>
      <p:sp>
        <p:nvSpPr>
          <p:cNvPr id="106" name="TextBox 105"/>
          <p:cNvSpPr txBox="1"/>
          <p:nvPr/>
        </p:nvSpPr>
        <p:spPr>
          <a:xfrm>
            <a:off x="4191000" y="838200"/>
            <a:ext cx="1295400" cy="276999"/>
          </a:xfrm>
          <a:prstGeom prst="rect">
            <a:avLst/>
          </a:prstGeom>
          <a:noFill/>
        </p:spPr>
        <p:txBody>
          <a:bodyPr wrap="square" rtlCol="0">
            <a:spAutoFit/>
          </a:bodyPr>
          <a:lstStyle/>
          <a:p>
            <a:r>
              <a:rPr lang="en-US" sz="1200" dirty="0" smtClean="0">
                <a:solidFill>
                  <a:srgbClr val="0000FF"/>
                </a:solidFill>
              </a:rPr>
              <a:t>LIMITED RANGE</a:t>
            </a:r>
            <a:endParaRPr lang="en-US" sz="1200" dirty="0">
              <a:solidFill>
                <a:srgbClr val="0000FF"/>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3417</TotalTime>
  <Words>2996</Words>
  <Application>Microsoft Macintosh PowerPoint</Application>
  <PresentationFormat>画面に合わせる (4:3)</PresentationFormat>
  <Paragraphs>539</Paragraphs>
  <Slides>27</Slides>
  <Notes>8</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27</vt:i4>
      </vt:variant>
    </vt:vector>
  </HeadingPairs>
  <TitlesOfParts>
    <vt:vector size="29" baseType="lpstr">
      <vt:lpstr>Office Theme</vt:lpstr>
      <vt:lpstr>Equation</vt:lpstr>
      <vt:lpstr>HLRF  Power Distribution System (PDS)</vt:lpstr>
      <vt:lpstr>Old RDR Power Distribution System</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Klystron Cluster System (KCS) Layout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SLAC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KCS</dc:title>
  <dc:creator>nantista</dc:creator>
  <cp:lastModifiedBy>早野 仁司</cp:lastModifiedBy>
  <cp:revision>268</cp:revision>
  <dcterms:created xsi:type="dcterms:W3CDTF">2012-04-18T21:26:29Z</dcterms:created>
  <dcterms:modified xsi:type="dcterms:W3CDTF">2012-04-26T05:52:03Z</dcterms:modified>
</cp:coreProperties>
</file>