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0"/>
  </p:notesMasterIdLst>
  <p:sldIdLst>
    <p:sldId id="307" r:id="rId3"/>
    <p:sldId id="308" r:id="rId4"/>
    <p:sldId id="309" r:id="rId5"/>
    <p:sldId id="310" r:id="rId6"/>
    <p:sldId id="306" r:id="rId7"/>
    <p:sldId id="311" r:id="rId8"/>
    <p:sldId id="312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5" autoAdjust="0"/>
    <p:restoredTop sz="94631" autoAdjust="0"/>
  </p:normalViewPr>
  <p:slideViewPr>
    <p:cSldViewPr>
      <p:cViewPr varScale="1">
        <p:scale>
          <a:sx n="104" d="100"/>
          <a:sy n="104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f97\Desktop\Cornell%20data\LR3-1\Copy%20of%20LR31Test_14April2009_b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600"/>
            </a:pPr>
            <a:r>
              <a:rPr lang="en-US" sz="1600"/>
              <a:t>LR3-1, 14Apr2009</a:t>
            </a:r>
          </a:p>
        </c:rich>
      </c:tx>
      <c:layout>
        <c:manualLayout>
          <c:xMode val="edge"/>
          <c:yMode val="edge"/>
          <c:x val="0.34459439011404741"/>
          <c:y val="2.2727173030947741E-2"/>
        </c:manualLayout>
      </c:layout>
      <c:spPr>
        <a:solidFill>
          <a:schemeClr val="bg1"/>
        </a:solidFill>
      </c:spPr>
    </c:title>
    <c:plotArea>
      <c:layout>
        <c:manualLayout>
          <c:layoutTarget val="inner"/>
          <c:xMode val="edge"/>
          <c:yMode val="edge"/>
          <c:x val="0.14742451154529324"/>
          <c:y val="7.2423398328690811E-2"/>
          <c:w val="0.7392335867487535"/>
          <c:h val="0.80222841225626762"/>
        </c:manualLayout>
      </c:layout>
      <c:scatterChart>
        <c:scatterStyle val="smoothMarker"/>
        <c:ser>
          <c:idx val="0"/>
          <c:order val="0"/>
          <c:tx>
            <c:v>1.7K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'pi-mode'!$A$63:$A$74</c:f>
              <c:numCache>
                <c:formatCode>General</c:formatCode>
                <c:ptCount val="12"/>
                <c:pt idx="0" formatCode="0.00">
                  <c:v>4.8450913688594479</c:v>
                </c:pt>
                <c:pt idx="3" formatCode="0.00">
                  <c:v>8.6118579512106948</c:v>
                </c:pt>
                <c:pt idx="6" formatCode="0.00">
                  <c:v>15.590343373791454</c:v>
                </c:pt>
                <c:pt idx="8" formatCode="0.00">
                  <c:v>18.847806082777375</c:v>
                </c:pt>
                <c:pt idx="11" formatCode="0.00">
                  <c:v>25.33622979602908</c:v>
                </c:pt>
              </c:numCache>
            </c:numRef>
          </c:xVal>
          <c:yVal>
            <c:numRef>
              <c:f>'pi-mode'!$B$63:$B$74</c:f>
              <c:numCache>
                <c:formatCode>General</c:formatCode>
                <c:ptCount val="12"/>
                <c:pt idx="0" formatCode="0.00E+00">
                  <c:v>1998926136.3145416</c:v>
                </c:pt>
                <c:pt idx="3" formatCode="0.00E+00">
                  <c:v>2020660297.6538563</c:v>
                </c:pt>
                <c:pt idx="6" formatCode="0.00E+00">
                  <c:v>2014983519.3003089</c:v>
                </c:pt>
                <c:pt idx="8" formatCode="0.00E+00">
                  <c:v>1977197962.8497989</c:v>
                </c:pt>
                <c:pt idx="11" formatCode="0.00E+00">
                  <c:v>1986933328.6263399</c:v>
                </c:pt>
              </c:numCache>
            </c:numRef>
          </c:yVal>
          <c:smooth val="1"/>
        </c:ser>
        <c:dLbls/>
        <c:axId val="81550720"/>
        <c:axId val="81738752"/>
      </c:scatterChart>
      <c:valAx>
        <c:axId val="81550720"/>
        <c:scaling>
          <c:orientation val="minMax"/>
        </c:scaling>
        <c:axPos val="b"/>
        <c:minorGridlines/>
        <c:numFmt formatCode="0.00" sourceLinked="1"/>
        <c:majorTickMark val="cross"/>
        <c:min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1738752"/>
        <c:crosses val="autoZero"/>
        <c:crossBetween val="midCat"/>
      </c:valAx>
      <c:valAx>
        <c:axId val="81738752"/>
        <c:scaling>
          <c:logBase val="10"/>
          <c:orientation val="minMax"/>
          <c:max val="100000000000"/>
          <c:min val="10000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/>
        <c:numFmt formatCode="0.00E+00" sourceLinked="1"/>
        <c:majorTickMark val="cross"/>
        <c:min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1550720"/>
        <c:crosses val="autoZero"/>
        <c:crossBetween val="midCat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2118474514529096"/>
          <c:y val="9.4412153912515728E-2"/>
          <c:w val="0.14742455235800156"/>
          <c:h val="6.1281337047353772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2" y="0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183" y="4561226"/>
            <a:ext cx="5850835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2" y="9119173"/>
            <a:ext cx="317058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CF4B31A-856E-4F5E-99FF-7C85B7891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6302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68A7-E755-4514-8E04-8817BB30011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0239F-1008-429A-926A-D8F7DD7D1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243D1-7DBC-42AE-8EE5-0624BCC40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069C9-372E-48C6-9157-39119E189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8434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65532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4053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515552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31837"/>
            <a:ext cx="4038600" cy="551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31837"/>
            <a:ext cx="4038600" cy="5516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447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556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5" indent="0">
              <a:buNone/>
              <a:defRPr sz="1800" b="1"/>
            </a:lvl3pPr>
            <a:lvl4pPr marL="1371518" indent="0">
              <a:buNone/>
              <a:defRPr sz="1600" b="1"/>
            </a:lvl4pPr>
            <a:lvl5pPr marL="1828690" indent="0">
              <a:buNone/>
              <a:defRPr sz="1600" b="1"/>
            </a:lvl5pPr>
            <a:lvl6pPr marL="2285863" indent="0">
              <a:buNone/>
              <a:defRPr sz="1600" b="1"/>
            </a:lvl6pPr>
            <a:lvl7pPr marL="2743035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4040188" cy="4724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556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3" indent="0">
              <a:buNone/>
              <a:defRPr sz="2000" b="1"/>
            </a:lvl2pPr>
            <a:lvl3pPr marL="914345" indent="0">
              <a:buNone/>
              <a:defRPr sz="1800" b="1"/>
            </a:lvl3pPr>
            <a:lvl4pPr marL="1371518" indent="0">
              <a:buNone/>
              <a:defRPr sz="1600" b="1"/>
            </a:lvl4pPr>
            <a:lvl5pPr marL="1828690" indent="0">
              <a:buNone/>
              <a:defRPr sz="1600" b="1"/>
            </a:lvl5pPr>
            <a:lvl6pPr marL="2285863" indent="0">
              <a:buNone/>
              <a:defRPr sz="1600" b="1"/>
            </a:lvl6pPr>
            <a:lvl7pPr marL="2743035" indent="0">
              <a:buNone/>
              <a:defRPr sz="1600" b="1"/>
            </a:lvl7pPr>
            <a:lvl8pPr marL="3200208" indent="0">
              <a:buNone/>
              <a:defRPr sz="1600" b="1"/>
            </a:lvl8pPr>
            <a:lvl9pPr marL="36573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295400"/>
            <a:ext cx="4041775" cy="4724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0871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02036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81853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5" indent="0">
              <a:buNone/>
              <a:defRPr sz="1000"/>
            </a:lvl3pPr>
            <a:lvl4pPr marL="1371518" indent="0">
              <a:buNone/>
              <a:defRPr sz="900"/>
            </a:lvl4pPr>
            <a:lvl5pPr marL="1828690" indent="0">
              <a:buNone/>
              <a:defRPr sz="900"/>
            </a:lvl5pPr>
            <a:lvl6pPr marL="2285863" indent="0">
              <a:buNone/>
              <a:defRPr sz="900"/>
            </a:lvl6pPr>
            <a:lvl7pPr marL="2743035" indent="0">
              <a:buNone/>
              <a:defRPr sz="900"/>
            </a:lvl7pPr>
            <a:lvl8pPr marL="3200208" indent="0">
              <a:buNone/>
              <a:defRPr sz="900"/>
            </a:lvl8pPr>
            <a:lvl9pPr marL="365738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75997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3200" y="6400799"/>
            <a:ext cx="35052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D4A7E-7350-4E08-B72E-9EB9E9E74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3" indent="0">
              <a:buNone/>
              <a:defRPr sz="2800"/>
            </a:lvl2pPr>
            <a:lvl3pPr marL="914345" indent="0">
              <a:buNone/>
              <a:defRPr sz="2400"/>
            </a:lvl3pPr>
            <a:lvl4pPr marL="1371518" indent="0">
              <a:buNone/>
              <a:defRPr sz="2000"/>
            </a:lvl4pPr>
            <a:lvl5pPr marL="1828690" indent="0">
              <a:buNone/>
              <a:defRPr sz="2000"/>
            </a:lvl5pPr>
            <a:lvl6pPr marL="2285863" indent="0">
              <a:buNone/>
              <a:defRPr sz="2000"/>
            </a:lvl6pPr>
            <a:lvl7pPr marL="2743035" indent="0">
              <a:buNone/>
              <a:defRPr sz="2000"/>
            </a:lvl7pPr>
            <a:lvl8pPr marL="3200208" indent="0">
              <a:buNone/>
              <a:defRPr sz="2000"/>
            </a:lvl8pPr>
            <a:lvl9pPr marL="3657381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3" indent="0">
              <a:buNone/>
              <a:defRPr sz="1200"/>
            </a:lvl2pPr>
            <a:lvl3pPr marL="914345" indent="0">
              <a:buNone/>
              <a:defRPr sz="1000"/>
            </a:lvl3pPr>
            <a:lvl4pPr marL="1371518" indent="0">
              <a:buNone/>
              <a:defRPr sz="900"/>
            </a:lvl4pPr>
            <a:lvl5pPr marL="1828690" indent="0">
              <a:buNone/>
              <a:defRPr sz="900"/>
            </a:lvl5pPr>
            <a:lvl6pPr marL="2285863" indent="0">
              <a:buNone/>
              <a:defRPr sz="900"/>
            </a:lvl6pPr>
            <a:lvl7pPr marL="2743035" indent="0">
              <a:buNone/>
              <a:defRPr sz="900"/>
            </a:lvl7pPr>
            <a:lvl8pPr marL="3200208" indent="0">
              <a:buNone/>
              <a:defRPr sz="900"/>
            </a:lvl8pPr>
            <a:lvl9pPr marL="365738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94848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0"/>
            <a:ext cx="6477000" cy="533400"/>
          </a:xfrm>
        </p:spPr>
        <p:txBody>
          <a:bodyPr>
            <a:no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9750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895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CCBE8-77C7-4D95-BC9B-0EAD3F545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7ED0-335D-4DFF-8F1C-DBBF83B8E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1DF7C-4719-4E23-B5DC-24978C8A6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4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895600" y="6400799"/>
            <a:ext cx="3276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799"/>
            <a:ext cx="2133600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5118D-BDE5-4C84-AF7B-CA169CF31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E599-F312-4C9D-9A39-E4699FB51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9916F-D664-4A88-9B45-AA34ED443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F2FCC-A978-4DC7-A04C-381C14A82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399"/>
            <a:ext cx="2133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20.September 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Ginsburg S0-Americas Report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A37925-2707-483B-89D1-8D41A2FF7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488668"/>
            <a:ext cx="116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22-Nov-11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648866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37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th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ILC cavity group meeting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36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533400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10200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92240"/>
            <a:ext cx="9144000" cy="0"/>
          </a:xfrm>
          <a:prstGeom prst="line">
            <a:avLst/>
          </a:prstGeom>
          <a:ln>
            <a:solidFill>
              <a:srgbClr val="B2202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023180" y="6488668"/>
            <a:ext cx="9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F. Furuta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098" name="Picture 2" descr="C:\Users\ff97\Pictures\SRF Group 3.jpg"/>
          <p:cNvPicPr>
            <a:picLocks noChangeAspect="1" noChangeArrowheads="1"/>
          </p:cNvPicPr>
          <p:nvPr userDrawn="1"/>
        </p:nvPicPr>
        <p:blipFill>
          <a:blip r:embed="rId14" cstate="print"/>
          <a:srcRect l="16131" t="28308" r="13480" b="54344"/>
          <a:stretch>
            <a:fillRect/>
          </a:stretch>
        </p:blipFill>
        <p:spPr bwMode="auto">
          <a:xfrm>
            <a:off x="6248400" y="1"/>
            <a:ext cx="2895600" cy="536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8960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345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879" indent="-342879" algn="l" defTabSz="91434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5" indent="-285733" algn="l" defTabSz="91434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1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4" indent="-228586" algn="l" defTabSz="91434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77" indent="-228586" algn="l" defTabSz="91434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49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2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94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67" indent="-228586" algn="l" defTabSz="9143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3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8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0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3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5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8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1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Cornell Updates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990600"/>
            <a:ext cx="853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Calibri"/>
              </a:rPr>
              <a:t>Commissioning of T-map for ILC single cell starts.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endParaRPr lang="en-US" sz="2800" b="1" dirty="0" smtClean="0">
              <a:solidFill>
                <a:srgbClr val="000000"/>
              </a:solidFill>
              <a:latin typeface="Calibri"/>
            </a:endParaRP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Calibri"/>
              </a:rPr>
              <a:t>3-cell re-entrant is under prep. for VT.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Calibri"/>
              </a:rPr>
              <a:t>Flatness tuning done, VT is planed at end of this month.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endParaRPr lang="en-US" sz="2800" b="1" dirty="0" smtClean="0">
              <a:solidFill>
                <a:srgbClr val="000000"/>
              </a:solidFill>
              <a:latin typeface="Calibri"/>
            </a:endParaRP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Calibri"/>
              </a:rPr>
              <a:t>New VT insert w/ T-map for multi-cell is under assembly, commissioning will start next month.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endParaRPr lang="en-US" sz="2800" b="1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981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\\accfs\srf\Sam\Pictures\T-Map\IMG_09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3353141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743200" y="4267200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5437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libri"/>
              </a:rPr>
              <a:t>Initial test of T-map for ILC single by Sam 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3733800"/>
            <a:ext cx="3811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One of the data analysis for two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bords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/>
          <a:lstStyle/>
          <a:p>
            <a:pPr algn="l"/>
            <a:r>
              <a:rPr lang="en-US" dirty="0" smtClean="0"/>
              <a:t>Cornell Updates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0828" y="1066800"/>
            <a:ext cx="5323172" cy="3990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477000" y="4371975"/>
            <a:ext cx="41229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0000"/>
                </a:solidFill>
                <a:latin typeface="Calibri"/>
              </a:rPr>
              <a:t>iris </a:t>
            </a:r>
            <a:endParaRPr lang="en-US" sz="1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12508" y="3990201"/>
            <a:ext cx="41229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0000"/>
                </a:solidFill>
                <a:latin typeface="Calibri"/>
              </a:rPr>
              <a:t>iris </a:t>
            </a:r>
            <a:endParaRPr lang="en-US" sz="1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67550" y="4171950"/>
            <a:ext cx="69153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0000"/>
                </a:solidFill>
                <a:latin typeface="Calibri"/>
              </a:rPr>
              <a:t>equator</a:t>
            </a:r>
            <a:endParaRPr lang="en-US" sz="1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3400" y="5257800"/>
            <a:ext cx="518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T-map system works well.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Data calibration and analysis is on going.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Additional test is planed for system commissioning.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191000" y="5029200"/>
            <a:ext cx="4231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*preliminary T-map data, not yet calibrated well.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737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4343400" y="914400"/>
          <a:ext cx="465666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1447800"/>
            <a:ext cx="487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Oct-Dec2008  Tumbling, 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29Jan2009	      VEP(200um),HT(800C x 2h), 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	      Micro-VEP, USC, HPR, 120C Bake,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15Apr2009      VT, Q-disease,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20May2009     HT (800C x 2h) again,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	      cavity stuck with furnace 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	      and deformed when took out.</a:t>
            </a:r>
          </a:p>
        </p:txBody>
      </p:sp>
      <p:sp>
        <p:nvSpPr>
          <p:cNvPr id="8" name="Rectangle 7"/>
          <p:cNvSpPr/>
          <p:nvPr/>
        </p:nvSpPr>
        <p:spPr>
          <a:xfrm>
            <a:off x="7239000" y="1676400"/>
            <a:ext cx="1447800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345" fontAlgn="b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Eacc</a:t>
            </a:r>
            <a:r>
              <a:rPr lang="en-US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=25.3MV/m</a:t>
            </a:r>
          </a:p>
          <a:p>
            <a:pPr defTabSz="914345" fontAlgn="b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Qo</a:t>
            </a:r>
            <a:r>
              <a:rPr lang="en-US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=2.0E+09</a:t>
            </a:r>
          </a:p>
        </p:txBody>
      </p:sp>
      <p:sp>
        <p:nvSpPr>
          <p:cNvPr id="9" name="Rectangle 8"/>
          <p:cNvSpPr/>
          <p:nvPr/>
        </p:nvSpPr>
        <p:spPr>
          <a:xfrm>
            <a:off x="4953000" y="685800"/>
            <a:ext cx="3825086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Previous VT results of LR3-1, 14April2009 </a:t>
            </a:r>
            <a:endParaRPr lang="en-US" sz="2000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19400" y="2362200"/>
            <a:ext cx="1447800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52400" y="1143000"/>
            <a:ext cx="106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 smtClean="0">
                <a:solidFill>
                  <a:prstClr val="black"/>
                </a:solidFill>
                <a:latin typeface="Times New Roman" pitchFamily="18" charset="0"/>
              </a:rPr>
              <a:t>History 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3810000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&gt; straighten cavity, </a:t>
            </a:r>
            <a:r>
              <a:rPr lang="en-US" sz="1600" dirty="0" smtClean="0">
                <a:solidFill>
                  <a:srgbClr val="FF0000"/>
                </a:solidFill>
                <a:latin typeface="Calibri"/>
              </a:rPr>
              <a:t>done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&gt; inspection, </a:t>
            </a:r>
            <a:r>
              <a:rPr lang="en-US" sz="1600" dirty="0" smtClean="0">
                <a:solidFill>
                  <a:srgbClr val="FF0000"/>
                </a:solidFill>
                <a:latin typeface="Calibri"/>
              </a:rPr>
              <a:t>done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&gt; Flatness tuning , </a:t>
            </a:r>
            <a:r>
              <a:rPr lang="en-US" sz="1600" dirty="0" smtClean="0">
                <a:solidFill>
                  <a:srgbClr val="FF0000"/>
                </a:solidFill>
                <a:latin typeface="Calibri"/>
              </a:rPr>
              <a:t>done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&gt; HPR + VT are planed to check the status.</a:t>
            </a:r>
          </a:p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&gt; additional process + VT.</a:t>
            </a:r>
          </a:p>
        </p:txBody>
      </p:sp>
      <p:sp>
        <p:nvSpPr>
          <p:cNvPr id="12" name="Title 6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/>
          <a:lstStyle/>
          <a:p>
            <a:pPr algn="l"/>
            <a:r>
              <a:rPr lang="en-US" dirty="0" smtClean="0"/>
              <a:t>Cornell Updates</a:t>
            </a:r>
            <a:endParaRPr lang="en-US" dirty="0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52400" y="3429000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 smtClean="0">
                <a:solidFill>
                  <a:prstClr val="black"/>
                </a:solidFill>
                <a:latin typeface="Times New Roman" pitchFamily="18" charset="0"/>
              </a:rPr>
              <a:t>Plan  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6" name="Picture 2" descr="C:\Users\ff97\Downloads\IMG_5251.JPG"/>
          <p:cNvPicPr>
            <a:picLocks noChangeAspect="1" noChangeArrowheads="1"/>
          </p:cNvPicPr>
          <p:nvPr/>
        </p:nvPicPr>
        <p:blipFill>
          <a:blip r:embed="rId3" cstate="print"/>
          <a:srcRect l="3300" t="18810" r="3644" b="19762"/>
          <a:stretch>
            <a:fillRect/>
          </a:stretch>
        </p:blipFill>
        <p:spPr bwMode="auto">
          <a:xfrm rot="5400000">
            <a:off x="3330364" y="4416214"/>
            <a:ext cx="2616622" cy="1295400"/>
          </a:xfrm>
          <a:prstGeom prst="rect">
            <a:avLst/>
          </a:prstGeom>
          <a:noFill/>
        </p:spPr>
      </p:pic>
      <p:pic>
        <p:nvPicPr>
          <p:cNvPr id="20" name="Picture 2" descr="C:\Users\ff97\Pictures\ILC\New folder\IMG_0159.JPG"/>
          <p:cNvPicPr>
            <a:picLocks noChangeAspect="1" noChangeArrowheads="1"/>
          </p:cNvPicPr>
          <p:nvPr/>
        </p:nvPicPr>
        <p:blipFill>
          <a:blip r:embed="rId4" cstate="print"/>
          <a:srcRect l="560" t="24194" r="9929" b="22581"/>
          <a:stretch>
            <a:fillRect/>
          </a:stretch>
        </p:blipFill>
        <p:spPr bwMode="auto">
          <a:xfrm rot="5400000">
            <a:off x="4949654" y="4476365"/>
            <a:ext cx="2590798" cy="1155356"/>
          </a:xfrm>
          <a:prstGeom prst="rect">
            <a:avLst/>
          </a:prstGeom>
          <a:noFill/>
        </p:spPr>
      </p:pic>
      <p:cxnSp>
        <p:nvCxnSpPr>
          <p:cNvPr id="21" name="Straight Arrow Connector 20"/>
          <p:cNvCxnSpPr/>
          <p:nvPr/>
        </p:nvCxnSpPr>
        <p:spPr>
          <a:xfrm>
            <a:off x="3581400" y="3276600"/>
            <a:ext cx="381000" cy="60960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C:\Users\ff97\Documents\Reentrant\mode3.bmp"/>
          <p:cNvPicPr>
            <a:picLocks noChangeAspect="1" noChangeArrowheads="1"/>
          </p:cNvPicPr>
          <p:nvPr/>
        </p:nvPicPr>
        <p:blipFill>
          <a:blip r:embed="rId5" cstate="print"/>
          <a:srcRect l="7282" t="64631" r="42242" b="7679"/>
          <a:stretch>
            <a:fillRect/>
          </a:stretch>
        </p:blipFill>
        <p:spPr bwMode="auto">
          <a:xfrm>
            <a:off x="6781800" y="3810000"/>
            <a:ext cx="2286000" cy="1890346"/>
          </a:xfrm>
          <a:prstGeom prst="rect">
            <a:avLst/>
          </a:prstGeom>
          <a:noFill/>
        </p:spPr>
      </p:pic>
      <p:sp>
        <p:nvSpPr>
          <p:cNvPr id="25" name="Right Arrow 24"/>
          <p:cNvSpPr/>
          <p:nvPr/>
        </p:nvSpPr>
        <p:spPr>
          <a:xfrm>
            <a:off x="5181600" y="4876800"/>
            <a:ext cx="4572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45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15200" y="5638800"/>
            <a:ext cx="14478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Calibri"/>
              </a:rPr>
              <a:t>Flatness = 96%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52400" y="609600"/>
            <a:ext cx="3555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libri"/>
              </a:rPr>
              <a:t>3-cell re-entrant by Fumio 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357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2400" y="609600"/>
            <a:ext cx="6421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libri"/>
              </a:rPr>
              <a:t>New VT insert w/ T-map for multi-cell by Mingqi.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2819400" y="0"/>
            <a:ext cx="6324600" cy="533400"/>
          </a:xfrm>
        </p:spPr>
        <p:txBody>
          <a:bodyPr/>
          <a:lstStyle/>
          <a:p>
            <a:pPr algn="l"/>
            <a:r>
              <a:rPr lang="en-US" dirty="0" smtClean="0"/>
              <a:t>Cornell Updates</a:t>
            </a:r>
            <a:endParaRPr lang="en-US" dirty="0"/>
          </a:p>
        </p:txBody>
      </p:sp>
      <p:pic>
        <p:nvPicPr>
          <p:cNvPr id="2" name="Picture 2" descr="F:\DCIM\167CANON\IMG_0230.JPG"/>
          <p:cNvPicPr>
            <a:picLocks noChangeAspect="1" noChangeArrowheads="1"/>
          </p:cNvPicPr>
          <p:nvPr/>
        </p:nvPicPr>
        <p:blipFill>
          <a:blip r:embed="rId2" cstate="print"/>
          <a:srcRect l="8056" t="14706" r="6420" b="21696"/>
          <a:stretch>
            <a:fillRect/>
          </a:stretch>
        </p:blipFill>
        <p:spPr bwMode="auto">
          <a:xfrm rot="5400000">
            <a:off x="-279839" y="2337239"/>
            <a:ext cx="5055476" cy="2819400"/>
          </a:xfrm>
          <a:prstGeom prst="rect">
            <a:avLst/>
          </a:prstGeom>
          <a:noFill/>
        </p:spPr>
      </p:pic>
      <p:pic>
        <p:nvPicPr>
          <p:cNvPr id="1027" name="Picture 3" descr="F:\DCIM\167CANON\IMG_0232.JPG"/>
          <p:cNvPicPr>
            <a:picLocks noChangeAspect="1" noChangeArrowheads="1"/>
          </p:cNvPicPr>
          <p:nvPr/>
        </p:nvPicPr>
        <p:blipFill>
          <a:blip r:embed="rId3" cstate="print"/>
          <a:srcRect t="8824"/>
          <a:stretch>
            <a:fillRect/>
          </a:stretch>
        </p:blipFill>
        <p:spPr bwMode="auto">
          <a:xfrm>
            <a:off x="5410200" y="1219200"/>
            <a:ext cx="3120281" cy="2133600"/>
          </a:xfrm>
          <a:prstGeom prst="rect">
            <a:avLst/>
          </a:prstGeom>
          <a:noFill/>
        </p:spPr>
      </p:pic>
      <p:pic>
        <p:nvPicPr>
          <p:cNvPr id="1028" name="Picture 4" descr="F:\DCIM\167CANON\IMG_02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733800"/>
            <a:ext cx="3073371" cy="2304897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400800" y="3352800"/>
            <a:ext cx="1094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Calibri"/>
              </a:rPr>
              <a:t>Temp. shields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48400" y="6019800"/>
            <a:ext cx="16030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Calibri"/>
              </a:rPr>
              <a:t>T-map boards support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57600" y="1219200"/>
            <a:ext cx="9148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45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latin typeface="Calibri"/>
              </a:rPr>
              <a:t>New insert 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06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sz="4000" dirty="0" smtClean="0"/>
              <a:t>Fermilab S0 News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668963"/>
          </a:xfrm>
        </p:spPr>
        <p:txBody>
          <a:bodyPr/>
          <a:lstStyle/>
          <a:p>
            <a:r>
              <a:rPr lang="en-US" sz="2000" dirty="0" smtClean="0"/>
              <a:t>TB9ACC015 </a:t>
            </a:r>
          </a:p>
          <a:p>
            <a:pPr lvl="1"/>
            <a:r>
              <a:rPr lang="en-US" sz="1600" dirty="0" smtClean="0"/>
              <a:t>Limiting pit was tumbled away, ~18 MV/m -&gt; ~35 MV/m</a:t>
            </a:r>
          </a:p>
          <a:p>
            <a:pPr lvl="1"/>
            <a:r>
              <a:rPr lang="en-US" sz="1600" dirty="0" smtClean="0"/>
              <a:t>Test Oct.27: 35 MV/m with Q0=1E10</a:t>
            </a:r>
          </a:p>
          <a:p>
            <a:pPr lvl="2"/>
            <a:r>
              <a:rPr lang="en-US" sz="1200" dirty="0" smtClean="0"/>
              <a:t>Reaches ILC spec in gradient and Q0, but still high field emission</a:t>
            </a:r>
          </a:p>
          <a:p>
            <a:pPr lvl="2"/>
            <a:r>
              <a:rPr lang="en-US" sz="1200" dirty="0" smtClean="0"/>
              <a:t>Cavity was tested with </a:t>
            </a:r>
            <a:r>
              <a:rPr lang="en-US" sz="1200" dirty="0" err="1" smtClean="0"/>
              <a:t>add’l</a:t>
            </a:r>
            <a:r>
              <a:rPr lang="en-US" sz="1200" dirty="0" smtClean="0"/>
              <a:t> FE instrumentation (Faraday cup) as part of instrumentation development</a:t>
            </a:r>
          </a:p>
          <a:p>
            <a:r>
              <a:rPr lang="en-US" sz="2000" dirty="0" smtClean="0"/>
              <a:t>TB9NR004</a:t>
            </a:r>
          </a:p>
          <a:p>
            <a:pPr lvl="1"/>
            <a:r>
              <a:rPr lang="en-US" sz="1600" dirty="0" smtClean="0"/>
              <a:t>First test after standard EP at FNAL/ANL facility</a:t>
            </a:r>
            <a:endParaRPr lang="en-US" sz="1600" dirty="0"/>
          </a:p>
          <a:p>
            <a:pPr lvl="1"/>
            <a:r>
              <a:rPr lang="en-US" sz="1600" dirty="0" smtClean="0"/>
              <a:t>Test Nov.1: 30 MV/m with Q0=1.2E10, also had significant FE present</a:t>
            </a:r>
          </a:p>
          <a:p>
            <a:r>
              <a:rPr lang="en-US" sz="2000" dirty="0" smtClean="0"/>
              <a:t>One1-cell for R&amp;D, and one JLab beta=0.61 1-cell for </a:t>
            </a:r>
            <a:r>
              <a:rPr lang="en-US" sz="2000" dirty="0" err="1" smtClean="0"/>
              <a:t>PrX</a:t>
            </a:r>
            <a:r>
              <a:rPr lang="en-US" sz="2000" dirty="0" smtClean="0"/>
              <a:t> were tested</a:t>
            </a:r>
          </a:p>
          <a:p>
            <a:r>
              <a:rPr lang="en-US" sz="2000" dirty="0" smtClean="0"/>
              <a:t>No more 9-cell vertical tests until mid-January</a:t>
            </a:r>
          </a:p>
          <a:p>
            <a:pPr marL="511175" lvl="1"/>
            <a:r>
              <a:rPr lang="en-US" sz="1800" dirty="0" smtClean="0"/>
              <a:t>VTS upgrades and cryogenic system downtime started </a:t>
            </a:r>
          </a:p>
          <a:p>
            <a:pPr marL="511175" lvl="1"/>
            <a:r>
              <a:rPr lang="en-US" sz="1800" dirty="0" smtClean="0"/>
              <a:t>Limited 1-cell tests will be available at the A0 facility</a:t>
            </a:r>
          </a:p>
          <a:p>
            <a:pPr marL="511175" lvl="1"/>
            <a:r>
              <a:rPr lang="en-US" sz="1800" dirty="0" smtClean="0"/>
              <a:t>Processing continues to prepare (stack up) cavities for when VTS is back up</a:t>
            </a:r>
          </a:p>
          <a:p>
            <a:r>
              <a:rPr lang="en-US" sz="2000" dirty="0" smtClean="0"/>
              <a:t>Next cavities</a:t>
            </a:r>
          </a:p>
          <a:p>
            <a:pPr marL="511175" lvl="1"/>
            <a:r>
              <a:rPr lang="en-US" sz="1800" dirty="0"/>
              <a:t>8</a:t>
            </a:r>
            <a:r>
              <a:rPr lang="en-US" sz="1800" dirty="0" smtClean="0"/>
              <a:t> </a:t>
            </a:r>
            <a:r>
              <a:rPr lang="en-US" sz="1800" dirty="0"/>
              <a:t>ARRA </a:t>
            </a:r>
            <a:r>
              <a:rPr lang="en-US" sz="1800" dirty="0" err="1"/>
              <a:t>Niowave</a:t>
            </a:r>
            <a:r>
              <a:rPr lang="en-US" sz="1800" dirty="0"/>
              <a:t>-Roark 9-cells </a:t>
            </a:r>
            <a:r>
              <a:rPr lang="en-US" sz="1800" dirty="0" smtClean="0"/>
              <a:t>arrived late Oct; not through inspection yet</a:t>
            </a:r>
          </a:p>
          <a:p>
            <a:pPr marL="911225" lvl="2"/>
            <a:r>
              <a:rPr lang="en-US" sz="1400" dirty="0" smtClean="0"/>
              <a:t>Remaining 2 had equator weld blow-</a:t>
            </a:r>
            <a:r>
              <a:rPr lang="en-US" sz="1400" dirty="0" err="1" smtClean="0"/>
              <a:t>throughs</a:t>
            </a:r>
            <a:r>
              <a:rPr lang="en-US" sz="1400" dirty="0" smtClean="0"/>
              <a:t> which have to be repaired – plan underway</a:t>
            </a:r>
          </a:p>
          <a:p>
            <a:pPr lvl="1"/>
            <a:endParaRPr lang="en-US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22.November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Ginsburg FNAL S0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95118D-BDE5-4C84-AF7B-CA169CF315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68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JLab Status: 9-Cell Cavities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Autofit/>
          </a:bodyPr>
          <a:lstStyle/>
          <a:p>
            <a:pPr lvl="1"/>
            <a:r>
              <a:rPr lang="en-US" sz="1800" dirty="0" smtClean="0"/>
              <a:t>DESY seamless 9cell#1 RF test following Ethanol rinsing and additional HPR</a:t>
            </a:r>
          </a:p>
          <a:p>
            <a:pPr lvl="2"/>
            <a:r>
              <a:rPr lang="en-US" sz="1400" dirty="0" smtClean="0"/>
              <a:t>Pi-mode quench limit 21 MV/m due to probably one defect in cell#4</a:t>
            </a:r>
          </a:p>
          <a:p>
            <a:pPr lvl="2"/>
            <a:r>
              <a:rPr lang="en-US" sz="1400" dirty="0" smtClean="0"/>
              <a:t>7 out of 9 cell reached Pi-mode equivalent gradient in range of 33-42 MV/m</a:t>
            </a:r>
          </a:p>
          <a:p>
            <a:pPr lvl="2"/>
            <a:r>
              <a:rPr lang="en-US" sz="1400" dirty="0" smtClean="0"/>
              <a:t>Thermometry test next week</a:t>
            </a:r>
          </a:p>
          <a:p>
            <a:pPr lvl="1"/>
            <a:r>
              <a:rPr lang="en-US" sz="1800" dirty="0" smtClean="0"/>
              <a:t>JLAB LG#1 Medium Pressure Rinse (MPR) completed following local grinding at quench-causing defect in cell#6 (done in August at JLab by K. Watanabe and H. </a:t>
            </a:r>
            <a:r>
              <a:rPr lang="en-US" sz="1800" dirty="0" err="1" smtClean="0"/>
              <a:t>Hayano</a:t>
            </a:r>
            <a:r>
              <a:rPr lang="en-US" sz="1800" dirty="0" smtClean="0"/>
              <a:t>)</a:t>
            </a:r>
          </a:p>
          <a:p>
            <a:pPr lvl="2"/>
            <a:r>
              <a:rPr lang="en-US" sz="1400" dirty="0" smtClean="0"/>
              <a:t>Light EP next week</a:t>
            </a:r>
            <a:endParaRPr lang="en-US" sz="1400" dirty="0"/>
          </a:p>
          <a:p>
            <a:pPr lvl="1"/>
            <a:r>
              <a:rPr lang="en-US" sz="1800" dirty="0" smtClean="0"/>
              <a:t>ICHIRO 9-cell cavities</a:t>
            </a:r>
          </a:p>
          <a:p>
            <a:pPr lvl="2"/>
            <a:r>
              <a:rPr lang="en-US" sz="1400" dirty="0" smtClean="0"/>
              <a:t>ICHIRO8 vertical bead pull completed, tune for flatness is next, light EP before Christmas, vertical test in January 2012</a:t>
            </a:r>
          </a:p>
          <a:p>
            <a:pPr lvl="1"/>
            <a:r>
              <a:rPr lang="en-US" sz="1800" dirty="0" smtClean="0"/>
              <a:t>MHI#8 and ICHIRO#7 are returned to </a:t>
            </a:r>
            <a:r>
              <a:rPr lang="en-US" sz="1800" dirty="0" smtClean="0"/>
              <a:t>KEK</a:t>
            </a:r>
            <a:endParaRPr lang="en-US" sz="1800" dirty="0" smtClean="0"/>
          </a:p>
          <a:p>
            <a:pPr lvl="1"/>
            <a:r>
              <a:rPr lang="en-US" sz="1800" dirty="0" smtClean="0"/>
              <a:t>New 9-cell cavity fabrication (SLAC LSF shape) under way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11/21/2011, Rongli Geng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37th ILC Cavity Group Meeting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JLab Status: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700" dirty="0" smtClean="0"/>
              <a:t>Cryogenic Radiation Instrumentation &amp; Dark Current Simulations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8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Cryogenic radiation instrumentation</a:t>
            </a:r>
          </a:p>
          <a:p>
            <a:pPr lvl="1"/>
            <a:r>
              <a:rPr lang="en-US" dirty="0" smtClean="0"/>
              <a:t>KEK Si diodes validated and checked for sensor variability and sensitivity (with respect to the standard JLab VTA radiation detector) </a:t>
            </a:r>
          </a:p>
          <a:p>
            <a:r>
              <a:rPr lang="en-US" dirty="0" smtClean="0"/>
              <a:t>Dark current Simulations</a:t>
            </a:r>
          </a:p>
          <a:p>
            <a:pPr lvl="1"/>
            <a:r>
              <a:rPr lang="en-US" dirty="0" smtClean="0"/>
              <a:t>TESLA 9-cell models being looked at using Omega-3P and CST MWS</a:t>
            </a:r>
          </a:p>
          <a:p>
            <a:pPr lvl="2"/>
            <a:r>
              <a:rPr lang="en-US" dirty="0" smtClean="0"/>
              <a:t>Looking at peak electric field at HOM coupler tip among other things</a:t>
            </a:r>
          </a:p>
          <a:p>
            <a:pPr lvl="1"/>
            <a:r>
              <a:rPr lang="en-US" dirty="0" smtClean="0"/>
              <a:t>Track-3P to be used for simulation of field emitted electrons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11/21/2011, Rongli Geng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37th ILC Cavity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8A67C-E2DD-458A-95AD-290370D479D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17390" t="13110" r="22826"/>
          <a:stretch>
            <a:fillRect/>
          </a:stretch>
        </p:blipFill>
        <p:spPr bwMode="auto">
          <a:xfrm>
            <a:off x="7315200" y="1752600"/>
            <a:ext cx="1702228" cy="1392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676400"/>
            <a:ext cx="3695700" cy="216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5334000"/>
            <a:ext cx="4800600" cy="8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038600"/>
            <a:ext cx="20097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3962400"/>
            <a:ext cx="742991" cy="138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391400" y="3200400"/>
            <a:ext cx="141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Palczewski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48600" y="4876800"/>
            <a:ext cx="786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Y.M. Li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SS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10232</TotalTime>
  <Words>567</Words>
  <Application>Microsoft Office PowerPoint</Application>
  <PresentationFormat>On-screen Show (4:3)</PresentationFormat>
  <Paragraphs>91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CLASSE Template</vt:lpstr>
      <vt:lpstr>Cornell Updates</vt:lpstr>
      <vt:lpstr>Cornell Updates</vt:lpstr>
      <vt:lpstr>Cornell Updates</vt:lpstr>
      <vt:lpstr>Cornell Updates</vt:lpstr>
      <vt:lpstr>Fermilab S0 News </vt:lpstr>
      <vt:lpstr>JLab Status: 9-Cell Cavities </vt:lpstr>
      <vt:lpstr>JLab Status:  Cryogenic Radiation Instrumentation &amp; Dark Current Simulations</vt:lpstr>
    </vt:vector>
  </TitlesOfParts>
  <Company> 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9-cell cavity coordination</dc:title>
  <dc:creator>ginsburg</dc:creator>
  <cp:lastModifiedBy>geng</cp:lastModifiedBy>
  <cp:revision>759</cp:revision>
  <dcterms:created xsi:type="dcterms:W3CDTF">2010-01-27T16:22:12Z</dcterms:created>
  <dcterms:modified xsi:type="dcterms:W3CDTF">2011-11-21T23:29:12Z</dcterms:modified>
</cp:coreProperties>
</file>