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58" r:id="rId4"/>
    <p:sldId id="259" r:id="rId5"/>
    <p:sldId id="274" r:id="rId6"/>
    <p:sldId id="262" r:id="rId7"/>
    <p:sldId id="261" r:id="rId8"/>
    <p:sldId id="263" r:id="rId9"/>
    <p:sldId id="264" r:id="rId10"/>
    <p:sldId id="272" r:id="rId11"/>
    <p:sldId id="276" r:id="rId12"/>
    <p:sldId id="260" r:id="rId13"/>
    <p:sldId id="269" r:id="rId14"/>
    <p:sldId id="270" r:id="rId15"/>
    <p:sldId id="273" r:id="rId16"/>
    <p:sldId id="275" r:id="rId1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2B908C7-3A00-416C-81B8-B6FF7CD3216D}" type="datetimeFigureOut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241E5F3-5E33-4FCD-95C1-017B23E2192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6BEE5-1BDD-478C-A9D2-A6C679DF110E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F27D-6B5B-41CE-BCBC-4FE584D412E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C6DCF-75C6-420C-B07F-E41F6B0FA8CC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2D9A1-F8E9-4A60-94F2-3B2F9D17C52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6FC45-F901-4BCF-A398-780C00BFB04F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248E9-1E2E-4A66-900F-D000FEA0F25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ED3A3-0E19-472E-AAF2-F13EDAEAD829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51F8F-D6A0-4C07-A14F-E8524BCE886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915E-35FB-49BC-9DEF-02E33469FCD6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45D7B-6E61-4707-A78D-5DC08A6A893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A7220-8804-47EF-8CF4-342C83FC94E4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AC125-1E64-40A6-A4EE-8F0E7F3730E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6FE5F-13B9-48CF-82C7-7445ED7597B9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928A6-D136-458D-9F26-DC9ED1B92CA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692E-B0E8-497F-B7AE-6B6867C854BB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F0C66-61F3-447F-B251-DC9099EC0FC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5CD13-676F-4D38-AD90-6948AACE90AD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A77DF-D62F-4758-B024-5019CD5AB16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15DC9-DBE4-4007-B8AC-5EE4E991B19F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34B10-1264-45B1-8A46-2B66B405DEC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F8815-347D-4B79-8CD4-CE53D9565CEF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02303-90C6-4057-AA08-F34B0D1D2B6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818BE09-C635-4D62-8286-1BEADF72C8B3}" type="datetime1">
              <a:rPr lang="ja-JP" altLang="en-US"/>
              <a:pPr>
                <a:defRPr/>
              </a:pPr>
              <a:t>2011/11/30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FB3848B-51ED-45B0-89CC-3E11ED98673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Experimental hall in Japanese mountain site</a:t>
            </a:r>
            <a:endParaRPr lang="ja-JP" altLang="en-US" dirty="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2011/11/30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Yasuhiro Sugimoto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@GDE CFS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F74D5-0C9D-4B9E-B138-0795372777E4}" type="slidenum">
              <a:rPr lang="ja-JP" altLang="en-US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Access tunnel parameters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843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2500" dirty="0" smtClean="0"/>
              <a:t>There are several options for the ILC route and the location of the IP, and the </a:t>
            </a:r>
            <a:r>
              <a:rPr lang="en-US" altLang="ja-JP" sz="2500" dirty="0" smtClean="0">
                <a:solidFill>
                  <a:srgbClr val="FF3300"/>
                </a:solidFill>
              </a:rPr>
              <a:t>optimization is not done yet</a:t>
            </a:r>
          </a:p>
          <a:p>
            <a:pPr>
              <a:lnSpc>
                <a:spcPct val="80000"/>
              </a:lnSpc>
            </a:pPr>
            <a:r>
              <a:rPr lang="en-US" altLang="ja-JP" sz="2500" dirty="0" smtClean="0"/>
              <a:t>Parameters listed below are just for some examples of the access tunnel to the experimental hall</a:t>
            </a:r>
            <a:endParaRPr lang="ja-JP" altLang="en-US" sz="25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EF2B5-F9A6-4D76-837D-B9A40C264EBE}" type="slidenum">
              <a:rPr lang="ja-JP" altLang="en-US"/>
              <a:pPr>
                <a:defRPr/>
              </a:pPr>
              <a:t>10</a:t>
            </a:fld>
            <a:endParaRPr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611188" y="3392488"/>
          <a:ext cx="777686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096737"/>
                <a:gridCol w="1495551"/>
                <a:gridCol w="1296144"/>
                <a:gridCol w="1321068"/>
                <a:gridCol w="127122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Option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Length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Slope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Earth</a:t>
                      </a:r>
                      <a:r>
                        <a:rPr kumimoji="1" lang="en-US" altLang="ja-JP" baseline="0" dirty="0" smtClean="0"/>
                        <a:t> covering</a:t>
                      </a:r>
                      <a:r>
                        <a:rPr kumimoji="1" lang="en-US" altLang="ja-JP" dirty="0" smtClean="0"/>
                        <a:t>*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Beam</a:t>
                      </a:r>
                      <a:r>
                        <a:rPr kumimoji="1" lang="en-US" altLang="ja-JP" baseline="0" dirty="0" smtClean="0"/>
                        <a:t> line elevation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lvl="0"/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1700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~300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110 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900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~200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110 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1420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~550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-30 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2**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1470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~400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-21 m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598" name="テキスト ボックス 5"/>
          <p:cNvSpPr txBox="1">
            <a:spLocks noChangeArrowheads="1"/>
          </p:cNvSpPr>
          <p:nvPr/>
        </p:nvSpPr>
        <p:spPr bwMode="auto">
          <a:xfrm>
            <a:off x="1547664" y="5841268"/>
            <a:ext cx="67262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/>
              <a:t>(*)  Vertical distance between the cavern ceiling and the </a:t>
            </a:r>
            <a:r>
              <a:rPr lang="en-US" altLang="ja-JP" dirty="0" smtClean="0"/>
              <a:t>surface</a:t>
            </a:r>
          </a:p>
          <a:p>
            <a:r>
              <a:rPr lang="en-US" altLang="ja-JP" dirty="0" smtClean="0"/>
              <a:t>      These values changes largely with the IP location</a:t>
            </a:r>
            <a:endParaRPr lang="en-US" altLang="ja-JP" dirty="0"/>
          </a:p>
          <a:p>
            <a:r>
              <a:rPr lang="en-US" altLang="ja-JP" dirty="0"/>
              <a:t>(**) Main </a:t>
            </a:r>
            <a:r>
              <a:rPr lang="en-US" altLang="ja-JP" dirty="0" err="1"/>
              <a:t>linac</a:t>
            </a:r>
            <a:r>
              <a:rPr lang="en-US" altLang="ja-JP" dirty="0"/>
              <a:t> is inclined by 0.03%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56959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800475"/>
            <a:ext cx="59150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Tunnel layout examples</a:t>
            </a: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115A8-9CE4-4212-A018-A350787D8327}" type="slidenum">
              <a:rPr lang="ja-JP" altLang="en-US"/>
              <a:pPr>
                <a:defRPr/>
              </a:pPr>
              <a:t>11</a:t>
            </a:fld>
            <a:endParaRPr lang="ja-JP" altLang="en-US"/>
          </a:p>
        </p:txBody>
      </p:sp>
      <p:sp>
        <p:nvSpPr>
          <p:cNvPr id="24581" name="テキスト ボックス 9"/>
          <p:cNvSpPr txBox="1">
            <a:spLocks noChangeArrowheads="1"/>
          </p:cNvSpPr>
          <p:nvPr/>
        </p:nvSpPr>
        <p:spPr bwMode="auto">
          <a:xfrm>
            <a:off x="539750" y="1844675"/>
            <a:ext cx="5181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 </a:t>
            </a:r>
            <a:r>
              <a:rPr lang="en-US" altLang="ja-JP" dirty="0">
                <a:solidFill>
                  <a:srgbClr val="FF0000"/>
                </a:solidFill>
              </a:rPr>
              <a:t>1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3238" y="4257675"/>
            <a:ext cx="5181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</a:rPr>
              <a:t>A </a:t>
            </a:r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</a:rPr>
              <a:t>2</a:t>
            </a:r>
            <a:endParaRPr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4716016" y="5733256"/>
            <a:ext cx="468312" cy="39687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5292080" y="3068960"/>
            <a:ext cx="324036" cy="2520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 flipV="1">
            <a:off x="2987824" y="2996952"/>
            <a:ext cx="108012" cy="2884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824028" y="6309320"/>
            <a:ext cx="1404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1"/>
                </a:solidFill>
              </a:rPr>
              <a:t>=Access tunnel</a:t>
            </a:r>
            <a:endParaRPr kumimoji="1" lang="ja-JP" altLang="en-US" sz="1400" dirty="0">
              <a:solidFill>
                <a:schemeClr val="accent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40152" y="5373216"/>
            <a:ext cx="1632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1"/>
                </a:solidFill>
              </a:rPr>
              <a:t>=Construction </a:t>
            </a:r>
            <a:r>
              <a:rPr kumimoji="1" lang="en-US" altLang="ja-JP" sz="1400" dirty="0" err="1" smtClean="0">
                <a:solidFill>
                  <a:schemeClr val="accent1"/>
                </a:solidFill>
              </a:rPr>
              <a:t>adit</a:t>
            </a:r>
            <a:endParaRPr kumimoji="1" lang="ja-JP" altLang="en-US" sz="1400" dirty="0">
              <a:solidFill>
                <a:schemeClr val="accent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07904" y="3248980"/>
            <a:ext cx="1632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=Construction </a:t>
            </a:r>
            <a:r>
              <a:rPr kumimoji="1" lang="en-US" altLang="ja-JP" sz="1400" dirty="0" err="1" smtClean="0">
                <a:solidFill>
                  <a:srgbClr val="FF0000"/>
                </a:solidFill>
              </a:rPr>
              <a:t>adit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336196" y="3284984"/>
            <a:ext cx="1404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=Access tunnel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4205288"/>
            <a:ext cx="392430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ILD Detector assembly</a:t>
            </a:r>
            <a:endParaRPr lang="en-GB" altLang="ja-JP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8313" y="1341438"/>
            <a:ext cx="8218487" cy="295116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Solenoid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Wound, assembled, and tested on surface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Carried into the cavern as a whole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Return yoke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Pre-assembled on surface as relatively small blocks ~200 tons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Each ~200 ton block is carried into the cavern one by one and assembled into one barrel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 gap in the barrel yoke </a:t>
            </a:r>
            <a:r>
              <a:rPr lang="en-US" dirty="0" smtClean="0">
                <a:sym typeface="Wingdings" pitchFamily="2" charset="2"/>
              </a:rPr>
              <a:t> Less leakage field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ym typeface="Wingdings" pitchFamily="2" charset="2"/>
              </a:rPr>
              <a:t>Large assembly hall on surface is necessary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13317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86187-7EA7-491A-BFC5-1D36746BA08E}" type="slidenum">
              <a:rPr lang="en-US" altLang="ja-JP"/>
              <a:pPr>
                <a:defRPr/>
              </a:pPr>
              <a:t>12</a:t>
            </a:fld>
            <a:endParaRPr lang="en-US" altLang="ja-JP"/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97350"/>
            <a:ext cx="5219700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Detector assembly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654550" cy="2044700"/>
          </a:xfrm>
        </p:spPr>
        <p:txBody>
          <a:bodyPr rtlCol="0">
            <a:normAutofit fontScale="550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Barrel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err="1" smtClean="0"/>
              <a:t>Endcap</a:t>
            </a:r>
            <a:r>
              <a:rPr lang="en-US" altLang="ja-JP" dirty="0" smtClean="0"/>
              <a:t> (+)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err="1" smtClean="0"/>
              <a:t>Endcap</a:t>
            </a:r>
            <a:r>
              <a:rPr lang="en-US" altLang="ja-JP" dirty="0" smtClean="0"/>
              <a:t> (-)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Solenoid installation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QD0 support tube (-)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QD0 support tube (+) assembly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Sub-detector installation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588" y="1557338"/>
            <a:ext cx="2325687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1557338"/>
            <a:ext cx="2303462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8500"/>
            <a:ext cx="2303463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545013"/>
            <a:ext cx="230346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テキスト ボックス 9"/>
          <p:cNvSpPr txBox="1">
            <a:spLocks noChangeArrowheads="1"/>
          </p:cNvSpPr>
          <p:nvPr/>
        </p:nvSpPr>
        <p:spPr bwMode="auto">
          <a:xfrm>
            <a:off x="4464050" y="137636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1</a:t>
            </a:r>
            <a:endParaRPr lang="ja-JP" altLang="en-US"/>
          </a:p>
        </p:txBody>
      </p:sp>
      <p:sp>
        <p:nvSpPr>
          <p:cNvPr id="26632" name="テキスト ボックス 10"/>
          <p:cNvSpPr txBox="1">
            <a:spLocks noChangeArrowheads="1"/>
          </p:cNvSpPr>
          <p:nvPr/>
        </p:nvSpPr>
        <p:spPr bwMode="auto">
          <a:xfrm>
            <a:off x="7092950" y="422116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6</a:t>
            </a:r>
            <a:endParaRPr lang="ja-JP" altLang="en-US"/>
          </a:p>
        </p:txBody>
      </p:sp>
      <p:sp>
        <p:nvSpPr>
          <p:cNvPr id="26633" name="テキスト ボックス 11"/>
          <p:cNvSpPr txBox="1">
            <a:spLocks noChangeArrowheads="1"/>
          </p:cNvSpPr>
          <p:nvPr/>
        </p:nvSpPr>
        <p:spPr bwMode="auto">
          <a:xfrm>
            <a:off x="4787900" y="4257675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5</a:t>
            </a:r>
            <a:endParaRPr lang="ja-JP" altLang="en-US"/>
          </a:p>
        </p:txBody>
      </p:sp>
      <p:sp>
        <p:nvSpPr>
          <p:cNvPr id="26634" name="テキスト ボックス 12"/>
          <p:cNvSpPr txBox="1">
            <a:spLocks noChangeArrowheads="1"/>
          </p:cNvSpPr>
          <p:nvPr/>
        </p:nvSpPr>
        <p:spPr bwMode="auto">
          <a:xfrm>
            <a:off x="250825" y="4257675"/>
            <a:ext cx="314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3</a:t>
            </a:r>
            <a:endParaRPr lang="ja-JP" altLang="en-US"/>
          </a:p>
        </p:txBody>
      </p:sp>
      <p:sp>
        <p:nvSpPr>
          <p:cNvPr id="26635" name="テキスト ボックス 13"/>
          <p:cNvSpPr txBox="1">
            <a:spLocks noChangeArrowheads="1"/>
          </p:cNvSpPr>
          <p:nvPr/>
        </p:nvSpPr>
        <p:spPr bwMode="auto">
          <a:xfrm>
            <a:off x="2592388" y="422116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4</a:t>
            </a:r>
            <a:endParaRPr lang="ja-JP" altLang="en-US"/>
          </a:p>
        </p:txBody>
      </p:sp>
      <p:sp>
        <p:nvSpPr>
          <p:cNvPr id="26636" name="テキスト ボックス 14"/>
          <p:cNvSpPr txBox="1">
            <a:spLocks noChangeArrowheads="1"/>
          </p:cNvSpPr>
          <p:nvPr/>
        </p:nvSpPr>
        <p:spPr bwMode="auto">
          <a:xfrm>
            <a:off x="6875463" y="1376363"/>
            <a:ext cx="31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2</a:t>
            </a:r>
            <a:endParaRPr lang="ja-JP" altLang="en-US"/>
          </a:p>
        </p:txBody>
      </p:sp>
      <p:pic>
        <p:nvPicPr>
          <p:cNvPr id="26637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8538" y="4508500"/>
            <a:ext cx="230346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40538" y="4508500"/>
            <a:ext cx="230346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D42D5B-E35C-4BDD-ABAE-EE056CB09911}" type="slidenum">
              <a:rPr lang="ja-JP" altLang="en-US"/>
              <a:pPr>
                <a:defRPr/>
              </a:pPr>
              <a:t>13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Safety issues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Ventilation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Smoke and Helium gas will go out through the construction </a:t>
            </a:r>
            <a:r>
              <a:rPr lang="en-US" altLang="ja-JP" dirty="0" err="1" smtClean="0"/>
              <a:t>adit</a:t>
            </a:r>
            <a:r>
              <a:rPr lang="en-US" altLang="ja-JP" dirty="0" smtClean="0"/>
              <a:t> connected at the top of the cavern, and will not flow into the access tunnel (different tunnel entrances or a small vertical shaft for ventilation before joining the access tunnel) </a:t>
            </a:r>
            <a:r>
              <a:rPr lang="en-US" altLang="ja-JP" dirty="0" smtClean="0">
                <a:sym typeface="Wingdings" pitchFamily="2" charset="2"/>
              </a:rPr>
              <a:t> More study will be done by a civil engineering company</a:t>
            </a:r>
            <a:endParaRPr lang="en-US" altLang="ja-JP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Amount of Helium gas ~ 20000m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 (CMS: 2x250m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x20bar =10000m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 at 1bar, x2 for </a:t>
            </a:r>
            <a:r>
              <a:rPr lang="en-US" altLang="ja-JP" dirty="0" err="1" smtClean="0"/>
              <a:t>SiD+ILD</a:t>
            </a:r>
            <a:r>
              <a:rPr lang="en-US" altLang="ja-JP" dirty="0" smtClean="0"/>
              <a:t>) =25mx100mx8m </a:t>
            </a:r>
            <a:r>
              <a:rPr lang="en-US" altLang="ja-JP" dirty="0" smtClean="0">
                <a:sym typeface="Wingdings" pitchFamily="2" charset="2"/>
              </a:rPr>
              <a:t> No problem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>
                <a:sym typeface="Wingdings" pitchFamily="2" charset="2"/>
              </a:rPr>
              <a:t>Emergency egress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>
                <a:sym typeface="Wingdings" pitchFamily="2" charset="2"/>
              </a:rPr>
              <a:t>Enough number of electric cars equipped with oxygen masks will effectively take people to the surface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>
                <a:sym typeface="Wingdings" pitchFamily="2" charset="2"/>
              </a:rPr>
              <a:t>It should be forbidden to go to the cavern on foot 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118F2C-9457-4DBE-9FE1-3FB06058B25A}" type="slidenum">
              <a:rPr lang="ja-JP" altLang="en-US"/>
              <a:pPr>
                <a:defRPr/>
              </a:pPr>
              <a:t>14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Electric cars</a:t>
            </a:r>
            <a:endParaRPr lang="ja-JP" altLang="en-US" smtClean="0"/>
          </a:p>
        </p:txBody>
      </p:sp>
      <p:pic>
        <p:nvPicPr>
          <p:cNvPr id="28674" name="コンテンツ プレースホルダ 4" descr="coms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0063" y="1916113"/>
            <a:ext cx="2413000" cy="2125662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E6FE37-6C21-49A5-9C8C-4930BC910470}" type="slidenum">
              <a:rPr lang="ja-JP" altLang="en-US"/>
              <a:pPr>
                <a:defRPr/>
              </a:pPr>
              <a:t>15</a:t>
            </a:fld>
            <a:endParaRPr lang="ja-JP" altLang="en-US"/>
          </a:p>
        </p:txBody>
      </p:sp>
      <p:pic>
        <p:nvPicPr>
          <p:cNvPr id="28676" name="図 5" descr="IMiEV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2024063"/>
            <a:ext cx="3048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図 6" descr="Nissan_Leaf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4905375"/>
            <a:ext cx="2881312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テキスト ボックス 8"/>
          <p:cNvSpPr txBox="1">
            <a:spLocks noChangeArrowheads="1"/>
          </p:cNvSpPr>
          <p:nvPr/>
        </p:nvSpPr>
        <p:spPr bwMode="auto">
          <a:xfrm>
            <a:off x="6480175" y="4257675"/>
            <a:ext cx="11128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TOYOTA</a:t>
            </a:r>
            <a:endParaRPr lang="ja-JP" altLang="en-US"/>
          </a:p>
        </p:txBody>
      </p:sp>
      <p:sp>
        <p:nvSpPr>
          <p:cNvPr id="28679" name="テキスト ボックス 9"/>
          <p:cNvSpPr txBox="1">
            <a:spLocks noChangeArrowheads="1"/>
          </p:cNvSpPr>
          <p:nvPr/>
        </p:nvSpPr>
        <p:spPr bwMode="auto">
          <a:xfrm>
            <a:off x="1223963" y="4221163"/>
            <a:ext cx="1209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Mitsubishi</a:t>
            </a:r>
            <a:endParaRPr lang="ja-JP" altLang="en-US"/>
          </a:p>
        </p:txBody>
      </p:sp>
      <p:sp>
        <p:nvSpPr>
          <p:cNvPr id="28680" name="テキスト ボックス 10"/>
          <p:cNvSpPr txBox="1">
            <a:spLocks noChangeArrowheads="1"/>
          </p:cNvSpPr>
          <p:nvPr/>
        </p:nvSpPr>
        <p:spPr bwMode="auto">
          <a:xfrm>
            <a:off x="3816350" y="6488113"/>
            <a:ext cx="88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Nissan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Outlook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Additional caverns/tunnels to be considered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Parking area (~50 cars?)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Meeting rooms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Rest room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Storage cavern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Detector pieces before installation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Tooling for detector assembly/installation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Small vertical shaft may be used for ventilation, if necessary (depends on the detail of the site)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Pressurized blockhouse for refuge (?)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E</a:t>
            </a:r>
            <a:r>
              <a:rPr lang="en-US" altLang="ja-JP" dirty="0" smtClean="0"/>
              <a:t>stimations to be made;</a:t>
            </a:r>
            <a:endParaRPr lang="en-US" altLang="ja-JP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Cooling water, air conditioning (temperature/dew-point should be defined), and electric power consumption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smtClean="0"/>
              <a:t>Ventilation </a:t>
            </a:r>
            <a:r>
              <a:rPr lang="en-US" altLang="ja-JP" smtClean="0"/>
              <a:t>speed (simulation </a:t>
            </a:r>
            <a:r>
              <a:rPr lang="en-US" altLang="ja-JP" dirty="0" smtClean="0"/>
              <a:t>of gas/smoke flow</a:t>
            </a:r>
            <a:r>
              <a:rPr lang="en-US" altLang="ja-JP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Deformation of the cavern due to heavy detector movement (p.p.)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154F16-4CAE-4B34-9999-BDDB4D28BD83}" type="slidenum">
              <a:rPr lang="ja-JP" altLang="en-US"/>
              <a:pPr>
                <a:defRPr/>
              </a:pPr>
              <a:t>16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Outline</a:t>
            </a:r>
            <a:endParaRPr lang="ja-JP" altLang="en-US" smtClean="0"/>
          </a:p>
        </p:txBody>
      </p:sp>
      <p:sp>
        <p:nvSpPr>
          <p:cNvPr id="15362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Experimental hall</a:t>
            </a:r>
          </a:p>
          <a:p>
            <a:r>
              <a:rPr lang="en-US" altLang="ja-JP" smtClean="0"/>
              <a:t>Access tunnel</a:t>
            </a:r>
          </a:p>
          <a:p>
            <a:r>
              <a:rPr lang="en-US" altLang="ja-JP" smtClean="0"/>
              <a:t>Detector assembly</a:t>
            </a:r>
          </a:p>
          <a:p>
            <a:r>
              <a:rPr lang="en-US" altLang="ja-JP" smtClean="0"/>
              <a:t>Safety issues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B8E2A2-23E6-45D6-8C4F-F80902EA2CA6}" type="slidenum">
              <a:rPr lang="ja-JP" altLang="en-US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Experimental hall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95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Recent modifications: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Two access tunnels are connected on the same side of the cavern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Two alcoves (garages) are connected on the same side of the cavern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Access tunnel to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is enlarged to 9m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Access tunnels and the cavern have the same floor level in the central region (No down-and-up for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under the beam tunnel)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New small access tunnels to the garages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Sub cavern for Helium compressor and liquefier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Detector services are placed at the both ends of the cavern (on the walls)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8DA16C-8713-4CD4-AC91-93EEFACB9BBD}" type="slidenum">
              <a:rPr lang="ja-JP" altLang="en-US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8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1511300" y="1557338"/>
            <a:ext cx="144463" cy="466725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851275" y="1557338"/>
            <a:ext cx="144463" cy="466725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1692275" y="1557338"/>
            <a:ext cx="215900" cy="466725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3600450" y="1557338"/>
            <a:ext cx="215900" cy="466725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647700" y="1125538"/>
            <a:ext cx="252413" cy="1403350"/>
          </a:xfrm>
          <a:prstGeom prst="roundRect">
            <a:avLst/>
          </a:prstGeom>
          <a:noFill/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3" name="直線コネクタ 12"/>
          <p:cNvCxnSpPr>
            <a:stCxn id="14" idx="0"/>
          </p:cNvCxnSpPr>
          <p:nvPr/>
        </p:nvCxnSpPr>
        <p:spPr>
          <a:xfrm flipV="1">
            <a:off x="773113" y="2528888"/>
            <a:ext cx="53975" cy="863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107950" y="3392488"/>
            <a:ext cx="1331913" cy="504825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</a:rPr>
              <a:t>Helium compressor / cryogenics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>
            <a:off x="1800225" y="2024063"/>
            <a:ext cx="611188" cy="16208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419475" y="2024063"/>
            <a:ext cx="288925" cy="15843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2411413" y="3608388"/>
            <a:ext cx="1044575" cy="25241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</a:rPr>
              <a:t>Loading area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cxnSp>
        <p:nvCxnSpPr>
          <p:cNvPr id="21" name="直線コネクタ 20"/>
          <p:cNvCxnSpPr>
            <a:stCxn id="5" idx="2"/>
          </p:cNvCxnSpPr>
          <p:nvPr/>
        </p:nvCxnSpPr>
        <p:spPr>
          <a:xfrm>
            <a:off x="1584325" y="2024063"/>
            <a:ext cx="2879725" cy="1189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7" idx="2"/>
          </p:cNvCxnSpPr>
          <p:nvPr/>
        </p:nvCxnSpPr>
        <p:spPr>
          <a:xfrm>
            <a:off x="3924300" y="2024063"/>
            <a:ext cx="539750" cy="1189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4211638" y="3213100"/>
            <a:ext cx="828675" cy="360363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</a:rPr>
              <a:t>Detector services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76263" y="5624513"/>
            <a:ext cx="1403350" cy="2889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</a:rPr>
              <a:t>Main access tunnel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cxnSp>
        <p:nvCxnSpPr>
          <p:cNvPr id="22" name="直線コネクタ 21"/>
          <p:cNvCxnSpPr>
            <a:endCxn id="17" idx="0"/>
          </p:cNvCxnSpPr>
          <p:nvPr/>
        </p:nvCxnSpPr>
        <p:spPr>
          <a:xfrm>
            <a:off x="684213" y="4724400"/>
            <a:ext cx="593725" cy="900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37BB5-1102-417A-A21B-E515F18067E0}" type="slidenum">
              <a:rPr lang="ja-JP" altLang="en-US"/>
              <a:pPr>
                <a:defRPr/>
              </a:pPr>
              <a:t>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8" y="115888"/>
            <a:ext cx="9136062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AE325F-0EC0-4541-8F12-B02EF20EC06D}" type="slidenum">
              <a:rPr lang="ja-JP" altLang="en-US"/>
              <a:pPr>
                <a:defRPr/>
              </a:pPr>
              <a:t>5</a:t>
            </a:fld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7343775" y="5121275"/>
            <a:ext cx="576263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436" name="テキスト ボックス 9"/>
          <p:cNvSpPr txBox="1">
            <a:spLocks noChangeArrowheads="1"/>
          </p:cNvSpPr>
          <p:nvPr/>
        </p:nvSpPr>
        <p:spPr bwMode="auto">
          <a:xfrm>
            <a:off x="7907338" y="5481638"/>
            <a:ext cx="12366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Dampimg </a:t>
            </a:r>
          </a:p>
          <a:p>
            <a:r>
              <a:rPr lang="en-US" altLang="ja-JP">
                <a:solidFill>
                  <a:srgbClr val="FF0000"/>
                </a:solidFill>
              </a:rPr>
              <a:t>Ring</a:t>
            </a:r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18437" name="テキスト ボックス 10"/>
          <p:cNvSpPr txBox="1">
            <a:spLocks noChangeArrowheads="1"/>
          </p:cNvSpPr>
          <p:nvPr/>
        </p:nvSpPr>
        <p:spPr bwMode="auto">
          <a:xfrm>
            <a:off x="179388" y="836613"/>
            <a:ext cx="979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Surface</a:t>
            </a:r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rot="10800000">
            <a:off x="755650" y="1233488"/>
            <a:ext cx="576263" cy="358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Access tunnel</a:t>
            </a:r>
            <a:endParaRPr lang="ja-JP" altLang="en-US" smtClean="0"/>
          </a:p>
        </p:txBody>
      </p:sp>
      <p:pic>
        <p:nvPicPr>
          <p:cNvPr id="19458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775" y="1881188"/>
            <a:ext cx="4437063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5413" y="2420938"/>
            <a:ext cx="3938587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テキスト ボックス 6"/>
          <p:cNvSpPr txBox="1">
            <a:spLocks noChangeArrowheads="1"/>
          </p:cNvSpPr>
          <p:nvPr/>
        </p:nvSpPr>
        <p:spPr bwMode="auto">
          <a:xfrm>
            <a:off x="1979613" y="1376363"/>
            <a:ext cx="663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ILD</a:t>
            </a:r>
            <a:endParaRPr lang="ja-JP" altLang="en-US" sz="2400"/>
          </a:p>
        </p:txBody>
      </p:sp>
      <p:sp>
        <p:nvSpPr>
          <p:cNvPr id="19461" name="テキスト ボックス 7"/>
          <p:cNvSpPr txBox="1">
            <a:spLocks noChangeArrowheads="1"/>
          </p:cNvSpPr>
          <p:nvPr/>
        </p:nvSpPr>
        <p:spPr bwMode="auto">
          <a:xfrm>
            <a:off x="6551613" y="1449388"/>
            <a:ext cx="6826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SiD</a:t>
            </a:r>
            <a:endParaRPr lang="ja-JP" altLang="en-US" sz="2400"/>
          </a:p>
        </p:txBody>
      </p:sp>
      <p:sp>
        <p:nvSpPr>
          <p:cNvPr id="19462" name="テキスト ボックス 6"/>
          <p:cNvSpPr txBox="1">
            <a:spLocks noChangeArrowheads="1"/>
          </p:cNvSpPr>
          <p:nvPr/>
        </p:nvSpPr>
        <p:spPr bwMode="auto">
          <a:xfrm>
            <a:off x="2771775" y="6057900"/>
            <a:ext cx="33004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A trailer with lower deck height</a:t>
            </a:r>
          </a:p>
          <a:p>
            <a:r>
              <a:rPr lang="en-US" altLang="ja-JP"/>
              <a:t>would reduce the tunnel size</a:t>
            </a:r>
            <a:endParaRPr lang="en-GB" altLang="ja-JP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C6D77-8A5B-4CFB-9BAA-B8599FF22162}" type="slidenum">
              <a:rPr lang="ja-JP" altLang="en-US"/>
              <a:pPr>
                <a:defRPr/>
              </a:pPr>
              <a:t>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457200" y="1304764"/>
            <a:ext cx="8229600" cy="320435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T</a:t>
            </a:r>
            <a:r>
              <a:rPr kumimoji="1" lang="en-US" altLang="ja-JP" dirty="0" smtClean="0"/>
              <a:t>railer truck</a:t>
            </a:r>
          </a:p>
          <a:p>
            <a:pPr lvl="1"/>
            <a:r>
              <a:rPr lang="en-US" altLang="ja-JP" dirty="0" smtClean="0"/>
              <a:t>225t/5axles</a:t>
            </a:r>
            <a:r>
              <a:rPr lang="en-US" altLang="ja-JP" dirty="0" smtClean="0">
                <a:sym typeface="Wingdings" pitchFamily="2" charset="2"/>
              </a:rPr>
              <a:t>450t with 2 trailers</a:t>
            </a:r>
          </a:p>
          <a:p>
            <a:pPr lvl="1"/>
            <a:r>
              <a:rPr kumimoji="1" lang="en-US" altLang="ja-JP" dirty="0" smtClean="0"/>
              <a:t>Capability of ~7% slope</a:t>
            </a:r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endParaRPr kumimoji="1" lang="en-US" altLang="ja-JP" dirty="0" smtClean="0"/>
          </a:p>
          <a:p>
            <a:pPr lvl="1">
              <a:buNone/>
            </a:pPr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Gear track (</a:t>
            </a:r>
            <a:r>
              <a:rPr lang="en-US" altLang="ja-JP" dirty="0" err="1" smtClean="0"/>
              <a:t>Abt</a:t>
            </a:r>
            <a:r>
              <a:rPr lang="en-US" altLang="ja-JP" dirty="0" smtClean="0"/>
              <a:t> system) is also suggested</a:t>
            </a:r>
            <a:endParaRPr kumimoji="1" lang="ja-JP" altLang="en-US" dirty="0"/>
          </a:p>
        </p:txBody>
      </p:sp>
      <p:pic>
        <p:nvPicPr>
          <p:cNvPr id="2048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25821"/>
            <a:ext cx="2700300" cy="158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Solenoid transport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57B27-1B76-4363-8611-DE0AC50F02DB}" type="slidenum">
              <a:rPr lang="ja-JP" altLang="en-US"/>
              <a:pPr>
                <a:defRPr/>
              </a:pPr>
              <a:t>7</a:t>
            </a:fld>
            <a:endParaRPr lang="ja-JP" altLang="en-US"/>
          </a:p>
        </p:txBody>
      </p:sp>
      <p:pic>
        <p:nvPicPr>
          <p:cNvPr id="2048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32756"/>
            <a:ext cx="30387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sugimoto\Desktop\la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004" y="4509120"/>
            <a:ext cx="3653814" cy="2348880"/>
          </a:xfrm>
          <a:prstGeom prst="rect">
            <a:avLst/>
          </a:prstGeom>
          <a:noFill/>
        </p:spPr>
      </p:pic>
      <p:pic>
        <p:nvPicPr>
          <p:cNvPr id="2051" name="Picture 3" descr="C:\Users\sugimoto\Desktop\DSC05918-1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515127"/>
            <a:ext cx="3608275" cy="2342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Tunnel crossing</a:t>
            </a:r>
            <a:endParaRPr lang="ja-JP" altLang="en-US" smtClean="0"/>
          </a:p>
        </p:txBody>
      </p:sp>
      <p:sp>
        <p:nvSpPr>
          <p:cNvPr id="21506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Main access tunnel</a:t>
            </a:r>
            <a:endParaRPr lang="ja-JP" altLang="en-US" smtClean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2852738"/>
            <a:ext cx="86677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D029BC-DD8C-4789-9959-46D79FD7CBAD}" type="slidenum">
              <a:rPr lang="ja-JP" altLang="en-US"/>
              <a:pPr>
                <a:defRPr/>
              </a:pPr>
              <a:t>8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Tunnel crossing</a:t>
            </a:r>
            <a:endParaRPr lang="ja-JP" altLang="en-US" smtClean="0"/>
          </a:p>
        </p:txBody>
      </p:sp>
      <p:sp>
        <p:nvSpPr>
          <p:cNvPr id="22530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Sub access tunnel</a:t>
            </a:r>
            <a:endParaRPr lang="ja-JP" altLang="en-US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2852738"/>
            <a:ext cx="86677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02038-C97E-471E-8006-33F916E8D353}" type="slidenum">
              <a:rPr lang="ja-JP" altLang="en-US"/>
              <a:pPr>
                <a:defRPr/>
              </a:pPr>
              <a:t>9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641</Words>
  <Application>Microsoft Office PowerPoint</Application>
  <PresentationFormat>画面に合わせる (4:3)</PresentationFormat>
  <Paragraphs>149</Paragraphs>
  <Slides>16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Office テーマ</vt:lpstr>
      <vt:lpstr>Experimental hall in Japanese mountain site</vt:lpstr>
      <vt:lpstr>Outline</vt:lpstr>
      <vt:lpstr>Experimental hall</vt:lpstr>
      <vt:lpstr>スライド 4</vt:lpstr>
      <vt:lpstr>スライド 5</vt:lpstr>
      <vt:lpstr>Access tunnel</vt:lpstr>
      <vt:lpstr>Solenoid transport</vt:lpstr>
      <vt:lpstr>Tunnel crossing</vt:lpstr>
      <vt:lpstr>Tunnel crossing</vt:lpstr>
      <vt:lpstr>Access tunnel parameters</vt:lpstr>
      <vt:lpstr>Tunnel layout examples</vt:lpstr>
      <vt:lpstr>ILD Detector assembly</vt:lpstr>
      <vt:lpstr>Detector assembly</vt:lpstr>
      <vt:lpstr>Safety issues</vt:lpstr>
      <vt:lpstr>Electric cars</vt:lpstr>
      <vt:lpstr>Outlook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hall design in mountain site</dc:title>
  <dc:creator>sugimoto</dc:creator>
  <cp:lastModifiedBy>sugimoto</cp:lastModifiedBy>
  <cp:revision>69</cp:revision>
  <dcterms:created xsi:type="dcterms:W3CDTF">2011-11-16T08:58:23Z</dcterms:created>
  <dcterms:modified xsi:type="dcterms:W3CDTF">2011-11-30T12:57:42Z</dcterms:modified>
</cp:coreProperties>
</file>