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1"/>
    <p:sldMasterId id="2147483708" r:id="rId2"/>
  </p:sldMasterIdLst>
  <p:notesMasterIdLst>
    <p:notesMasterId r:id="rId33"/>
  </p:notesMasterIdLst>
  <p:sldIdLst>
    <p:sldId id="256" r:id="rId3"/>
    <p:sldId id="258" r:id="rId4"/>
    <p:sldId id="266" r:id="rId5"/>
    <p:sldId id="273" r:id="rId6"/>
    <p:sldId id="272" r:id="rId7"/>
    <p:sldId id="276" r:id="rId8"/>
    <p:sldId id="278" r:id="rId9"/>
    <p:sldId id="279" r:id="rId10"/>
    <p:sldId id="261" r:id="rId11"/>
    <p:sldId id="281" r:id="rId12"/>
    <p:sldId id="275" r:id="rId13"/>
    <p:sldId id="274" r:id="rId14"/>
    <p:sldId id="259" r:id="rId15"/>
    <p:sldId id="260" r:id="rId16"/>
    <p:sldId id="265" r:id="rId17"/>
    <p:sldId id="264" r:id="rId18"/>
    <p:sldId id="267" r:id="rId19"/>
    <p:sldId id="288" r:id="rId20"/>
    <p:sldId id="289" r:id="rId21"/>
    <p:sldId id="269" r:id="rId22"/>
    <p:sldId id="263" r:id="rId23"/>
    <p:sldId id="290" r:id="rId24"/>
    <p:sldId id="291" r:id="rId25"/>
    <p:sldId id="292" r:id="rId26"/>
    <p:sldId id="294" r:id="rId27"/>
    <p:sldId id="282" r:id="rId28"/>
    <p:sldId id="284" r:id="rId29"/>
    <p:sldId id="286" r:id="rId30"/>
    <p:sldId id="293" r:id="rId31"/>
    <p:sldId id="270" r:id="rId32"/>
  </p:sldIdLst>
  <p:sldSz cx="9144000" cy="6858000" type="screen4x3"/>
  <p:notesSz cx="6858000" cy="994568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73" autoAdjust="0"/>
    <p:restoredTop sz="94687" autoAdjust="0"/>
  </p:normalViewPr>
  <p:slideViewPr>
    <p:cSldViewPr>
      <p:cViewPr>
        <p:scale>
          <a:sx n="100" d="100"/>
          <a:sy n="100" d="100"/>
        </p:scale>
        <p:origin x="-1589" y="-8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21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>
      <p:cViewPr varScale="1">
        <p:scale>
          <a:sx n="110" d="100"/>
          <a:sy n="110" d="100"/>
        </p:scale>
        <p:origin x="-2976" y="-67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Administrator\&#12487;&#12473;&#12463;&#12488;&#12483;&#12503;\NewLossPar20110119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marker>
            <c:symbol val="none"/>
          </c:marker>
          <c:yVal>
            <c:numRef>
              <c:f>Sheet3!$D$3:$D$56</c:f>
              <c:numCache>
                <c:formatCode>General</c:formatCode>
                <c:ptCount val="54"/>
                <c:pt idx="0">
                  <c:v>1.3438122776315165E-6</c:v>
                </c:pt>
                <c:pt idx="1">
                  <c:v>3.0486856336898452E-6</c:v>
                </c:pt>
                <c:pt idx="2">
                  <c:v>6.7416894784006588E-6</c:v>
                </c:pt>
                <c:pt idx="3">
                  <c:v>1.4531381583631229E-5</c:v>
                </c:pt>
                <c:pt idx="4">
                  <c:v>3.0530022934678165E-5</c:v>
                </c:pt>
                <c:pt idx="5">
                  <c:v>6.2521503774819366E-5</c:v>
                </c:pt>
                <c:pt idx="6">
                  <c:v>1.2479976313343541E-4</c:v>
                </c:pt>
                <c:pt idx="7">
                  <c:v>2.428176033416228E-4</c:v>
                </c:pt>
                <c:pt idx="8">
                  <c:v>4.6049894189604157E-4</c:v>
                </c:pt>
                <c:pt idx="9">
                  <c:v>8.512540013104812E-4</c:v>
                </c:pt>
                <c:pt idx="10">
                  <c:v>1.5338106793244303E-3</c:v>
                </c:pt>
                <c:pt idx="11">
                  <c:v>2.6938065804214327E-3</c:v>
                </c:pt>
                <c:pt idx="12">
                  <c:v>4.6115096624329364E-3</c:v>
                </c:pt>
                <c:pt idx="13">
                  <c:v>7.6948808183872931E-3</c:v>
                </c:pt>
                <c:pt idx="14">
                  <c:v>1.2515342341223357E-2</c:v>
                </c:pt>
                <c:pt idx="15">
                  <c:v>1.9841094744369795E-2</c:v>
                </c:pt>
                <c:pt idx="16">
                  <c:v>3.065988979400678E-2</c:v>
                </c:pt>
                <c:pt idx="17">
                  <c:v>4.6180391379733662E-2</c:v>
                </c:pt>
                <c:pt idx="18">
                  <c:v>6.7799531099246177E-2</c:v>
                </c:pt>
                <c:pt idx="19">
                  <c:v>9.7023700041284744E-2</c:v>
                </c:pt>
                <c:pt idx="20">
                  <c:v>0.13533528323660962</c:v>
                </c:pt>
                <c:pt idx="21">
                  <c:v>0.18400359196771571</c:v>
                </c:pt>
                <c:pt idx="22">
                  <c:v>0.24385048692651945</c:v>
                </c:pt>
                <c:pt idx="23">
                  <c:v>0.31499453169675706</c:v>
                </c:pt>
                <c:pt idx="24">
                  <c:v>0.39661073328995761</c:v>
                </c:pt>
                <c:pt idx="25">
                  <c:v>0.48675225595996335</c:v>
                </c:pt>
                <c:pt idx="26">
                  <c:v>0.58228224020180441</c:v>
                </c:pt>
                <c:pt idx="27">
                  <c:v>0.67895529028855883</c:v>
                </c:pt>
                <c:pt idx="28">
                  <c:v>0.77166867387451732</c:v>
                </c:pt>
                <c:pt idx="29">
                  <c:v>0.85487501672466149</c:v>
                </c:pt>
                <c:pt idx="30">
                  <c:v>0.92311634638662943</c:v>
                </c:pt>
                <c:pt idx="31">
                  <c:v>0.97161076718911865</c:v>
                </c:pt>
                <c:pt idx="32">
                  <c:v>0.99680511454303145</c:v>
                </c:pt>
                <c:pt idx="33">
                  <c:v>0.99680511454303444</c:v>
                </c:pt>
                <c:pt idx="34">
                  <c:v>0.9716107671891272</c:v>
                </c:pt>
                <c:pt idx="35">
                  <c:v>0.92311634638664308</c:v>
                </c:pt>
                <c:pt idx="36">
                  <c:v>0.85487501672467925</c:v>
                </c:pt>
                <c:pt idx="37">
                  <c:v>0.77166867387453619</c:v>
                </c:pt>
                <c:pt idx="38">
                  <c:v>0.67895529028857748</c:v>
                </c:pt>
                <c:pt idx="39">
                  <c:v>0.58228224020182151</c:v>
                </c:pt>
                <c:pt idx="40">
                  <c:v>0.48675225595997823</c:v>
                </c:pt>
                <c:pt idx="41">
                  <c:v>0.39661073328996982</c:v>
                </c:pt>
                <c:pt idx="42">
                  <c:v>0.31499453169676656</c:v>
                </c:pt>
                <c:pt idx="43">
                  <c:v>0.2438504869265265</c:v>
                </c:pt>
                <c:pt idx="44">
                  <c:v>0.18400359196772059</c:v>
                </c:pt>
                <c:pt idx="45">
                  <c:v>0.1353352832366127</c:v>
                </c:pt>
                <c:pt idx="46">
                  <c:v>9.7023700041286506E-2</c:v>
                </c:pt>
                <c:pt idx="47">
                  <c:v>6.7799531099247079E-2</c:v>
                </c:pt>
                <c:pt idx="48">
                  <c:v>4.6180391379733975E-2</c:v>
                </c:pt>
                <c:pt idx="49">
                  <c:v>3.065988979400678E-2</c:v>
                </c:pt>
                <c:pt idx="50">
                  <c:v>1.9841094744369646E-2</c:v>
                </c:pt>
                <c:pt idx="51">
                  <c:v>1.2515342341223158E-2</c:v>
                </c:pt>
                <c:pt idx="52">
                  <c:v>7.6948808183870884E-3</c:v>
                </c:pt>
                <c:pt idx="53">
                  <c:v>4.6115096624327646E-3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9693312"/>
        <c:axId val="157757440"/>
      </c:scatterChart>
      <c:valAx>
        <c:axId val="119693312"/>
        <c:scaling>
          <c:orientation val="minMax"/>
        </c:scaling>
        <c:delete val="0"/>
        <c:axPos val="b"/>
        <c:majorTickMark val="out"/>
        <c:minorTickMark val="none"/>
        <c:tickLblPos val="none"/>
        <c:crossAx val="157757440"/>
        <c:crosses val="autoZero"/>
        <c:crossBetween val="midCat"/>
      </c:valAx>
      <c:valAx>
        <c:axId val="157757440"/>
        <c:scaling>
          <c:orientation val="minMax"/>
        </c:scaling>
        <c:delete val="0"/>
        <c:axPos val="l"/>
        <c:minorGridlines>
          <c:spPr>
            <a:ln>
              <a:noFill/>
            </a:ln>
          </c:spPr>
        </c:minorGridlines>
        <c:numFmt formatCode="General" sourceLinked="1"/>
        <c:majorTickMark val="out"/>
        <c:minorTickMark val="none"/>
        <c:tickLblPos val="none"/>
        <c:crossAx val="119693312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0.42524</cdr:x>
      <cdr:y>0.22438</cdr:y>
    </cdr:from>
    <cdr:to>
      <cdr:x>0.43524</cdr:x>
      <cdr:y>0.94499</cdr:y>
    </cdr:to>
    <cdr:sp macro="" textlink="">
      <cdr:nvSpPr>
        <cdr:cNvPr id="2" name="正方形/長方形 1"/>
        <cdr:cNvSpPr/>
      </cdr:nvSpPr>
      <cdr:spPr bwMode="auto">
        <a:xfrm xmlns:a="http://schemas.openxmlformats.org/drawingml/2006/main">
          <a:off x="1944216" y="615515"/>
          <a:ext cx="45719" cy="1976772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Overflow="clip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/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0.55124</cdr:x>
      <cdr:y>0.21</cdr:y>
    </cdr:from>
    <cdr:to>
      <cdr:x>0.56124</cdr:x>
      <cdr:y>0.94499</cdr:y>
    </cdr:to>
    <cdr:sp macro="" textlink="">
      <cdr:nvSpPr>
        <cdr:cNvPr id="3" name="正方形/長方形 2"/>
        <cdr:cNvSpPr/>
      </cdr:nvSpPr>
      <cdr:spPr bwMode="auto">
        <a:xfrm xmlns:a="http://schemas.openxmlformats.org/drawingml/2006/main">
          <a:off x="2520280" y="576064"/>
          <a:ext cx="45719" cy="2016224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 xmlns:a="http://schemas.openxmlformats.org/drawingml/2006/main"/>
      </cdr:spPr>
      <cdr:txBody>
        <a:bodyPr xmlns:a="http://schemas.openxmlformats.org/drawingml/2006/main" vert="horz" wrap="square" lIns="91440" tIns="45720" rIns="91440" bIns="45720" numCol="1" anchor="t" anchorCtr="0" compatLnSpc="1">
          <a:prstTxWarp prst="textNoShape">
            <a:avLst/>
          </a:prstTxWarp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endParaRPr lang="ja-JP"/>
        </a:p>
      </cdr:txBody>
    </cdr:sp>
  </cdr:relSizeAnchor>
  <cdr:relSizeAnchor xmlns:cdr="http://schemas.openxmlformats.org/drawingml/2006/chartDrawing">
    <cdr:from>
      <cdr:x>0.3465</cdr:x>
      <cdr:y>0.80187</cdr:y>
    </cdr:from>
    <cdr:to>
      <cdr:x>0.78749</cdr:x>
      <cdr:y>0.80187</cdr:y>
    </cdr:to>
    <cdr:cxnSp macro="">
      <cdr:nvCxnSpPr>
        <cdr:cNvPr id="5" name="直線矢印コネクタ 4"/>
        <cdr:cNvCxnSpPr/>
      </cdr:nvCxnSpPr>
      <cdr:spPr bwMode="auto">
        <a:xfrm xmlns:a="http://schemas.openxmlformats.org/drawingml/2006/main">
          <a:off x="1584176" y="2199692"/>
          <a:ext cx="2016224" cy="0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19050" cap="flat" cmpd="sng" algn="ctr">
          <a:solidFill>
            <a:srgbClr val="C00000"/>
          </a:solidFill>
          <a:prstDash val="solid"/>
          <a:round/>
          <a:headEnd type="arrow"/>
          <a:tailEnd type="arrow"/>
        </a:ln>
        <a:effectLst xmlns:a="http://schemas.openxmlformats.org/drawingml/2006/main"/>
      </cdr:spPr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4779E-0FDD-46CF-9D5D-30D500E15604}" type="datetimeFigureOut">
              <a:rPr kumimoji="1" lang="ja-JP" altLang="en-US" smtClean="0"/>
              <a:t>2012/1/17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26F2C1-38D2-4FDE-A47B-84142BF0C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3533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26F2C1-38D2-4FDE-A47B-84142BF0CE1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480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3752056" cy="457200"/>
          </a:xfrm>
        </p:spPr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62432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9187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76450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0821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31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34748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3723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608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85086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2012/1/19</a:t>
            </a:r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SCRF BTR 2012 in Tsukuba (Fukuda)</a:t>
            </a: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93C76B85-5AA5-4049-A1E9-E00D685B234A}" type="slidenum">
              <a:rPr lang="en-US" altLang="ja-JP" smtClean="0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63362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102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4187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6990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450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878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dirty="0" smtClean="0"/>
              <a:t>Click to edit Master text styles</a:t>
            </a:r>
          </a:p>
          <a:p>
            <a:pPr lvl="1"/>
            <a:r>
              <a:rPr lang="en-US" altLang="ja-JP" dirty="0" smtClean="0"/>
              <a:t>Second level</a:t>
            </a:r>
          </a:p>
          <a:p>
            <a:pPr lvl="2"/>
            <a:r>
              <a:rPr lang="en-US" altLang="ja-JP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solidFill>
                  <a:srgbClr val="000000"/>
                </a:solidFill>
                <a:ea typeface="Arial Unicode MS" pitchFamily="50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2012/1/19</a:t>
            </a:r>
            <a:endParaRPr lang="en-US" altLang="ja-JP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5816" y="6400800"/>
            <a:ext cx="375205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>
                <a:solidFill>
                  <a:srgbClr val="23346C"/>
                </a:solidFill>
                <a:ea typeface="Arial Unicode MS" pitchFamily="50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SCRF BTR 2012 in Tsukuba (Fukuda)</a:t>
            </a:r>
            <a:endParaRPr lang="en-US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solidFill>
                  <a:srgbClr val="000000"/>
                </a:solidFill>
                <a:ea typeface="Arial Unicode MS" pitchFamily="50" charset="-128"/>
              </a:defRPr>
            </a:lvl1pPr>
          </a:lstStyle>
          <a:p>
            <a:pPr defTabSz="457200" fontAlgn="base">
              <a:spcBef>
                <a:spcPct val="0"/>
              </a:spcBef>
              <a:spcAft>
                <a:spcPct val="0"/>
              </a:spcAft>
              <a:defRPr/>
            </a:pPr>
            <a:fld id="{93C76B85-5AA5-4049-A1E9-E00D685B234A}" type="slidenum">
              <a:rPr lang="en-US" altLang="ja-JP"/>
              <a:pPr defTabSz="4572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/>
          </a:p>
        </p:txBody>
      </p:sp>
      <p:pic>
        <p:nvPicPr>
          <p:cNvPr id="27654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27658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pic>
        <p:nvPicPr>
          <p:cNvPr id="27659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3481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SCRF BTR 2012 in Tsukuba (Fukuda)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A67FFA-4C41-4408-9773-3941C47DAB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352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1872208"/>
          </a:xfrm>
        </p:spPr>
        <p:txBody>
          <a:bodyPr>
            <a:normAutofit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TDR of RDR-like</a:t>
            </a:r>
            <a:r>
              <a:rPr kumimoji="1" lang="ja-JP" altLang="en-US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kumimoji="1" lang="en-US" altLang="ja-JP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Solution of HLRF</a:t>
            </a:r>
            <a:br>
              <a:rPr kumimoji="1" lang="en-US" altLang="ja-JP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</a:br>
            <a:r>
              <a:rPr kumimoji="1" lang="en-US" altLang="ja-JP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in Mountain Region</a:t>
            </a:r>
            <a:r>
              <a:rPr lang="en-US" altLang="ja-JP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. </a:t>
            </a:r>
            <a:endParaRPr kumimoji="1" lang="ja-JP" altLang="en-US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b="1" i="1" dirty="0" smtClean="0"/>
              <a:t>S. Fukuda</a:t>
            </a:r>
          </a:p>
          <a:p>
            <a:r>
              <a:rPr kumimoji="1" lang="en-US" altLang="ja-JP" b="1" i="1" dirty="0" smtClean="0"/>
              <a:t>KEK</a:t>
            </a:r>
            <a:endParaRPr kumimoji="1" lang="ja-JP" altLang="en-US" b="1" i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1128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RF Units in low power baseline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713387"/>
          </a:xfrm>
        </p:spPr>
        <p:txBody>
          <a:bodyPr>
            <a:normAutofit/>
          </a:bodyPr>
          <a:lstStyle/>
          <a:p>
            <a:r>
              <a:rPr lang="en-US" altLang="ja-JP" b="1" i="1" dirty="0" smtClean="0"/>
              <a:t>From the consideration of overhead of klystron output power, 10 MW output power is enough and the same as the RDR specification. </a:t>
            </a:r>
          </a:p>
          <a:p>
            <a:r>
              <a:rPr lang="en-US" altLang="ja-JP" b="1" i="1" dirty="0" smtClean="0"/>
              <a:t>Total amount of RF units in ILC plan</a:t>
            </a:r>
          </a:p>
          <a:p>
            <a:pPr lvl="1"/>
            <a:r>
              <a:rPr lang="en-US" altLang="ja-JP" b="1" i="1" dirty="0" smtClean="0"/>
              <a:t>Configuration of previous slide, total RF units of 650 (=560 + 90) in the high power option</a:t>
            </a:r>
          </a:p>
          <a:p>
            <a:pPr lvl="1"/>
            <a:r>
              <a:rPr lang="en-US" altLang="ja-JP" b="1" i="1" dirty="0" smtClean="0"/>
              <a:t>Low power baseline; 464 (=374 + 90</a:t>
            </a:r>
            <a:r>
              <a:rPr lang="en-US" altLang="ja-JP" b="1" i="1" dirty="0" smtClean="0"/>
              <a:t>)</a:t>
            </a:r>
          </a:p>
          <a:p>
            <a:pPr marL="457200" lvl="1" indent="0">
              <a:buNone/>
            </a:pPr>
            <a:r>
              <a:rPr lang="en-US" altLang="ja-JP" i="1" dirty="0"/>
              <a:t> </a:t>
            </a:r>
            <a:r>
              <a:rPr lang="en-US" altLang="ja-JP" i="1" dirty="0" smtClean="0"/>
              <a:t>    </a:t>
            </a:r>
            <a:r>
              <a:rPr lang="ja-JP" altLang="en-US" i="1" dirty="0" smtClean="0">
                <a:solidFill>
                  <a:schemeClr val="accent1">
                    <a:lumMod val="50000"/>
                  </a:schemeClr>
                </a:solidFill>
              </a:rPr>
              <a:t>*</a:t>
            </a:r>
            <a:r>
              <a:rPr lang="en-US" altLang="ja-JP" i="1" dirty="0" smtClean="0">
                <a:solidFill>
                  <a:schemeClr val="accent1">
                    <a:lumMod val="50000"/>
                  </a:schemeClr>
                </a:solidFill>
              </a:rPr>
              <a:t>Need to check final numbers</a:t>
            </a:r>
            <a:endParaRPr lang="en-US" altLang="ja-JP" b="1" i="1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en-US" altLang="ja-JP" b="1" i="1" dirty="0" smtClean="0"/>
              <a:t>Discussion and understanding of energy overhead will be desired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2012/1/19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0027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2048"/>
            <a:ext cx="7149480" cy="1020688"/>
          </a:xfrm>
        </p:spPr>
        <p:txBody>
          <a:bodyPr>
            <a:normAutofit/>
          </a:bodyPr>
          <a:lstStyle/>
          <a:p>
            <a:r>
              <a:rPr lang="en-US" sz="2800" b="1" i="1" dirty="0" smtClean="0">
                <a:solidFill>
                  <a:srgbClr val="C00000"/>
                </a:solidFill>
              </a:rPr>
              <a:t>ILC Main Linac TD Parameters:</a:t>
            </a:r>
            <a:r>
              <a:rPr lang="en-US" b="1" i="1" dirty="0" smtClean="0">
                <a:solidFill>
                  <a:srgbClr val="C00000"/>
                </a:solidFill>
              </a:rPr>
              <a:t/>
            </a:r>
            <a:br>
              <a:rPr lang="en-US" b="1" i="1" dirty="0" smtClean="0">
                <a:solidFill>
                  <a:srgbClr val="C00000"/>
                </a:solidFill>
              </a:rPr>
            </a:br>
            <a:r>
              <a:rPr lang="en-US" sz="1400" b="1" i="1" dirty="0" smtClean="0">
                <a:solidFill>
                  <a:srgbClr val="C00000"/>
                </a:solidFill>
              </a:rPr>
              <a:t>From Marc’s slide PAC20111114</a:t>
            </a:r>
            <a:endParaRPr lang="en-US" sz="1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1397699"/>
              </p:ext>
            </p:extLst>
          </p:nvPr>
        </p:nvGraphicFramePr>
        <p:xfrm>
          <a:off x="611562" y="908723"/>
          <a:ext cx="7344816" cy="2521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3672408"/>
              </a:tblGrid>
              <a:tr h="387916"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Number of cavities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14,560</a:t>
                      </a:r>
                      <a:endParaRPr 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791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Repetition rate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Hz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788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Gradient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&lt;31.5&gt; MV/m (25 to 38 max. range)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7916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K Cryogenic load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1.3 W / cavity average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67885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Final Energy Stability / energy spread 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0.1% (~1%</a:t>
                      </a:r>
                      <a:r>
                        <a:rPr lang="en-US" sz="14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per RF unit)</a:t>
                      </a:r>
                      <a:endParaRPr lang="en-US" sz="14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2012/1/19</a:t>
            </a: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E1E01-CFF9-374C-90C0-378C39CD55E6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>
              <a:solidFill>
                <a:srgbClr val="00000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9293569"/>
              </p:ext>
            </p:extLst>
          </p:nvPr>
        </p:nvGraphicFramePr>
        <p:xfrm>
          <a:off x="323528" y="3429000"/>
          <a:ext cx="8352927" cy="2917877"/>
        </p:xfrm>
        <a:graphic>
          <a:graphicData uri="http://schemas.openxmlformats.org/drawingml/2006/table">
            <a:tbl>
              <a:tblPr/>
              <a:tblGrid>
                <a:gridCol w="1323701"/>
                <a:gridCol w="983299"/>
                <a:gridCol w="1018557"/>
                <a:gridCol w="925390"/>
                <a:gridCol w="999464"/>
                <a:gridCol w="1034172"/>
                <a:gridCol w="1034172"/>
                <a:gridCol w="1034172"/>
              </a:tblGrid>
              <a:tr h="201626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250 </a:t>
                      </a:r>
                      <a:r>
                        <a:rPr lang="en-US" sz="1600" b="1" dirty="0" err="1" smtClean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GeV</a:t>
                      </a:r>
                      <a:r>
                        <a:rPr lang="en-US" sz="1600" b="1" dirty="0" smtClean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/beam</a:t>
                      </a:r>
                      <a:endParaRPr lang="en-US" sz="1600" b="1" dirty="0">
                        <a:solidFill>
                          <a:srgbClr val="0000FF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# of bunches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bunch </a:t>
                      </a:r>
                      <a:r>
                        <a:rPr lang="en-US" sz="1600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spacing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beam current 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beam duration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rf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 peak </a:t>
                      </a:r>
                      <a:r>
                        <a:rPr lang="en-US" sz="1600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power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fill </a:t>
                      </a:r>
                      <a:r>
                        <a:rPr lang="en-US" sz="1600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time, </a:t>
                      </a:r>
                      <a:r>
                        <a:rPr lang="en-US" sz="1600" dirty="0" err="1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en-US" sz="1600" baseline="-25000" dirty="0" err="1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i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rf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 pulse </a:t>
                      </a:r>
                      <a:r>
                        <a:rPr lang="en-US" sz="1600" dirty="0" smtClean="0">
                          <a:solidFill>
                            <a:srgbClr val="0070C0"/>
                          </a:solidFill>
                          <a:latin typeface="Calibri"/>
                          <a:ea typeface="Calibri"/>
                          <a:cs typeface="Times New Roman"/>
                        </a:rPr>
                        <a:t>duration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87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full beam RDR</a:t>
                      </a:r>
                      <a:endParaRPr lang="en-US" sz="160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2625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369.2 ns</a:t>
                      </a:r>
                      <a:endParaRPr lang="en-US" sz="160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9 </a:t>
                      </a:r>
                      <a:r>
                        <a:rPr lang="en-US" sz="1600" dirty="0" err="1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mA</a:t>
                      </a:r>
                      <a:endParaRPr lang="en-US" sz="160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0.969 ms</a:t>
                      </a:r>
                      <a:endParaRPr lang="en-US" sz="160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294.2 kW</a:t>
                      </a:r>
                      <a:endParaRPr lang="en-US" sz="160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0.595 ms</a:t>
                      </a:r>
                      <a:endParaRPr lang="en-US" sz="160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1.564 ms</a:t>
                      </a:r>
                      <a:endParaRPr lang="en-US" sz="16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87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DRFS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1313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738.5 ns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4.5 </a:t>
                      </a:r>
                      <a:r>
                        <a:rPr lang="en-US" sz="1600" dirty="0" err="1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mA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0.969 ms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147.1 kW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1.190 ms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2.159 ms (up 38%)</a:t>
                      </a:r>
                      <a:endParaRPr lang="en-US" sz="16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87605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KCS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1313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535.1 ns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6.21 </a:t>
                      </a:r>
                      <a:r>
                        <a:rPr lang="en-US" sz="1600" b="0" dirty="0" err="1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mA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0.702 ms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203.0 kW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0.862 ms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1.564 ms</a:t>
                      </a:r>
                      <a:endParaRPr lang="en-US" sz="1600" b="1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9291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RDR – HLRF (backup)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1313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553.8 ns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6 </a:t>
                      </a:r>
                      <a:r>
                        <a:rPr lang="en-US" sz="1600" b="0" dirty="0" err="1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mA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0.727 ms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196.1 kW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0.893 ms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0" dirty="0" smtClean="0">
                          <a:solidFill>
                            <a:srgbClr val="660066"/>
                          </a:solidFill>
                          <a:latin typeface="Calibri"/>
                          <a:ea typeface="Calibri"/>
                          <a:cs typeface="Times New Roman"/>
                        </a:rPr>
                        <a:t>1.619 ms (up 3.5%)</a:t>
                      </a:r>
                      <a:endParaRPr lang="en-US" sz="1600" b="0" dirty="0">
                        <a:solidFill>
                          <a:srgbClr val="660066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正方形/長方形 2"/>
          <p:cNvSpPr/>
          <p:nvPr/>
        </p:nvSpPr>
        <p:spPr>
          <a:xfrm>
            <a:off x="251520" y="5560303"/>
            <a:ext cx="8280920" cy="720080"/>
          </a:xfrm>
          <a:prstGeom prst="rect">
            <a:avLst/>
          </a:prstGeom>
          <a:noFill/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3847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400" y="0"/>
            <a:ext cx="7741096" cy="914400"/>
          </a:xfrm>
        </p:spPr>
        <p:txBody>
          <a:bodyPr>
            <a:normAutofit/>
          </a:bodyPr>
          <a:lstStyle/>
          <a:p>
            <a:r>
              <a:rPr kumimoji="1" lang="en-US" altLang="ja-JP" sz="2800" b="1" i="1" dirty="0" smtClean="0">
                <a:solidFill>
                  <a:srgbClr val="C00000"/>
                </a:solidFill>
              </a:rPr>
              <a:t>Low power baseline and full </a:t>
            </a:r>
            <a:r>
              <a:rPr kumimoji="1" lang="en-US" altLang="ja-JP" sz="2800" b="1" i="1" dirty="0" smtClean="0">
                <a:solidFill>
                  <a:srgbClr val="C00000"/>
                </a:solidFill>
              </a:rPr>
              <a:t>power </a:t>
            </a:r>
            <a:r>
              <a:rPr kumimoji="1" lang="en-US" altLang="ja-JP" sz="2800" b="1" i="1" dirty="0" smtClean="0">
                <a:solidFill>
                  <a:srgbClr val="C00000"/>
                </a:solidFill>
              </a:rPr>
              <a:t>option</a:t>
            </a:r>
            <a:endParaRPr kumimoji="1" lang="ja-JP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12</a:t>
            </a:fld>
            <a:endParaRPr kumimoji="1" lang="ja-JP" altLang="en-US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989914"/>
              </p:ext>
            </p:extLst>
          </p:nvPr>
        </p:nvGraphicFramePr>
        <p:xfrm>
          <a:off x="611560" y="2780928"/>
          <a:ext cx="8136903" cy="15385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62390"/>
                <a:gridCol w="903754"/>
                <a:gridCol w="1133592"/>
                <a:gridCol w="616716"/>
                <a:gridCol w="718635"/>
                <a:gridCol w="861114"/>
                <a:gridCol w="818474"/>
                <a:gridCol w="818474"/>
                <a:gridCol w="903754"/>
              </a:tblGrid>
              <a:tr h="76929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600" b="1" i="1" kern="0" dirty="0" smtClean="0">
                          <a:effectLst/>
                        </a:rPr>
                        <a:t>Center of Mass </a:t>
                      </a:r>
                      <a:r>
                        <a:rPr lang="en-US" sz="1600" b="1" i="1" kern="0" dirty="0" smtClean="0">
                          <a:effectLst/>
                        </a:rPr>
                        <a:t>energy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 smtClean="0">
                          <a:effectLst/>
                        </a:rPr>
                        <a:t>current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Gradient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#cav./</a:t>
                      </a:r>
                      <a:r>
                        <a:rPr lang="en-US" sz="1600" b="1" i="1" kern="0" dirty="0" err="1">
                          <a:effectLst/>
                        </a:rPr>
                        <a:t>kly</a:t>
                      </a:r>
                      <a:r>
                        <a:rPr lang="en-US" sz="1600" b="1" i="1" kern="0" dirty="0">
                          <a:effectLst/>
                        </a:rPr>
                        <a:t>.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beam width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>
                          <a:effectLst/>
                        </a:rPr>
                        <a:t>fill time</a:t>
                      </a:r>
                      <a:endParaRPr lang="ja-JP" sz="1600" b="1" i="1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>
                          <a:effectLst/>
                        </a:rPr>
                        <a:t>rep. e-</a:t>
                      </a:r>
                      <a:endParaRPr lang="ja-JP" sz="1600" b="1" i="1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>
                          <a:effectLst/>
                        </a:rPr>
                        <a:t>rep. e+</a:t>
                      </a:r>
                      <a:endParaRPr lang="ja-JP" sz="1600" b="1" i="1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>
                          <a:effectLst/>
                        </a:rPr>
                        <a:t>klystron power</a:t>
                      </a:r>
                      <a:endParaRPr lang="ja-JP" sz="1600" b="1" i="1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84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500GeV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>
                          <a:effectLst/>
                        </a:rPr>
                        <a:t>9mA</a:t>
                      </a:r>
                      <a:endParaRPr lang="ja-JP" sz="1600" b="1" i="1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31.5MV/m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26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1 </a:t>
                      </a:r>
                      <a:r>
                        <a:rPr lang="en-US" sz="1600" b="1" i="1" kern="0" dirty="0" err="1">
                          <a:effectLst/>
                        </a:rPr>
                        <a:t>ms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.6ms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5Hz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effectLst/>
                        </a:rPr>
                        <a:t>5Hz</a:t>
                      </a:r>
                      <a:endParaRPr lang="ja-JP" sz="1600" b="1" i="1" kern="100" dirty="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>
                          <a:effectLst/>
                        </a:rPr>
                        <a:t>10MW</a:t>
                      </a:r>
                      <a:endParaRPr lang="ja-JP" sz="1600" b="1" i="1" kern="100"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846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solidFill>
                            <a:srgbClr val="C00000"/>
                          </a:solidFill>
                          <a:effectLst/>
                        </a:rPr>
                        <a:t>500GeV</a:t>
                      </a:r>
                      <a:endParaRPr lang="ja-JP" sz="1600" b="1" i="1" kern="100" dirty="0">
                        <a:solidFill>
                          <a:srgbClr val="C00000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solidFill>
                            <a:srgbClr val="C00000"/>
                          </a:solidFill>
                          <a:effectLst/>
                        </a:rPr>
                        <a:t>6mA</a:t>
                      </a:r>
                      <a:endParaRPr lang="ja-JP" sz="1600" b="1" i="1" kern="100" dirty="0">
                        <a:solidFill>
                          <a:srgbClr val="C00000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solidFill>
                            <a:srgbClr val="C00000"/>
                          </a:solidFill>
                          <a:effectLst/>
                        </a:rPr>
                        <a:t>31.5MV/m</a:t>
                      </a:r>
                      <a:endParaRPr lang="ja-JP" sz="1600" b="1" i="1" kern="100" dirty="0">
                        <a:solidFill>
                          <a:srgbClr val="C00000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solidFill>
                            <a:srgbClr val="C00000"/>
                          </a:solidFill>
                          <a:effectLst/>
                        </a:rPr>
                        <a:t>39</a:t>
                      </a:r>
                      <a:endParaRPr lang="ja-JP" sz="1600" b="1" i="1" kern="100" dirty="0">
                        <a:solidFill>
                          <a:srgbClr val="C00000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solidFill>
                            <a:srgbClr val="C00000"/>
                          </a:solidFill>
                          <a:effectLst/>
                        </a:rPr>
                        <a:t>0.7ms</a:t>
                      </a:r>
                      <a:endParaRPr lang="ja-JP" sz="1600" b="1" i="1" kern="100" dirty="0">
                        <a:solidFill>
                          <a:srgbClr val="C00000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solidFill>
                            <a:srgbClr val="C00000"/>
                          </a:solidFill>
                          <a:effectLst/>
                        </a:rPr>
                        <a:t>0.9ms</a:t>
                      </a:r>
                      <a:endParaRPr lang="ja-JP" sz="1600" b="1" i="1" kern="100" dirty="0">
                        <a:solidFill>
                          <a:srgbClr val="C00000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solidFill>
                            <a:srgbClr val="C00000"/>
                          </a:solidFill>
                          <a:effectLst/>
                        </a:rPr>
                        <a:t>5Hz</a:t>
                      </a:r>
                      <a:endParaRPr lang="ja-JP" sz="1600" b="1" i="1" kern="100" dirty="0">
                        <a:solidFill>
                          <a:srgbClr val="C00000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solidFill>
                            <a:srgbClr val="C00000"/>
                          </a:solidFill>
                          <a:effectLst/>
                        </a:rPr>
                        <a:t>5Hz</a:t>
                      </a:r>
                      <a:endParaRPr lang="ja-JP" sz="1600" b="1" i="1" kern="100" dirty="0">
                        <a:solidFill>
                          <a:srgbClr val="C00000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b="1" i="1" kern="0" dirty="0">
                          <a:solidFill>
                            <a:srgbClr val="C00000"/>
                          </a:solidFill>
                          <a:effectLst/>
                        </a:rPr>
                        <a:t>10MW</a:t>
                      </a:r>
                      <a:endParaRPr lang="ja-JP" sz="1600" b="1" i="1" kern="100" dirty="0">
                        <a:solidFill>
                          <a:srgbClr val="C00000"/>
                        </a:solidFill>
                        <a:effectLst/>
                        <a:latin typeface="Century"/>
                        <a:ea typeface="ＭＳ 明朝"/>
                        <a:cs typeface="Times New Roman"/>
                      </a:endParaRPr>
                    </a:p>
                  </a:txBody>
                  <a:tcPr marL="19050" marR="19050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719572" y="980728"/>
            <a:ext cx="7920880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kumimoji="1" lang="en-US" altLang="ja-JP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明朝" pitchFamily="17" charset="-128"/>
                <a:cs typeface="Times New Roman" pitchFamily="18" charset="0"/>
              </a:rPr>
              <a:t>At the beginning of ILC, the operation will start with low beam current. The 39 cavities will be operated at average 31.5 MV/m. The operational parameter list is as bellow.</a:t>
            </a:r>
            <a:endParaRPr kumimoji="1" lang="en-US" altLang="ja-JP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ja-JP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明朝" pitchFamily="17" charset="-128"/>
                <a:cs typeface="Times New Roman" pitchFamily="18" charset="0"/>
              </a:rPr>
              <a:t>Owing to the low beam current </a:t>
            </a:r>
            <a:r>
              <a:rPr kumimoji="1" lang="en-US" altLang="ja-JP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ＭＳ 明朝" pitchFamily="17" charset="-128"/>
                <a:cs typeface="Times New Roman" pitchFamily="18" charset="0"/>
              </a:rPr>
              <a:t>Ql</a:t>
            </a:r>
            <a:r>
              <a:rPr kumimoji="1" lang="en-US" altLang="ja-JP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ＭＳ 明朝" pitchFamily="17" charset="-128"/>
                <a:cs typeface="Times New Roman" pitchFamily="18" charset="0"/>
              </a:rPr>
              <a:t> values will becomes x1.5 times higher (~5e6).</a:t>
            </a:r>
            <a:endParaRPr kumimoji="1" lang="en-US" altLang="ja-JP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ＭＳ Ｐゴシック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79512" y="4404480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i="1" dirty="0" smtClean="0"/>
              <a:t>Pulse duration time of RF in both schemes are almost the same as 1.6ms </a:t>
            </a:r>
            <a:endParaRPr kumimoji="1" lang="ja-JP" altLang="en-US" sz="2000" b="1" i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27584" y="5113482"/>
            <a:ext cx="75608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b="1" i="1" dirty="0" smtClean="0">
                <a:solidFill>
                  <a:srgbClr val="FF0000"/>
                </a:solidFill>
              </a:rPr>
              <a:t>Is  energy overhead of 3% at </a:t>
            </a:r>
            <a:r>
              <a:rPr kumimoji="1" lang="en-US" altLang="ja-JP" sz="2000" b="1" i="1" dirty="0" err="1" smtClean="0">
                <a:solidFill>
                  <a:srgbClr val="FF0000"/>
                </a:solidFill>
              </a:rPr>
              <a:t>CoE</a:t>
            </a:r>
            <a:r>
              <a:rPr kumimoji="1" lang="en-US" altLang="ja-JP" sz="2000" b="1" i="1" dirty="0" smtClean="0">
                <a:solidFill>
                  <a:srgbClr val="FF0000"/>
                </a:solidFill>
              </a:rPr>
              <a:t> 500 </a:t>
            </a:r>
            <a:r>
              <a:rPr kumimoji="1" lang="en-US" altLang="ja-JP" sz="2000" b="1" i="1" dirty="0" err="1" smtClean="0">
                <a:solidFill>
                  <a:srgbClr val="FF0000"/>
                </a:solidFill>
              </a:rPr>
              <a:t>GeV</a:t>
            </a:r>
            <a:r>
              <a:rPr kumimoji="1" lang="en-US" altLang="ja-JP" sz="2000" b="1" i="1" dirty="0" smtClean="0">
                <a:solidFill>
                  <a:srgbClr val="FF0000"/>
                </a:solidFill>
              </a:rPr>
              <a:t> included?  Related with 400m extra length area. </a:t>
            </a:r>
            <a:r>
              <a:rPr lang="en-US" altLang="ja-JP" sz="2000" b="1" i="1" dirty="0" smtClean="0">
                <a:solidFill>
                  <a:srgbClr val="FF0000"/>
                </a:solidFill>
              </a:rPr>
              <a:t>Guide-line is required.</a:t>
            </a:r>
            <a:endParaRPr kumimoji="1" lang="ja-JP" altLang="en-US" sz="2000" b="1" i="1" dirty="0">
              <a:solidFill>
                <a:srgbClr val="FF0000"/>
              </a:solidFill>
            </a:endParaRPr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6561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Marx modulator 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713387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b="1" i="1" dirty="0" smtClean="0"/>
              <a:t>Marx modulator is the candidate of modulator in mountain-region  ILC from the following reason</a:t>
            </a:r>
          </a:p>
          <a:p>
            <a:pPr lvl="1"/>
            <a:r>
              <a:rPr lang="en-US" altLang="ja-JP" b="1" i="1" dirty="0" smtClean="0">
                <a:solidFill>
                  <a:schemeClr val="accent1">
                    <a:lumMod val="50000"/>
                  </a:schemeClr>
                </a:solidFill>
              </a:rPr>
              <a:t>Cost benefit comparing with the RDR bouncer modulator</a:t>
            </a:r>
          </a:p>
          <a:p>
            <a:pPr lvl="1"/>
            <a:r>
              <a:rPr lang="en-US" altLang="ja-JP" b="1" i="1" dirty="0" smtClean="0">
                <a:solidFill>
                  <a:schemeClr val="accent1">
                    <a:lumMod val="50000"/>
                  </a:schemeClr>
                </a:solidFill>
              </a:rPr>
              <a:t>It is possible to eliminate the big heavy pulse transformer with large volume of insulation oil</a:t>
            </a:r>
          </a:p>
          <a:p>
            <a:pPr lvl="1"/>
            <a:r>
              <a:rPr lang="en-US" altLang="ja-JP" b="1" i="1" dirty="0" smtClean="0">
                <a:solidFill>
                  <a:schemeClr val="accent1">
                    <a:lumMod val="50000"/>
                  </a:schemeClr>
                </a:solidFill>
              </a:rPr>
              <a:t>Easy adjustment of the flat top (or sag compensation) of voltage waveform</a:t>
            </a:r>
          </a:p>
          <a:p>
            <a:pPr lvl="1"/>
            <a:r>
              <a:rPr lang="en-US" altLang="ja-JP" b="1" i="1" dirty="0" smtClean="0">
                <a:solidFill>
                  <a:schemeClr val="accent1">
                    <a:lumMod val="50000"/>
                  </a:schemeClr>
                </a:solidFill>
              </a:rPr>
              <a:t>Easy handling of overcurrent protection</a:t>
            </a:r>
          </a:p>
          <a:p>
            <a:pPr lvl="1"/>
            <a:endParaRPr lang="en-US" altLang="ja-JP" b="1" i="1" dirty="0"/>
          </a:p>
          <a:p>
            <a:r>
              <a:rPr lang="en-US" altLang="ja-JP" b="1" i="1" dirty="0" smtClean="0"/>
              <a:t>Comparing with RDR bouncer modulator, it is necessary to show the reliable operation by the future R&amp;D. DESY XFEL and KCS in ILC have experience of operating it. </a:t>
            </a:r>
          </a:p>
          <a:p>
            <a:endParaRPr lang="en-US" altLang="ja-JP" b="1" i="1" dirty="0" smtClean="0"/>
          </a:p>
          <a:p>
            <a:r>
              <a:rPr lang="en-US" altLang="ja-JP" b="1" i="1" dirty="0" smtClean="0"/>
              <a:t>Several companies have technical ability to manufacture it.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13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6728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2656"/>
            <a:ext cx="6534150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02549" y="5226549"/>
            <a:ext cx="7735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solidFill>
                  <a:srgbClr val="C00000"/>
                </a:solidFill>
              </a:rPr>
              <a:t>For </a:t>
            </a:r>
            <a:r>
              <a:rPr kumimoji="1" lang="en-US" altLang="ja-JP" sz="2000" b="1" dirty="0" smtClean="0">
                <a:solidFill>
                  <a:srgbClr val="C00000"/>
                </a:solidFill>
              </a:rPr>
              <a:t>Marx </a:t>
            </a:r>
            <a:r>
              <a:rPr kumimoji="1" lang="en-US" altLang="ja-JP" sz="2000" b="1" dirty="0" smtClean="0">
                <a:solidFill>
                  <a:srgbClr val="C00000"/>
                </a:solidFill>
              </a:rPr>
              <a:t>modulator, Chris </a:t>
            </a:r>
            <a:r>
              <a:rPr kumimoji="1" lang="en-US" altLang="ja-JP" sz="2000" b="1" dirty="0" err="1" smtClean="0">
                <a:solidFill>
                  <a:srgbClr val="C00000"/>
                </a:solidFill>
              </a:rPr>
              <a:t>Adolphson</a:t>
            </a:r>
            <a:r>
              <a:rPr kumimoji="1" lang="en-US" altLang="ja-JP" sz="2000" b="1" dirty="0" smtClean="0">
                <a:solidFill>
                  <a:srgbClr val="C00000"/>
                </a:solidFill>
              </a:rPr>
              <a:t> </a:t>
            </a:r>
            <a:r>
              <a:rPr kumimoji="1" lang="en-US" altLang="ja-JP" sz="2000" b="1" dirty="0" smtClean="0">
                <a:solidFill>
                  <a:srgbClr val="C00000"/>
                </a:solidFill>
              </a:rPr>
              <a:t>will have a presentation</a:t>
            </a:r>
            <a:endParaRPr kumimoji="1" lang="ja-JP" altLang="en-US" b="1" dirty="0">
              <a:solidFill>
                <a:srgbClr val="C00000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3869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Cost Estimation of Marx Modulator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990600"/>
            <a:ext cx="7772400" cy="4958680"/>
          </a:xfrm>
        </p:spPr>
        <p:txBody>
          <a:bodyPr/>
          <a:lstStyle/>
          <a:p>
            <a:r>
              <a:rPr kumimoji="1" lang="en-US" altLang="ja-JP" sz="2000" b="1" i="1" dirty="0" smtClean="0"/>
              <a:t>WebEx Meeting with DTI in Dec. 21, 2011.</a:t>
            </a:r>
          </a:p>
          <a:p>
            <a:pPr lvl="1"/>
            <a:r>
              <a:rPr lang="en-US" altLang="ja-JP" sz="1600" b="1" i="1" dirty="0" smtClean="0"/>
              <a:t>Change the cost estimation from DRFS type to RDR, and discussed about the cost </a:t>
            </a:r>
          </a:p>
          <a:p>
            <a:pPr lvl="1"/>
            <a:r>
              <a:rPr kumimoji="1" lang="en-US" altLang="ja-JP" sz="1600" b="1" i="1" dirty="0" smtClean="0"/>
              <a:t>Depend on the condition of quotation</a:t>
            </a:r>
          </a:p>
          <a:p>
            <a:pPr lvl="1"/>
            <a:r>
              <a:rPr lang="en-US" altLang="ja-JP" sz="1600" b="1" i="1" dirty="0" smtClean="0"/>
              <a:t>How to set the learning curve values</a:t>
            </a:r>
          </a:p>
          <a:p>
            <a:pPr lvl="1"/>
            <a:r>
              <a:rPr kumimoji="1" lang="en-US" altLang="ja-JP" sz="1600" b="1" i="1" dirty="0" smtClean="0"/>
              <a:t>They will offer us the cost </a:t>
            </a:r>
            <a:r>
              <a:rPr kumimoji="1" lang="en-US" altLang="ja-JP" sz="1600" b="1" i="1" dirty="0" smtClean="0"/>
              <a:t>estimation</a:t>
            </a:r>
          </a:p>
          <a:p>
            <a:pPr lvl="1"/>
            <a:endParaRPr kumimoji="1" lang="en-US" altLang="ja-JP" b="1" i="1" dirty="0" smtClean="0"/>
          </a:p>
          <a:p>
            <a:pPr lvl="1"/>
            <a:endParaRPr kumimoji="1" lang="en-US" altLang="ja-JP" i="1" dirty="0" smtClean="0"/>
          </a:p>
          <a:p>
            <a:pPr lvl="1"/>
            <a:endParaRPr kumimoji="1" lang="en-US" altLang="ja-JP" i="1" dirty="0"/>
          </a:p>
          <a:p>
            <a:pPr lvl="1"/>
            <a:endParaRPr kumimoji="1" lang="en-US" altLang="ja-JP" i="1" dirty="0"/>
          </a:p>
          <a:p>
            <a:pPr lvl="1"/>
            <a:endParaRPr kumimoji="1" lang="en-US" altLang="ja-JP" b="1" i="1" dirty="0" smtClean="0"/>
          </a:p>
          <a:p>
            <a:r>
              <a:rPr lang="en-US" altLang="ja-JP" sz="2000" b="1" i="1" dirty="0" smtClean="0"/>
              <a:t>Collaboration with SLAC for Marx Modulator</a:t>
            </a:r>
            <a:endParaRPr kumimoji="1" lang="ja-JP" altLang="en-US" sz="2000" b="1" i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924944"/>
            <a:ext cx="3176414" cy="2071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814072"/>
            <a:ext cx="2821981" cy="1877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446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altLang="ja-JP" b="1" i="1" dirty="0" smtClean="0">
                <a:solidFill>
                  <a:srgbClr val="C00000"/>
                </a:solidFill>
              </a:rPr>
              <a:t>Cost of Marx Modulator assuming the same as DRFS Marx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55576" y="1412776"/>
            <a:ext cx="8064896" cy="4680520"/>
          </a:xfrm>
        </p:spPr>
        <p:txBody>
          <a:bodyPr>
            <a:normAutofit/>
          </a:bodyPr>
          <a:lstStyle/>
          <a:p>
            <a:r>
              <a:rPr kumimoji="1" lang="en-US" altLang="ja-JP" b="1" i="1" dirty="0" smtClean="0"/>
              <a:t>Mail from DTI</a:t>
            </a:r>
          </a:p>
          <a:p>
            <a:pPr lvl="1"/>
            <a:r>
              <a:rPr lang="en-US" altLang="ja-JP" b="1" i="1" dirty="0" smtClean="0"/>
              <a:t>First product		$600k</a:t>
            </a:r>
          </a:p>
          <a:p>
            <a:pPr lvl="1"/>
            <a:r>
              <a:rPr kumimoji="1" lang="en-US" altLang="ja-JP" b="1" i="1" dirty="0" smtClean="0"/>
              <a:t>Mass product	</a:t>
            </a:r>
            <a:r>
              <a:rPr kumimoji="1" lang="en-US" altLang="ja-JP" b="1" i="1" dirty="0" smtClean="0"/>
              <a:t>	$</a:t>
            </a:r>
            <a:r>
              <a:rPr kumimoji="1" lang="en-US" altLang="ja-JP" b="1" i="1" dirty="0" smtClean="0"/>
              <a:t>370k  @650    for LC=95%</a:t>
            </a:r>
          </a:p>
          <a:p>
            <a:pPr marL="3657600" lvl="8" indent="0">
              <a:buNone/>
            </a:pPr>
            <a:r>
              <a:rPr lang="en-US" altLang="ja-JP" sz="2400" b="1" i="1" dirty="0" smtClean="0"/>
              <a:t>$224k		    </a:t>
            </a:r>
            <a:r>
              <a:rPr lang="en-US" altLang="ja-JP" sz="2400" b="1" i="1" dirty="0" smtClean="0"/>
              <a:t>for LC=90</a:t>
            </a:r>
            <a:r>
              <a:rPr lang="en-US" altLang="ja-JP" sz="2400" b="1" i="1" dirty="0" smtClean="0"/>
              <a:t>%</a:t>
            </a:r>
          </a:p>
          <a:p>
            <a:pPr marL="3657600" lvl="8" indent="0">
              <a:buNone/>
            </a:pPr>
            <a:r>
              <a:rPr lang="en-US" altLang="ja-JP" sz="2400" b="1" i="1" dirty="0" smtClean="0"/>
              <a:t>$130k		    </a:t>
            </a:r>
            <a:r>
              <a:rPr lang="en-US" altLang="ja-JP" sz="2400" b="1" i="1" dirty="0" smtClean="0"/>
              <a:t>for </a:t>
            </a:r>
            <a:r>
              <a:rPr lang="en-US" altLang="ja-JP" sz="2400" b="1" i="1" dirty="0" smtClean="0"/>
              <a:t>LC=85</a:t>
            </a:r>
            <a:r>
              <a:rPr lang="en-US" altLang="ja-JP" sz="2400" b="1" i="1" dirty="0" smtClean="0"/>
              <a:t>%</a:t>
            </a:r>
          </a:p>
          <a:p>
            <a:pPr marL="3657600" lvl="8" indent="0">
              <a:buNone/>
            </a:pPr>
            <a:endParaRPr lang="en-US" altLang="ja-JP" sz="2400" b="1" i="1" dirty="0" smtClean="0"/>
          </a:p>
          <a:p>
            <a:pPr marL="1371600" lvl="3" indent="0">
              <a:buNone/>
            </a:pPr>
            <a:r>
              <a:rPr lang="en-US" altLang="ja-JP" sz="2400" b="1" i="1" dirty="0" smtClean="0"/>
              <a:t>Dependence </a:t>
            </a:r>
            <a:r>
              <a:rPr lang="en-US" altLang="ja-JP" sz="2400" b="1" i="1" dirty="0" smtClean="0"/>
              <a:t>of </a:t>
            </a:r>
            <a:r>
              <a:rPr lang="en-US" altLang="ja-JP" sz="2400" b="1" i="1" dirty="0" smtClean="0"/>
              <a:t>numbers </a:t>
            </a:r>
            <a:r>
              <a:rPr lang="en-US" altLang="ja-JP" sz="2400" b="1" i="1" dirty="0" smtClean="0"/>
              <a:t>of unit and numbers of vendor</a:t>
            </a:r>
            <a:r>
              <a:rPr lang="en-US" altLang="ja-JP" sz="2400" b="1" i="1" dirty="0" smtClean="0"/>
              <a:t>?</a:t>
            </a:r>
            <a:endParaRPr lang="en-US" altLang="ja-JP" sz="2400" b="1" i="1" dirty="0" smtClean="0"/>
          </a:p>
          <a:p>
            <a:pPr marL="1371600" lvl="3" indent="0">
              <a:buNone/>
            </a:pPr>
            <a:r>
              <a:rPr lang="en-US" altLang="ja-JP" sz="2400" b="1" i="1" dirty="0" smtClean="0"/>
              <a:t>What is reasonable LC?</a:t>
            </a:r>
          </a:p>
          <a:p>
            <a:pPr marL="1371600" lvl="3" indent="0">
              <a:buNone/>
            </a:pPr>
            <a:r>
              <a:rPr lang="en-US" altLang="ja-JP" sz="2400" b="1" i="1" dirty="0" smtClean="0"/>
              <a:t>Relative cost to RDR Marx?</a:t>
            </a:r>
            <a:r>
              <a:rPr lang="en-US" altLang="ja-JP" sz="2800" dirty="0" smtClean="0"/>
              <a:t>	</a:t>
            </a: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10135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0" lang="en-US" altLang="ja-JP" b="1" i="1" dirty="0" smtClean="0">
                <a:solidFill>
                  <a:srgbClr val="C00000"/>
                </a:solidFill>
              </a:rPr>
              <a:t>Layout of PDS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196752"/>
            <a:ext cx="8579296" cy="4896544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sz="2200" b="1" i="1" dirty="0" smtClean="0"/>
              <a:t>Simple linear power distribution with variable power divider is </a:t>
            </a:r>
            <a:r>
              <a:rPr kumimoji="1" lang="en-US" altLang="ja-JP" sz="2200" b="1" i="1" dirty="0" smtClean="0"/>
              <a:t>baseline. </a:t>
            </a:r>
            <a:r>
              <a:rPr lang="en-US" altLang="ja-JP" sz="2200" b="1" i="1" dirty="0" smtClean="0"/>
              <a:t>What is the relation with KCS PDS ?</a:t>
            </a:r>
            <a:endParaRPr kumimoji="1" lang="en-US" altLang="ja-JP" sz="2200" b="1" i="1" dirty="0" smtClean="0"/>
          </a:p>
          <a:p>
            <a:pPr marL="0" indent="0">
              <a:buNone/>
            </a:pPr>
            <a:endParaRPr kumimoji="1" lang="en-US" altLang="ja-JP" sz="2200" b="1" i="1" dirty="0" smtClean="0"/>
          </a:p>
          <a:p>
            <a:r>
              <a:rPr lang="en-US" altLang="ja-JP" sz="2200" b="1" i="1" dirty="0" smtClean="0"/>
              <a:t>In low power baseline, 10 MW power feed to 4.5 RDR-units.</a:t>
            </a:r>
            <a:r>
              <a:rPr lang="ja-JP" altLang="en-US" sz="2200" b="1" i="1" dirty="0" smtClean="0"/>
              <a:t>　</a:t>
            </a:r>
            <a:r>
              <a:rPr lang="en-US" altLang="ja-JP" sz="2200" b="1" i="1" dirty="0" smtClean="0"/>
              <a:t>PDS to feed to 1.5 RDR units are performed through service area of Kamaboko tunnel. </a:t>
            </a:r>
          </a:p>
          <a:p>
            <a:endParaRPr lang="en-US" altLang="ja-JP" sz="2000" b="1" i="1" dirty="0" smtClean="0"/>
          </a:p>
          <a:p>
            <a:r>
              <a:rPr kumimoji="1" lang="en-US" altLang="ja-JP" sz="2200" b="1" i="1" dirty="0" smtClean="0"/>
              <a:t>Pressurizing with dry air requires the WG window which is different   type of the window in the coupler.</a:t>
            </a:r>
          </a:p>
          <a:p>
            <a:pPr lvl="1"/>
            <a:r>
              <a:rPr kumimoji="1" lang="en-US" altLang="ja-JP" sz="1800" b="1" i="1" dirty="0" smtClean="0"/>
              <a:t>How about the SLAC’s experience? Since WG window is not required in DRFS, we employ ether SLAC type or DESY type.</a:t>
            </a:r>
          </a:p>
          <a:p>
            <a:pPr lvl="1"/>
            <a:endParaRPr kumimoji="1" lang="en-US" altLang="ja-JP" sz="1800" b="1" i="1" dirty="0" smtClean="0"/>
          </a:p>
          <a:p>
            <a:pPr marL="514350" indent="-457200"/>
            <a:r>
              <a:rPr lang="en-US" altLang="ja-JP" sz="2200" b="1" i="1" dirty="0" smtClean="0"/>
              <a:t>Concerning about variable power divider, </a:t>
            </a:r>
            <a:r>
              <a:rPr lang="en-US" altLang="ja-JP" sz="2200" b="1" i="1" dirty="0" err="1" smtClean="0"/>
              <a:t>Kazakov</a:t>
            </a:r>
            <a:r>
              <a:rPr lang="en-US" altLang="ja-JP" sz="2200" b="1" i="1" dirty="0" smtClean="0"/>
              <a:t> type one is the candidate device, and it was used successfully used in STF-I in KEK .</a:t>
            </a:r>
          </a:p>
          <a:p>
            <a:pPr marL="514350" indent="-457200"/>
            <a:endParaRPr lang="en-US" altLang="ja-JP" sz="2200" b="1" i="1" dirty="0" smtClean="0"/>
          </a:p>
          <a:p>
            <a:pPr marL="514350" indent="-457200"/>
            <a:r>
              <a:rPr kumimoji="1" lang="en-US" altLang="ja-JP" sz="2200" b="1" i="1" dirty="0" smtClean="0"/>
              <a:t>Two type of circulators connecting to coupler are used in STF-I, Japanese one and Russian one. For </a:t>
            </a:r>
            <a:r>
              <a:rPr lang="en-US" altLang="ja-JP" sz="2200" b="1" i="1" dirty="0" smtClean="0"/>
              <a:t>5MW circulator, Russian type 4-port circulator is employed and the same type as RDR.</a:t>
            </a:r>
            <a:endParaRPr kumimoji="1" lang="ja-JP" altLang="en-US" sz="2200" b="1" i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1615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kumimoji="0" lang="en-US" altLang="ja-JP" b="1" i="1" dirty="0" smtClean="0">
                <a:solidFill>
                  <a:srgbClr val="C00000"/>
                </a:solidFill>
              </a:rPr>
              <a:t>Variable Power Divider</a:t>
            </a:r>
            <a:endParaRPr kumimoji="1" lang="ja-JP" altLang="en-US" dirty="0"/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467544" y="1124744"/>
            <a:ext cx="3960440" cy="4886003"/>
          </a:xfrm>
        </p:spPr>
        <p:txBody>
          <a:bodyPr>
            <a:normAutofit fontScale="92500"/>
          </a:bodyPr>
          <a:lstStyle/>
          <a:p>
            <a:r>
              <a:rPr kumimoji="1" lang="en-US" altLang="ja-JP" sz="2400" b="1" i="1" dirty="0" smtClean="0"/>
              <a:t>Variable power divider developed by </a:t>
            </a:r>
            <a:r>
              <a:rPr kumimoji="1" lang="en-US" altLang="ja-JP" sz="2400" b="1" i="1" dirty="0" err="1" smtClean="0"/>
              <a:t>kazakov</a:t>
            </a:r>
            <a:r>
              <a:rPr kumimoji="1" lang="en-US" altLang="ja-JP" sz="2400" b="1" i="1" dirty="0" smtClean="0"/>
              <a:t>.</a:t>
            </a:r>
          </a:p>
          <a:p>
            <a:r>
              <a:rPr lang="en-US" altLang="ja-JP" sz="2400" b="1" i="1" dirty="0" smtClean="0"/>
              <a:t>High power capability</a:t>
            </a:r>
          </a:p>
          <a:p>
            <a:r>
              <a:rPr kumimoji="1" lang="en-US" altLang="ja-JP" sz="2400" b="1" i="1" dirty="0" smtClean="0"/>
              <a:t>By changing the length of interaction region, variable range is changed.</a:t>
            </a:r>
          </a:p>
          <a:p>
            <a:r>
              <a:rPr lang="en-US" altLang="ja-JP" sz="2400" b="1" i="1" dirty="0" smtClean="0"/>
              <a:t>Interaction region of 1040mm, 0-100 % variable range is achieved.</a:t>
            </a:r>
          </a:p>
          <a:p>
            <a:r>
              <a:rPr kumimoji="1" lang="en-US" altLang="ja-JP" sz="2400" b="1" i="1" dirty="0" smtClean="0"/>
              <a:t>This type was used in S1-global test </a:t>
            </a:r>
            <a:r>
              <a:rPr kumimoji="1" lang="en-US" altLang="ja-JP" sz="2400" b="1" i="1" dirty="0" err="1" smtClean="0"/>
              <a:t>sucessfully</a:t>
            </a:r>
            <a:r>
              <a:rPr kumimoji="1" lang="en-US" altLang="ja-JP" sz="2400" b="1" i="1" dirty="0" smtClean="0"/>
              <a:t>.</a:t>
            </a:r>
            <a:endParaRPr kumimoji="1" lang="ja-JP" altLang="en-US" sz="2400" b="1" i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18</a:t>
            </a:fld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80728"/>
            <a:ext cx="3427289" cy="2809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0853" y="3789761"/>
            <a:ext cx="3084434" cy="2431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8718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PDS layout in </a:t>
            </a:r>
            <a:r>
              <a:rPr kumimoji="1" lang="en-US" altLang="ja-JP" b="1" i="1" dirty="0" smtClean="0">
                <a:solidFill>
                  <a:srgbClr val="C00000"/>
                </a:solidFill>
              </a:rPr>
              <a:t>low power </a:t>
            </a:r>
            <a:r>
              <a:rPr kumimoji="1" lang="en-US" altLang="ja-JP" b="1" i="1" dirty="0" smtClean="0">
                <a:solidFill>
                  <a:srgbClr val="C00000"/>
                </a:solidFill>
              </a:rPr>
              <a:t>baseline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2012/1/19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786" b="306"/>
          <a:stretch/>
        </p:blipFill>
        <p:spPr bwMode="auto">
          <a:xfrm>
            <a:off x="179512" y="1484784"/>
            <a:ext cx="5393035" cy="21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5652121" y="1351530"/>
            <a:ext cx="33123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i="1" dirty="0" smtClean="0">
                <a:solidFill>
                  <a:prstClr val="black"/>
                </a:solidFill>
              </a:rPr>
              <a:t>For the regulation of RF, once two </a:t>
            </a:r>
            <a:r>
              <a:rPr lang="en-US" altLang="ja-JP" b="1" i="1" dirty="0" err="1" smtClean="0">
                <a:solidFill>
                  <a:prstClr val="black"/>
                </a:solidFill>
              </a:rPr>
              <a:t>rf</a:t>
            </a:r>
            <a:r>
              <a:rPr lang="en-US" altLang="ja-JP" b="1" i="1" dirty="0" smtClean="0">
                <a:solidFill>
                  <a:prstClr val="black"/>
                </a:solidFill>
              </a:rPr>
              <a:t> are combined and divided into two, and 1/3 </a:t>
            </a:r>
          </a:p>
          <a:p>
            <a:r>
              <a:rPr lang="en-US" altLang="ja-JP" b="1" i="1" dirty="0" smtClean="0">
                <a:solidFill>
                  <a:prstClr val="black"/>
                </a:solidFill>
              </a:rPr>
              <a:t>Of power is transported for 33m PDS. </a:t>
            </a:r>
          </a:p>
          <a:p>
            <a:r>
              <a:rPr lang="en-US" altLang="ja-JP" b="1" i="1" dirty="0" smtClean="0">
                <a:solidFill>
                  <a:prstClr val="black"/>
                </a:solidFill>
              </a:rPr>
              <a:t>Attenuation increases and  </a:t>
            </a:r>
          </a:p>
          <a:p>
            <a:r>
              <a:rPr lang="en-US" altLang="ja-JP" b="1" i="1" dirty="0" smtClean="0">
                <a:solidFill>
                  <a:prstClr val="black"/>
                </a:solidFill>
              </a:rPr>
              <a:t>Overhead of LLRF decrease.</a:t>
            </a:r>
            <a:endParaRPr lang="ja-JP" altLang="en-US" b="1" i="1" dirty="0">
              <a:solidFill>
                <a:prstClr val="black"/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79513" y="3789040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i="1" dirty="0" smtClean="0">
                <a:solidFill>
                  <a:prstClr val="black"/>
                </a:solidFill>
              </a:rPr>
              <a:t>In upgrade to high power option, layout of the accelerator  room remains same and only service room layout is reformed. </a:t>
            </a:r>
          </a:p>
          <a:p>
            <a:endParaRPr lang="ja-JP" altLang="en-US" b="1" i="1" dirty="0">
              <a:solidFill>
                <a:prstClr val="black"/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672669" y="3707884"/>
            <a:ext cx="326441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i="1" dirty="0" smtClean="0">
                <a:solidFill>
                  <a:prstClr val="black"/>
                </a:solidFill>
              </a:rPr>
              <a:t>Highest power capability required in rectangular waveguide is 10MW.</a:t>
            </a:r>
          </a:p>
          <a:p>
            <a:r>
              <a:rPr lang="en-US" altLang="ja-JP" b="1" i="1" dirty="0" smtClean="0">
                <a:solidFill>
                  <a:prstClr val="black"/>
                </a:solidFill>
              </a:rPr>
              <a:t>Pressurizing is inevitable and extra </a:t>
            </a:r>
            <a:r>
              <a:rPr lang="en-US" altLang="ja-JP" b="1" i="1" dirty="0" err="1" smtClean="0">
                <a:solidFill>
                  <a:prstClr val="black"/>
                </a:solidFill>
              </a:rPr>
              <a:t>rf</a:t>
            </a:r>
            <a:r>
              <a:rPr lang="en-US" altLang="ja-JP" b="1" i="1" dirty="0" smtClean="0">
                <a:solidFill>
                  <a:prstClr val="black"/>
                </a:solidFill>
              </a:rPr>
              <a:t> window is desired.</a:t>
            </a:r>
            <a:endParaRPr lang="ja-JP" altLang="en-US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30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/>
          </a:bodyPr>
          <a:lstStyle/>
          <a:p>
            <a:r>
              <a:rPr kumimoji="1" lang="en-US" altLang="ja-JP" sz="2800" b="1" i="1" dirty="0" smtClean="0">
                <a:solidFill>
                  <a:srgbClr val="C00000"/>
                </a:solidFill>
              </a:rPr>
              <a:t>Scheme Change in Mountain-region ILC </a:t>
            </a:r>
            <a:br>
              <a:rPr kumimoji="1" lang="en-US" altLang="ja-JP" sz="2800" b="1" i="1" dirty="0" smtClean="0">
                <a:solidFill>
                  <a:srgbClr val="C00000"/>
                </a:solidFill>
              </a:rPr>
            </a:br>
            <a:r>
              <a:rPr lang="en-US" altLang="ja-JP" sz="2800" b="1" i="1" dirty="0">
                <a:solidFill>
                  <a:srgbClr val="C00000"/>
                </a:solidFill>
              </a:rPr>
              <a:t>DRFS-&gt;RDR Type</a:t>
            </a:r>
            <a:endParaRPr kumimoji="1" lang="ja-JP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713387"/>
          </a:xfrm>
        </p:spPr>
        <p:txBody>
          <a:bodyPr>
            <a:normAutofit/>
          </a:bodyPr>
          <a:lstStyle/>
          <a:p>
            <a:r>
              <a:rPr lang="en-US" altLang="ja-JP" b="1" i="1" dirty="0" smtClean="0">
                <a:latin typeface="Calibri" pitchFamily="34" charset="0"/>
                <a:cs typeface="Calibri" pitchFamily="34" charset="0"/>
              </a:rPr>
              <a:t>RDR fits to </a:t>
            </a:r>
            <a:r>
              <a:rPr lang="en-US" altLang="ja-JP" b="1" i="1" dirty="0" err="1" smtClean="0">
                <a:latin typeface="Calibri" pitchFamily="34" charset="0"/>
                <a:cs typeface="Calibri" pitchFamily="34" charset="0"/>
              </a:rPr>
              <a:t>Kamaboko</a:t>
            </a:r>
            <a:r>
              <a:rPr lang="en-US" altLang="ja-JP" b="1" i="1" dirty="0" smtClean="0">
                <a:latin typeface="Calibri" pitchFamily="34" charset="0"/>
                <a:cs typeface="Calibri" pitchFamily="34" charset="0"/>
              </a:rPr>
              <a:t> Tunnel and has cost advantage. </a:t>
            </a:r>
          </a:p>
          <a:p>
            <a:pPr marL="457200" lvl="1" indent="0">
              <a:buNone/>
            </a:pPr>
            <a:r>
              <a:rPr kumimoji="1" lang="en-US" altLang="ja-JP" sz="1800" b="1" i="1" dirty="0" smtClean="0"/>
              <a:t>In the site of mountain region, DRFS was favored but in  recently proposed </a:t>
            </a:r>
            <a:r>
              <a:rPr kumimoji="1" lang="en-US" altLang="ja-JP" sz="1800" b="1" i="1" dirty="0" err="1" smtClean="0"/>
              <a:t>Kamaboko</a:t>
            </a:r>
            <a:r>
              <a:rPr kumimoji="1" lang="en-US" altLang="ja-JP" sz="1800" b="1" i="1" dirty="0" smtClean="0"/>
              <a:t> Tunnel, RDR is superior to DRFS from the view point of cost. We needed to have a suitable cost estimation for the various schemes, and for the RDR using </a:t>
            </a:r>
            <a:r>
              <a:rPr kumimoji="1" lang="en-US" altLang="ja-JP" sz="1800" b="1" i="1" dirty="0" smtClean="0">
                <a:latin typeface="Calibri" pitchFamily="34" charset="0"/>
                <a:cs typeface="Calibri" pitchFamily="34" charset="0"/>
              </a:rPr>
              <a:t>Marx</a:t>
            </a:r>
            <a:r>
              <a:rPr kumimoji="1" lang="en-US" altLang="ja-JP" sz="1800" b="1" i="1" dirty="0" smtClean="0"/>
              <a:t> modulator has the cost advantage</a:t>
            </a:r>
            <a:r>
              <a:rPr kumimoji="1" lang="en-US" altLang="ja-JP" sz="1400" b="1" i="1" dirty="0" smtClean="0"/>
              <a:t>.</a:t>
            </a:r>
            <a:endParaRPr kumimoji="1" lang="en-US" altLang="ja-JP" sz="1800" b="1" i="1" dirty="0" smtClean="0"/>
          </a:p>
          <a:p>
            <a:r>
              <a:rPr lang="en-US" altLang="ja-JP" b="1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ja-JP" b="1" i="1" dirty="0" smtClean="0">
                <a:latin typeface="Calibri" pitchFamily="34" charset="0"/>
                <a:cs typeface="Calibri" pitchFamily="34" charset="0"/>
              </a:rPr>
              <a:t>Costing and TDR are required in a few months.</a:t>
            </a:r>
          </a:p>
          <a:p>
            <a:pPr lvl="1"/>
            <a:r>
              <a:rPr kumimoji="1" lang="en-US" altLang="ja-JP" sz="1800" b="1" i="1" dirty="0" smtClean="0"/>
              <a:t>Old RDR cost was based on </a:t>
            </a:r>
            <a:r>
              <a:rPr lang="en-US" altLang="ja-JP" sz="1800" b="1" i="1" dirty="0" smtClean="0"/>
              <a:t>bouncer type modulator, and comparison among that and Marx modulator is required. </a:t>
            </a:r>
          </a:p>
          <a:p>
            <a:pPr lvl="1"/>
            <a:r>
              <a:rPr lang="en-US" altLang="ja-JP" sz="1800" b="1" i="1" dirty="0" smtClean="0"/>
              <a:t>Marx modulator cost was studied by SLAC since KCS also uses Marx Modulator. 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US" altLang="ja-JP" sz="2800" b="1" i="1" dirty="0" smtClean="0">
                <a:latin typeface="Calibri" pitchFamily="34" charset="0"/>
                <a:cs typeface="Calibri" pitchFamily="34" charset="0"/>
              </a:rPr>
              <a:t>Cost for Modulator of KEK’s SC Test station </a:t>
            </a:r>
            <a:endParaRPr lang="en-US" altLang="ja-JP" sz="2800" b="1" i="1" dirty="0">
              <a:latin typeface="Calibri" pitchFamily="34" charset="0"/>
              <a:cs typeface="Calibri" pitchFamily="34" charset="0"/>
            </a:endParaRPr>
          </a:p>
          <a:p>
            <a:pPr marL="685800" lvl="2" indent="-285750">
              <a:buFont typeface="Calibri" pitchFamily="34" charset="0"/>
              <a:buChar char="‾"/>
            </a:pPr>
            <a:r>
              <a:rPr lang="en-US" altLang="ja-JP" sz="1800" b="1" i="1" dirty="0" smtClean="0"/>
              <a:t>If RDR is employed in TDR model, KEK wants to use Marx Modulator for STF-II and proto-type cost information is required. </a:t>
            </a:r>
            <a:endParaRPr lang="en-US" altLang="ja-JP" sz="1800" b="1" i="1" dirty="0"/>
          </a:p>
          <a:p>
            <a:endParaRPr lang="en-US" altLang="ja-JP" b="1" i="1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4479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Layout Example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28998"/>
            <a:ext cx="4156219" cy="2917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485771"/>
            <a:ext cx="4560963" cy="2947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474440" y="1655207"/>
            <a:ext cx="33054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b="1" i="1" dirty="0" smtClean="0"/>
              <a:t>Low-power baseline layout</a:t>
            </a:r>
            <a:endParaRPr kumimoji="1" lang="en-US" altLang="ja-JP" b="1" i="1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b="1" i="1" dirty="0" smtClean="0"/>
              <a:t>Complete </a:t>
            </a:r>
            <a:r>
              <a:rPr lang="en-US" altLang="ja-JP" b="1" i="1" dirty="0" smtClean="0"/>
              <a:t>linear power distribution</a:t>
            </a:r>
            <a:r>
              <a:rPr lang="en-US" altLang="ja-JP" b="1" i="1" dirty="0"/>
              <a:t> </a:t>
            </a:r>
            <a:r>
              <a:rPr kumimoji="1" lang="en-US" altLang="ja-JP" b="1" i="1" dirty="0" smtClean="0"/>
              <a:t>with </a:t>
            </a:r>
            <a:r>
              <a:rPr kumimoji="1" lang="en-US" altLang="ja-JP" b="1" i="1" dirty="0" smtClean="0"/>
              <a:t>all </a:t>
            </a:r>
            <a:r>
              <a:rPr kumimoji="1" lang="en-US" altLang="ja-JP" b="1" i="1" dirty="0" smtClean="0"/>
              <a:t>variable hybrids is shown</a:t>
            </a:r>
            <a:endParaRPr kumimoji="1" lang="ja-JP" altLang="en-US" b="1" i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561686" y="4564585"/>
            <a:ext cx="37174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altLang="ja-JP" b="1" i="1" dirty="0" smtClean="0"/>
              <a:t>Need enough passage space and </a:t>
            </a:r>
          </a:p>
          <a:p>
            <a:r>
              <a:rPr lang="ja-JP" altLang="en-US" b="1" i="1" dirty="0" smtClean="0"/>
              <a:t>　　Ｗ</a:t>
            </a:r>
            <a:r>
              <a:rPr lang="en-US" altLang="ja-JP" b="1" i="1" dirty="0" err="1" smtClean="0"/>
              <a:t>orking</a:t>
            </a:r>
            <a:r>
              <a:rPr lang="en-US" altLang="ja-JP" b="1" i="1" dirty="0" smtClean="0"/>
              <a:t> space  near </a:t>
            </a:r>
            <a:r>
              <a:rPr lang="en-US" altLang="ja-JP" b="1" i="1" dirty="0" err="1" smtClean="0"/>
              <a:t>cryomodule</a:t>
            </a:r>
            <a:r>
              <a:rPr lang="en-US" altLang="ja-JP" b="1" i="1" dirty="0" smtClean="0"/>
              <a:t>.</a:t>
            </a:r>
            <a:endParaRPr kumimoji="1" lang="ja-JP" altLang="en-US" b="1" i="1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0047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778098"/>
          </a:xfrm>
        </p:spPr>
        <p:txBody>
          <a:bodyPr>
            <a:normAutofit/>
          </a:bodyPr>
          <a:lstStyle/>
          <a:p>
            <a:r>
              <a:rPr kumimoji="1" lang="en-US" altLang="ja-JP" sz="2800" b="1" i="1" dirty="0" smtClean="0">
                <a:solidFill>
                  <a:srgbClr val="C00000"/>
                </a:solidFill>
              </a:rPr>
              <a:t>R&amp;D Plan for RDR-like Scheme in KEK</a:t>
            </a:r>
            <a:endParaRPr kumimoji="1" lang="ja-JP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kumimoji="1" lang="en-US" altLang="ja-JP" b="1" i="1" dirty="0" smtClean="0">
                <a:latin typeface="Calibri" pitchFamily="34" charset="0"/>
                <a:cs typeface="Calibri" pitchFamily="34" charset="0"/>
              </a:rPr>
              <a:t>Due to the RF technology change, STF-II experiment will be performed </a:t>
            </a:r>
            <a:r>
              <a:rPr lang="en-US" altLang="ja-JP" b="1" i="1" dirty="0" smtClean="0">
                <a:latin typeface="Calibri" pitchFamily="34" charset="0"/>
                <a:cs typeface="Calibri" pitchFamily="34" charset="0"/>
              </a:rPr>
              <a:t>based on the RDR-like scheme comprised of 10MW MBK, Marx modulator and associated PDS.</a:t>
            </a:r>
          </a:p>
          <a:p>
            <a:r>
              <a:rPr kumimoji="1" lang="en-US" altLang="ja-JP" b="1" i="1" dirty="0" smtClean="0">
                <a:latin typeface="Calibri" pitchFamily="34" charset="0"/>
                <a:cs typeface="Calibri" pitchFamily="34" charset="0"/>
              </a:rPr>
              <a:t>We have a plan to procure a Marx modulator in Japanese FY 2012.</a:t>
            </a:r>
            <a:r>
              <a:rPr lang="en-US" altLang="ja-JP" b="1" i="1" dirty="0" smtClean="0">
                <a:latin typeface="Calibri" pitchFamily="34" charset="0"/>
                <a:cs typeface="Calibri" pitchFamily="34" charset="0"/>
              </a:rPr>
              <a:t>Marx modulator has the same specification as using 10-MW MBK. </a:t>
            </a:r>
          </a:p>
          <a:p>
            <a:r>
              <a:rPr kumimoji="1" lang="en-US" altLang="ja-JP" b="1" i="1" dirty="0" smtClean="0">
                <a:latin typeface="Calibri" pitchFamily="34" charset="0"/>
                <a:cs typeface="Calibri" pitchFamily="34" charset="0"/>
              </a:rPr>
              <a:t>International bid: One of candidate company is DTI.</a:t>
            </a:r>
          </a:p>
          <a:p>
            <a:r>
              <a:rPr lang="en-US" altLang="ja-JP" b="1" i="1" dirty="0" smtClean="0">
                <a:latin typeface="Calibri" pitchFamily="34" charset="0"/>
                <a:cs typeface="Calibri" pitchFamily="34" charset="0"/>
              </a:rPr>
              <a:t>Back-up MBK is also being procured.</a:t>
            </a:r>
          </a:p>
          <a:p>
            <a:r>
              <a:rPr kumimoji="1" lang="en-US" altLang="ja-JP" b="1" i="1" dirty="0" smtClean="0">
                <a:latin typeface="Calibri" pitchFamily="34" charset="0"/>
                <a:cs typeface="Calibri" pitchFamily="34" charset="0"/>
              </a:rPr>
              <a:t>Demonstration will be scheduled in FY2013.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6936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920880" cy="706090"/>
          </a:xfrm>
        </p:spPr>
        <p:txBody>
          <a:bodyPr>
            <a:normAutofit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CFS related issues </a:t>
            </a:r>
            <a:r>
              <a:rPr kumimoji="1" lang="en-US" altLang="ja-JP" sz="2200" b="1" i="1" dirty="0" smtClean="0">
                <a:solidFill>
                  <a:srgbClr val="C00000"/>
                </a:solidFill>
              </a:rPr>
              <a:t>- effect of cavity variation</a:t>
            </a:r>
            <a:endParaRPr kumimoji="1" lang="ja-JP" altLang="en-US" sz="2200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08720"/>
            <a:ext cx="8291264" cy="5616623"/>
          </a:xfrm>
        </p:spPr>
        <p:txBody>
          <a:bodyPr/>
          <a:lstStyle/>
          <a:p>
            <a:r>
              <a:rPr kumimoji="1" lang="en-US" altLang="ja-JP" sz="2000" b="1" i="1" dirty="0" smtClean="0"/>
              <a:t>Effect of cavity’s variation to CFS capability (From Sin’s simulation)</a:t>
            </a:r>
          </a:p>
          <a:p>
            <a:pPr lvl="1"/>
            <a:r>
              <a:rPr lang="en-US" altLang="ja-JP" sz="1600" b="1" i="1" dirty="0" smtClean="0"/>
              <a:t>Assume that 10MW MBK is always </a:t>
            </a:r>
          </a:p>
          <a:p>
            <a:pPr marL="457200" lvl="1" indent="0">
              <a:buNone/>
            </a:pPr>
            <a:r>
              <a:rPr lang="en-US" altLang="ja-JP" sz="1600" b="1" i="1" dirty="0" smtClean="0"/>
              <a:t>      operated at 10MW or less than 10MW </a:t>
            </a:r>
          </a:p>
          <a:p>
            <a:pPr marL="457200" lvl="1" indent="0">
              <a:buNone/>
            </a:pPr>
            <a:r>
              <a:rPr lang="en-US" altLang="ja-JP" sz="1600" b="1" i="1" dirty="0" smtClean="0"/>
              <a:t>      output. Cavity’s gradient variation </a:t>
            </a:r>
          </a:p>
          <a:p>
            <a:pPr marL="457200" lvl="1" indent="0">
              <a:buNone/>
            </a:pPr>
            <a:r>
              <a:rPr lang="en-US" altLang="ja-JP" sz="1600" b="1" i="1" dirty="0"/>
              <a:t> </a:t>
            </a:r>
            <a:r>
              <a:rPr lang="en-US" altLang="ja-JP" sz="1600" b="1" i="1" dirty="0" smtClean="0"/>
              <a:t>     changes the overhead of LLRF. </a:t>
            </a:r>
          </a:p>
          <a:p>
            <a:pPr marL="457200" lvl="1" indent="0">
              <a:buNone/>
            </a:pPr>
            <a:r>
              <a:rPr lang="en-US" altLang="ja-JP" sz="1600" b="1" i="1" dirty="0"/>
              <a:t> </a:t>
            </a:r>
            <a:r>
              <a:rPr lang="en-US" altLang="ja-JP" sz="1600" b="1" i="1" dirty="0" smtClean="0"/>
              <a:t>     For 39 cavities, output power variations </a:t>
            </a:r>
          </a:p>
          <a:p>
            <a:pPr marL="457200" lvl="1" indent="0">
              <a:buNone/>
            </a:pPr>
            <a:r>
              <a:rPr lang="en-US" altLang="ja-JP" sz="1600" b="1" i="1" dirty="0"/>
              <a:t> </a:t>
            </a:r>
            <a:r>
              <a:rPr lang="en-US" altLang="ja-JP" sz="1600" b="1" i="1" dirty="0" smtClean="0"/>
              <a:t>     are shown in right graph. </a:t>
            </a:r>
          </a:p>
          <a:p>
            <a:pPr marL="457200" lvl="1" indent="0">
              <a:buNone/>
            </a:pPr>
            <a:r>
              <a:rPr lang="en-US" altLang="ja-JP" sz="1600" b="1" i="1" dirty="0"/>
              <a:t> </a:t>
            </a:r>
            <a:r>
              <a:rPr lang="en-US" altLang="ja-JP" sz="1600" b="1" i="1" dirty="0" smtClean="0"/>
              <a:t>     (Assume Gaussian variation from 25 to </a:t>
            </a:r>
          </a:p>
          <a:p>
            <a:pPr marL="457200" lvl="1" indent="0">
              <a:buNone/>
            </a:pPr>
            <a:r>
              <a:rPr lang="en-US" altLang="ja-JP" sz="1600" b="1" i="1" dirty="0"/>
              <a:t> </a:t>
            </a:r>
            <a:r>
              <a:rPr lang="en-US" altLang="ja-JP" sz="1600" b="1" i="1" dirty="0" smtClean="0"/>
              <a:t>     38MV/m)</a:t>
            </a:r>
          </a:p>
          <a:p>
            <a:pPr lvl="1"/>
            <a:r>
              <a:rPr lang="en-US" altLang="ja-JP" sz="1600" b="1" i="1" dirty="0"/>
              <a:t>For 39 </a:t>
            </a:r>
            <a:r>
              <a:rPr lang="en-US" altLang="ja-JP" sz="1600" b="1" i="1" dirty="0" smtClean="0"/>
              <a:t>cavities (one </a:t>
            </a:r>
            <a:r>
              <a:rPr lang="en-US" altLang="ja-JP" sz="1600" b="1" i="1" dirty="0" err="1" smtClean="0"/>
              <a:t>rf</a:t>
            </a:r>
            <a:r>
              <a:rPr lang="en-US" altLang="ja-JP" sz="1600" b="1" i="1" dirty="0" smtClean="0"/>
              <a:t> unit for low power baseline), </a:t>
            </a:r>
            <a:r>
              <a:rPr lang="en-US" altLang="ja-JP" sz="1600" b="1" i="1" dirty="0"/>
              <a:t>variations are averaged out and even when optimizing the injection timing, </a:t>
            </a:r>
            <a:r>
              <a:rPr lang="en-US" altLang="ja-JP" sz="1600" b="1" i="1" dirty="0" smtClean="0"/>
              <a:t>Nominal RF </a:t>
            </a:r>
            <a:r>
              <a:rPr lang="en-US" altLang="ja-JP" sz="1600" b="1" i="1" dirty="0"/>
              <a:t>power </a:t>
            </a:r>
            <a:r>
              <a:rPr lang="en-US" altLang="ja-JP" sz="1600" b="1" i="1" dirty="0" smtClean="0"/>
              <a:t>increased to 7.8 MW and individual  RF power required </a:t>
            </a:r>
            <a:r>
              <a:rPr lang="en-US" altLang="ja-JP" sz="1600" b="1" i="1" dirty="0"/>
              <a:t>varies from 7.55 to 8.1 MW</a:t>
            </a:r>
            <a:r>
              <a:rPr lang="en-US" altLang="ja-JP" sz="1600" b="1" i="1" dirty="0" smtClean="0"/>
              <a:t>.</a:t>
            </a:r>
          </a:p>
          <a:p>
            <a:pPr lvl="1"/>
            <a:r>
              <a:rPr lang="en-US" altLang="ja-JP" sz="1600" b="1" i="1" dirty="0" smtClean="0"/>
              <a:t>If CFS units of electricity and water cooling plant are controlled by more large number groups, these variation are expected to be furthermore averaged out.</a:t>
            </a:r>
          </a:p>
          <a:p>
            <a:pPr lvl="1"/>
            <a:r>
              <a:rPr lang="en-US" altLang="ja-JP" sz="1600" b="1" i="1" dirty="0" smtClean="0">
                <a:solidFill>
                  <a:schemeClr val="accent2"/>
                </a:solidFill>
              </a:rPr>
              <a:t>For CFS control, average operation of output power of 7.8 MW is very likely number. This results in 2% more higher than ideal case (no cavity variation)</a:t>
            </a:r>
          </a:p>
          <a:p>
            <a:pPr marL="457200" lvl="1" indent="0">
              <a:buNone/>
            </a:pPr>
            <a:endParaRPr lang="en-US" altLang="ja-JP" sz="1800" b="1" i="1" dirty="0" smtClean="0"/>
          </a:p>
          <a:p>
            <a:pPr lvl="1"/>
            <a:endParaRPr lang="en-US" altLang="ja-JP" sz="1800" b="1" i="1" dirty="0"/>
          </a:p>
          <a:p>
            <a:pPr lvl="1"/>
            <a:endParaRPr kumimoji="1" lang="en-US" altLang="ja-JP" sz="1800" b="1" i="1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22</a:t>
            </a:fld>
            <a:endParaRPr kumimoji="1" lang="ja-JP" altLang="en-US"/>
          </a:p>
        </p:txBody>
      </p:sp>
      <p:pic>
        <p:nvPicPr>
          <p:cNvPr id="7" name="図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56792"/>
            <a:ext cx="3672408" cy="2457380"/>
          </a:xfrm>
          <a:prstGeom prst="rect">
            <a:avLst/>
          </a:prstGeom>
        </p:spPr>
      </p:pic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76385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8877" y="35155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Electricity Distribution</a:t>
            </a:r>
            <a:endParaRPr kumimoji="1" lang="ja-JP" altLang="en-US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932" y="983983"/>
            <a:ext cx="3629972" cy="5305385"/>
          </a:xfrm>
        </p:spPr>
        <p:txBody>
          <a:bodyPr>
            <a:noAutofit/>
          </a:bodyPr>
          <a:lstStyle/>
          <a:p>
            <a:r>
              <a:rPr lang="en-US" altLang="ja-JP" sz="1400" b="1" i="1" dirty="0" smtClean="0">
                <a:latin typeface="Calibri" pitchFamily="34" charset="0"/>
                <a:cs typeface="Calibri" pitchFamily="34" charset="0"/>
              </a:rPr>
              <a:t>Electricity distribution in RDR-like configuration is the same as the DRFS case, which was presented in CRS- Tsukuba 2011</a:t>
            </a:r>
          </a:p>
          <a:p>
            <a:r>
              <a:rPr lang="en-US" altLang="ja-JP" sz="1400" b="1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altLang="ja-JP" sz="14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C</a:t>
            </a:r>
            <a:r>
              <a:rPr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omparing </a:t>
            </a:r>
            <a:r>
              <a:rPr lang="en-US" altLang="ja-JP" sz="1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with RDR layout, in </a:t>
            </a:r>
            <a:r>
              <a:rPr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new scheme the </a:t>
            </a:r>
            <a:r>
              <a:rPr lang="en-US" altLang="ja-JP" sz="1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alcoves of CFS electricity </a:t>
            </a:r>
            <a:r>
              <a:rPr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are eliminated after </a:t>
            </a:r>
            <a:r>
              <a:rPr lang="en-US" altLang="ja-JP" sz="1400" b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the discussion with Atsushi and CFS group to save the cost. </a:t>
            </a:r>
            <a:r>
              <a:rPr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(</a:t>
            </a:r>
            <a:r>
              <a:rPr lang="en-US" altLang="ja-JP" sz="1400" b="1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KEK: CFS Review  June 10, 2010</a:t>
            </a:r>
            <a:r>
              <a:rPr lang="en-US" altLang="ja-JP" sz="1400" b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)</a:t>
            </a:r>
            <a:endParaRPr lang="ja-JP" altLang="ja-JP" sz="14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685800" lvl="1"/>
            <a:r>
              <a:rPr lang="en-US" altLang="ja-JP" sz="1400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6.6 </a:t>
            </a:r>
            <a:r>
              <a:rPr lang="en-US" altLang="ja-JP" sz="14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kV line is directly introduced to </a:t>
            </a:r>
            <a:r>
              <a:rPr lang="en-US" altLang="ja-JP" sz="1400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each VCB of </a:t>
            </a:r>
            <a:r>
              <a:rPr lang="en-US" altLang="ja-JP" sz="1400" i="1" dirty="0" err="1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rf</a:t>
            </a:r>
            <a:r>
              <a:rPr lang="en-US" altLang="ja-JP" sz="1400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 unit for low-energy baseline. Numbers of VCB reduce to 2/3. How about the total capacity of ILC electricity center? So </a:t>
            </a:r>
            <a:r>
              <a:rPr lang="en-US" altLang="ja-JP" sz="14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electrical interface points is sub-electric center which has the transformers of 66kV to 6.6 kV in every </a:t>
            </a:r>
            <a:r>
              <a:rPr lang="en-US" altLang="ja-JP" sz="1400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4.5km </a:t>
            </a:r>
            <a:r>
              <a:rPr lang="en-US" altLang="ja-JP" sz="14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distance. </a:t>
            </a:r>
            <a:endParaRPr lang="en-US" altLang="ja-JP" sz="1400" i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pPr marL="685800" lvl="1"/>
            <a:r>
              <a:rPr lang="en-US" altLang="ja-JP" sz="14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Variation of each </a:t>
            </a:r>
            <a:r>
              <a:rPr lang="en-US" altLang="ja-JP" sz="1400" i="1" dirty="0" err="1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rf</a:t>
            </a:r>
            <a:r>
              <a:rPr lang="en-US" altLang="ja-JP" sz="1400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 unit is expected to be averaged out.</a:t>
            </a:r>
            <a:endParaRPr lang="en-US" altLang="ja-JP" sz="1400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  <a:p>
            <a:pPr marL="685800" lvl="1"/>
            <a:r>
              <a:rPr lang="en-US" altLang="ja-JP" sz="1400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In </a:t>
            </a:r>
            <a:r>
              <a:rPr lang="en-US" altLang="ja-JP" sz="14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every front end of the electricity of P/S makes a low voltage line such as AC100V and AC200 V for the control and low voltage electricity</a:t>
            </a:r>
            <a:r>
              <a:rPr lang="en-US" altLang="ja-JP" sz="1400" i="1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  <a:cs typeface="Calibri" pitchFamily="34" charset="0"/>
              </a:rPr>
              <a:t>.</a:t>
            </a:r>
            <a:endParaRPr kumimoji="1" lang="ja-JP" altLang="en-US" sz="1400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2012/1/19</a:t>
            </a:r>
            <a:endParaRPr 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0B8FB-54A1-49D7-8E1F-C932CFC86B7A}" type="slidenum">
              <a:rPr lang="en-US" altLang="ja-JP" smtClean="0"/>
              <a:pPr>
                <a:defRPr/>
              </a:pPr>
              <a:t>23</a:t>
            </a:fld>
            <a:endParaRPr lang="en-US" altLang="ja-JP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6847" y="983984"/>
            <a:ext cx="1537147" cy="19551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711" y="2867521"/>
            <a:ext cx="3576162" cy="1193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4818735" y="3432256"/>
            <a:ext cx="1080120" cy="216024"/>
          </a:xfrm>
          <a:prstGeom prst="rect">
            <a:avLst/>
          </a:prstGeom>
          <a:noFill/>
          <a:ln>
            <a:solidFill>
              <a:srgbClr val="DC16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i="1" dirty="0"/>
          </a:p>
        </p:txBody>
      </p:sp>
      <p:sp>
        <p:nvSpPr>
          <p:cNvPr id="7" name="正方形/長方形 6"/>
          <p:cNvSpPr/>
          <p:nvPr/>
        </p:nvSpPr>
        <p:spPr>
          <a:xfrm>
            <a:off x="6690943" y="3432256"/>
            <a:ext cx="1080120" cy="216024"/>
          </a:xfrm>
          <a:prstGeom prst="rect">
            <a:avLst/>
          </a:prstGeom>
          <a:noFill/>
          <a:ln>
            <a:solidFill>
              <a:srgbClr val="DC16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i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555039" y="134402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dirty="0" smtClean="0"/>
              <a:t>Center:</a:t>
            </a:r>
            <a:r>
              <a:rPr lang="en-US" altLang="ja-JP" b="1" i="1" dirty="0" smtClean="0"/>
              <a:t>275kV</a:t>
            </a:r>
            <a:endParaRPr kumimoji="1" lang="ja-JP" altLang="en-US" b="1" i="1" dirty="0"/>
          </a:p>
        </p:txBody>
      </p:sp>
      <p:sp>
        <p:nvSpPr>
          <p:cNvPr id="9" name="正方形/長方形 8"/>
          <p:cNvSpPr/>
          <p:nvPr/>
        </p:nvSpPr>
        <p:spPr>
          <a:xfrm>
            <a:off x="7555039" y="2136112"/>
            <a:ext cx="1588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i="1" dirty="0" smtClean="0"/>
              <a:t>275kV-&gt;66kV</a:t>
            </a:r>
            <a:endParaRPr lang="ja-JP" altLang="en-US" b="1" i="1" dirty="0"/>
          </a:p>
        </p:txBody>
      </p:sp>
      <p:sp>
        <p:nvSpPr>
          <p:cNvPr id="10" name="正方形/長方形 9"/>
          <p:cNvSpPr/>
          <p:nvPr/>
        </p:nvSpPr>
        <p:spPr>
          <a:xfrm>
            <a:off x="6474919" y="4061199"/>
            <a:ext cx="25922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b="1" i="1" dirty="0" smtClean="0"/>
              <a:t>66kV-&gt;6.6kV  in each 4.5km apart</a:t>
            </a:r>
            <a:endParaRPr lang="ja-JP" altLang="en-US" b="1" i="1" dirty="0"/>
          </a:p>
        </p:txBody>
      </p:sp>
      <p:cxnSp>
        <p:nvCxnSpPr>
          <p:cNvPr id="12" name="直線矢印コネクタ 11"/>
          <p:cNvCxnSpPr/>
          <p:nvPr/>
        </p:nvCxnSpPr>
        <p:spPr>
          <a:xfrm>
            <a:off x="4962751" y="3540268"/>
            <a:ext cx="0" cy="972108"/>
          </a:xfrm>
          <a:prstGeom prst="straightConnector1">
            <a:avLst/>
          </a:prstGeom>
          <a:ln w="28575">
            <a:solidFill>
              <a:srgbClr val="DC1629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5322791" y="3546677"/>
            <a:ext cx="0" cy="468052"/>
          </a:xfrm>
          <a:prstGeom prst="straightConnector1">
            <a:avLst/>
          </a:prstGeom>
          <a:ln w="28575">
            <a:solidFill>
              <a:srgbClr val="DC1629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5682831" y="3546677"/>
            <a:ext cx="0" cy="468052"/>
          </a:xfrm>
          <a:prstGeom prst="straightConnector1">
            <a:avLst/>
          </a:prstGeom>
          <a:ln w="28575">
            <a:solidFill>
              <a:srgbClr val="DC1629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>
            <a:off x="6906967" y="3546677"/>
            <a:ext cx="0" cy="468052"/>
          </a:xfrm>
          <a:prstGeom prst="straightConnector1">
            <a:avLst/>
          </a:prstGeom>
          <a:ln w="28575">
            <a:solidFill>
              <a:srgbClr val="DC1629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>
            <a:off x="7267007" y="3546677"/>
            <a:ext cx="0" cy="468052"/>
          </a:xfrm>
          <a:prstGeom prst="straightConnector1">
            <a:avLst/>
          </a:prstGeom>
          <a:ln w="28575">
            <a:solidFill>
              <a:srgbClr val="DC1629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7627047" y="3546677"/>
            <a:ext cx="0" cy="468052"/>
          </a:xfrm>
          <a:prstGeom prst="straightConnector1">
            <a:avLst/>
          </a:prstGeom>
          <a:ln w="28575">
            <a:solidFill>
              <a:srgbClr val="DC1629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4738" y="4584384"/>
            <a:ext cx="2761865" cy="170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215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8877" y="35155"/>
            <a:ext cx="8229600" cy="706090"/>
          </a:xfrm>
        </p:spPr>
        <p:txBody>
          <a:bodyPr>
            <a:normAutofit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ML Cooling System</a:t>
            </a:r>
            <a:endParaRPr kumimoji="1" lang="ja-JP" altLang="en-US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8276" y="980728"/>
            <a:ext cx="3629972" cy="5305385"/>
          </a:xfrm>
        </p:spPr>
        <p:txBody>
          <a:bodyPr>
            <a:noAutofit/>
          </a:bodyPr>
          <a:lstStyle/>
          <a:p>
            <a:r>
              <a:rPr lang="en-US" altLang="ja-JP" sz="1600" b="1" dirty="0" smtClean="0">
                <a:latin typeface="Calibri" pitchFamily="34" charset="0"/>
                <a:cs typeface="Calibri" pitchFamily="34" charset="0"/>
              </a:rPr>
              <a:t>Even klystron output powers are almost constant, due to the cavity gradient variation and </a:t>
            </a:r>
            <a:r>
              <a:rPr lang="en-US" altLang="ja-JP" sz="1600" b="1" dirty="0" err="1" smtClean="0">
                <a:latin typeface="Calibri" pitchFamily="34" charset="0"/>
                <a:cs typeface="Calibri" pitchFamily="34" charset="0"/>
              </a:rPr>
              <a:t>PkQl</a:t>
            </a:r>
            <a:r>
              <a:rPr lang="en-US" altLang="ja-JP" sz="1600" b="1" dirty="0" smtClean="0">
                <a:latin typeface="Calibri" pitchFamily="34" charset="0"/>
                <a:cs typeface="Calibri" pitchFamily="34" charset="0"/>
              </a:rPr>
              <a:t> control, power to every cavity varies and then power dissipation in PDS varies.  </a:t>
            </a:r>
            <a:endParaRPr lang="en-US" altLang="ja-JP" sz="1600" b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ja-JP" sz="1600" b="1" dirty="0" smtClean="0">
                <a:solidFill>
                  <a:schemeClr val="accent2"/>
                </a:solidFill>
                <a:latin typeface="Calibri" pitchFamily="34" charset="0"/>
                <a:cs typeface="Calibri" pitchFamily="34" charset="0"/>
              </a:rPr>
              <a:t>RDR has a plant structure comprised of 3 loops and lowest loop distributes in each 152m. CFS like to introduce more simple structure comprised of 2 loops without LCW SKID  to save the cost.</a:t>
            </a:r>
            <a:endParaRPr lang="ja-JP" altLang="ja-JP" sz="1600" b="1" dirty="0" smtClean="0">
              <a:solidFill>
                <a:schemeClr val="accent2">
                  <a:lumMod val="7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r>
              <a:rPr kumimoji="1" lang="en-US" altLang="ja-JP" sz="1600" b="1" dirty="0" smtClean="0">
                <a:latin typeface="Calibri" pitchFamily="34" charset="0"/>
                <a:cs typeface="Calibri" pitchFamily="34" charset="0"/>
              </a:rPr>
              <a:t>Then lowest loop distributes in each 2.5 km and control 4*32*2/3 units in low power baseline. </a:t>
            </a:r>
            <a:r>
              <a:rPr kumimoji="1" lang="en-US" altLang="ja-JP" sz="1600" b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This structure likely averages out the individual variation of heat dissipation to average value (2% higher value)</a:t>
            </a:r>
            <a:endParaRPr kumimoji="1" lang="ja-JP" altLang="en-US" sz="1600" b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2012/1/19</a:t>
            </a:r>
            <a:endParaRPr 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00B8FB-54A1-49D7-8E1F-C932CFC86B7A}" type="slidenum">
              <a:rPr lang="en-US" altLang="ja-JP" smtClean="0"/>
              <a:pPr>
                <a:defRPr/>
              </a:pPr>
              <a:t>24</a:t>
            </a:fld>
            <a:endParaRPr lang="en-US" altLang="ja-JP"/>
          </a:p>
        </p:txBody>
      </p:sp>
      <p:sp>
        <p:nvSpPr>
          <p:cNvPr id="13" name="フッター プレースホルダー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916832"/>
            <a:ext cx="5040560" cy="3295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乗算記号 5"/>
          <p:cNvSpPr/>
          <p:nvPr/>
        </p:nvSpPr>
        <p:spPr bwMode="auto">
          <a:xfrm>
            <a:off x="4788024" y="4283482"/>
            <a:ext cx="914400" cy="914400"/>
          </a:xfrm>
          <a:prstGeom prst="mathMultiply">
            <a:avLst/>
          </a:prstGeom>
          <a:solidFill>
            <a:schemeClr val="accent1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48203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920880" cy="706090"/>
          </a:xfrm>
        </p:spPr>
        <p:txBody>
          <a:bodyPr>
            <a:normAutofit fontScale="90000"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CFS related issues </a:t>
            </a:r>
            <a:r>
              <a:rPr kumimoji="1" lang="en-US" altLang="ja-JP" sz="2700" b="1" i="1" dirty="0" smtClean="0">
                <a:solidFill>
                  <a:srgbClr val="C00000"/>
                </a:solidFill>
              </a:rPr>
              <a:t>- </a:t>
            </a:r>
            <a:r>
              <a:rPr kumimoji="1" lang="en-US" altLang="ja-JP" sz="2200" b="1" i="1" dirty="0" smtClean="0">
                <a:solidFill>
                  <a:srgbClr val="C00000"/>
                </a:solidFill>
              </a:rPr>
              <a:t>effect of cavity </a:t>
            </a:r>
            <a:r>
              <a:rPr kumimoji="1" lang="en-US" altLang="ja-JP" sz="2200" b="1" i="1" dirty="0" smtClean="0">
                <a:solidFill>
                  <a:srgbClr val="C00000"/>
                </a:solidFill>
              </a:rPr>
              <a:t>variation (II)</a:t>
            </a:r>
            <a:endParaRPr kumimoji="1" lang="ja-JP" altLang="en-US" sz="2200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4380" y="4901386"/>
            <a:ext cx="7931224" cy="1335926"/>
          </a:xfrm>
        </p:spPr>
        <p:txBody>
          <a:bodyPr/>
          <a:lstStyle/>
          <a:p>
            <a:pPr marL="457200" lvl="1" indent="0">
              <a:buNone/>
            </a:pPr>
            <a:r>
              <a:rPr lang="en-US" altLang="ja-JP" sz="1800" b="1" i="1" dirty="0" smtClean="0"/>
              <a:t>For cooling scheme, 2.5km system </a:t>
            </a:r>
            <a:r>
              <a:rPr lang="en-US" altLang="ja-JP" sz="1800" i="1" dirty="0" smtClean="0"/>
              <a:t>control roughly 55 RDR unit in low power baseline (2.5km/33m/1.5) and how to change the above distribution?  Upper line determines the maximum CFS capacity required.</a:t>
            </a:r>
            <a:endParaRPr lang="en-US" altLang="ja-JP" sz="1800" b="1" i="1" dirty="0" smtClean="0"/>
          </a:p>
          <a:p>
            <a:pPr lvl="1"/>
            <a:endParaRPr lang="en-US" altLang="ja-JP" sz="1800" b="1" i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graphicFrame>
        <p:nvGraphicFramePr>
          <p:cNvPr id="9" name="グラフ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61756557"/>
              </p:ext>
            </p:extLst>
          </p:nvPr>
        </p:nvGraphicFramePr>
        <p:xfrm>
          <a:off x="1619672" y="15173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0" name="直線コネクタ 9"/>
          <p:cNvCxnSpPr/>
          <p:nvPr/>
        </p:nvCxnSpPr>
        <p:spPr bwMode="auto">
          <a:xfrm>
            <a:off x="3203848" y="2132855"/>
            <a:ext cx="0" cy="194421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直線コネクタ 10"/>
          <p:cNvCxnSpPr/>
          <p:nvPr/>
        </p:nvCxnSpPr>
        <p:spPr bwMode="auto">
          <a:xfrm>
            <a:off x="5220072" y="2132855"/>
            <a:ext cx="0" cy="194421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テキスト ボックス 11"/>
          <p:cNvSpPr txBox="1"/>
          <p:nvPr/>
        </p:nvSpPr>
        <p:spPr>
          <a:xfrm>
            <a:off x="2915816" y="1382137"/>
            <a:ext cx="1526380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070C0"/>
                </a:solidFill>
              </a:rPr>
              <a:t>7.6MW</a:t>
            </a:r>
          </a:p>
          <a:p>
            <a:r>
              <a:rPr lang="en-US" altLang="ja-JP" sz="1050" dirty="0" smtClean="0">
                <a:solidFill>
                  <a:srgbClr val="0070C0"/>
                </a:solidFill>
              </a:rPr>
              <a:t>For No cavity variation</a:t>
            </a:r>
            <a:endParaRPr kumimoji="1" lang="ja-JP" altLang="en-US" sz="1050" dirty="0">
              <a:solidFill>
                <a:srgbClr val="0070C0"/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20072" y="1717357"/>
            <a:ext cx="1863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7.8MW </a:t>
            </a:r>
            <a:r>
              <a:rPr kumimoji="1" lang="en-US" altLang="ja-JP" sz="1000" dirty="0" smtClean="0">
                <a:solidFill>
                  <a:srgbClr val="C00000"/>
                </a:solidFill>
              </a:rPr>
              <a:t>medium</a:t>
            </a:r>
          </a:p>
          <a:p>
            <a:r>
              <a:rPr lang="en-US" altLang="ja-JP" sz="1000" dirty="0" smtClean="0">
                <a:solidFill>
                  <a:srgbClr val="C00000"/>
                </a:solidFill>
              </a:rPr>
              <a:t>For Gaussian Cavity variation</a:t>
            </a:r>
            <a:endParaRPr lang="en-US" altLang="ja-JP" sz="1000" dirty="0">
              <a:solidFill>
                <a:srgbClr val="C00000"/>
              </a:solidFill>
            </a:endParaRPr>
          </a:p>
          <a:p>
            <a:endParaRPr kumimoji="1" lang="en-US" altLang="ja-JP" sz="1000" dirty="0" smtClean="0">
              <a:solidFill>
                <a:srgbClr val="C00000"/>
              </a:solidFill>
            </a:endParaRPr>
          </a:p>
          <a:p>
            <a:r>
              <a:rPr lang="en-US" altLang="ja-JP" sz="1000" dirty="0" smtClean="0">
                <a:solidFill>
                  <a:srgbClr val="C00000"/>
                </a:solidFill>
              </a:rPr>
              <a:t>Output power of </a:t>
            </a:r>
            <a:r>
              <a:rPr lang="en-US" altLang="ja-JP" sz="1000" dirty="0">
                <a:solidFill>
                  <a:srgbClr val="C00000"/>
                </a:solidFill>
              </a:rPr>
              <a:t>2% </a:t>
            </a:r>
            <a:r>
              <a:rPr lang="en-US" altLang="ja-JP" sz="1000" dirty="0" smtClean="0">
                <a:solidFill>
                  <a:srgbClr val="C00000"/>
                </a:solidFill>
              </a:rPr>
              <a:t> increase</a:t>
            </a:r>
            <a:endParaRPr kumimoji="1" lang="ja-JP" altLang="en-US" sz="1000" dirty="0">
              <a:solidFill>
                <a:srgbClr val="C0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 flipH="1">
            <a:off x="4211960" y="1916832"/>
            <a:ext cx="1008112" cy="28803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テキスト ボックス 15"/>
          <p:cNvSpPr txBox="1"/>
          <p:nvPr/>
        </p:nvSpPr>
        <p:spPr>
          <a:xfrm>
            <a:off x="2962418" y="414908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7.55MW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499992" y="41490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8.1MW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563888" y="4541222"/>
            <a:ext cx="19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For 300 RDR unit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13316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490066"/>
          </a:xfrm>
        </p:spPr>
        <p:txBody>
          <a:bodyPr>
            <a:normAutofit fontScale="90000"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CFS related </a:t>
            </a:r>
            <a:r>
              <a:rPr kumimoji="1" lang="en-US" altLang="ja-JP" b="1" i="1" dirty="0" smtClean="0">
                <a:solidFill>
                  <a:srgbClr val="C00000"/>
                </a:solidFill>
              </a:rPr>
              <a:t>issues </a:t>
            </a:r>
            <a:br>
              <a:rPr kumimoji="1" lang="en-US" altLang="ja-JP" b="1" i="1" dirty="0" smtClean="0">
                <a:solidFill>
                  <a:srgbClr val="C00000"/>
                </a:solidFill>
              </a:rPr>
            </a:br>
            <a:r>
              <a:rPr lang="en-US" altLang="ja-JP" sz="1800" b="1" i="1" dirty="0" smtClean="0">
                <a:solidFill>
                  <a:srgbClr val="C00000"/>
                </a:solidFill>
              </a:rPr>
              <a:t>HLRF Parameter and Heat Load</a:t>
            </a:r>
            <a:endParaRPr kumimoji="1" lang="ja-JP" altLang="en-US" sz="18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0215173"/>
              </p:ext>
            </p:extLst>
          </p:nvPr>
        </p:nvGraphicFramePr>
        <p:xfrm>
          <a:off x="467544" y="1124744"/>
          <a:ext cx="4851399" cy="4008120"/>
        </p:xfrm>
        <a:graphic>
          <a:graphicData uri="http://schemas.openxmlformats.org/drawingml/2006/table">
            <a:tbl>
              <a:tblPr/>
              <a:tblGrid>
                <a:gridCol w="609999"/>
                <a:gridCol w="1963435"/>
                <a:gridCol w="609999"/>
                <a:gridCol w="819686"/>
                <a:gridCol w="848280"/>
              </a:tblGrid>
              <a:tr h="205740"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Parameter Comparison with RDR and RDR-LPBL(Low Power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BaseLine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　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RDR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RDR-LPBL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Pulse rep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pps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Pulse width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ms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1.565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1.619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Rise time of pulse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ms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0.595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0.893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Pout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MW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K-eff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65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M-eff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%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83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Beam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mA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Cavity number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　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39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1336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Wall Plug  Power for HLRF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145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156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Total Power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160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574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Heat Load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　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Max Heat Load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Max Heat Load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Modulator (80% all)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1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Klystron  (Coll. Body Window)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58.9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63.2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Waveguide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3.9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4.1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Circulator , Attanuattor Load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43.4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47.6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Klystron Solenoid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19812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Klystyron Gun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  <a:tr h="2057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Rack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kW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59632" y="5589240"/>
            <a:ext cx="7571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Go back to the estimation by Chris A of 071020 and comparison is made.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490436" y="1423472"/>
            <a:ext cx="365356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RDR-LPBL </a:t>
            </a:r>
            <a:r>
              <a:rPr lang="en-US" altLang="ja-JP" sz="1600" dirty="0" smtClean="0"/>
              <a:t>Is the value of 4.5 unit </a:t>
            </a:r>
          </a:p>
          <a:p>
            <a:r>
              <a:rPr lang="en-US" altLang="ja-JP" sz="1600" dirty="0" smtClean="0"/>
              <a:t>of cryomodule.</a:t>
            </a:r>
          </a:p>
          <a:p>
            <a:endParaRPr lang="en-US" altLang="ja-JP" sz="1600" dirty="0"/>
          </a:p>
          <a:p>
            <a:r>
              <a:rPr lang="en-US" altLang="ja-JP" sz="1600" dirty="0" smtClean="0"/>
              <a:t>Assuming all klystron’s outputs</a:t>
            </a:r>
            <a:r>
              <a:rPr lang="ja-JP" altLang="en-US" sz="1600" dirty="0"/>
              <a:t> </a:t>
            </a:r>
            <a:r>
              <a:rPr lang="en-US" altLang="ja-JP" sz="1600" dirty="0" smtClean="0"/>
              <a:t>are </a:t>
            </a:r>
          </a:p>
          <a:p>
            <a:r>
              <a:rPr lang="en-US" altLang="ja-JP" sz="1600" dirty="0" smtClean="0"/>
              <a:t>10 MW and LLRF operation point is </a:t>
            </a:r>
          </a:p>
          <a:p>
            <a:r>
              <a:rPr lang="en-US" altLang="ja-JP" sz="1600" dirty="0" smtClean="0"/>
              <a:t>Varied with the averaged cavity </a:t>
            </a:r>
          </a:p>
          <a:p>
            <a:r>
              <a:rPr lang="en-US" altLang="ja-JP" sz="1600" dirty="0" smtClean="0"/>
              <a:t>gradient. This changes the collector </a:t>
            </a:r>
          </a:p>
          <a:p>
            <a:r>
              <a:rPr lang="en-US" altLang="ja-JP" sz="1600" dirty="0" smtClean="0"/>
              <a:t>Loss of klystron. 2% higher RF power </a:t>
            </a:r>
          </a:p>
          <a:p>
            <a:r>
              <a:rPr lang="en-US" altLang="ja-JP" sz="1600" dirty="0" smtClean="0"/>
              <a:t>Increase resulted in loss increase in </a:t>
            </a:r>
          </a:p>
          <a:p>
            <a:r>
              <a:rPr lang="en-US" altLang="ja-JP" sz="1600" dirty="0" smtClean="0"/>
              <a:t>PDS, but not yet evaluated in detail.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166037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TDR Write-up Plan (I)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r>
              <a:rPr kumimoji="1" lang="en-US" altLang="ja-JP" sz="2400" b="1" i="1" dirty="0" smtClean="0">
                <a:latin typeface="Calibri" pitchFamily="34" charset="0"/>
                <a:cs typeface="Calibri" pitchFamily="34" charset="0"/>
              </a:rPr>
              <a:t>RF related descriptions are written in various chapter and general term are described in common section</a:t>
            </a:r>
          </a:p>
          <a:p>
            <a:pPr lvl="1"/>
            <a:r>
              <a:rPr lang="en-US" altLang="ja-JP" sz="2000" b="1" i="1" dirty="0" smtClean="0">
                <a:latin typeface="Calibri" pitchFamily="34" charset="0"/>
                <a:cs typeface="Calibri" pitchFamily="34" charset="0"/>
              </a:rPr>
              <a:t>Energy overhead and number of </a:t>
            </a:r>
            <a:r>
              <a:rPr lang="en-US" altLang="ja-JP" sz="2000" b="1" i="1" dirty="0" err="1" smtClean="0">
                <a:latin typeface="Calibri" pitchFamily="34" charset="0"/>
                <a:cs typeface="Calibri" pitchFamily="34" charset="0"/>
              </a:rPr>
              <a:t>rf</a:t>
            </a:r>
            <a:r>
              <a:rPr lang="en-US" altLang="ja-JP" sz="2000" b="1" i="1" dirty="0" smtClean="0">
                <a:latin typeface="Calibri" pitchFamily="34" charset="0"/>
                <a:cs typeface="Calibri" pitchFamily="34" charset="0"/>
              </a:rPr>
              <a:t> units</a:t>
            </a:r>
            <a:r>
              <a:rPr kumimoji="1" lang="en-US" altLang="ja-JP" sz="2000" b="1" i="1" dirty="0" smtClean="0">
                <a:latin typeface="Calibri" pitchFamily="34" charset="0"/>
                <a:cs typeface="Calibri" pitchFamily="34" charset="0"/>
              </a:rPr>
              <a:t> should be described in “2. parameters and layout” of Part-II with the consistent manner with availability description.</a:t>
            </a:r>
          </a:p>
          <a:p>
            <a:pPr lvl="1"/>
            <a:r>
              <a:rPr lang="en-US" altLang="ja-JP" sz="2000" b="1" i="1" dirty="0" smtClean="0">
                <a:latin typeface="Calibri" pitchFamily="34" charset="0"/>
                <a:cs typeface="Calibri" pitchFamily="34" charset="0"/>
              </a:rPr>
              <a:t>Upgrade path from low power baseline to high power option should be also described in common section.</a:t>
            </a:r>
          </a:p>
          <a:p>
            <a:r>
              <a:rPr lang="en-US" altLang="ja-JP" sz="2400" b="1" i="1" dirty="0" smtClean="0">
                <a:latin typeface="Calibri" pitchFamily="34" charset="0"/>
                <a:cs typeface="Calibri" pitchFamily="34" charset="0"/>
              </a:rPr>
              <a:t>TDR Part-I R&amp;D </a:t>
            </a:r>
          </a:p>
          <a:p>
            <a:pPr marL="857250" lvl="1" indent="-457200"/>
            <a:r>
              <a:rPr lang="en-US" altLang="ja-JP" sz="2000" b="1" i="1" dirty="0" smtClean="0">
                <a:latin typeface="Calibri" pitchFamily="34" charset="0"/>
                <a:cs typeface="Calibri" pitchFamily="34" charset="0"/>
              </a:rPr>
              <a:t>In “2.5 The S1-global experiment”, based on S1-global report, RF test results using old RDR and DRFS are described. Results of circulator-less test are also included.</a:t>
            </a:r>
          </a:p>
          <a:p>
            <a:pPr marL="857250" lvl="1" indent="-457200"/>
            <a:r>
              <a:rPr lang="en-US" altLang="ja-JP" sz="2000" b="1" i="1" dirty="0" smtClean="0">
                <a:latin typeface="Calibri" pitchFamily="34" charset="0"/>
                <a:cs typeface="Calibri" pitchFamily="34" charset="0"/>
              </a:rPr>
              <a:t>In “2.7 RF power generation and distribution”, sharing the volume with KCS description, R&amp;D results are described including PDS. How to treat DRFS R&amp;D? How to include STF-II plan?  To future R&amp;D plan?</a:t>
            </a:r>
          </a:p>
          <a:p>
            <a:pPr lvl="1"/>
            <a:endParaRPr kumimoji="1" lang="ja-JP" altLang="en-US" sz="20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15825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706090"/>
          </a:xfrm>
        </p:spPr>
        <p:txBody>
          <a:bodyPr>
            <a:normAutofit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TDR Write-up Plan (II)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en-US" altLang="ja-JP" sz="2400" b="1" i="1" dirty="0" smtClean="0">
                <a:latin typeface="Calibri" pitchFamily="34" charset="0"/>
                <a:cs typeface="Calibri" pitchFamily="34" charset="0"/>
              </a:rPr>
              <a:t>TDR Part-I I   ILC Baseline Reference </a:t>
            </a:r>
          </a:p>
          <a:p>
            <a:pPr marL="857250" lvl="1" indent="-457200"/>
            <a:r>
              <a:rPr lang="en-US" altLang="ja-JP" sz="2000" b="1" i="1" dirty="0" smtClean="0">
                <a:latin typeface="Calibri" pitchFamily="34" charset="0"/>
                <a:cs typeface="Calibri" pitchFamily="34" charset="0"/>
              </a:rPr>
              <a:t>In 3.6 “RF power and distribution system”, though common components such as 10-MW klystrons and Marx modulator, so far independent description of RDR-like and KCS are planed. Necessary to discuss how to chaptalize and summarize the description. </a:t>
            </a:r>
          </a:p>
          <a:p>
            <a:pPr marL="857250" lvl="1" indent="-457200"/>
            <a:r>
              <a:rPr lang="en-US" altLang="ja-JP" sz="2000" b="1" i="1" dirty="0" smtClean="0">
                <a:latin typeface="Calibri" pitchFamily="34" charset="0"/>
                <a:cs typeface="Calibri" pitchFamily="34" charset="0"/>
              </a:rPr>
              <a:t>In 9 “CFS and global system”, RDR-like scheme and KCS describe electricity and cooling system including the heat dissipation table.</a:t>
            </a:r>
          </a:p>
          <a:p>
            <a:pPr marL="857250" lvl="1" indent="-457200"/>
            <a:r>
              <a:rPr lang="en-US" altLang="ja-JP" sz="2000" b="1" i="1" dirty="0" smtClean="0">
                <a:latin typeface="Calibri" pitchFamily="34" charset="0"/>
                <a:cs typeface="Calibri" pitchFamily="34" charset="0"/>
              </a:rPr>
              <a:t>LLRF system are described in “3.7 Low-level RF control” and so far independent description of RDR-like  and KCS.</a:t>
            </a:r>
          </a:p>
          <a:p>
            <a:pPr marL="857250" lvl="1" indent="-457200"/>
            <a:endParaRPr lang="en-US" altLang="ja-JP" sz="2000" b="1" i="1" dirty="0">
              <a:latin typeface="Calibri" pitchFamily="34" charset="0"/>
              <a:cs typeface="Calibri" pitchFamily="34" charset="0"/>
            </a:endParaRPr>
          </a:p>
          <a:p>
            <a:pPr marL="457200" indent="-457200"/>
            <a:r>
              <a:rPr lang="en-US" altLang="ja-JP" sz="2400" b="1" i="1" dirty="0" smtClean="0">
                <a:latin typeface="Calibri" pitchFamily="34" charset="0"/>
                <a:cs typeface="Calibri" pitchFamily="34" charset="0"/>
              </a:rPr>
              <a:t>Upgrade path from low energy baseline to high energy option are described in “chapter of upgrade” . Basically RDR-like scheme has describe the PDS reformation and introduction of 1/3 of </a:t>
            </a:r>
            <a:r>
              <a:rPr lang="en-US" altLang="ja-JP" sz="2400" b="1" i="1" dirty="0" err="1" smtClean="0">
                <a:latin typeface="Calibri" pitchFamily="34" charset="0"/>
                <a:cs typeface="Calibri" pitchFamily="34" charset="0"/>
              </a:rPr>
              <a:t>rf</a:t>
            </a:r>
            <a:r>
              <a:rPr lang="en-US" altLang="ja-JP" sz="2400" b="1" i="1" dirty="0" smtClean="0">
                <a:latin typeface="Calibri" pitchFamily="34" charset="0"/>
                <a:cs typeface="Calibri" pitchFamily="34" charset="0"/>
              </a:rPr>
              <a:t> sources with the reformation schedule.  </a:t>
            </a:r>
          </a:p>
          <a:p>
            <a:pPr lvl="1"/>
            <a:endParaRPr kumimoji="1" lang="ja-JP" altLang="en-US" sz="20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2012/1/19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229610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i="1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Summary</a:t>
            </a:r>
            <a:endParaRPr kumimoji="1" lang="ja-JP" altLang="en-US" b="1" i="1" dirty="0">
              <a:solidFill>
                <a:srgbClr val="C00000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3568" y="1484784"/>
            <a:ext cx="7772400" cy="4670648"/>
          </a:xfrm>
        </p:spPr>
        <p:txBody>
          <a:bodyPr/>
          <a:lstStyle/>
          <a:p>
            <a:r>
              <a:rPr kumimoji="1" lang="en-US" altLang="ja-JP" sz="2400" b="1" i="1" dirty="0" smtClean="0">
                <a:latin typeface="Calibri" pitchFamily="34" charset="0"/>
                <a:cs typeface="Calibri" pitchFamily="34" charset="0"/>
              </a:rPr>
              <a:t>HLRF system in mountain region was changed from DRFS to RDR like scheme in Kamaboko tunnel due to the cost comparison.</a:t>
            </a:r>
          </a:p>
          <a:p>
            <a:r>
              <a:rPr lang="en-US" altLang="ja-JP" sz="2400" b="1" i="1" dirty="0" smtClean="0">
                <a:latin typeface="Calibri" pitchFamily="34" charset="0"/>
                <a:cs typeface="Calibri" pitchFamily="34" charset="0"/>
              </a:rPr>
              <a:t>Basic consideration of low power baseline for RDR like scheme was made</a:t>
            </a:r>
            <a:r>
              <a:rPr kumimoji="1" lang="en-US" altLang="ja-JP" sz="2400" b="1" i="1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pPr lvl="1"/>
            <a:r>
              <a:rPr kumimoji="1" lang="en-US" altLang="ja-JP" sz="1800" i="1" dirty="0" smtClean="0">
                <a:latin typeface="Calibri" pitchFamily="34" charset="0"/>
                <a:cs typeface="Calibri" pitchFamily="34" charset="0"/>
              </a:rPr>
              <a:t>Effect of cavity gradient variation and degradation effect</a:t>
            </a:r>
            <a:endParaRPr kumimoji="1" lang="en-US" altLang="ja-JP" sz="1800" b="1" i="1" dirty="0" smtClean="0">
              <a:latin typeface="Calibri" pitchFamily="34" charset="0"/>
              <a:cs typeface="Calibri" pitchFamily="34" charset="0"/>
            </a:endParaRPr>
          </a:p>
          <a:p>
            <a:pPr lvl="1"/>
            <a:r>
              <a:rPr kumimoji="1" lang="en-US" altLang="ja-JP" sz="1800" b="1" i="1" dirty="0" smtClean="0">
                <a:latin typeface="Calibri" pitchFamily="34" charset="0"/>
                <a:cs typeface="Calibri" pitchFamily="34" charset="0"/>
              </a:rPr>
              <a:t>RF overhead considering cavity variation</a:t>
            </a:r>
          </a:p>
          <a:p>
            <a:r>
              <a:rPr lang="en-US" altLang="ja-JP" sz="2200" b="1" i="1" dirty="0" smtClean="0">
                <a:latin typeface="Calibri" pitchFamily="34" charset="0"/>
                <a:cs typeface="Calibri" pitchFamily="34" charset="0"/>
              </a:rPr>
              <a:t>Description of </a:t>
            </a:r>
            <a:r>
              <a:rPr lang="en-US" altLang="ja-JP" sz="2200" b="1" i="1" dirty="0" err="1" smtClean="0">
                <a:latin typeface="Calibri" pitchFamily="34" charset="0"/>
                <a:cs typeface="Calibri" pitchFamily="34" charset="0"/>
              </a:rPr>
              <a:t>rf</a:t>
            </a:r>
            <a:r>
              <a:rPr lang="en-US" altLang="ja-JP" sz="2200" b="1" i="1" dirty="0" smtClean="0">
                <a:latin typeface="Calibri" pitchFamily="34" charset="0"/>
                <a:cs typeface="Calibri" pitchFamily="34" charset="0"/>
              </a:rPr>
              <a:t> main component including Marx modulator</a:t>
            </a:r>
          </a:p>
          <a:p>
            <a:r>
              <a:rPr kumimoji="1" lang="en-US" altLang="ja-JP" sz="2200" b="1" i="1" dirty="0" smtClean="0">
                <a:latin typeface="Calibri" pitchFamily="34" charset="0"/>
                <a:cs typeface="Calibri" pitchFamily="34" charset="0"/>
              </a:rPr>
              <a:t>R&amp;D plan for RDR-like scheme in KEK</a:t>
            </a:r>
          </a:p>
          <a:p>
            <a:r>
              <a:rPr lang="en-US" altLang="ja-JP" sz="2200" b="1" i="1" dirty="0" smtClean="0">
                <a:latin typeface="Calibri" pitchFamily="34" charset="0"/>
                <a:cs typeface="Calibri" pitchFamily="34" charset="0"/>
              </a:rPr>
              <a:t>CFS issues considering cavity performance variation</a:t>
            </a:r>
          </a:p>
          <a:p>
            <a:r>
              <a:rPr kumimoji="1" lang="en-US" altLang="ja-JP" sz="2200" b="1" i="1" dirty="0" smtClean="0">
                <a:latin typeface="Calibri" pitchFamily="34" charset="0"/>
                <a:cs typeface="Calibri" pitchFamily="34" charset="0"/>
              </a:rPr>
              <a:t>TDR writing-up plan</a:t>
            </a:r>
          </a:p>
          <a:p>
            <a:pPr lvl="1"/>
            <a:endParaRPr kumimoji="1" lang="ja-JP" altLang="en-US" sz="1800" b="1" i="1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1543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Different Points from Old RDR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b="1" i="1" dirty="0" smtClean="0">
                <a:latin typeface="Calibri" pitchFamily="34" charset="0"/>
                <a:cs typeface="Calibri" pitchFamily="34" charset="0"/>
              </a:rPr>
              <a:t>We studied new RDR type </a:t>
            </a:r>
            <a:r>
              <a:rPr kumimoji="1" lang="en-US" altLang="ja-JP" b="1" i="1" dirty="0" smtClean="0">
                <a:latin typeface="Calibri" pitchFamily="34" charset="0"/>
                <a:cs typeface="Calibri" pitchFamily="34" charset="0"/>
              </a:rPr>
              <a:t>HLRF in </a:t>
            </a:r>
            <a:r>
              <a:rPr kumimoji="1" lang="en-US" altLang="ja-JP" b="1" i="1" dirty="0" smtClean="0">
                <a:latin typeface="Calibri" pitchFamily="34" charset="0"/>
                <a:cs typeface="Calibri" pitchFamily="34" charset="0"/>
              </a:rPr>
              <a:t>Kamaboko tunnel</a:t>
            </a:r>
            <a:r>
              <a:rPr kumimoji="1" lang="en-US" altLang="ja-JP" b="1" i="1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endParaRPr kumimoji="1" lang="en-US" altLang="ja-JP" b="1" i="1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altLang="ja-JP" b="1" i="1" dirty="0" smtClean="0">
                <a:latin typeface="Calibri" pitchFamily="34" charset="0"/>
                <a:cs typeface="Calibri" pitchFamily="34" charset="0"/>
              </a:rPr>
              <a:t>Need to establish the SB2009 model as standard “Low power baseline” and suitable pass to upgrade to “High power option</a:t>
            </a:r>
            <a:r>
              <a:rPr lang="en-US" altLang="ja-JP" b="1" i="1" dirty="0" smtClean="0">
                <a:latin typeface="Calibri" pitchFamily="34" charset="0"/>
                <a:cs typeface="Calibri" pitchFamily="34" charset="0"/>
              </a:rPr>
              <a:t>”.</a:t>
            </a:r>
          </a:p>
          <a:p>
            <a:endParaRPr lang="en-US" altLang="ja-JP" b="1" i="1" dirty="0" smtClean="0">
              <a:latin typeface="Calibri" pitchFamily="34" charset="0"/>
              <a:cs typeface="Calibri" pitchFamily="34" charset="0"/>
            </a:endParaRPr>
          </a:p>
          <a:p>
            <a:r>
              <a:rPr kumimoji="1" lang="en-US" altLang="ja-JP" b="1" i="1" dirty="0" smtClean="0">
                <a:latin typeface="Calibri" pitchFamily="34" charset="0"/>
                <a:cs typeface="Calibri" pitchFamily="34" charset="0"/>
              </a:rPr>
              <a:t>Recent requirement of cavities variation and degradation problems possibly introduces PDS change and CFS reassignment.</a:t>
            </a:r>
          </a:p>
          <a:p>
            <a:endParaRPr kumimoji="1" lang="ja-JP" altLang="en-US" b="1" i="1" dirty="0">
              <a:latin typeface="+mj-lt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712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Agenda from Yamamoto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KCS/RDR-unit HLRF system configuration including backup PS and utilities with the single tunnel design </a:t>
            </a:r>
          </a:p>
          <a:p>
            <a:r>
              <a:rPr lang="en-US" altLang="ja-JP" sz="2000" dirty="0" smtClean="0"/>
              <a:t>LLRF overhead w/ gradient spread , and w/ (989 or 888) cavity-strings</a:t>
            </a:r>
          </a:p>
          <a:p>
            <a:r>
              <a:rPr kumimoji="1" lang="en-US" altLang="ja-JP" sz="2000" dirty="0" smtClean="0"/>
              <a:t>Marx generator </a:t>
            </a:r>
          </a:p>
          <a:p>
            <a:r>
              <a:rPr lang="en-US" altLang="ja-JP" sz="2000" dirty="0" smtClean="0"/>
              <a:t>AC power and cooing w/gradient spreads</a:t>
            </a:r>
          </a:p>
          <a:p>
            <a:r>
              <a:rPr lang="en-US" altLang="ja-JP" sz="2000" dirty="0" smtClean="0"/>
              <a:t>Adaptability against cavity degradation after installation into cryomodule by using circulator &amp; power distribution system</a:t>
            </a:r>
          </a:p>
          <a:p>
            <a:r>
              <a:rPr lang="en-US" altLang="ja-JP" sz="2000" dirty="0" smtClean="0"/>
              <a:t>Low-power and high-power option review</a:t>
            </a:r>
          </a:p>
          <a:p>
            <a:r>
              <a:rPr lang="en-US" altLang="ja-JP" sz="2000" dirty="0" smtClean="0"/>
              <a:t>Tunable power distribution system </a:t>
            </a:r>
          </a:p>
          <a:p>
            <a:r>
              <a:rPr lang="en-US" altLang="ja-JP" sz="2000" dirty="0" smtClean="0"/>
              <a:t>Comments from CFS and Cost Group </a:t>
            </a:r>
          </a:p>
          <a:p>
            <a:endParaRPr lang="en-US" altLang="ja-JP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8491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HLRF Technical change items in </a:t>
            </a:r>
            <a:br>
              <a:rPr kumimoji="1" lang="en-US" altLang="ja-JP" b="1" i="1" dirty="0" smtClean="0">
                <a:solidFill>
                  <a:srgbClr val="C00000"/>
                </a:solidFill>
              </a:rPr>
            </a:br>
            <a:r>
              <a:rPr lang="en-US" altLang="ja-JP" b="1" i="1" dirty="0" smtClean="0">
                <a:solidFill>
                  <a:srgbClr val="C00000"/>
                </a:solidFill>
              </a:rPr>
              <a:t>Mountain-region </a:t>
            </a:r>
            <a:r>
              <a:rPr kumimoji="1" lang="en-US" altLang="ja-JP" b="1" i="1" dirty="0" smtClean="0">
                <a:solidFill>
                  <a:srgbClr val="C00000"/>
                </a:solidFill>
              </a:rPr>
              <a:t>ILC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713387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b="1" i="1" dirty="0" smtClean="0"/>
              <a:t>Confirmation of specifications since new RDR differs from previous RDR </a:t>
            </a:r>
          </a:p>
          <a:p>
            <a:pPr marL="0" indent="0">
              <a:buNone/>
            </a:pPr>
            <a:endParaRPr lang="en-US" altLang="ja-JP" b="1" i="1" dirty="0" smtClean="0"/>
          </a:p>
          <a:p>
            <a:pPr lvl="1" indent="-342900"/>
            <a:r>
              <a:rPr kumimoji="1" lang="en-US" altLang="ja-JP" sz="2400" b="1" i="1" dirty="0" smtClean="0"/>
              <a:t>Cavity performance including the yield, gradient spread and degradation should be </a:t>
            </a:r>
            <a:r>
              <a:rPr lang="en-US" altLang="ja-JP" sz="2400" b="1" i="1" dirty="0" smtClean="0"/>
              <a:t>considered </a:t>
            </a:r>
          </a:p>
          <a:p>
            <a:pPr lvl="1" indent="-342900"/>
            <a:r>
              <a:rPr lang="en-US" altLang="ja-JP" sz="2400" b="1" i="1" dirty="0" smtClean="0"/>
              <a:t>Common consensus for Energy overhead should be taken (related with Availability)</a:t>
            </a:r>
          </a:p>
          <a:p>
            <a:pPr lvl="1" indent="-342900"/>
            <a:r>
              <a:rPr lang="en-US" altLang="ja-JP" sz="2400" b="1" i="1" dirty="0" smtClean="0"/>
              <a:t>Understanding of Power overhead in digital feedback of LLRF </a:t>
            </a:r>
          </a:p>
          <a:p>
            <a:pPr lvl="1" indent="-342900"/>
            <a:r>
              <a:rPr lang="en-US" altLang="ja-JP" sz="2400" b="1" i="1" dirty="0" smtClean="0"/>
              <a:t>Details of Technical different points from previous RDR</a:t>
            </a:r>
          </a:p>
          <a:p>
            <a:pPr lvl="1" indent="-342900"/>
            <a:r>
              <a:rPr lang="en-US" altLang="ja-JP" sz="2400" b="1" i="1" dirty="0" smtClean="0"/>
              <a:t>CFS Issues especially for the effects including variety of cavity performance  </a:t>
            </a:r>
          </a:p>
          <a:p>
            <a:pPr lvl="1" indent="-342900"/>
            <a:r>
              <a:rPr lang="en-US" altLang="ja-JP" sz="2400" b="1" i="1" dirty="0" smtClean="0"/>
              <a:t>Low power baseline scheme</a:t>
            </a:r>
          </a:p>
          <a:p>
            <a:pPr marL="400050" lvl="1" indent="0">
              <a:buNone/>
            </a:pPr>
            <a:endParaRPr lang="en-US" altLang="ja-JP" sz="2000" b="1" i="1" dirty="0" smtClean="0"/>
          </a:p>
          <a:p>
            <a:endParaRPr lang="en-US" altLang="ja-JP" b="1" i="1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131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12993"/>
            <a:ext cx="8229600" cy="897240"/>
          </a:xfrm>
        </p:spPr>
        <p:txBody>
          <a:bodyPr>
            <a:normAutofit fontScale="90000"/>
          </a:bodyPr>
          <a:lstStyle/>
          <a:p>
            <a:r>
              <a:rPr lang="en-US" altLang="ja-JP" b="1" i="1" dirty="0" smtClean="0"/>
              <a:t>Technical Change </a:t>
            </a:r>
            <a:r>
              <a:rPr kumimoji="1" lang="en-US" altLang="ja-JP" b="1" i="1" dirty="0" smtClean="0"/>
              <a:t>Guideline </a:t>
            </a:r>
            <a:r>
              <a:rPr kumimoji="1" lang="en-US" altLang="ja-JP" b="1" i="1" dirty="0" smtClean="0">
                <a:solidFill>
                  <a:srgbClr val="FF0000"/>
                </a:solidFill>
              </a:rPr>
              <a:t>Re-</a:t>
            </a:r>
            <a:r>
              <a:rPr kumimoji="1" lang="en-US" altLang="ja-JP" b="1" i="1" dirty="0" smtClean="0"/>
              <a:t>Proposed</a:t>
            </a:r>
            <a:br>
              <a:rPr kumimoji="1" lang="en-US" altLang="ja-JP" b="1" i="1" dirty="0" smtClean="0"/>
            </a:br>
            <a:r>
              <a:rPr kumimoji="1" lang="en-US" altLang="ja-JP" sz="2200" b="1" i="1" dirty="0" smtClean="0">
                <a:solidFill>
                  <a:srgbClr val="FF0000"/>
                </a:solidFill>
              </a:rPr>
              <a:t>See Red parts  </a:t>
            </a:r>
            <a:r>
              <a:rPr lang="en-US" altLang="ja-JP" sz="2000" b="1" i="1" dirty="0" smtClean="0"/>
              <a:t>(Further details with EXCEL sheets by Marc Ross )</a:t>
            </a:r>
            <a:endParaRPr kumimoji="1" lang="ja-JP" altLang="en-US" sz="2000" b="1" i="1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1106801"/>
              </p:ext>
            </p:extLst>
          </p:nvPr>
        </p:nvGraphicFramePr>
        <p:xfrm>
          <a:off x="385998" y="1416722"/>
          <a:ext cx="8229600" cy="4861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437616"/>
                <a:gridCol w="2297969"/>
                <a:gridCol w="449401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Tech.</a:t>
                      </a:r>
                      <a:r>
                        <a:rPr kumimoji="1" lang="en-US" altLang="ja-JP" sz="1200" baseline="0" dirty="0" smtClean="0"/>
                        <a:t> Area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Main</a:t>
                      </a:r>
                      <a:r>
                        <a:rPr kumimoji="1" lang="en-US" altLang="ja-JP" sz="1200" baseline="0" dirty="0" smtClean="0"/>
                        <a:t> Subjects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Description 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ML Integration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Parameters</a:t>
                      </a:r>
                      <a:r>
                        <a:rPr kumimoji="1" lang="en-US" altLang="ja-JP" sz="1200" baseline="0" dirty="0" smtClean="0"/>
                        <a:t> and </a:t>
                      </a:r>
                    </a:p>
                    <a:p>
                      <a:r>
                        <a:rPr kumimoji="1" lang="en-US" altLang="ja-JP" sz="1200" baseline="0" dirty="0" smtClean="0"/>
                        <a:t>layout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Confirmed including alignment tolerance</a:t>
                      </a:r>
                    </a:p>
                    <a:p>
                      <a:r>
                        <a:rPr kumimoji="1" lang="en-US" altLang="ja-JP" sz="1200" dirty="0" smtClean="0"/>
                        <a:t>CM</a:t>
                      </a:r>
                      <a:r>
                        <a:rPr kumimoji="1" lang="en-US" altLang="ja-JP" sz="1200" baseline="0" dirty="0" smtClean="0"/>
                        <a:t> and Q periodicity: </a:t>
                      </a:r>
                      <a:r>
                        <a:rPr kumimoji="1" lang="en-US" altLang="ja-JP" sz="1200" baseline="0" dirty="0" smtClean="0">
                          <a:sym typeface="Wingdings"/>
                        </a:rPr>
                        <a:t> </a:t>
                      </a:r>
                      <a:r>
                        <a:rPr kumimoji="1" lang="en-US" altLang="ja-JP" sz="1200" strike="sngStrike" baseline="0" dirty="0" smtClean="0">
                          <a:solidFill>
                            <a:srgbClr val="3366FF"/>
                          </a:solidFill>
                        </a:rPr>
                        <a:t>8+4Q4+8  requiring additional ML length ( ~ 100 m)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 &gt;&gt; back to 9+4Q4+9</a:t>
                      </a:r>
                    </a:p>
                    <a:p>
                      <a:r>
                        <a:rPr kumimoji="1" lang="en-US" altLang="ja-JP" sz="1200" baseline="0" dirty="0" smtClean="0"/>
                        <a:t>How we shall keep additional backup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400 m w/o or w/ utility </a:t>
                      </a:r>
                      <a:r>
                        <a:rPr kumimoji="1" lang="en-US" altLang="ja-JP" sz="1200" baseline="0" dirty="0" smtClean="0"/>
                        <a:t>?</a:t>
                      </a:r>
                    </a:p>
                    <a:p>
                      <a:r>
                        <a:rPr kumimoji="1" lang="en-US" altLang="ja-JP" sz="1200" baseline="0" dirty="0" smtClean="0"/>
                        <a:t>  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&gt;&gt; need more precise discussions for purpose </a:t>
                      </a:r>
                    </a:p>
                    <a:p>
                      <a:r>
                        <a:rPr kumimoji="1" lang="en-US" altLang="ja-JP" sz="1200" baseline="0" dirty="0" smtClean="0">
                          <a:solidFill>
                            <a:schemeClr val="tx1"/>
                          </a:solidFill>
                        </a:rPr>
                        <a:t>New request from CFS: 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0.5 ~ 1 % tunnel tilting </a:t>
                      </a:r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Cavity</a:t>
                      </a:r>
                      <a:r>
                        <a:rPr kumimoji="1" lang="en-US" altLang="ja-JP" sz="1200" baseline="0" dirty="0" smtClean="0"/>
                        <a:t> performance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Yield</a:t>
                      </a:r>
                    </a:p>
                    <a:p>
                      <a:r>
                        <a:rPr kumimoji="1" lang="en-US" altLang="ja-JP" sz="1200" dirty="0" smtClean="0"/>
                        <a:t>Gradient spread </a:t>
                      </a:r>
                    </a:p>
                    <a:p>
                      <a:r>
                        <a:rPr kumimoji="1" lang="en-US" altLang="ja-JP" sz="1200" dirty="0" smtClean="0"/>
                        <a:t>Degradation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For example: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1st pass:</a:t>
                      </a:r>
                      <a:r>
                        <a:rPr kumimoji="1" lang="en-US" altLang="ja-JP" sz="1200" baseline="0" dirty="0" smtClean="0"/>
                        <a:t> 60% and 2</a:t>
                      </a:r>
                      <a:r>
                        <a:rPr kumimoji="1" lang="en-US" altLang="ja-JP" sz="1200" baseline="30000" dirty="0" smtClean="0"/>
                        <a:t>nd</a:t>
                      </a:r>
                      <a:r>
                        <a:rPr kumimoji="1" lang="en-US" altLang="ja-JP" sz="1200" baseline="0" dirty="0" smtClean="0"/>
                        <a:t> pass: 70% </a:t>
                      </a:r>
                      <a:endParaRPr kumimoji="1" lang="en-US" altLang="ja-JP" sz="1200" dirty="0" smtClean="0"/>
                    </a:p>
                    <a:p>
                      <a:r>
                        <a:rPr kumimoji="1" lang="en-US" altLang="ja-JP" sz="1200" dirty="0" smtClean="0"/>
                        <a:t>31.5 +/- 20 % confirmed </a:t>
                      </a:r>
                    </a:p>
                    <a:p>
                      <a:r>
                        <a:rPr kumimoji="1" lang="en-US" altLang="ja-JP" sz="1200" dirty="0" smtClean="0"/>
                        <a:t>(Assume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1/10 cavities</a:t>
                      </a:r>
                      <a:r>
                        <a:rPr kumimoji="1" lang="en-US" altLang="ja-JP" sz="1200" baseline="0" dirty="0" smtClean="0"/>
                        <a:t> to degrade </a:t>
                      </a:r>
                      <a:r>
                        <a:rPr kumimoji="1" lang="en-US" altLang="ja-JP" sz="1200" baseline="0" dirty="0" err="1" smtClean="0"/>
                        <a:t>dG</a:t>
                      </a:r>
                      <a:r>
                        <a:rPr kumimoji="1" lang="en-US" altLang="ja-JP" sz="1200" baseline="0" dirty="0" smtClean="0"/>
                        <a:t> =&gt; 20 % )</a:t>
                      </a:r>
                      <a:r>
                        <a:rPr kumimoji="1" lang="en-US" altLang="ja-JP" sz="1200" dirty="0" smtClean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baseline="0" dirty="0" smtClean="0"/>
                        <a:t>&gt;&gt;  </a:t>
                      </a:r>
                      <a:r>
                        <a:rPr kumimoji="1" lang="en-US" altLang="ja-JP" sz="1200" strike="noStrike" dirty="0" smtClean="0">
                          <a:solidFill>
                            <a:srgbClr val="FF0000"/>
                          </a:solidFill>
                        </a:rPr>
                        <a:t>Adopt a statistical approach to cavity degradation; &lt;&gt; and </a:t>
                      </a:r>
                      <a:r>
                        <a:rPr kumimoji="1" lang="en-US" altLang="ja-JP" sz="1200" strike="noStrike" dirty="0" err="1" smtClean="0">
                          <a:solidFill>
                            <a:srgbClr val="FF0000"/>
                          </a:solidFill>
                        </a:rPr>
                        <a:t>rms</a:t>
                      </a:r>
                      <a:endParaRPr kumimoji="1" lang="ja-JP" altLang="en-US" sz="1200" strike="noStrik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Cavity integration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Envelope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Tuner</a:t>
                      </a:r>
                      <a:r>
                        <a:rPr kumimoji="1" lang="en-US" altLang="ja-JP" sz="1200" baseline="0" dirty="0" smtClean="0"/>
                        <a:t> type, coupler warm-flange, beam pipe flange, magnetic shield (inside/outside), </a:t>
                      </a:r>
                      <a:r>
                        <a:rPr kumimoji="1" lang="en-US" altLang="ja-JP" sz="1200" baseline="0" dirty="0" err="1" smtClean="0"/>
                        <a:t>LHe</a:t>
                      </a:r>
                      <a:r>
                        <a:rPr kumimoji="1" lang="en-US" altLang="ja-JP" sz="1200" baseline="0" dirty="0" smtClean="0"/>
                        <a:t> tank  etc.  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err="1" smtClean="0"/>
                        <a:t>Cryomodule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Envelope/interface</a:t>
                      </a:r>
                    </a:p>
                    <a:p>
                      <a:r>
                        <a:rPr kumimoji="1" lang="en-US" altLang="ja-JP" sz="1200" dirty="0" smtClean="0"/>
                        <a:t>Unit</a:t>
                      </a:r>
                      <a:r>
                        <a:rPr kumimoji="1" lang="en-US" altLang="ja-JP" sz="1200" baseline="0" dirty="0" smtClean="0"/>
                        <a:t> </a:t>
                      </a:r>
                    </a:p>
                    <a:p>
                      <a:r>
                        <a:rPr kumimoji="1" lang="en-US" altLang="ja-JP" sz="1200" baseline="0" dirty="0" smtClean="0"/>
                        <a:t>5 K radiation shield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Piping</a:t>
                      </a:r>
                      <a:r>
                        <a:rPr kumimoji="1" lang="en-US" altLang="ja-JP" sz="1200" baseline="0" dirty="0" smtClean="0"/>
                        <a:t> interface with flange?, inter-connect condition, </a:t>
                      </a:r>
                      <a:r>
                        <a:rPr kumimoji="1" lang="en-US" altLang="ja-JP" sz="1200" baseline="0" dirty="0" err="1" smtClean="0"/>
                        <a:t>etc</a:t>
                      </a:r>
                      <a:r>
                        <a:rPr kumimoji="1" lang="en-US" altLang="ja-JP" sz="1200" baseline="0" dirty="0" smtClean="0"/>
                        <a:t>,</a:t>
                      </a:r>
                    </a:p>
                    <a:p>
                      <a:r>
                        <a:rPr kumimoji="1" lang="en-US" altLang="ja-JP" sz="1200" strike="sngStrike" baseline="0" dirty="0" smtClean="0">
                          <a:solidFill>
                            <a:srgbClr val="3366FF"/>
                          </a:solidFill>
                        </a:rPr>
                        <a:t>8+4Q4+8 (or </a:t>
                      </a:r>
                      <a:r>
                        <a:rPr kumimoji="1" lang="en-US" altLang="ja-JP" sz="1200" baseline="0" dirty="0" smtClean="0"/>
                        <a:t>original 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9 +4Q4+9</a:t>
                      </a:r>
                      <a:r>
                        <a:rPr kumimoji="1" lang="en-US" altLang="ja-JP" sz="1200" baseline="0" dirty="0" smtClean="0"/>
                        <a:t>)</a:t>
                      </a:r>
                    </a:p>
                    <a:p>
                      <a:r>
                        <a:rPr kumimoji="1" lang="en-US" altLang="ja-JP" sz="1200" baseline="0" dirty="0" smtClean="0"/>
                        <a:t>Simplification 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Cryogenics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Unit capacity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trike="sngStrike" dirty="0" smtClean="0"/>
                        <a:t>5 </a:t>
                      </a:r>
                      <a:r>
                        <a:rPr kumimoji="1" lang="en-US" altLang="ja-JP" sz="1200" strike="sngStrike" dirty="0" smtClean="0">
                          <a:sym typeface="Wingdings"/>
                        </a:rPr>
                        <a:t> 4 units /</a:t>
                      </a:r>
                      <a:r>
                        <a:rPr kumimoji="1" lang="en-US" altLang="ja-JP" sz="1200" strike="sngStrike" baseline="0" dirty="0" smtClean="0">
                          <a:sym typeface="Wingdings"/>
                        </a:rPr>
                        <a:t> </a:t>
                      </a:r>
                      <a:r>
                        <a:rPr kumimoji="1" lang="en-US" altLang="ja-JP" sz="1200" strike="sngStrike" baseline="0" dirty="0" err="1" smtClean="0">
                          <a:sym typeface="Wingdings"/>
                        </a:rPr>
                        <a:t>linac</a:t>
                      </a:r>
                      <a:r>
                        <a:rPr kumimoji="1" lang="en-US" altLang="ja-JP" sz="1200" strike="sngStrike" baseline="0" dirty="0" smtClean="0">
                          <a:sym typeface="Wingdings"/>
                        </a:rPr>
                        <a:t> or not</a:t>
                      </a:r>
                      <a:r>
                        <a:rPr kumimoji="1" lang="en-US" altLang="ja-JP" sz="1200" strike="noStrike" baseline="0" dirty="0" smtClean="0">
                          <a:sym typeface="Wingdings"/>
                        </a:rPr>
                        <a:t>? </a:t>
                      </a:r>
                      <a:r>
                        <a:rPr kumimoji="1" lang="en-US" altLang="ja-JP" sz="1200" strike="sngStrike" baseline="0" dirty="0" smtClean="0">
                          <a:sym typeface="Wingdings"/>
                        </a:rPr>
                        <a:t> </a:t>
                      </a:r>
                      <a:r>
                        <a:rPr kumimoji="1" lang="en-US" altLang="ja-JP" sz="1200" strike="noStrike" baseline="0" dirty="0" smtClean="0">
                          <a:solidFill>
                            <a:srgbClr val="FF0000"/>
                          </a:solidFill>
                          <a:sym typeface="Wingdings"/>
                        </a:rPr>
                        <a:t>Stay at 5 units </a:t>
                      </a:r>
                      <a:endParaRPr kumimoji="1" lang="ja-JP" altLang="en-US" sz="1200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RF power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Configuration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strike="sngStrike" dirty="0" smtClean="0">
                          <a:solidFill>
                            <a:srgbClr val="3366FF"/>
                          </a:solidFill>
                        </a:rPr>
                        <a:t>DRFS/RDR in mountain site, </a:t>
                      </a:r>
                      <a:r>
                        <a:rPr kumimoji="1" lang="en-US" altLang="ja-JP" sz="1200" dirty="0" smtClean="0">
                          <a:solidFill>
                            <a:srgbClr val="FF0000"/>
                          </a:solidFill>
                        </a:rPr>
                        <a:t>&gt;&gt; back to RDR-RF</a:t>
                      </a:r>
                      <a:r>
                        <a:rPr kumimoji="1" lang="en-US" altLang="ja-JP" sz="1200" baseline="0" dirty="0" smtClean="0">
                          <a:solidFill>
                            <a:srgbClr val="FF0000"/>
                          </a:solidFill>
                        </a:rPr>
                        <a:t> unit </a:t>
                      </a:r>
                      <a:endParaRPr kumimoji="1" lang="en-US" altLang="ja-JP" sz="1200" dirty="0" smtClean="0">
                        <a:solidFill>
                          <a:srgbClr val="FF0000"/>
                        </a:solidFill>
                      </a:endParaRPr>
                    </a:p>
                    <a:p>
                      <a:r>
                        <a:rPr kumimoji="1" lang="en-US" altLang="ja-JP" sz="1200" dirty="0" smtClean="0"/>
                        <a:t> KCS/RDR in flat land</a:t>
                      </a:r>
                      <a:endParaRPr kumimoji="1" lang="ja-JP" altLang="en-US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Cost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(Conversion) 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(PPP)</a:t>
                      </a:r>
                      <a:endParaRPr kumimoji="1" lang="ja-JP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57200" y="6539666"/>
            <a:ext cx="2133600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2012/1/19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8934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79296" cy="850106"/>
          </a:xfrm>
        </p:spPr>
        <p:txBody>
          <a:bodyPr>
            <a:normAutofit/>
          </a:bodyPr>
          <a:lstStyle/>
          <a:p>
            <a:r>
              <a:rPr kumimoji="1" lang="en-US" altLang="ja-JP" sz="3200" b="1" i="1" dirty="0" smtClean="0">
                <a:solidFill>
                  <a:srgbClr val="C00000"/>
                </a:solidFill>
              </a:rPr>
              <a:t>HLRF Parameter in full power option</a:t>
            </a:r>
            <a:endParaRPr kumimoji="1" lang="ja-JP" altLang="en-US" sz="3200" b="1" i="1" dirty="0">
              <a:solidFill>
                <a:srgbClr val="C00000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2012/1/19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6A9B6C-4CFA-2D48-ACDE-59936853136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629" y="1196752"/>
            <a:ext cx="7455233" cy="4775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51952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39144" y="260648"/>
            <a:ext cx="7704856" cy="706090"/>
          </a:xfrm>
        </p:spPr>
        <p:txBody>
          <a:bodyPr>
            <a:normAutofit/>
          </a:bodyPr>
          <a:lstStyle/>
          <a:p>
            <a:r>
              <a:rPr kumimoji="1" lang="en-US" altLang="ja-JP" sz="2800" b="1" i="1" dirty="0" smtClean="0">
                <a:solidFill>
                  <a:srgbClr val="C00000"/>
                </a:solidFill>
              </a:rPr>
              <a:t>Description of HLRF in </a:t>
            </a:r>
            <a:r>
              <a:rPr lang="en-US" altLang="ja-JP" sz="2800" b="1" i="1" dirty="0" smtClean="0">
                <a:solidFill>
                  <a:srgbClr val="C00000"/>
                </a:solidFill>
              </a:rPr>
              <a:t>Mountain-region </a:t>
            </a:r>
            <a:r>
              <a:rPr kumimoji="1" lang="en-US" altLang="ja-JP" sz="2800" b="1" i="1" dirty="0" smtClean="0">
                <a:solidFill>
                  <a:srgbClr val="C00000"/>
                </a:solidFill>
              </a:rPr>
              <a:t>ILC</a:t>
            </a:r>
            <a:endParaRPr kumimoji="1" lang="ja-JP" altLang="en-US" sz="2800" b="1" i="1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412776"/>
            <a:ext cx="8892480" cy="4713387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b="1" i="1" dirty="0" smtClean="0"/>
              <a:t>Components of HLRF in Mountain-region ILC</a:t>
            </a:r>
          </a:p>
          <a:p>
            <a:pPr lvl="1"/>
            <a:r>
              <a:rPr lang="en-US" altLang="ja-JP" sz="2400" b="1" i="1" dirty="0" smtClean="0"/>
              <a:t>All components in Kamaboko tunnel</a:t>
            </a:r>
            <a:endParaRPr kumimoji="1" lang="en-US" altLang="ja-JP" sz="2400" b="1" i="1" dirty="0" smtClean="0"/>
          </a:p>
          <a:p>
            <a:pPr lvl="1" indent="-342900"/>
            <a:r>
              <a:rPr kumimoji="1" lang="en-US" altLang="ja-JP" sz="2400" b="1" i="1" dirty="0" smtClean="0"/>
              <a:t>Klystron ; 10 MW MBK</a:t>
            </a:r>
            <a:endParaRPr lang="en-US" altLang="ja-JP" sz="2400" b="1" i="1" dirty="0" smtClean="0"/>
          </a:p>
          <a:p>
            <a:pPr lvl="1" indent="-342900"/>
            <a:r>
              <a:rPr lang="en-US" altLang="ja-JP" sz="2400" b="1" i="1" dirty="0" smtClean="0"/>
              <a:t>Modulator; Marx modulator</a:t>
            </a:r>
          </a:p>
          <a:p>
            <a:pPr lvl="2" indent="-342900"/>
            <a:r>
              <a:rPr lang="en-US" altLang="ja-JP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Cost benefit comparing with bouncer-type modulator </a:t>
            </a:r>
          </a:p>
          <a:p>
            <a:pPr lvl="2" indent="-342900"/>
            <a:r>
              <a:rPr lang="en-US" altLang="ja-JP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No pulse transformer, Direct connection to MBK</a:t>
            </a:r>
          </a:p>
          <a:p>
            <a:pPr lvl="1" indent="-342900"/>
            <a:r>
              <a:rPr lang="en-US" altLang="ja-JP" sz="2400" b="1" i="1" dirty="0" smtClean="0"/>
              <a:t>Power distribution system to cryomodule with 9+8(Q)+9 </a:t>
            </a:r>
          </a:p>
          <a:p>
            <a:pPr lvl="2" indent="-342900"/>
            <a:r>
              <a:rPr lang="en-US" altLang="ja-JP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Based on linear poser distribution with variable power divider</a:t>
            </a:r>
          </a:p>
          <a:p>
            <a:pPr lvl="2" indent="-342900"/>
            <a:r>
              <a:rPr lang="en-US" altLang="ja-JP" sz="2000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PkQl</a:t>
            </a:r>
            <a:r>
              <a:rPr lang="en-US" altLang="ja-JP" sz="2000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altLang="ja-JP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system is employed</a:t>
            </a:r>
          </a:p>
          <a:p>
            <a:pPr lvl="2" indent="-342900"/>
            <a:r>
              <a:rPr lang="en-US" altLang="ja-JP" sz="20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Pressurizing and guard window</a:t>
            </a:r>
          </a:p>
          <a:p>
            <a:pPr lvl="1" indent="-342900"/>
            <a:r>
              <a:rPr lang="en-US" altLang="ja-JP" sz="2400" b="1" i="1" dirty="0" smtClean="0"/>
              <a:t>System accepts the variety of cavity gradient variation and tries to achieve optimization of power feeding</a:t>
            </a:r>
          </a:p>
          <a:p>
            <a:pPr lvl="1" indent="-342900"/>
            <a:r>
              <a:rPr lang="en-US" altLang="ja-JP" sz="2400" b="1" i="1" dirty="0" smtClean="0"/>
              <a:t>CFS Issues especially for the effects including variety of cavity performance  </a:t>
            </a:r>
          </a:p>
          <a:p>
            <a:pPr lvl="1" indent="-342900"/>
            <a:r>
              <a:rPr lang="en-US" altLang="ja-JP" sz="2400" b="1" i="1" dirty="0" smtClean="0"/>
              <a:t>Minimum layout change from low power baseline scheme to full power option.</a:t>
            </a:r>
          </a:p>
          <a:p>
            <a:pPr marL="400050" lvl="1" indent="0">
              <a:buNone/>
            </a:pPr>
            <a:endParaRPr lang="en-US" altLang="ja-JP" sz="2000" b="1" i="1" dirty="0" smtClean="0"/>
          </a:p>
          <a:p>
            <a:endParaRPr lang="en-US" altLang="ja-JP" b="1" i="1" dirty="0" smtClean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0058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3648" y="274638"/>
            <a:ext cx="7283152" cy="706090"/>
          </a:xfrm>
        </p:spPr>
        <p:txBody>
          <a:bodyPr>
            <a:normAutofit fontScale="90000"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Overhead of klystron output power and </a:t>
            </a:r>
            <a:r>
              <a:rPr kumimoji="1" lang="en-US" altLang="ja-JP" b="1" i="1" dirty="0" err="1" smtClean="0">
                <a:solidFill>
                  <a:srgbClr val="C00000"/>
                </a:solidFill>
              </a:rPr>
              <a:t>PkQl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2012/1/19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97625" y="837293"/>
            <a:ext cx="4680520" cy="56938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000" dirty="0" smtClean="0">
                <a:solidFill>
                  <a:prstClr val="black"/>
                </a:solidFill>
                <a:latin typeface="Century" pitchFamily="18" charset="0"/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Assuming cavity gradient variation, how much the overhead of klystron output varies under the </a:t>
            </a:r>
            <a:r>
              <a:rPr lang="en-US" altLang="ja-JP" sz="1600" b="1" i="1" dirty="0" err="1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PkQl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 control and </a:t>
            </a:r>
            <a:r>
              <a:rPr lang="en-US" altLang="ja-JP" sz="1600" b="1" i="1" dirty="0" smtClean="0">
                <a:solidFill>
                  <a:srgbClr val="C00000"/>
                </a:solidFill>
                <a:ea typeface="ＭＳ 明朝" pitchFamily="17" charset="-128"/>
                <a:cs typeface="Times New Roman" pitchFamily="18" charset="0"/>
              </a:rPr>
              <a:t>10MW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 output power to </a:t>
            </a:r>
            <a:r>
              <a:rPr lang="en-US" altLang="ja-JP" sz="1600" b="1" i="1" dirty="0" smtClean="0">
                <a:solidFill>
                  <a:srgbClr val="C00000"/>
                </a:solidFill>
                <a:ea typeface="ＭＳ 明朝" pitchFamily="17" charset="-128"/>
                <a:cs typeface="Times New Roman" pitchFamily="18" charset="0"/>
              </a:rPr>
              <a:t>drive 39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cavities.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ja-JP" sz="1600" b="1" i="1" dirty="0" smtClean="0">
              <a:solidFill>
                <a:prstClr val="black"/>
              </a:solidFill>
              <a:ea typeface="ＭＳ 明朝" pitchFamily="17" charset="-128"/>
              <a:cs typeface="Times New Roman" pitchFamily="18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AutoNum type="arabicParenBoth"/>
            </a:pP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No cavity variation</a:t>
            </a: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7.65MW and 17.35 %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(</a:t>
            </a:r>
            <a:r>
              <a:rPr lang="en-US" altLang="ja-JP" sz="1600" b="1" i="1" dirty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*</a:t>
            </a:r>
            <a:r>
              <a:rPr lang="en-US" altLang="ja-JP" sz="16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16</a:t>
            </a:r>
            <a:r>
              <a:rPr lang="en-US" altLang="ja-JP" sz="16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%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) overhead</a:t>
            </a:r>
            <a:endParaRPr lang="en-US" altLang="ja-JP" sz="1600" b="1" i="1" dirty="0">
              <a:solidFill>
                <a:prstClr val="black"/>
              </a:solidFill>
              <a:ea typeface="ＭＳ 明朝" pitchFamily="17" charset="-128"/>
              <a:cs typeface="Times New Roman" pitchFamily="18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AutoNum type="arabicParenBoth"/>
            </a:pP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Cavity variation from 25 to 38 MV/m with constant distribution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7.9MW and 17.7%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(</a:t>
            </a:r>
            <a:r>
              <a:rPr lang="en-US" altLang="ja-JP" sz="1600" b="1" i="1" dirty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*</a:t>
            </a:r>
            <a:r>
              <a:rPr lang="en-US" altLang="ja-JP" sz="16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16.7</a:t>
            </a:r>
            <a:r>
              <a:rPr lang="en-US" altLang="ja-JP" sz="16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%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) overhead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@ &lt;31.5MV/m&gt; 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Optimized timing;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8.4MW</a:t>
            </a:r>
            <a:r>
              <a:rPr lang="en-US" altLang="ja-JP" sz="8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max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and 10.7%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(</a:t>
            </a:r>
            <a:r>
              <a:rPr lang="en-US" altLang="ja-JP" sz="16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*9.7</a:t>
            </a:r>
            <a:r>
              <a:rPr lang="en-US" altLang="ja-JP" sz="16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%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) overhead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@&lt;</a:t>
            </a:r>
            <a:r>
              <a:rPr lang="en-US" altLang="ja-JP" sz="16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33.3MV/m&gt;</a:t>
            </a:r>
            <a:r>
              <a:rPr lang="en-US" altLang="ja-JP" sz="8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max</a:t>
            </a:r>
            <a:endParaRPr lang="en-US" altLang="ja-JP" sz="800" b="1" i="1" dirty="0" smtClean="0">
              <a:solidFill>
                <a:prstClr val="black"/>
              </a:solidFill>
              <a:ea typeface="ＭＳ 明朝" pitchFamily="17" charset="-128"/>
              <a:cs typeface="Times New Roman" pitchFamily="18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AutoNum type="arabicParenBoth"/>
            </a:pP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Cavity </a:t>
            </a:r>
            <a:r>
              <a:rPr lang="en-US" altLang="ja-JP" sz="16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variation from 25 to 38 MV/m with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Gaussian </a:t>
            </a:r>
            <a:r>
              <a:rPr lang="en-US" altLang="ja-JP" sz="16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distribution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7.8MW </a:t>
            </a:r>
            <a:r>
              <a:rPr lang="en-US" altLang="ja-JP" sz="16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and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19%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(</a:t>
            </a:r>
            <a:r>
              <a:rPr lang="en-US" altLang="ja-JP" sz="1600" b="1" i="1" dirty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*</a:t>
            </a:r>
            <a:r>
              <a:rPr lang="en-US" altLang="ja-JP" sz="16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18</a:t>
            </a:r>
            <a:r>
              <a:rPr lang="en-US" altLang="ja-JP" sz="16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%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) overhead </a:t>
            </a:r>
            <a:r>
              <a:rPr lang="en-US" altLang="ja-JP" sz="16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@ &lt;31.5MV/m&gt; </a:t>
            </a:r>
          </a:p>
          <a:p>
            <a:pPr marL="800100" lvl="2" indent="-342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altLang="ja-JP" sz="16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Optimized timing;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8.1MW </a:t>
            </a:r>
            <a:r>
              <a:rPr lang="en-US" altLang="ja-JP" sz="8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max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and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15% 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(</a:t>
            </a:r>
            <a:r>
              <a:rPr lang="en-US" altLang="ja-JP" sz="16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*14%</a:t>
            </a:r>
            <a:r>
              <a:rPr lang="en-US" altLang="ja-JP" sz="1600" b="1" i="1" dirty="0" smtClean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) overhead </a:t>
            </a:r>
            <a:r>
              <a:rPr lang="en-US" altLang="ja-JP" sz="16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@&lt;</a:t>
            </a:r>
            <a:r>
              <a:rPr lang="en-US" altLang="ja-JP" sz="16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32.7MV/m&gt;</a:t>
            </a:r>
            <a:r>
              <a:rPr lang="en-US" altLang="ja-JP" sz="800" b="1" i="1" dirty="0">
                <a:solidFill>
                  <a:prstClr val="black"/>
                </a:solidFill>
                <a:ea typeface="ＭＳ 明朝" pitchFamily="17" charset="-128"/>
                <a:cs typeface="Times New Roman" pitchFamily="18" charset="0"/>
              </a:rPr>
              <a:t>max</a:t>
            </a:r>
            <a:endParaRPr lang="en-US" altLang="ja-JP" sz="800" b="1" i="1" dirty="0">
              <a:solidFill>
                <a:prstClr val="black"/>
              </a:solidFill>
              <a:ea typeface="ＭＳ 明朝" pitchFamily="17" charset="-128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i="1" dirty="0" smtClean="0">
                <a:solidFill>
                  <a:schemeClr val="accent1">
                    <a:lumMod val="50000"/>
                  </a:schemeClr>
                </a:solidFill>
                <a:ea typeface="ＭＳ 明朝" pitchFamily="17" charset="-128"/>
                <a:cs typeface="Times New Roman" pitchFamily="18" charset="0"/>
              </a:rPr>
              <a:t>*33m extra PDS for 1/3 cavity numbers is included</a:t>
            </a:r>
            <a:endParaRPr lang="en-US" altLang="ja-JP" sz="1200" b="1" i="1" dirty="0" smtClean="0">
              <a:solidFill>
                <a:schemeClr val="accent1">
                  <a:lumMod val="50000"/>
                </a:schemeClr>
              </a:solidFill>
              <a:ea typeface="ＭＳ 明朝" pitchFamily="17" charset="-128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i="1" dirty="0" smtClean="0">
                <a:solidFill>
                  <a:srgbClr val="C00000"/>
                </a:solidFill>
                <a:ea typeface="ＭＳ 明朝" pitchFamily="17" charset="-128"/>
                <a:cs typeface="Times New Roman" pitchFamily="18" charset="0"/>
              </a:rPr>
              <a:t>10MW Output from MBK has overhead more than 10%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76597" y="1412776"/>
            <a:ext cx="3724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LLRF overhead issues (By Shin)</a:t>
            </a:r>
            <a:endParaRPr kumimoji="1" lang="en-US" altLang="ja-JP" b="1" i="1" dirty="0" smtClean="0"/>
          </a:p>
          <a:p>
            <a:r>
              <a:rPr lang="en-US" altLang="ja-JP" b="1" i="1" dirty="0"/>
              <a:t> </a:t>
            </a:r>
            <a:r>
              <a:rPr lang="en-US" altLang="ja-JP" b="1" i="1" dirty="0" smtClean="0"/>
              <a:t> </a:t>
            </a:r>
            <a:endParaRPr kumimoji="1" lang="ja-JP" altLang="en-US" b="1" i="1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  <p:grpSp>
        <p:nvGrpSpPr>
          <p:cNvPr id="10" name="グループ化 20"/>
          <p:cNvGrpSpPr>
            <a:grpSpLocks/>
          </p:cNvGrpSpPr>
          <p:nvPr/>
        </p:nvGrpSpPr>
        <p:grpSpPr bwMode="auto">
          <a:xfrm>
            <a:off x="4778145" y="2223958"/>
            <a:ext cx="4321175" cy="3792537"/>
            <a:chOff x="4644008" y="1484784"/>
            <a:chExt cx="4182654" cy="3649588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44008" y="1484784"/>
              <a:ext cx="4182654" cy="3649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5221774" y="2177078"/>
              <a:ext cx="3317542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0" charset="-128"/>
              </a:endParaRP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H="1" flipV="1">
              <a:off x="6247653" y="2246371"/>
              <a:ext cx="220312" cy="4987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0" charset="-128"/>
              </a:endParaRPr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6516216" y="2636912"/>
              <a:ext cx="2171022" cy="5627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b="1" dirty="0"/>
                <a:t>operation </a:t>
              </a:r>
            </a:p>
            <a:p>
              <a:r>
                <a:rPr lang="en-US" altLang="ja-JP" sz="1600" b="1" dirty="0"/>
                <a:t>(~</a:t>
              </a:r>
              <a:r>
                <a:rPr lang="en-US" altLang="ja-JP" sz="1600" b="1" dirty="0" smtClean="0"/>
                <a:t>8.6 </a:t>
              </a:r>
              <a:r>
                <a:rPr lang="en-US" altLang="ja-JP" sz="1600" b="1" dirty="0"/>
                <a:t>MW @33 MV/m)</a:t>
              </a:r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V="1">
              <a:off x="7432956" y="1759763"/>
              <a:ext cx="0" cy="467465"/>
            </a:xfrm>
            <a:prstGeom prst="line">
              <a:avLst/>
            </a:prstGeom>
            <a:noFill/>
            <a:ln w="25400">
              <a:solidFill>
                <a:srgbClr val="0000FF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pPr>
                <a:defRPr/>
              </a:pPr>
              <a:endParaRPr lang="ja-JP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0" charset="-128"/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6948264" y="1794302"/>
              <a:ext cx="148470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ja-JP" sz="1600" b="1"/>
                <a:t>Llrf overhead</a:t>
              </a:r>
            </a:p>
          </p:txBody>
        </p:sp>
        <p:sp>
          <p:nvSpPr>
            <p:cNvPr id="17" name="Rectangle 13"/>
            <p:cNvSpPr>
              <a:spLocks noChangeArrowheads="1"/>
            </p:cNvSpPr>
            <p:nvPr/>
          </p:nvSpPr>
          <p:spPr bwMode="auto">
            <a:xfrm>
              <a:off x="6807761" y="3281045"/>
              <a:ext cx="1796687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ja-JP" sz="1600"/>
                <a:t>Note: 10;1 change in the klystron gain slope!</a:t>
              </a:r>
            </a:p>
          </p:txBody>
        </p:sp>
        <p:sp>
          <p:nvSpPr>
            <p:cNvPr id="18" name="Line 14"/>
            <p:cNvSpPr>
              <a:spLocks noChangeShapeType="1"/>
            </p:cNvSpPr>
            <p:nvPr/>
          </p:nvSpPr>
          <p:spPr bwMode="auto">
            <a:xfrm flipH="1" flipV="1">
              <a:off x="5449192" y="3556296"/>
              <a:ext cx="1321485" cy="626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0" charset="-128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 flipV="1">
              <a:off x="6973510" y="1822397"/>
              <a:ext cx="104490" cy="14864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ja-JP" alt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44115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b="1" i="1" dirty="0" smtClean="0">
                <a:solidFill>
                  <a:srgbClr val="C00000"/>
                </a:solidFill>
              </a:rPr>
              <a:t>Numbers of Klystrons in low power baseline and high power option</a:t>
            </a:r>
            <a:endParaRPr kumimoji="1" lang="ja-JP" altLang="en-US" b="1" i="1" dirty="0">
              <a:solidFill>
                <a:srgbClr val="C00000"/>
              </a:solidFill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2012/1/19</a:t>
            </a:r>
            <a:endParaRPr kumimoji="1" lang="ja-JP" alt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4B33B-1FE6-4707-AB58-2F4411DBAAC8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7215"/>
            <a:ext cx="5393035" cy="3667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5683344" y="1772816"/>
            <a:ext cx="32688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Assume 989 system</a:t>
            </a:r>
          </a:p>
          <a:p>
            <a:r>
              <a:rPr kumimoji="1" lang="en-US" altLang="ja-JP" b="1" i="1" dirty="0" smtClean="0"/>
              <a:t>In full power option, each </a:t>
            </a:r>
          </a:p>
          <a:p>
            <a:r>
              <a:rPr kumimoji="1" lang="en-US" altLang="ja-JP" b="1" i="1" dirty="0" smtClean="0"/>
              <a:t>RDR unit (3 </a:t>
            </a:r>
            <a:r>
              <a:rPr kumimoji="1" lang="en-US" altLang="ja-JP" b="1" i="1" dirty="0" err="1" smtClean="0"/>
              <a:t>cryomodule</a:t>
            </a:r>
            <a:r>
              <a:rPr kumimoji="1" lang="en-US" altLang="ja-JP" b="1" i="1" dirty="0" smtClean="0"/>
              <a:t>=26 </a:t>
            </a:r>
          </a:p>
          <a:p>
            <a:r>
              <a:rPr kumimoji="1" lang="en-US" altLang="ja-JP" b="1" i="1" dirty="0" smtClean="0"/>
              <a:t>cavities) has 3 modulators.</a:t>
            </a:r>
            <a:endParaRPr kumimoji="1" lang="ja-JP" altLang="en-US" b="1" i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83344" y="3501008"/>
            <a:ext cx="3480440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In low power baseline, or in </a:t>
            </a:r>
          </a:p>
          <a:p>
            <a:r>
              <a:rPr kumimoji="1" lang="en-US" altLang="ja-JP" b="1" i="1" dirty="0" smtClean="0"/>
              <a:t>reduced bunch scheme, each </a:t>
            </a:r>
          </a:p>
          <a:p>
            <a:r>
              <a:rPr kumimoji="1" lang="en-US" altLang="ja-JP" b="1" i="1" dirty="0" smtClean="0"/>
              <a:t>three RDR units have 2 </a:t>
            </a:r>
          </a:p>
          <a:p>
            <a:r>
              <a:rPr kumimoji="1" lang="en-US" altLang="ja-JP" b="1" i="1" dirty="0" err="1" smtClean="0"/>
              <a:t>cryomodules</a:t>
            </a:r>
            <a:r>
              <a:rPr kumimoji="1" lang="en-US" altLang="ja-JP" b="1" i="1" dirty="0" smtClean="0"/>
              <a:t>, namely total </a:t>
            </a:r>
          </a:p>
          <a:p>
            <a:r>
              <a:rPr kumimoji="1" lang="en-US" altLang="ja-JP" b="1" i="1" dirty="0" smtClean="0"/>
              <a:t>number is reduced to </a:t>
            </a:r>
          </a:p>
          <a:p>
            <a:r>
              <a:rPr kumimoji="1" lang="en-US" altLang="ja-JP" b="1" i="1" dirty="0" smtClean="0"/>
              <a:t>2/3 of full current scheme</a:t>
            </a:r>
            <a:r>
              <a:rPr kumimoji="1" lang="en-US" altLang="ja-JP" sz="2000" b="1" i="1" dirty="0" smtClean="0"/>
              <a:t>.</a:t>
            </a:r>
            <a:endParaRPr kumimoji="1" lang="ja-JP" altLang="en-US" sz="2000" b="1" i="1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827584" y="5645925"/>
            <a:ext cx="2795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i="1" dirty="0" smtClean="0"/>
              <a:t>Considering the simple PDS</a:t>
            </a:r>
            <a:endParaRPr kumimoji="1" lang="ja-JP" altLang="en-US" b="1" i="1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SCRF BTR 2012 in Tsukuba (Fukuda)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2549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4088</TotalTime>
  <Words>3075</Words>
  <Application>Microsoft Office PowerPoint</Application>
  <PresentationFormat>画面に合わせる (4:3)</PresentationFormat>
  <Paragraphs>521</Paragraphs>
  <Slides>30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30</vt:i4>
      </vt:variant>
    </vt:vector>
  </HeadingPairs>
  <TitlesOfParts>
    <vt:vector size="32" baseType="lpstr">
      <vt:lpstr>5_Blank Presentation</vt:lpstr>
      <vt:lpstr>デザインの設定</vt:lpstr>
      <vt:lpstr>TDR of RDR-like Solution of HLRF in Mountain Region. </vt:lpstr>
      <vt:lpstr>Scheme Change in Mountain-region ILC  DRFS-&gt;RDR Type</vt:lpstr>
      <vt:lpstr>Different Points from Old RDR</vt:lpstr>
      <vt:lpstr>HLRF Technical change items in  Mountain-region ILC</vt:lpstr>
      <vt:lpstr>Technical Change Guideline Re-Proposed See Red parts  (Further details with EXCEL sheets by Marc Ross )</vt:lpstr>
      <vt:lpstr>HLRF Parameter in full power option</vt:lpstr>
      <vt:lpstr>Description of HLRF in Mountain-region ILC</vt:lpstr>
      <vt:lpstr>Overhead of klystron output power and PkQl</vt:lpstr>
      <vt:lpstr>Numbers of Klystrons in low power baseline and high power option</vt:lpstr>
      <vt:lpstr>RF Units in low power baseline</vt:lpstr>
      <vt:lpstr>ILC Main Linac TD Parameters: From Marc’s slide PAC20111114</vt:lpstr>
      <vt:lpstr>Low power baseline and full power option</vt:lpstr>
      <vt:lpstr>Marx modulator </vt:lpstr>
      <vt:lpstr>PowerPoint プレゼンテーション</vt:lpstr>
      <vt:lpstr>Cost Estimation of Marx Modulator</vt:lpstr>
      <vt:lpstr>Cost of Marx Modulator assuming the same as DRFS Marx</vt:lpstr>
      <vt:lpstr>Layout of PDS</vt:lpstr>
      <vt:lpstr>Variable Power Divider</vt:lpstr>
      <vt:lpstr>PDS layout in low power baseline</vt:lpstr>
      <vt:lpstr>Layout Example</vt:lpstr>
      <vt:lpstr>R&amp;D Plan for RDR-like Scheme in KEK</vt:lpstr>
      <vt:lpstr>CFS related issues - effect of cavity variation</vt:lpstr>
      <vt:lpstr>Electricity Distribution</vt:lpstr>
      <vt:lpstr>ML Cooling System</vt:lpstr>
      <vt:lpstr>CFS related issues - effect of cavity variation (II)</vt:lpstr>
      <vt:lpstr>CFS related issues  HLRF Parameter and Heat Load</vt:lpstr>
      <vt:lpstr>TDR Write-up Plan (I)</vt:lpstr>
      <vt:lpstr>TDR Write-up Plan (II)</vt:lpstr>
      <vt:lpstr>Summary</vt:lpstr>
      <vt:lpstr>Agenda from Yamamoto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WebEx Meeting Agenda with DTI Corp.</dc:title>
  <dc:creator>sfukuda</dc:creator>
  <cp:lastModifiedBy> </cp:lastModifiedBy>
  <cp:revision>71</cp:revision>
  <cp:lastPrinted>2012-01-17T13:06:26Z</cp:lastPrinted>
  <dcterms:created xsi:type="dcterms:W3CDTF">2011-12-20T14:25:10Z</dcterms:created>
  <dcterms:modified xsi:type="dcterms:W3CDTF">2012-01-19T04:15:41Z</dcterms:modified>
</cp:coreProperties>
</file>