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handoutMasterIdLst>
    <p:handoutMasterId r:id="rId79"/>
  </p:handoutMasterIdLst>
  <p:sldIdLst>
    <p:sldId id="256" r:id="rId2"/>
    <p:sldId id="335" r:id="rId3"/>
    <p:sldId id="336" r:id="rId4"/>
    <p:sldId id="326" r:id="rId5"/>
    <p:sldId id="342" r:id="rId6"/>
    <p:sldId id="343" r:id="rId7"/>
    <p:sldId id="344" r:id="rId8"/>
    <p:sldId id="323" r:id="rId9"/>
    <p:sldId id="329" r:id="rId10"/>
    <p:sldId id="328" r:id="rId11"/>
    <p:sldId id="391" r:id="rId12"/>
    <p:sldId id="327" r:id="rId13"/>
    <p:sldId id="325" r:id="rId14"/>
    <p:sldId id="324" r:id="rId15"/>
    <p:sldId id="330" r:id="rId16"/>
    <p:sldId id="332" r:id="rId17"/>
    <p:sldId id="333" r:id="rId18"/>
    <p:sldId id="334" r:id="rId19"/>
    <p:sldId id="310" r:id="rId20"/>
    <p:sldId id="307" r:id="rId21"/>
    <p:sldId id="322" r:id="rId22"/>
    <p:sldId id="312" r:id="rId23"/>
    <p:sldId id="313" r:id="rId24"/>
    <p:sldId id="317" r:id="rId25"/>
    <p:sldId id="319" r:id="rId26"/>
    <p:sldId id="320" r:id="rId27"/>
    <p:sldId id="321" r:id="rId28"/>
    <p:sldId id="309" r:id="rId29"/>
    <p:sldId id="314" r:id="rId30"/>
    <p:sldId id="315" r:id="rId31"/>
    <p:sldId id="345" r:id="rId32"/>
    <p:sldId id="390" r:id="rId33"/>
    <p:sldId id="346" r:id="rId34"/>
    <p:sldId id="347" r:id="rId35"/>
    <p:sldId id="348" r:id="rId36"/>
    <p:sldId id="349" r:id="rId37"/>
    <p:sldId id="350" r:id="rId38"/>
    <p:sldId id="351" r:id="rId39"/>
    <p:sldId id="352" r:id="rId40"/>
    <p:sldId id="353" r:id="rId41"/>
    <p:sldId id="354" r:id="rId42"/>
    <p:sldId id="355" r:id="rId43"/>
    <p:sldId id="356" r:id="rId44"/>
    <p:sldId id="357" r:id="rId45"/>
    <p:sldId id="358" r:id="rId46"/>
    <p:sldId id="359" r:id="rId47"/>
    <p:sldId id="360" r:id="rId48"/>
    <p:sldId id="361" r:id="rId49"/>
    <p:sldId id="362" r:id="rId50"/>
    <p:sldId id="363" r:id="rId51"/>
    <p:sldId id="389" r:id="rId52"/>
    <p:sldId id="364" r:id="rId53"/>
    <p:sldId id="365" r:id="rId54"/>
    <p:sldId id="366" r:id="rId55"/>
    <p:sldId id="367" r:id="rId56"/>
    <p:sldId id="368" r:id="rId57"/>
    <p:sldId id="369" r:id="rId58"/>
    <p:sldId id="370" r:id="rId59"/>
    <p:sldId id="371" r:id="rId60"/>
    <p:sldId id="372" r:id="rId61"/>
    <p:sldId id="373" r:id="rId62"/>
    <p:sldId id="374" r:id="rId63"/>
    <p:sldId id="375" r:id="rId64"/>
    <p:sldId id="376" r:id="rId65"/>
    <p:sldId id="377" r:id="rId66"/>
    <p:sldId id="378" r:id="rId67"/>
    <p:sldId id="379" r:id="rId68"/>
    <p:sldId id="380" r:id="rId69"/>
    <p:sldId id="381" r:id="rId70"/>
    <p:sldId id="382" r:id="rId71"/>
    <p:sldId id="383" r:id="rId72"/>
    <p:sldId id="384" r:id="rId73"/>
    <p:sldId id="385" r:id="rId74"/>
    <p:sldId id="386" r:id="rId75"/>
    <p:sldId id="387" r:id="rId76"/>
    <p:sldId id="388" r:id="rId77"/>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6600CC"/>
    <a:srgbClr val="FF4B4B"/>
    <a:srgbClr val="9BB7D9"/>
    <a:srgbClr val="00CC99"/>
    <a:srgbClr val="333399"/>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75" autoAdjust="0"/>
    <p:restoredTop sz="94660"/>
  </p:normalViewPr>
  <p:slideViewPr>
    <p:cSldViewPr>
      <p:cViewPr>
        <p:scale>
          <a:sx n="73" d="100"/>
          <a:sy n="73" d="100"/>
        </p:scale>
        <p:origin x="-12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489" cy="461172"/>
          </a:xfrm>
          <a:prstGeom prst="rect">
            <a:avLst/>
          </a:prstGeom>
        </p:spPr>
        <p:txBody>
          <a:bodyPr vert="horz" lIns="90974" tIns="45487" rIns="90974" bIns="45487" rtlCol="0"/>
          <a:lstStyle>
            <a:lvl1pPr algn="l">
              <a:defRPr sz="1200"/>
            </a:lvl1pPr>
          </a:lstStyle>
          <a:p>
            <a:endParaRPr lang="en-US" dirty="0"/>
          </a:p>
        </p:txBody>
      </p:sp>
      <p:sp>
        <p:nvSpPr>
          <p:cNvPr id="3" name="Date Placeholder 2"/>
          <p:cNvSpPr>
            <a:spLocks noGrp="1"/>
          </p:cNvSpPr>
          <p:nvPr>
            <p:ph type="dt" sz="quarter" idx="1"/>
          </p:nvPr>
        </p:nvSpPr>
        <p:spPr>
          <a:xfrm>
            <a:off x="3937011" y="0"/>
            <a:ext cx="3011489" cy="461172"/>
          </a:xfrm>
          <a:prstGeom prst="rect">
            <a:avLst/>
          </a:prstGeom>
        </p:spPr>
        <p:txBody>
          <a:bodyPr vert="horz" lIns="90974" tIns="45487" rIns="90974" bIns="45487" rtlCol="0"/>
          <a:lstStyle>
            <a:lvl1pPr algn="r">
              <a:defRPr sz="1200"/>
            </a:lvl1pPr>
          </a:lstStyle>
          <a:p>
            <a:fld id="{3CD8C6EE-7A5B-48B1-B687-46A39B8986A5}" type="datetimeFigureOut">
              <a:rPr lang="en-US" smtClean="0"/>
              <a:pPr/>
              <a:t>1/18/2012</a:t>
            </a:fld>
            <a:endParaRPr lang="en-US" dirty="0"/>
          </a:p>
        </p:txBody>
      </p:sp>
      <p:sp>
        <p:nvSpPr>
          <p:cNvPr id="4" name="Footer Placeholder 3"/>
          <p:cNvSpPr>
            <a:spLocks noGrp="1"/>
          </p:cNvSpPr>
          <p:nvPr>
            <p:ph type="ftr" sz="quarter" idx="2"/>
          </p:nvPr>
        </p:nvSpPr>
        <p:spPr>
          <a:xfrm>
            <a:off x="1" y="8773324"/>
            <a:ext cx="3011489" cy="461172"/>
          </a:xfrm>
          <a:prstGeom prst="rect">
            <a:avLst/>
          </a:prstGeom>
        </p:spPr>
        <p:txBody>
          <a:bodyPr vert="horz" lIns="90974" tIns="45487" rIns="90974" bIns="45487"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7011" y="8773324"/>
            <a:ext cx="3011489" cy="461172"/>
          </a:xfrm>
          <a:prstGeom prst="rect">
            <a:avLst/>
          </a:prstGeom>
        </p:spPr>
        <p:txBody>
          <a:bodyPr vert="horz" lIns="90974" tIns="45487" rIns="90974" bIns="45487" rtlCol="0" anchor="b"/>
          <a:lstStyle>
            <a:lvl1pPr algn="r">
              <a:defRPr sz="1200"/>
            </a:lvl1pPr>
          </a:lstStyle>
          <a:p>
            <a:fld id="{9BACDFBB-8105-4422-B6BF-E7923ED80D60}" type="slidenum">
              <a:rPr lang="en-US" smtClean="0"/>
              <a:pPr/>
              <a:t>‹#›</a:t>
            </a:fld>
            <a:endParaRPr lang="en-US" dirty="0"/>
          </a:p>
        </p:txBody>
      </p:sp>
    </p:spTree>
    <p:extLst>
      <p:ext uri="{BB962C8B-B14F-4D97-AF65-F5344CB8AC3E}">
        <p14:creationId xmlns:p14="http://schemas.microsoft.com/office/powerpoint/2010/main" val="3889608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1699" cy="461804"/>
          </a:xfrm>
          <a:prstGeom prst="rect">
            <a:avLst/>
          </a:prstGeom>
        </p:spPr>
        <p:txBody>
          <a:bodyPr vert="horz" lIns="92557" tIns="46279" rIns="92557" bIns="46279" rtlCol="0"/>
          <a:lstStyle>
            <a:lvl1pPr algn="l">
              <a:defRPr sz="1200"/>
            </a:lvl1pPr>
          </a:lstStyle>
          <a:p>
            <a:endParaRPr lang="en-US" dirty="0"/>
          </a:p>
        </p:txBody>
      </p:sp>
      <p:sp>
        <p:nvSpPr>
          <p:cNvPr id="3" name="Date Placeholder 2"/>
          <p:cNvSpPr>
            <a:spLocks noGrp="1"/>
          </p:cNvSpPr>
          <p:nvPr>
            <p:ph type="dt" idx="1"/>
          </p:nvPr>
        </p:nvSpPr>
        <p:spPr>
          <a:xfrm>
            <a:off x="3936769" y="0"/>
            <a:ext cx="3011699" cy="461804"/>
          </a:xfrm>
          <a:prstGeom prst="rect">
            <a:avLst/>
          </a:prstGeom>
        </p:spPr>
        <p:txBody>
          <a:bodyPr vert="horz" lIns="92557" tIns="46279" rIns="92557" bIns="46279" rtlCol="0"/>
          <a:lstStyle>
            <a:lvl1pPr algn="r">
              <a:defRPr sz="1200"/>
            </a:lvl1pPr>
          </a:lstStyle>
          <a:p>
            <a:fld id="{EFC0D00A-B283-4FF7-91B6-9D2C57A63393}" type="datetimeFigureOut">
              <a:rPr lang="en-US" smtClean="0"/>
              <a:pPr/>
              <a:t>1/18/2012</a:t>
            </a:fld>
            <a:endParaRPr lang="en-US" dirty="0"/>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2557" tIns="46279" rIns="92557" bIns="46279"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557" tIns="46279" rIns="92557" bIns="462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772669"/>
            <a:ext cx="3011699" cy="461804"/>
          </a:xfrm>
          <a:prstGeom prst="rect">
            <a:avLst/>
          </a:prstGeom>
        </p:spPr>
        <p:txBody>
          <a:bodyPr vert="horz" lIns="92557" tIns="46279" rIns="92557" bIns="462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9" y="8772669"/>
            <a:ext cx="3011699" cy="461804"/>
          </a:xfrm>
          <a:prstGeom prst="rect">
            <a:avLst/>
          </a:prstGeom>
        </p:spPr>
        <p:txBody>
          <a:bodyPr vert="horz" lIns="92557" tIns="46279" rIns="92557" bIns="46279" rtlCol="0" anchor="b"/>
          <a:lstStyle>
            <a:lvl1pPr algn="r">
              <a:defRPr sz="1200"/>
            </a:lvl1pPr>
          </a:lstStyle>
          <a:p>
            <a:fld id="{1FFF2F36-6C82-49F0-A1B4-44D102E0BA90}" type="slidenum">
              <a:rPr lang="en-US" smtClean="0"/>
              <a:pPr/>
              <a:t>‹#›</a:t>
            </a:fld>
            <a:endParaRPr lang="en-US" dirty="0"/>
          </a:p>
        </p:txBody>
      </p:sp>
    </p:spTree>
    <p:extLst>
      <p:ext uri="{BB962C8B-B14F-4D97-AF65-F5344CB8AC3E}">
        <p14:creationId xmlns:p14="http://schemas.microsoft.com/office/powerpoint/2010/main" val="579458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33</a:t>
            </a:fld>
            <a:endParaRPr lang="en-US" dirty="0"/>
          </a:p>
        </p:txBody>
      </p:sp>
    </p:spTree>
    <p:extLst>
      <p:ext uri="{BB962C8B-B14F-4D97-AF65-F5344CB8AC3E}">
        <p14:creationId xmlns:p14="http://schemas.microsoft.com/office/powerpoint/2010/main" val="2948513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dirty="0" smtClean="0"/>
              <a:t>345kV/69kV/34.5kV One Line</a:t>
            </a:r>
            <a:r>
              <a:rPr lang="en-US" baseline="0" dirty="0" smtClean="0"/>
              <a:t> Diagram</a:t>
            </a:r>
          </a:p>
          <a:p>
            <a:pPr marL="231193" indent="-231193">
              <a:buAutoNum type="arabicPeriod"/>
            </a:pPr>
            <a:endParaRPr lang="en-US" dirty="0" smtClean="0"/>
          </a:p>
        </p:txBody>
      </p:sp>
      <p:sp>
        <p:nvSpPr>
          <p:cNvPr id="4" name="Slide Number Placeholder 3"/>
          <p:cNvSpPr>
            <a:spLocks noGrp="1"/>
          </p:cNvSpPr>
          <p:nvPr>
            <p:ph type="sldNum" sz="quarter" idx="10"/>
          </p:nvPr>
        </p:nvSpPr>
        <p:spPr/>
        <p:txBody>
          <a:bodyPr/>
          <a:lstStyle/>
          <a:p>
            <a:fld id="{F8147F26-F690-48CE-93F0-526AC9CA3662}" type="slidenum">
              <a:rPr lang="en-US" smtClean="0"/>
              <a:t>62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a:buAutoNum type="arabicPeriod"/>
            </a:pPr>
            <a:r>
              <a:rPr lang="en-US" dirty="0" smtClean="0"/>
              <a:t>Dual HV</a:t>
            </a:r>
            <a:r>
              <a:rPr lang="en-US" baseline="0" dirty="0" smtClean="0"/>
              <a:t> at 345kV circuits from utility power grid, for redundancy</a:t>
            </a:r>
          </a:p>
          <a:p>
            <a:pPr marL="231193" indent="-231193">
              <a:buAutoNum type="arabicPeriod"/>
            </a:pPr>
            <a:r>
              <a:rPr lang="en-US" baseline="0" dirty="0" smtClean="0"/>
              <a:t>Each circuit shall have adequate capacity to support the total load</a:t>
            </a:r>
          </a:p>
          <a:p>
            <a:pPr marL="231193" indent="-231193">
              <a:buAutoNum type="arabicPeriod"/>
            </a:pPr>
            <a:r>
              <a:rPr lang="en-US" baseline="0" dirty="0" smtClean="0"/>
              <a:t>Main electrical switchyard located in Central Region</a:t>
            </a:r>
          </a:p>
          <a:p>
            <a:pPr marL="231193" indent="-231193">
              <a:buAutoNum type="arabicPeriod"/>
            </a:pPr>
            <a:endParaRPr lang="en-US" baseline="0" dirty="0" smtClean="0"/>
          </a:p>
        </p:txBody>
      </p:sp>
      <p:sp>
        <p:nvSpPr>
          <p:cNvPr id="4" name="Slide Number Placeholder 3"/>
          <p:cNvSpPr>
            <a:spLocks noGrp="1"/>
          </p:cNvSpPr>
          <p:nvPr>
            <p:ph type="sldNum" sz="quarter" idx="10"/>
          </p:nvPr>
        </p:nvSpPr>
        <p:spPr/>
        <p:txBody>
          <a:bodyPr/>
          <a:lstStyle/>
          <a:p>
            <a:fld id="{F8147F26-F690-48CE-93F0-526AC9CA3662}" type="slidenum">
              <a:rPr lang="en-US" smtClean="0"/>
              <a:t>63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a:buAutoNum type="arabicPeriod"/>
            </a:pPr>
            <a:r>
              <a:rPr lang="en-US" dirty="0" smtClean="0"/>
              <a:t>(4) 345kV</a:t>
            </a:r>
            <a:r>
              <a:rPr lang="en-US" baseline="0" dirty="0" smtClean="0"/>
              <a:t> to 69kV 80MVA transformers connect to (2) 69kV switchyards (69NS1CR, 69NS2CR) at Main Electrical Station.</a:t>
            </a:r>
          </a:p>
          <a:p>
            <a:pPr marL="231193" indent="-231193" defTabSz="924771">
              <a:buFontTx/>
              <a:buAutoNum type="arabicPeriod"/>
              <a:defRPr/>
            </a:pPr>
            <a:r>
              <a:rPr lang="en-US" dirty="0" smtClean="0"/>
              <a:t>(4) 345kV</a:t>
            </a:r>
            <a:r>
              <a:rPr lang="en-US" baseline="0" dirty="0" smtClean="0"/>
              <a:t> to 34.5kV 80MVA transformers connect to (2) 35kV switchgears (35NS1CR, 35NS2CR) at Main Electrical Room, next to main electrical station.</a:t>
            </a:r>
          </a:p>
          <a:p>
            <a:pPr marL="231193" indent="-231193">
              <a:buAutoNum type="arabicPeriod"/>
            </a:pPr>
            <a:endParaRPr lang="en-US" baseline="0" dirty="0" smtClean="0"/>
          </a:p>
        </p:txBody>
      </p:sp>
      <p:sp>
        <p:nvSpPr>
          <p:cNvPr id="4" name="Slide Number Placeholder 3"/>
          <p:cNvSpPr>
            <a:spLocks noGrp="1"/>
          </p:cNvSpPr>
          <p:nvPr>
            <p:ph type="sldNum" sz="quarter" idx="10"/>
          </p:nvPr>
        </p:nvSpPr>
        <p:spPr/>
        <p:txBody>
          <a:bodyPr/>
          <a:lstStyle/>
          <a:p>
            <a:fld id="{F8147F26-F690-48CE-93F0-526AC9CA3662}" type="slidenum">
              <a:rPr lang="en-US" smtClean="0"/>
              <a:t>64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The (2) 69kV switchyards in Central Region will provide power for the electrical loads in remote shafts #8, 9, 10, 11, 12 (+ve and –ve).</a:t>
            </a:r>
          </a:p>
          <a:p>
            <a:pPr marL="231193" indent="-231193">
              <a:buAutoNum type="arabicPeriod"/>
            </a:pPr>
            <a:endParaRPr lang="en-US" baseline="0" dirty="0" smtClean="0"/>
          </a:p>
        </p:txBody>
      </p:sp>
      <p:sp>
        <p:nvSpPr>
          <p:cNvPr id="4" name="Slide Number Placeholder 3"/>
          <p:cNvSpPr>
            <a:spLocks noGrp="1"/>
          </p:cNvSpPr>
          <p:nvPr>
            <p:ph type="sldNum" sz="quarter" idx="10"/>
          </p:nvPr>
        </p:nvSpPr>
        <p:spPr/>
        <p:txBody>
          <a:bodyPr/>
          <a:lstStyle/>
          <a:p>
            <a:fld id="{F8147F26-F690-48CE-93F0-526AC9CA3662}" type="slidenum">
              <a:rPr lang="en-US" smtClean="0"/>
              <a:t>65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The (2) 35kV switchgears in Central Region will provide power for the electrical loads in Central Region, Damping Ring and nearby shaft #7 (+ve and –ve).</a:t>
            </a:r>
          </a:p>
          <a:p>
            <a:pPr marL="231193" indent="-231193" defTabSz="924771">
              <a:buFontTx/>
              <a:buAutoNum type="arabicPeriod"/>
              <a:defRPr/>
            </a:pPr>
            <a:r>
              <a:rPr lang="en-US" baseline="0" dirty="0" smtClean="0"/>
              <a:t>The Damping Ring tunnel is supplied by (2) 34.5kV loops, feeding switchgear 35NS1B0 and 35NS1C0 located on the surface at shafts PMB-0 and PMC-0 respectively.  Cryo and mechanical equipment are fed directly from these switchgears.</a:t>
            </a:r>
          </a:p>
          <a:p>
            <a:pPr marL="231193" indent="-231193" defTabSz="924771">
              <a:buFontTx/>
              <a:buAutoNum type="arabicPeriod"/>
              <a:defRPr/>
            </a:pPr>
            <a:r>
              <a:rPr lang="en-US" baseline="0" dirty="0" smtClean="0"/>
              <a:t>34.5kV dual circuits will provide power to the step down transformer at the cavern in the base of the shaft.  480V power panel in the tunnel will provide power to the electrical load in the tunnel.</a:t>
            </a:r>
          </a:p>
          <a:p>
            <a:pPr marL="231193" indent="-231193" defTabSz="924771">
              <a:buFontTx/>
              <a:buAutoNum type="arabicPeriod"/>
              <a:defRPr/>
            </a:pPr>
            <a:r>
              <a:rPr lang="en-US" baseline="0" dirty="0" smtClean="0"/>
              <a:t>Similarly for shafts #7, RF and Cryo will be fed directly from the 35kV switchgears and the electrical loads in tunnel will be fed via a step-down transformer in the cavern.</a:t>
            </a:r>
          </a:p>
          <a:p>
            <a:pPr marL="231193" indent="-231193" defTabSz="924771">
              <a:buFontTx/>
              <a:buAutoNum type="arabicPeriod"/>
              <a:defRPr/>
            </a:pPr>
            <a:endParaRPr lang="en-US" baseline="0" dirty="0" smtClean="0"/>
          </a:p>
          <a:p>
            <a:pPr marL="231193" indent="-231193">
              <a:buAutoNum type="arabicPeriod"/>
            </a:pPr>
            <a:endParaRPr lang="en-US" baseline="0" dirty="0" smtClean="0"/>
          </a:p>
        </p:txBody>
      </p:sp>
      <p:sp>
        <p:nvSpPr>
          <p:cNvPr id="4" name="Slide Number Placeholder 3"/>
          <p:cNvSpPr>
            <a:spLocks noGrp="1"/>
          </p:cNvSpPr>
          <p:nvPr>
            <p:ph type="sldNum" sz="quarter" idx="10"/>
          </p:nvPr>
        </p:nvSpPr>
        <p:spPr/>
        <p:txBody>
          <a:bodyPr/>
          <a:lstStyle/>
          <a:p>
            <a:fld id="{F8147F26-F690-48CE-93F0-526AC9CA3662}" type="slidenum">
              <a:rPr lang="en-US" smtClean="0"/>
              <a:t>66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In Main Linac, 69kV switchyards at shafts #9 (69NS1S-9, 69NS1S+9) are sub-fed from the 69kV switchyards in Central Region.</a:t>
            </a:r>
          </a:p>
          <a:p>
            <a:pPr marL="231193" indent="-231193" defTabSz="924771">
              <a:buFontTx/>
              <a:buAutoNum type="arabicPeriod"/>
              <a:defRPr/>
            </a:pPr>
            <a:r>
              <a:rPr lang="en-US" baseline="0" dirty="0" smtClean="0"/>
              <a:t>(2) 69kV to 34.5kV, 40MVA transformers (dual feed for redundancy) in shaft #9 will provide to power to the 35kV switchgears at shafts #9 &amp; 10.</a:t>
            </a:r>
          </a:p>
          <a:p>
            <a:pPr marL="231193" indent="-231193" defTabSz="924771">
              <a:buFontTx/>
              <a:buAutoNum type="arabicPeriod"/>
              <a:defRPr/>
            </a:pPr>
            <a:r>
              <a:rPr lang="en-US" baseline="0" dirty="0" smtClean="0"/>
              <a:t>Another (2) 69kV to 34.5kV, 40MVA transformers are provided in shafts #11 to provide power for the 35kV switchgears at shafts #11 &amp; 12.</a:t>
            </a:r>
          </a:p>
        </p:txBody>
      </p:sp>
      <p:sp>
        <p:nvSpPr>
          <p:cNvPr id="4" name="Slide Number Placeholder 3"/>
          <p:cNvSpPr>
            <a:spLocks noGrp="1"/>
          </p:cNvSpPr>
          <p:nvPr>
            <p:ph type="sldNum" sz="quarter" idx="10"/>
          </p:nvPr>
        </p:nvSpPr>
        <p:spPr/>
        <p:txBody>
          <a:bodyPr/>
          <a:lstStyle/>
          <a:p>
            <a:fld id="{F8147F26-F690-48CE-93F0-526AC9CA3662}" type="slidenum">
              <a:rPr lang="en-US" smtClean="0"/>
              <a:t>67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4160V, 600kVA stand-by diesel generator is provided at each shaft.</a:t>
            </a:r>
          </a:p>
          <a:p>
            <a:pPr marL="231193" indent="-231193" defTabSz="924771">
              <a:buFontTx/>
              <a:buAutoNum type="arabicPeriod"/>
              <a:defRPr/>
            </a:pPr>
            <a:r>
              <a:rPr lang="en-US" baseline="0" dirty="0" smtClean="0"/>
              <a:t>To protect critical, Life and Safety Loads (e.g. fire detection and protection control, life support system, emergency lighting and egress lights, ventilation fans, etc.)</a:t>
            </a:r>
          </a:p>
          <a:p>
            <a:pPr marL="231193" indent="-231193" defTabSz="924771">
              <a:buFontTx/>
              <a:buAutoNum type="arabicPeriod"/>
              <a:defRPr/>
            </a:pPr>
            <a:endParaRPr lang="en-US" baseline="0" dirty="0" smtClean="0"/>
          </a:p>
        </p:txBody>
      </p:sp>
      <p:sp>
        <p:nvSpPr>
          <p:cNvPr id="4" name="Slide Number Placeholder 3"/>
          <p:cNvSpPr>
            <a:spLocks noGrp="1"/>
          </p:cNvSpPr>
          <p:nvPr>
            <p:ph type="sldNum" sz="quarter" idx="10"/>
          </p:nvPr>
        </p:nvSpPr>
        <p:spPr/>
        <p:txBody>
          <a:bodyPr/>
          <a:lstStyle/>
          <a:p>
            <a:fld id="{F8147F26-F690-48CE-93F0-526AC9CA3662}" type="slidenum">
              <a:rPr lang="en-US" smtClean="0"/>
              <a:t>68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Unit substation / Transformer are provided to backup the critical load in surface buildings.</a:t>
            </a:r>
          </a:p>
        </p:txBody>
      </p:sp>
      <p:sp>
        <p:nvSpPr>
          <p:cNvPr id="4" name="Slide Number Placeholder 3"/>
          <p:cNvSpPr>
            <a:spLocks noGrp="1"/>
          </p:cNvSpPr>
          <p:nvPr>
            <p:ph type="sldNum" sz="quarter" idx="10"/>
          </p:nvPr>
        </p:nvSpPr>
        <p:spPr/>
        <p:txBody>
          <a:bodyPr/>
          <a:lstStyle/>
          <a:p>
            <a:fld id="{F8147F26-F690-48CE-93F0-526AC9CA3662}" type="slidenum">
              <a:rPr lang="en-US" smtClean="0"/>
              <a:t>69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A 4160V to 480V step down transformer fed by a 4160V loop will provide power to backup the critical load in the tunnel.</a:t>
            </a:r>
          </a:p>
        </p:txBody>
      </p:sp>
      <p:sp>
        <p:nvSpPr>
          <p:cNvPr id="4" name="Slide Number Placeholder 3"/>
          <p:cNvSpPr>
            <a:spLocks noGrp="1"/>
          </p:cNvSpPr>
          <p:nvPr>
            <p:ph type="sldNum" sz="quarter" idx="10"/>
          </p:nvPr>
        </p:nvSpPr>
        <p:spPr/>
        <p:txBody>
          <a:bodyPr/>
          <a:lstStyle/>
          <a:p>
            <a:fld id="{F8147F26-F690-48CE-93F0-526AC9CA3662}" type="slidenum">
              <a:rPr lang="en-US" smtClean="0"/>
              <a:t>70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A double-end 35kV switchgear with dual circuits for redundancy will be provided in the RF Building.</a:t>
            </a:r>
          </a:p>
          <a:p>
            <a:pPr marL="231193" indent="-231193" defTabSz="924771">
              <a:buFontTx/>
              <a:buAutoNum type="arabicPeriod"/>
              <a:defRPr/>
            </a:pPr>
            <a:r>
              <a:rPr lang="en-US" baseline="0" dirty="0" smtClean="0"/>
              <a:t>A 500kVA 34.5kV to 480V transformer is provided for the conventional building load in the RF Building.</a:t>
            </a:r>
          </a:p>
          <a:p>
            <a:pPr marL="231193" indent="-231193" defTabSz="924771">
              <a:defRPr/>
            </a:pPr>
            <a:r>
              <a:rPr lang="en-US" baseline="0" dirty="0" smtClean="0"/>
              <a:t> </a:t>
            </a:r>
          </a:p>
        </p:txBody>
      </p:sp>
      <p:sp>
        <p:nvSpPr>
          <p:cNvPr id="4" name="Slide Number Placeholder 3"/>
          <p:cNvSpPr>
            <a:spLocks noGrp="1"/>
          </p:cNvSpPr>
          <p:nvPr>
            <p:ph type="sldNum" sz="quarter" idx="10"/>
          </p:nvPr>
        </p:nvSpPr>
        <p:spPr/>
        <p:txBody>
          <a:bodyPr/>
          <a:lstStyle/>
          <a:p>
            <a:fld id="{F8147F26-F690-48CE-93F0-526AC9CA3662}" type="slidenum">
              <a:rPr lang="en-US" smtClean="0"/>
              <a:t>71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34</a:t>
            </a:fld>
            <a:endParaRPr lang="en-US" dirty="0"/>
          </a:p>
        </p:txBody>
      </p:sp>
    </p:spTree>
    <p:extLst>
      <p:ext uri="{BB962C8B-B14F-4D97-AF65-F5344CB8AC3E}">
        <p14:creationId xmlns:p14="http://schemas.microsoft.com/office/powerpoint/2010/main" val="28586654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(5) double-end MCCs are provided to provide power for the RF units.</a:t>
            </a:r>
          </a:p>
          <a:p>
            <a:pPr marL="231193" indent="-231193" defTabSz="924771">
              <a:defRPr/>
            </a:pPr>
            <a:r>
              <a:rPr lang="en-US" baseline="0" dirty="0" smtClean="0"/>
              <a:t> </a:t>
            </a:r>
          </a:p>
        </p:txBody>
      </p:sp>
      <p:sp>
        <p:nvSpPr>
          <p:cNvPr id="4" name="Slide Number Placeholder 3"/>
          <p:cNvSpPr>
            <a:spLocks noGrp="1"/>
          </p:cNvSpPr>
          <p:nvPr>
            <p:ph type="sldNum" sz="quarter" idx="10"/>
          </p:nvPr>
        </p:nvSpPr>
        <p:spPr/>
        <p:txBody>
          <a:bodyPr/>
          <a:lstStyle/>
          <a:p>
            <a:fld id="{F8147F26-F690-48CE-93F0-526AC9CA3662}" type="slidenum">
              <a:rPr lang="en-US" smtClean="0"/>
              <a:t>72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buFontTx/>
              <a:buAutoNum type="arabicPeriod"/>
              <a:defRPr/>
            </a:pPr>
            <a:r>
              <a:rPr lang="en-US" baseline="0" dirty="0" smtClean="0"/>
              <a:t>Step down transformers to 480V are used to power the RF units.  Each RF unit is individually protected.</a:t>
            </a:r>
          </a:p>
          <a:p>
            <a:pPr marL="231193" indent="-231193" defTabSz="924771">
              <a:defRPr/>
            </a:pPr>
            <a:r>
              <a:rPr lang="en-US" baseline="0" dirty="0" smtClean="0"/>
              <a:t> </a:t>
            </a:r>
          </a:p>
        </p:txBody>
      </p:sp>
      <p:sp>
        <p:nvSpPr>
          <p:cNvPr id="4" name="Slide Number Placeholder 3"/>
          <p:cNvSpPr>
            <a:spLocks noGrp="1"/>
          </p:cNvSpPr>
          <p:nvPr>
            <p:ph type="sldNum" sz="quarter" idx="10"/>
          </p:nvPr>
        </p:nvSpPr>
        <p:spPr/>
        <p:txBody>
          <a:bodyPr/>
          <a:lstStyle/>
          <a:p>
            <a:fld id="{F8147F26-F690-48CE-93F0-526AC9CA3662}" type="slidenum">
              <a:rPr lang="en-US" smtClean="0"/>
              <a:t>73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defTabSz="924771">
              <a:defRPr/>
            </a:pPr>
            <a:endParaRPr lang="en-US" baseline="0" dirty="0" smtClean="0"/>
          </a:p>
          <a:p>
            <a:pPr marL="231193" indent="-231193" defTabSz="924771">
              <a:defRPr/>
            </a:pPr>
            <a:r>
              <a:rPr lang="en-US" baseline="0" dirty="0" smtClean="0"/>
              <a:t>1. Power distribution for Cryo is similar to the power distribution for RF.</a:t>
            </a:r>
          </a:p>
        </p:txBody>
      </p:sp>
      <p:sp>
        <p:nvSpPr>
          <p:cNvPr id="4" name="Slide Number Placeholder 3"/>
          <p:cNvSpPr>
            <a:spLocks noGrp="1"/>
          </p:cNvSpPr>
          <p:nvPr>
            <p:ph type="sldNum" sz="quarter" idx="10"/>
          </p:nvPr>
        </p:nvSpPr>
        <p:spPr/>
        <p:txBody>
          <a:bodyPr/>
          <a:lstStyle/>
          <a:p>
            <a:fld id="{F8147F26-F690-48CE-93F0-526AC9CA3662}" type="slidenum">
              <a:rPr lang="en-US" smtClean="0"/>
              <a:t>74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a:buAutoNum type="arabicPeriod"/>
            </a:pPr>
            <a:r>
              <a:rPr lang="en-US" dirty="0" smtClean="0"/>
              <a:t>Alternative Scheme</a:t>
            </a:r>
            <a:r>
              <a:rPr lang="en-US" baseline="0" dirty="0" smtClean="0"/>
              <a:t>.</a:t>
            </a:r>
          </a:p>
          <a:p>
            <a:pPr marL="231193" indent="-231193">
              <a:buAutoNum type="arabicPeriod"/>
            </a:pPr>
            <a:r>
              <a:rPr lang="en-US" baseline="0" dirty="0" smtClean="0"/>
              <a:t>Estimated load at 310.67kVA.</a:t>
            </a:r>
          </a:p>
          <a:p>
            <a:pPr marL="231193" indent="-231193">
              <a:buAutoNum type="arabicPeriod"/>
            </a:pPr>
            <a:r>
              <a:rPr lang="en-US" baseline="0" dirty="0" smtClean="0"/>
              <a:t>Shafts #8 and 10 are eliminated</a:t>
            </a:r>
          </a:p>
        </p:txBody>
      </p:sp>
      <p:sp>
        <p:nvSpPr>
          <p:cNvPr id="4" name="Slide Number Placeholder 3"/>
          <p:cNvSpPr>
            <a:spLocks noGrp="1"/>
          </p:cNvSpPr>
          <p:nvPr>
            <p:ph type="sldNum" sz="quarter" idx="10"/>
          </p:nvPr>
        </p:nvSpPr>
        <p:spPr/>
        <p:txBody>
          <a:bodyPr/>
          <a:lstStyle/>
          <a:p>
            <a:fld id="{F8147F26-F690-48CE-93F0-526AC9CA3662}" type="slidenum">
              <a:rPr lang="en-US" smtClean="0"/>
              <a:t>75</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193" indent="-231193">
              <a:buAutoNum type="arabicPeriod"/>
            </a:pPr>
            <a:r>
              <a:rPr lang="en-US" dirty="0" smtClean="0"/>
              <a:t>RFs</a:t>
            </a:r>
            <a:r>
              <a:rPr lang="en-US" baseline="0" dirty="0" smtClean="0"/>
              <a:t> are located in tunnel.</a:t>
            </a:r>
          </a:p>
          <a:p>
            <a:pPr marL="231193" indent="-231193">
              <a:buAutoNum type="arabicPeriod"/>
            </a:pPr>
            <a:r>
              <a:rPr lang="en-US" baseline="0" dirty="0" smtClean="0"/>
              <a:t>A 15kV switchgear is located in the surface, RFs are fed by 12.47kV circuit loops in the tunnel.</a:t>
            </a:r>
          </a:p>
        </p:txBody>
      </p:sp>
      <p:sp>
        <p:nvSpPr>
          <p:cNvPr id="4" name="Slide Number Placeholder 3"/>
          <p:cNvSpPr>
            <a:spLocks noGrp="1"/>
          </p:cNvSpPr>
          <p:nvPr>
            <p:ph type="sldNum" sz="quarter" idx="10"/>
          </p:nvPr>
        </p:nvSpPr>
        <p:spPr/>
        <p:txBody>
          <a:bodyPr/>
          <a:lstStyle/>
          <a:p>
            <a:fld id="{F8147F26-F690-48CE-93F0-526AC9CA3662}" type="slidenum">
              <a:rPr lang="en-US" smtClean="0"/>
              <a:t>76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scope of the conventional</a:t>
            </a:r>
            <a:r>
              <a:rPr lang="en-US" baseline="0" dirty="0" smtClean="0"/>
              <a:t> mechanical includes Air Treatment (or ventilations), Sump systems (which is a portion of the piped utilities wbs), and process cooling system</a:t>
            </a:r>
          </a:p>
          <a:p>
            <a:r>
              <a:rPr lang="en-US" baseline="0" dirty="0" smtClean="0"/>
              <a:t>This follows same WBS as was used in the RDR, which is 1.7.3 for air treatment, 1.7.4 for piped utilities, and 1.7.5 for process water.</a:t>
            </a:r>
          </a:p>
          <a:p>
            <a:r>
              <a:rPr lang="en-US" baseline="0" dirty="0" smtClean="0"/>
              <a:t> with some minor additions/revision, further down in next level the wbs (shown in the right column)</a:t>
            </a:r>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43</a:t>
            </a:fld>
            <a:endParaRPr lang="en-US" dirty="0"/>
          </a:p>
        </p:txBody>
      </p:sp>
    </p:spTree>
    <p:extLst>
      <p:ext uri="{BB962C8B-B14F-4D97-AF65-F5344CB8AC3E}">
        <p14:creationId xmlns:p14="http://schemas.microsoft.com/office/powerpoint/2010/main" val="459490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3404" indent="-273404">
              <a:buFont typeface="Arial" pitchFamily="34" charset="0"/>
              <a:buChar char="•"/>
            </a:pPr>
            <a:r>
              <a:rPr lang="en-US" dirty="0" smtClean="0"/>
              <a:t>The effort is being done by our consultant, Parson and started around Mar 2011 (using whatever Loads we have)</a:t>
            </a:r>
          </a:p>
          <a:p>
            <a:pPr marL="273404" indent="-273404">
              <a:buFont typeface="Arial" pitchFamily="34" charset="0"/>
              <a:buChar char="•"/>
            </a:pPr>
            <a:r>
              <a:rPr lang="en-US" dirty="0" smtClean="0"/>
              <a:t>This slide gives us an graphical overview of where the process water plant would</a:t>
            </a:r>
            <a:r>
              <a:rPr lang="en-US" baseline="0" dirty="0" smtClean="0"/>
              <a:t> be in relation to the whole machine.</a:t>
            </a:r>
          </a:p>
          <a:p>
            <a:pPr marL="273404" indent="-273404">
              <a:buFont typeface="Arial" pitchFamily="34" charset="0"/>
              <a:buChar char="•"/>
            </a:pPr>
            <a:r>
              <a:rPr lang="en-US" baseline="0" dirty="0" smtClean="0"/>
              <a:t>It pretty much follows the shaft locations. The one shown here is for KCS.  The one noted in asterisk are true for the KCS only</a:t>
            </a:r>
            <a:r>
              <a:rPr lang="en-US" dirty="0" smtClean="0"/>
              <a:t> </a:t>
            </a:r>
          </a:p>
          <a:p>
            <a:pPr marL="273404" indent="-273404">
              <a:buFont typeface="Arial" pitchFamily="34" charset="0"/>
              <a:buChar char="•"/>
            </a:pPr>
            <a:r>
              <a:rPr lang="en-US" dirty="0" smtClean="0"/>
              <a:t>The</a:t>
            </a:r>
            <a:r>
              <a:rPr lang="en-US" baseline="0" dirty="0" smtClean="0"/>
              <a:t> loads we gave our consultant is based on</a:t>
            </a:r>
            <a:r>
              <a:rPr lang="en-US" dirty="0" smtClean="0"/>
              <a:t> full load tables </a:t>
            </a:r>
          </a:p>
          <a:p>
            <a:pPr marL="273404" indent="-273404">
              <a:buFont typeface="Arial" pitchFamily="34" charset="0"/>
              <a:buChar char="•"/>
            </a:pPr>
            <a:r>
              <a:rPr lang="en-US" strike="sngStrike" baseline="0" dirty="0" smtClean="0"/>
              <a:t>Started with KCS. DRFS information were only available early August 2011</a:t>
            </a:r>
          </a:p>
          <a:p>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44</a:t>
            </a:fld>
            <a:endParaRPr lang="en-US" dirty="0"/>
          </a:p>
        </p:txBody>
      </p:sp>
    </p:spTree>
    <p:extLst>
      <p:ext uri="{BB962C8B-B14F-4D97-AF65-F5344CB8AC3E}">
        <p14:creationId xmlns:p14="http://schemas.microsoft.com/office/powerpoint/2010/main" val="1988934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summarized the various load tables from area systems and associate those with the plants. </a:t>
            </a:r>
          </a:p>
          <a:p>
            <a:r>
              <a:rPr lang="en-US" baseline="0" dirty="0" smtClean="0"/>
              <a:t>About 38% of the technical load is from Main Linac</a:t>
            </a:r>
          </a:p>
          <a:p>
            <a:r>
              <a:rPr lang="en-US" baseline="0" dirty="0" smtClean="0"/>
              <a:t>Plants in Major shaft serves all the remaining tunnel loads, while the minor shaft only serves the surface RF loads. </a:t>
            </a:r>
          </a:p>
          <a:p>
            <a:r>
              <a:rPr lang="en-US" baseline="0" dirty="0" smtClean="0"/>
              <a:t>Heat load to air in the surface are just ventilated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45</a:t>
            </a:fld>
            <a:endParaRPr lang="en-US" dirty="0"/>
          </a:p>
        </p:txBody>
      </p:sp>
    </p:spTree>
    <p:extLst>
      <p:ext uri="{BB962C8B-B14F-4D97-AF65-F5344CB8AC3E}">
        <p14:creationId xmlns:p14="http://schemas.microsoft.com/office/powerpoint/2010/main" val="766050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a:t>
            </a:r>
            <a:r>
              <a:rPr lang="en-US" baseline="0" dirty="0" smtClean="0"/>
              <a:t> drfs, the only thing change is the main linac loads and distribution, and basically the loads that was on the surface are back in the tunnel similar to the rdr.</a:t>
            </a:r>
          </a:p>
          <a:p>
            <a:r>
              <a:rPr lang="en-US" baseline="0" dirty="0" smtClean="0"/>
              <a:t>The DRFS loads came in around early August.</a:t>
            </a:r>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46</a:t>
            </a:fld>
            <a:endParaRPr lang="en-US" dirty="0"/>
          </a:p>
        </p:txBody>
      </p:sp>
    </p:spTree>
    <p:extLst>
      <p:ext uri="{BB962C8B-B14F-4D97-AF65-F5344CB8AC3E}">
        <p14:creationId xmlns:p14="http://schemas.microsoft.com/office/powerpoint/2010/main" val="4073772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a:t>
            </a:r>
            <a:r>
              <a:rPr lang="en-US" baseline="0" dirty="0" smtClean="0"/>
              <a:t> KCS, </a:t>
            </a:r>
            <a:r>
              <a:rPr lang="en-US" dirty="0" smtClean="0"/>
              <a:t>The load in the tunnel are small since most of the loads are in the surface.</a:t>
            </a:r>
          </a:p>
          <a:p>
            <a:r>
              <a:rPr lang="en-US" dirty="0" smtClean="0"/>
              <a:t>For our termination</a:t>
            </a:r>
            <a:r>
              <a:rPr lang="en-US" baseline="0" dirty="0" smtClean="0"/>
              <a:t> in the tunnel we’re considering various valve taps as shown</a:t>
            </a:r>
            <a:endParaRPr lang="en-US" dirty="0" smtClean="0"/>
          </a:p>
          <a:p>
            <a:r>
              <a:rPr lang="en-US" dirty="0" smtClean="0"/>
              <a:t>We’re</a:t>
            </a:r>
            <a:r>
              <a:rPr lang="en-US" baseline="0" dirty="0" smtClean="0"/>
              <a:t> including b</a:t>
            </a:r>
            <a:r>
              <a:rPr lang="en-US" dirty="0" smtClean="0"/>
              <a:t>ooster</a:t>
            </a:r>
            <a:r>
              <a:rPr lang="en-US" baseline="0" dirty="0" smtClean="0"/>
              <a:t> pumps which are small enough to install in line with the little bit of space.</a:t>
            </a:r>
          </a:p>
          <a:p>
            <a:r>
              <a:rPr lang="en-US" baseline="0" dirty="0" smtClean="0"/>
              <a:t>We’re including the header but not the various taps (unknown numbers)</a:t>
            </a:r>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47</a:t>
            </a:fld>
            <a:endParaRPr lang="en-US" dirty="0"/>
          </a:p>
        </p:txBody>
      </p:sp>
    </p:spTree>
    <p:extLst>
      <p:ext uri="{BB962C8B-B14F-4D97-AF65-F5344CB8AC3E}">
        <p14:creationId xmlns:p14="http://schemas.microsoft.com/office/powerpoint/2010/main" val="1534985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4769">
              <a:defRPr/>
            </a:pPr>
            <a:r>
              <a:rPr lang="en-US" dirty="0" smtClean="0"/>
              <a:t>This is a schematic for Major ML shaft at PM +-</a:t>
            </a:r>
            <a:r>
              <a:rPr lang="en-US" baseline="0" dirty="0" smtClean="0"/>
              <a:t> 7,9,11 Cooling water flow diagram.</a:t>
            </a:r>
          </a:p>
          <a:p>
            <a:pPr defTabSz="874769">
              <a:defRPr/>
            </a:pPr>
            <a:r>
              <a:rPr lang="en-US" baseline="0" dirty="0" smtClean="0"/>
              <a:t>This include cooling towers for the cryo system, (shown separate) and cooling towers, pumps HX in the surface.</a:t>
            </a:r>
          </a:p>
          <a:p>
            <a:pPr defTabSz="874769">
              <a:defRPr/>
            </a:pPr>
            <a:r>
              <a:rPr lang="en-US" baseline="0" dirty="0" smtClean="0"/>
              <a:t> </a:t>
            </a:r>
          </a:p>
          <a:p>
            <a:pPr defTabSz="874769">
              <a:defRPr/>
            </a:pPr>
            <a:r>
              <a:rPr lang="en-US" baseline="0" dirty="0" smtClean="0"/>
              <a:t>The intermediate shafts PM + - 12, 10, 8 is similar except they don’t have the cryo load in the surface and RF load in the tunnel</a:t>
            </a:r>
          </a:p>
          <a:p>
            <a:pPr defTabSz="874769">
              <a:defRPr/>
            </a:pPr>
            <a:r>
              <a:rPr lang="en-US" baseline="0" dirty="0" smtClean="0"/>
              <a:t>Heat load to air from RF loads in the surface are just ventilated. RF racks in the surface used CRAC unit (DX unit watercooled)</a:t>
            </a:r>
          </a:p>
          <a:p>
            <a:pPr defTabSz="874769">
              <a:defRPr/>
            </a:pPr>
            <a:endParaRPr lang="en-US" baseline="0" dirty="0" smtClean="0"/>
          </a:p>
          <a:p>
            <a:pPr defTabSz="874769">
              <a:defRPr/>
            </a:pPr>
            <a:r>
              <a:rPr lang="en-US" baseline="0" dirty="0" smtClean="0"/>
              <a:t>The scheme for Main Linac use just cooling towers, no chillers.</a:t>
            </a:r>
          </a:p>
          <a:p>
            <a:pPr defTabSz="874769">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48</a:t>
            </a:fld>
            <a:endParaRPr lang="en-US" dirty="0"/>
          </a:p>
        </p:txBody>
      </p:sp>
    </p:spTree>
    <p:extLst>
      <p:ext uri="{BB962C8B-B14F-4D97-AF65-F5344CB8AC3E}">
        <p14:creationId xmlns:p14="http://schemas.microsoft.com/office/powerpoint/2010/main" val="1264306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Simplified version showing</a:t>
            </a:r>
            <a:r>
              <a:rPr lang="en-US" baseline="0" dirty="0" smtClean="0"/>
              <a:t> wbs and temperatures</a:t>
            </a:r>
          </a:p>
          <a:p>
            <a:r>
              <a:rPr lang="en-US" baseline="0" dirty="0" smtClean="0"/>
              <a:t>LCW starts at the cavern heat exchanger and there’s multiple booster pumps along the way</a:t>
            </a:r>
            <a:endParaRPr lang="en-US" dirty="0"/>
          </a:p>
        </p:txBody>
      </p:sp>
      <p:sp>
        <p:nvSpPr>
          <p:cNvPr id="4" name="Slide Number Placeholder 3"/>
          <p:cNvSpPr>
            <a:spLocks noGrp="1"/>
          </p:cNvSpPr>
          <p:nvPr>
            <p:ph type="sldNum" sz="quarter" idx="10"/>
          </p:nvPr>
        </p:nvSpPr>
        <p:spPr/>
        <p:txBody>
          <a:bodyPr/>
          <a:lstStyle/>
          <a:p>
            <a:fld id="{E5DEF6E1-3FCD-40DE-881E-5497E73D0891}" type="slidenum">
              <a:rPr lang="en-US" smtClean="0"/>
              <a:t>49</a:t>
            </a:fld>
            <a:endParaRPr lang="en-US" dirty="0"/>
          </a:p>
        </p:txBody>
      </p:sp>
    </p:spTree>
    <p:extLst>
      <p:ext uri="{BB962C8B-B14F-4D97-AF65-F5344CB8AC3E}">
        <p14:creationId xmlns:p14="http://schemas.microsoft.com/office/powerpoint/2010/main" val="1398515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8" name="Text Box 18"/>
          <p:cNvSpPr txBox="1">
            <a:spLocks noChangeArrowheads="1"/>
          </p:cNvSpPr>
          <p:nvPr userDrawn="1"/>
        </p:nvSpPr>
        <p:spPr bwMode="auto">
          <a:xfrm>
            <a:off x="1295400" y="533400"/>
            <a:ext cx="2821606" cy="338554"/>
          </a:xfrm>
          <a:prstGeom prst="rect">
            <a:avLst/>
          </a:prstGeom>
          <a:noFill/>
          <a:ln w="9525">
            <a:noFill/>
            <a:miter lim="800000"/>
            <a:headEnd/>
            <a:tailEnd/>
          </a:ln>
          <a:effectLst/>
        </p:spPr>
        <p:txBody>
          <a:bodyPr wrap="none">
            <a:spAutoFit/>
          </a:bodyPr>
          <a:lstStyle/>
          <a:p>
            <a:r>
              <a:rPr lang="en-US" sz="1600" b="1" i="1" dirty="0">
                <a:solidFill>
                  <a:srgbClr val="333399"/>
                </a:solidFill>
                <a:effectLst>
                  <a:outerShdw blurRad="38100" dist="38100" dir="2700000" algn="tl">
                    <a:srgbClr val="C0C0C0"/>
                  </a:outerShdw>
                </a:effectLst>
                <a:latin typeface="Arial" charset="0"/>
              </a:rPr>
              <a:t>Global Design Effort  - CFS</a:t>
            </a:r>
          </a:p>
        </p:txBody>
      </p:sp>
      <p:sp>
        <p:nvSpPr>
          <p:cNvPr id="13" name="Text Box 21"/>
          <p:cNvSpPr txBox="1">
            <a:spLocks noChangeArrowheads="1"/>
          </p:cNvSpPr>
          <p:nvPr userDrawn="1"/>
        </p:nvSpPr>
        <p:spPr bwMode="auto">
          <a:xfrm>
            <a:off x="381000" y="6394935"/>
            <a:ext cx="1043876" cy="246221"/>
          </a:xfrm>
          <a:prstGeom prst="rect">
            <a:avLst/>
          </a:prstGeom>
          <a:noFill/>
          <a:ln w="9525">
            <a:noFill/>
            <a:miter lim="800000"/>
            <a:headEnd/>
            <a:tailEnd/>
          </a:ln>
          <a:effectLst/>
        </p:spPr>
        <p:txBody>
          <a:bodyPr wrap="none">
            <a:spAutoFit/>
          </a:bodyPr>
          <a:lstStyle/>
          <a:p>
            <a:r>
              <a:rPr lang="en-US" sz="1000" b="1" i="1" dirty="0" smtClean="0">
                <a:solidFill>
                  <a:srgbClr val="009999"/>
                </a:solidFill>
                <a:effectLst>
                  <a:outerShdw blurRad="38100" dist="38100" dir="2700000" algn="tl">
                    <a:srgbClr val="C0C0C0"/>
                  </a:outerShdw>
                </a:effectLst>
              </a:rPr>
              <a:t>JAN 19-20, 2012</a:t>
            </a:r>
            <a:endParaRPr lang="en-US" sz="1000" b="1" i="1" dirty="0">
              <a:solidFill>
                <a:srgbClr val="009999"/>
              </a:solidFill>
              <a:effectLst>
                <a:outerShdw blurRad="38100" dist="38100" dir="2700000" algn="tl">
                  <a:srgbClr val="C0C0C0"/>
                </a:outerShdw>
              </a:effectLst>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a:xfrm>
            <a:off x="7315200" y="6356350"/>
            <a:ext cx="1371600" cy="365125"/>
          </a:xfrm>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
        <p:nvSpPr>
          <p:cNvPr id="10" name="TextBox 9"/>
          <p:cNvSpPr txBox="1"/>
          <p:nvPr userDrawn="1"/>
        </p:nvSpPr>
        <p:spPr>
          <a:xfrm>
            <a:off x="2095500" y="6287212"/>
            <a:ext cx="4953000" cy="461665"/>
          </a:xfrm>
          <a:prstGeom prst="rect">
            <a:avLst/>
          </a:prstGeom>
          <a:noFill/>
        </p:spPr>
        <p:txBody>
          <a:bodyPr wrap="square" rtlCol="0">
            <a:spAutoFit/>
          </a:bodyPr>
          <a:lstStyle/>
          <a:p>
            <a:pPr algn="ctr"/>
            <a:r>
              <a:rPr lang="en-US" sz="1200" b="1" i="1" baseline="0" dirty="0" smtClean="0">
                <a:solidFill>
                  <a:srgbClr val="333399"/>
                </a:solidFill>
                <a:effectLst>
                  <a:outerShdw blurRad="38100" dist="38100" dir="2700000" algn="tl">
                    <a:srgbClr val="000000">
                      <a:alpha val="43137"/>
                    </a:srgbClr>
                  </a:outerShdw>
                </a:effectLst>
              </a:rPr>
              <a:t>ILC ML &amp; SCRF BASELINE TECHNICAL REVIEW</a:t>
            </a:r>
          </a:p>
          <a:p>
            <a:pPr algn="ctr"/>
            <a:r>
              <a:rPr lang="en-US" sz="1200" b="1" i="1" baseline="0" dirty="0" smtClean="0">
                <a:solidFill>
                  <a:srgbClr val="333399"/>
                </a:solidFill>
                <a:effectLst>
                  <a:outerShdw blurRad="38100" dist="38100" dir="2700000" algn="tl">
                    <a:srgbClr val="000000">
                      <a:alpha val="43137"/>
                    </a:srgbClr>
                  </a:outerShdw>
                </a:effectLst>
              </a:rPr>
              <a:t>KEK- TSUKUBA, JAPAN</a:t>
            </a:r>
            <a:endParaRPr lang="en-US" sz="1200" b="1" i="1" dirty="0">
              <a:solidFill>
                <a:srgbClr val="333399"/>
              </a:solidFill>
              <a:effectLst>
                <a:outerShdw blurRad="38100" dist="38100" dir="2700000" algn="tl">
                  <a:srgbClr val="000000">
                    <a:alpha val="43137"/>
                  </a:srgbClr>
                </a:outerShdw>
              </a:effectLst>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391673-2043-4A55-822D-84A2DEB33A78}" type="datetime1">
              <a:rPr lang="en-US" smtClean="0"/>
              <a:t>1/18/2012</a:t>
            </a:fld>
            <a:endParaRPr lang="en-US" dirty="0"/>
          </a:p>
        </p:txBody>
      </p:sp>
      <p:sp>
        <p:nvSpPr>
          <p:cNvPr id="5" name="Footer Placeholder 4"/>
          <p:cNvSpPr>
            <a:spLocks noGrp="1"/>
          </p:cNvSpPr>
          <p:nvPr>
            <p:ph type="ftr" sz="quarter" idx="11"/>
          </p:nvPr>
        </p:nvSpPr>
        <p:spPr/>
        <p:txBody>
          <a:bodyPr/>
          <a:lstStyle/>
          <a:p>
            <a:r>
              <a:rPr lang="en-US" dirty="0" smtClean="0"/>
              <a:t>SEP 29 2011    </a:t>
            </a:r>
            <a:r>
              <a:rPr lang="en-US" dirty="0" err="1" smtClean="0"/>
              <a:t>Conv</a:t>
            </a:r>
            <a:r>
              <a:rPr lang="en-US" dirty="0" smtClean="0"/>
              <a:t> Mechanical Updates   </a:t>
            </a:r>
            <a:r>
              <a:rPr lang="en-US" dirty="0" err="1" smtClean="0"/>
              <a:t>E.Huedem</a:t>
            </a:r>
            <a:r>
              <a:rPr lang="en-US" dirty="0" smtClean="0"/>
              <a:t> / L. Hammond</a:t>
            </a:r>
            <a:endParaRPr lang="en-US" dirty="0"/>
          </a:p>
        </p:txBody>
      </p:sp>
      <p:sp>
        <p:nvSpPr>
          <p:cNvPr id="6" name="Slide Number Placeholder 5"/>
          <p:cNvSpPr>
            <a:spLocks noGrp="1"/>
          </p:cNvSpPr>
          <p:nvPr>
            <p:ph type="sldNum" sz="quarter" idx="12"/>
          </p:nvPr>
        </p:nvSpPr>
        <p:spPr/>
        <p:txBody>
          <a:bodyPr/>
          <a:lstStyle/>
          <a:p>
            <a:fld id="{BE3294E8-EA67-448B-8965-4C54627EAD06}" type="slidenum">
              <a:rPr lang="en-US" smtClean="0"/>
              <a:t>‹#›</a:t>
            </a:fld>
            <a:endParaRPr lang="en-US"/>
          </a:p>
        </p:txBody>
      </p:sp>
    </p:spTree>
    <p:extLst>
      <p:ext uri="{BB962C8B-B14F-4D97-AF65-F5344CB8AC3E}">
        <p14:creationId xmlns:p14="http://schemas.microsoft.com/office/powerpoint/2010/main" val="2484727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DC257D-78E3-4145-B6DC-EFDF247FB3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1.xml"/><Relationship Id="rId4" Type="http://schemas.openxmlformats.org/officeDocument/2006/relationships/image" Target="../media/image20.jpg"/></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3.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25.jpeg"/><Relationship Id="rId4" Type="http://schemas.openxmlformats.org/officeDocument/2006/relationships/image" Target="../media/image24.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1.emf"/></Relationships>
</file>

<file path=ppt/slides/_rels/slide4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vmlDrawing" Target="../drawings/vmlDrawing3.vml"/><Relationship Id="rId5" Type="http://schemas.openxmlformats.org/officeDocument/2006/relationships/image" Target="../media/image59.emf"/><Relationship Id="rId4" Type="http://schemas.openxmlformats.org/officeDocument/2006/relationships/oleObject" Target="../embeddings/oleObject3.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vmlDrawing" Target="../drawings/vmlDrawing4.vml"/><Relationship Id="rId5" Type="http://schemas.openxmlformats.org/officeDocument/2006/relationships/image" Target="../media/image59.emf"/><Relationship Id="rId4" Type="http://schemas.openxmlformats.org/officeDocument/2006/relationships/oleObject" Target="../embeddings/oleObject4.bin"/></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vmlDrawing" Target="../drawings/vmlDrawing5.vml"/><Relationship Id="rId5" Type="http://schemas.openxmlformats.org/officeDocument/2006/relationships/image" Target="../media/image60.emf"/><Relationship Id="rId4" Type="http://schemas.openxmlformats.org/officeDocument/2006/relationships/oleObject" Target="../embeddings/oleObject5.bin"/></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vmlDrawing" Target="../drawings/vmlDrawing6.vml"/><Relationship Id="rId5" Type="http://schemas.openxmlformats.org/officeDocument/2006/relationships/image" Target="../media/image59.emf"/><Relationship Id="rId4" Type="http://schemas.openxmlformats.org/officeDocument/2006/relationships/oleObject" Target="../embeddings/oleObject6.bin"/></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vmlDrawing" Target="../drawings/vmlDrawing7.vml"/><Relationship Id="rId5" Type="http://schemas.openxmlformats.org/officeDocument/2006/relationships/image" Target="../media/image59.emf"/><Relationship Id="rId4" Type="http://schemas.openxmlformats.org/officeDocument/2006/relationships/oleObject" Target="../embeddings/oleObject7.bin"/></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vmlDrawing" Target="../drawings/vmlDrawing8.vml"/><Relationship Id="rId5" Type="http://schemas.openxmlformats.org/officeDocument/2006/relationships/image" Target="../media/image59.emf"/><Relationship Id="rId4" Type="http://schemas.openxmlformats.org/officeDocument/2006/relationships/oleObject" Target="../embeddings/oleObject8.bin"/></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vmlDrawing" Target="../drawings/vmlDrawing9.vml"/><Relationship Id="rId5" Type="http://schemas.openxmlformats.org/officeDocument/2006/relationships/image" Target="../media/image61.emf"/><Relationship Id="rId4" Type="http://schemas.openxmlformats.org/officeDocument/2006/relationships/oleObject" Target="../embeddings/oleObject9.bin"/></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vmlDrawing" Target="../drawings/vmlDrawing10.vml"/><Relationship Id="rId5" Type="http://schemas.openxmlformats.org/officeDocument/2006/relationships/image" Target="../media/image61.emf"/><Relationship Id="rId4"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vmlDrawing" Target="../drawings/vmlDrawing11.vml"/><Relationship Id="rId5" Type="http://schemas.openxmlformats.org/officeDocument/2006/relationships/image" Target="../media/image61.emf"/><Relationship Id="rId4" Type="http://schemas.openxmlformats.org/officeDocument/2006/relationships/oleObject" Target="../embeddings/oleObject11.bin"/></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vmlDrawing" Target="../drawings/vmlDrawing12.vml"/><Relationship Id="rId5" Type="http://schemas.openxmlformats.org/officeDocument/2006/relationships/image" Target="../media/image62.emf"/><Relationship Id="rId4" Type="http://schemas.openxmlformats.org/officeDocument/2006/relationships/oleObject" Target="../embeddings/oleObject12.bin"/></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vmlDrawing" Target="../drawings/vmlDrawing13.vml"/><Relationship Id="rId5" Type="http://schemas.openxmlformats.org/officeDocument/2006/relationships/image" Target="../media/image62.emf"/><Relationship Id="rId4" Type="http://schemas.openxmlformats.org/officeDocument/2006/relationships/oleObject" Target="../embeddings/oleObject13.bin"/></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vmlDrawing" Target="../drawings/vmlDrawing14.vml"/><Relationship Id="rId5" Type="http://schemas.openxmlformats.org/officeDocument/2006/relationships/image" Target="../media/image63.emf"/><Relationship Id="rId4" Type="http://schemas.openxmlformats.org/officeDocument/2006/relationships/oleObject" Target="../embeddings/oleObject14.bin"/></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vmlDrawing" Target="../drawings/vmlDrawing15.vml"/><Relationship Id="rId5" Type="http://schemas.openxmlformats.org/officeDocument/2006/relationships/image" Target="../media/image64.emf"/><Relationship Id="rId4" Type="http://schemas.openxmlformats.org/officeDocument/2006/relationships/oleObject" Target="../embeddings/oleObject15.bin"/></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vmlDrawing" Target="../drawings/vmlDrawing16.vml"/><Relationship Id="rId5" Type="http://schemas.openxmlformats.org/officeDocument/2006/relationships/image" Target="../media/image65.emf"/><Relationship Id="rId4" Type="http://schemas.openxmlformats.org/officeDocument/2006/relationships/oleObject" Target="../embeddings/oleObject16.bin"/></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vmlDrawing" Target="../drawings/vmlDrawing17.vml"/><Relationship Id="rId5" Type="http://schemas.openxmlformats.org/officeDocument/2006/relationships/image" Target="../media/image66.emf"/><Relationship Id="rId4" Type="http://schemas.openxmlformats.org/officeDocument/2006/relationships/oleObject" Target="../embeddings/oleObject17.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xml"/><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1</a:t>
            </a:fld>
            <a:endParaRPr lang="en-US" dirty="0"/>
          </a:p>
        </p:txBody>
      </p:sp>
      <p:sp>
        <p:nvSpPr>
          <p:cNvPr id="5" name="Text Box 3"/>
          <p:cNvSpPr txBox="1">
            <a:spLocks noChangeArrowheads="1"/>
          </p:cNvSpPr>
          <p:nvPr/>
        </p:nvSpPr>
        <p:spPr bwMode="auto">
          <a:xfrm>
            <a:off x="609599" y="1524000"/>
            <a:ext cx="7939087" cy="4031873"/>
          </a:xfrm>
          <a:prstGeom prst="rect">
            <a:avLst/>
          </a:prstGeom>
          <a:noFill/>
          <a:ln w="9525">
            <a:noFill/>
            <a:miter lim="800000"/>
            <a:headEnd/>
            <a:tailEnd/>
          </a:ln>
          <a:effectLst/>
        </p:spPr>
        <p:txBody>
          <a:bodyPr>
            <a:spAutoFit/>
          </a:bodyPr>
          <a:lstStyle/>
          <a:p>
            <a:pPr algn="ctr"/>
            <a:r>
              <a:rPr lang="en-US" sz="3600" b="1" i="1" dirty="0" smtClean="0">
                <a:solidFill>
                  <a:srgbClr val="6600CC"/>
                </a:solidFill>
                <a:effectLst>
                  <a:outerShdw blurRad="38100" dist="38100" dir="2700000" algn="tl">
                    <a:srgbClr val="C0C0C0"/>
                  </a:outerShdw>
                </a:effectLst>
                <a:latin typeface="Helvetica" pitchFamily="34" charset="0"/>
              </a:rPr>
              <a:t>ILC MAIN </a:t>
            </a:r>
            <a:r>
              <a:rPr lang="en-US" sz="4000" b="1" i="1" dirty="0" smtClean="0">
                <a:solidFill>
                  <a:srgbClr val="6600CC"/>
                </a:solidFill>
                <a:effectLst>
                  <a:outerShdw blurRad="38100" dist="38100" dir="2700000" algn="tl">
                    <a:srgbClr val="C0C0C0"/>
                  </a:outerShdw>
                </a:effectLst>
                <a:latin typeface="Helvetica" pitchFamily="34" charset="0"/>
              </a:rPr>
              <a:t>LINAC</a:t>
            </a:r>
            <a:r>
              <a:rPr lang="en-US" sz="3600" b="1" i="1" dirty="0" smtClean="0">
                <a:solidFill>
                  <a:srgbClr val="6600CC"/>
                </a:solidFill>
                <a:effectLst>
                  <a:outerShdw blurRad="38100" dist="38100" dir="2700000" algn="tl">
                    <a:srgbClr val="C0C0C0"/>
                  </a:outerShdw>
                </a:effectLst>
                <a:latin typeface="Helvetica" pitchFamily="34" charset="0"/>
              </a:rPr>
              <a:t> </a:t>
            </a:r>
            <a:r>
              <a:rPr lang="en-US" sz="3600" b="1" i="1" dirty="0">
                <a:solidFill>
                  <a:srgbClr val="6600CC"/>
                </a:solidFill>
                <a:effectLst>
                  <a:outerShdw blurRad="38100" dist="38100" dir="2700000" algn="tl">
                    <a:srgbClr val="C0C0C0"/>
                  </a:outerShdw>
                </a:effectLst>
                <a:latin typeface="Helvetica" pitchFamily="34" charset="0"/>
              </a:rPr>
              <a:t>&amp;</a:t>
            </a:r>
            <a:r>
              <a:rPr lang="en-US" sz="3600" b="1" i="1" dirty="0" smtClean="0">
                <a:solidFill>
                  <a:srgbClr val="6600CC"/>
                </a:solidFill>
                <a:effectLst>
                  <a:outerShdw blurRad="38100" dist="38100" dir="2700000" algn="tl">
                    <a:srgbClr val="C0C0C0"/>
                  </a:outerShdw>
                </a:effectLst>
                <a:latin typeface="Helvetica" pitchFamily="34" charset="0"/>
              </a:rPr>
              <a:t> SCRF</a:t>
            </a:r>
          </a:p>
          <a:p>
            <a:pPr algn="ctr"/>
            <a:r>
              <a:rPr lang="en-US" sz="3600" b="1" i="1" dirty="0" smtClean="0">
                <a:solidFill>
                  <a:srgbClr val="6600CC"/>
                </a:solidFill>
                <a:effectLst>
                  <a:outerShdw blurRad="38100" dist="38100" dir="2700000" algn="tl">
                    <a:srgbClr val="C0C0C0"/>
                  </a:outerShdw>
                </a:effectLst>
                <a:latin typeface="Helvetica" pitchFamily="34" charset="0"/>
              </a:rPr>
              <a:t>BASELINE TECHNICAL REVIEW</a:t>
            </a:r>
          </a:p>
          <a:p>
            <a:pPr algn="ctr"/>
            <a:endParaRPr lang="en-US" sz="800" b="1" i="1" dirty="0" smtClean="0">
              <a:solidFill>
                <a:srgbClr val="6600CC"/>
              </a:solidFill>
              <a:effectLst>
                <a:outerShdw blurRad="38100" dist="38100" dir="2700000" algn="tl">
                  <a:srgbClr val="C0C0C0"/>
                </a:outerShdw>
              </a:effectLst>
              <a:latin typeface="Helvetica" pitchFamily="34" charset="0"/>
            </a:endParaRPr>
          </a:p>
          <a:p>
            <a:pPr algn="ctr"/>
            <a:endParaRPr lang="en-US" sz="800" b="1" i="1" dirty="0">
              <a:solidFill>
                <a:srgbClr val="6600CC"/>
              </a:solidFill>
              <a:effectLst>
                <a:outerShdw blurRad="38100" dist="38100" dir="2700000" algn="tl">
                  <a:srgbClr val="C0C0C0"/>
                </a:outerShdw>
              </a:effectLst>
              <a:latin typeface="Helvetica" pitchFamily="34" charset="0"/>
            </a:endParaRPr>
          </a:p>
          <a:p>
            <a:pPr algn="ctr"/>
            <a:r>
              <a:rPr lang="en-US" sz="3200" b="1" i="1" dirty="0" smtClean="0">
                <a:effectLst>
                  <a:outerShdw blurRad="38100" dist="38100" dir="2700000" algn="tl">
                    <a:srgbClr val="C0C0C0"/>
                  </a:outerShdw>
                </a:effectLst>
                <a:latin typeface="Helvetica" pitchFamily="34" charset="0"/>
              </a:rPr>
              <a:t>Progress and Status of ML CFS Design</a:t>
            </a:r>
          </a:p>
          <a:p>
            <a:pPr algn="ctr"/>
            <a:r>
              <a:rPr lang="en-US" sz="3200" b="1" i="1" dirty="0" smtClean="0">
                <a:effectLst>
                  <a:outerShdw blurRad="38100" dist="38100" dir="2700000" algn="tl">
                    <a:srgbClr val="C0C0C0"/>
                  </a:outerShdw>
                </a:effectLst>
                <a:latin typeface="Helvetica" pitchFamily="34" charset="0"/>
              </a:rPr>
              <a:t>And Requests for ML and SCRF</a:t>
            </a:r>
            <a:endParaRPr lang="en-US" sz="3200" b="1" i="1" dirty="0">
              <a:effectLst>
                <a:outerShdw blurRad="38100" dist="38100" dir="2700000" algn="tl">
                  <a:srgbClr val="C0C0C0"/>
                </a:outerShdw>
              </a:effectLst>
              <a:latin typeface="Helvetica" pitchFamily="34" charset="0"/>
            </a:endParaRPr>
          </a:p>
          <a:p>
            <a:pPr algn="ctr"/>
            <a:endParaRPr lang="en-US" sz="800" b="1" i="1" dirty="0" smtClean="0">
              <a:solidFill>
                <a:srgbClr val="009999"/>
              </a:solidFill>
              <a:effectLst>
                <a:outerShdw blurRad="38100" dist="38100" dir="2700000" algn="tl">
                  <a:srgbClr val="C0C0C0"/>
                </a:outerShdw>
              </a:effectLst>
              <a:latin typeface="Helvetica" pitchFamily="34" charset="0"/>
            </a:endParaRPr>
          </a:p>
          <a:p>
            <a:pPr algn="ctr"/>
            <a:endParaRPr lang="en-US" sz="800" b="1" i="1" dirty="0" smtClean="0">
              <a:solidFill>
                <a:srgbClr val="009999"/>
              </a:solidFill>
              <a:effectLst>
                <a:outerShdw blurRad="38100" dist="38100" dir="2700000" algn="tl">
                  <a:srgbClr val="C0C0C0"/>
                </a:outerShdw>
              </a:effectLst>
              <a:latin typeface="Helvetica" pitchFamily="34" charset="0"/>
            </a:endParaRPr>
          </a:p>
          <a:p>
            <a:pPr algn="ctr"/>
            <a:endParaRPr lang="en-US" sz="800" b="1" i="1" dirty="0" smtClean="0">
              <a:solidFill>
                <a:srgbClr val="009999"/>
              </a:solidFill>
              <a:effectLst>
                <a:outerShdw blurRad="38100" dist="38100" dir="2700000" algn="tl">
                  <a:srgbClr val="C0C0C0"/>
                </a:outerShdw>
              </a:effectLst>
              <a:latin typeface="Helvetica" pitchFamily="34" charset="0"/>
            </a:endParaRPr>
          </a:p>
          <a:p>
            <a:pPr algn="ctr"/>
            <a:r>
              <a:rPr lang="en-US" sz="2800" b="1" i="1" dirty="0" smtClean="0">
                <a:solidFill>
                  <a:srgbClr val="009999"/>
                </a:solidFill>
                <a:effectLst>
                  <a:outerShdw blurRad="38100" dist="38100" dir="2700000" algn="tl">
                    <a:srgbClr val="C0C0C0"/>
                  </a:outerShdw>
                </a:effectLst>
                <a:latin typeface="Helvetica" pitchFamily="34" charset="0"/>
              </a:rPr>
              <a:t>Conventional Facilities and Siting</a:t>
            </a:r>
            <a:endParaRPr lang="en-US" sz="2800" b="1" i="1" dirty="0">
              <a:solidFill>
                <a:srgbClr val="009999"/>
              </a:solidFill>
              <a:effectLst>
                <a:outerShdw blurRad="38100" dist="38100" dir="2700000" algn="tl">
                  <a:srgbClr val="C0C0C0"/>
                </a:outerShdw>
              </a:effectLst>
              <a:latin typeface="Helvetica" pitchFamily="34" charset="0"/>
            </a:endParaRPr>
          </a:p>
          <a:p>
            <a:pPr algn="ctr"/>
            <a:endParaRPr lang="en-US" sz="800" b="1" i="1" dirty="0" smtClean="0">
              <a:solidFill>
                <a:srgbClr val="009999"/>
              </a:solidFill>
              <a:effectLst>
                <a:outerShdw blurRad="38100" dist="38100" dir="2700000" algn="tl">
                  <a:srgbClr val="C0C0C0"/>
                </a:outerShdw>
              </a:effectLst>
              <a:latin typeface="Helvetica" pitchFamily="34" charset="0"/>
            </a:endParaRPr>
          </a:p>
          <a:p>
            <a:pPr algn="ctr"/>
            <a:endParaRPr lang="en-US" sz="800" b="1" i="1" dirty="0">
              <a:solidFill>
                <a:srgbClr val="009999"/>
              </a:solidFill>
              <a:effectLst>
                <a:outerShdw blurRad="38100" dist="38100" dir="2700000" algn="tl">
                  <a:srgbClr val="C0C0C0"/>
                </a:outerShdw>
              </a:effectLst>
              <a:latin typeface="Helvetica" pitchFamily="34" charset="0"/>
            </a:endParaRPr>
          </a:p>
          <a:p>
            <a:pPr algn="ctr"/>
            <a:endParaRPr lang="en-US" sz="800" b="1" i="1" dirty="0">
              <a:solidFill>
                <a:srgbClr val="009999"/>
              </a:solidFill>
              <a:effectLst>
                <a:outerShdw blurRad="38100" dist="38100" dir="2700000" algn="tl">
                  <a:srgbClr val="C0C0C0"/>
                </a:outerShdw>
              </a:effectLst>
              <a:latin typeface="Helvetica" pitchFamily="34" charset="0"/>
            </a:endParaRPr>
          </a:p>
          <a:p>
            <a:pPr algn="ctr"/>
            <a:r>
              <a:rPr lang="en-US" sz="2400" b="1" i="1" dirty="0" smtClean="0">
                <a:solidFill>
                  <a:srgbClr val="FF0000"/>
                </a:solidFill>
                <a:effectLst>
                  <a:outerShdw blurRad="38100" dist="38100" dir="2700000" algn="tl">
                    <a:srgbClr val="C0C0C0"/>
                  </a:outerShdw>
                </a:effectLst>
                <a:latin typeface="Helvetica" pitchFamily="34" charset="0"/>
              </a:rPr>
              <a:t> V. Kuchler, A. Enomoto, T. </a:t>
            </a:r>
            <a:r>
              <a:rPr lang="en-US" sz="2400" b="1" i="1" dirty="0">
                <a:solidFill>
                  <a:srgbClr val="FF0000"/>
                </a:solidFill>
                <a:effectLst>
                  <a:outerShdw blurRad="38100" dist="38100" dir="2700000" algn="tl">
                    <a:srgbClr val="C0C0C0"/>
                  </a:outerShdw>
                </a:effectLst>
                <a:latin typeface="Helvetica" pitchFamily="34" charset="0"/>
              </a:rPr>
              <a:t>L</a:t>
            </a:r>
            <a:r>
              <a:rPr lang="en-US" sz="2400" b="1" i="1" dirty="0" smtClean="0">
                <a:solidFill>
                  <a:srgbClr val="FF0000"/>
                </a:solidFill>
                <a:effectLst>
                  <a:outerShdw blurRad="38100" dist="38100" dir="2700000" algn="tl">
                    <a:srgbClr val="C0C0C0"/>
                  </a:outerShdw>
                </a:effectLst>
                <a:latin typeface="Helvetica" pitchFamily="34" charset="0"/>
              </a:rPr>
              <a:t>ackowski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324600" y="1219200"/>
            <a:ext cx="2514600" cy="1815882"/>
          </a:xfrm>
          <a:prstGeom prst="rect">
            <a:avLst/>
          </a:prstGeom>
          <a:noFill/>
          <a:ln w="9525">
            <a:noFill/>
            <a:miter lim="800000"/>
            <a:headEnd/>
            <a:tailEnd/>
          </a:ln>
          <a:effectLst/>
        </p:spPr>
        <p:txBody>
          <a:bodyPr wrap="square">
            <a:spAutoFit/>
          </a:bodyPr>
          <a:lstStyle/>
          <a:p>
            <a:pPr>
              <a:defRPr/>
            </a:pPr>
            <a:r>
              <a:rPr lang="en-US" sz="2800" b="1" i="1" u="sng" dirty="0" smtClean="0">
                <a:solidFill>
                  <a:srgbClr val="009999"/>
                </a:solidFill>
                <a:effectLst>
                  <a:outerShdw blurRad="38100" dist="38100" dir="2700000" algn="tl">
                    <a:srgbClr val="C0C0C0"/>
                  </a:outerShdw>
                </a:effectLst>
                <a:latin typeface="Helvetica" pitchFamily="34" charset="0"/>
              </a:rPr>
              <a:t>5 M Dia. KCS Tunnel Cross Section </a:t>
            </a:r>
            <a:endParaRPr lang="en-US" sz="2800" b="1" i="1" u="sng" dirty="0">
              <a:solidFill>
                <a:srgbClr val="009999"/>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285750" lvl="0" indent="-285750">
              <a:buFont typeface="Arial" pitchFamily="34" charset="0"/>
              <a:buChar char="•"/>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10</a:t>
            </a:fld>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990600"/>
            <a:ext cx="5956300" cy="5105400"/>
          </a:xfrm>
          <a:prstGeom prst="rect">
            <a:avLst/>
          </a:prstGeom>
        </p:spPr>
      </p:pic>
      <p:pic>
        <p:nvPicPr>
          <p:cNvPr id="5" name="Picture 2" descr="C:\Users\huedem\Desktop\3dil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7220" y="4308566"/>
            <a:ext cx="3432426" cy="1787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5939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228600" y="914400"/>
            <a:ext cx="8062984" cy="523220"/>
          </a:xfrm>
          <a:prstGeom prst="rect">
            <a:avLst/>
          </a:prstGeom>
          <a:noFill/>
          <a:ln w="9525">
            <a:noFill/>
            <a:miter lim="800000"/>
            <a:headEnd/>
            <a:tailEnd/>
          </a:ln>
          <a:effectLst/>
        </p:spPr>
        <p:txBody>
          <a:bodyPr wrap="square">
            <a:spAutoFit/>
          </a:bodyPr>
          <a:lstStyle/>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endParaRPr lang="en-US" sz="2000" b="1" i="1" dirty="0">
              <a:latin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11</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1022441"/>
            <a:ext cx="5943600" cy="485775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800"/>
            <a:ext cx="9003978" cy="1565909"/>
          </a:xfrm>
          <a:prstGeom prst="rect">
            <a:avLst/>
          </a:prstGeom>
        </p:spPr>
      </p:pic>
    </p:spTree>
    <p:extLst>
      <p:ext uri="{BB962C8B-B14F-4D97-AF65-F5344CB8AC3E}">
        <p14:creationId xmlns:p14="http://schemas.microsoft.com/office/powerpoint/2010/main" val="1449069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57200" y="981891"/>
            <a:ext cx="6324600" cy="2369880"/>
          </a:xfrm>
          <a:prstGeom prst="rect">
            <a:avLst/>
          </a:prstGeom>
          <a:noFill/>
          <a:ln w="9525">
            <a:noFill/>
            <a:miter lim="800000"/>
            <a:headEnd/>
            <a:tailEnd/>
          </a:ln>
          <a:effectLst/>
        </p:spPr>
        <p:txBody>
          <a:bodyPr wrap="square">
            <a:spAutoFit/>
          </a:bodyPr>
          <a:lstStyle/>
          <a:p>
            <a:pPr marL="457200" indent="-457200">
              <a:buFont typeface="Arial" pitchFamily="34" charset="0"/>
              <a:buChar char="•"/>
              <a:defRPr/>
            </a:pPr>
            <a:r>
              <a:rPr lang="en-US" sz="2800" b="1" dirty="0">
                <a:solidFill>
                  <a:srgbClr val="009999"/>
                </a:solidFill>
                <a:effectLst>
                  <a:outerShdw blurRad="38100" dist="38100" dir="2700000" algn="tl">
                    <a:srgbClr val="C0C0C0"/>
                  </a:outerShdw>
                </a:effectLst>
                <a:latin typeface="Helvetica" pitchFamily="34" charset="0"/>
              </a:rPr>
              <a:t>I</a:t>
            </a:r>
            <a:r>
              <a:rPr lang="en-US" sz="2800" b="1" dirty="0" smtClean="0">
                <a:solidFill>
                  <a:srgbClr val="009999"/>
                </a:solidFill>
                <a:effectLst>
                  <a:outerShdw blurRad="38100" dist="38100" dir="2700000" algn="tl">
                    <a:srgbClr val="C0C0C0"/>
                  </a:outerShdw>
                </a:effectLst>
                <a:latin typeface="Helvetica" pitchFamily="34" charset="0"/>
              </a:rPr>
              <a:t>nvestigated </a:t>
            </a:r>
            <a:r>
              <a:rPr lang="en-US" sz="2800" b="1" dirty="0">
                <a:solidFill>
                  <a:srgbClr val="009999"/>
                </a:solidFill>
                <a:effectLst>
                  <a:outerShdw blurRad="38100" dist="38100" dir="2700000" algn="tl">
                    <a:srgbClr val="C0C0C0"/>
                  </a:outerShdw>
                </a:effectLst>
                <a:latin typeface="Helvetica" pitchFamily="34" charset="0"/>
              </a:rPr>
              <a:t>S</a:t>
            </a:r>
            <a:r>
              <a:rPr lang="en-US" sz="2800" b="1" dirty="0" smtClean="0">
                <a:solidFill>
                  <a:srgbClr val="009999"/>
                </a:solidFill>
                <a:effectLst>
                  <a:outerShdw blurRad="38100" dist="38100" dir="2700000" algn="tl">
                    <a:srgbClr val="C0C0C0"/>
                  </a:outerShdw>
                </a:effectLst>
                <a:latin typeface="Helvetica" pitchFamily="34" charset="0"/>
              </a:rPr>
              <a:t>hotcrete Liner, CIP Liner, and Segmental Precast Liner</a:t>
            </a:r>
          </a:p>
          <a:p>
            <a:pPr marL="457200" indent="-457200">
              <a:buFont typeface="Arial" pitchFamily="34" charset="0"/>
              <a:buChar char="•"/>
              <a:defRPr/>
            </a:pPr>
            <a:r>
              <a:rPr lang="en-US" sz="2800" b="1" dirty="0" smtClean="0">
                <a:solidFill>
                  <a:srgbClr val="009999"/>
                </a:solidFill>
                <a:effectLst>
                  <a:outerShdw blurRad="38100" dist="38100" dir="2700000" algn="tl">
                    <a:srgbClr val="C0C0C0"/>
                  </a:outerShdw>
                </a:effectLst>
                <a:latin typeface="Helvetica" pitchFamily="34" charset="0"/>
              </a:rPr>
              <a:t>Investigated CIP and Precast Base slab</a:t>
            </a:r>
            <a:endParaRPr lang="en-US" sz="2800" b="1" dirty="0">
              <a:solidFill>
                <a:srgbClr val="009999"/>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12</a:t>
            </a:fld>
            <a:endParaRPr lang="en-US" dirty="0"/>
          </a:p>
        </p:txBody>
      </p:sp>
      <p:sp>
        <p:nvSpPr>
          <p:cNvPr id="5" name="Text Box 3"/>
          <p:cNvSpPr txBox="1">
            <a:spLocks noChangeArrowheads="1"/>
          </p:cNvSpPr>
          <p:nvPr/>
        </p:nvSpPr>
        <p:spPr bwMode="auto">
          <a:xfrm>
            <a:off x="187234" y="2912090"/>
            <a:ext cx="2904309" cy="4093428"/>
          </a:xfrm>
          <a:prstGeom prst="rect">
            <a:avLst/>
          </a:prstGeom>
          <a:noFill/>
          <a:ln w="9525">
            <a:noFill/>
            <a:miter lim="800000"/>
            <a:headEnd/>
            <a:tailEnd/>
          </a:ln>
          <a:effectLst/>
        </p:spPr>
        <p:txBody>
          <a:bodyPr wrap="square">
            <a:spAutoFit/>
          </a:bodyPr>
          <a:lstStyle/>
          <a:p>
            <a:pPr marL="285750" lvl="0" indent="-285750">
              <a:buFont typeface="Arial" pitchFamily="34" charset="0"/>
              <a:buChar char="•"/>
            </a:pPr>
            <a:endParaRPr lang="en-US" sz="2000" b="1" i="1" dirty="0" smtClean="0">
              <a:latin typeface="Helvetica" pitchFamily="34" charset="0"/>
            </a:endParaRPr>
          </a:p>
          <a:p>
            <a:pPr marL="285750" indent="-285750">
              <a:buFont typeface="Arial" pitchFamily="34" charset="0"/>
              <a:buChar char="•"/>
            </a:pPr>
            <a:r>
              <a:rPr lang="en-US" sz="2000" b="1" i="1" dirty="0" smtClean="0">
                <a:latin typeface="Helvetica" pitchFamily="34" charset="0"/>
              </a:rPr>
              <a:t>Cost and Schedule</a:t>
            </a:r>
          </a:p>
          <a:p>
            <a:pPr marL="285750" indent="-285750">
              <a:buFont typeface="Arial" pitchFamily="34" charset="0"/>
              <a:buChar char="•"/>
            </a:pPr>
            <a:r>
              <a:rPr lang="en-US" sz="2000" b="1" i="1" dirty="0" smtClean="0">
                <a:latin typeface="Helvetica" pitchFamily="34" charset="0"/>
              </a:rPr>
              <a:t>Constructability</a:t>
            </a:r>
          </a:p>
          <a:p>
            <a:pPr marL="285750" indent="-285750">
              <a:buFont typeface="Arial" pitchFamily="34" charset="0"/>
              <a:buChar char="•"/>
            </a:pPr>
            <a:r>
              <a:rPr lang="en-US" sz="2000" b="1" i="1" dirty="0" smtClean="0">
                <a:latin typeface="Helvetica" pitchFamily="34" charset="0"/>
              </a:rPr>
              <a:t>Attachments </a:t>
            </a:r>
          </a:p>
          <a:p>
            <a:pPr marL="285750" indent="-285750">
              <a:buFont typeface="Arial" pitchFamily="34" charset="0"/>
              <a:buChar char="•"/>
            </a:pPr>
            <a:r>
              <a:rPr lang="en-US" sz="2000" b="1" i="1" dirty="0" smtClean="0">
                <a:latin typeface="Helvetica" pitchFamily="34" charset="0"/>
              </a:rPr>
              <a:t>Services </a:t>
            </a:r>
            <a:r>
              <a:rPr lang="en-US" sz="2000" b="1" i="1" dirty="0">
                <a:latin typeface="Helvetica" pitchFamily="34" charset="0"/>
              </a:rPr>
              <a:t>i</a:t>
            </a:r>
            <a:r>
              <a:rPr lang="en-US" sz="2000" b="1" i="1" dirty="0" smtClean="0">
                <a:latin typeface="Helvetica" pitchFamily="34" charset="0"/>
              </a:rPr>
              <a:t>nstallation</a:t>
            </a:r>
          </a:p>
          <a:p>
            <a:pPr marL="285750" indent="-285750">
              <a:buFont typeface="Arial" pitchFamily="34" charset="0"/>
              <a:buChar char="•"/>
            </a:pPr>
            <a:r>
              <a:rPr lang="en-US" sz="2000" b="1" i="1" dirty="0" smtClean="0">
                <a:latin typeface="Helvetica" pitchFamily="34" charset="0"/>
              </a:rPr>
              <a:t>Life Cycle Costs</a:t>
            </a:r>
          </a:p>
          <a:p>
            <a:pPr marL="285750" indent="-285750">
              <a:buFont typeface="Arial" pitchFamily="34" charset="0"/>
              <a:buChar char="•"/>
            </a:pPr>
            <a:r>
              <a:rPr lang="en-US" sz="2000" b="1" i="1" dirty="0" smtClean="0">
                <a:latin typeface="Helvetica" pitchFamily="34" charset="0"/>
              </a:rPr>
              <a:t>Groundwater</a:t>
            </a:r>
          </a:p>
          <a:p>
            <a:pPr marL="285750" indent="-285750">
              <a:buFont typeface="Arial" pitchFamily="34" charset="0"/>
              <a:buChar char="•"/>
            </a:pPr>
            <a:r>
              <a:rPr lang="en-US" sz="2000" b="1" i="1" dirty="0" smtClean="0">
                <a:latin typeface="Helvetica" pitchFamily="34" charset="0"/>
              </a:rPr>
              <a:t>Lighting and Luminosity</a:t>
            </a:r>
          </a:p>
          <a:p>
            <a:pPr marL="285750" indent="-285750">
              <a:buFont typeface="Arial" pitchFamily="34" charset="0"/>
              <a:buChar char="•"/>
            </a:pPr>
            <a:endParaRPr lang="en-US" sz="2000" b="1" i="1" dirty="0" smtClean="0">
              <a:latin typeface="Helvetica" pitchFamily="34" charset="0"/>
            </a:endParaRPr>
          </a:p>
          <a:p>
            <a:pPr marL="285750" indent="-285750">
              <a:buFont typeface="Arial" pitchFamily="34" charset="0"/>
              <a:buChar char="•"/>
            </a:pPr>
            <a:endParaRPr lang="en-US" sz="2000" b="1" i="1" dirty="0" smtClean="0">
              <a:latin typeface="Helvetica" pitchFamily="34" charset="0"/>
            </a:endParaRPr>
          </a:p>
          <a:p>
            <a:pPr lvl="1">
              <a:buSzPct val="100000"/>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315200" y="995082"/>
            <a:ext cx="1586346" cy="205291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6709" y="2920883"/>
            <a:ext cx="5844837" cy="323553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2200" y="413656"/>
            <a:ext cx="2057400" cy="457200"/>
          </a:xfrm>
          <a:prstGeom prst="rect">
            <a:avLst/>
          </a:prstGeom>
        </p:spPr>
      </p:pic>
    </p:spTree>
    <p:extLst>
      <p:ext uri="{BB962C8B-B14F-4D97-AF65-F5344CB8AC3E}">
        <p14:creationId xmlns:p14="http://schemas.microsoft.com/office/powerpoint/2010/main" val="1430593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3400" y="874353"/>
            <a:ext cx="8062984" cy="1261884"/>
          </a:xfrm>
          <a:prstGeom prst="rect">
            <a:avLst/>
          </a:prstGeom>
          <a:noFill/>
          <a:ln w="9525">
            <a:noFill/>
            <a:miter lim="800000"/>
            <a:headEnd/>
            <a:tailEnd/>
          </a:ln>
          <a:effectLst/>
        </p:spPr>
        <p:txBody>
          <a:bodyPr wrap="square">
            <a:spAutoFit/>
          </a:bodyPr>
          <a:lstStyle/>
          <a:p>
            <a:pPr>
              <a:defRPr/>
            </a:pPr>
            <a:r>
              <a:rPr lang="en-US" sz="2800" b="1" dirty="0" smtClean="0">
                <a:solidFill>
                  <a:srgbClr val="009999"/>
                </a:solidFill>
                <a:effectLst>
                  <a:outerShdw blurRad="38100" dist="38100" dir="2700000" algn="tl">
                    <a:srgbClr val="C0C0C0"/>
                  </a:outerShdw>
                </a:effectLst>
                <a:latin typeface="Helvetica" pitchFamily="34" charset="0"/>
              </a:rPr>
              <a:t>Sites and Buildings  </a:t>
            </a:r>
            <a:endParaRPr lang="en-US" sz="2800" b="1" dirty="0">
              <a:solidFill>
                <a:srgbClr val="009999"/>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285750" indent="-285750">
              <a:buFont typeface="Arial" pitchFamily="34" charset="0"/>
              <a:buChar char="•"/>
            </a:pPr>
            <a:r>
              <a:rPr lang="en-US" sz="2000" b="1" i="1" dirty="0" smtClean="0">
                <a:latin typeface="Helvetica" pitchFamily="34" charset="0"/>
              </a:rPr>
              <a:t>Program developed from KCS Requirements</a:t>
            </a:r>
          </a:p>
          <a:p>
            <a:pPr marL="285750" indent="-285750">
              <a:buFont typeface="Arial" pitchFamily="34" charset="0"/>
              <a:buChar char="•"/>
            </a:pPr>
            <a:r>
              <a:rPr lang="en-US" sz="2000" b="1" i="1" dirty="0" smtClean="0">
                <a:latin typeface="Helvetica" pitchFamily="34" charset="0"/>
              </a:rPr>
              <a:t>Building </a:t>
            </a:r>
            <a:r>
              <a:rPr lang="en-US" sz="2000" b="1" i="1" dirty="0">
                <a:latin typeface="Helvetica" pitchFamily="34" charset="0"/>
              </a:rPr>
              <a:t>layouts </a:t>
            </a:r>
            <a:r>
              <a:rPr lang="en-US" sz="2000" b="1" i="1" dirty="0" smtClean="0">
                <a:latin typeface="Helvetica" pitchFamily="34" charset="0"/>
              </a:rPr>
              <a:t>for Cryo Major Shaft and Minor Shafts                 </a:t>
            </a: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13</a:t>
            </a:fld>
            <a:endParaRPr lang="en-US" dirty="0"/>
          </a:p>
        </p:txBody>
      </p:sp>
      <p:sp>
        <p:nvSpPr>
          <p:cNvPr id="5" name="Text Box 3"/>
          <p:cNvSpPr txBox="1">
            <a:spLocks noChangeArrowheads="1"/>
          </p:cNvSpPr>
          <p:nvPr/>
        </p:nvSpPr>
        <p:spPr bwMode="auto">
          <a:xfrm>
            <a:off x="145292" y="4825247"/>
            <a:ext cx="4343400" cy="1323439"/>
          </a:xfrm>
          <a:prstGeom prst="rect">
            <a:avLst/>
          </a:prstGeom>
          <a:noFill/>
          <a:ln w="9525">
            <a:noFill/>
            <a:miter lim="800000"/>
            <a:headEnd/>
            <a:tailEnd/>
          </a:ln>
          <a:effectLst/>
        </p:spPr>
        <p:txBody>
          <a:bodyPr wrap="square">
            <a:spAutoFit/>
          </a:bodyPr>
          <a:lstStyle/>
          <a:p>
            <a:pPr marL="285750" lvl="0" indent="-285750">
              <a:buFont typeface="Arial" pitchFamily="34" charset="0"/>
              <a:buChar char="•"/>
            </a:pPr>
            <a:endParaRPr lang="en-US" sz="2000" b="1" i="1" dirty="0" smtClean="0">
              <a:latin typeface="Helvetica" pitchFamily="34" charset="0"/>
            </a:endParaRPr>
          </a:p>
          <a:p>
            <a:pPr marL="285750" indent="-285750">
              <a:buFont typeface="Arial" pitchFamily="34" charset="0"/>
              <a:buChar char="•"/>
            </a:pPr>
            <a:endParaRPr lang="en-US" sz="2000" b="1" i="1" dirty="0" smtClean="0">
              <a:latin typeface="Helvetica" pitchFamily="34" charset="0"/>
            </a:endParaRPr>
          </a:p>
          <a:p>
            <a:pPr marL="285750" indent="-285750">
              <a:buFont typeface="Arial" pitchFamily="34" charset="0"/>
              <a:buChar char="•"/>
            </a:pPr>
            <a:endParaRPr lang="en-US" sz="2000" b="1" i="1" dirty="0" smtClean="0">
              <a:latin typeface="Helvetica" pitchFamily="34" charset="0"/>
            </a:endParaRPr>
          </a:p>
          <a:p>
            <a:pPr lvl="1">
              <a:buSzPct val="100000"/>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9416" y="2618088"/>
            <a:ext cx="5472184" cy="3517535"/>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321937"/>
            <a:ext cx="3386600" cy="278346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226" y="5486967"/>
            <a:ext cx="3209140" cy="648656"/>
          </a:xfrm>
          <a:prstGeom prst="rect">
            <a:avLst/>
          </a:prstGeom>
        </p:spPr>
      </p:pic>
    </p:spTree>
    <p:extLst>
      <p:ext uri="{BB962C8B-B14F-4D97-AF65-F5344CB8AC3E}">
        <p14:creationId xmlns:p14="http://schemas.microsoft.com/office/powerpoint/2010/main" val="1430593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066800"/>
            <a:ext cx="7834384" cy="5069307"/>
          </a:xfrm>
          <a:prstGeom prst="rect">
            <a:avLst/>
          </a:prstGeom>
        </p:spPr>
      </p:pic>
      <p:sp>
        <p:nvSpPr>
          <p:cNvPr id="2" name="Text Box 3"/>
          <p:cNvSpPr txBox="1">
            <a:spLocks noChangeArrowheads="1"/>
          </p:cNvSpPr>
          <p:nvPr/>
        </p:nvSpPr>
        <p:spPr bwMode="auto">
          <a:xfrm>
            <a:off x="228600" y="914400"/>
            <a:ext cx="8062984" cy="954107"/>
          </a:xfrm>
          <a:prstGeom prst="rect">
            <a:avLst/>
          </a:prstGeom>
          <a:noFill/>
          <a:ln w="9525">
            <a:noFill/>
            <a:miter lim="800000"/>
            <a:headEnd/>
            <a:tailEnd/>
          </a:ln>
          <a:effectLst/>
        </p:spPr>
        <p:txBody>
          <a:bodyPr wrap="square">
            <a:spAutoFit/>
          </a:bodyPr>
          <a:lstStyle/>
          <a:p>
            <a:pPr>
              <a:defRPr/>
            </a:pPr>
            <a:r>
              <a:rPr lang="en-US" sz="2800" dirty="0" smtClean="0">
                <a:solidFill>
                  <a:srgbClr val="009999"/>
                </a:solidFill>
                <a:effectLst>
                  <a:outerShdw blurRad="38100" dist="38100" dir="2700000" algn="tl">
                    <a:srgbClr val="000000">
                      <a:alpha val="43137"/>
                    </a:srgbClr>
                  </a:outerShdw>
                </a:effectLst>
                <a:latin typeface="Helvetica" pitchFamily="34" charset="0"/>
              </a:rPr>
              <a:t>Timing Diagram</a:t>
            </a:r>
            <a:endParaRPr lang="en-US" sz="2800" dirty="0">
              <a:solidFill>
                <a:srgbClr val="009999"/>
              </a:solidFill>
              <a:effectLst>
                <a:outerShdw blurRad="38100" dist="38100" dir="2700000" algn="tl">
                  <a:srgbClr val="000000">
                    <a:alpha val="43137"/>
                  </a:srgbClr>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endParaRPr lang="en-US" sz="2000" b="1" i="1" dirty="0">
              <a:latin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14</a:t>
            </a:fld>
            <a:endParaRPr lang="en-US" dirty="0"/>
          </a:p>
        </p:txBody>
      </p:sp>
    </p:spTree>
    <p:extLst>
      <p:ext uri="{BB962C8B-B14F-4D97-AF65-F5344CB8AC3E}">
        <p14:creationId xmlns:p14="http://schemas.microsoft.com/office/powerpoint/2010/main" val="14305939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15</a:t>
            </a:fld>
            <a:endParaRPr lang="en-US" dirty="0"/>
          </a:p>
        </p:txBody>
      </p:sp>
      <p:sp>
        <p:nvSpPr>
          <p:cNvPr id="5" name="Text Box 3"/>
          <p:cNvSpPr txBox="1">
            <a:spLocks noChangeArrowheads="1"/>
          </p:cNvSpPr>
          <p:nvPr/>
        </p:nvSpPr>
        <p:spPr bwMode="auto">
          <a:xfrm>
            <a:off x="381000" y="1014302"/>
            <a:ext cx="8305799" cy="4647426"/>
          </a:xfrm>
          <a:prstGeom prst="rect">
            <a:avLst/>
          </a:prstGeom>
          <a:noFill/>
          <a:ln w="9525">
            <a:noFill/>
            <a:miter lim="800000"/>
            <a:headEnd/>
            <a:tailEnd/>
          </a:ln>
          <a:effectLst/>
        </p:spPr>
        <p:txBody>
          <a:bodyPr wrap="square">
            <a:spAutoFit/>
          </a:bodyPr>
          <a:lstStyle/>
          <a:p>
            <a:r>
              <a:rPr lang="en-US" sz="2800" b="1" dirty="0">
                <a:solidFill>
                  <a:srgbClr val="009999"/>
                </a:solidFill>
                <a:effectLst>
                  <a:outerShdw blurRad="38100" dist="38100" dir="2700000" algn="tl">
                    <a:srgbClr val="C0C0C0"/>
                  </a:outerShdw>
                </a:effectLst>
                <a:latin typeface="Helvetica" pitchFamily="34" charset="0"/>
              </a:rPr>
              <a:t>Fire and Egress  Simulated Computational Fluid Dynamics </a:t>
            </a:r>
            <a:r>
              <a:rPr lang="en-US" sz="2800" b="1" dirty="0" smtClean="0">
                <a:solidFill>
                  <a:srgbClr val="009999"/>
                </a:solidFill>
                <a:effectLst>
                  <a:outerShdw blurRad="38100" dist="38100" dir="2700000" algn="tl">
                    <a:srgbClr val="C0C0C0"/>
                  </a:outerShdw>
                </a:effectLst>
                <a:latin typeface="Helvetica" pitchFamily="34" charset="0"/>
              </a:rPr>
              <a:t>Model</a:t>
            </a:r>
          </a:p>
          <a:p>
            <a:pPr marL="342900" indent="-342900">
              <a:buFont typeface="Arial" pitchFamily="34" charset="0"/>
              <a:buChar char="•"/>
            </a:pPr>
            <a:r>
              <a:rPr lang="en-US" sz="2000" b="1" i="1" dirty="0" smtClean="0">
                <a:latin typeface="Helvetica" pitchFamily="34" charset="0"/>
              </a:rPr>
              <a:t>The </a:t>
            </a:r>
            <a:r>
              <a:rPr lang="en-US" sz="2000" b="1" i="1" dirty="0">
                <a:latin typeface="Helvetica" pitchFamily="34" charset="0"/>
              </a:rPr>
              <a:t>Objective of the analysis was to confirm the feasibility </a:t>
            </a:r>
            <a:r>
              <a:rPr lang="en-US" sz="2000" b="1" i="1" dirty="0" smtClean="0">
                <a:latin typeface="Helvetica" pitchFamily="34" charset="0"/>
              </a:rPr>
              <a:t>and appropriateness </a:t>
            </a:r>
            <a:r>
              <a:rPr lang="en-US" sz="2000" b="1" i="1" dirty="0">
                <a:latin typeface="Helvetica" pitchFamily="34" charset="0"/>
              </a:rPr>
              <a:t>of the single tunnel life safety based on the </a:t>
            </a:r>
            <a:r>
              <a:rPr lang="en-US" sz="2000" b="1" i="1" dirty="0" smtClean="0">
                <a:latin typeface="Helvetica" pitchFamily="34" charset="0"/>
              </a:rPr>
              <a:t>life safety </a:t>
            </a:r>
            <a:r>
              <a:rPr lang="en-US" sz="2000" b="1" i="1" dirty="0">
                <a:latin typeface="Helvetica" pitchFamily="34" charset="0"/>
              </a:rPr>
              <a:t>requirements as delineated in NFPA 520. </a:t>
            </a:r>
            <a:endParaRPr lang="en-US" sz="2000" b="1" i="1" dirty="0" smtClean="0">
              <a:latin typeface="Helvetica" pitchFamily="34" charset="0"/>
            </a:endParaRPr>
          </a:p>
          <a:p>
            <a:pPr marL="342900" indent="-342900">
              <a:buFont typeface="Arial" pitchFamily="34" charset="0"/>
              <a:buChar char="•"/>
            </a:pPr>
            <a:r>
              <a:rPr lang="en-US" sz="2000" b="1" i="1" dirty="0" smtClean="0">
                <a:latin typeface="Helvetica" pitchFamily="34" charset="0"/>
              </a:rPr>
              <a:t>The tunnel </a:t>
            </a:r>
            <a:r>
              <a:rPr lang="en-US" sz="2000" b="1" i="1" dirty="0">
                <a:latin typeface="Helvetica" pitchFamily="34" charset="0"/>
              </a:rPr>
              <a:t>diameters of 4.5M, 5.0M,  5.5M and  6.5M </a:t>
            </a:r>
            <a:r>
              <a:rPr lang="en-US" sz="2000" b="1" i="1" dirty="0" smtClean="0">
                <a:latin typeface="Helvetica" pitchFamily="34" charset="0"/>
              </a:rPr>
              <a:t>were considered in the analysis.</a:t>
            </a:r>
          </a:p>
          <a:p>
            <a:pPr marL="342900" indent="-342900">
              <a:buFont typeface="Arial" pitchFamily="34" charset="0"/>
              <a:buChar char="•"/>
            </a:pPr>
            <a:r>
              <a:rPr lang="en-US" sz="2000" b="1" i="1" dirty="0" smtClean="0">
                <a:latin typeface="Helvetica" pitchFamily="34" charset="0"/>
              </a:rPr>
              <a:t>Area of Refuge (AOR) will be located between each vertical egress shaft to limit maximum travel distance of 610M.</a:t>
            </a:r>
          </a:p>
          <a:p>
            <a:pPr marL="342900" indent="-342900">
              <a:buFont typeface="Arial" pitchFamily="34" charset="0"/>
              <a:buChar char="•"/>
            </a:pPr>
            <a:r>
              <a:rPr lang="en-US" sz="2000" b="1" i="1" dirty="0" smtClean="0">
                <a:latin typeface="Helvetica" pitchFamily="34" charset="0"/>
              </a:rPr>
              <a:t>The computational model indicated  for every tunnel type </a:t>
            </a:r>
            <a:r>
              <a:rPr lang="en-US" sz="2000" b="1" i="1" dirty="0">
                <a:latin typeface="Helvetica" pitchFamily="34" charset="0"/>
              </a:rPr>
              <a:t>and tunnel diameter, there is a limiting fire size that will allow occupants in a single portions of the tunnel to evacuate before conditions become untenable.  Reference the following table.</a:t>
            </a:r>
          </a:p>
          <a:p>
            <a:pPr marL="342900" indent="-342900">
              <a:buFont typeface="Arial" pitchFamily="34" charset="0"/>
              <a:buChar char="•"/>
            </a:pPr>
            <a:endParaRPr lang="en-US" sz="2000" b="1" i="1" dirty="0">
              <a:latin typeface="Helvetica"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5715" y="5715000"/>
            <a:ext cx="2205037" cy="426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13216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0113" y="1219200"/>
            <a:ext cx="7696200" cy="400110"/>
          </a:xfrm>
          <a:prstGeom prst="rect">
            <a:avLst/>
          </a:prstGeom>
          <a:noFill/>
          <a:ln w="9525">
            <a:noFill/>
            <a:miter lim="800000"/>
            <a:headEnd/>
            <a:tailEnd/>
          </a:ln>
          <a:effectLst/>
        </p:spPr>
        <p:txBody>
          <a:bodyPr wrap="square">
            <a:spAutoFit/>
          </a:bodyPr>
          <a:lstStyle/>
          <a:p>
            <a:pPr lvl="2">
              <a:buSzPct val="100000"/>
            </a:pPr>
            <a:r>
              <a:rPr lang="en-US" sz="2000" b="1" i="1" dirty="0" smtClean="0">
                <a:effectLst>
                  <a:outerShdw blurRad="38100" dist="38100" dir="2700000" algn="tl">
                    <a:srgbClr val="000000">
                      <a:alpha val="43137"/>
                    </a:srgbClr>
                  </a:outerShdw>
                </a:effectLst>
                <a:latin typeface="Helvetica" pitchFamily="34" charset="0"/>
                <a:cs typeface="Helvetica" pitchFamily="34" charset="0"/>
              </a:rPr>
              <a:t>Area oor Reufyrexxxx</a:t>
            </a:r>
          </a:p>
        </p:txBody>
      </p:sp>
      <p:sp>
        <p:nvSpPr>
          <p:cNvPr id="3" name="Slide Number Placeholder 2"/>
          <p:cNvSpPr>
            <a:spLocks noGrp="1"/>
          </p:cNvSpPr>
          <p:nvPr>
            <p:ph type="sldNum" sz="quarter" idx="11"/>
          </p:nvPr>
        </p:nvSpPr>
        <p:spPr/>
        <p:txBody>
          <a:bodyPr/>
          <a:lstStyle/>
          <a:p>
            <a:fld id="{D3DC257D-78E3-4145-B6DC-EFDF247FB379}" type="slidenum">
              <a:rPr lang="en-US" smtClean="0"/>
              <a:pPr/>
              <a:t>16</a:t>
            </a:fld>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63102928"/>
              </p:ext>
            </p:extLst>
          </p:nvPr>
        </p:nvGraphicFramePr>
        <p:xfrm>
          <a:off x="1371600" y="1143000"/>
          <a:ext cx="6475411" cy="4819150"/>
        </p:xfrm>
        <a:graphic>
          <a:graphicData uri="http://schemas.openxmlformats.org/presentationml/2006/ole">
            <mc:AlternateContent xmlns:mc="http://schemas.openxmlformats.org/markup-compatibility/2006">
              <mc:Choice xmlns:v="urn:schemas-microsoft-com:vml" Requires="v">
                <p:oleObj spid="_x0000_s1070" name="Picture" r:id="rId3" imgW="7007040" imgH="5214600" progId="StaticMetafile">
                  <p:embed/>
                </p:oleObj>
              </mc:Choice>
              <mc:Fallback>
                <p:oleObj name="Picture" r:id="rId3" imgW="7007040" imgH="5214600" progId="StaticMetafile">
                  <p:embed/>
                  <p:pic>
                    <p:nvPicPr>
                      <p:cNvPr id="0" name=""/>
                      <p:cNvPicPr/>
                      <p:nvPr/>
                    </p:nvPicPr>
                    <p:blipFill>
                      <a:blip r:embed="rId4"/>
                      <a:stretch>
                        <a:fillRect/>
                      </a:stretch>
                    </p:blipFill>
                    <p:spPr>
                      <a:xfrm>
                        <a:off x="1371600" y="1143000"/>
                        <a:ext cx="6475411" cy="4819150"/>
                      </a:xfrm>
                      <a:prstGeom prst="rect">
                        <a:avLst/>
                      </a:prstGeom>
                    </p:spPr>
                  </p:pic>
                </p:oleObj>
              </mc:Fallback>
            </mc:AlternateContent>
          </a:graphicData>
        </a:graphic>
      </p:graphicFrame>
    </p:spTree>
    <p:extLst>
      <p:ext uri="{BB962C8B-B14F-4D97-AF65-F5344CB8AC3E}">
        <p14:creationId xmlns:p14="http://schemas.microsoft.com/office/powerpoint/2010/main" val="26457058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17</a:t>
            </a:fld>
            <a:endParaRPr lang="en-US" dirty="0"/>
          </a:p>
        </p:txBody>
      </p:sp>
      <p:sp>
        <p:nvSpPr>
          <p:cNvPr id="4" name="Text Box 3"/>
          <p:cNvSpPr txBox="1">
            <a:spLocks noChangeArrowheads="1"/>
          </p:cNvSpPr>
          <p:nvPr/>
        </p:nvSpPr>
        <p:spPr bwMode="auto">
          <a:xfrm>
            <a:off x="680113" y="990600"/>
            <a:ext cx="7696200" cy="5324535"/>
          </a:xfrm>
          <a:prstGeom prst="rect">
            <a:avLst/>
          </a:prstGeom>
          <a:noFill/>
          <a:ln w="9525">
            <a:noFill/>
            <a:miter lim="800000"/>
            <a:headEnd/>
            <a:tailEnd/>
          </a:ln>
          <a:effectLst/>
        </p:spPr>
        <p:txBody>
          <a:bodyPr wrap="square">
            <a:spAutoFit/>
          </a:bodyPr>
          <a:lstStyle/>
          <a:p>
            <a:pPr>
              <a:defRPr/>
            </a:pPr>
            <a:r>
              <a:rPr lang="en-US" sz="3200" b="1" i="1" u="sng" dirty="0" smtClean="0">
                <a:solidFill>
                  <a:srgbClr val="6600CC"/>
                </a:solidFill>
                <a:effectLst>
                  <a:outerShdw blurRad="38100" dist="38100" dir="2700000" algn="tl">
                    <a:srgbClr val="C0C0C0"/>
                  </a:outerShdw>
                </a:effectLst>
                <a:latin typeface="Helvetica" pitchFamily="34" charset="0"/>
              </a:rPr>
              <a:t>Conclusions</a:t>
            </a:r>
            <a:endParaRPr lang="en-US" sz="3200" b="1" i="1" u="sng" dirty="0">
              <a:solidFill>
                <a:srgbClr val="6600CC"/>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1257300" lvl="2" indent="-342900">
              <a:buSzPct val="100000"/>
              <a:buFont typeface="Wingdings" pitchFamily="2" charset="2"/>
              <a:buChar char="§"/>
            </a:pPr>
            <a:r>
              <a:rPr lang="en-US" sz="2000" b="1" i="1" dirty="0" smtClean="0">
                <a:effectLst>
                  <a:outerShdw blurRad="38100" dist="38100" dir="2700000" algn="tl">
                    <a:srgbClr val="000000">
                      <a:alpha val="43137"/>
                    </a:srgbClr>
                  </a:outerShdw>
                </a:effectLst>
                <a:latin typeface="Helvetica" pitchFamily="34" charset="0"/>
                <a:cs typeface="Helvetica" pitchFamily="34" charset="0"/>
              </a:rPr>
              <a:t>As </a:t>
            </a:r>
            <a:r>
              <a:rPr lang="en-US" sz="2000" b="1" i="1" dirty="0">
                <a:effectLst>
                  <a:outerShdw blurRad="38100" dist="38100" dir="2700000" algn="tl">
                    <a:srgbClr val="000000">
                      <a:alpha val="43137"/>
                    </a:srgbClr>
                  </a:outerShdw>
                </a:effectLst>
                <a:latin typeface="Helvetica" pitchFamily="34" charset="0"/>
                <a:cs typeface="Helvetica" pitchFamily="34" charset="0"/>
              </a:rPr>
              <a:t>smoke travels down the tunnel away from the fire it cools and eventually approaches the ambient temperature of the </a:t>
            </a:r>
            <a:r>
              <a:rPr lang="en-US" sz="2000" b="1" i="1" dirty="0" smtClean="0">
                <a:effectLst>
                  <a:outerShdw blurRad="38100" dist="38100" dir="2700000" algn="tl">
                    <a:srgbClr val="000000">
                      <a:alpha val="43137"/>
                    </a:srgbClr>
                  </a:outerShdw>
                </a:effectLst>
                <a:latin typeface="Helvetica" pitchFamily="34" charset="0"/>
                <a:cs typeface="Helvetica" pitchFamily="34" charset="0"/>
              </a:rPr>
              <a:t>tunnel at a distance away from the fire, when this occurs, the cool smoke looses buoyancy and begins to be drawn back towards the fire by air being entrained into the fire near the floor of the tunnel (back-layering).</a:t>
            </a:r>
          </a:p>
          <a:p>
            <a:pPr marL="1257300" lvl="2" indent="-342900">
              <a:buSzPct val="100000"/>
              <a:buFont typeface="Wingdings" pitchFamily="2" charset="2"/>
              <a:buChar char="§"/>
            </a:pPr>
            <a:r>
              <a:rPr lang="en-US" sz="2000" b="1" i="1" dirty="0" smtClean="0">
                <a:effectLst>
                  <a:outerShdw blurRad="38100" dist="38100" dir="2700000" algn="tl">
                    <a:srgbClr val="000000">
                      <a:alpha val="43137"/>
                    </a:srgbClr>
                  </a:outerShdw>
                </a:effectLst>
                <a:latin typeface="Helvetica" pitchFamily="34" charset="0"/>
                <a:cs typeface="Helvetica" pitchFamily="34" charset="0"/>
              </a:rPr>
              <a:t>The analysis has demonstrated that fires are small enough to allow occupants to walk faster than the rate at which back-layering occurs.  Once back-layering occurs, occupants would remain in clear conditions if they continue to walk away from the leading edge of the smoke as it propagates down the tunnel.</a:t>
            </a:r>
            <a:endParaRPr lang="en-US" sz="2000" b="1" i="1" dirty="0">
              <a:effectLst>
                <a:outerShdw blurRad="38100" dist="38100" dir="2700000" algn="tl">
                  <a:srgbClr val="000000">
                    <a:alpha val="43137"/>
                  </a:srgbClr>
                </a:outerShdw>
              </a:effectLst>
              <a:latin typeface="Helvetica" pitchFamily="34" charset="0"/>
              <a:cs typeface="Helvetica" pitchFamily="34" charset="0"/>
            </a:endParaRPr>
          </a:p>
          <a:p>
            <a:pPr marL="1257300" lvl="2" indent="-342900">
              <a:buSzPct val="100000"/>
              <a:buFont typeface="Wingdings" pitchFamily="2" charset="2"/>
              <a:buChar char="§"/>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Tree>
    <p:extLst>
      <p:ext uri="{BB962C8B-B14F-4D97-AF65-F5344CB8AC3E}">
        <p14:creationId xmlns:p14="http://schemas.microsoft.com/office/powerpoint/2010/main" val="15659645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18</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244688524"/>
              </p:ext>
            </p:extLst>
          </p:nvPr>
        </p:nvGraphicFramePr>
        <p:xfrm>
          <a:off x="457200" y="838200"/>
          <a:ext cx="8096250" cy="3795554"/>
        </p:xfrm>
        <a:graphic>
          <a:graphicData uri="http://schemas.openxmlformats.org/presentationml/2006/ole">
            <mc:AlternateContent xmlns:mc="http://schemas.openxmlformats.org/markup-compatibility/2006">
              <mc:Choice xmlns:v="urn:schemas-microsoft-com:vml" Requires="v">
                <p:oleObj spid="_x0000_s2094" name="Picture" r:id="rId3" imgW="8269200" imgH="3876480" progId="StaticMetafile">
                  <p:embed/>
                </p:oleObj>
              </mc:Choice>
              <mc:Fallback>
                <p:oleObj name="Picture" r:id="rId3" imgW="8269200" imgH="3876480" progId="StaticMetafile">
                  <p:embed/>
                  <p:pic>
                    <p:nvPicPr>
                      <p:cNvPr id="0" name=""/>
                      <p:cNvPicPr/>
                      <p:nvPr/>
                    </p:nvPicPr>
                    <p:blipFill>
                      <a:blip r:embed="rId4"/>
                      <a:stretch>
                        <a:fillRect/>
                      </a:stretch>
                    </p:blipFill>
                    <p:spPr>
                      <a:xfrm>
                        <a:off x="457200" y="838200"/>
                        <a:ext cx="8096250" cy="3795554"/>
                      </a:xfrm>
                      <a:prstGeom prst="rect">
                        <a:avLst/>
                      </a:prstGeom>
                    </p:spPr>
                  </p:pic>
                </p:oleObj>
              </mc:Fallback>
            </mc:AlternateContent>
          </a:graphicData>
        </a:graphic>
      </p:graphicFrame>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 y="4013757"/>
            <a:ext cx="3276600" cy="2120152"/>
          </a:xfrm>
          <a:prstGeom prst="rect">
            <a:avLst/>
          </a:prstGeom>
        </p:spPr>
      </p:pic>
    </p:spTree>
    <p:extLst>
      <p:ext uri="{BB962C8B-B14F-4D97-AF65-F5344CB8AC3E}">
        <p14:creationId xmlns:p14="http://schemas.microsoft.com/office/powerpoint/2010/main" val="1860553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0113" y="1219200"/>
            <a:ext cx="7696200" cy="3293209"/>
          </a:xfrm>
          <a:prstGeom prst="rect">
            <a:avLst/>
          </a:prstGeom>
          <a:noFill/>
          <a:ln w="9525">
            <a:noFill/>
            <a:miter lim="800000"/>
            <a:headEnd/>
            <a:tailEnd/>
          </a:ln>
          <a:effectLst/>
        </p:spPr>
        <p:txBody>
          <a:bodyPr wrap="square">
            <a:spAutoFit/>
          </a:bodyPr>
          <a:lstStyle/>
          <a:p>
            <a:pPr>
              <a:defRPr/>
            </a:pPr>
            <a:r>
              <a:rPr lang="en-US" sz="3200" b="1" i="1" u="sng" dirty="0" smtClean="0">
                <a:solidFill>
                  <a:srgbClr val="6600CC"/>
                </a:solidFill>
                <a:effectLst>
                  <a:outerShdw blurRad="38100" dist="38100" dir="2700000" algn="tl">
                    <a:srgbClr val="C0C0C0"/>
                  </a:outerShdw>
                </a:effectLst>
                <a:latin typeface="Helvetica" pitchFamily="34" charset="0"/>
              </a:rPr>
              <a:t>Utilities </a:t>
            </a: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TIMELINE</a:t>
            </a:r>
          </a:p>
          <a:p>
            <a:pPr lvl="1">
              <a:buSzPct val="100000"/>
              <a:buFont typeface="Arial" pitchFamily="34" charset="0"/>
              <a:buChar char="•"/>
            </a:pPr>
            <a:r>
              <a:rPr lang="en-US" sz="2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CFS-MECHANICAL</a:t>
            </a:r>
          </a:p>
          <a:p>
            <a:pPr lvl="1">
              <a:buSzPct val="100000"/>
              <a:buFont typeface="Arial" pitchFamily="34" charset="0"/>
              <a:buChar char="•"/>
            </a:pPr>
            <a:r>
              <a:rPr lang="en-US" sz="2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CFS-ELECTRICAL</a:t>
            </a:r>
          </a:p>
          <a:p>
            <a:pPr lvl="1">
              <a:buSzPct val="100000"/>
              <a:buFont typeface="Arial" pitchFamily="34" charset="0"/>
              <a:buChar char="•"/>
            </a:pPr>
            <a:r>
              <a:rPr lang="en-US" sz="2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WORK THAT WE STILL HAVE TO DO</a:t>
            </a:r>
          </a:p>
          <a:p>
            <a:pPr lvl="1">
              <a:buSzPct val="100000"/>
              <a:buFont typeface="Arial" pitchFamily="34" charset="0"/>
              <a:buChar char="•"/>
            </a:pPr>
            <a:r>
              <a:rPr lang="en-US" sz="2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LOW POWER – our understanding</a:t>
            </a:r>
          </a:p>
          <a:p>
            <a:pPr lvl="1">
              <a:buSzPct val="100000"/>
              <a:buFont typeface="Arial" pitchFamily="34" charset="0"/>
              <a:buChar char="•"/>
            </a:pPr>
            <a:r>
              <a:rPr lang="en-US" sz="2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QUESTIONS - we need answers</a:t>
            </a:r>
          </a:p>
        </p:txBody>
      </p:sp>
      <p:sp>
        <p:nvSpPr>
          <p:cNvPr id="3" name="Slide Number Placeholder 2"/>
          <p:cNvSpPr>
            <a:spLocks noGrp="1"/>
          </p:cNvSpPr>
          <p:nvPr>
            <p:ph type="sldNum" sz="quarter" idx="11"/>
          </p:nvPr>
        </p:nvSpPr>
        <p:spPr/>
        <p:txBody>
          <a:bodyPr/>
          <a:lstStyle/>
          <a:p>
            <a:fld id="{D3DC257D-78E3-4145-B6DC-EFDF247FB379}" type="slidenum">
              <a:rPr lang="en-US" smtClean="0"/>
              <a:pPr/>
              <a:t>19</a:t>
            </a:fld>
            <a:endParaRPr lang="en-US" dirty="0"/>
          </a:p>
        </p:txBody>
      </p:sp>
    </p:spTree>
    <p:extLst>
      <p:ext uri="{BB962C8B-B14F-4D97-AF65-F5344CB8AC3E}">
        <p14:creationId xmlns:p14="http://schemas.microsoft.com/office/powerpoint/2010/main" val="725159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87531" y="1066800"/>
            <a:ext cx="8382000" cy="4801314"/>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CFS Progress and Status</a:t>
            </a:r>
          </a:p>
          <a:p>
            <a:pPr>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342900" indent="-342900">
              <a:buClr>
                <a:srgbClr val="009999"/>
              </a:buClr>
              <a:buFont typeface="Arial" pitchFamily="34" charset="0"/>
              <a:buChar char="•"/>
            </a:pPr>
            <a:r>
              <a:rPr lang="en-US" sz="2400" b="1" i="1" dirty="0" smtClean="0">
                <a:solidFill>
                  <a:srgbClr val="009999"/>
                </a:solidFill>
                <a:effectLst>
                  <a:outerShdw blurRad="38100" dist="38100" dir="2700000" algn="tl">
                    <a:srgbClr val="000000">
                      <a:alpha val="43137"/>
                    </a:srgbClr>
                  </a:outerShdw>
                </a:effectLst>
                <a:latin typeface="Helvetica" pitchFamily="34" charset="0"/>
              </a:rPr>
              <a:t>Asian Region</a:t>
            </a:r>
            <a:endParaRPr lang="en-US" sz="2400" b="1" i="1" dirty="0">
              <a:solidFill>
                <a:srgbClr val="009999"/>
              </a:solidFill>
              <a:effectLst>
                <a:outerShdw blurRad="38100" dist="38100" dir="2700000" algn="tl">
                  <a:srgbClr val="000000">
                    <a:alpha val="43137"/>
                  </a:srgbClr>
                </a:outerShdw>
              </a:effectLst>
              <a:latin typeface="Helvetica" pitchFamily="34" charset="0"/>
            </a:endParaRPr>
          </a:p>
          <a:p>
            <a:pPr marL="742950" lvl="1" indent="-285750">
              <a:buClr>
                <a:schemeClr val="tx1"/>
              </a:buClr>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Single Tunnel w/Center Shielding Wall can be Optimized Using the 	RDR Type HLRF System</a:t>
            </a:r>
          </a:p>
          <a:p>
            <a:pPr marL="742950" lvl="1" indent="-285750">
              <a:buClr>
                <a:schemeClr val="tx1"/>
              </a:buClr>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DRFS will not be Pursued at this Time</a:t>
            </a:r>
          </a:p>
          <a:p>
            <a:pPr marL="742950" lvl="1" indent="-285750">
              <a:buClr>
                <a:schemeClr val="tx1"/>
              </a:buClr>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Detailed Mechanical and Electrical Design will be Based on RDR RF</a:t>
            </a:r>
            <a:endParaRPr lang="en-US" b="1" i="1" dirty="0">
              <a:effectLst>
                <a:outerShdw blurRad="38100" dist="38100" dir="2700000" algn="tl">
                  <a:srgbClr val="000000">
                    <a:alpha val="43137"/>
                  </a:srgbClr>
                </a:outerShdw>
              </a:effectLst>
              <a:latin typeface="Helvetica" pitchFamily="34" charset="0"/>
            </a:endParaRPr>
          </a:p>
          <a:p>
            <a:pPr marL="342900" indent="-342900">
              <a:buClr>
                <a:srgbClr val="009999"/>
              </a:buClr>
              <a:buFont typeface="Arial" pitchFamily="34" charset="0"/>
              <a:buChar char="•"/>
            </a:pPr>
            <a:r>
              <a:rPr lang="en-US" sz="2400" b="1" i="1" dirty="0" smtClean="0">
                <a:solidFill>
                  <a:srgbClr val="009999"/>
                </a:solidFill>
                <a:effectLst>
                  <a:outerShdw blurRad="38100" dist="38100" dir="2700000" algn="tl">
                    <a:srgbClr val="000000">
                      <a:alpha val="43137"/>
                    </a:srgbClr>
                  </a:outerShdw>
                </a:effectLst>
                <a:latin typeface="Helvetica" pitchFamily="34" charset="0"/>
              </a:rPr>
              <a:t>Americas Region</a:t>
            </a:r>
          </a:p>
          <a:p>
            <a:pPr marL="742950" lvl="1" indent="-285750">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KCS and DRFS RF Systems have been the Basis of Work to Date</a:t>
            </a:r>
          </a:p>
          <a:p>
            <a:pPr marL="742950" lvl="1" indent="-285750">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Complete Mechanical and Electrical Designs have been Developed</a:t>
            </a:r>
          </a:p>
          <a:p>
            <a:pPr marL="742950" lvl="1" indent="-285750">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Extent of Design for RDR RF System is the Development of a 	Preliminary ML Cross Section</a:t>
            </a:r>
          </a:p>
          <a:p>
            <a:pPr marL="742950" lvl="1" indent="-285750">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Limited Time and Resources will Impact the Detail of Mechanical 	and Electrical Design for RDR RF </a:t>
            </a:r>
          </a:p>
          <a:p>
            <a:pPr marL="342900" indent="-342900">
              <a:buClr>
                <a:srgbClr val="009999"/>
              </a:buClr>
              <a:buFont typeface="Arial" pitchFamily="34" charset="0"/>
              <a:buChar char="•"/>
            </a:pPr>
            <a:r>
              <a:rPr lang="en-US" sz="2400" b="1" i="1" dirty="0" smtClean="0">
                <a:solidFill>
                  <a:srgbClr val="009999"/>
                </a:solidFill>
                <a:effectLst>
                  <a:outerShdw blurRad="38100" dist="38100" dir="2700000" algn="tl">
                    <a:srgbClr val="000000">
                      <a:alpha val="43137"/>
                    </a:srgbClr>
                  </a:outerShdw>
                </a:effectLst>
                <a:latin typeface="Helvetica" pitchFamily="34" charset="0"/>
              </a:rPr>
              <a:t>European Region</a:t>
            </a:r>
            <a:endParaRPr lang="en-US" sz="2400" b="1" i="1" dirty="0">
              <a:solidFill>
                <a:srgbClr val="009999"/>
              </a:solidFill>
              <a:effectLst>
                <a:outerShdw blurRad="38100" dist="38100" dir="2700000" algn="tl">
                  <a:srgbClr val="000000">
                    <a:alpha val="43137"/>
                  </a:srgbClr>
                </a:outerShdw>
              </a:effectLst>
              <a:latin typeface="Helvetica" pitchFamily="34" charset="0"/>
            </a:endParaRPr>
          </a:p>
          <a:p>
            <a:pPr marL="742950" lvl="1" indent="-285750">
              <a:buClr>
                <a:schemeClr val="tx1"/>
              </a:buClr>
              <a:buSzPct val="50000"/>
              <a:buFont typeface="Wingdings" pitchFamily="2" charset="2"/>
              <a:buChar char="q"/>
            </a:pPr>
            <a:r>
              <a:rPr lang="en-US" b="1" i="1" dirty="0" smtClean="0">
                <a:effectLst>
                  <a:outerShdw blurRad="38100" dist="38100" dir="2700000" algn="tl">
                    <a:srgbClr val="000000">
                      <a:alpha val="43137"/>
                    </a:srgbClr>
                  </a:outerShdw>
                </a:effectLst>
                <a:latin typeface="Helvetica" pitchFamily="34" charset="0"/>
              </a:rPr>
              <a:t>Civil Design will be Developed Using KCS RF System</a:t>
            </a:r>
            <a:endParaRPr lang="en-US" b="1" i="1" dirty="0">
              <a:effectLst>
                <a:outerShdw blurRad="38100" dist="38100" dir="2700000" algn="tl">
                  <a:srgbClr val="000000">
                    <a:alpha val="43137"/>
                  </a:srgbClr>
                </a:outerShdw>
              </a:effectLst>
              <a:latin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2</a:t>
            </a:fld>
            <a:endParaRPr lang="en-US" dirty="0"/>
          </a:p>
        </p:txBody>
      </p:sp>
    </p:spTree>
    <p:extLst>
      <p:ext uri="{BB962C8B-B14F-4D97-AF65-F5344CB8AC3E}">
        <p14:creationId xmlns:p14="http://schemas.microsoft.com/office/powerpoint/2010/main" val="21097088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huedem\Desktop\3dil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713117"/>
            <a:ext cx="4190431" cy="2514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3"/>
          <p:cNvSpPr txBox="1">
            <a:spLocks noChangeArrowheads="1"/>
          </p:cNvSpPr>
          <p:nvPr/>
        </p:nvSpPr>
        <p:spPr bwMode="auto">
          <a:xfrm>
            <a:off x="457200" y="838200"/>
            <a:ext cx="8062984" cy="3416320"/>
          </a:xfrm>
          <a:prstGeom prst="rect">
            <a:avLst/>
          </a:prstGeom>
          <a:noFill/>
          <a:ln w="9525">
            <a:noFill/>
            <a:miter lim="800000"/>
            <a:headEnd/>
            <a:tailEnd/>
          </a:ln>
          <a:effectLst/>
        </p:spPr>
        <p:txBody>
          <a:bodyPr wrap="square">
            <a:spAutoFit/>
          </a:bodyPr>
          <a:lstStyle/>
          <a:p>
            <a:pPr>
              <a:defRPr/>
            </a:pPr>
            <a:r>
              <a:rPr lang="en-US" sz="2800" b="1" i="1" u="sng" dirty="0" smtClean="0">
                <a:solidFill>
                  <a:srgbClr val="009999"/>
                </a:solidFill>
                <a:effectLst>
                  <a:outerShdw blurRad="38100" dist="38100" dir="2700000" algn="tl">
                    <a:srgbClr val="C0C0C0"/>
                  </a:outerShdw>
                </a:effectLst>
                <a:latin typeface="Helvetica" pitchFamily="34" charset="0"/>
              </a:rPr>
              <a:t>Conventional Mechanical – ML/Rtml only</a:t>
            </a:r>
            <a:endParaRPr lang="en-US" sz="2800" b="1" i="1" u="sng" dirty="0">
              <a:solidFill>
                <a:srgbClr val="009999"/>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285750" indent="-285750">
              <a:buFont typeface="Arial" pitchFamily="34" charset="0"/>
              <a:buChar char="•"/>
            </a:pPr>
            <a:r>
              <a:rPr lang="en-US" sz="2000" b="1" i="1" dirty="0" smtClean="0">
                <a:latin typeface="Helvetica" pitchFamily="34" charset="0"/>
              </a:rPr>
              <a:t>For </a:t>
            </a:r>
            <a:r>
              <a:rPr lang="en-US" sz="2000" b="1" i="1" dirty="0">
                <a:latin typeface="Helvetica" pitchFamily="34" charset="0"/>
              </a:rPr>
              <a:t>KCS, </a:t>
            </a:r>
            <a:r>
              <a:rPr lang="en-US" sz="2000" b="1" i="1" dirty="0" smtClean="0">
                <a:latin typeface="Helvetica" pitchFamily="34" charset="0"/>
              </a:rPr>
              <a:t>there are total of 12 process water </a:t>
            </a:r>
            <a:r>
              <a:rPr lang="en-US" sz="2000" b="1" i="1" dirty="0">
                <a:latin typeface="Helvetica" pitchFamily="34" charset="0"/>
              </a:rPr>
              <a:t>plant </a:t>
            </a:r>
            <a:r>
              <a:rPr lang="en-US" sz="2000" b="1" i="1" dirty="0" smtClean="0">
                <a:latin typeface="Helvetica" pitchFamily="34" charset="0"/>
              </a:rPr>
              <a:t>located </a:t>
            </a:r>
            <a:r>
              <a:rPr lang="en-US" sz="2000" b="1" i="1" dirty="0">
                <a:latin typeface="Helvetica" pitchFamily="34" charset="0"/>
              </a:rPr>
              <a:t>above the 6 major shafts and 6 minor shafts in ML. </a:t>
            </a:r>
            <a:r>
              <a:rPr lang="en-US" sz="2000" b="1" i="1" dirty="0" smtClean="0">
                <a:latin typeface="Helvetica" pitchFamily="34" charset="0"/>
              </a:rPr>
              <a:t> The sizes are about 5MW each for the minor plants, and 17-21 MW each for the major plants.</a:t>
            </a:r>
          </a:p>
          <a:p>
            <a:r>
              <a:rPr lang="en-US" sz="2000" b="1" i="1" dirty="0" smtClean="0">
                <a:latin typeface="Helvetica" pitchFamily="34" charset="0"/>
              </a:rPr>
              <a:t> </a:t>
            </a:r>
            <a:endParaRPr lang="en-US" sz="2000" b="1" i="1" dirty="0">
              <a:latin typeface="Helvetica" pitchFamily="34" charset="0"/>
            </a:endParaRPr>
          </a:p>
          <a:p>
            <a:pPr marL="285750" lvl="0" indent="-285750">
              <a:buFont typeface="Arial" pitchFamily="34" charset="0"/>
              <a:buChar char="•"/>
            </a:pPr>
            <a:r>
              <a:rPr lang="en-US" sz="2000" b="1" i="1" dirty="0" smtClean="0">
                <a:latin typeface="Helvetica" pitchFamily="34" charset="0"/>
              </a:rPr>
              <a:t>The </a:t>
            </a:r>
            <a:r>
              <a:rPr lang="en-US" sz="2000" b="1" i="1" dirty="0">
                <a:latin typeface="Helvetica" pitchFamily="34" charset="0"/>
              </a:rPr>
              <a:t>minor plants provide cooling for the surface RF </a:t>
            </a:r>
            <a:r>
              <a:rPr lang="en-US" sz="2000" b="1" i="1" dirty="0" smtClean="0">
                <a:latin typeface="Helvetica" pitchFamily="34" charset="0"/>
              </a:rPr>
              <a:t>equipment only</a:t>
            </a:r>
            <a:r>
              <a:rPr lang="en-US" sz="2000" b="1" i="1" dirty="0">
                <a:latin typeface="Helvetica" pitchFamily="34" charset="0"/>
              </a:rPr>
              <a:t>, while the major shaft plants provide cooling for the tunnel RF components, cryo plants, RTML at extreme ends, as well as the surface RF equipment. </a:t>
            </a: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20</a:t>
            </a:fld>
            <a:endParaRPr lang="en-US" dirty="0"/>
          </a:p>
        </p:txBody>
      </p:sp>
      <p:sp>
        <p:nvSpPr>
          <p:cNvPr id="5" name="Text Box 3"/>
          <p:cNvSpPr txBox="1">
            <a:spLocks noChangeArrowheads="1"/>
          </p:cNvSpPr>
          <p:nvPr/>
        </p:nvSpPr>
        <p:spPr bwMode="auto">
          <a:xfrm>
            <a:off x="457200" y="4114800"/>
            <a:ext cx="4343400" cy="2246769"/>
          </a:xfrm>
          <a:prstGeom prst="rect">
            <a:avLst/>
          </a:prstGeom>
          <a:noFill/>
          <a:ln w="9525">
            <a:noFill/>
            <a:miter lim="800000"/>
            <a:headEnd/>
            <a:tailEnd/>
          </a:ln>
          <a:effectLst/>
        </p:spPr>
        <p:txBody>
          <a:bodyPr wrap="square">
            <a:spAutoFit/>
          </a:bodyPr>
          <a:lstStyle/>
          <a:p>
            <a:pPr marL="285750" lvl="0" indent="-285750">
              <a:buFont typeface="Arial" pitchFamily="34" charset="0"/>
              <a:buChar char="•"/>
            </a:pPr>
            <a:endParaRPr lang="en-US" sz="2000" b="1" i="1" dirty="0" smtClean="0">
              <a:latin typeface="Helvetica" pitchFamily="34" charset="0"/>
            </a:endParaRPr>
          </a:p>
          <a:p>
            <a:pPr marL="285750" indent="-285750">
              <a:buFont typeface="Arial" pitchFamily="34" charset="0"/>
              <a:buChar char="•"/>
            </a:pPr>
            <a:r>
              <a:rPr lang="en-US" sz="2000" b="1" i="1" dirty="0" smtClean="0">
                <a:latin typeface="Helvetica" pitchFamily="34" charset="0"/>
              </a:rPr>
              <a:t>For DRFS, the plant location is roughly same as RDR, 3 on each side, with sizes from 20 to 33MW each. </a:t>
            </a:r>
          </a:p>
          <a:p>
            <a:pPr marL="285750" indent="-285750">
              <a:buFont typeface="Arial" pitchFamily="34" charset="0"/>
              <a:buChar char="•"/>
            </a:pPr>
            <a:endParaRPr lang="en-US" sz="2000" b="1" i="1" dirty="0" smtClean="0">
              <a:latin typeface="Helvetica" pitchFamily="34" charset="0"/>
            </a:endParaRPr>
          </a:p>
          <a:p>
            <a:pPr lvl="1">
              <a:buSzPct val="100000"/>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Tree>
    <p:extLst>
      <p:ext uri="{BB962C8B-B14F-4D97-AF65-F5344CB8AC3E}">
        <p14:creationId xmlns:p14="http://schemas.microsoft.com/office/powerpoint/2010/main" val="2344785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Z:\Active Projects\6\11\09\MISC\Emil\AFTER FEB 2011\3 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20193" y="1340988"/>
            <a:ext cx="3219691" cy="4678812"/>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3"/>
          <p:cNvSpPr txBox="1">
            <a:spLocks noChangeArrowheads="1"/>
          </p:cNvSpPr>
          <p:nvPr/>
        </p:nvSpPr>
        <p:spPr bwMode="auto">
          <a:xfrm>
            <a:off x="457201" y="990600"/>
            <a:ext cx="5162992" cy="5755422"/>
          </a:xfrm>
          <a:prstGeom prst="rect">
            <a:avLst/>
          </a:prstGeom>
          <a:noFill/>
          <a:ln w="9525">
            <a:noFill/>
            <a:miter lim="800000"/>
            <a:headEnd/>
            <a:tailEnd/>
          </a:ln>
          <a:effectLst/>
        </p:spPr>
        <p:txBody>
          <a:bodyPr wrap="square">
            <a:spAutoFit/>
          </a:bodyPr>
          <a:lstStyle/>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a:t>
            </a:r>
            <a:r>
              <a:rPr lang="en-US" sz="2000" b="1" i="1" dirty="0" smtClean="0">
                <a:solidFill>
                  <a:srgbClr val="009999"/>
                </a:solidFill>
                <a:latin typeface="Helvetica" pitchFamily="34" charset="0"/>
                <a:cs typeface="Helvetica" pitchFamily="34" charset="0"/>
              </a:rPr>
              <a:t>Continuation Conventional Mechanical</a:t>
            </a:r>
          </a:p>
          <a:p>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a:p>
            <a:pPr marL="285750" indent="-285750">
              <a:buFont typeface="Arial" pitchFamily="34" charset="0"/>
              <a:buChar char="•"/>
            </a:pPr>
            <a:r>
              <a:rPr lang="en-US" sz="2000" b="1" i="1" dirty="0" smtClean="0">
                <a:effectLst>
                  <a:outerShdw blurRad="38100" dist="38100" dir="2700000" algn="tl">
                    <a:srgbClr val="000000">
                      <a:alpha val="43137"/>
                    </a:srgbClr>
                  </a:outerShdw>
                </a:effectLst>
                <a:latin typeface="Helvetica" pitchFamily="34" charset="0"/>
                <a:cs typeface="Helvetica" pitchFamily="34" charset="0"/>
              </a:rPr>
              <a:t>P</a:t>
            </a:r>
            <a:r>
              <a:rPr lang="en-US" sz="2000" b="1" i="1" dirty="0" smtClean="0">
                <a:latin typeface="Helvetica" pitchFamily="34" charset="0"/>
              </a:rPr>
              <a:t>rocess </a:t>
            </a:r>
            <a:r>
              <a:rPr lang="en-US" sz="2000" b="1" i="1" dirty="0">
                <a:latin typeface="Helvetica" pitchFamily="34" charset="0"/>
              </a:rPr>
              <a:t>water cooling system for Main Linac </a:t>
            </a:r>
            <a:r>
              <a:rPr lang="en-US" sz="2000" b="1" i="1" dirty="0" smtClean="0">
                <a:latin typeface="Helvetica" pitchFamily="34" charset="0"/>
              </a:rPr>
              <a:t>utilizes cooling towers </a:t>
            </a:r>
            <a:r>
              <a:rPr lang="en-US" sz="2000" b="1" i="1" dirty="0">
                <a:latin typeface="Helvetica" pitchFamily="34" charset="0"/>
              </a:rPr>
              <a:t>for heat rejection. Scheme is similar to the DRFS and RDR </a:t>
            </a:r>
            <a:r>
              <a:rPr lang="en-US" sz="2000" b="1" i="1" dirty="0" smtClean="0">
                <a:latin typeface="Helvetica" pitchFamily="34" charset="0"/>
              </a:rPr>
              <a:t>concept except </a:t>
            </a:r>
            <a:r>
              <a:rPr lang="en-US" sz="2000" b="1" i="1" dirty="0">
                <a:latin typeface="Helvetica" pitchFamily="34" charset="0"/>
              </a:rPr>
              <a:t>there’s no chilled </a:t>
            </a:r>
            <a:r>
              <a:rPr lang="en-US" sz="2000" b="1" i="1" dirty="0" smtClean="0">
                <a:latin typeface="Helvetica" pitchFamily="34" charset="0"/>
              </a:rPr>
              <a:t>water system.</a:t>
            </a:r>
          </a:p>
          <a:p>
            <a:pPr marL="285750" indent="-285750">
              <a:buFont typeface="Arial" pitchFamily="34" charset="0"/>
              <a:buChar char="•"/>
            </a:pPr>
            <a:endParaRPr lang="en-US" sz="2000" b="1" i="1" dirty="0" smtClean="0">
              <a:latin typeface="Helvetica" pitchFamily="34" charset="0"/>
            </a:endParaRPr>
          </a:p>
          <a:p>
            <a:pPr marL="285750" lvl="0" indent="-285750">
              <a:buFont typeface="Arial" pitchFamily="34" charset="0"/>
              <a:buChar char="•"/>
            </a:pPr>
            <a:r>
              <a:rPr lang="en-US" sz="2000" b="1" i="1" dirty="0">
                <a:latin typeface="Helvetica" pitchFamily="34" charset="0"/>
              </a:rPr>
              <a:t>For KCS, the surface RF equipment </a:t>
            </a:r>
            <a:r>
              <a:rPr lang="en-US" sz="2000" b="1" i="1" dirty="0" smtClean="0">
                <a:latin typeface="Helvetica" pitchFamily="34" charset="0"/>
              </a:rPr>
              <a:t>is located </a:t>
            </a:r>
            <a:r>
              <a:rPr lang="en-US" sz="2000" b="1" i="1" dirty="0">
                <a:latin typeface="Helvetica" pitchFamily="34" charset="0"/>
              </a:rPr>
              <a:t>in a ventilated (not conditioned) space. </a:t>
            </a:r>
            <a:r>
              <a:rPr lang="en-US" sz="2000" b="1" i="1" dirty="0" smtClean="0">
                <a:latin typeface="Helvetica" pitchFamily="34" charset="0"/>
              </a:rPr>
              <a:t> For </a:t>
            </a:r>
            <a:r>
              <a:rPr lang="en-US" sz="2000" b="1" i="1" dirty="0">
                <a:latin typeface="Helvetica" pitchFamily="34" charset="0"/>
              </a:rPr>
              <a:t>DRFS, </a:t>
            </a:r>
            <a:r>
              <a:rPr lang="en-US" sz="2000" b="1" i="1" dirty="0" smtClean="0">
                <a:latin typeface="Helvetica" pitchFamily="34" charset="0"/>
              </a:rPr>
              <a:t>the </a:t>
            </a:r>
            <a:r>
              <a:rPr lang="en-US" sz="2000" b="1" i="1" dirty="0">
                <a:latin typeface="Helvetica" pitchFamily="34" charset="0"/>
              </a:rPr>
              <a:t>RF equipment </a:t>
            </a:r>
            <a:r>
              <a:rPr lang="en-US" sz="2000" b="1" i="1" dirty="0" smtClean="0">
                <a:latin typeface="Helvetica" pitchFamily="34" charset="0"/>
              </a:rPr>
              <a:t>is </a:t>
            </a:r>
            <a:r>
              <a:rPr lang="en-US" sz="2000" b="1" i="1" dirty="0">
                <a:latin typeface="Helvetica" pitchFamily="34" charset="0"/>
              </a:rPr>
              <a:t>located in the tunnel and the heat load to air </a:t>
            </a:r>
            <a:r>
              <a:rPr lang="en-US" sz="2000" b="1" i="1" dirty="0" smtClean="0">
                <a:latin typeface="Helvetica" pitchFamily="34" charset="0"/>
              </a:rPr>
              <a:t>is picked </a:t>
            </a:r>
            <a:r>
              <a:rPr lang="en-US" sz="2000" b="1" i="1" dirty="0">
                <a:latin typeface="Helvetica" pitchFamily="34" charset="0"/>
              </a:rPr>
              <a:t>up by DX(compressorized)-</a:t>
            </a:r>
            <a:r>
              <a:rPr lang="en-US" sz="2000" b="1" i="1" dirty="0" smtClean="0">
                <a:latin typeface="Helvetica" pitchFamily="34" charset="0"/>
              </a:rPr>
              <a:t>fancoils rejecting </a:t>
            </a:r>
            <a:r>
              <a:rPr lang="en-US" sz="2000" b="1" i="1" dirty="0">
                <a:latin typeface="Helvetica" pitchFamily="34" charset="0"/>
              </a:rPr>
              <a:t>to the process water system.</a:t>
            </a:r>
          </a:p>
          <a:p>
            <a:pPr marL="285750" indent="-285750">
              <a:buFont typeface="Arial" pitchFamily="34" charset="0"/>
              <a:buChar char="•"/>
            </a:pPr>
            <a:endParaRPr lang="en-US" sz="2000" b="1" i="1" dirty="0" smtClean="0">
              <a:latin typeface="Helvetica" pitchFamily="34" charset="0"/>
            </a:endParaRPr>
          </a:p>
          <a:p>
            <a:pPr marL="285750" indent="-285750">
              <a:buFont typeface="Arial" pitchFamily="34" charset="0"/>
              <a:buChar char="•"/>
            </a:pPr>
            <a:endParaRPr lang="en-US" sz="2000" b="1" i="1" dirty="0">
              <a:latin typeface="Helvetica" pitchFamily="34" charset="0"/>
            </a:endParaRPr>
          </a:p>
          <a:p>
            <a:pPr lvl="1">
              <a:buSzPct val="100000"/>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21</a:t>
            </a:fld>
            <a:endParaRPr lang="en-US" dirty="0"/>
          </a:p>
        </p:txBody>
      </p:sp>
      <p:sp>
        <p:nvSpPr>
          <p:cNvPr id="6" name="TextBox 5"/>
          <p:cNvSpPr txBox="1"/>
          <p:nvPr/>
        </p:nvSpPr>
        <p:spPr>
          <a:xfrm>
            <a:off x="5723480" y="2604944"/>
            <a:ext cx="609600" cy="369332"/>
          </a:xfrm>
          <a:prstGeom prst="rect">
            <a:avLst/>
          </a:prstGeom>
          <a:solidFill>
            <a:schemeClr val="bg1"/>
          </a:solidFill>
          <a:ln>
            <a:solidFill>
              <a:schemeClr val="tx1"/>
            </a:solidFill>
          </a:ln>
          <a:effectLst>
            <a:outerShdw blurRad="50800" dist="50800" dir="8100000" algn="tr" rotWithShape="0">
              <a:prstClr val="black">
                <a:alpha val="40000"/>
              </a:prstClr>
            </a:outerShdw>
          </a:effectLst>
        </p:spPr>
        <p:txBody>
          <a:bodyPr wrap="square" rtlCol="0">
            <a:spAutoFit/>
          </a:bodyPr>
          <a:lstStyle/>
          <a:p>
            <a:r>
              <a:rPr lang="en-US" sz="900" b="1" dirty="0" smtClean="0"/>
              <a:t>83/98F </a:t>
            </a:r>
          </a:p>
          <a:p>
            <a:r>
              <a:rPr lang="en-US" sz="900" b="1" dirty="0" smtClean="0"/>
              <a:t>(15 DT)</a:t>
            </a:r>
            <a:endParaRPr lang="en-US" sz="900" b="1" dirty="0"/>
          </a:p>
        </p:txBody>
      </p:sp>
      <p:sp>
        <p:nvSpPr>
          <p:cNvPr id="7" name="TextBox 6"/>
          <p:cNvSpPr txBox="1"/>
          <p:nvPr/>
        </p:nvSpPr>
        <p:spPr>
          <a:xfrm>
            <a:off x="7219009" y="2621918"/>
            <a:ext cx="609600" cy="369332"/>
          </a:xfrm>
          <a:prstGeom prst="rect">
            <a:avLst/>
          </a:prstGeom>
          <a:solidFill>
            <a:schemeClr val="bg1"/>
          </a:solidFill>
          <a:ln>
            <a:solidFill>
              <a:schemeClr val="tx1"/>
            </a:solidFill>
          </a:ln>
          <a:effectLst>
            <a:outerShdw blurRad="50800" dist="50800" dir="8100000" algn="tr" rotWithShape="0">
              <a:prstClr val="black">
                <a:alpha val="40000"/>
              </a:prstClr>
            </a:outerShdw>
          </a:effectLst>
        </p:spPr>
        <p:txBody>
          <a:bodyPr wrap="square" rtlCol="0">
            <a:spAutoFit/>
          </a:bodyPr>
          <a:lstStyle/>
          <a:p>
            <a:r>
              <a:rPr lang="en-US" sz="900" b="1" dirty="0" smtClean="0"/>
              <a:t>85/100F </a:t>
            </a:r>
          </a:p>
          <a:p>
            <a:r>
              <a:rPr lang="en-US" sz="900" b="1" dirty="0" smtClean="0"/>
              <a:t>(15 DT)</a:t>
            </a:r>
            <a:endParaRPr lang="en-US" sz="900" b="1" dirty="0"/>
          </a:p>
        </p:txBody>
      </p:sp>
      <p:sp>
        <p:nvSpPr>
          <p:cNvPr id="8" name="TextBox 7"/>
          <p:cNvSpPr txBox="1"/>
          <p:nvPr/>
        </p:nvSpPr>
        <p:spPr>
          <a:xfrm>
            <a:off x="5723480" y="4356978"/>
            <a:ext cx="609600" cy="507831"/>
          </a:xfrm>
          <a:prstGeom prst="rect">
            <a:avLst/>
          </a:prstGeom>
          <a:solidFill>
            <a:schemeClr val="bg1"/>
          </a:solidFill>
          <a:ln>
            <a:solidFill>
              <a:schemeClr val="tx1"/>
            </a:solidFill>
          </a:ln>
          <a:effectLst>
            <a:outerShdw blurRad="50800" dist="50800" dir="8100000" algn="tr" rotWithShape="0">
              <a:prstClr val="black">
                <a:alpha val="40000"/>
              </a:prstClr>
            </a:outerShdw>
          </a:effectLst>
        </p:spPr>
        <p:txBody>
          <a:bodyPr wrap="square" rtlCol="0">
            <a:spAutoFit/>
          </a:bodyPr>
          <a:lstStyle/>
          <a:p>
            <a:r>
              <a:rPr lang="en-US" sz="900" b="1" dirty="0" smtClean="0"/>
              <a:t>LCW</a:t>
            </a:r>
          </a:p>
          <a:p>
            <a:r>
              <a:rPr lang="en-US" sz="900" b="1" dirty="0" smtClean="0"/>
              <a:t>85/107F </a:t>
            </a:r>
          </a:p>
          <a:p>
            <a:r>
              <a:rPr lang="en-US" sz="900" b="1" dirty="0" smtClean="0"/>
              <a:t>(22 DT)</a:t>
            </a:r>
            <a:endParaRPr lang="en-US" sz="900" b="1" dirty="0"/>
          </a:p>
        </p:txBody>
      </p:sp>
      <p:sp>
        <p:nvSpPr>
          <p:cNvPr id="9" name="TextBox 8"/>
          <p:cNvSpPr txBox="1"/>
          <p:nvPr/>
        </p:nvSpPr>
        <p:spPr>
          <a:xfrm>
            <a:off x="7925484" y="4356977"/>
            <a:ext cx="609600" cy="507831"/>
          </a:xfrm>
          <a:prstGeom prst="rect">
            <a:avLst/>
          </a:prstGeom>
          <a:solidFill>
            <a:schemeClr val="bg1"/>
          </a:solidFill>
          <a:ln>
            <a:solidFill>
              <a:schemeClr val="tx1"/>
            </a:solidFill>
          </a:ln>
          <a:effectLst>
            <a:outerShdw blurRad="50800" dist="50800" dir="8100000" algn="tr" rotWithShape="0">
              <a:prstClr val="black">
                <a:alpha val="40000"/>
              </a:prstClr>
            </a:outerShdw>
          </a:effectLst>
        </p:spPr>
        <p:txBody>
          <a:bodyPr wrap="square" rtlCol="0">
            <a:spAutoFit/>
          </a:bodyPr>
          <a:lstStyle/>
          <a:p>
            <a:r>
              <a:rPr lang="en-US" sz="900" b="1" dirty="0" smtClean="0"/>
              <a:t>FCU</a:t>
            </a:r>
          </a:p>
          <a:p>
            <a:r>
              <a:rPr lang="en-US" sz="900" b="1" dirty="0" smtClean="0"/>
              <a:t>85/95F </a:t>
            </a:r>
          </a:p>
          <a:p>
            <a:r>
              <a:rPr lang="en-US" sz="900" b="1" dirty="0" smtClean="0"/>
              <a:t>(10 DT)</a:t>
            </a:r>
            <a:endParaRPr lang="en-US" sz="900" b="1" dirty="0"/>
          </a:p>
        </p:txBody>
      </p:sp>
      <p:sp>
        <p:nvSpPr>
          <p:cNvPr id="10" name="TextBox 9"/>
          <p:cNvSpPr txBox="1"/>
          <p:nvPr/>
        </p:nvSpPr>
        <p:spPr>
          <a:xfrm>
            <a:off x="8230284" y="5105400"/>
            <a:ext cx="609600" cy="369332"/>
          </a:xfrm>
          <a:prstGeom prst="rect">
            <a:avLst/>
          </a:prstGeom>
          <a:solidFill>
            <a:schemeClr val="bg1"/>
          </a:solidFill>
          <a:ln>
            <a:solidFill>
              <a:schemeClr val="tx1"/>
            </a:solidFill>
          </a:ln>
          <a:effectLst>
            <a:outerShdw blurRad="50800" dist="152400" dir="8100000" algn="tr" rotWithShape="0">
              <a:prstClr val="black">
                <a:alpha val="40000"/>
              </a:prstClr>
            </a:outerShdw>
          </a:effectLst>
        </p:spPr>
        <p:txBody>
          <a:bodyPr wrap="square" rtlCol="0">
            <a:spAutoFit/>
          </a:bodyPr>
          <a:lstStyle/>
          <a:p>
            <a:r>
              <a:rPr lang="en-US" sz="900" b="1" dirty="0" smtClean="0"/>
              <a:t>104F Space</a:t>
            </a:r>
            <a:endParaRPr lang="en-US" sz="900" b="1" dirty="0"/>
          </a:p>
        </p:txBody>
      </p:sp>
      <p:sp>
        <p:nvSpPr>
          <p:cNvPr id="11" name="TextBox 10"/>
          <p:cNvSpPr txBox="1"/>
          <p:nvPr/>
        </p:nvSpPr>
        <p:spPr>
          <a:xfrm>
            <a:off x="7757003" y="1540200"/>
            <a:ext cx="696193" cy="369332"/>
          </a:xfrm>
          <a:prstGeom prst="rect">
            <a:avLst/>
          </a:prstGeom>
          <a:solidFill>
            <a:schemeClr val="bg1"/>
          </a:solidFill>
          <a:ln>
            <a:solidFill>
              <a:schemeClr val="tx1"/>
            </a:solidFill>
          </a:ln>
          <a:effectLst>
            <a:outerShdw blurRad="50800" dist="50800" dir="8100000" algn="tr" rotWithShape="0">
              <a:prstClr val="black">
                <a:alpha val="40000"/>
              </a:prstClr>
            </a:outerShdw>
          </a:effectLst>
        </p:spPr>
        <p:txBody>
          <a:bodyPr wrap="square" rtlCol="0">
            <a:spAutoFit/>
          </a:bodyPr>
          <a:lstStyle/>
          <a:p>
            <a:r>
              <a:rPr lang="en-US" sz="900" b="1" dirty="0" smtClean="0"/>
              <a:t>TOWER FOR CRYO</a:t>
            </a:r>
            <a:endParaRPr lang="en-US" sz="900" b="1" dirty="0"/>
          </a:p>
        </p:txBody>
      </p:sp>
      <p:sp>
        <p:nvSpPr>
          <p:cNvPr id="12" name="TextBox 11"/>
          <p:cNvSpPr txBox="1"/>
          <p:nvPr/>
        </p:nvSpPr>
        <p:spPr>
          <a:xfrm>
            <a:off x="6553200" y="2362200"/>
            <a:ext cx="609600" cy="338554"/>
          </a:xfrm>
          <a:prstGeom prst="rect">
            <a:avLst/>
          </a:prstGeom>
          <a:noFill/>
        </p:spPr>
        <p:txBody>
          <a:bodyPr wrap="square" rtlCol="0">
            <a:spAutoFit/>
          </a:bodyPr>
          <a:lstStyle/>
          <a:p>
            <a:r>
              <a:rPr lang="en-US" sz="800" dirty="0" smtClean="0"/>
              <a:t>Cooling tower</a:t>
            </a:r>
            <a:endParaRPr lang="en-US" sz="800" dirty="0"/>
          </a:p>
        </p:txBody>
      </p:sp>
      <p:sp>
        <p:nvSpPr>
          <p:cNvPr id="13" name="TextBox 12"/>
          <p:cNvSpPr txBox="1"/>
          <p:nvPr/>
        </p:nvSpPr>
        <p:spPr>
          <a:xfrm>
            <a:off x="6857999" y="3341840"/>
            <a:ext cx="665809" cy="338554"/>
          </a:xfrm>
          <a:prstGeom prst="rect">
            <a:avLst/>
          </a:prstGeom>
          <a:noFill/>
        </p:spPr>
        <p:txBody>
          <a:bodyPr wrap="square" rtlCol="0">
            <a:spAutoFit/>
          </a:bodyPr>
          <a:lstStyle/>
          <a:p>
            <a:r>
              <a:rPr lang="en-US" sz="800" dirty="0" smtClean="0"/>
              <a:t>LCW Heat Exchanger</a:t>
            </a:r>
            <a:endParaRPr lang="en-US" sz="800" dirty="0"/>
          </a:p>
        </p:txBody>
      </p:sp>
      <p:sp>
        <p:nvSpPr>
          <p:cNvPr id="14" name="TextBox 13"/>
          <p:cNvSpPr txBox="1"/>
          <p:nvPr/>
        </p:nvSpPr>
        <p:spPr>
          <a:xfrm>
            <a:off x="6619403" y="4272338"/>
            <a:ext cx="665809" cy="338554"/>
          </a:xfrm>
          <a:prstGeom prst="rect">
            <a:avLst/>
          </a:prstGeom>
          <a:noFill/>
        </p:spPr>
        <p:txBody>
          <a:bodyPr wrap="square" rtlCol="0">
            <a:spAutoFit/>
          </a:bodyPr>
          <a:lstStyle/>
          <a:p>
            <a:r>
              <a:rPr lang="en-US" sz="800" dirty="0" smtClean="0"/>
              <a:t>LCW Heat Exchanger</a:t>
            </a:r>
            <a:endParaRPr lang="en-US" sz="800" dirty="0"/>
          </a:p>
        </p:txBody>
      </p:sp>
      <p:sp>
        <p:nvSpPr>
          <p:cNvPr id="15" name="TextBox 14"/>
          <p:cNvSpPr txBox="1"/>
          <p:nvPr/>
        </p:nvSpPr>
        <p:spPr>
          <a:xfrm>
            <a:off x="7285212" y="4757086"/>
            <a:ext cx="665809" cy="215444"/>
          </a:xfrm>
          <a:prstGeom prst="rect">
            <a:avLst/>
          </a:prstGeom>
          <a:noFill/>
        </p:spPr>
        <p:txBody>
          <a:bodyPr wrap="square" rtlCol="0">
            <a:spAutoFit/>
          </a:bodyPr>
          <a:lstStyle/>
          <a:p>
            <a:r>
              <a:rPr lang="en-US" sz="800" dirty="0" smtClean="0"/>
              <a:t>LCW</a:t>
            </a:r>
            <a:endParaRPr lang="en-US" sz="800" dirty="0"/>
          </a:p>
        </p:txBody>
      </p:sp>
      <p:sp>
        <p:nvSpPr>
          <p:cNvPr id="16" name="TextBox 15"/>
          <p:cNvSpPr txBox="1"/>
          <p:nvPr/>
        </p:nvSpPr>
        <p:spPr>
          <a:xfrm>
            <a:off x="6552259" y="1509422"/>
            <a:ext cx="1180160" cy="215444"/>
          </a:xfrm>
          <a:prstGeom prst="rect">
            <a:avLst/>
          </a:prstGeom>
          <a:noFill/>
        </p:spPr>
        <p:txBody>
          <a:bodyPr wrap="square" rtlCol="0">
            <a:spAutoFit/>
          </a:bodyPr>
          <a:lstStyle/>
          <a:p>
            <a:r>
              <a:rPr lang="en-US" sz="800" dirty="0" smtClean="0"/>
              <a:t>Cooling tower for CRYO</a:t>
            </a:r>
            <a:endParaRPr lang="en-US" sz="800" dirty="0"/>
          </a:p>
        </p:txBody>
      </p:sp>
      <p:sp>
        <p:nvSpPr>
          <p:cNvPr id="4" name="Rounded Rectangle 3"/>
          <p:cNvSpPr/>
          <p:nvPr/>
        </p:nvSpPr>
        <p:spPr>
          <a:xfrm>
            <a:off x="5620193" y="2133600"/>
            <a:ext cx="2990407" cy="1546794"/>
          </a:xfrm>
          <a:prstGeom prst="roundRect">
            <a:avLst/>
          </a:prstGeom>
          <a:noFill/>
          <a:ln w="2222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7315884" y="3673863"/>
            <a:ext cx="1294716" cy="215444"/>
          </a:xfrm>
          <a:prstGeom prst="rect">
            <a:avLst/>
          </a:prstGeom>
          <a:noFill/>
        </p:spPr>
        <p:txBody>
          <a:bodyPr wrap="square" rtlCol="0">
            <a:spAutoFit/>
          </a:bodyPr>
          <a:lstStyle/>
          <a:p>
            <a:r>
              <a:rPr lang="en-US" sz="800" dirty="0" smtClean="0">
                <a:solidFill>
                  <a:srgbClr val="FF0000"/>
                </a:solidFill>
              </a:rPr>
              <a:t>PLANT in MINOR SHAFT</a:t>
            </a:r>
            <a:endParaRPr lang="en-US" sz="800" dirty="0">
              <a:solidFill>
                <a:srgbClr val="FF0000"/>
              </a:solidFill>
            </a:endParaRPr>
          </a:p>
        </p:txBody>
      </p:sp>
    </p:spTree>
    <p:extLst>
      <p:ext uri="{BB962C8B-B14F-4D97-AF65-F5344CB8AC3E}">
        <p14:creationId xmlns:p14="http://schemas.microsoft.com/office/powerpoint/2010/main" val="19751158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57200" y="794802"/>
            <a:ext cx="8153400" cy="6063198"/>
          </a:xfrm>
          <a:prstGeom prst="rect">
            <a:avLst/>
          </a:prstGeom>
          <a:noFill/>
          <a:ln w="9525">
            <a:noFill/>
            <a:miter lim="800000"/>
            <a:headEnd/>
            <a:tailEnd/>
          </a:ln>
          <a:effectLst/>
        </p:spPr>
        <p:txBody>
          <a:bodyPr wrap="square">
            <a:spAutoFit/>
          </a:bodyPr>
          <a:lstStyle/>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r>
              <a:rPr lang="en-US" sz="2000" b="1" i="1" dirty="0">
                <a:solidFill>
                  <a:srgbClr val="009999"/>
                </a:solidFill>
                <a:effectLst>
                  <a:outerShdw blurRad="38100" dist="38100" dir="2700000" algn="tl">
                    <a:srgbClr val="000000">
                      <a:alpha val="43137"/>
                    </a:srgbClr>
                  </a:outerShdw>
                </a:effectLst>
                <a:latin typeface="Helvetica" pitchFamily="34" charset="0"/>
                <a:cs typeface="Helvetica" pitchFamily="34" charset="0"/>
              </a:rPr>
              <a:t>..</a:t>
            </a:r>
            <a:r>
              <a:rPr lang="en-US" sz="2000" b="1" i="1" dirty="0">
                <a:solidFill>
                  <a:srgbClr val="009999"/>
                </a:solidFill>
                <a:latin typeface="Helvetica" pitchFamily="34" charset="0"/>
                <a:cs typeface="Helvetica" pitchFamily="34" charset="0"/>
              </a:rPr>
              <a:t>Continuation Conventional Mechanical</a:t>
            </a:r>
          </a:p>
          <a:p>
            <a:pPr marL="285750" lvl="0" indent="-285750">
              <a:buFont typeface="Arial" pitchFamily="34" charset="0"/>
              <a:buChar char="•"/>
            </a:pPr>
            <a:r>
              <a:rPr lang="en-US" sz="2000" b="1" i="1" dirty="0" smtClean="0">
                <a:latin typeface="Helvetica" pitchFamily="34" charset="0"/>
              </a:rPr>
              <a:t>For </a:t>
            </a:r>
            <a:r>
              <a:rPr lang="en-US" sz="2000" b="1" i="1" dirty="0">
                <a:latin typeface="Helvetica" pitchFamily="34" charset="0"/>
              </a:rPr>
              <a:t>the KCS, the </a:t>
            </a:r>
            <a:r>
              <a:rPr lang="en-US" sz="2000" b="1" i="1" dirty="0" smtClean="0">
                <a:latin typeface="Helvetica" pitchFamily="34" charset="0"/>
              </a:rPr>
              <a:t>rack heat loads </a:t>
            </a:r>
            <a:r>
              <a:rPr lang="en-US" sz="2000" b="1" i="1" dirty="0">
                <a:latin typeface="Helvetica" pitchFamily="34" charset="0"/>
              </a:rPr>
              <a:t>are roughly 62% at the surface and 38% in the tunnel. Racks in the surface are cooled using CRAC (computer room </a:t>
            </a:r>
            <a:r>
              <a:rPr lang="en-US" sz="2000" b="1" i="1" dirty="0" smtClean="0">
                <a:latin typeface="Helvetica" pitchFamily="34" charset="0"/>
              </a:rPr>
              <a:t>air-conditioning </a:t>
            </a:r>
            <a:r>
              <a:rPr lang="en-US" sz="2000" b="1" i="1" dirty="0">
                <a:latin typeface="Helvetica" pitchFamily="34" charset="0"/>
              </a:rPr>
              <a:t>DX unit). For the racks in the tunnel we are just providing taps from the LCW header. For DRFS, all the racks are in the tunnel, and the concept is to locate them </a:t>
            </a:r>
            <a:r>
              <a:rPr lang="en-US" sz="2000" b="1" i="1" dirty="0" smtClean="0">
                <a:latin typeface="Helvetica" pitchFamily="34" charset="0"/>
              </a:rPr>
              <a:t>in same area per RF to be cooled </a:t>
            </a:r>
            <a:r>
              <a:rPr lang="en-US" sz="2000" b="1" i="1" dirty="0">
                <a:latin typeface="Helvetica" pitchFamily="34" charset="0"/>
              </a:rPr>
              <a:t>by a rack chiller that will reject its compressor load to the process water</a:t>
            </a:r>
          </a:p>
          <a:p>
            <a:pPr marL="285750" lvl="0" indent="-285750">
              <a:buFont typeface="Arial" pitchFamily="34" charset="0"/>
              <a:buChar char="•"/>
            </a:pPr>
            <a:endParaRPr lang="en-US" sz="2000" b="1" i="1" dirty="0" smtClean="0">
              <a:latin typeface="Helvetica" pitchFamily="34" charset="0"/>
            </a:endParaRPr>
          </a:p>
          <a:p>
            <a:pPr marL="285750" lvl="0" indent="-285750">
              <a:buFont typeface="Arial" pitchFamily="34" charset="0"/>
              <a:buChar char="•"/>
            </a:pPr>
            <a:r>
              <a:rPr lang="en-US" sz="2000" b="1" i="1" dirty="0" smtClean="0">
                <a:latin typeface="Helvetica" pitchFamily="34" charset="0"/>
              </a:rPr>
              <a:t>For </a:t>
            </a:r>
            <a:r>
              <a:rPr lang="en-US" sz="2000" b="1" i="1" dirty="0">
                <a:latin typeface="Helvetica" pitchFamily="34" charset="0"/>
              </a:rPr>
              <a:t>the KCS, the RF heat load </a:t>
            </a:r>
            <a:r>
              <a:rPr lang="en-US" sz="2000" b="1" i="1" dirty="0" smtClean="0">
                <a:latin typeface="Helvetica" pitchFamily="34" charset="0"/>
              </a:rPr>
              <a:t>is roughly </a:t>
            </a:r>
            <a:r>
              <a:rPr lang="en-US" sz="2000" b="1" i="1" dirty="0">
                <a:latin typeface="Helvetica" pitchFamily="34" charset="0"/>
              </a:rPr>
              <a:t>65% in the surface and 35% in the tunnel. For the DRFS, all the loads are in the tunnel.  </a:t>
            </a:r>
            <a:endParaRPr lang="en-US" sz="2000" b="1" i="1" dirty="0" smtClean="0">
              <a:latin typeface="Helvetica" pitchFamily="34" charset="0"/>
            </a:endParaRPr>
          </a:p>
          <a:p>
            <a:pPr marL="285750" lvl="0" indent="-285750">
              <a:buFont typeface="Arial" pitchFamily="34" charset="0"/>
              <a:buChar char="•"/>
            </a:pPr>
            <a:endParaRPr lang="en-US" sz="2000" b="1" i="1" dirty="0">
              <a:latin typeface="Helvetica" pitchFamily="34" charset="0"/>
            </a:endParaRPr>
          </a:p>
          <a:p>
            <a:pPr marL="285750" lvl="0" indent="-285750">
              <a:buFont typeface="Arial" pitchFamily="34" charset="0"/>
              <a:buChar char="•"/>
            </a:pPr>
            <a:r>
              <a:rPr lang="en-US" sz="2000" b="1" i="1" dirty="0">
                <a:latin typeface="Helvetica" pitchFamily="34" charset="0"/>
              </a:rPr>
              <a:t>The design was done based on Full-Power ML with the 24RF from </a:t>
            </a:r>
            <a:r>
              <a:rPr lang="en-US" sz="2000" b="1" i="1" dirty="0" smtClean="0">
                <a:latin typeface="Helvetica" pitchFamily="34" charset="0"/>
              </a:rPr>
              <a:t>RTML. The </a:t>
            </a:r>
            <a:r>
              <a:rPr lang="en-US" sz="2000" b="1" i="1" dirty="0">
                <a:latin typeface="Helvetica" pitchFamily="34" charset="0"/>
              </a:rPr>
              <a:t>equipment was selected based on industry standard n+1 redundancy (for example, 3 pumps installed, with 2 running and one standby)</a:t>
            </a:r>
          </a:p>
          <a:p>
            <a:pPr marL="285750" indent="-285750">
              <a:buFont typeface="Arial" pitchFamily="34" charset="0"/>
              <a:buChar char="•"/>
            </a:pPr>
            <a:endParaRPr lang="en-US" sz="2000" b="1" i="1" dirty="0">
              <a:latin typeface="Helvetica" pitchFamily="34" charset="0"/>
            </a:endParaRPr>
          </a:p>
          <a:p>
            <a:pPr lvl="1">
              <a:buSzPct val="100000"/>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22</a:t>
            </a:fld>
            <a:endParaRPr lang="en-US" dirty="0"/>
          </a:p>
        </p:txBody>
      </p:sp>
    </p:spTree>
    <p:extLst>
      <p:ext uri="{BB962C8B-B14F-4D97-AF65-F5344CB8AC3E}">
        <p14:creationId xmlns:p14="http://schemas.microsoft.com/office/powerpoint/2010/main" val="9226425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632" y="3661002"/>
            <a:ext cx="8991600" cy="1972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 Box 3"/>
          <p:cNvSpPr txBox="1">
            <a:spLocks noChangeArrowheads="1"/>
          </p:cNvSpPr>
          <p:nvPr/>
        </p:nvSpPr>
        <p:spPr bwMode="auto">
          <a:xfrm>
            <a:off x="457200" y="794802"/>
            <a:ext cx="8077199" cy="3908762"/>
          </a:xfrm>
          <a:prstGeom prst="rect">
            <a:avLst/>
          </a:prstGeom>
          <a:noFill/>
          <a:ln w="9525">
            <a:noFill/>
            <a:miter lim="800000"/>
            <a:headEnd/>
            <a:tailEnd/>
          </a:ln>
          <a:effectLst/>
        </p:spPr>
        <p:txBody>
          <a:bodyPr wrap="square">
            <a:spAutoFit/>
          </a:bodyPr>
          <a:lstStyle/>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r>
              <a:rPr lang="en-US" sz="2000" b="1" i="1" dirty="0">
                <a:solidFill>
                  <a:srgbClr val="009999"/>
                </a:solidFill>
                <a:effectLst>
                  <a:outerShdw blurRad="38100" dist="38100" dir="2700000" algn="tl">
                    <a:srgbClr val="000000">
                      <a:alpha val="43137"/>
                    </a:srgbClr>
                  </a:outerShdw>
                </a:effectLst>
                <a:latin typeface="Helvetica" pitchFamily="34" charset="0"/>
                <a:cs typeface="Helvetica" pitchFamily="34" charset="0"/>
              </a:rPr>
              <a:t>..</a:t>
            </a:r>
            <a:r>
              <a:rPr lang="en-US" sz="2000" b="1" i="1" dirty="0">
                <a:solidFill>
                  <a:srgbClr val="009999"/>
                </a:solidFill>
                <a:latin typeface="Helvetica" pitchFamily="34" charset="0"/>
                <a:cs typeface="Helvetica" pitchFamily="34" charset="0"/>
              </a:rPr>
              <a:t>Continuation Conventional </a:t>
            </a:r>
            <a:r>
              <a:rPr lang="en-US" sz="2000" b="1" i="1" dirty="0" smtClean="0">
                <a:solidFill>
                  <a:srgbClr val="009999"/>
                </a:solidFill>
                <a:latin typeface="Helvetica" pitchFamily="34" charset="0"/>
                <a:cs typeface="Helvetica" pitchFamily="34" charset="0"/>
              </a:rPr>
              <a:t>Mechanical</a:t>
            </a:r>
          </a:p>
          <a:p>
            <a:endParaRPr lang="en-US" sz="2000" b="1" i="1" dirty="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285750" lvl="0" indent="-285750">
              <a:buFont typeface="Arial" pitchFamily="34" charset="0"/>
              <a:buChar char="•"/>
            </a:pPr>
            <a:r>
              <a:rPr lang="en-US" sz="2000" b="1" i="1" dirty="0" smtClean="0">
                <a:latin typeface="Helvetica" pitchFamily="34" charset="0"/>
              </a:rPr>
              <a:t>Ventilation plants are located at each shaft providing the required outside air </a:t>
            </a:r>
            <a:r>
              <a:rPr lang="en-US" sz="2000" b="1" i="1" dirty="0">
                <a:latin typeface="Helvetica" pitchFamily="34" charset="0"/>
              </a:rPr>
              <a:t>volume </a:t>
            </a:r>
            <a:r>
              <a:rPr lang="en-US" sz="2000" b="1" i="1" dirty="0" smtClean="0">
                <a:latin typeface="Helvetica" pitchFamily="34" charset="0"/>
              </a:rPr>
              <a:t>and they are configured such that 100% outside air is provided during purge condition.  Normal conditions provide neutral temperature dehumidified air. </a:t>
            </a:r>
          </a:p>
          <a:p>
            <a:pPr marL="285750" lvl="0" indent="-285750">
              <a:buFont typeface="Arial" pitchFamily="34" charset="0"/>
              <a:buChar char="•"/>
            </a:pPr>
            <a:endParaRPr lang="en-US" sz="2000" b="1" i="1" dirty="0">
              <a:latin typeface="Helvetica" pitchFamily="34" charset="0"/>
            </a:endParaRPr>
          </a:p>
          <a:p>
            <a:pPr marL="285750" lvl="0" indent="-285750">
              <a:buFont typeface="Arial" pitchFamily="34" charset="0"/>
              <a:buChar char="•"/>
            </a:pPr>
            <a:r>
              <a:rPr lang="en-US" sz="2000" b="1" i="1" dirty="0" smtClean="0">
                <a:latin typeface="Helvetica" pitchFamily="34" charset="0"/>
              </a:rPr>
              <a:t>The design provides for dedicated 100% outside air supplied to the areas of refuge through separate ductwork.</a:t>
            </a:r>
          </a:p>
          <a:p>
            <a:pPr marL="285750" lvl="0" indent="-285750">
              <a:buFont typeface="Arial" pitchFamily="34" charset="0"/>
              <a:buChar char="•"/>
            </a:pPr>
            <a:endParaRPr lang="en-US" sz="2000" b="1" i="1" dirty="0">
              <a:latin typeface="Helvetica" pitchFamily="34" charset="0"/>
            </a:endParaRPr>
          </a:p>
          <a:p>
            <a:endParaRPr lang="en-US" sz="2000" b="1" i="1" dirty="0">
              <a:latin typeface="Helvetica" pitchFamily="34" charset="0"/>
            </a:endParaRPr>
          </a:p>
          <a:p>
            <a:pPr lvl="1">
              <a:buSzPct val="100000"/>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23</a:t>
            </a:fld>
            <a:endParaRPr lang="en-US" dirty="0"/>
          </a:p>
        </p:txBody>
      </p:sp>
      <p:sp>
        <p:nvSpPr>
          <p:cNvPr id="5" name="TextBox 4"/>
          <p:cNvSpPr txBox="1"/>
          <p:nvPr/>
        </p:nvSpPr>
        <p:spPr>
          <a:xfrm>
            <a:off x="2424229" y="5410200"/>
            <a:ext cx="2105025" cy="461665"/>
          </a:xfrm>
          <a:prstGeom prst="rect">
            <a:avLst/>
          </a:prstGeom>
          <a:noFill/>
        </p:spPr>
        <p:txBody>
          <a:bodyPr wrap="square" rtlCol="0">
            <a:spAutoFit/>
          </a:bodyPr>
          <a:lstStyle/>
          <a:p>
            <a:r>
              <a:rPr lang="en-US" sz="1200" dirty="0" smtClean="0"/>
              <a:t>Ducted supply air to each “Refuge Area Alcove”</a:t>
            </a:r>
            <a:endParaRPr lang="en-US" sz="1200" dirty="0"/>
          </a:p>
        </p:txBody>
      </p:sp>
      <p:cxnSp>
        <p:nvCxnSpPr>
          <p:cNvPr id="6" name="Straight Arrow Connector 5"/>
          <p:cNvCxnSpPr/>
          <p:nvPr/>
        </p:nvCxnSpPr>
        <p:spPr>
          <a:xfrm flipH="1" flipV="1">
            <a:off x="2180953" y="5118327"/>
            <a:ext cx="302982" cy="5227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028428" y="4965927"/>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52303" y="4965927"/>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085703" y="4965927"/>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628628" y="4956402"/>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190603" y="4965927"/>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6362428" y="4946877"/>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6892343" y="4956402"/>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7419703" y="4965927"/>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7876903" y="4946877"/>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8334103" y="4956402"/>
            <a:ext cx="95250"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519805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24</a:t>
            </a:fld>
            <a:endParaRPr lang="en-US" dirty="0"/>
          </a:p>
        </p:txBody>
      </p:sp>
      <p:sp>
        <p:nvSpPr>
          <p:cNvPr id="5" name="Text Box 3"/>
          <p:cNvSpPr txBox="1">
            <a:spLocks noChangeArrowheads="1"/>
          </p:cNvSpPr>
          <p:nvPr/>
        </p:nvSpPr>
        <p:spPr bwMode="auto">
          <a:xfrm>
            <a:off x="526865" y="1066800"/>
            <a:ext cx="7939087" cy="4124206"/>
          </a:xfrm>
          <a:prstGeom prst="rect">
            <a:avLst/>
          </a:prstGeom>
          <a:noFill/>
          <a:ln w="9525">
            <a:noFill/>
            <a:miter lim="800000"/>
            <a:headEnd/>
            <a:tailEnd/>
          </a:ln>
          <a:effectLst/>
        </p:spPr>
        <p:txBody>
          <a:bodyPr>
            <a:spAutoFit/>
          </a:bodyPr>
          <a:lstStyle/>
          <a:p>
            <a:r>
              <a:rPr lang="en-US" sz="2800" b="1" i="1" u="sng" dirty="0" smtClean="0">
                <a:solidFill>
                  <a:srgbClr val="009999"/>
                </a:solidFill>
                <a:effectLst>
                  <a:outerShdw blurRad="38100" dist="38100" dir="2700000" algn="tl">
                    <a:srgbClr val="C0C0C0"/>
                  </a:outerShdw>
                </a:effectLst>
                <a:latin typeface="Helvetica" pitchFamily="34" charset="0"/>
              </a:rPr>
              <a:t>Conventional Electrical – ML &amp; RTML only</a:t>
            </a:r>
          </a:p>
          <a:p>
            <a:endParaRPr lang="en-US" sz="1400" b="1" i="1" u="sng" dirty="0" smtClean="0">
              <a:solidFill>
                <a:srgbClr val="009999"/>
              </a:solidFill>
              <a:effectLst>
                <a:outerShdw blurRad="38100" dist="38100" dir="2700000" algn="tl">
                  <a:srgbClr val="C0C0C0"/>
                </a:outerShdw>
              </a:effectLst>
              <a:latin typeface="Helvetica" pitchFamily="34" charset="0"/>
            </a:endParaRPr>
          </a:p>
          <a:p>
            <a:pPr marL="342900" lvl="0" indent="-342900">
              <a:buFont typeface="Arial" pitchFamily="34" charset="0"/>
              <a:buChar char="•"/>
            </a:pPr>
            <a:r>
              <a:rPr lang="en-US" sz="2000" b="1" i="1" dirty="0" smtClean="0">
                <a:latin typeface="Helvetica" pitchFamily="34" charset="0"/>
                <a:cs typeface="Helvetica" pitchFamily="34" charset="0"/>
              </a:rPr>
              <a:t>Loading </a:t>
            </a:r>
            <a:r>
              <a:rPr lang="en-US" sz="2000" b="1" i="1" dirty="0">
                <a:latin typeface="Helvetica" pitchFamily="34" charset="0"/>
                <a:cs typeface="Helvetica" pitchFamily="34" charset="0"/>
              </a:rPr>
              <a:t>tables were developed for both the KCS and DRFS systems based on the Full </a:t>
            </a:r>
            <a:r>
              <a:rPr lang="en-US" sz="2000" b="1" i="1" dirty="0" smtClean="0">
                <a:latin typeface="Helvetica" pitchFamily="34" charset="0"/>
                <a:cs typeface="Helvetica" pitchFamily="34" charset="0"/>
              </a:rPr>
              <a:t>&amp; Low Power Options.</a:t>
            </a:r>
            <a:endParaRPr lang="en-US" sz="2000" b="1" i="1" dirty="0">
              <a:latin typeface="Helvetica" pitchFamily="34" charset="0"/>
              <a:cs typeface="Helvetica" pitchFamily="34" charset="0"/>
            </a:endParaRPr>
          </a:p>
          <a:p>
            <a:pPr marL="457200" lvl="0" indent="-457200">
              <a:buFont typeface="Arial" pitchFamily="34" charset="0"/>
              <a:buChar char="•"/>
            </a:pPr>
            <a:endParaRPr lang="en-US" sz="2000" b="1" i="1" dirty="0" smtClean="0">
              <a:latin typeface="Helvetica" pitchFamily="34" charset="0"/>
              <a:cs typeface="Helvetica" pitchFamily="34" charset="0"/>
            </a:endParaRPr>
          </a:p>
          <a:p>
            <a:pPr marL="342900" lvl="0" indent="-342900">
              <a:buFont typeface="Arial" pitchFamily="34" charset="0"/>
              <a:buChar char="•"/>
            </a:pPr>
            <a:r>
              <a:rPr lang="en-US" sz="2000" b="1" i="1" dirty="0" smtClean="0">
                <a:latin typeface="Helvetica" pitchFamily="34" charset="0"/>
                <a:cs typeface="Helvetica" pitchFamily="34" charset="0"/>
              </a:rPr>
              <a:t>Electrical </a:t>
            </a:r>
            <a:r>
              <a:rPr lang="en-US" sz="2000" b="1" i="1" dirty="0">
                <a:latin typeface="Helvetica" pitchFamily="34" charset="0"/>
                <a:cs typeface="Helvetica" pitchFamily="34" charset="0"/>
              </a:rPr>
              <a:t>system conceptual design was done using the load tables and standard electrical design practices.  </a:t>
            </a:r>
            <a:endParaRPr lang="en-US" sz="2000" b="1" i="1" dirty="0" smtClean="0">
              <a:latin typeface="Helvetica" pitchFamily="34" charset="0"/>
              <a:cs typeface="Helvetica" pitchFamily="34" charset="0"/>
            </a:endParaRPr>
          </a:p>
          <a:p>
            <a:pPr marL="1371600" lvl="2" indent="-457200">
              <a:buFont typeface="Arial" pitchFamily="34" charset="0"/>
              <a:buChar char="•"/>
            </a:pPr>
            <a:endParaRPr lang="en-US" sz="2000" b="1" i="1" dirty="0" smtClean="0">
              <a:latin typeface="Helvetica" pitchFamily="34" charset="0"/>
              <a:cs typeface="Helvetica" pitchFamily="34" charset="0"/>
            </a:endParaRPr>
          </a:p>
          <a:p>
            <a:pPr marL="1257300" lvl="2" indent="-342900">
              <a:buFont typeface="Arial" pitchFamily="34" charset="0"/>
              <a:buChar char="•"/>
            </a:pPr>
            <a:r>
              <a:rPr lang="en-US" sz="2000" b="1" i="1" dirty="0" smtClean="0">
                <a:latin typeface="Helvetica" pitchFamily="34" charset="0"/>
                <a:cs typeface="Helvetica" pitchFamily="34" charset="0"/>
              </a:rPr>
              <a:t>Substations </a:t>
            </a:r>
            <a:r>
              <a:rPr lang="en-US" sz="2000" b="1" i="1" dirty="0">
                <a:latin typeface="Helvetica" pitchFamily="34" charset="0"/>
                <a:cs typeface="Helvetica" pitchFamily="34" charset="0"/>
              </a:rPr>
              <a:t>were designed with </a:t>
            </a:r>
            <a:r>
              <a:rPr lang="en-US" sz="2000" b="1" i="1" dirty="0" smtClean="0">
                <a:latin typeface="Helvetica" pitchFamily="34" charset="0"/>
                <a:cs typeface="Helvetica" pitchFamily="34" charset="0"/>
              </a:rPr>
              <a:t>N+1 power </a:t>
            </a:r>
            <a:r>
              <a:rPr lang="en-US" sz="2000" b="1" i="1" dirty="0">
                <a:latin typeface="Helvetica" pitchFamily="34" charset="0"/>
                <a:cs typeface="Helvetica" pitchFamily="34" charset="0"/>
              </a:rPr>
              <a:t>transformers and loop feeds.  </a:t>
            </a:r>
            <a:endParaRPr lang="en-US" sz="2000" b="1" i="1" dirty="0" smtClean="0">
              <a:latin typeface="Helvetica" pitchFamily="34" charset="0"/>
              <a:cs typeface="Helvetica" pitchFamily="34" charset="0"/>
            </a:endParaRPr>
          </a:p>
          <a:p>
            <a:pPr marL="1371600" lvl="2" indent="-457200">
              <a:buFont typeface="Arial" pitchFamily="34" charset="0"/>
              <a:buChar char="•"/>
            </a:pPr>
            <a:endParaRPr lang="en-US" sz="2000" b="1" i="1" dirty="0" smtClean="0">
              <a:latin typeface="Helvetica" pitchFamily="34" charset="0"/>
              <a:cs typeface="Helvetica" pitchFamily="34" charset="0"/>
            </a:endParaRPr>
          </a:p>
          <a:p>
            <a:pPr marL="1257300" lvl="2" indent="-342900">
              <a:buFont typeface="Arial" pitchFamily="34" charset="0"/>
              <a:buChar char="•"/>
            </a:pPr>
            <a:r>
              <a:rPr lang="en-US" sz="2000" b="1" i="1" dirty="0" smtClean="0">
                <a:latin typeface="Helvetica" pitchFamily="34" charset="0"/>
                <a:cs typeface="Helvetica" pitchFamily="34" charset="0"/>
              </a:rPr>
              <a:t>Dedicated </a:t>
            </a:r>
            <a:r>
              <a:rPr lang="en-US" sz="2000" b="1" i="1" dirty="0">
                <a:latin typeface="Helvetica" pitchFamily="34" charset="0"/>
                <a:cs typeface="Helvetica" pitchFamily="34" charset="0"/>
              </a:rPr>
              <a:t>service transformers were designed as single units with radial electrical power feeds</a:t>
            </a:r>
            <a:r>
              <a:rPr lang="en-US" sz="2000" b="1" i="1" dirty="0" smtClean="0">
                <a:latin typeface="Helvetica" pitchFamily="34" charset="0"/>
                <a:cs typeface="Helvetica" pitchFamily="34" charset="0"/>
              </a:rPr>
              <a:t>.</a:t>
            </a:r>
            <a:endParaRPr lang="en-US" sz="2000" b="1" i="1" dirty="0">
              <a:latin typeface="Helvetica" pitchFamily="34" charset="0"/>
              <a:cs typeface="Helvetica" pitchFamily="34" charset="0"/>
            </a:endParaRPr>
          </a:p>
        </p:txBody>
      </p:sp>
    </p:spTree>
    <p:extLst>
      <p:ext uri="{BB962C8B-B14F-4D97-AF65-F5344CB8AC3E}">
        <p14:creationId xmlns:p14="http://schemas.microsoft.com/office/powerpoint/2010/main" val="30408761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25</a:t>
            </a:fld>
            <a:endParaRPr lang="en-US" dirty="0"/>
          </a:p>
        </p:txBody>
      </p:sp>
      <p:sp>
        <p:nvSpPr>
          <p:cNvPr id="5" name="Text Box 3"/>
          <p:cNvSpPr txBox="1">
            <a:spLocks noChangeArrowheads="1"/>
          </p:cNvSpPr>
          <p:nvPr/>
        </p:nvSpPr>
        <p:spPr bwMode="auto">
          <a:xfrm>
            <a:off x="552766" y="914400"/>
            <a:ext cx="7939087" cy="4124206"/>
          </a:xfrm>
          <a:prstGeom prst="rect">
            <a:avLst/>
          </a:prstGeom>
          <a:noFill/>
          <a:ln w="9525">
            <a:noFill/>
            <a:miter lim="800000"/>
            <a:headEnd/>
            <a:tailEnd/>
          </a:ln>
          <a:effectLst/>
        </p:spPr>
        <p:txBody>
          <a:bodyPr>
            <a:spAutoFit/>
          </a:bodyPr>
          <a:lstStyle/>
          <a:p>
            <a:r>
              <a:rPr lang="en-US" sz="2800" b="1" dirty="0" smtClean="0">
                <a:solidFill>
                  <a:srgbClr val="009999"/>
                </a:solidFill>
                <a:latin typeface="Helvetica" pitchFamily="34" charset="0"/>
                <a:cs typeface="Helvetica" pitchFamily="34" charset="0"/>
              </a:rPr>
              <a:t>Electrical Distribution System</a:t>
            </a:r>
            <a:r>
              <a:rPr lang="en-US" sz="1400" dirty="0"/>
              <a:t>  </a:t>
            </a:r>
            <a:endParaRPr lang="en-US" sz="1400" dirty="0" smtClean="0"/>
          </a:p>
          <a:p>
            <a:endParaRPr lang="en-US" sz="1400" dirty="0" smtClean="0"/>
          </a:p>
          <a:p>
            <a:pPr marL="342900" indent="-342900">
              <a:buFont typeface="Arial" pitchFamily="34" charset="0"/>
              <a:buChar char="•"/>
            </a:pPr>
            <a:r>
              <a:rPr lang="en-US" sz="2000" b="1" i="1" dirty="0" smtClean="0">
                <a:latin typeface="Helvetica" pitchFamily="34" charset="0"/>
                <a:cs typeface="Helvetica" pitchFamily="34" charset="0"/>
              </a:rPr>
              <a:t>345 kV power source to central main substation.</a:t>
            </a:r>
          </a:p>
          <a:p>
            <a:pPr marL="342900" indent="-342900">
              <a:buFont typeface="Arial" pitchFamily="34" charset="0"/>
              <a:buChar char="•"/>
            </a:pPr>
            <a:r>
              <a:rPr lang="en-US" sz="2000" b="1" i="1" dirty="0" smtClean="0">
                <a:latin typeface="Helvetica" pitchFamily="34" charset="0"/>
                <a:cs typeface="Helvetica" pitchFamily="34" charset="0"/>
              </a:rPr>
              <a:t>69 </a:t>
            </a:r>
            <a:r>
              <a:rPr lang="en-US" sz="2000" b="1" i="1" dirty="0">
                <a:latin typeface="Helvetica" pitchFamily="34" charset="0"/>
                <a:cs typeface="Helvetica" pitchFamily="34" charset="0"/>
              </a:rPr>
              <a:t>kV loop power distribution </a:t>
            </a:r>
            <a:r>
              <a:rPr lang="en-US" sz="2000" b="1" i="1" dirty="0" smtClean="0">
                <a:latin typeface="Helvetica" pitchFamily="34" charset="0"/>
                <a:cs typeface="Helvetica" pitchFamily="34" charset="0"/>
              </a:rPr>
              <a:t>installed </a:t>
            </a:r>
            <a:r>
              <a:rPr lang="en-US" sz="2000" b="1" i="1" dirty="0">
                <a:latin typeface="Helvetica" pitchFamily="34" charset="0"/>
                <a:cs typeface="Helvetica" pitchFamily="34" charset="0"/>
              </a:rPr>
              <a:t>through the tunnel to substations at </a:t>
            </a:r>
            <a:r>
              <a:rPr lang="en-US" sz="2000" b="1" i="1" dirty="0" smtClean="0">
                <a:latin typeface="Helvetica" pitchFamily="34" charset="0"/>
                <a:cs typeface="Helvetica" pitchFamily="34" charset="0"/>
              </a:rPr>
              <a:t>shafts.</a:t>
            </a:r>
          </a:p>
          <a:p>
            <a:pPr marL="342900" indent="-342900">
              <a:buFont typeface="Arial" pitchFamily="34" charset="0"/>
              <a:buChar char="•"/>
            </a:pPr>
            <a:r>
              <a:rPr lang="en-US" sz="2000" b="1" i="1" dirty="0" smtClean="0">
                <a:latin typeface="Helvetica" pitchFamily="34" charset="0"/>
                <a:cs typeface="Helvetica" pitchFamily="34" charset="0"/>
              </a:rPr>
              <a:t>34.5 </a:t>
            </a:r>
            <a:r>
              <a:rPr lang="en-US" sz="2000" b="1" i="1" dirty="0">
                <a:latin typeface="Helvetica" pitchFamily="34" charset="0"/>
                <a:cs typeface="Helvetica" pitchFamily="34" charset="0"/>
              </a:rPr>
              <a:t>kV power distribution </a:t>
            </a:r>
            <a:r>
              <a:rPr lang="en-US" sz="2000" b="1" i="1" dirty="0" smtClean="0">
                <a:latin typeface="Helvetica" pitchFamily="34" charset="0"/>
                <a:cs typeface="Helvetica" pitchFamily="34" charset="0"/>
              </a:rPr>
              <a:t>loops </a:t>
            </a:r>
            <a:r>
              <a:rPr lang="en-US" sz="2000" b="1" i="1" dirty="0">
                <a:latin typeface="Helvetica" pitchFamily="34" charset="0"/>
                <a:cs typeface="Helvetica" pitchFamily="34" charset="0"/>
              </a:rPr>
              <a:t>fed at each shaft from the substations to serve building and tunnel </a:t>
            </a:r>
            <a:r>
              <a:rPr lang="en-US" sz="2000" b="1" i="1" dirty="0" smtClean="0">
                <a:latin typeface="Helvetica" pitchFamily="34" charset="0"/>
                <a:cs typeface="Helvetica" pitchFamily="34" charset="0"/>
              </a:rPr>
              <a:t>loads</a:t>
            </a:r>
          </a:p>
          <a:p>
            <a:pPr marL="342900" indent="-342900">
              <a:buFont typeface="Arial" pitchFamily="34" charset="0"/>
              <a:buChar char="•"/>
            </a:pPr>
            <a:r>
              <a:rPr lang="en-US" sz="2000" b="1" i="1" dirty="0" smtClean="0">
                <a:latin typeface="Helvetica" pitchFamily="34" charset="0"/>
                <a:cs typeface="Helvetica" pitchFamily="34" charset="0"/>
              </a:rPr>
              <a:t>Separate </a:t>
            </a:r>
            <a:r>
              <a:rPr lang="en-US" sz="2000" b="1" i="1" dirty="0">
                <a:latin typeface="Helvetica" pitchFamily="34" charset="0"/>
                <a:cs typeface="Helvetica" pitchFamily="34" charset="0"/>
              </a:rPr>
              <a:t>electrical feeds are provided by the 34.5 kV looped system to Cryogenics, RF Buildings, Conventional Facilities and the Tunnel.</a:t>
            </a:r>
          </a:p>
          <a:p>
            <a:pPr marL="342900" indent="-342900">
              <a:buFont typeface="Arial" pitchFamily="34" charset="0"/>
              <a:buChar char="•"/>
            </a:pPr>
            <a:r>
              <a:rPr lang="en-US" sz="2000" b="1" i="1" dirty="0" smtClean="0">
                <a:latin typeface="Helvetica" pitchFamily="34" charset="0"/>
                <a:cs typeface="Helvetica" pitchFamily="34" charset="0"/>
              </a:rPr>
              <a:t>Transformers </a:t>
            </a:r>
            <a:r>
              <a:rPr lang="en-US" sz="2000" b="1" i="1" dirty="0">
                <a:latin typeface="Helvetica" pitchFamily="34" charset="0"/>
                <a:cs typeface="Helvetica" pitchFamily="34" charset="0"/>
              </a:rPr>
              <a:t>provide 480 V local power and is delivered to the experimental and conventional loads using standard panelboard and conduit systems</a:t>
            </a:r>
            <a:r>
              <a:rPr lang="en-US" sz="2000" b="1" i="1" dirty="0" smtClean="0">
                <a:latin typeface="Helvetica" pitchFamily="34" charset="0"/>
                <a:cs typeface="Helvetica" pitchFamily="34" charset="0"/>
              </a:rPr>
              <a:t>.</a:t>
            </a:r>
            <a:endParaRPr lang="en-US" sz="2000" b="1" i="1" dirty="0">
              <a:solidFill>
                <a:srgbClr val="FF0000"/>
              </a:solidFill>
              <a:effectLst>
                <a:outerShdw blurRad="38100" dist="38100" dir="2700000" algn="tl">
                  <a:srgbClr val="C0C0C0"/>
                </a:outerShdw>
              </a:effectLst>
              <a:latin typeface="Helvetica" pitchFamily="34" charset="0"/>
              <a:cs typeface="Helvetica" pitchFamily="34" charset="0"/>
            </a:endParaRPr>
          </a:p>
        </p:txBody>
      </p:sp>
    </p:spTree>
    <p:extLst>
      <p:ext uri="{BB962C8B-B14F-4D97-AF65-F5344CB8AC3E}">
        <p14:creationId xmlns:p14="http://schemas.microsoft.com/office/powerpoint/2010/main" val="1309534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26</a:t>
            </a:fld>
            <a:endParaRPr lang="en-US" dirty="0"/>
          </a:p>
        </p:txBody>
      </p:sp>
      <p:sp>
        <p:nvSpPr>
          <p:cNvPr id="5" name="Text Box 3"/>
          <p:cNvSpPr txBox="1">
            <a:spLocks noChangeArrowheads="1"/>
          </p:cNvSpPr>
          <p:nvPr/>
        </p:nvSpPr>
        <p:spPr bwMode="auto">
          <a:xfrm>
            <a:off x="557121" y="990600"/>
            <a:ext cx="8184108" cy="5909310"/>
          </a:xfrm>
          <a:prstGeom prst="rect">
            <a:avLst/>
          </a:prstGeom>
          <a:noFill/>
          <a:ln w="9525">
            <a:noFill/>
            <a:miter lim="800000"/>
            <a:headEnd/>
            <a:tailEnd/>
          </a:ln>
          <a:effectLst/>
        </p:spPr>
        <p:txBody>
          <a:bodyPr wrap="square">
            <a:spAutoFit/>
          </a:bodyPr>
          <a:lstStyle/>
          <a:p>
            <a:r>
              <a:rPr lang="en-US" sz="2800" b="1" i="1" dirty="0" smtClean="0">
                <a:solidFill>
                  <a:srgbClr val="009999"/>
                </a:solidFill>
                <a:latin typeface="Helvetica" pitchFamily="34" charset="0"/>
                <a:cs typeface="Helvetica" pitchFamily="34" charset="0"/>
              </a:rPr>
              <a:t>Tunnel Power Distribution System</a:t>
            </a:r>
          </a:p>
          <a:p>
            <a:endParaRPr lang="en-US" sz="1400" dirty="0" smtClean="0"/>
          </a:p>
          <a:p>
            <a:pPr marL="342900" indent="-342900">
              <a:buFont typeface="Arial" pitchFamily="34" charset="0"/>
              <a:buChar char="•"/>
            </a:pPr>
            <a:r>
              <a:rPr lang="en-US" sz="2000" b="1" i="1" dirty="0">
                <a:latin typeface="Helvetica" pitchFamily="34" charset="0"/>
                <a:cs typeface="Helvetica" pitchFamily="34" charset="0"/>
              </a:rPr>
              <a:t>34.5 kV tunnel power feed is brought down the shaft to the base cavern 480 V transformer.  Power is distributed with radial feed from this transformer through the tunnel at 480 V. </a:t>
            </a:r>
            <a:endParaRPr lang="en-US" sz="2000" b="1" i="1" dirty="0" smtClean="0">
              <a:latin typeface="Helvetica" pitchFamily="34" charset="0"/>
              <a:cs typeface="Helvetica" pitchFamily="34" charset="0"/>
            </a:endParaRPr>
          </a:p>
          <a:p>
            <a:pPr marL="342900" indent="-342900">
              <a:buFont typeface="Arial" pitchFamily="34" charset="0"/>
              <a:buChar char="•"/>
            </a:pPr>
            <a:endParaRPr lang="en-US" sz="2000" b="1" i="1" dirty="0">
              <a:latin typeface="Helvetica" pitchFamily="34" charset="0"/>
              <a:cs typeface="Helvetica" pitchFamily="34" charset="0"/>
            </a:endParaRPr>
          </a:p>
          <a:p>
            <a:pPr marL="342900" lvl="0" indent="-342900">
              <a:buFont typeface="Arial" pitchFamily="34" charset="0"/>
              <a:buChar char="•"/>
            </a:pPr>
            <a:r>
              <a:rPr lang="en-US" sz="2000" b="1" i="1" dirty="0" smtClean="0">
                <a:latin typeface="Helvetica" pitchFamily="34" charset="0"/>
                <a:cs typeface="Helvetica" pitchFamily="34" charset="0"/>
              </a:rPr>
              <a:t>Distribution </a:t>
            </a:r>
            <a:r>
              <a:rPr lang="en-US" sz="2000" b="1" i="1" dirty="0">
                <a:latin typeface="Helvetica" pitchFamily="34" charset="0"/>
                <a:cs typeface="Helvetica" pitchFamily="34" charset="0"/>
              </a:rPr>
              <a:t>panelboards and low voltage transformers are attached to the tunnel wall and located every 230 meters.</a:t>
            </a:r>
            <a:endParaRPr lang="en-US" sz="2000" b="1" i="1" dirty="0" smtClean="0">
              <a:latin typeface="Helvetica" pitchFamily="34" charset="0"/>
              <a:cs typeface="Helvetica" pitchFamily="34" charset="0"/>
            </a:endParaRPr>
          </a:p>
          <a:p>
            <a:endParaRPr lang="en-US" sz="2800" b="1" i="1" dirty="0" smtClean="0">
              <a:solidFill>
                <a:srgbClr val="009999"/>
              </a:solidFill>
              <a:latin typeface="Helvetica" pitchFamily="34" charset="0"/>
              <a:cs typeface="Helvetica" pitchFamily="34" charset="0"/>
            </a:endParaRPr>
          </a:p>
          <a:p>
            <a:r>
              <a:rPr lang="en-US" sz="2800" b="1" i="1" dirty="0" smtClean="0">
                <a:solidFill>
                  <a:srgbClr val="009999"/>
                </a:solidFill>
                <a:latin typeface="Helvetica" pitchFamily="34" charset="0"/>
                <a:cs typeface="Helvetica" pitchFamily="34" charset="0"/>
              </a:rPr>
              <a:t>Emergency </a:t>
            </a:r>
            <a:r>
              <a:rPr lang="en-US" sz="2800" b="1" i="1" dirty="0">
                <a:solidFill>
                  <a:srgbClr val="009999"/>
                </a:solidFill>
                <a:latin typeface="Helvetica" pitchFamily="34" charset="0"/>
                <a:cs typeface="Helvetica" pitchFamily="34" charset="0"/>
              </a:rPr>
              <a:t>Power Distribution </a:t>
            </a:r>
            <a:r>
              <a:rPr lang="en-US" sz="2800" b="1" i="1" dirty="0" smtClean="0">
                <a:solidFill>
                  <a:srgbClr val="009999"/>
                </a:solidFill>
                <a:latin typeface="Helvetica" pitchFamily="34" charset="0"/>
                <a:cs typeface="Helvetica" pitchFamily="34" charset="0"/>
              </a:rPr>
              <a:t>System</a:t>
            </a:r>
          </a:p>
          <a:p>
            <a:endParaRPr lang="en-US" sz="2800" b="1" i="1" dirty="0">
              <a:solidFill>
                <a:srgbClr val="009999"/>
              </a:solidFill>
              <a:latin typeface="Helvetica" pitchFamily="34" charset="0"/>
              <a:cs typeface="Helvetica" pitchFamily="34" charset="0"/>
            </a:endParaRPr>
          </a:p>
          <a:p>
            <a:pPr marL="342900" lvl="0" indent="-342900">
              <a:buFont typeface="Arial" pitchFamily="34" charset="0"/>
              <a:buChar char="•"/>
            </a:pPr>
            <a:r>
              <a:rPr lang="en-US" sz="2000" b="1" i="1" dirty="0" smtClean="0">
                <a:latin typeface="Helvetica" pitchFamily="34" charset="0"/>
                <a:cs typeface="Helvetica" pitchFamily="34" charset="0"/>
              </a:rPr>
              <a:t>4,160 </a:t>
            </a:r>
            <a:r>
              <a:rPr lang="en-US" sz="2000" b="1" i="1" dirty="0">
                <a:latin typeface="Helvetica" pitchFamily="34" charset="0"/>
                <a:cs typeface="Helvetica" pitchFamily="34" charset="0"/>
              </a:rPr>
              <a:t>V diesel generators at each </a:t>
            </a:r>
            <a:r>
              <a:rPr lang="en-US" sz="2000" b="1" i="1" dirty="0" smtClean="0">
                <a:latin typeface="Helvetica" pitchFamily="34" charset="0"/>
                <a:cs typeface="Helvetica" pitchFamily="34" charset="0"/>
              </a:rPr>
              <a:t>shaft</a:t>
            </a:r>
          </a:p>
          <a:p>
            <a:pPr marL="342900" lvl="0" indent="-342900">
              <a:buFont typeface="Arial" pitchFamily="34" charset="0"/>
              <a:buChar char="•"/>
            </a:pPr>
            <a:endParaRPr lang="en-US" sz="2000" b="1" i="1" dirty="0">
              <a:latin typeface="Helvetica" pitchFamily="34" charset="0"/>
              <a:cs typeface="Helvetica" pitchFamily="34" charset="0"/>
            </a:endParaRPr>
          </a:p>
          <a:p>
            <a:pPr marL="342900" indent="-342900">
              <a:buFont typeface="Arial" pitchFamily="34" charset="0"/>
              <a:buChar char="•"/>
            </a:pPr>
            <a:r>
              <a:rPr lang="en-US" sz="2000" b="1" i="1" dirty="0">
                <a:latin typeface="Helvetica" pitchFamily="34" charset="0"/>
                <a:cs typeface="Helvetica" pitchFamily="34" charset="0"/>
              </a:rPr>
              <a:t>480 V transformers and Automatic Transfer Switches on the surface and in the shaft base cavern</a:t>
            </a:r>
          </a:p>
          <a:p>
            <a:pPr marL="457200" lvl="0" indent="-457200">
              <a:buFont typeface="Arial" pitchFamily="34" charset="0"/>
              <a:buChar char="•"/>
            </a:pPr>
            <a:endParaRPr lang="en-US" sz="2800" dirty="0"/>
          </a:p>
          <a:p>
            <a:pPr marL="457200" indent="-457200">
              <a:buFont typeface="Arial" pitchFamily="34" charset="0"/>
              <a:buChar char="•"/>
            </a:pPr>
            <a:endParaRPr lang="en-US" sz="2400" b="1" i="1" dirty="0">
              <a:solidFill>
                <a:srgbClr val="FF0000"/>
              </a:solidFill>
              <a:effectLst>
                <a:outerShdw blurRad="38100" dist="38100" dir="2700000" algn="tl">
                  <a:srgbClr val="C0C0C0"/>
                </a:outerShdw>
              </a:effectLst>
              <a:latin typeface="Helvetica" pitchFamily="34" charset="0"/>
            </a:endParaRPr>
          </a:p>
        </p:txBody>
      </p:sp>
    </p:spTree>
    <p:extLst>
      <p:ext uri="{BB962C8B-B14F-4D97-AF65-F5344CB8AC3E}">
        <p14:creationId xmlns:p14="http://schemas.microsoft.com/office/powerpoint/2010/main" val="30545826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27</a:t>
            </a:fld>
            <a:endParaRPr lang="en-US" dirty="0"/>
          </a:p>
        </p:txBody>
      </p:sp>
      <p:sp>
        <p:nvSpPr>
          <p:cNvPr id="5" name="Text Box 3"/>
          <p:cNvSpPr txBox="1">
            <a:spLocks noChangeArrowheads="1"/>
          </p:cNvSpPr>
          <p:nvPr/>
        </p:nvSpPr>
        <p:spPr bwMode="auto">
          <a:xfrm>
            <a:off x="557121" y="990600"/>
            <a:ext cx="8184108" cy="6309420"/>
          </a:xfrm>
          <a:prstGeom prst="rect">
            <a:avLst/>
          </a:prstGeom>
          <a:noFill/>
          <a:ln w="9525">
            <a:noFill/>
            <a:miter lim="800000"/>
            <a:headEnd/>
            <a:tailEnd/>
          </a:ln>
          <a:effectLst/>
        </p:spPr>
        <p:txBody>
          <a:bodyPr wrap="square">
            <a:spAutoFit/>
          </a:bodyPr>
          <a:lstStyle/>
          <a:p>
            <a:r>
              <a:rPr lang="en-US" sz="2800" b="1" i="1" dirty="0" smtClean="0">
                <a:solidFill>
                  <a:srgbClr val="009999"/>
                </a:solidFill>
                <a:latin typeface="Helvetica" pitchFamily="34" charset="0"/>
                <a:cs typeface="Helvetica" pitchFamily="34" charset="0"/>
              </a:rPr>
              <a:t>KCS Distribution System</a:t>
            </a:r>
          </a:p>
          <a:p>
            <a:pPr lvl="0"/>
            <a:r>
              <a:rPr lang="en-US" sz="2000" b="1" i="1" dirty="0" smtClean="0">
                <a:latin typeface="Helvetica" pitchFamily="34" charset="0"/>
                <a:cs typeface="Helvetica" pitchFamily="34" charset="0"/>
              </a:rPr>
              <a:t>Klystron RF units are </a:t>
            </a:r>
            <a:r>
              <a:rPr lang="en-US" sz="2000" b="1" i="1" dirty="0">
                <a:latin typeface="Helvetica" pitchFamily="34" charset="0"/>
                <a:cs typeface="Helvetica" pitchFamily="34" charset="0"/>
              </a:rPr>
              <a:t>fed from MCC power </a:t>
            </a:r>
            <a:r>
              <a:rPr lang="en-US" sz="2000" b="1" i="1" dirty="0" smtClean="0">
                <a:latin typeface="Helvetica" pitchFamily="34" charset="0"/>
                <a:cs typeface="Helvetica" pitchFamily="34" charset="0"/>
              </a:rPr>
              <a:t>centers</a:t>
            </a:r>
          </a:p>
          <a:p>
            <a:pPr marL="914400" lvl="1" indent="-457200">
              <a:buFont typeface="Arial" pitchFamily="34" charset="0"/>
              <a:buChar char="•"/>
            </a:pPr>
            <a:r>
              <a:rPr lang="en-US" sz="2000" b="1" i="1" dirty="0" smtClean="0">
                <a:latin typeface="Helvetica" pitchFamily="34" charset="0"/>
                <a:cs typeface="Helvetica" pitchFamily="34" charset="0"/>
              </a:rPr>
              <a:t>Feeds to klystrons - 480 </a:t>
            </a:r>
            <a:r>
              <a:rPr lang="en-US" sz="2000" b="1" i="1" dirty="0">
                <a:latin typeface="Helvetica" pitchFamily="34" charset="0"/>
                <a:cs typeface="Helvetica" pitchFamily="34" charset="0"/>
              </a:rPr>
              <a:t>V and 300 </a:t>
            </a:r>
            <a:r>
              <a:rPr lang="en-US" sz="2000" b="1" i="1" dirty="0" smtClean="0">
                <a:latin typeface="Helvetica" pitchFamily="34" charset="0"/>
                <a:cs typeface="Helvetica" pitchFamily="34" charset="0"/>
              </a:rPr>
              <a:t>amps</a:t>
            </a:r>
          </a:p>
          <a:p>
            <a:pPr marL="914400" lvl="1" indent="-457200">
              <a:buFont typeface="Arial" pitchFamily="34" charset="0"/>
              <a:buChar char="•"/>
            </a:pPr>
            <a:r>
              <a:rPr lang="en-US" sz="2000" b="1" i="1" dirty="0" smtClean="0">
                <a:latin typeface="Helvetica" pitchFamily="34" charset="0"/>
                <a:cs typeface="Helvetica" pitchFamily="34" charset="0"/>
              </a:rPr>
              <a:t>Power Center serves </a:t>
            </a:r>
            <a:r>
              <a:rPr lang="en-US" sz="2000" b="1" i="1" dirty="0">
                <a:latin typeface="Helvetica" pitchFamily="34" charset="0"/>
                <a:cs typeface="Helvetica" pitchFamily="34" charset="0"/>
              </a:rPr>
              <a:t>up to 14 RF units </a:t>
            </a:r>
            <a:r>
              <a:rPr lang="en-US" sz="2000" b="1" i="1" dirty="0" smtClean="0">
                <a:latin typeface="Helvetica" pitchFamily="34" charset="0"/>
                <a:cs typeface="Helvetica" pitchFamily="34" charset="0"/>
              </a:rPr>
              <a:t>each</a:t>
            </a:r>
            <a:r>
              <a:rPr lang="en-US" sz="2000" b="1" i="1" dirty="0">
                <a:latin typeface="Helvetica" pitchFamily="34" charset="0"/>
                <a:cs typeface="Helvetica" pitchFamily="34" charset="0"/>
              </a:rPr>
              <a:t>  </a:t>
            </a:r>
            <a:endParaRPr lang="en-US" sz="2000" b="1" i="1" dirty="0" smtClean="0">
              <a:latin typeface="Helvetica" pitchFamily="34" charset="0"/>
              <a:cs typeface="Helvetica" pitchFamily="34" charset="0"/>
            </a:endParaRPr>
          </a:p>
          <a:p>
            <a:pPr marL="914400" lvl="1" indent="-457200">
              <a:buFont typeface="Arial" pitchFamily="34" charset="0"/>
              <a:buChar char="•"/>
            </a:pPr>
            <a:r>
              <a:rPr lang="en-US" sz="2000" b="1" i="1" dirty="0" smtClean="0">
                <a:latin typeface="Helvetica" pitchFamily="34" charset="0"/>
                <a:cs typeface="Helvetica" pitchFamily="34" charset="0"/>
              </a:rPr>
              <a:t>Typically 5 </a:t>
            </a:r>
            <a:r>
              <a:rPr lang="en-US" sz="2000" b="1" i="1" dirty="0">
                <a:latin typeface="Helvetica" pitchFamily="34" charset="0"/>
                <a:cs typeface="Helvetica" pitchFamily="34" charset="0"/>
              </a:rPr>
              <a:t>power centers are located at each </a:t>
            </a:r>
            <a:r>
              <a:rPr lang="en-US" sz="2000" b="1" i="1" dirty="0" smtClean="0">
                <a:latin typeface="Helvetica" pitchFamily="34" charset="0"/>
                <a:cs typeface="Helvetica" pitchFamily="34" charset="0"/>
              </a:rPr>
              <a:t>shaft</a:t>
            </a:r>
          </a:p>
          <a:p>
            <a:pPr lvl="0"/>
            <a:r>
              <a:rPr lang="en-US" sz="2000" b="1" i="1" dirty="0">
                <a:latin typeface="Helvetica" pitchFamily="34" charset="0"/>
                <a:cs typeface="Helvetica" pitchFamily="34" charset="0"/>
              </a:rPr>
              <a:t> </a:t>
            </a:r>
            <a:r>
              <a:rPr lang="en-US" sz="2000" b="1" i="1" dirty="0" smtClean="0">
                <a:latin typeface="Helvetica" pitchFamily="34" charset="0"/>
                <a:cs typeface="Helvetica" pitchFamily="34" charset="0"/>
              </a:rPr>
              <a:t> </a:t>
            </a:r>
            <a:endParaRPr lang="en-US" sz="1400" b="1" i="1" dirty="0" smtClean="0">
              <a:latin typeface="Helvetica" pitchFamily="34" charset="0"/>
              <a:cs typeface="Helvetica" pitchFamily="34" charset="0"/>
            </a:endParaRPr>
          </a:p>
          <a:p>
            <a:r>
              <a:rPr lang="en-US" sz="2800" b="1" i="1" dirty="0">
                <a:solidFill>
                  <a:srgbClr val="009999"/>
                </a:solidFill>
                <a:latin typeface="Helvetica" pitchFamily="34" charset="0"/>
                <a:cs typeface="Helvetica" pitchFamily="34" charset="0"/>
              </a:rPr>
              <a:t>DRFS Distribution System</a:t>
            </a:r>
          </a:p>
          <a:p>
            <a:pPr marL="457200" lvl="0" indent="-457200">
              <a:buFont typeface="Arial" pitchFamily="34" charset="0"/>
              <a:buChar char="•"/>
            </a:pPr>
            <a:r>
              <a:rPr lang="en-US" sz="2000" b="1" i="1" dirty="0" smtClean="0">
                <a:latin typeface="Helvetica" pitchFamily="34" charset="0"/>
                <a:cs typeface="Helvetica" pitchFamily="34" charset="0"/>
              </a:rPr>
              <a:t>12.47 </a:t>
            </a:r>
            <a:r>
              <a:rPr lang="en-US" sz="2000" b="1" i="1" dirty="0">
                <a:latin typeface="Helvetica" pitchFamily="34" charset="0"/>
                <a:cs typeface="Helvetica" pitchFamily="34" charset="0"/>
              </a:rPr>
              <a:t>kV substation transformers </a:t>
            </a:r>
          </a:p>
          <a:p>
            <a:pPr marL="1371600" lvl="2" indent="-457200">
              <a:buFont typeface="Arial" pitchFamily="34" charset="0"/>
              <a:buChar char="•"/>
            </a:pPr>
            <a:r>
              <a:rPr lang="en-US" sz="2000" b="1" i="1" dirty="0">
                <a:latin typeface="Helvetica" pitchFamily="34" charset="0"/>
                <a:cs typeface="Helvetica" pitchFamily="34" charset="0"/>
              </a:rPr>
              <a:t>Located on the surface</a:t>
            </a:r>
          </a:p>
          <a:p>
            <a:pPr marL="1371600" lvl="2" indent="-457200">
              <a:buFont typeface="Arial" pitchFamily="34" charset="0"/>
              <a:buChar char="•"/>
            </a:pPr>
            <a:r>
              <a:rPr lang="en-US" sz="2000" b="1" i="1" dirty="0">
                <a:latin typeface="Helvetica" pitchFamily="34" charset="0"/>
                <a:cs typeface="Helvetica" pitchFamily="34" charset="0"/>
              </a:rPr>
              <a:t>Dedicated to powering the RF units in the tunnel</a:t>
            </a:r>
          </a:p>
          <a:p>
            <a:pPr marL="1371600" lvl="2" indent="-457200">
              <a:buFont typeface="Arial" pitchFamily="34" charset="0"/>
              <a:buChar char="•"/>
            </a:pPr>
            <a:r>
              <a:rPr lang="en-US" sz="2000" b="1" i="1" dirty="0">
                <a:latin typeface="Helvetica" pitchFamily="34" charset="0"/>
                <a:cs typeface="Helvetica" pitchFamily="34" charset="0"/>
              </a:rPr>
              <a:t>No CF&amp;S transformers are located underground to serve RF equipment</a:t>
            </a:r>
          </a:p>
          <a:p>
            <a:pPr marL="457200" lvl="0" indent="-457200">
              <a:buFont typeface="Arial" pitchFamily="34" charset="0"/>
              <a:buChar char="•"/>
            </a:pPr>
            <a:r>
              <a:rPr lang="en-US" sz="2000" b="1" i="1" dirty="0" smtClean="0">
                <a:latin typeface="Helvetica" pitchFamily="34" charset="0"/>
                <a:cs typeface="Helvetica" pitchFamily="34" charset="0"/>
              </a:rPr>
              <a:t>Klystron </a:t>
            </a:r>
            <a:r>
              <a:rPr lang="en-US" sz="2000" b="1" i="1" dirty="0">
                <a:latin typeface="Helvetica" pitchFamily="34" charset="0"/>
                <a:cs typeface="Helvetica" pitchFamily="34" charset="0"/>
              </a:rPr>
              <a:t>power feed</a:t>
            </a:r>
          </a:p>
          <a:p>
            <a:pPr marL="1371600" lvl="2" indent="-457200">
              <a:buFont typeface="Arial" pitchFamily="34" charset="0"/>
              <a:buChar char="•"/>
            </a:pPr>
            <a:r>
              <a:rPr lang="en-US" sz="2000" b="1" i="1" dirty="0">
                <a:latin typeface="Helvetica" pitchFamily="34" charset="0"/>
                <a:cs typeface="Helvetica" pitchFamily="34" charset="0"/>
              </a:rPr>
              <a:t>12.47 kV loops in the tunnel</a:t>
            </a:r>
          </a:p>
          <a:p>
            <a:pPr marL="1371600" lvl="2" indent="-457200">
              <a:buFont typeface="Arial" pitchFamily="34" charset="0"/>
              <a:buChar char="•"/>
            </a:pPr>
            <a:r>
              <a:rPr lang="en-US" sz="2000" b="1" i="1" dirty="0">
                <a:latin typeface="Helvetica" pitchFamily="34" charset="0"/>
                <a:cs typeface="Helvetica" pitchFamily="34" charset="0"/>
              </a:rPr>
              <a:t>Each loop feeds approximately 10 RF units</a:t>
            </a:r>
            <a:r>
              <a:rPr lang="en-US" sz="2800" dirty="0"/>
              <a:t> </a:t>
            </a:r>
          </a:p>
          <a:p>
            <a:pPr lvl="0"/>
            <a:r>
              <a:rPr lang="en-US" sz="2800" dirty="0"/>
              <a:t>  </a:t>
            </a:r>
          </a:p>
          <a:p>
            <a:pPr lvl="0"/>
            <a:endParaRPr lang="en-US" sz="2800" dirty="0"/>
          </a:p>
          <a:p>
            <a:pPr marL="457200" indent="-457200">
              <a:buFont typeface="Arial" pitchFamily="34" charset="0"/>
              <a:buChar char="•"/>
            </a:pPr>
            <a:endParaRPr lang="en-US" sz="2400" b="1" i="1" dirty="0">
              <a:solidFill>
                <a:srgbClr val="FF0000"/>
              </a:solidFill>
              <a:effectLst>
                <a:outerShdw blurRad="38100" dist="38100" dir="2700000" algn="tl">
                  <a:srgbClr val="C0C0C0"/>
                </a:outerShdw>
              </a:effectLst>
              <a:latin typeface="Helvetica" pitchFamily="34" charset="0"/>
            </a:endParaRPr>
          </a:p>
        </p:txBody>
      </p:sp>
    </p:spTree>
    <p:extLst>
      <p:ext uri="{BB962C8B-B14F-4D97-AF65-F5344CB8AC3E}">
        <p14:creationId xmlns:p14="http://schemas.microsoft.com/office/powerpoint/2010/main" val="24810624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04799" y="1066800"/>
            <a:ext cx="5762625" cy="5324535"/>
          </a:xfrm>
          <a:prstGeom prst="rect">
            <a:avLst/>
          </a:prstGeom>
          <a:noFill/>
          <a:ln w="9525">
            <a:noFill/>
            <a:miter lim="800000"/>
            <a:headEnd/>
            <a:tailEnd/>
          </a:ln>
          <a:effectLst/>
        </p:spPr>
        <p:txBody>
          <a:bodyPr wrap="square">
            <a:spAutoFit/>
          </a:bodyPr>
          <a:lstStyle/>
          <a:p>
            <a:r>
              <a:rPr lang="en-US" sz="2000" b="1" i="1" u="sng" dirty="0" smtClean="0">
                <a:solidFill>
                  <a:srgbClr val="009999"/>
                </a:solidFill>
                <a:effectLst>
                  <a:outerShdw blurRad="38100" dist="38100" dir="2700000" algn="tl">
                    <a:srgbClr val="000000">
                      <a:alpha val="43137"/>
                    </a:srgbClr>
                  </a:outerShdw>
                </a:effectLst>
                <a:latin typeface="Helvetica" pitchFamily="34" charset="0"/>
              </a:rPr>
              <a:t>WORK </a:t>
            </a:r>
            <a:r>
              <a:rPr lang="en-US" sz="2000" b="1" i="1" u="sng" dirty="0">
                <a:solidFill>
                  <a:srgbClr val="009999"/>
                </a:solidFill>
                <a:effectLst>
                  <a:outerShdw blurRad="38100" dist="38100" dir="2700000" algn="tl">
                    <a:srgbClr val="000000">
                      <a:alpha val="43137"/>
                    </a:srgbClr>
                  </a:outerShdw>
                </a:effectLst>
                <a:latin typeface="Helvetica" pitchFamily="34" charset="0"/>
              </a:rPr>
              <a:t>THAT WE STILL HAVE TO DO </a:t>
            </a:r>
            <a:r>
              <a:rPr lang="en-US" sz="1100" b="1" i="1" u="sng" dirty="0">
                <a:solidFill>
                  <a:srgbClr val="009999"/>
                </a:solidFill>
                <a:latin typeface="Helvetica" pitchFamily="34" charset="0"/>
              </a:rPr>
              <a:t>(ML-related)</a:t>
            </a:r>
            <a:endParaRPr lang="en-US" sz="1100" b="1" i="1" dirty="0">
              <a:solidFill>
                <a:srgbClr val="009999"/>
              </a:solidFill>
              <a:latin typeface="Helvetica" pitchFamily="34" charset="0"/>
            </a:endParaRPr>
          </a:p>
          <a:p>
            <a:pPr lvl="0"/>
            <a:r>
              <a:rPr lang="en-US" sz="2000" b="1" i="1" dirty="0" smtClean="0">
                <a:latin typeface="Helvetica" pitchFamily="34" charset="0"/>
              </a:rPr>
              <a:t>Design </a:t>
            </a:r>
            <a:r>
              <a:rPr lang="en-US" sz="2000" b="1" i="1" dirty="0">
                <a:latin typeface="Helvetica" pitchFamily="34" charset="0"/>
              </a:rPr>
              <a:t>and costing are </a:t>
            </a:r>
            <a:r>
              <a:rPr lang="en-US" sz="2000" b="1" i="1" dirty="0" smtClean="0">
                <a:latin typeface="Helvetica" pitchFamily="34" charset="0"/>
              </a:rPr>
              <a:t>~90</a:t>
            </a:r>
            <a:r>
              <a:rPr lang="en-US" sz="2000" b="1" i="1" dirty="0">
                <a:latin typeface="Helvetica" pitchFamily="34" charset="0"/>
              </a:rPr>
              <a:t>% </a:t>
            </a:r>
            <a:r>
              <a:rPr lang="en-US" sz="2000" b="1" i="1" dirty="0" smtClean="0">
                <a:latin typeface="Helvetica" pitchFamily="34" charset="0"/>
              </a:rPr>
              <a:t>done, based on full power &amp; previous criteria. The following are examples of adjustments that we still </a:t>
            </a:r>
            <a:r>
              <a:rPr lang="en-US" sz="2000" b="1" i="1" dirty="0">
                <a:latin typeface="Helvetica" pitchFamily="34" charset="0"/>
              </a:rPr>
              <a:t>have to do </a:t>
            </a:r>
            <a:r>
              <a:rPr lang="en-US" sz="2000" b="1" i="1" dirty="0" smtClean="0">
                <a:latin typeface="Helvetica" pitchFamily="34" charset="0"/>
              </a:rPr>
              <a:t>( this doesn’t include </a:t>
            </a:r>
            <a:r>
              <a:rPr lang="en-US" sz="2000" b="1" i="1" dirty="0">
                <a:latin typeface="Helvetica" pitchFamily="34" charset="0"/>
              </a:rPr>
              <a:t>any changes from this meeting )</a:t>
            </a:r>
          </a:p>
          <a:p>
            <a:pPr marL="914400" lvl="1" indent="-457200">
              <a:buFont typeface="Wingdings" pitchFamily="2" charset="2"/>
              <a:buChar char="§"/>
            </a:pPr>
            <a:r>
              <a:rPr lang="en-US" sz="2000" b="1" i="1" dirty="0" smtClean="0">
                <a:latin typeface="Helvetica" pitchFamily="34" charset="0"/>
              </a:rPr>
              <a:t>add </a:t>
            </a:r>
            <a:r>
              <a:rPr lang="en-US" sz="2000" b="1" i="1" dirty="0">
                <a:latin typeface="Helvetica" pitchFamily="34" charset="0"/>
              </a:rPr>
              <a:t>fire protection cost, engineering consultancy, and other sub wbs from RDR that was not costed by Parson</a:t>
            </a:r>
          </a:p>
          <a:p>
            <a:pPr marL="914400" lvl="1" indent="-457200">
              <a:buFont typeface="Wingdings" pitchFamily="2" charset="2"/>
              <a:buChar char="§"/>
            </a:pPr>
            <a:r>
              <a:rPr lang="en-US" sz="2000" b="1" i="1" dirty="0">
                <a:latin typeface="Helvetica" pitchFamily="34" charset="0"/>
              </a:rPr>
              <a:t>add laser room HVACs cost based on NML (no design</a:t>
            </a:r>
            <a:r>
              <a:rPr lang="en-US" sz="2000" b="1" i="1" dirty="0" smtClean="0">
                <a:latin typeface="Helvetica" pitchFamily="34" charset="0"/>
              </a:rPr>
              <a:t>)</a:t>
            </a:r>
          </a:p>
          <a:p>
            <a:pPr marL="914400" lvl="1" indent="-457200">
              <a:buFont typeface="Wingdings" pitchFamily="2" charset="2"/>
              <a:buChar char="§"/>
            </a:pPr>
            <a:r>
              <a:rPr lang="en-US" sz="2000" b="1" i="1" dirty="0" smtClean="0">
                <a:latin typeface="Helvetica" pitchFamily="34" charset="0"/>
              </a:rPr>
              <a:t>adjustment </a:t>
            </a:r>
            <a:r>
              <a:rPr lang="en-US" sz="2000" b="1" i="1" dirty="0">
                <a:latin typeface="Helvetica" pitchFamily="34" charset="0"/>
              </a:rPr>
              <a:t>based on impact of RTML 2BC (using ratio/proportion of cost)</a:t>
            </a:r>
          </a:p>
          <a:p>
            <a:pPr marL="914400" lvl="1" indent="-457200">
              <a:buFont typeface="Wingdings" pitchFamily="2" charset="2"/>
              <a:buChar char="§"/>
            </a:pPr>
            <a:r>
              <a:rPr lang="en-US" sz="2000" b="1" i="1" dirty="0" smtClean="0">
                <a:latin typeface="Helvetica" pitchFamily="34" charset="0"/>
              </a:rPr>
              <a:t>adjustment </a:t>
            </a:r>
            <a:r>
              <a:rPr lang="en-US" sz="2000" b="1" i="1" dirty="0">
                <a:latin typeface="Helvetica" pitchFamily="34" charset="0"/>
              </a:rPr>
              <a:t>to low power </a:t>
            </a:r>
            <a:r>
              <a:rPr lang="en-US" sz="2000" b="1" i="1" dirty="0" smtClean="0">
                <a:latin typeface="Helvetica" pitchFamily="34" charset="0"/>
              </a:rPr>
              <a:t>/reduced bunch ( using </a:t>
            </a:r>
            <a:r>
              <a:rPr lang="en-US" sz="2000" b="1" i="1" dirty="0">
                <a:latin typeface="Helvetica" pitchFamily="34" charset="0"/>
              </a:rPr>
              <a:t>ratio/proportion of cost)</a:t>
            </a:r>
          </a:p>
          <a:p>
            <a:pPr marL="914400" lvl="1" indent="-457200">
              <a:buFont typeface="+mj-lt"/>
              <a:buAutoNum type="arabicParenR"/>
            </a:pPr>
            <a:endParaRPr lang="en-US" sz="2000" b="1" i="1" dirty="0">
              <a:latin typeface="Helvetica" pitchFamily="34" charset="0"/>
            </a:endParaRPr>
          </a:p>
          <a:p>
            <a:endParaRPr lang="en-US" sz="2000" b="1" i="1" dirty="0">
              <a:latin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28</a:t>
            </a:fld>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295400"/>
            <a:ext cx="2748808" cy="464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6019800" y="1752600"/>
            <a:ext cx="38100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019800" y="1600200"/>
            <a:ext cx="38100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57900" y="3238500"/>
            <a:ext cx="38100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019800" y="5715000"/>
            <a:ext cx="38100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057900" y="2743200"/>
            <a:ext cx="38100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057900" y="4724400"/>
            <a:ext cx="38100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067425" y="3990975"/>
            <a:ext cx="38100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78055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81000" y="990600"/>
            <a:ext cx="8382000" cy="2554545"/>
          </a:xfrm>
          <a:prstGeom prst="rect">
            <a:avLst/>
          </a:prstGeom>
          <a:noFill/>
          <a:ln w="9525">
            <a:noFill/>
            <a:miter lim="800000"/>
            <a:headEnd/>
            <a:tailEnd/>
          </a:ln>
          <a:effectLst/>
        </p:spPr>
        <p:txBody>
          <a:bodyPr wrap="square">
            <a:spAutoFit/>
          </a:bodyPr>
          <a:lstStyle/>
          <a:p>
            <a:r>
              <a:rPr lang="en-US" sz="2000" b="1" i="1" u="sng" dirty="0" smtClean="0">
                <a:solidFill>
                  <a:srgbClr val="009999"/>
                </a:solidFill>
                <a:effectLst>
                  <a:outerShdw blurRad="38100" dist="38100" dir="2700000" algn="tl">
                    <a:srgbClr val="000000">
                      <a:alpha val="43137"/>
                    </a:srgbClr>
                  </a:outerShdw>
                </a:effectLst>
                <a:latin typeface="Helvetica" pitchFamily="34" charset="0"/>
              </a:rPr>
              <a:t>OUR </a:t>
            </a:r>
            <a:r>
              <a:rPr lang="en-US" sz="2000" b="1" i="1" u="sng" dirty="0">
                <a:solidFill>
                  <a:srgbClr val="009999"/>
                </a:solidFill>
                <a:effectLst>
                  <a:outerShdw blurRad="38100" dist="38100" dir="2700000" algn="tl">
                    <a:srgbClr val="000000">
                      <a:alpha val="43137"/>
                    </a:srgbClr>
                  </a:outerShdw>
                </a:effectLst>
                <a:latin typeface="Helvetica" pitchFamily="34" charset="0"/>
              </a:rPr>
              <a:t>UNDERSTANDING OF LOW POWER ADJUSTMENT</a:t>
            </a:r>
            <a:endParaRPr lang="en-US" sz="2000" b="1" i="1" dirty="0">
              <a:solidFill>
                <a:srgbClr val="009999"/>
              </a:solidFill>
              <a:effectLst>
                <a:outerShdw blurRad="38100" dist="38100" dir="2700000" algn="tl">
                  <a:srgbClr val="000000">
                    <a:alpha val="43137"/>
                  </a:srgbClr>
                </a:outerShdw>
              </a:effectLst>
              <a:latin typeface="Helvetica" pitchFamily="34" charset="0"/>
            </a:endParaRPr>
          </a:p>
          <a:p>
            <a:pPr marL="342900" lvl="0" indent="-342900">
              <a:buFont typeface="Arial" pitchFamily="34" charset="0"/>
              <a:buChar char="•"/>
            </a:pPr>
            <a:r>
              <a:rPr lang="en-US" sz="2000" b="1" i="1" dirty="0">
                <a:latin typeface="Helvetica" pitchFamily="34" charset="0"/>
              </a:rPr>
              <a:t>T</a:t>
            </a:r>
            <a:r>
              <a:rPr lang="en-US" sz="2000" b="1" i="1" dirty="0" smtClean="0">
                <a:latin typeface="Helvetica" pitchFamily="34" charset="0"/>
              </a:rPr>
              <a:t>he </a:t>
            </a:r>
            <a:r>
              <a:rPr lang="en-US" sz="2000" b="1" i="1" dirty="0">
                <a:latin typeface="Helvetica" pitchFamily="34" charset="0"/>
              </a:rPr>
              <a:t>main pipe </a:t>
            </a:r>
            <a:r>
              <a:rPr lang="en-US" sz="2000" b="1" i="1" dirty="0" smtClean="0">
                <a:latin typeface="Helvetica" pitchFamily="34" charset="0"/>
              </a:rPr>
              <a:t>and electrical distribution </a:t>
            </a:r>
            <a:r>
              <a:rPr lang="en-US" sz="2000" b="1" i="1" dirty="0">
                <a:latin typeface="Helvetica" pitchFamily="34" charset="0"/>
              </a:rPr>
              <a:t>are sized for full power. Low power adjustment will be made on sub wbs such as pipe taps, tower cell, </a:t>
            </a:r>
            <a:r>
              <a:rPr lang="en-US" sz="2000" b="1" i="1" dirty="0" smtClean="0">
                <a:latin typeface="Helvetica" pitchFamily="34" charset="0"/>
              </a:rPr>
              <a:t>pumps, transformers.</a:t>
            </a:r>
            <a:endParaRPr lang="en-US" sz="2000" b="1" i="1" dirty="0">
              <a:latin typeface="Helvetica" pitchFamily="34" charset="0"/>
            </a:endParaRPr>
          </a:p>
          <a:p>
            <a:pPr marL="342900" lvl="0" indent="-342900">
              <a:buFont typeface="Arial" pitchFamily="34" charset="0"/>
              <a:buChar char="•"/>
            </a:pPr>
            <a:r>
              <a:rPr lang="en-US" sz="2000" b="1" i="1" dirty="0">
                <a:latin typeface="Helvetica" pitchFamily="34" charset="0"/>
              </a:rPr>
              <a:t>Only the </a:t>
            </a:r>
            <a:r>
              <a:rPr lang="en-US" sz="2000" b="1" i="1" u="sng" dirty="0">
                <a:latin typeface="Helvetica" pitchFamily="34" charset="0"/>
              </a:rPr>
              <a:t>DR</a:t>
            </a:r>
            <a:r>
              <a:rPr lang="en-US" sz="2000" b="1" i="1" dirty="0">
                <a:latin typeface="Helvetica" pitchFamily="34" charset="0"/>
              </a:rPr>
              <a:t> and </a:t>
            </a:r>
            <a:r>
              <a:rPr lang="en-US" sz="2000" b="1" i="1" u="sng" dirty="0">
                <a:latin typeface="Helvetica" pitchFamily="34" charset="0"/>
              </a:rPr>
              <a:t>ML</a:t>
            </a:r>
            <a:r>
              <a:rPr lang="en-US" sz="2000" b="1" i="1" dirty="0">
                <a:latin typeface="Helvetica" pitchFamily="34" charset="0"/>
              </a:rPr>
              <a:t> </a:t>
            </a:r>
            <a:r>
              <a:rPr lang="en-US" sz="2000" b="1" i="1" dirty="0" smtClean="0">
                <a:latin typeface="Helvetica" pitchFamily="34" charset="0"/>
              </a:rPr>
              <a:t>cost will </a:t>
            </a:r>
            <a:r>
              <a:rPr lang="en-US" sz="2000" b="1" i="1" dirty="0">
                <a:latin typeface="Helvetica" pitchFamily="34" charset="0"/>
              </a:rPr>
              <a:t>be adjusted for low power</a:t>
            </a:r>
          </a:p>
          <a:p>
            <a:pPr marL="342900" lvl="0" indent="-342900">
              <a:buFont typeface="Arial" pitchFamily="34" charset="0"/>
              <a:buChar char="•"/>
            </a:pPr>
            <a:r>
              <a:rPr lang="en-US" sz="2000" b="1" i="1" dirty="0">
                <a:latin typeface="Helvetica" pitchFamily="34" charset="0"/>
              </a:rPr>
              <a:t>The rough % low power reduction </a:t>
            </a:r>
            <a:r>
              <a:rPr lang="en-US" sz="2000" b="1" i="1" dirty="0" smtClean="0">
                <a:latin typeface="Helvetica" pitchFamily="34" charset="0"/>
              </a:rPr>
              <a:t>for ML </a:t>
            </a:r>
            <a:r>
              <a:rPr lang="en-US" sz="2000" b="1" i="1" u="sng" dirty="0" smtClean="0">
                <a:latin typeface="Helvetica" pitchFamily="34" charset="0"/>
              </a:rPr>
              <a:t>cost</a:t>
            </a:r>
            <a:r>
              <a:rPr lang="en-US" sz="2000" b="1" i="1" dirty="0" smtClean="0">
                <a:latin typeface="Helvetica" pitchFamily="34" charset="0"/>
              </a:rPr>
              <a:t> adjustment is </a:t>
            </a:r>
            <a:r>
              <a:rPr lang="en-US" sz="2000" b="1" i="1" dirty="0">
                <a:latin typeface="Helvetica" pitchFamily="34" charset="0"/>
              </a:rPr>
              <a:t>about </a:t>
            </a:r>
            <a:r>
              <a:rPr lang="en-US" sz="2000" b="1" i="1" u="sng" dirty="0">
                <a:solidFill>
                  <a:srgbClr val="C00000"/>
                </a:solidFill>
                <a:latin typeface="Helvetica" pitchFamily="34" charset="0"/>
              </a:rPr>
              <a:t>20%</a:t>
            </a:r>
          </a:p>
          <a:p>
            <a:r>
              <a:rPr lang="en-US" sz="2000" b="1" i="1" dirty="0">
                <a:latin typeface="Helvetica" pitchFamily="34" charset="0"/>
              </a:rPr>
              <a:t> </a:t>
            </a:r>
          </a:p>
        </p:txBody>
      </p:sp>
      <p:sp>
        <p:nvSpPr>
          <p:cNvPr id="3" name="Slide Number Placeholder 2"/>
          <p:cNvSpPr>
            <a:spLocks noGrp="1"/>
          </p:cNvSpPr>
          <p:nvPr>
            <p:ph type="sldNum" sz="quarter" idx="11"/>
          </p:nvPr>
        </p:nvSpPr>
        <p:spPr/>
        <p:txBody>
          <a:bodyPr/>
          <a:lstStyle/>
          <a:p>
            <a:fld id="{D3DC257D-78E3-4145-B6DC-EFDF247FB379}" type="slidenum">
              <a:rPr lang="en-US" smtClean="0"/>
              <a:pPr/>
              <a:t>29</a:t>
            </a:fld>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276600"/>
            <a:ext cx="6762750"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4918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09600" y="1066800"/>
            <a:ext cx="7924800" cy="4832092"/>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Questions for Final ML Design</a:t>
            </a:r>
          </a:p>
          <a:p>
            <a:pPr>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342900" indent="-342900">
              <a:buClr>
                <a:srgbClr val="009999"/>
              </a:buClr>
              <a:buFont typeface="Arial" pitchFamily="34" charset="0"/>
              <a:buChar char="•"/>
            </a:pPr>
            <a:r>
              <a:rPr lang="en-US" sz="2400" b="1" i="1" dirty="0" smtClean="0">
                <a:solidFill>
                  <a:srgbClr val="009999"/>
                </a:solidFill>
                <a:effectLst>
                  <a:outerShdw blurRad="38100" dist="38100" dir="2700000" algn="tl">
                    <a:srgbClr val="000000">
                      <a:alpha val="43137"/>
                    </a:srgbClr>
                  </a:outerShdw>
                </a:effectLst>
                <a:latin typeface="Helvetica" pitchFamily="34" charset="0"/>
              </a:rPr>
              <a:t>Several Aspects of ML Design Remain </a:t>
            </a:r>
          </a:p>
          <a:p>
            <a:pPr marL="742950" lvl="1" indent="-28575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General Overhead for Cryomodule </a:t>
            </a:r>
            <a:r>
              <a:rPr lang="en-US" sz="2000" b="1" i="1" dirty="0" smtClean="0">
                <a:solidFill>
                  <a:srgbClr val="FF0000"/>
                </a:solidFill>
                <a:effectLst>
                  <a:outerShdw blurRad="38100" dist="38100" dir="2700000" algn="tl">
                    <a:srgbClr val="000000">
                      <a:alpha val="43137"/>
                    </a:srgbClr>
                  </a:outerShdw>
                </a:effectLst>
                <a:latin typeface="Helvetica" pitchFamily="34" charset="0"/>
              </a:rPr>
              <a:t>(or Cavity) </a:t>
            </a:r>
            <a:r>
              <a:rPr lang="en-US" sz="2000" b="1" i="1" dirty="0" smtClean="0">
                <a:effectLst>
                  <a:outerShdw blurRad="38100" dist="38100" dir="2700000" algn="tl">
                    <a:srgbClr val="000000">
                      <a:alpha val="43137"/>
                    </a:srgbClr>
                  </a:outerShdw>
                </a:effectLst>
                <a:latin typeface="Helvetica" pitchFamily="34" charset="0"/>
              </a:rPr>
              <a:t>Failure</a:t>
            </a:r>
          </a:p>
          <a:p>
            <a:pPr marL="742950" lvl="1" indent="-28575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Undulator Energy Loss</a:t>
            </a:r>
          </a:p>
          <a:p>
            <a:pPr marL="742950" lvl="1" indent="-28575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Accommodation for  Warm Cryo Gap Sections</a:t>
            </a:r>
          </a:p>
          <a:p>
            <a:pPr marL="742950" lvl="1" indent="-28575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9-8-9 vs 8-8-8 Cavity Configuration   </a:t>
            </a:r>
            <a:r>
              <a:rPr lang="en-US" sz="2000" b="1" i="1" dirty="0" smtClean="0">
                <a:solidFill>
                  <a:srgbClr val="FF0000"/>
                </a:solidFill>
                <a:effectLst>
                  <a:outerShdw blurRad="38100" dist="38100" dir="2700000" algn="tl">
                    <a:srgbClr val="000000">
                      <a:alpha val="43137"/>
                    </a:srgbClr>
                  </a:outerShdw>
                </a:effectLst>
                <a:latin typeface="Helvetica" pitchFamily="34" charset="0"/>
              </a:rPr>
              <a:t>(probably </a:t>
            </a:r>
            <a:r>
              <a:rPr lang="en-US" sz="2000" b="1" i="1" dirty="0" smtClean="0">
                <a:solidFill>
                  <a:srgbClr val="FF0000"/>
                </a:solidFill>
                <a:effectLst>
                  <a:outerShdw blurRad="38100" dist="38100" dir="2700000" algn="tl">
                    <a:srgbClr val="000000">
                      <a:alpha val="43137"/>
                    </a:srgbClr>
                  </a:outerShdw>
                </a:effectLst>
                <a:latin typeface="Helvetica" pitchFamily="34" charset="0"/>
              </a:rPr>
              <a:t>N/A)</a:t>
            </a:r>
          </a:p>
          <a:p>
            <a:pPr marL="742950" lvl="1" indent="-28575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Overall Timing Requirements</a:t>
            </a:r>
          </a:p>
          <a:p>
            <a:pPr marL="342900" indent="-342900">
              <a:buClr>
                <a:srgbClr val="009999"/>
              </a:buClr>
              <a:buFont typeface="Arial" pitchFamily="34" charset="0"/>
              <a:buChar char="•"/>
            </a:pPr>
            <a:r>
              <a:rPr lang="en-US" sz="2400" b="1" i="1" dirty="0" smtClean="0">
                <a:solidFill>
                  <a:srgbClr val="009999"/>
                </a:solidFill>
                <a:effectLst>
                  <a:outerShdw blurRad="38100" dist="38100" dir="2700000" algn="tl">
                    <a:srgbClr val="000000">
                      <a:alpha val="43137"/>
                    </a:srgbClr>
                  </a:outerShdw>
                </a:effectLst>
                <a:latin typeface="Helvetica" pitchFamily="34" charset="0"/>
              </a:rPr>
              <a:t>Final Main Linac Length</a:t>
            </a:r>
          </a:p>
          <a:p>
            <a:pPr marL="800100" lvl="1" indent="-34290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400 m was Included in the Original RDR Estimate</a:t>
            </a:r>
          </a:p>
          <a:p>
            <a:pPr marL="800100" lvl="1" indent="-34290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Adjustments to ML at this Scale do not Pose a Large 	Potential for CFS Cost Increases</a:t>
            </a:r>
          </a:p>
          <a:p>
            <a:pPr marL="342900" indent="-342900">
              <a:buClr>
                <a:srgbClr val="009999"/>
              </a:buClr>
              <a:buSzPct val="100000"/>
              <a:buFont typeface="Arial" pitchFamily="34" charset="0"/>
              <a:buChar char="•"/>
            </a:pPr>
            <a:r>
              <a:rPr lang="en-US" sz="2400" b="1" i="1" dirty="0" smtClean="0">
                <a:solidFill>
                  <a:srgbClr val="009999"/>
                </a:solidFill>
                <a:effectLst>
                  <a:outerShdw blurRad="38100" dist="38100" dir="2700000" algn="tl">
                    <a:srgbClr val="000000">
                      <a:alpha val="43137"/>
                    </a:srgbClr>
                  </a:outerShdw>
                </a:effectLst>
                <a:latin typeface="Helvetica" pitchFamily="34" charset="0"/>
              </a:rPr>
              <a:t>CFS TDR</a:t>
            </a:r>
          </a:p>
          <a:p>
            <a:pPr marL="800100" lvl="1" indent="-34290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RF Developments have a Direct Impact on CFS</a:t>
            </a:r>
          </a:p>
          <a:p>
            <a:pPr marL="800100" lvl="1" indent="-342900">
              <a:buSzPct val="50000"/>
              <a:buFont typeface="Wingdings" pitchFamily="2" charset="2"/>
              <a:buChar char="q"/>
            </a:pPr>
            <a:r>
              <a:rPr lang="en-US" sz="2000" b="1" i="1" dirty="0" smtClean="0">
                <a:effectLst>
                  <a:outerShdw blurRad="38100" dist="38100" dir="2700000" algn="tl">
                    <a:srgbClr val="000000">
                      <a:alpha val="43137"/>
                    </a:srgbClr>
                  </a:outerShdw>
                </a:effectLst>
                <a:latin typeface="Helvetica" pitchFamily="34" charset="0"/>
              </a:rPr>
              <a:t>These Developments Need to be Described in the TDR </a:t>
            </a:r>
          </a:p>
        </p:txBody>
      </p:sp>
      <p:sp>
        <p:nvSpPr>
          <p:cNvPr id="3" name="Slide Number Placeholder 2"/>
          <p:cNvSpPr>
            <a:spLocks noGrp="1"/>
          </p:cNvSpPr>
          <p:nvPr>
            <p:ph type="sldNum" sz="quarter" idx="11"/>
          </p:nvPr>
        </p:nvSpPr>
        <p:spPr/>
        <p:txBody>
          <a:bodyPr/>
          <a:lstStyle/>
          <a:p>
            <a:fld id="{D3DC257D-78E3-4145-B6DC-EFDF247FB379}" type="slidenum">
              <a:rPr lang="en-US" smtClean="0"/>
              <a:pPr/>
              <a:t>3</a:t>
            </a:fld>
            <a:endParaRPr lang="en-US" dirty="0"/>
          </a:p>
        </p:txBody>
      </p:sp>
    </p:spTree>
    <p:extLst>
      <p:ext uri="{BB962C8B-B14F-4D97-AF65-F5344CB8AC3E}">
        <p14:creationId xmlns:p14="http://schemas.microsoft.com/office/powerpoint/2010/main" val="36736320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81000" y="1066800"/>
            <a:ext cx="8382000" cy="3785652"/>
          </a:xfrm>
          <a:prstGeom prst="rect">
            <a:avLst/>
          </a:prstGeom>
          <a:noFill/>
          <a:ln w="9525">
            <a:noFill/>
            <a:miter lim="800000"/>
            <a:headEnd/>
            <a:tailEnd/>
          </a:ln>
          <a:effectLst/>
        </p:spPr>
        <p:txBody>
          <a:bodyPr wrap="square">
            <a:spAutoFit/>
          </a:bodyPr>
          <a:lstStyle/>
          <a:p>
            <a:r>
              <a:rPr lang="en-US" sz="2000" b="1" i="1" dirty="0">
                <a:latin typeface="Helvetica" pitchFamily="34" charset="0"/>
              </a:rPr>
              <a:t> </a:t>
            </a:r>
          </a:p>
          <a:p>
            <a:r>
              <a:rPr lang="en-US" sz="2000" b="1" i="1" u="sng" dirty="0" smtClean="0">
                <a:solidFill>
                  <a:srgbClr val="009999"/>
                </a:solidFill>
                <a:effectLst>
                  <a:outerShdw blurRad="38100" dist="38100" dir="2700000" algn="tl">
                    <a:srgbClr val="000000">
                      <a:alpha val="43137"/>
                    </a:srgbClr>
                  </a:outerShdw>
                </a:effectLst>
                <a:latin typeface="Helvetica" pitchFamily="34" charset="0"/>
              </a:rPr>
              <a:t>QUESTIONS</a:t>
            </a:r>
          </a:p>
          <a:p>
            <a:endParaRPr lang="en-US" sz="2000" b="1" i="1" dirty="0">
              <a:solidFill>
                <a:srgbClr val="009999"/>
              </a:solidFill>
              <a:latin typeface="Helvetica" pitchFamily="34" charset="0"/>
            </a:endParaRPr>
          </a:p>
          <a:p>
            <a:pPr marL="342900" lvl="0" indent="-342900">
              <a:buFont typeface="Arial" pitchFamily="34" charset="0"/>
              <a:buChar char="•"/>
            </a:pPr>
            <a:r>
              <a:rPr lang="en-US" sz="2000" b="1" i="1" dirty="0" smtClean="0">
                <a:latin typeface="Helvetica" pitchFamily="34" charset="0"/>
              </a:rPr>
              <a:t>need confirmation </a:t>
            </a:r>
            <a:r>
              <a:rPr lang="en-US" sz="2000" b="1" i="1" dirty="0">
                <a:latin typeface="Helvetica" pitchFamily="34" charset="0"/>
              </a:rPr>
              <a:t>if the ~20%? we’re using for ‘proportioning’ our cost for low power is </a:t>
            </a:r>
            <a:r>
              <a:rPr lang="en-US" sz="2000" b="1" i="1" dirty="0" smtClean="0">
                <a:latin typeface="Helvetica" pitchFamily="34" charset="0"/>
              </a:rPr>
              <a:t>correct</a:t>
            </a:r>
          </a:p>
          <a:p>
            <a:pPr lvl="0"/>
            <a:endParaRPr lang="en-US" sz="2000" b="1" i="1" dirty="0">
              <a:latin typeface="Helvetica" pitchFamily="34" charset="0"/>
            </a:endParaRPr>
          </a:p>
          <a:p>
            <a:pPr marL="342900" lvl="0" indent="-342900">
              <a:buFont typeface="Arial" pitchFamily="34" charset="0"/>
              <a:buChar char="•"/>
            </a:pPr>
            <a:r>
              <a:rPr lang="en-US" sz="2000" b="1" i="1" dirty="0" smtClean="0">
                <a:latin typeface="Helvetica" pitchFamily="34" charset="0"/>
              </a:rPr>
              <a:t>need get </a:t>
            </a:r>
            <a:r>
              <a:rPr lang="en-US" sz="2000" b="1" i="1" dirty="0">
                <a:latin typeface="Helvetica" pitchFamily="34" charset="0"/>
              </a:rPr>
              <a:t>a </a:t>
            </a:r>
            <a:r>
              <a:rPr lang="en-US" sz="2000" b="1" i="1" dirty="0" smtClean="0">
                <a:latin typeface="Helvetica" pitchFamily="34" charset="0"/>
              </a:rPr>
              <a:t>updated </a:t>
            </a:r>
            <a:r>
              <a:rPr lang="en-US" sz="2000" b="1" i="1" dirty="0">
                <a:latin typeface="Helvetica" pitchFamily="34" charset="0"/>
              </a:rPr>
              <a:t>RTML load </a:t>
            </a:r>
            <a:r>
              <a:rPr lang="en-US" sz="2000" b="1" i="1" dirty="0" smtClean="0">
                <a:latin typeface="Helvetica" pitchFamily="34" charset="0"/>
              </a:rPr>
              <a:t>(high level), otherwise we’ll just use the one that we currently have. </a:t>
            </a:r>
          </a:p>
          <a:p>
            <a:pPr marL="342900" lvl="0" indent="-342900">
              <a:buFont typeface="Arial" pitchFamily="34" charset="0"/>
              <a:buChar char="•"/>
            </a:pPr>
            <a:endParaRPr lang="en-US" sz="2000" b="1" i="1" dirty="0">
              <a:latin typeface="Helvetica" pitchFamily="34" charset="0"/>
            </a:endParaRPr>
          </a:p>
          <a:p>
            <a:pPr marL="342900" lvl="0" indent="-342900">
              <a:buFont typeface="Arial" pitchFamily="34" charset="0"/>
              <a:buChar char="•"/>
            </a:pPr>
            <a:r>
              <a:rPr lang="en-US" sz="2000" b="1" i="1" dirty="0" smtClean="0">
                <a:latin typeface="Helvetica" pitchFamily="34" charset="0"/>
              </a:rPr>
              <a:t>Updated KCS info (number in the surface, cryoplant updates,etc)</a:t>
            </a:r>
          </a:p>
          <a:p>
            <a:pPr marL="342900" lvl="0" indent="-342900">
              <a:buFont typeface="Arial" pitchFamily="34" charset="0"/>
              <a:buChar char="•"/>
            </a:pPr>
            <a:endParaRPr lang="en-US" sz="2000" b="1" i="1" dirty="0">
              <a:latin typeface="Helvetica" pitchFamily="34" charset="0"/>
            </a:endParaRPr>
          </a:p>
          <a:p>
            <a:pPr marL="342900" lvl="0" indent="-342900">
              <a:buFont typeface="Arial" pitchFamily="34" charset="0"/>
              <a:buChar char="•"/>
            </a:pPr>
            <a:r>
              <a:rPr lang="en-US" sz="2000" b="1" i="1" dirty="0" smtClean="0">
                <a:latin typeface="Helvetica" pitchFamily="34" charset="0"/>
              </a:rPr>
              <a:t>What’s our direction towards TDR (DRFS vs. RDR fallback?)</a:t>
            </a:r>
            <a:endParaRPr lang="en-US" sz="2000" b="1" i="1" dirty="0">
              <a:latin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30</a:t>
            </a:fld>
            <a:endParaRPr lang="en-US" dirty="0"/>
          </a:p>
        </p:txBody>
      </p:sp>
    </p:spTree>
    <p:extLst>
      <p:ext uri="{BB962C8B-B14F-4D97-AF65-F5344CB8AC3E}">
        <p14:creationId xmlns:p14="http://schemas.microsoft.com/office/powerpoint/2010/main" val="9635420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31</a:t>
            </a:fld>
            <a:endParaRPr lang="en-US" dirty="0"/>
          </a:p>
        </p:txBody>
      </p:sp>
      <p:sp>
        <p:nvSpPr>
          <p:cNvPr id="6" name="TextBox 5"/>
          <p:cNvSpPr txBox="1"/>
          <p:nvPr/>
        </p:nvSpPr>
        <p:spPr>
          <a:xfrm>
            <a:off x="2360712" y="2438400"/>
            <a:ext cx="4066049" cy="1754326"/>
          </a:xfrm>
          <a:prstGeom prst="rect">
            <a:avLst/>
          </a:prstGeom>
          <a:noFill/>
        </p:spPr>
        <p:txBody>
          <a:bodyPr wrap="none" rtlCol="0">
            <a:spAutoFit/>
          </a:bodyPr>
          <a:lstStyle/>
          <a:p>
            <a:pPr algn="ctr"/>
            <a:r>
              <a:rPr lang="en-US" sz="3600" b="1" i="1" dirty="0" smtClean="0">
                <a:solidFill>
                  <a:srgbClr val="CC66FF"/>
                </a:solidFill>
                <a:effectLst>
                  <a:outerShdw blurRad="38100" dist="38100" dir="2700000" algn="tl">
                    <a:srgbClr val="000000">
                      <a:alpha val="43137"/>
                    </a:srgbClr>
                  </a:outerShdw>
                </a:effectLst>
                <a:latin typeface="Helvetica" pitchFamily="34" charset="0"/>
              </a:rPr>
              <a:t>BACK UP SLIDES</a:t>
            </a:r>
          </a:p>
          <a:p>
            <a:pPr algn="ctr"/>
            <a:endParaRPr lang="en-US" sz="3600" b="1" i="1" dirty="0" smtClean="0">
              <a:solidFill>
                <a:srgbClr val="CC66FF"/>
              </a:solidFill>
              <a:effectLst>
                <a:outerShdw blurRad="38100" dist="38100" dir="2700000" algn="tl">
                  <a:srgbClr val="000000">
                    <a:alpha val="43137"/>
                  </a:srgbClr>
                </a:outerShdw>
              </a:effectLst>
              <a:latin typeface="Helvetica" pitchFamily="34" charset="0"/>
            </a:endParaRPr>
          </a:p>
          <a:p>
            <a:pPr algn="ctr"/>
            <a:r>
              <a:rPr lang="en-US" sz="3600" b="1" i="1" dirty="0" smtClean="0">
                <a:solidFill>
                  <a:srgbClr val="CC66FF"/>
                </a:solidFill>
                <a:effectLst>
                  <a:outerShdw blurRad="38100" dist="38100" dir="2700000" algn="tl">
                    <a:srgbClr val="000000">
                      <a:alpha val="43137"/>
                    </a:srgbClr>
                  </a:outerShdw>
                </a:effectLst>
                <a:latin typeface="Helvetica" pitchFamily="34" charset="0"/>
              </a:rPr>
              <a:t>CFS UTILITIES</a:t>
            </a:r>
            <a:endParaRPr lang="en-US" sz="3600" b="1" i="1" dirty="0">
              <a:solidFill>
                <a:srgbClr val="CC66FF"/>
              </a:solidFill>
              <a:effectLst>
                <a:outerShdw blurRad="38100" dist="38100" dir="2700000" algn="tl">
                  <a:srgbClr val="000000">
                    <a:alpha val="43137"/>
                  </a:srgbClr>
                </a:outerShdw>
              </a:effectLst>
              <a:latin typeface="Helvetica" pitchFamily="34" charset="0"/>
            </a:endParaRPr>
          </a:p>
        </p:txBody>
      </p:sp>
    </p:spTree>
    <p:extLst>
      <p:ext uri="{BB962C8B-B14F-4D97-AF65-F5344CB8AC3E}">
        <p14:creationId xmlns:p14="http://schemas.microsoft.com/office/powerpoint/2010/main" val="22565581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04800" y="1219200"/>
            <a:ext cx="8763000" cy="4093428"/>
          </a:xfrm>
          <a:prstGeom prst="rect">
            <a:avLst/>
          </a:prstGeom>
          <a:noFill/>
          <a:ln w="9525">
            <a:noFill/>
            <a:miter lim="800000"/>
            <a:headEnd/>
            <a:tailEnd/>
          </a:ln>
          <a:effectLst/>
        </p:spPr>
        <p:txBody>
          <a:bodyPr wrap="square">
            <a:spAutoFit/>
          </a:bodyPr>
          <a:lstStyle/>
          <a:p>
            <a:pPr>
              <a:defRPr/>
            </a:pPr>
            <a:r>
              <a:rPr lang="en-US" sz="2800" b="1" i="1" u="sng" dirty="0" smtClean="0">
                <a:solidFill>
                  <a:srgbClr val="009999"/>
                </a:solidFill>
                <a:effectLst>
                  <a:outerShdw blurRad="38100" dist="38100" dir="2700000" algn="tl">
                    <a:srgbClr val="C0C0C0"/>
                  </a:outerShdw>
                </a:effectLst>
                <a:latin typeface="Helvetica" pitchFamily="34" charset="0"/>
              </a:rPr>
              <a:t>TIMELINE</a:t>
            </a:r>
            <a:endParaRPr lang="en-US" sz="2800" b="1" i="1" u="sng" dirty="0">
              <a:solidFill>
                <a:srgbClr val="009999"/>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r>
              <a:rPr lang="en-US" sz="1600" b="1" i="1" u="sng" dirty="0" smtClean="0">
                <a:latin typeface="Helvetica" pitchFamily="34" charset="0"/>
              </a:rPr>
              <a:t>TIMELINE </a:t>
            </a:r>
            <a:r>
              <a:rPr lang="en-US" sz="1600" b="1" i="1" u="sng" dirty="0">
                <a:latin typeface="Helvetica" pitchFamily="34" charset="0"/>
              </a:rPr>
              <a:t>(PARSONS)</a:t>
            </a:r>
          </a:p>
          <a:p>
            <a:r>
              <a:rPr lang="en-US" sz="1600" b="1" i="1" dirty="0" smtClean="0">
                <a:latin typeface="Helvetica" pitchFamily="34" charset="0"/>
              </a:rPr>
              <a:t>JAN </a:t>
            </a:r>
            <a:r>
              <a:rPr lang="en-US" sz="1600" b="1" i="1" dirty="0">
                <a:latin typeface="Helvetica" pitchFamily="34" charset="0"/>
              </a:rPr>
              <a:t>2011-MAR 2011	FINALIZE CRITERIA / SENT TO PARSONS</a:t>
            </a:r>
          </a:p>
          <a:p>
            <a:r>
              <a:rPr lang="en-US" sz="1600" b="1" i="1" dirty="0">
                <a:latin typeface="Helvetica" pitchFamily="34" charset="0"/>
              </a:rPr>
              <a:t>SEP 2011			DESIGN FINISHED BASED ON </a:t>
            </a:r>
            <a:r>
              <a:rPr lang="en-US" sz="1600" b="1" i="1" dirty="0" smtClean="0">
                <a:latin typeface="Helvetica" pitchFamily="34" charset="0"/>
              </a:rPr>
              <a:t>FULL POWER</a:t>
            </a:r>
            <a:endParaRPr lang="en-US" sz="1600" b="1" i="1" dirty="0">
              <a:latin typeface="Helvetica" pitchFamily="34" charset="0"/>
            </a:endParaRPr>
          </a:p>
          <a:p>
            <a:r>
              <a:rPr lang="en-US" sz="1600" b="1" i="1" dirty="0">
                <a:latin typeface="Helvetica" pitchFamily="34" charset="0"/>
              </a:rPr>
              <a:t>OCT 2011		</a:t>
            </a:r>
            <a:r>
              <a:rPr lang="en-US" sz="1600" b="1" i="1" dirty="0" smtClean="0">
                <a:latin typeface="Helvetica" pitchFamily="34" charset="0"/>
              </a:rPr>
              <a:t>PRELIMINARY </a:t>
            </a:r>
            <a:r>
              <a:rPr lang="en-US" sz="1600" b="1" i="1" dirty="0">
                <a:latin typeface="Helvetica" pitchFamily="34" charset="0"/>
              </a:rPr>
              <a:t>COST ESTIMATE </a:t>
            </a:r>
            <a:endParaRPr lang="en-US" sz="1600" b="1" i="1" dirty="0" smtClean="0">
              <a:latin typeface="Helvetica" pitchFamily="34" charset="0"/>
            </a:endParaRPr>
          </a:p>
          <a:p>
            <a:r>
              <a:rPr lang="en-US" sz="1600" b="1" i="1" dirty="0" smtClean="0">
                <a:latin typeface="Helvetica" pitchFamily="34" charset="0"/>
              </a:rPr>
              <a:t>JAN 2012</a:t>
            </a:r>
            <a:r>
              <a:rPr lang="en-US" sz="1600" b="1" i="1" dirty="0">
                <a:latin typeface="Helvetica" pitchFamily="34" charset="0"/>
              </a:rPr>
              <a:t>		</a:t>
            </a:r>
            <a:r>
              <a:rPr lang="en-US" sz="1600" b="1" i="1" dirty="0" smtClean="0">
                <a:latin typeface="Helvetica" pitchFamily="34" charset="0"/>
              </a:rPr>
              <a:t>	FINALIZE </a:t>
            </a:r>
            <a:r>
              <a:rPr lang="en-US" sz="1600" b="1" i="1" dirty="0">
                <a:latin typeface="Helvetica" pitchFamily="34" charset="0"/>
              </a:rPr>
              <a:t>COST FOR FINAL </a:t>
            </a:r>
            <a:r>
              <a:rPr lang="en-US" sz="1600" b="1" i="1" dirty="0" smtClean="0">
                <a:latin typeface="Helvetica" pitchFamily="34" charset="0"/>
              </a:rPr>
              <a:t>REVIEW</a:t>
            </a:r>
          </a:p>
          <a:p>
            <a:endParaRPr lang="en-US" sz="1600" b="1" i="1" dirty="0">
              <a:latin typeface="Helvetica" pitchFamily="34" charset="0"/>
            </a:endParaRPr>
          </a:p>
          <a:p>
            <a:endParaRPr lang="en-US" sz="1600" b="1" i="1" dirty="0">
              <a:latin typeface="Helvetica" pitchFamily="34" charset="0"/>
            </a:endParaRPr>
          </a:p>
          <a:p>
            <a:r>
              <a:rPr lang="en-US" sz="1600" b="1" i="1" u="sng" dirty="0">
                <a:latin typeface="Helvetica" pitchFamily="34" charset="0"/>
              </a:rPr>
              <a:t>TIMELINE (IN-HOUSE)</a:t>
            </a:r>
          </a:p>
          <a:p>
            <a:r>
              <a:rPr lang="en-US" sz="1600" b="1" i="1" dirty="0" smtClean="0">
                <a:latin typeface="Helvetica" pitchFamily="34" charset="0"/>
              </a:rPr>
              <a:t>JAN-FEB 2012</a:t>
            </a:r>
            <a:r>
              <a:rPr lang="en-US" sz="1600" b="1" i="1" dirty="0">
                <a:latin typeface="Helvetica" pitchFamily="34" charset="0"/>
              </a:rPr>
              <a:t>		</a:t>
            </a:r>
            <a:r>
              <a:rPr lang="en-US" sz="1600" b="1" i="1" dirty="0" smtClean="0">
                <a:latin typeface="Helvetica" pitchFamily="34" charset="0"/>
              </a:rPr>
              <a:t>ADD </a:t>
            </a:r>
            <a:r>
              <a:rPr lang="en-US" sz="1600" b="1" i="1" dirty="0">
                <a:latin typeface="Helvetica" pitchFamily="34" charset="0"/>
              </a:rPr>
              <a:t>MISC SUB-WBS COST		</a:t>
            </a:r>
          </a:p>
          <a:p>
            <a:r>
              <a:rPr lang="en-US" sz="1600" b="1" i="1" dirty="0">
                <a:latin typeface="Helvetica" pitchFamily="34" charset="0"/>
              </a:rPr>
              <a:t>JAN-FEB 2012 		</a:t>
            </a:r>
            <a:r>
              <a:rPr lang="en-US" sz="1600" b="1" i="1" dirty="0" smtClean="0">
                <a:latin typeface="Helvetica" pitchFamily="34" charset="0"/>
              </a:rPr>
              <a:t>IDENTIFY </a:t>
            </a:r>
            <a:r>
              <a:rPr lang="en-US" sz="1600" b="1" i="1" dirty="0">
                <a:latin typeface="Helvetica" pitchFamily="34" charset="0"/>
              </a:rPr>
              <a:t>/ UNDERSTAND CHANGES SINCE SEP2011</a:t>
            </a:r>
          </a:p>
          <a:p>
            <a:r>
              <a:rPr lang="en-US" sz="1600" b="1" i="1" dirty="0">
                <a:latin typeface="Helvetica" pitchFamily="34" charset="0"/>
              </a:rPr>
              <a:t>FEB 2012			UPDATE </a:t>
            </a:r>
            <a:r>
              <a:rPr lang="en-US" sz="1600" b="1" i="1" dirty="0" smtClean="0">
                <a:latin typeface="Helvetica" pitchFamily="34" charset="0"/>
              </a:rPr>
              <a:t>COST </a:t>
            </a:r>
            <a:r>
              <a:rPr lang="en-US" sz="1600" b="1" i="1" dirty="0">
                <a:latin typeface="Helvetica" pitchFamily="34" charset="0"/>
              </a:rPr>
              <a:t>FOR ANY CHANGES </a:t>
            </a:r>
            <a:endParaRPr lang="en-US" sz="1600" b="1" i="1" dirty="0" smtClean="0">
              <a:latin typeface="Helvetica" pitchFamily="34" charset="0"/>
            </a:endParaRPr>
          </a:p>
          <a:p>
            <a:r>
              <a:rPr lang="en-US" sz="1600" b="1" i="1" dirty="0">
                <a:latin typeface="Helvetica" pitchFamily="34" charset="0"/>
              </a:rPr>
              <a:t>FEB 2012 </a:t>
            </a:r>
            <a:r>
              <a:rPr lang="en-US" sz="1600" b="1" i="1" dirty="0" smtClean="0">
                <a:latin typeface="Helvetica" pitchFamily="34" charset="0"/>
              </a:rPr>
              <a:t>		UPDATE </a:t>
            </a:r>
            <a:r>
              <a:rPr lang="en-US" sz="1600" b="1" i="1" dirty="0">
                <a:latin typeface="Helvetica" pitchFamily="34" charset="0"/>
              </a:rPr>
              <a:t>COST FOR LOW </a:t>
            </a:r>
            <a:r>
              <a:rPr lang="en-US" sz="1600" b="1" i="1" dirty="0" smtClean="0">
                <a:latin typeface="Helvetica" pitchFamily="34" charset="0"/>
              </a:rPr>
              <a:t>POWER </a:t>
            </a:r>
          </a:p>
          <a:p>
            <a:r>
              <a:rPr lang="en-US" sz="1600" b="1" i="1" dirty="0" smtClean="0">
                <a:latin typeface="Helvetica" pitchFamily="34" charset="0"/>
              </a:rPr>
              <a:t>MAR 2012		CFS REVIEW</a:t>
            </a:r>
          </a:p>
          <a:p>
            <a:endParaRPr lang="en-US" sz="1600" dirty="0"/>
          </a:p>
        </p:txBody>
      </p:sp>
      <p:sp>
        <p:nvSpPr>
          <p:cNvPr id="3" name="Slide Number Placeholder 2"/>
          <p:cNvSpPr>
            <a:spLocks noGrp="1"/>
          </p:cNvSpPr>
          <p:nvPr>
            <p:ph type="sldNum" sz="quarter" idx="11"/>
          </p:nvPr>
        </p:nvSpPr>
        <p:spPr/>
        <p:txBody>
          <a:bodyPr/>
          <a:lstStyle/>
          <a:p>
            <a:fld id="{D3DC257D-78E3-4145-B6DC-EFDF247FB379}" type="slidenum">
              <a:rPr lang="en-US" smtClean="0"/>
              <a:pPr/>
              <a:t>32</a:t>
            </a:fld>
            <a:endParaRPr lang="en-US" dirty="0"/>
          </a:p>
        </p:txBody>
      </p:sp>
    </p:spTree>
    <p:extLst>
      <p:ext uri="{BB962C8B-B14F-4D97-AF65-F5344CB8AC3E}">
        <p14:creationId xmlns:p14="http://schemas.microsoft.com/office/powerpoint/2010/main" val="39675107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 y="304800"/>
            <a:ext cx="870585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19076" y="346710"/>
            <a:ext cx="8683942" cy="369332"/>
          </a:xfrm>
          <a:prstGeom prst="rect">
            <a:avLst/>
          </a:prstGeom>
          <a:solidFill>
            <a:schemeClr val="bg1"/>
          </a:solidFill>
        </p:spPr>
        <p:txBody>
          <a:bodyPr wrap="square" rtlCol="0">
            <a:spAutoFit/>
          </a:bodyPr>
          <a:lstStyle/>
          <a:p>
            <a:r>
              <a:rPr lang="en-US" dirty="0" smtClean="0"/>
              <a:t> </a:t>
            </a:r>
            <a:r>
              <a:rPr lang="en-US" dirty="0" smtClean="0">
                <a:solidFill>
                  <a:schemeClr val="accent1">
                    <a:lumMod val="75000"/>
                  </a:schemeClr>
                </a:solidFill>
                <a:latin typeface="Impact" pitchFamily="34" charset="0"/>
              </a:rPr>
              <a:t>MAIN LINAC   KCS</a:t>
            </a:r>
            <a:endParaRPr lang="en-US" dirty="0">
              <a:solidFill>
                <a:schemeClr val="accent1">
                  <a:lumMod val="75000"/>
                </a:schemeClr>
              </a:solidFill>
              <a:latin typeface="Impact" pitchFamily="34" charset="0"/>
            </a:endParaRPr>
          </a:p>
        </p:txBody>
      </p:sp>
      <p:sp>
        <p:nvSpPr>
          <p:cNvPr id="6" name="TextBox 5"/>
          <p:cNvSpPr txBox="1"/>
          <p:nvPr/>
        </p:nvSpPr>
        <p:spPr>
          <a:xfrm>
            <a:off x="457200" y="847844"/>
            <a:ext cx="2819400" cy="369332"/>
          </a:xfrm>
          <a:prstGeom prst="rect">
            <a:avLst/>
          </a:prstGeom>
          <a:noFill/>
        </p:spPr>
        <p:txBody>
          <a:bodyPr wrap="square" rtlCol="0">
            <a:spAutoFit/>
          </a:bodyPr>
          <a:lstStyle/>
          <a:p>
            <a:r>
              <a:rPr lang="en-US" dirty="0" smtClean="0">
                <a:solidFill>
                  <a:srgbClr val="FF0000"/>
                </a:solidFill>
              </a:rPr>
              <a:t>Mar 23 2011</a:t>
            </a:r>
            <a:endParaRPr lang="en-US" dirty="0">
              <a:solidFill>
                <a:srgbClr val="FF0000"/>
              </a:solidFill>
            </a:endParaRPr>
          </a:p>
        </p:txBody>
      </p:sp>
      <p:sp>
        <p:nvSpPr>
          <p:cNvPr id="2" name="Slide Number Placeholder 1"/>
          <p:cNvSpPr>
            <a:spLocks noGrp="1"/>
          </p:cNvSpPr>
          <p:nvPr>
            <p:ph type="sldNum" sz="quarter" idx="12"/>
          </p:nvPr>
        </p:nvSpPr>
        <p:spPr/>
        <p:txBody>
          <a:bodyPr/>
          <a:lstStyle/>
          <a:p>
            <a:fld id="{BE3294E8-EA67-448B-8965-4C54627EAD06}" type="slidenum">
              <a:rPr lang="en-US" smtClean="0"/>
              <a:t>33</a:t>
            </a:fld>
            <a:endParaRPr lang="en-US" dirty="0"/>
          </a:p>
        </p:txBody>
      </p:sp>
      <p:sp>
        <p:nvSpPr>
          <p:cNvPr id="7" name="TextBox 6"/>
          <p:cNvSpPr txBox="1"/>
          <p:nvPr/>
        </p:nvSpPr>
        <p:spPr>
          <a:xfrm>
            <a:off x="457200" y="6477000"/>
            <a:ext cx="1030731" cy="276999"/>
          </a:xfrm>
          <a:prstGeom prst="rect">
            <a:avLst/>
          </a:prstGeom>
          <a:noFill/>
        </p:spPr>
        <p:txBody>
          <a:bodyPr wrap="none" rtlCol="0">
            <a:spAutoFit/>
          </a:bodyPr>
          <a:lstStyle/>
          <a:p>
            <a:r>
              <a:rPr lang="en-US" sz="1200" dirty="0" smtClean="0">
                <a:solidFill>
                  <a:schemeClr val="bg1">
                    <a:lumMod val="65000"/>
                  </a:schemeClr>
                </a:solidFill>
              </a:rPr>
              <a:t>Backup Slides</a:t>
            </a:r>
            <a:endParaRPr lang="en-US" sz="1200" dirty="0">
              <a:solidFill>
                <a:schemeClr val="bg1">
                  <a:lumMod val="65000"/>
                </a:schemeClr>
              </a:solidFill>
            </a:endParaRPr>
          </a:p>
        </p:txBody>
      </p:sp>
    </p:spTree>
    <p:extLst>
      <p:ext uri="{BB962C8B-B14F-4D97-AF65-F5344CB8AC3E}">
        <p14:creationId xmlns:p14="http://schemas.microsoft.com/office/powerpoint/2010/main" val="39906858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588" y="1104900"/>
            <a:ext cx="7362825"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90588" y="533400"/>
            <a:ext cx="2538412" cy="369332"/>
          </a:xfrm>
          <a:prstGeom prst="rect">
            <a:avLst/>
          </a:prstGeom>
          <a:noFill/>
        </p:spPr>
        <p:txBody>
          <a:bodyPr wrap="square" rtlCol="0">
            <a:spAutoFit/>
          </a:bodyPr>
          <a:lstStyle/>
          <a:p>
            <a:r>
              <a:rPr lang="en-US" dirty="0" smtClean="0">
                <a:solidFill>
                  <a:schemeClr val="accent1">
                    <a:lumMod val="50000"/>
                  </a:schemeClr>
                </a:solidFill>
                <a:latin typeface="Impact" pitchFamily="34" charset="0"/>
              </a:rPr>
              <a:t>DRFS</a:t>
            </a:r>
            <a:endParaRPr lang="en-US" dirty="0">
              <a:solidFill>
                <a:schemeClr val="accent1">
                  <a:lumMod val="50000"/>
                </a:schemeClr>
              </a:solidFill>
              <a:latin typeface="Impact" pitchFamily="34" charset="0"/>
            </a:endParaRPr>
          </a:p>
        </p:txBody>
      </p:sp>
      <p:sp>
        <p:nvSpPr>
          <p:cNvPr id="3" name="Slide Number Placeholder 2"/>
          <p:cNvSpPr>
            <a:spLocks noGrp="1"/>
          </p:cNvSpPr>
          <p:nvPr>
            <p:ph type="sldNum" sz="quarter" idx="12"/>
          </p:nvPr>
        </p:nvSpPr>
        <p:spPr/>
        <p:txBody>
          <a:bodyPr/>
          <a:lstStyle/>
          <a:p>
            <a:fld id="{BE3294E8-EA67-448B-8965-4C54627EAD06}" type="slidenum">
              <a:rPr lang="en-US" smtClean="0"/>
              <a:t>34</a:t>
            </a:fld>
            <a:endParaRPr lang="en-US" dirty="0"/>
          </a:p>
        </p:txBody>
      </p:sp>
      <p:sp>
        <p:nvSpPr>
          <p:cNvPr id="6" name="TextBox 5"/>
          <p:cNvSpPr txBox="1"/>
          <p:nvPr/>
        </p:nvSpPr>
        <p:spPr>
          <a:xfrm>
            <a:off x="457200" y="6477000"/>
            <a:ext cx="1030731" cy="276999"/>
          </a:xfrm>
          <a:prstGeom prst="rect">
            <a:avLst/>
          </a:prstGeom>
          <a:noFill/>
        </p:spPr>
        <p:txBody>
          <a:bodyPr wrap="none" rtlCol="0">
            <a:spAutoFit/>
          </a:bodyPr>
          <a:lstStyle/>
          <a:p>
            <a:r>
              <a:rPr lang="en-US" sz="1200" dirty="0" smtClean="0">
                <a:solidFill>
                  <a:schemeClr val="bg1">
                    <a:lumMod val="65000"/>
                  </a:schemeClr>
                </a:solidFill>
              </a:rPr>
              <a:t>Backup Slides</a:t>
            </a:r>
            <a:endParaRPr lang="en-US" sz="1200" dirty="0">
              <a:solidFill>
                <a:schemeClr val="bg1">
                  <a:lumMod val="65000"/>
                </a:schemeClr>
              </a:solidFill>
            </a:endParaRPr>
          </a:p>
        </p:txBody>
      </p:sp>
    </p:spTree>
    <p:extLst>
      <p:ext uri="{BB962C8B-B14F-4D97-AF65-F5344CB8AC3E}">
        <p14:creationId xmlns:p14="http://schemas.microsoft.com/office/powerpoint/2010/main" val="32886449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35</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42925"/>
            <a:ext cx="8534400" cy="577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867400"/>
            <a:ext cx="5076825"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49903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36</a:t>
            </a:fld>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466725"/>
            <a:ext cx="8715375" cy="592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78600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83" y="228600"/>
            <a:ext cx="8875698" cy="6324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BE3294E8-EA67-448B-8965-4C54627EAD06}" type="slidenum">
              <a:rPr lang="en-US" smtClean="0"/>
              <a:t>37</a:t>
            </a:fld>
            <a:endParaRPr lang="en-US" dirty="0"/>
          </a:p>
        </p:txBody>
      </p:sp>
    </p:spTree>
    <p:extLst>
      <p:ext uri="{BB962C8B-B14F-4D97-AF65-F5344CB8AC3E}">
        <p14:creationId xmlns:p14="http://schemas.microsoft.com/office/powerpoint/2010/main" val="22915818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38</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429750" cy="702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47712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39</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1" y="228600"/>
            <a:ext cx="9125396" cy="6400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1377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91886" y="1066800"/>
            <a:ext cx="8062984" cy="2308324"/>
          </a:xfrm>
          <a:prstGeom prst="rect">
            <a:avLst/>
          </a:prstGeom>
          <a:noFill/>
          <a:ln w="9525">
            <a:noFill/>
            <a:miter lim="800000"/>
            <a:headEnd/>
            <a:tailEnd/>
          </a:ln>
          <a:effectLst/>
        </p:spPr>
        <p:txBody>
          <a:bodyPr wrap="square">
            <a:spAutoFit/>
          </a:bodyPr>
          <a:lstStyle/>
          <a:p>
            <a:pPr>
              <a:defRPr/>
            </a:pPr>
            <a:r>
              <a:rPr lang="en-US" altLang="ja-JP" sz="2400" b="1" i="1" dirty="0" smtClean="0">
                <a:solidFill>
                  <a:srgbClr val="009999"/>
                </a:solidFill>
                <a:effectLst>
                  <a:outerShdw blurRad="38100" dist="38100" dir="2700000" algn="tl">
                    <a:srgbClr val="000000">
                      <a:alpha val="43137"/>
                    </a:srgbClr>
                  </a:outerShdw>
                </a:effectLst>
                <a:latin typeface="Helvetica" pitchFamily="34" charset="0"/>
              </a:rPr>
              <a:t>Request from Asian </a:t>
            </a:r>
            <a:r>
              <a:rPr lang="en-US" altLang="ja-JP" sz="2400" b="1" i="1" dirty="0">
                <a:solidFill>
                  <a:srgbClr val="009999"/>
                </a:solidFill>
                <a:effectLst>
                  <a:outerShdw blurRad="38100" dist="38100" dir="2700000" algn="tl">
                    <a:srgbClr val="000000">
                      <a:alpha val="43137"/>
                    </a:srgbClr>
                  </a:outerShdw>
                </a:effectLst>
                <a:latin typeface="Helvetica" pitchFamily="34" charset="0"/>
              </a:rPr>
              <a:t>CFS Team</a:t>
            </a:r>
            <a:endParaRPr lang="en-US" sz="2400" b="1" i="1" dirty="0">
              <a:solidFill>
                <a:srgbClr val="009999"/>
              </a:solidFill>
              <a:effectLst>
                <a:outerShdw blurRad="38100" dist="38100" dir="2700000" algn="tl">
                  <a:srgbClr val="000000">
                    <a:alpha val="43137"/>
                  </a:srgbClr>
                </a:outerShdw>
              </a:effectLst>
              <a:latin typeface="Helvetica" pitchFamily="34" charset="0"/>
            </a:endParaRPr>
          </a:p>
          <a:p>
            <a:pPr marL="742950" lvl="1" indent="-285750">
              <a:buSzPct val="50000"/>
              <a:buFont typeface="Wingdings" pitchFamily="2" charset="2"/>
              <a:buChar char="q"/>
            </a:pPr>
            <a:r>
              <a:rPr lang="en-US" altLang="ja-JP" sz="2000" b="1" i="1" dirty="0">
                <a:effectLst>
                  <a:outerShdw blurRad="38100" dist="38100" dir="2700000" algn="tl">
                    <a:srgbClr val="000000">
                      <a:alpha val="43137"/>
                    </a:srgbClr>
                  </a:outerShdw>
                </a:effectLst>
                <a:latin typeface="Helvetica" pitchFamily="34" charset="0"/>
              </a:rPr>
              <a:t>The Asian CFS Team (ASCT) will design the electrical and mechanical systems based on the RDR-type HLRF scheme with “Kamaboko”-shape Tunnel.</a:t>
            </a:r>
          </a:p>
          <a:p>
            <a:pPr marL="742950" lvl="1" indent="-285750">
              <a:buSzPct val="50000"/>
              <a:buFont typeface="Wingdings" pitchFamily="2" charset="2"/>
              <a:buChar char="q"/>
            </a:pPr>
            <a:r>
              <a:rPr lang="en-US" altLang="ja-JP" sz="2000" b="1" i="1" dirty="0" smtClean="0">
                <a:effectLst>
                  <a:outerShdw blurRad="38100" dist="38100" dir="2700000" algn="tl">
                    <a:srgbClr val="000000">
                      <a:alpha val="43137"/>
                    </a:srgbClr>
                  </a:outerShdw>
                </a:effectLst>
                <a:latin typeface="Helvetica" pitchFamily="34" charset="0"/>
              </a:rPr>
              <a:t>However</a:t>
            </a:r>
            <a:r>
              <a:rPr lang="en-US" altLang="ja-JP" sz="2000" b="1" i="1" dirty="0">
                <a:effectLst>
                  <a:outerShdw blurRad="38100" dist="38100" dir="2700000" algn="tl">
                    <a:srgbClr val="000000">
                      <a:alpha val="43137"/>
                    </a:srgbClr>
                  </a:outerShdw>
                </a:effectLst>
                <a:latin typeface="Helvetica" pitchFamily="34" charset="0"/>
              </a:rPr>
              <a:t>, the ILC configuration has been advanced since 2007. We need to confirm the difference between 2007 and the current scheme</a:t>
            </a:r>
            <a:endParaRPr lang="en-US" sz="2000" b="1" i="1" dirty="0">
              <a:effectLst>
                <a:outerShdw blurRad="38100" dist="38100" dir="2700000" algn="tl">
                  <a:srgbClr val="000000">
                    <a:alpha val="43137"/>
                  </a:srgbClr>
                </a:outerShdw>
              </a:effectLst>
              <a:latin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4</a:t>
            </a:fld>
            <a:endParaRPr lang="en-US" dirty="0"/>
          </a:p>
        </p:txBody>
      </p:sp>
    </p:spTree>
    <p:extLst>
      <p:ext uri="{BB962C8B-B14F-4D97-AF65-F5344CB8AC3E}">
        <p14:creationId xmlns:p14="http://schemas.microsoft.com/office/powerpoint/2010/main" val="14305939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40</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 y="452438"/>
            <a:ext cx="9048750" cy="595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066800" y="2667000"/>
            <a:ext cx="3810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349871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582637"/>
            <a:ext cx="6400800" cy="2523768"/>
          </a:xfrm>
          <a:prstGeom prst="rect">
            <a:avLst/>
          </a:prstGeom>
          <a:noFill/>
        </p:spPr>
        <p:txBody>
          <a:bodyPr wrap="square" rtlCol="0">
            <a:spAutoFit/>
          </a:bodyPr>
          <a:lstStyle/>
          <a:p>
            <a:r>
              <a:rPr lang="en-US" sz="4000" b="1" dirty="0" smtClean="0"/>
              <a:t>Load Table progress –</a:t>
            </a:r>
            <a:br>
              <a:rPr lang="en-US" sz="4000" b="1" dirty="0" smtClean="0"/>
            </a:br>
            <a:r>
              <a:rPr lang="en-US" sz="2800" b="1" dirty="0" smtClean="0"/>
              <a:t>Basis for current Concept design</a:t>
            </a:r>
          </a:p>
          <a:p>
            <a:endParaRPr lang="en-US" dirty="0"/>
          </a:p>
          <a:p>
            <a:endParaRPr lang="en-US" dirty="0" smtClean="0"/>
          </a:p>
          <a:p>
            <a:endParaRPr lang="en-US" dirty="0" smtClean="0"/>
          </a:p>
          <a:p>
            <a:endParaRPr lang="en-US" dirty="0"/>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856" y="1752600"/>
            <a:ext cx="7540004" cy="3352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94789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42</a:t>
            </a:fld>
            <a:endParaRPr lang="en-US" dirty="0"/>
          </a:p>
        </p:txBody>
      </p:sp>
      <p:sp>
        <p:nvSpPr>
          <p:cNvPr id="3" name="TextBox 2"/>
          <p:cNvSpPr txBox="1"/>
          <p:nvPr/>
        </p:nvSpPr>
        <p:spPr>
          <a:xfrm>
            <a:off x="2749699" y="2438400"/>
            <a:ext cx="3288080" cy="2308324"/>
          </a:xfrm>
          <a:prstGeom prst="rect">
            <a:avLst/>
          </a:prstGeom>
          <a:noFill/>
        </p:spPr>
        <p:txBody>
          <a:bodyPr wrap="none" rtlCol="0">
            <a:spAutoFit/>
          </a:bodyPr>
          <a:lstStyle/>
          <a:p>
            <a:pPr algn="ctr"/>
            <a:r>
              <a:rPr lang="en-US" sz="3600" b="1" i="1" dirty="0" smtClean="0">
                <a:solidFill>
                  <a:srgbClr val="33CCFF"/>
                </a:solidFill>
                <a:effectLst>
                  <a:outerShdw blurRad="38100" dist="38100" dir="2700000" algn="tl">
                    <a:srgbClr val="000000">
                      <a:alpha val="43137"/>
                    </a:srgbClr>
                  </a:outerShdw>
                </a:effectLst>
                <a:latin typeface="Helvetica" pitchFamily="34" charset="0"/>
              </a:rPr>
              <a:t>CFS</a:t>
            </a:r>
          </a:p>
          <a:p>
            <a:pPr algn="ctr"/>
            <a:r>
              <a:rPr lang="en-US" sz="3600" b="1" i="1" dirty="0" smtClean="0">
                <a:solidFill>
                  <a:srgbClr val="33CCFF"/>
                </a:solidFill>
                <a:effectLst>
                  <a:outerShdw blurRad="38100" dist="38100" dir="2700000" algn="tl">
                    <a:srgbClr val="000000">
                      <a:alpha val="43137"/>
                    </a:srgbClr>
                  </a:outerShdw>
                </a:effectLst>
                <a:latin typeface="Helvetica" pitchFamily="34" charset="0"/>
              </a:rPr>
              <a:t>MECHANICAL</a:t>
            </a:r>
          </a:p>
          <a:p>
            <a:pPr algn="ctr"/>
            <a:r>
              <a:rPr lang="en-US" sz="3600" b="1" i="1" dirty="0" smtClean="0">
                <a:solidFill>
                  <a:srgbClr val="33CCFF"/>
                </a:solidFill>
                <a:effectLst>
                  <a:outerShdw blurRad="38100" dist="38100" dir="2700000" algn="tl">
                    <a:srgbClr val="000000">
                      <a:alpha val="43137"/>
                    </a:srgbClr>
                  </a:outerShdw>
                </a:effectLst>
                <a:latin typeface="Helvetica" pitchFamily="34" charset="0"/>
              </a:rPr>
              <a:t>BACKUP</a:t>
            </a:r>
            <a:br>
              <a:rPr lang="en-US" sz="3600" b="1" i="1" dirty="0" smtClean="0">
                <a:solidFill>
                  <a:srgbClr val="33CCFF"/>
                </a:solidFill>
                <a:effectLst>
                  <a:outerShdw blurRad="38100" dist="38100" dir="2700000" algn="tl">
                    <a:srgbClr val="000000">
                      <a:alpha val="43137"/>
                    </a:srgbClr>
                  </a:outerShdw>
                </a:effectLst>
                <a:latin typeface="Helvetica" pitchFamily="34" charset="0"/>
              </a:rPr>
            </a:br>
            <a:r>
              <a:rPr lang="en-US" sz="3600" b="1" i="1" dirty="0" smtClean="0">
                <a:solidFill>
                  <a:srgbClr val="33CCFF"/>
                </a:solidFill>
                <a:effectLst>
                  <a:outerShdw blurRad="38100" dist="38100" dir="2700000" algn="tl">
                    <a:srgbClr val="000000">
                      <a:alpha val="43137"/>
                    </a:srgbClr>
                  </a:outerShdw>
                </a:effectLst>
                <a:latin typeface="Helvetica" pitchFamily="34" charset="0"/>
              </a:rPr>
              <a:t>SLIDES</a:t>
            </a:r>
            <a:endParaRPr lang="en-US" sz="3600" b="1" i="1" dirty="0">
              <a:solidFill>
                <a:srgbClr val="33CCFF"/>
              </a:solidFill>
              <a:effectLst>
                <a:outerShdw blurRad="38100" dist="38100" dir="2700000" algn="tl">
                  <a:srgbClr val="000000">
                    <a:alpha val="43137"/>
                  </a:srgbClr>
                </a:outerShdw>
              </a:effectLst>
              <a:latin typeface="Helvetica" pitchFamily="34" charset="0"/>
            </a:endParaRPr>
          </a:p>
        </p:txBody>
      </p:sp>
    </p:spTree>
    <p:extLst>
      <p:ext uri="{BB962C8B-B14F-4D97-AF65-F5344CB8AC3E}">
        <p14:creationId xmlns:p14="http://schemas.microsoft.com/office/powerpoint/2010/main" val="31462861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52400"/>
            <a:ext cx="3200400" cy="1292662"/>
          </a:xfrm>
          <a:prstGeom prst="rect">
            <a:avLst/>
          </a:prstGeom>
          <a:noFill/>
        </p:spPr>
        <p:txBody>
          <a:bodyPr wrap="square" rtlCol="0">
            <a:spAutoFit/>
          </a:bodyPr>
          <a:lstStyle/>
          <a:p>
            <a:r>
              <a:rPr lang="en-US" sz="2400" b="1" dirty="0" smtClean="0"/>
              <a:t>SCOPE:</a:t>
            </a:r>
          </a:p>
          <a:p>
            <a:endParaRPr lang="en-US" dirty="0"/>
          </a:p>
          <a:p>
            <a:endParaRPr lang="en-US"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17556"/>
            <a:ext cx="4165371" cy="464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564998" y="2133599"/>
            <a:ext cx="4330852" cy="84772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552450" y="3990975"/>
            <a:ext cx="4343400" cy="2857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533400" y="5105400"/>
            <a:ext cx="4212996" cy="84772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ounded Rectangle 9"/>
          <p:cNvSpPr/>
          <p:nvPr/>
        </p:nvSpPr>
        <p:spPr>
          <a:xfrm>
            <a:off x="533400" y="6135128"/>
            <a:ext cx="4088028" cy="12563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1617556"/>
            <a:ext cx="2819400" cy="4326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Connector 2"/>
          <p:cNvCxnSpPr/>
          <p:nvPr/>
        </p:nvCxnSpPr>
        <p:spPr>
          <a:xfrm flipV="1">
            <a:off x="4755921" y="1617557"/>
            <a:ext cx="882879" cy="29258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4774971" y="5943602"/>
            <a:ext cx="863829" cy="254341"/>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64998" y="4543425"/>
            <a:ext cx="4181397" cy="261610"/>
          </a:xfrm>
          <a:prstGeom prst="rect">
            <a:avLst/>
          </a:prstGeom>
          <a:solidFill>
            <a:srgbClr val="CC66FF"/>
          </a:solidFill>
          <a:ln>
            <a:solidFill>
              <a:schemeClr val="tx1"/>
            </a:solidFill>
          </a:ln>
        </p:spPr>
        <p:txBody>
          <a:bodyPr wrap="square" rtlCol="0">
            <a:spAutoFit/>
          </a:bodyPr>
          <a:lstStyle/>
          <a:p>
            <a:r>
              <a:rPr lang="en-US" sz="1100" b="1" dirty="0" smtClean="0"/>
              <a:t>1.7.5         PROCESS COOLING WATER</a:t>
            </a:r>
            <a:endParaRPr lang="en-US" sz="1100" b="1" dirty="0"/>
          </a:p>
        </p:txBody>
      </p:sp>
      <p:sp>
        <p:nvSpPr>
          <p:cNvPr id="24" name="TextBox 23"/>
          <p:cNvSpPr txBox="1"/>
          <p:nvPr/>
        </p:nvSpPr>
        <p:spPr>
          <a:xfrm>
            <a:off x="601586" y="2971800"/>
            <a:ext cx="4181397" cy="261610"/>
          </a:xfrm>
          <a:prstGeom prst="rect">
            <a:avLst/>
          </a:prstGeom>
          <a:solidFill>
            <a:srgbClr val="CC66FF"/>
          </a:solidFill>
          <a:ln>
            <a:solidFill>
              <a:schemeClr val="tx1"/>
            </a:solidFill>
          </a:ln>
        </p:spPr>
        <p:txBody>
          <a:bodyPr wrap="square" rtlCol="0">
            <a:spAutoFit/>
          </a:bodyPr>
          <a:lstStyle/>
          <a:p>
            <a:r>
              <a:rPr lang="en-US" sz="1100" b="1" dirty="0" smtClean="0"/>
              <a:t>1.7.4         PIPED UTILITIES</a:t>
            </a:r>
            <a:endParaRPr lang="en-US" sz="1100" b="1" dirty="0"/>
          </a:p>
        </p:txBody>
      </p:sp>
      <p:sp>
        <p:nvSpPr>
          <p:cNvPr id="25" name="TextBox 24"/>
          <p:cNvSpPr txBox="1"/>
          <p:nvPr/>
        </p:nvSpPr>
        <p:spPr>
          <a:xfrm>
            <a:off x="574524" y="1486751"/>
            <a:ext cx="4181397" cy="261610"/>
          </a:xfrm>
          <a:prstGeom prst="rect">
            <a:avLst/>
          </a:prstGeom>
          <a:solidFill>
            <a:srgbClr val="CC66FF"/>
          </a:solidFill>
          <a:ln>
            <a:solidFill>
              <a:schemeClr val="tx1"/>
            </a:solidFill>
          </a:ln>
        </p:spPr>
        <p:txBody>
          <a:bodyPr wrap="square" rtlCol="0">
            <a:spAutoFit/>
          </a:bodyPr>
          <a:lstStyle/>
          <a:p>
            <a:r>
              <a:rPr lang="en-US" sz="1100" b="1" dirty="0" smtClean="0"/>
              <a:t>1.7.3         AIR TREATMENT (HVAC)</a:t>
            </a:r>
            <a:endParaRPr lang="en-US" sz="1100" b="1" dirty="0"/>
          </a:p>
        </p:txBody>
      </p:sp>
      <p:sp>
        <p:nvSpPr>
          <p:cNvPr id="28" name="TextBox 27"/>
          <p:cNvSpPr txBox="1"/>
          <p:nvPr/>
        </p:nvSpPr>
        <p:spPr>
          <a:xfrm>
            <a:off x="441095" y="475565"/>
            <a:ext cx="8610600" cy="923330"/>
          </a:xfrm>
          <a:prstGeom prst="rect">
            <a:avLst/>
          </a:prstGeom>
          <a:noFill/>
        </p:spPr>
        <p:txBody>
          <a:bodyPr wrap="square" rtlCol="0">
            <a:spAutoFit/>
          </a:bodyPr>
          <a:lstStyle/>
          <a:p>
            <a:pPr marL="285750" indent="-285750">
              <a:buFont typeface="Arial" pitchFamily="34" charset="0"/>
              <a:buChar char="•"/>
            </a:pPr>
            <a:r>
              <a:rPr lang="en-US" dirty="0" smtClean="0"/>
              <a:t>Conventional Mechanical scope includes Air Treatment (Ventilations), Sumps systems (part of pipe utilities wbs), and Process Cooling Water system</a:t>
            </a:r>
          </a:p>
          <a:p>
            <a:pPr marL="285750" indent="-285750">
              <a:buFont typeface="Arial" pitchFamily="34" charset="0"/>
              <a:buChar char="•"/>
            </a:pPr>
            <a:r>
              <a:rPr lang="en-US" dirty="0" smtClean="0"/>
              <a:t>Follows the RDR WBS system</a:t>
            </a:r>
            <a:endParaRPr lang="en-US" dirty="0"/>
          </a:p>
        </p:txBody>
      </p:sp>
      <p:sp>
        <p:nvSpPr>
          <p:cNvPr id="6" name="Slide Number Placeholder 5"/>
          <p:cNvSpPr>
            <a:spLocks noGrp="1"/>
          </p:cNvSpPr>
          <p:nvPr>
            <p:ph type="sldNum" sz="quarter" idx="12"/>
          </p:nvPr>
        </p:nvSpPr>
        <p:spPr/>
        <p:txBody>
          <a:bodyPr/>
          <a:lstStyle/>
          <a:p>
            <a:fld id="{BE3294E8-EA67-448B-8965-4C54627EAD06}" type="slidenum">
              <a:rPr lang="en-US" smtClean="0"/>
              <a:t>43</a:t>
            </a:fld>
            <a:endParaRPr lang="en-US" dirty="0"/>
          </a:p>
        </p:txBody>
      </p:sp>
    </p:spTree>
    <p:extLst>
      <p:ext uri="{BB962C8B-B14F-4D97-AF65-F5344CB8AC3E}">
        <p14:creationId xmlns:p14="http://schemas.microsoft.com/office/powerpoint/2010/main" val="11636678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uedem\Desktop\3dil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369340"/>
            <a:ext cx="8991601" cy="51802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85800" y="318538"/>
            <a:ext cx="5143500" cy="738664"/>
          </a:xfrm>
          <a:prstGeom prst="rect">
            <a:avLst/>
          </a:prstGeom>
          <a:noFill/>
        </p:spPr>
        <p:txBody>
          <a:bodyPr wrap="square" rtlCol="0">
            <a:spAutoFit/>
          </a:bodyPr>
          <a:lstStyle/>
          <a:p>
            <a:r>
              <a:rPr lang="en-US" sz="2400" b="1" dirty="0" smtClean="0"/>
              <a:t>PROCESS WATER PLANT LOCATIONS</a:t>
            </a:r>
            <a:endParaRPr lang="en-US" sz="2400" b="1" dirty="0"/>
          </a:p>
          <a:p>
            <a:endParaRPr lang="en-US" dirty="0"/>
          </a:p>
        </p:txBody>
      </p:sp>
      <p:sp>
        <p:nvSpPr>
          <p:cNvPr id="9" name="Rectangle 8"/>
          <p:cNvSpPr/>
          <p:nvPr/>
        </p:nvSpPr>
        <p:spPr>
          <a:xfrm>
            <a:off x="1600200" y="6016196"/>
            <a:ext cx="1371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0" y="3708069"/>
            <a:ext cx="1219200" cy="234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390006" y="3937447"/>
            <a:ext cx="762000" cy="3305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p:cNvSpPr/>
          <p:nvPr/>
        </p:nvSpPr>
        <p:spPr>
          <a:xfrm>
            <a:off x="618606" y="3400138"/>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PM-11</a:t>
            </a:r>
            <a:endParaRPr lang="en-US" sz="1400" dirty="0">
              <a:solidFill>
                <a:schemeClr val="tx1"/>
              </a:solidFill>
            </a:endParaRPr>
          </a:p>
        </p:txBody>
      </p:sp>
      <p:sp>
        <p:nvSpPr>
          <p:cNvPr id="10" name="Oval 9"/>
          <p:cNvSpPr/>
          <p:nvPr/>
        </p:nvSpPr>
        <p:spPr>
          <a:xfrm>
            <a:off x="1333500" y="3337291"/>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PM-10</a:t>
            </a:r>
            <a:endParaRPr lang="en-US" sz="1400" dirty="0">
              <a:solidFill>
                <a:schemeClr val="tx1"/>
              </a:solidFill>
            </a:endParaRPr>
          </a:p>
        </p:txBody>
      </p:sp>
      <p:sp>
        <p:nvSpPr>
          <p:cNvPr id="11" name="Oval 10"/>
          <p:cNvSpPr/>
          <p:nvPr/>
        </p:nvSpPr>
        <p:spPr>
          <a:xfrm>
            <a:off x="1600200" y="2746613"/>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PM-9</a:t>
            </a:r>
            <a:endParaRPr lang="en-US" sz="1400" dirty="0">
              <a:solidFill>
                <a:schemeClr val="tx1"/>
              </a:solidFill>
            </a:endParaRPr>
          </a:p>
        </p:txBody>
      </p:sp>
      <p:sp>
        <p:nvSpPr>
          <p:cNvPr id="13" name="Oval 12"/>
          <p:cNvSpPr/>
          <p:nvPr/>
        </p:nvSpPr>
        <p:spPr>
          <a:xfrm>
            <a:off x="2286000" y="3099238"/>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PM-8</a:t>
            </a:r>
            <a:endParaRPr lang="en-US" sz="1400" dirty="0">
              <a:solidFill>
                <a:schemeClr val="tx1"/>
              </a:solidFill>
            </a:endParaRPr>
          </a:p>
        </p:txBody>
      </p:sp>
      <p:sp>
        <p:nvSpPr>
          <p:cNvPr id="14" name="Oval 13"/>
          <p:cNvSpPr/>
          <p:nvPr/>
        </p:nvSpPr>
        <p:spPr>
          <a:xfrm>
            <a:off x="2631141" y="2483224"/>
            <a:ext cx="533400" cy="431469"/>
          </a:xfrm>
          <a:prstGeom prst="ellipse">
            <a:avLst/>
          </a:prstGeom>
          <a:solidFill>
            <a:schemeClr val="bg1"/>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PM-7</a:t>
            </a:r>
            <a:endParaRPr lang="en-US" sz="1400" dirty="0">
              <a:solidFill>
                <a:schemeClr val="tx1"/>
              </a:solidFill>
            </a:endParaRPr>
          </a:p>
        </p:txBody>
      </p:sp>
      <p:sp>
        <p:nvSpPr>
          <p:cNvPr id="16" name="Oval 15"/>
          <p:cNvSpPr/>
          <p:nvPr/>
        </p:nvSpPr>
        <p:spPr>
          <a:xfrm>
            <a:off x="3771900" y="1857671"/>
            <a:ext cx="533400" cy="431469"/>
          </a:xfrm>
          <a:prstGeom prst="ellipse">
            <a:avLst/>
          </a:prstGeom>
          <a:solidFill>
            <a:srgbClr val="FFFF00"/>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PMC-0</a:t>
            </a:r>
            <a:endParaRPr lang="en-US" sz="1400" dirty="0">
              <a:solidFill>
                <a:schemeClr val="tx1"/>
              </a:solidFill>
            </a:endParaRPr>
          </a:p>
        </p:txBody>
      </p:sp>
      <p:sp>
        <p:nvSpPr>
          <p:cNvPr id="17" name="Oval 16"/>
          <p:cNvSpPr/>
          <p:nvPr/>
        </p:nvSpPr>
        <p:spPr>
          <a:xfrm>
            <a:off x="5029200" y="2289141"/>
            <a:ext cx="533400" cy="431469"/>
          </a:xfrm>
          <a:prstGeom prst="ellipse">
            <a:avLst/>
          </a:prstGeom>
          <a:solidFill>
            <a:srgbClr val="FFFF00"/>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PMB-0</a:t>
            </a:r>
            <a:endParaRPr lang="en-US" sz="1400" dirty="0">
              <a:solidFill>
                <a:schemeClr val="tx1"/>
              </a:solidFill>
            </a:endParaRPr>
          </a:p>
        </p:txBody>
      </p:sp>
      <p:sp>
        <p:nvSpPr>
          <p:cNvPr id="18" name="Oval 17"/>
          <p:cNvSpPr/>
          <p:nvPr/>
        </p:nvSpPr>
        <p:spPr>
          <a:xfrm>
            <a:off x="7772400" y="1206889"/>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PM+11</a:t>
            </a:r>
            <a:endParaRPr lang="en-US" sz="1400" dirty="0">
              <a:solidFill>
                <a:schemeClr val="tx1"/>
              </a:solidFill>
            </a:endParaRPr>
          </a:p>
        </p:txBody>
      </p:sp>
      <p:sp>
        <p:nvSpPr>
          <p:cNvPr id="19" name="Oval 18"/>
          <p:cNvSpPr/>
          <p:nvPr/>
        </p:nvSpPr>
        <p:spPr>
          <a:xfrm>
            <a:off x="7087095" y="1207186"/>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PM+10</a:t>
            </a:r>
            <a:endParaRPr lang="en-US" sz="1400" dirty="0">
              <a:solidFill>
                <a:schemeClr val="tx1"/>
              </a:solidFill>
            </a:endParaRPr>
          </a:p>
        </p:txBody>
      </p:sp>
      <p:sp>
        <p:nvSpPr>
          <p:cNvPr id="20" name="Oval 19"/>
          <p:cNvSpPr/>
          <p:nvPr/>
        </p:nvSpPr>
        <p:spPr>
          <a:xfrm>
            <a:off x="6526148" y="1404067"/>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PM+9</a:t>
            </a:r>
            <a:endParaRPr lang="en-US" sz="1400" dirty="0">
              <a:solidFill>
                <a:schemeClr val="tx1"/>
              </a:solidFill>
            </a:endParaRPr>
          </a:p>
        </p:txBody>
      </p:sp>
      <p:sp>
        <p:nvSpPr>
          <p:cNvPr id="21" name="Oval 20"/>
          <p:cNvSpPr/>
          <p:nvPr/>
        </p:nvSpPr>
        <p:spPr>
          <a:xfrm>
            <a:off x="6259448" y="1916953"/>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PM+8</a:t>
            </a:r>
            <a:endParaRPr lang="en-US" sz="1400" dirty="0">
              <a:solidFill>
                <a:schemeClr val="tx1"/>
              </a:solidFill>
            </a:endParaRPr>
          </a:p>
        </p:txBody>
      </p:sp>
      <p:sp>
        <p:nvSpPr>
          <p:cNvPr id="22" name="Oval 21"/>
          <p:cNvSpPr/>
          <p:nvPr/>
        </p:nvSpPr>
        <p:spPr>
          <a:xfrm>
            <a:off x="5562600" y="1857672"/>
            <a:ext cx="533400" cy="431469"/>
          </a:xfrm>
          <a:prstGeom prst="ellipse">
            <a:avLst/>
          </a:prstGeom>
          <a:solidFill>
            <a:schemeClr val="bg1"/>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PM+7</a:t>
            </a:r>
            <a:endParaRPr lang="en-US" sz="1400" dirty="0">
              <a:solidFill>
                <a:schemeClr val="tx1"/>
              </a:solidFill>
            </a:endParaRPr>
          </a:p>
        </p:txBody>
      </p:sp>
      <p:sp>
        <p:nvSpPr>
          <p:cNvPr id="23" name="Oval 22"/>
          <p:cNvSpPr/>
          <p:nvPr/>
        </p:nvSpPr>
        <p:spPr>
          <a:xfrm>
            <a:off x="6820395" y="3838930"/>
            <a:ext cx="533400" cy="431469"/>
          </a:xfrm>
          <a:prstGeom prst="ellipse">
            <a:avLst/>
          </a:prstGeom>
          <a:solidFill>
            <a:schemeClr val="bg1"/>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PXB 0</a:t>
            </a:r>
            <a:endParaRPr lang="en-US" sz="1400" dirty="0">
              <a:solidFill>
                <a:schemeClr val="tx1"/>
              </a:solidFill>
            </a:endParaRPr>
          </a:p>
        </p:txBody>
      </p:sp>
      <p:cxnSp>
        <p:nvCxnSpPr>
          <p:cNvPr id="6" name="Straight Connector 5"/>
          <p:cNvCxnSpPr>
            <a:stCxn id="18" idx="4"/>
          </p:cNvCxnSpPr>
          <p:nvPr/>
        </p:nvCxnSpPr>
        <p:spPr>
          <a:xfrm flipH="1">
            <a:off x="7620495" y="1638358"/>
            <a:ext cx="418605" cy="8665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9" idx="4"/>
          </p:cNvCxnSpPr>
          <p:nvPr/>
        </p:nvCxnSpPr>
        <p:spPr>
          <a:xfrm>
            <a:off x="7353795" y="1638655"/>
            <a:ext cx="0" cy="9392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945248" y="1807334"/>
            <a:ext cx="141847" cy="9863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669518" y="2300501"/>
            <a:ext cx="275730" cy="614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943600" y="2250970"/>
            <a:ext cx="734948" cy="8482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7" idx="4"/>
          </p:cNvCxnSpPr>
          <p:nvPr/>
        </p:nvCxnSpPr>
        <p:spPr>
          <a:xfrm flipH="1">
            <a:off x="5177085" y="2720610"/>
            <a:ext cx="118815" cy="4574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191000" y="2250970"/>
            <a:ext cx="304800" cy="6052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048000" y="2870921"/>
            <a:ext cx="723900" cy="13200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743200" y="3464092"/>
            <a:ext cx="533400" cy="7269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981200" y="3178082"/>
            <a:ext cx="838200" cy="10898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752600" y="3768760"/>
            <a:ext cx="647700" cy="6508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904851" y="3838930"/>
            <a:ext cx="1076349" cy="7330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endCxn id="23" idx="2"/>
          </p:cNvCxnSpPr>
          <p:nvPr/>
        </p:nvCxnSpPr>
        <p:spPr>
          <a:xfrm>
            <a:off x="5562600" y="3464092"/>
            <a:ext cx="1257795" cy="5905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504306" y="4052243"/>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PM-12</a:t>
            </a:r>
            <a:endParaRPr lang="en-US" sz="1400" dirty="0">
              <a:solidFill>
                <a:schemeClr val="tx1"/>
              </a:solidFill>
            </a:endParaRPr>
          </a:p>
        </p:txBody>
      </p:sp>
      <p:sp>
        <p:nvSpPr>
          <p:cNvPr id="51" name="Oval 50"/>
          <p:cNvSpPr/>
          <p:nvPr/>
        </p:nvSpPr>
        <p:spPr>
          <a:xfrm>
            <a:off x="8224157" y="1790758"/>
            <a:ext cx="533400" cy="431469"/>
          </a:xfrm>
          <a:prstGeom prst="ellipse">
            <a:avLst/>
          </a:prstGeom>
          <a:solidFill>
            <a:srgbClr val="CC66FF"/>
          </a:solidFill>
          <a:ln>
            <a:solidFill>
              <a:schemeClr val="tx1"/>
            </a:solid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PM+12</a:t>
            </a:r>
            <a:endParaRPr lang="en-US" sz="1400" dirty="0">
              <a:solidFill>
                <a:schemeClr val="tx1"/>
              </a:solidFill>
            </a:endParaRPr>
          </a:p>
        </p:txBody>
      </p:sp>
      <p:cxnSp>
        <p:nvCxnSpPr>
          <p:cNvPr id="52" name="Straight Connector 51"/>
          <p:cNvCxnSpPr>
            <a:stCxn id="51" idx="3"/>
          </p:cNvCxnSpPr>
          <p:nvPr/>
        </p:nvCxnSpPr>
        <p:spPr>
          <a:xfrm flipH="1">
            <a:off x="7829797" y="2159040"/>
            <a:ext cx="472475" cy="32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1037707" y="4313958"/>
            <a:ext cx="418604" cy="3342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172935" y="3123731"/>
            <a:ext cx="321129" cy="461665"/>
          </a:xfrm>
          <a:prstGeom prst="rect">
            <a:avLst/>
          </a:prstGeom>
          <a:noFill/>
        </p:spPr>
        <p:txBody>
          <a:bodyPr wrap="square" rtlCol="0">
            <a:spAutoFit/>
          </a:bodyPr>
          <a:lstStyle/>
          <a:p>
            <a:r>
              <a:rPr lang="en-US" sz="2400" b="1" dirty="0" smtClean="0"/>
              <a:t>*</a:t>
            </a:r>
            <a:endParaRPr lang="en-US" dirty="0"/>
          </a:p>
        </p:txBody>
      </p:sp>
      <p:sp>
        <p:nvSpPr>
          <p:cNvPr id="58" name="TextBox 57"/>
          <p:cNvSpPr txBox="1"/>
          <p:nvPr/>
        </p:nvSpPr>
        <p:spPr>
          <a:xfrm>
            <a:off x="2309105" y="2850225"/>
            <a:ext cx="321129" cy="461665"/>
          </a:xfrm>
          <a:prstGeom prst="rect">
            <a:avLst/>
          </a:prstGeom>
          <a:noFill/>
        </p:spPr>
        <p:txBody>
          <a:bodyPr wrap="square" rtlCol="0">
            <a:spAutoFit/>
          </a:bodyPr>
          <a:lstStyle/>
          <a:p>
            <a:r>
              <a:rPr lang="en-US" sz="2400" b="1" dirty="0" smtClean="0"/>
              <a:t>*</a:t>
            </a:r>
            <a:endParaRPr lang="en-US" dirty="0"/>
          </a:p>
        </p:txBody>
      </p:sp>
      <p:sp>
        <p:nvSpPr>
          <p:cNvPr id="59" name="TextBox 58"/>
          <p:cNvSpPr txBox="1"/>
          <p:nvPr/>
        </p:nvSpPr>
        <p:spPr>
          <a:xfrm>
            <a:off x="6150509" y="1650746"/>
            <a:ext cx="321129" cy="461665"/>
          </a:xfrm>
          <a:prstGeom prst="rect">
            <a:avLst/>
          </a:prstGeom>
          <a:noFill/>
        </p:spPr>
        <p:txBody>
          <a:bodyPr wrap="square" rtlCol="0">
            <a:spAutoFit/>
          </a:bodyPr>
          <a:lstStyle/>
          <a:p>
            <a:r>
              <a:rPr lang="en-US" sz="2400" b="1" dirty="0" smtClean="0"/>
              <a:t>*</a:t>
            </a:r>
            <a:endParaRPr lang="en-US" dirty="0"/>
          </a:p>
        </p:txBody>
      </p:sp>
      <p:sp>
        <p:nvSpPr>
          <p:cNvPr id="60" name="TextBox 59"/>
          <p:cNvSpPr txBox="1"/>
          <p:nvPr/>
        </p:nvSpPr>
        <p:spPr>
          <a:xfrm>
            <a:off x="7193230" y="907675"/>
            <a:ext cx="321129" cy="461665"/>
          </a:xfrm>
          <a:prstGeom prst="rect">
            <a:avLst/>
          </a:prstGeom>
          <a:noFill/>
        </p:spPr>
        <p:txBody>
          <a:bodyPr wrap="square" rtlCol="0">
            <a:spAutoFit/>
          </a:bodyPr>
          <a:lstStyle/>
          <a:p>
            <a:r>
              <a:rPr lang="en-US" sz="2400" b="1" dirty="0" smtClean="0"/>
              <a:t>*</a:t>
            </a:r>
            <a:endParaRPr lang="en-US" dirty="0"/>
          </a:p>
        </p:txBody>
      </p:sp>
      <p:sp>
        <p:nvSpPr>
          <p:cNvPr id="61" name="TextBox 60"/>
          <p:cNvSpPr txBox="1"/>
          <p:nvPr/>
        </p:nvSpPr>
        <p:spPr>
          <a:xfrm>
            <a:off x="4540250" y="4876800"/>
            <a:ext cx="321129" cy="461665"/>
          </a:xfrm>
          <a:prstGeom prst="rect">
            <a:avLst/>
          </a:prstGeom>
          <a:noFill/>
        </p:spPr>
        <p:txBody>
          <a:bodyPr wrap="square" rtlCol="0">
            <a:spAutoFit/>
          </a:bodyPr>
          <a:lstStyle/>
          <a:p>
            <a:r>
              <a:rPr lang="en-US" sz="2400" b="1" dirty="0" smtClean="0"/>
              <a:t>*</a:t>
            </a:r>
            <a:endParaRPr lang="en-US" dirty="0"/>
          </a:p>
        </p:txBody>
      </p:sp>
      <p:sp>
        <p:nvSpPr>
          <p:cNvPr id="2061" name="TextBox 2060"/>
          <p:cNvSpPr txBox="1"/>
          <p:nvPr/>
        </p:nvSpPr>
        <p:spPr>
          <a:xfrm>
            <a:off x="4731269" y="4923970"/>
            <a:ext cx="3574531" cy="646331"/>
          </a:xfrm>
          <a:prstGeom prst="rect">
            <a:avLst/>
          </a:prstGeom>
          <a:noFill/>
        </p:spPr>
        <p:txBody>
          <a:bodyPr wrap="square" rtlCol="0">
            <a:spAutoFit/>
          </a:bodyPr>
          <a:lstStyle/>
          <a:p>
            <a:r>
              <a:rPr lang="en-US" dirty="0" smtClean="0"/>
              <a:t>=used in KCS only (serves only surface KCS RF loads)</a:t>
            </a:r>
            <a:endParaRPr lang="en-US" dirty="0"/>
          </a:p>
        </p:txBody>
      </p:sp>
      <p:sp>
        <p:nvSpPr>
          <p:cNvPr id="46" name="TextBox 45"/>
          <p:cNvSpPr txBox="1"/>
          <p:nvPr/>
        </p:nvSpPr>
        <p:spPr>
          <a:xfrm>
            <a:off x="229441" y="3871879"/>
            <a:ext cx="321129" cy="461665"/>
          </a:xfrm>
          <a:prstGeom prst="rect">
            <a:avLst/>
          </a:prstGeom>
          <a:noFill/>
        </p:spPr>
        <p:txBody>
          <a:bodyPr wrap="square" rtlCol="0">
            <a:spAutoFit/>
          </a:bodyPr>
          <a:lstStyle/>
          <a:p>
            <a:r>
              <a:rPr lang="en-US" sz="2400" b="1" dirty="0" smtClean="0"/>
              <a:t>*</a:t>
            </a:r>
            <a:endParaRPr lang="en-US" dirty="0"/>
          </a:p>
        </p:txBody>
      </p:sp>
      <p:sp>
        <p:nvSpPr>
          <p:cNvPr id="48" name="TextBox 47"/>
          <p:cNvSpPr txBox="1"/>
          <p:nvPr/>
        </p:nvSpPr>
        <p:spPr>
          <a:xfrm>
            <a:off x="8490609" y="1475601"/>
            <a:ext cx="321129" cy="461665"/>
          </a:xfrm>
          <a:prstGeom prst="rect">
            <a:avLst/>
          </a:prstGeom>
          <a:noFill/>
        </p:spPr>
        <p:txBody>
          <a:bodyPr wrap="square" rtlCol="0">
            <a:spAutoFit/>
          </a:bodyPr>
          <a:lstStyle/>
          <a:p>
            <a:r>
              <a:rPr lang="en-US" sz="2400" b="1" dirty="0" smtClean="0"/>
              <a:t>*</a:t>
            </a:r>
            <a:endParaRPr lang="en-US" dirty="0"/>
          </a:p>
        </p:txBody>
      </p:sp>
      <p:sp>
        <p:nvSpPr>
          <p:cNvPr id="5" name="Slide Number Placeholder 4"/>
          <p:cNvSpPr>
            <a:spLocks noGrp="1"/>
          </p:cNvSpPr>
          <p:nvPr>
            <p:ph type="sldNum" sz="quarter" idx="12"/>
          </p:nvPr>
        </p:nvSpPr>
        <p:spPr/>
        <p:txBody>
          <a:bodyPr/>
          <a:lstStyle/>
          <a:p>
            <a:fld id="{BE3294E8-EA67-448B-8965-4C54627EAD06}" type="slidenum">
              <a:rPr lang="en-US" smtClean="0"/>
              <a:t>44</a:t>
            </a:fld>
            <a:endParaRPr lang="en-US" dirty="0"/>
          </a:p>
        </p:txBody>
      </p:sp>
      <p:sp>
        <p:nvSpPr>
          <p:cNvPr id="49" name="TextBox 48"/>
          <p:cNvSpPr txBox="1"/>
          <p:nvPr/>
        </p:nvSpPr>
        <p:spPr>
          <a:xfrm>
            <a:off x="521839" y="5804718"/>
            <a:ext cx="3574531" cy="246221"/>
          </a:xfrm>
          <a:prstGeom prst="rect">
            <a:avLst/>
          </a:prstGeom>
          <a:noFill/>
        </p:spPr>
        <p:txBody>
          <a:bodyPr wrap="square" rtlCol="0">
            <a:spAutoFit/>
          </a:bodyPr>
          <a:lstStyle/>
          <a:p>
            <a:r>
              <a:rPr lang="en-US" sz="1000" dirty="0" smtClean="0">
                <a:solidFill>
                  <a:schemeClr val="bg1">
                    <a:lumMod val="65000"/>
                  </a:schemeClr>
                </a:solidFill>
              </a:rPr>
              <a:t>Background drawing taken from John Osborne presentation</a:t>
            </a:r>
            <a:endParaRPr lang="en-US" sz="1000" dirty="0">
              <a:solidFill>
                <a:schemeClr val="bg1">
                  <a:lumMod val="65000"/>
                </a:schemeClr>
              </a:solidFill>
            </a:endParaRPr>
          </a:p>
        </p:txBody>
      </p:sp>
    </p:spTree>
    <p:extLst>
      <p:ext uri="{BB962C8B-B14F-4D97-AF65-F5344CB8AC3E}">
        <p14:creationId xmlns:p14="http://schemas.microsoft.com/office/powerpoint/2010/main" val="27392122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055" y="687870"/>
            <a:ext cx="8305800" cy="4265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85800" y="318538"/>
            <a:ext cx="7620000" cy="738664"/>
          </a:xfrm>
          <a:prstGeom prst="rect">
            <a:avLst/>
          </a:prstGeom>
          <a:noFill/>
        </p:spPr>
        <p:txBody>
          <a:bodyPr wrap="square" rtlCol="0">
            <a:spAutoFit/>
          </a:bodyPr>
          <a:lstStyle/>
          <a:p>
            <a:r>
              <a:rPr lang="en-US" sz="2400" b="1" dirty="0" smtClean="0"/>
              <a:t>PROCESS WATER PLANT LOADS-KCS </a:t>
            </a:r>
            <a:r>
              <a:rPr lang="en-US" sz="1200" dirty="0" smtClean="0"/>
              <a:t>(Technical components only shown)</a:t>
            </a:r>
            <a:endParaRPr lang="en-US" sz="1200" dirty="0"/>
          </a:p>
          <a:p>
            <a:endParaRPr lang="en-US" dirty="0"/>
          </a:p>
        </p:txBody>
      </p:sp>
      <p:sp>
        <p:nvSpPr>
          <p:cNvPr id="7" name="TextBox 6"/>
          <p:cNvSpPr txBox="1"/>
          <p:nvPr/>
        </p:nvSpPr>
        <p:spPr>
          <a:xfrm rot="19641090">
            <a:off x="7204910" y="5565587"/>
            <a:ext cx="1711662" cy="800219"/>
          </a:xfrm>
          <a:prstGeom prst="rect">
            <a:avLst/>
          </a:prstGeom>
          <a:noFill/>
        </p:spPr>
        <p:txBody>
          <a:bodyPr wrap="square" rtlCol="0">
            <a:spAutoFit/>
          </a:bodyPr>
          <a:lstStyle/>
          <a:p>
            <a:pPr algn="ctr"/>
            <a:r>
              <a:rPr lang="en-US" sz="2400" b="1" dirty="0" smtClean="0">
                <a:solidFill>
                  <a:srgbClr val="FF0000"/>
                </a:solidFill>
              </a:rPr>
              <a:t>D R A F T</a:t>
            </a:r>
          </a:p>
          <a:p>
            <a:pPr algn="ctr"/>
            <a:r>
              <a:rPr lang="en-US" sz="1400" dirty="0" smtClean="0">
                <a:solidFill>
                  <a:srgbClr val="FF0000"/>
                </a:solidFill>
              </a:rPr>
              <a:t>7/19/2011</a:t>
            </a:r>
          </a:p>
          <a:p>
            <a:pPr algn="ctr"/>
            <a:r>
              <a:rPr lang="en-US" sz="800" dirty="0" smtClean="0">
                <a:solidFill>
                  <a:srgbClr val="FF0000"/>
                </a:solidFill>
              </a:rPr>
              <a:t>E. Huedem</a:t>
            </a:r>
            <a:endParaRPr lang="en-US" sz="800" dirty="0">
              <a:solidFill>
                <a:srgbClr val="FF0000"/>
              </a:solidFill>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055" y="4952999"/>
            <a:ext cx="3262745" cy="128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BE3294E8-EA67-448B-8965-4C54627EAD06}" type="slidenum">
              <a:rPr lang="en-US" smtClean="0"/>
              <a:t>45</a:t>
            </a:fld>
            <a:endParaRPr lang="en-US" dirty="0"/>
          </a:p>
        </p:txBody>
      </p:sp>
    </p:spTree>
    <p:extLst>
      <p:ext uri="{BB962C8B-B14F-4D97-AF65-F5344CB8AC3E}">
        <p14:creationId xmlns:p14="http://schemas.microsoft.com/office/powerpoint/2010/main" val="15968562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1" y="914400"/>
            <a:ext cx="8032712" cy="4038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85800" y="318538"/>
            <a:ext cx="7620000" cy="738664"/>
          </a:xfrm>
          <a:prstGeom prst="rect">
            <a:avLst/>
          </a:prstGeom>
          <a:noFill/>
        </p:spPr>
        <p:txBody>
          <a:bodyPr wrap="square" rtlCol="0">
            <a:spAutoFit/>
          </a:bodyPr>
          <a:lstStyle/>
          <a:p>
            <a:r>
              <a:rPr lang="en-US" sz="2400" b="1" dirty="0" smtClean="0"/>
              <a:t>PROCESS WATER PLANT LOADS-DRFS </a:t>
            </a:r>
            <a:r>
              <a:rPr lang="en-US" sz="1200" dirty="0" smtClean="0"/>
              <a:t>(Technical components only shown)</a:t>
            </a:r>
            <a:endParaRPr lang="en-US" sz="1200" dirty="0"/>
          </a:p>
          <a:p>
            <a:endParaRPr lang="en-US" dirty="0"/>
          </a:p>
        </p:txBody>
      </p:sp>
      <p:sp>
        <p:nvSpPr>
          <p:cNvPr id="8" name="TextBox 7"/>
          <p:cNvSpPr txBox="1"/>
          <p:nvPr/>
        </p:nvSpPr>
        <p:spPr>
          <a:xfrm rot="19641090">
            <a:off x="7326432" y="5478522"/>
            <a:ext cx="1711662" cy="830997"/>
          </a:xfrm>
          <a:prstGeom prst="rect">
            <a:avLst/>
          </a:prstGeom>
          <a:noFill/>
        </p:spPr>
        <p:txBody>
          <a:bodyPr wrap="square" rtlCol="0">
            <a:spAutoFit/>
          </a:bodyPr>
          <a:lstStyle/>
          <a:p>
            <a:pPr algn="ctr"/>
            <a:r>
              <a:rPr lang="en-US" sz="2400" b="1" dirty="0" smtClean="0">
                <a:solidFill>
                  <a:srgbClr val="FF0000"/>
                </a:solidFill>
              </a:rPr>
              <a:t>D R A F T</a:t>
            </a:r>
          </a:p>
          <a:p>
            <a:pPr algn="ctr"/>
            <a:r>
              <a:rPr lang="en-US" sz="1400" dirty="0" smtClean="0">
                <a:solidFill>
                  <a:srgbClr val="FF0000"/>
                </a:solidFill>
              </a:rPr>
              <a:t>08/09/2011</a:t>
            </a:r>
          </a:p>
          <a:p>
            <a:pPr algn="ctr"/>
            <a:r>
              <a:rPr lang="en-US" sz="1000" dirty="0" smtClean="0">
                <a:solidFill>
                  <a:srgbClr val="FF0000"/>
                </a:solidFill>
              </a:rPr>
              <a:t>E. Huedem</a:t>
            </a: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055" y="4952999"/>
            <a:ext cx="3262745" cy="128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BE3294E8-EA67-448B-8965-4C54627EAD06}" type="slidenum">
              <a:rPr lang="en-US" smtClean="0"/>
              <a:t>46</a:t>
            </a:fld>
            <a:endParaRPr lang="en-US" dirty="0"/>
          </a:p>
        </p:txBody>
      </p:sp>
    </p:spTree>
    <p:extLst>
      <p:ext uri="{BB962C8B-B14F-4D97-AF65-F5344CB8AC3E}">
        <p14:creationId xmlns:p14="http://schemas.microsoft.com/office/powerpoint/2010/main" val="17304983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528207"/>
            <a:ext cx="8744104"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381452" y="2326527"/>
            <a:ext cx="1903213" cy="646331"/>
          </a:xfrm>
          <a:prstGeom prst="rect">
            <a:avLst/>
          </a:prstGeom>
          <a:solidFill>
            <a:schemeClr val="bg1"/>
          </a:solidFill>
          <a:ln>
            <a:solidFill>
              <a:srgbClr val="FF0000"/>
            </a:solidFill>
          </a:ln>
          <a:effectLst>
            <a:outerShdw blurRad="50800" dist="139700" dir="8100000" algn="tr" rotWithShape="0">
              <a:prstClr val="black">
                <a:alpha val="40000"/>
              </a:prstClr>
            </a:outerShdw>
          </a:effectLst>
        </p:spPr>
        <p:txBody>
          <a:bodyPr wrap="none" rtlCol="0">
            <a:spAutoFit/>
          </a:bodyPr>
          <a:lstStyle/>
          <a:p>
            <a:r>
              <a:rPr lang="en-US" sz="1200" dirty="0" smtClean="0">
                <a:solidFill>
                  <a:srgbClr val="FF0000"/>
                </a:solidFill>
              </a:rPr>
              <a:t>LCW BOOSTER PUMP </a:t>
            </a:r>
          </a:p>
          <a:p>
            <a:r>
              <a:rPr lang="en-US" sz="1200" dirty="0" smtClean="0">
                <a:solidFill>
                  <a:srgbClr val="FF0000"/>
                </a:solidFill>
              </a:rPr>
              <a:t>(1 PER 2 RF)</a:t>
            </a:r>
          </a:p>
          <a:p>
            <a:r>
              <a:rPr lang="en-US" sz="1200" dirty="0" smtClean="0">
                <a:solidFill>
                  <a:srgbClr val="FF0000"/>
                </a:solidFill>
              </a:rPr>
              <a:t>24 GPM, 1 BHP, 1-1/2”PIPE </a:t>
            </a:r>
            <a:endParaRPr lang="en-US" sz="1200" dirty="0">
              <a:solidFill>
                <a:srgbClr val="FF0000"/>
              </a:solidFill>
            </a:endParaRPr>
          </a:p>
        </p:txBody>
      </p:sp>
      <p:sp>
        <p:nvSpPr>
          <p:cNvPr id="6" name="TextBox 5"/>
          <p:cNvSpPr txBox="1"/>
          <p:nvPr/>
        </p:nvSpPr>
        <p:spPr>
          <a:xfrm>
            <a:off x="1676400" y="2418861"/>
            <a:ext cx="1293944" cy="646331"/>
          </a:xfrm>
          <a:prstGeom prst="rect">
            <a:avLst/>
          </a:prstGeom>
          <a:solidFill>
            <a:schemeClr val="bg1"/>
          </a:solidFill>
          <a:ln>
            <a:solidFill>
              <a:srgbClr val="FF0000"/>
            </a:solidFill>
          </a:ln>
          <a:effectLst>
            <a:outerShdw blurRad="50800" dist="177800" dir="8100000" algn="tr" rotWithShape="0">
              <a:prstClr val="black">
                <a:alpha val="40000"/>
              </a:prstClr>
            </a:outerShdw>
          </a:effectLst>
        </p:spPr>
        <p:txBody>
          <a:bodyPr wrap="none" rtlCol="0">
            <a:spAutoFit/>
          </a:bodyPr>
          <a:lstStyle/>
          <a:p>
            <a:r>
              <a:rPr lang="en-US" sz="1200" dirty="0" smtClean="0">
                <a:solidFill>
                  <a:srgbClr val="FF0000"/>
                </a:solidFill>
              </a:rPr>
              <a:t>1-1/4” (4.5 GPM) </a:t>
            </a:r>
          </a:p>
          <a:p>
            <a:r>
              <a:rPr lang="en-US" sz="1200" dirty="0" smtClean="0">
                <a:solidFill>
                  <a:srgbClr val="FF0000"/>
                </a:solidFill>
              </a:rPr>
              <a:t>TO FANCOILS</a:t>
            </a:r>
          </a:p>
          <a:p>
            <a:r>
              <a:rPr lang="en-US" sz="1200" dirty="0" smtClean="0">
                <a:solidFill>
                  <a:srgbClr val="FF0000"/>
                </a:solidFill>
              </a:rPr>
              <a:t>1qty/RF</a:t>
            </a:r>
            <a:endParaRPr lang="en-US" sz="1200" dirty="0">
              <a:solidFill>
                <a:srgbClr val="FF0000"/>
              </a:solidFill>
            </a:endParaRPr>
          </a:p>
        </p:txBody>
      </p:sp>
      <p:cxnSp>
        <p:nvCxnSpPr>
          <p:cNvPr id="7" name="Straight Connector 6"/>
          <p:cNvCxnSpPr/>
          <p:nvPr/>
        </p:nvCxnSpPr>
        <p:spPr>
          <a:xfrm>
            <a:off x="457200" y="39624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468220" y="3989614"/>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57200" y="4229100"/>
            <a:ext cx="201102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31765" y="4060616"/>
            <a:ext cx="1322798" cy="230832"/>
          </a:xfrm>
          <a:prstGeom prst="rect">
            <a:avLst/>
          </a:prstGeom>
          <a:noFill/>
        </p:spPr>
        <p:txBody>
          <a:bodyPr wrap="none" rtlCol="0">
            <a:spAutoFit/>
          </a:bodyPr>
          <a:lstStyle/>
          <a:p>
            <a:r>
              <a:rPr lang="en-US" sz="900" dirty="0" smtClean="0"/>
              <a:t>1 RF ( 3 CRYOMODULES)</a:t>
            </a:r>
            <a:endParaRPr lang="en-US" sz="900" dirty="0"/>
          </a:p>
        </p:txBody>
      </p:sp>
      <p:sp>
        <p:nvSpPr>
          <p:cNvPr id="11" name="TextBox 10"/>
          <p:cNvSpPr txBox="1"/>
          <p:nvPr/>
        </p:nvSpPr>
        <p:spPr>
          <a:xfrm>
            <a:off x="990600" y="685800"/>
            <a:ext cx="4190378" cy="369332"/>
          </a:xfrm>
          <a:prstGeom prst="rect">
            <a:avLst/>
          </a:prstGeom>
          <a:noFill/>
        </p:spPr>
        <p:txBody>
          <a:bodyPr wrap="none" rtlCol="0">
            <a:spAutoFit/>
          </a:bodyPr>
          <a:lstStyle/>
          <a:p>
            <a:r>
              <a:rPr lang="en-US" b="1" u="sng" dirty="0" smtClean="0"/>
              <a:t>INTERFACE (KCS) </a:t>
            </a:r>
            <a:r>
              <a:rPr lang="en-US" sz="900" i="1" dirty="0" smtClean="0"/>
              <a:t>(ONLY THE SUPPLY PIPE ARE SHOWN FOR CLARITY)</a:t>
            </a:r>
            <a:endParaRPr lang="en-US" sz="900" i="1" dirty="0"/>
          </a:p>
        </p:txBody>
      </p:sp>
      <p:sp>
        <p:nvSpPr>
          <p:cNvPr id="14" name="TextBox 13"/>
          <p:cNvSpPr txBox="1"/>
          <p:nvPr/>
        </p:nvSpPr>
        <p:spPr>
          <a:xfrm>
            <a:off x="1679479" y="1600200"/>
            <a:ext cx="2516523" cy="646331"/>
          </a:xfrm>
          <a:prstGeom prst="rect">
            <a:avLst/>
          </a:prstGeom>
          <a:solidFill>
            <a:schemeClr val="bg1"/>
          </a:solidFill>
          <a:ln>
            <a:solidFill>
              <a:srgbClr val="FF0000"/>
            </a:solidFill>
          </a:ln>
          <a:effectLst>
            <a:outerShdw blurRad="50800" dist="177800" dir="8100000" algn="tr" rotWithShape="0">
              <a:prstClr val="black">
                <a:alpha val="40000"/>
              </a:prstClr>
            </a:outerShdw>
          </a:effectLst>
        </p:spPr>
        <p:txBody>
          <a:bodyPr wrap="none" rtlCol="0">
            <a:spAutoFit/>
          </a:bodyPr>
          <a:lstStyle/>
          <a:p>
            <a:r>
              <a:rPr lang="en-US" sz="1200" dirty="0" smtClean="0">
                <a:solidFill>
                  <a:srgbClr val="FF0000"/>
                </a:solidFill>
              </a:rPr>
              <a:t>ONE 1” VALVE TAP FOR RACKS PER RF</a:t>
            </a:r>
          </a:p>
          <a:p>
            <a:r>
              <a:rPr lang="en-US" sz="1200" dirty="0" smtClean="0">
                <a:solidFill>
                  <a:srgbClr val="FF0000"/>
                </a:solidFill>
              </a:rPr>
              <a:t>(5 KW PER RF) @ 10 F dt</a:t>
            </a:r>
          </a:p>
          <a:p>
            <a:r>
              <a:rPr lang="en-US" sz="1200" dirty="0" smtClean="0">
                <a:solidFill>
                  <a:srgbClr val="FF0000"/>
                </a:solidFill>
              </a:rPr>
              <a:t>3.4 GPM</a:t>
            </a:r>
            <a:endParaRPr lang="en-US" sz="1200" dirty="0">
              <a:solidFill>
                <a:srgbClr val="FF0000"/>
              </a:solidFill>
            </a:endParaRPr>
          </a:p>
        </p:txBody>
      </p:sp>
      <p:sp>
        <p:nvSpPr>
          <p:cNvPr id="15" name="TextBox 14"/>
          <p:cNvSpPr txBox="1"/>
          <p:nvPr/>
        </p:nvSpPr>
        <p:spPr>
          <a:xfrm>
            <a:off x="3200401" y="4161064"/>
            <a:ext cx="2285999" cy="830997"/>
          </a:xfrm>
          <a:prstGeom prst="rect">
            <a:avLst/>
          </a:prstGeom>
          <a:solidFill>
            <a:schemeClr val="bg1"/>
          </a:solidFill>
          <a:ln>
            <a:solidFill>
              <a:srgbClr val="FF0000"/>
            </a:solidFill>
          </a:ln>
          <a:effectLst>
            <a:outerShdw blurRad="50800" dist="139700" dir="8100000" algn="tr" rotWithShape="0">
              <a:prstClr val="black">
                <a:alpha val="40000"/>
              </a:prstClr>
            </a:outerShdw>
          </a:effectLst>
        </p:spPr>
        <p:txBody>
          <a:bodyPr wrap="square" rtlCol="0">
            <a:spAutoFit/>
          </a:bodyPr>
          <a:lstStyle/>
          <a:p>
            <a:r>
              <a:rPr lang="en-US" sz="1200" dirty="0" smtClean="0">
                <a:solidFill>
                  <a:srgbClr val="FF0000"/>
                </a:solidFill>
              </a:rPr>
              <a:t>1-1/4” PIPE HEADERS AFTER BOOSTER PUMPS INCLUDED </a:t>
            </a:r>
          </a:p>
          <a:p>
            <a:r>
              <a:rPr lang="en-US" sz="1200" dirty="0" smtClean="0">
                <a:solidFill>
                  <a:srgbClr val="FF0000"/>
                </a:solidFill>
              </a:rPr>
              <a:t>(BUT NOT THE VARIOUS VALVE TAPS?)</a:t>
            </a:r>
            <a:endParaRPr lang="en-US" sz="1200" dirty="0">
              <a:solidFill>
                <a:srgbClr val="FF0000"/>
              </a:solidFill>
            </a:endParaRPr>
          </a:p>
        </p:txBody>
      </p:sp>
      <p:sp>
        <p:nvSpPr>
          <p:cNvPr id="16" name="TextBox 15"/>
          <p:cNvSpPr txBox="1"/>
          <p:nvPr/>
        </p:nvSpPr>
        <p:spPr>
          <a:xfrm>
            <a:off x="6248400" y="3000906"/>
            <a:ext cx="1484702" cy="230832"/>
          </a:xfrm>
          <a:prstGeom prst="rect">
            <a:avLst/>
          </a:prstGeom>
          <a:noFill/>
        </p:spPr>
        <p:txBody>
          <a:bodyPr wrap="none" rtlCol="0">
            <a:spAutoFit/>
          </a:bodyPr>
          <a:lstStyle/>
          <a:p>
            <a:r>
              <a:rPr lang="en-US" sz="900" dirty="0" smtClean="0"/>
              <a:t>12” LCW MAIN SUPPLY PIPE</a:t>
            </a:r>
            <a:endParaRPr lang="en-US" sz="900" dirty="0"/>
          </a:p>
        </p:txBody>
      </p:sp>
      <p:cxnSp>
        <p:nvCxnSpPr>
          <p:cNvPr id="17" name="Straight Arrow Connector 16"/>
          <p:cNvCxnSpPr>
            <a:stCxn id="14" idx="1"/>
          </p:cNvCxnSpPr>
          <p:nvPr/>
        </p:nvCxnSpPr>
        <p:spPr>
          <a:xfrm flipH="1">
            <a:off x="803770" y="1923366"/>
            <a:ext cx="875709" cy="128138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6" idx="1"/>
          </p:cNvCxnSpPr>
          <p:nvPr/>
        </p:nvCxnSpPr>
        <p:spPr>
          <a:xfrm flipH="1">
            <a:off x="1524000" y="2742027"/>
            <a:ext cx="152400" cy="46272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5" idx="1"/>
          </p:cNvCxnSpPr>
          <p:nvPr/>
        </p:nvCxnSpPr>
        <p:spPr>
          <a:xfrm flipH="1" flipV="1">
            <a:off x="2323372" y="3581400"/>
            <a:ext cx="877029" cy="99516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84165" y="4213016"/>
            <a:ext cx="646331" cy="230832"/>
          </a:xfrm>
          <a:prstGeom prst="rect">
            <a:avLst/>
          </a:prstGeom>
          <a:noFill/>
        </p:spPr>
        <p:txBody>
          <a:bodyPr wrap="none" rtlCol="0">
            <a:spAutoFit/>
          </a:bodyPr>
          <a:lstStyle/>
          <a:p>
            <a:r>
              <a:rPr lang="en-US" sz="900" dirty="0" smtClean="0"/>
              <a:t>~ 38.75 m</a:t>
            </a:r>
            <a:endParaRPr lang="en-US" sz="900" dirty="0"/>
          </a:p>
        </p:txBody>
      </p:sp>
      <p:cxnSp>
        <p:nvCxnSpPr>
          <p:cNvPr id="28" name="Straight Arrow Connector 27"/>
          <p:cNvCxnSpPr>
            <a:stCxn id="4" idx="1"/>
          </p:cNvCxnSpPr>
          <p:nvPr/>
        </p:nvCxnSpPr>
        <p:spPr>
          <a:xfrm flipH="1">
            <a:off x="2532490" y="2649693"/>
            <a:ext cx="848962" cy="70242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225801" y="4576562"/>
            <a:ext cx="2019299" cy="312938"/>
          </a:xfrm>
          <a:prstGeom prst="rect">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469900" y="3518393"/>
            <a:ext cx="8343900" cy="101107"/>
          </a:xfrm>
          <a:prstGeom prst="rect">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p:cNvSpPr>
            <a:spLocks noGrp="1"/>
          </p:cNvSpPr>
          <p:nvPr>
            <p:ph type="sldNum" sz="quarter" idx="12"/>
          </p:nvPr>
        </p:nvSpPr>
        <p:spPr/>
        <p:txBody>
          <a:bodyPr/>
          <a:lstStyle/>
          <a:p>
            <a:fld id="{BE3294E8-EA67-448B-8965-4C54627EAD06}" type="slidenum">
              <a:rPr lang="en-US" smtClean="0"/>
              <a:t>47</a:t>
            </a:fld>
            <a:endParaRPr lang="en-US" dirty="0"/>
          </a:p>
        </p:txBody>
      </p:sp>
    </p:spTree>
    <p:extLst>
      <p:ext uri="{BB962C8B-B14F-4D97-AF65-F5344CB8AC3E}">
        <p14:creationId xmlns:p14="http://schemas.microsoft.com/office/powerpoint/2010/main" val="33718699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0"/>
            <a:ext cx="9079097"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4800" y="238780"/>
            <a:ext cx="8001000" cy="523220"/>
          </a:xfrm>
          <a:prstGeom prst="rect">
            <a:avLst/>
          </a:prstGeom>
          <a:noFill/>
        </p:spPr>
        <p:txBody>
          <a:bodyPr wrap="square" rtlCol="0">
            <a:spAutoFit/>
          </a:bodyPr>
          <a:lstStyle/>
          <a:p>
            <a:r>
              <a:rPr lang="en-US" sz="2800" b="1" dirty="0" smtClean="0"/>
              <a:t>ML-KCS Process water System</a:t>
            </a:r>
            <a:endParaRPr lang="en-US" dirty="0"/>
          </a:p>
        </p:txBody>
      </p:sp>
      <p:sp>
        <p:nvSpPr>
          <p:cNvPr id="5" name="Slide Number Placeholder 4"/>
          <p:cNvSpPr>
            <a:spLocks noGrp="1"/>
          </p:cNvSpPr>
          <p:nvPr>
            <p:ph type="sldNum" sz="quarter" idx="12"/>
          </p:nvPr>
        </p:nvSpPr>
        <p:spPr/>
        <p:txBody>
          <a:bodyPr/>
          <a:lstStyle/>
          <a:p>
            <a:fld id="{BE3294E8-EA67-448B-8965-4C54627EAD06}" type="slidenum">
              <a:rPr lang="en-US" smtClean="0"/>
              <a:t>48</a:t>
            </a:fld>
            <a:endParaRPr lang="en-US" dirty="0"/>
          </a:p>
        </p:txBody>
      </p:sp>
    </p:spTree>
    <p:extLst>
      <p:ext uri="{BB962C8B-B14F-4D97-AF65-F5344CB8AC3E}">
        <p14:creationId xmlns:p14="http://schemas.microsoft.com/office/powerpoint/2010/main" val="5217253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438" y="838200"/>
            <a:ext cx="7477125" cy="551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124200" y="990600"/>
            <a:ext cx="3429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609600" y="6129338"/>
            <a:ext cx="3429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2670810" y="2375356"/>
            <a:ext cx="609600" cy="369332"/>
          </a:xfrm>
          <a:prstGeom prst="rect">
            <a:avLst/>
          </a:prstGeom>
          <a:solidFill>
            <a:schemeClr val="bg1"/>
          </a:solidFill>
          <a:ln>
            <a:solidFill>
              <a:schemeClr val="tx1"/>
            </a:solidFill>
          </a:ln>
          <a:effectLst>
            <a:outerShdw blurRad="50800" dist="152400" dir="8100000" algn="tr" rotWithShape="0">
              <a:prstClr val="black">
                <a:alpha val="40000"/>
              </a:prstClr>
            </a:outerShdw>
          </a:effectLst>
        </p:spPr>
        <p:txBody>
          <a:bodyPr wrap="square" rtlCol="0">
            <a:spAutoFit/>
          </a:bodyPr>
          <a:lstStyle/>
          <a:p>
            <a:r>
              <a:rPr lang="en-US" sz="900" b="1" dirty="0" smtClean="0"/>
              <a:t>83/98F </a:t>
            </a:r>
          </a:p>
          <a:p>
            <a:r>
              <a:rPr lang="en-US" sz="900" b="1" dirty="0" smtClean="0"/>
              <a:t>(15 DT)</a:t>
            </a:r>
            <a:endParaRPr lang="en-US" sz="900" b="1" dirty="0"/>
          </a:p>
        </p:txBody>
      </p:sp>
      <p:sp>
        <p:nvSpPr>
          <p:cNvPr id="8" name="TextBox 7"/>
          <p:cNvSpPr txBox="1"/>
          <p:nvPr/>
        </p:nvSpPr>
        <p:spPr>
          <a:xfrm>
            <a:off x="5791200" y="2490852"/>
            <a:ext cx="609600" cy="369332"/>
          </a:xfrm>
          <a:prstGeom prst="rect">
            <a:avLst/>
          </a:prstGeom>
          <a:solidFill>
            <a:schemeClr val="bg1"/>
          </a:solidFill>
          <a:ln>
            <a:solidFill>
              <a:schemeClr val="tx1"/>
            </a:solidFill>
          </a:ln>
          <a:effectLst>
            <a:outerShdw blurRad="50800" dist="152400" dir="8100000" algn="tr" rotWithShape="0">
              <a:prstClr val="black">
                <a:alpha val="40000"/>
              </a:prstClr>
            </a:outerShdw>
          </a:effectLst>
        </p:spPr>
        <p:txBody>
          <a:bodyPr wrap="square" rtlCol="0">
            <a:spAutoFit/>
          </a:bodyPr>
          <a:lstStyle/>
          <a:p>
            <a:r>
              <a:rPr lang="en-US" sz="900" b="1" dirty="0" smtClean="0"/>
              <a:t>85/100F </a:t>
            </a:r>
          </a:p>
          <a:p>
            <a:r>
              <a:rPr lang="en-US" sz="900" b="1" dirty="0" smtClean="0"/>
              <a:t>(15 DT)</a:t>
            </a:r>
            <a:endParaRPr lang="en-US" sz="900" b="1" dirty="0"/>
          </a:p>
        </p:txBody>
      </p:sp>
      <p:sp>
        <p:nvSpPr>
          <p:cNvPr id="9" name="TextBox 8"/>
          <p:cNvSpPr txBox="1"/>
          <p:nvPr/>
        </p:nvSpPr>
        <p:spPr>
          <a:xfrm>
            <a:off x="3962400" y="4876800"/>
            <a:ext cx="609600" cy="507831"/>
          </a:xfrm>
          <a:prstGeom prst="rect">
            <a:avLst/>
          </a:prstGeom>
          <a:solidFill>
            <a:schemeClr val="bg1"/>
          </a:solidFill>
          <a:ln>
            <a:solidFill>
              <a:schemeClr val="tx1"/>
            </a:solidFill>
          </a:ln>
          <a:effectLst>
            <a:outerShdw blurRad="50800" dist="152400" dir="8100000" algn="tr" rotWithShape="0">
              <a:prstClr val="black">
                <a:alpha val="40000"/>
              </a:prstClr>
            </a:outerShdw>
          </a:effectLst>
        </p:spPr>
        <p:txBody>
          <a:bodyPr wrap="square" rtlCol="0">
            <a:spAutoFit/>
          </a:bodyPr>
          <a:lstStyle/>
          <a:p>
            <a:r>
              <a:rPr lang="en-US" sz="900" b="1" dirty="0" smtClean="0"/>
              <a:t>LCW</a:t>
            </a:r>
          </a:p>
          <a:p>
            <a:r>
              <a:rPr lang="en-US" sz="900" b="1" dirty="0" smtClean="0"/>
              <a:t>85/107F </a:t>
            </a:r>
          </a:p>
          <a:p>
            <a:r>
              <a:rPr lang="en-US" sz="900" b="1" dirty="0" smtClean="0"/>
              <a:t>(22 DT)</a:t>
            </a:r>
            <a:endParaRPr lang="en-US" sz="900" b="1" dirty="0"/>
          </a:p>
        </p:txBody>
      </p:sp>
      <p:sp>
        <p:nvSpPr>
          <p:cNvPr id="10" name="TextBox 9"/>
          <p:cNvSpPr txBox="1"/>
          <p:nvPr/>
        </p:nvSpPr>
        <p:spPr>
          <a:xfrm>
            <a:off x="5311140" y="4622884"/>
            <a:ext cx="609600" cy="507831"/>
          </a:xfrm>
          <a:prstGeom prst="rect">
            <a:avLst/>
          </a:prstGeom>
          <a:solidFill>
            <a:schemeClr val="bg1"/>
          </a:solidFill>
          <a:ln>
            <a:solidFill>
              <a:schemeClr val="tx1"/>
            </a:solidFill>
          </a:ln>
          <a:effectLst>
            <a:outerShdw blurRad="50800" dist="152400" dir="8100000" algn="tr" rotWithShape="0">
              <a:prstClr val="black">
                <a:alpha val="40000"/>
              </a:prstClr>
            </a:outerShdw>
          </a:effectLst>
        </p:spPr>
        <p:txBody>
          <a:bodyPr wrap="square" rtlCol="0">
            <a:spAutoFit/>
          </a:bodyPr>
          <a:lstStyle/>
          <a:p>
            <a:r>
              <a:rPr lang="en-US" sz="900" b="1" dirty="0" smtClean="0"/>
              <a:t>FCU</a:t>
            </a:r>
          </a:p>
          <a:p>
            <a:r>
              <a:rPr lang="en-US" sz="900" b="1" dirty="0" smtClean="0"/>
              <a:t>85/95F </a:t>
            </a:r>
          </a:p>
          <a:p>
            <a:r>
              <a:rPr lang="en-US" sz="900" b="1" dirty="0" smtClean="0"/>
              <a:t>(10 DT)</a:t>
            </a:r>
            <a:endParaRPr lang="en-US" sz="900" b="1" dirty="0"/>
          </a:p>
        </p:txBody>
      </p:sp>
      <p:sp>
        <p:nvSpPr>
          <p:cNvPr id="11" name="TextBox 10"/>
          <p:cNvSpPr txBox="1"/>
          <p:nvPr/>
        </p:nvSpPr>
        <p:spPr>
          <a:xfrm>
            <a:off x="6629400" y="5334000"/>
            <a:ext cx="609600" cy="369332"/>
          </a:xfrm>
          <a:prstGeom prst="rect">
            <a:avLst/>
          </a:prstGeom>
          <a:solidFill>
            <a:schemeClr val="bg1"/>
          </a:solidFill>
          <a:ln>
            <a:solidFill>
              <a:schemeClr val="tx1"/>
            </a:solidFill>
          </a:ln>
          <a:effectLst>
            <a:outerShdw blurRad="50800" dist="152400" dir="8100000" algn="tr" rotWithShape="0">
              <a:prstClr val="black">
                <a:alpha val="40000"/>
              </a:prstClr>
            </a:outerShdw>
          </a:effectLst>
        </p:spPr>
        <p:txBody>
          <a:bodyPr wrap="square" rtlCol="0">
            <a:spAutoFit/>
          </a:bodyPr>
          <a:lstStyle/>
          <a:p>
            <a:r>
              <a:rPr lang="en-US" sz="900" b="1" dirty="0" smtClean="0"/>
              <a:t>104F Space</a:t>
            </a:r>
            <a:endParaRPr lang="en-US" sz="900" b="1" dirty="0"/>
          </a:p>
        </p:txBody>
      </p:sp>
      <p:sp>
        <p:nvSpPr>
          <p:cNvPr id="7" name="Rectangle 6"/>
          <p:cNvSpPr/>
          <p:nvPr/>
        </p:nvSpPr>
        <p:spPr>
          <a:xfrm>
            <a:off x="3124200" y="5455404"/>
            <a:ext cx="192437" cy="222142"/>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a:stCxn id="7" idx="0"/>
          </p:cNvCxnSpPr>
          <p:nvPr/>
        </p:nvCxnSpPr>
        <p:spPr>
          <a:xfrm flipH="1">
            <a:off x="3213315" y="5455404"/>
            <a:ext cx="7104" cy="23247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475781" y="5496733"/>
            <a:ext cx="192437" cy="222142"/>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5477360" y="5463153"/>
            <a:ext cx="192437" cy="222142"/>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6248401" y="5452822"/>
            <a:ext cx="248618" cy="222142"/>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H="1">
            <a:off x="4564895" y="5491567"/>
            <a:ext cx="7104" cy="23247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566474" y="5469385"/>
            <a:ext cx="7104" cy="23247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6393695" y="5447656"/>
            <a:ext cx="7104" cy="23247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BE3294E8-EA67-448B-8965-4C54627EAD06}" type="slidenum">
              <a:rPr lang="en-US" smtClean="0"/>
              <a:t>49</a:t>
            </a:fld>
            <a:endParaRPr lang="en-US" dirty="0"/>
          </a:p>
        </p:txBody>
      </p:sp>
      <p:sp>
        <p:nvSpPr>
          <p:cNvPr id="14" name="Rectangle 13"/>
          <p:cNvSpPr/>
          <p:nvPr/>
        </p:nvSpPr>
        <p:spPr>
          <a:xfrm>
            <a:off x="7848600" y="5867400"/>
            <a:ext cx="228600" cy="261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304800" y="238780"/>
            <a:ext cx="8001000" cy="523220"/>
          </a:xfrm>
          <a:prstGeom prst="rect">
            <a:avLst/>
          </a:prstGeom>
          <a:noFill/>
        </p:spPr>
        <p:txBody>
          <a:bodyPr wrap="square" rtlCol="0">
            <a:spAutoFit/>
          </a:bodyPr>
          <a:lstStyle/>
          <a:p>
            <a:r>
              <a:rPr lang="en-US" sz="2800" b="1" dirty="0" smtClean="0"/>
              <a:t>ML-KCS Process water System </a:t>
            </a:r>
            <a:r>
              <a:rPr lang="en-US" sz="1600" dirty="0" smtClean="0"/>
              <a:t>(simplified)</a:t>
            </a:r>
            <a:endParaRPr lang="en-US" sz="1600" dirty="0"/>
          </a:p>
        </p:txBody>
      </p:sp>
    </p:spTree>
    <p:extLst>
      <p:ext uri="{BB962C8B-B14F-4D97-AF65-F5344CB8AC3E}">
        <p14:creationId xmlns:p14="http://schemas.microsoft.com/office/powerpoint/2010/main" val="27501175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57200" y="851263"/>
            <a:ext cx="8062984" cy="5139869"/>
          </a:xfrm>
          <a:prstGeom prst="rect">
            <a:avLst/>
          </a:prstGeom>
          <a:noFill/>
          <a:ln w="9525">
            <a:noFill/>
            <a:miter lim="800000"/>
            <a:headEnd/>
            <a:tailEnd/>
          </a:ln>
          <a:effectLst/>
        </p:spPr>
        <p:txBody>
          <a:bodyPr wrap="square">
            <a:spAutoFit/>
          </a:bodyPr>
          <a:lstStyle/>
          <a:p>
            <a:pPr>
              <a:defRPr/>
            </a:pPr>
            <a:r>
              <a:rPr lang="en-US" altLang="ja-JP" sz="2400" b="1" i="1" dirty="0">
                <a:solidFill>
                  <a:srgbClr val="009999"/>
                </a:solidFill>
                <a:effectLst>
                  <a:outerShdw blurRad="38100" dist="38100" dir="2700000" algn="tl">
                    <a:srgbClr val="000000">
                      <a:alpha val="43137"/>
                    </a:srgbClr>
                  </a:outerShdw>
                </a:effectLst>
                <a:latin typeface="Helvetica" pitchFamily="34" charset="0"/>
              </a:rPr>
              <a:t>The number of RF units</a:t>
            </a:r>
            <a:endParaRPr lang="en-US" sz="2400" b="1" i="1" dirty="0">
              <a:solidFill>
                <a:srgbClr val="009999"/>
              </a:solidFill>
              <a:effectLst>
                <a:outerShdw blurRad="38100" dist="38100" dir="2700000" algn="tl">
                  <a:srgbClr val="000000">
                    <a:alpha val="43137"/>
                  </a:srgbClr>
                </a:outerShdw>
              </a:effectLst>
              <a:latin typeface="Helvetica" pitchFamily="34" charset="0"/>
            </a:endParaRPr>
          </a:p>
          <a:p>
            <a:endParaRPr lang="en-US" altLang="ja-JP" sz="2400" b="1" i="1" dirty="0">
              <a:solidFill>
                <a:srgbClr val="009999"/>
              </a:solidFill>
              <a:effectLst>
                <a:outerShdw blurRad="38100" dist="38100" dir="2700000" algn="tl">
                  <a:srgbClr val="000000">
                    <a:alpha val="43137"/>
                  </a:srgbClr>
                </a:outerShdw>
              </a:effectLst>
              <a:latin typeface="Helvetica" pitchFamily="34" charset="0"/>
            </a:endParaRPr>
          </a:p>
          <a:p>
            <a:r>
              <a:rPr lang="en-US" altLang="ja-JP" sz="2000" b="1" i="1" dirty="0">
                <a:effectLst>
                  <a:outerShdw blurRad="38100" dist="38100" dir="2700000" algn="tl">
                    <a:srgbClr val="000000">
                      <a:alpha val="43137"/>
                    </a:srgbClr>
                  </a:outerShdw>
                </a:effectLst>
                <a:latin typeface="Helvetica" pitchFamily="34" charset="0"/>
              </a:rPr>
              <a:t>The RDR table 3.3.2 and 3.4.2 defined the rf units by area:</a:t>
            </a:r>
          </a:p>
          <a:p>
            <a:endParaRPr kumimoji="1" lang="en-US" altLang="ja-JP" sz="2000" dirty="0"/>
          </a:p>
          <a:p>
            <a:endParaRPr lang="en-US" altLang="ja-JP" sz="2000" dirty="0"/>
          </a:p>
          <a:p>
            <a:endParaRPr kumimoji="1" lang="en-US" altLang="ja-JP" sz="2000" dirty="0"/>
          </a:p>
          <a:p>
            <a:endParaRPr lang="en-US" altLang="ja-JP" sz="2000" dirty="0"/>
          </a:p>
          <a:p>
            <a:endParaRPr kumimoji="1" lang="en-US" altLang="ja-JP" sz="2000" dirty="0"/>
          </a:p>
          <a:p>
            <a:endParaRPr lang="en-US" altLang="ja-JP" sz="2000" dirty="0"/>
          </a:p>
          <a:p>
            <a:endParaRPr kumimoji="1" lang="en-US" altLang="ja-JP" sz="2000" dirty="0" smtClean="0"/>
          </a:p>
          <a:p>
            <a:endParaRPr kumimoji="1" lang="en-US" altLang="ja-JP" sz="2000" dirty="0"/>
          </a:p>
          <a:p>
            <a:endParaRPr kumimoji="1" lang="en-US" altLang="ja-JP" sz="2000" dirty="0" smtClean="0"/>
          </a:p>
          <a:p>
            <a:endParaRPr kumimoji="1" lang="en-US" altLang="ja-JP" sz="2000" dirty="0"/>
          </a:p>
          <a:p>
            <a:endParaRPr kumimoji="1" lang="en-US" altLang="ja-JP" sz="2000" dirty="0" smtClean="0"/>
          </a:p>
          <a:p>
            <a:endParaRPr kumimoji="1" lang="en-US" altLang="ja-JP" sz="2000" dirty="0"/>
          </a:p>
          <a:p>
            <a:r>
              <a:rPr lang="en-US" altLang="ja-JP" sz="2000" b="1" i="1" dirty="0">
                <a:effectLst>
                  <a:outerShdw blurRad="38100" dist="38100" dir="2700000" algn="tl">
                    <a:srgbClr val="000000">
                      <a:alpha val="43137"/>
                    </a:srgbClr>
                  </a:outerShdw>
                </a:effectLst>
                <a:latin typeface="Helvetica" pitchFamily="34" charset="0"/>
              </a:rPr>
              <a:t>What is the difference from these?</a:t>
            </a:r>
            <a:endParaRPr lang="ja-JP" altLang="en-US" sz="2000" b="1" i="1" dirty="0">
              <a:effectLst>
                <a:outerShdw blurRad="38100" dist="38100" dir="2700000" algn="tl">
                  <a:srgbClr val="000000">
                    <a:alpha val="43137"/>
                  </a:srgbClr>
                </a:outerShdw>
              </a:effectLst>
              <a:latin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5</a:t>
            </a:fld>
            <a:endParaRPr lang="en-US" dirty="0"/>
          </a:p>
        </p:txBody>
      </p:sp>
      <p:pic>
        <p:nvPicPr>
          <p:cNvPr id="6" name="Picture 6"/>
          <p:cNvPicPr>
            <a:picLocks noChangeAspect="1" noChangeArrowheads="1"/>
          </p:cNvPicPr>
          <p:nvPr/>
        </p:nvPicPr>
        <p:blipFill>
          <a:blip r:embed="rId2" cstate="print"/>
          <a:srcRect/>
          <a:stretch>
            <a:fillRect/>
          </a:stretch>
        </p:blipFill>
        <p:spPr bwMode="auto">
          <a:xfrm>
            <a:off x="971600" y="3933056"/>
            <a:ext cx="6264696" cy="1356258"/>
          </a:xfrm>
          <a:prstGeom prst="rect">
            <a:avLst/>
          </a:prstGeom>
          <a:noFill/>
          <a:ln w="9525">
            <a:noFill/>
            <a:miter lim="800000"/>
            <a:headEnd/>
            <a:tailEnd/>
          </a:ln>
        </p:spPr>
      </p:pic>
      <p:pic>
        <p:nvPicPr>
          <p:cNvPr id="7" name="Picture 8"/>
          <p:cNvPicPr>
            <a:picLocks noChangeAspect="1" noChangeArrowheads="1"/>
          </p:cNvPicPr>
          <p:nvPr/>
        </p:nvPicPr>
        <p:blipFill>
          <a:blip r:embed="rId3" cstate="print"/>
          <a:srcRect/>
          <a:stretch>
            <a:fillRect/>
          </a:stretch>
        </p:blipFill>
        <p:spPr bwMode="auto">
          <a:xfrm>
            <a:off x="1043608" y="2348880"/>
            <a:ext cx="6287637" cy="1526172"/>
          </a:xfrm>
          <a:prstGeom prst="rect">
            <a:avLst/>
          </a:prstGeom>
          <a:noFill/>
          <a:ln w="9525">
            <a:noFill/>
            <a:miter lim="800000"/>
            <a:headEnd/>
            <a:tailEnd/>
          </a:ln>
        </p:spPr>
      </p:pic>
    </p:spTree>
    <p:extLst>
      <p:ext uri="{BB962C8B-B14F-4D97-AF65-F5344CB8AC3E}">
        <p14:creationId xmlns:p14="http://schemas.microsoft.com/office/powerpoint/2010/main" val="14477384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E3294E8-EA67-448B-8965-4C54627EAD06}" type="slidenum">
              <a:rPr lang="en-US" smtClean="0"/>
              <a:t>50</a:t>
            </a:fld>
            <a:endParaRPr lang="en-US" dirty="0"/>
          </a:p>
        </p:txBody>
      </p:sp>
      <p:sp>
        <p:nvSpPr>
          <p:cNvPr id="3" name="TextBox 2"/>
          <p:cNvSpPr txBox="1"/>
          <p:nvPr/>
        </p:nvSpPr>
        <p:spPr>
          <a:xfrm>
            <a:off x="2839469" y="2438400"/>
            <a:ext cx="3108543" cy="2308324"/>
          </a:xfrm>
          <a:prstGeom prst="rect">
            <a:avLst/>
          </a:prstGeom>
          <a:noFill/>
        </p:spPr>
        <p:txBody>
          <a:bodyPr wrap="none" rtlCol="0">
            <a:spAutoFit/>
          </a:bodyPr>
          <a:lstStyle/>
          <a:p>
            <a:pPr algn="ctr"/>
            <a:r>
              <a:rPr lang="en-US" sz="3600" b="1" i="1" dirty="0" smtClean="0">
                <a:solidFill>
                  <a:srgbClr val="33CCFF"/>
                </a:solidFill>
                <a:effectLst>
                  <a:outerShdw blurRad="38100" dist="38100" dir="2700000" algn="tl">
                    <a:srgbClr val="000000">
                      <a:alpha val="43137"/>
                    </a:srgbClr>
                  </a:outerShdw>
                </a:effectLst>
                <a:latin typeface="Helvetica" pitchFamily="34" charset="0"/>
              </a:rPr>
              <a:t>CFS</a:t>
            </a:r>
          </a:p>
          <a:p>
            <a:pPr algn="ctr"/>
            <a:r>
              <a:rPr lang="en-US" sz="3600" b="1" i="1" dirty="0" smtClean="0">
                <a:solidFill>
                  <a:srgbClr val="33CCFF"/>
                </a:solidFill>
                <a:effectLst>
                  <a:outerShdw blurRad="38100" dist="38100" dir="2700000" algn="tl">
                    <a:srgbClr val="000000">
                      <a:alpha val="43137"/>
                    </a:srgbClr>
                  </a:outerShdw>
                </a:effectLst>
                <a:latin typeface="Helvetica" pitchFamily="34" charset="0"/>
              </a:rPr>
              <a:t>ELECTRICAL</a:t>
            </a:r>
          </a:p>
          <a:p>
            <a:pPr algn="ctr"/>
            <a:r>
              <a:rPr lang="en-US" sz="3600" b="1" i="1" dirty="0" smtClean="0">
                <a:solidFill>
                  <a:srgbClr val="33CCFF"/>
                </a:solidFill>
                <a:effectLst>
                  <a:outerShdw blurRad="38100" dist="38100" dir="2700000" algn="tl">
                    <a:srgbClr val="000000">
                      <a:alpha val="43137"/>
                    </a:srgbClr>
                  </a:outerShdw>
                </a:effectLst>
                <a:latin typeface="Helvetica" pitchFamily="34" charset="0"/>
              </a:rPr>
              <a:t>BACKUP</a:t>
            </a:r>
            <a:br>
              <a:rPr lang="en-US" sz="3600" b="1" i="1" dirty="0" smtClean="0">
                <a:solidFill>
                  <a:srgbClr val="33CCFF"/>
                </a:solidFill>
                <a:effectLst>
                  <a:outerShdw blurRad="38100" dist="38100" dir="2700000" algn="tl">
                    <a:srgbClr val="000000">
                      <a:alpha val="43137"/>
                    </a:srgbClr>
                  </a:outerShdw>
                </a:effectLst>
                <a:latin typeface="Helvetica" pitchFamily="34" charset="0"/>
              </a:rPr>
            </a:br>
            <a:r>
              <a:rPr lang="en-US" sz="3600" b="1" i="1" dirty="0" smtClean="0">
                <a:solidFill>
                  <a:srgbClr val="33CCFF"/>
                </a:solidFill>
                <a:effectLst>
                  <a:outerShdw blurRad="38100" dist="38100" dir="2700000" algn="tl">
                    <a:srgbClr val="000000">
                      <a:alpha val="43137"/>
                    </a:srgbClr>
                  </a:outerShdw>
                </a:effectLst>
                <a:latin typeface="Helvetica" pitchFamily="34" charset="0"/>
              </a:rPr>
              <a:t>SLIDES</a:t>
            </a:r>
            <a:endParaRPr lang="en-US" sz="3600" b="1" i="1" dirty="0">
              <a:solidFill>
                <a:srgbClr val="33CCFF"/>
              </a:solidFill>
              <a:effectLst>
                <a:outerShdw blurRad="38100" dist="38100" dir="2700000" algn="tl">
                  <a:srgbClr val="000000">
                    <a:alpha val="43137"/>
                  </a:srgbClr>
                </a:outerShdw>
              </a:effectLst>
              <a:latin typeface="Helvetica" pitchFamily="34" charset="0"/>
            </a:endParaRPr>
          </a:p>
        </p:txBody>
      </p:sp>
    </p:spTree>
    <p:extLst>
      <p:ext uri="{BB962C8B-B14F-4D97-AF65-F5344CB8AC3E}">
        <p14:creationId xmlns:p14="http://schemas.microsoft.com/office/powerpoint/2010/main" val="36986574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51</a:t>
            </a:fld>
            <a:endParaRPr lang="en-US" dirty="0"/>
          </a:p>
        </p:txBody>
      </p:sp>
      <p:sp>
        <p:nvSpPr>
          <p:cNvPr id="5" name="Text Box 3"/>
          <p:cNvSpPr txBox="1">
            <a:spLocks noChangeArrowheads="1"/>
          </p:cNvSpPr>
          <p:nvPr/>
        </p:nvSpPr>
        <p:spPr bwMode="auto">
          <a:xfrm>
            <a:off x="578891" y="990600"/>
            <a:ext cx="7939087" cy="3539430"/>
          </a:xfrm>
          <a:prstGeom prst="rect">
            <a:avLst/>
          </a:prstGeom>
          <a:noFill/>
          <a:ln w="9525">
            <a:noFill/>
            <a:miter lim="800000"/>
            <a:headEnd/>
            <a:tailEnd/>
          </a:ln>
          <a:effectLst/>
        </p:spPr>
        <p:txBody>
          <a:bodyPr>
            <a:spAutoFit/>
          </a:bodyPr>
          <a:lstStyle/>
          <a:p>
            <a:pPr lvl="0"/>
            <a:r>
              <a:rPr lang="en-US" sz="2800" b="1" i="1" dirty="0" smtClean="0">
                <a:solidFill>
                  <a:srgbClr val="009999"/>
                </a:solidFill>
              </a:rPr>
              <a:t>Electrical Substation Equipment</a:t>
            </a:r>
          </a:p>
          <a:p>
            <a:pPr lvl="0"/>
            <a:r>
              <a:rPr lang="en-US" sz="2400" b="1" i="1" u="sng" dirty="0" smtClean="0">
                <a:latin typeface="Helvetica" pitchFamily="34" charset="0"/>
                <a:cs typeface="Helvetica" pitchFamily="34" charset="0"/>
              </a:rPr>
              <a:t>345 kV</a:t>
            </a:r>
          </a:p>
          <a:p>
            <a:pPr lvl="0"/>
            <a:r>
              <a:rPr lang="en-US" sz="2000" b="1" i="1" dirty="0" smtClean="0">
                <a:latin typeface="Helvetica" pitchFamily="34" charset="0"/>
                <a:cs typeface="Helvetica" pitchFamily="34" charset="0"/>
              </a:rPr>
              <a:t>Open </a:t>
            </a:r>
            <a:r>
              <a:rPr lang="en-US" sz="2000" b="1" i="1" dirty="0">
                <a:latin typeface="Helvetica" pitchFamily="34" charset="0"/>
                <a:cs typeface="Helvetica" pitchFamily="34" charset="0"/>
              </a:rPr>
              <a:t>air bus with SF6 gas insulated circuit breakers and oil filled power </a:t>
            </a:r>
            <a:r>
              <a:rPr lang="en-US" sz="2000" b="1" i="1" dirty="0" smtClean="0">
                <a:latin typeface="Helvetica" pitchFamily="34" charset="0"/>
                <a:cs typeface="Helvetica" pitchFamily="34" charset="0"/>
              </a:rPr>
              <a:t>transformers</a:t>
            </a:r>
            <a:endParaRPr lang="en-US" sz="2000" b="1" i="1" dirty="0">
              <a:latin typeface="Helvetica" pitchFamily="34" charset="0"/>
              <a:cs typeface="Helvetica" pitchFamily="34" charset="0"/>
            </a:endParaRPr>
          </a:p>
          <a:p>
            <a:pPr marL="457200" lvl="0" indent="-457200">
              <a:buFont typeface="Arial" pitchFamily="34" charset="0"/>
              <a:buChar char="•"/>
            </a:pPr>
            <a:endParaRPr lang="en-US" sz="2000" i="1" dirty="0" smtClean="0">
              <a:latin typeface="Helvetica" pitchFamily="34" charset="0"/>
              <a:cs typeface="Helvetica" pitchFamily="34" charset="0"/>
            </a:endParaRPr>
          </a:p>
          <a:p>
            <a:pPr lvl="0"/>
            <a:r>
              <a:rPr lang="en-US" sz="2400" b="1" i="1" u="sng" dirty="0" smtClean="0">
                <a:latin typeface="Helvetica" pitchFamily="34" charset="0"/>
                <a:cs typeface="Helvetica" pitchFamily="34" charset="0"/>
              </a:rPr>
              <a:t>69 kV</a:t>
            </a:r>
          </a:p>
          <a:p>
            <a:pPr lvl="0"/>
            <a:r>
              <a:rPr lang="en-US" sz="2000" b="1" i="1" dirty="0" smtClean="0">
                <a:latin typeface="Helvetica" pitchFamily="34" charset="0"/>
                <a:cs typeface="Helvetica" pitchFamily="34" charset="0"/>
              </a:rPr>
              <a:t>SF6 </a:t>
            </a:r>
            <a:r>
              <a:rPr lang="en-US" sz="2000" b="1" i="1" dirty="0">
                <a:latin typeface="Helvetica" pitchFamily="34" charset="0"/>
                <a:cs typeface="Helvetica" pitchFamily="34" charset="0"/>
              </a:rPr>
              <a:t>gas insulated </a:t>
            </a:r>
            <a:r>
              <a:rPr lang="en-US" sz="2000" b="1" i="1" dirty="0" smtClean="0">
                <a:latin typeface="Helvetica" pitchFamily="34" charset="0"/>
                <a:cs typeface="Helvetica" pitchFamily="34" charset="0"/>
              </a:rPr>
              <a:t>switchgear, </a:t>
            </a:r>
            <a:r>
              <a:rPr lang="en-US" sz="2000" b="1" i="1" dirty="0">
                <a:latin typeface="Helvetica" pitchFamily="34" charset="0"/>
                <a:cs typeface="Helvetica" pitchFamily="34" charset="0"/>
              </a:rPr>
              <a:t>installed </a:t>
            </a:r>
            <a:r>
              <a:rPr lang="en-US" sz="2000" b="1" i="1" dirty="0" smtClean="0">
                <a:latin typeface="Helvetica" pitchFamily="34" charset="0"/>
                <a:cs typeface="Helvetica" pitchFamily="34" charset="0"/>
              </a:rPr>
              <a:t>outdoors</a:t>
            </a:r>
            <a:endParaRPr lang="en-US" sz="2000" i="1" dirty="0">
              <a:latin typeface="Helvetica" pitchFamily="34" charset="0"/>
              <a:cs typeface="Helvetica" pitchFamily="34" charset="0"/>
            </a:endParaRPr>
          </a:p>
          <a:p>
            <a:pPr marL="457200" lvl="0" indent="-457200">
              <a:buFont typeface="Arial" pitchFamily="34" charset="0"/>
              <a:buChar char="•"/>
            </a:pPr>
            <a:endParaRPr lang="en-US" sz="2400" b="1" i="1" u="sng" dirty="0" smtClean="0">
              <a:latin typeface="Helvetica" pitchFamily="34" charset="0"/>
              <a:cs typeface="Helvetica" pitchFamily="34" charset="0"/>
            </a:endParaRPr>
          </a:p>
          <a:p>
            <a:pPr lvl="0"/>
            <a:r>
              <a:rPr lang="en-US" sz="2400" b="1" i="1" u="sng" dirty="0" smtClean="0">
                <a:latin typeface="Helvetica" pitchFamily="34" charset="0"/>
                <a:cs typeface="Helvetica" pitchFamily="34" charset="0"/>
              </a:rPr>
              <a:t>34.5 kV</a:t>
            </a:r>
          </a:p>
          <a:p>
            <a:pPr lvl="0"/>
            <a:r>
              <a:rPr lang="en-US" sz="2000" b="1" i="1" dirty="0" smtClean="0">
                <a:latin typeface="Helvetica" pitchFamily="34" charset="0"/>
                <a:cs typeface="Helvetica" pitchFamily="34" charset="0"/>
              </a:rPr>
              <a:t>Insulated </a:t>
            </a:r>
            <a:r>
              <a:rPr lang="en-US" sz="2000" b="1" i="1" dirty="0">
                <a:latin typeface="Helvetica" pitchFamily="34" charset="0"/>
                <a:cs typeface="Helvetica" pitchFamily="34" charset="0"/>
              </a:rPr>
              <a:t>bus with vacuum circuit </a:t>
            </a:r>
            <a:r>
              <a:rPr lang="en-US" sz="2000" b="1" i="1" dirty="0" smtClean="0">
                <a:latin typeface="Helvetica" pitchFamily="34" charset="0"/>
                <a:cs typeface="Helvetica" pitchFamily="34" charset="0"/>
              </a:rPr>
              <a:t>breakers</a:t>
            </a:r>
            <a:endParaRPr lang="en-US" sz="2000" b="1" i="1" dirty="0">
              <a:latin typeface="Helvetica" pitchFamily="34" charset="0"/>
              <a:cs typeface="Helvetica" pitchFamily="34" charset="0"/>
            </a:endParaRPr>
          </a:p>
        </p:txBody>
      </p:sp>
    </p:spTree>
    <p:extLst>
      <p:ext uri="{BB962C8B-B14F-4D97-AF65-F5344CB8AC3E}">
        <p14:creationId xmlns:p14="http://schemas.microsoft.com/office/powerpoint/2010/main" val="22811185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347906"/>
            <a:ext cx="4953000" cy="487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ounded Rectangle 9"/>
          <p:cNvSpPr/>
          <p:nvPr/>
        </p:nvSpPr>
        <p:spPr>
          <a:xfrm>
            <a:off x="2343149" y="2492402"/>
            <a:ext cx="6057902" cy="2590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3959814" y="1055519"/>
            <a:ext cx="614363" cy="584775"/>
          </a:xfrm>
          <a:prstGeom prst="rect">
            <a:avLst/>
          </a:prstGeom>
          <a:noFill/>
        </p:spPr>
        <p:txBody>
          <a:bodyPr wrap="square" rtlCol="0">
            <a:spAutoFit/>
          </a:bodyPr>
          <a:lstStyle/>
          <a:p>
            <a:r>
              <a:rPr lang="en-US" sz="3200" dirty="0">
                <a:solidFill>
                  <a:srgbClr val="FF0000"/>
                </a:solidFill>
              </a:rPr>
              <a:t>*</a:t>
            </a:r>
          </a:p>
        </p:txBody>
      </p:sp>
      <p:sp>
        <p:nvSpPr>
          <p:cNvPr id="5" name="TextBox 4"/>
          <p:cNvSpPr txBox="1"/>
          <p:nvPr/>
        </p:nvSpPr>
        <p:spPr>
          <a:xfrm>
            <a:off x="304800" y="152400"/>
            <a:ext cx="3200400" cy="1292662"/>
          </a:xfrm>
          <a:prstGeom prst="rect">
            <a:avLst/>
          </a:prstGeom>
          <a:noFill/>
        </p:spPr>
        <p:txBody>
          <a:bodyPr wrap="square" rtlCol="0">
            <a:spAutoFit/>
          </a:bodyPr>
          <a:lstStyle/>
          <a:p>
            <a:r>
              <a:rPr lang="en-US" sz="2400" b="1" dirty="0" smtClean="0"/>
              <a:t>SCOPE:</a:t>
            </a:r>
          </a:p>
          <a:p>
            <a:endParaRPr lang="en-US" dirty="0"/>
          </a:p>
          <a:p>
            <a:endParaRPr lang="en-US" dirty="0"/>
          </a:p>
          <a:p>
            <a:endParaRPr lang="en-US" dirty="0"/>
          </a:p>
        </p:txBody>
      </p:sp>
      <p:sp>
        <p:nvSpPr>
          <p:cNvPr id="6" name="TextBox 5"/>
          <p:cNvSpPr txBox="1"/>
          <p:nvPr/>
        </p:nvSpPr>
        <p:spPr>
          <a:xfrm>
            <a:off x="441095" y="475565"/>
            <a:ext cx="8610600" cy="646331"/>
          </a:xfrm>
          <a:prstGeom prst="rect">
            <a:avLst/>
          </a:prstGeom>
          <a:noFill/>
        </p:spPr>
        <p:txBody>
          <a:bodyPr wrap="square" rtlCol="0">
            <a:spAutoFit/>
          </a:bodyPr>
          <a:lstStyle/>
          <a:p>
            <a:pPr marL="285750" indent="-285750">
              <a:buFont typeface="Arial" pitchFamily="34" charset="0"/>
              <a:buChar char="•"/>
            </a:pPr>
            <a:r>
              <a:rPr lang="en-US" dirty="0" smtClean="0"/>
              <a:t>Conventional Electrical scope includes ………………..</a:t>
            </a:r>
          </a:p>
          <a:p>
            <a:pPr marL="285750" indent="-285750">
              <a:buFont typeface="Arial" pitchFamily="34" charset="0"/>
              <a:buChar char="•"/>
            </a:pPr>
            <a:r>
              <a:rPr lang="en-US" dirty="0" smtClean="0"/>
              <a:t>Follows the RDR WBS system</a:t>
            </a:r>
            <a:endParaRPr lang="en-US" dirty="0"/>
          </a:p>
        </p:txBody>
      </p:sp>
    </p:spTree>
    <p:extLst>
      <p:ext uri="{BB962C8B-B14F-4D97-AF65-F5344CB8AC3E}">
        <p14:creationId xmlns:p14="http://schemas.microsoft.com/office/powerpoint/2010/main" val="1162975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94990"/>
            <a:ext cx="800488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dirty="0" smtClean="0"/>
              <a:t>9/27/2011</a:t>
            </a:r>
            <a:endParaRPr lang="en-US" dirty="0"/>
          </a:p>
        </p:txBody>
      </p:sp>
      <p:sp>
        <p:nvSpPr>
          <p:cNvPr id="3" name="Slide Number Placeholder 2"/>
          <p:cNvSpPr>
            <a:spLocks noGrp="1"/>
          </p:cNvSpPr>
          <p:nvPr>
            <p:ph type="sldNum" sz="quarter" idx="12"/>
          </p:nvPr>
        </p:nvSpPr>
        <p:spPr/>
        <p:txBody>
          <a:bodyPr/>
          <a:lstStyle/>
          <a:p>
            <a:fld id="{BE3294E8-EA67-448B-8965-4C54627EAD06}" type="slidenum">
              <a:rPr lang="en-US" smtClean="0"/>
              <a:t>53</a:t>
            </a:fld>
            <a:endParaRPr lang="en-US" dirty="0"/>
          </a:p>
        </p:txBody>
      </p:sp>
      <p:sp>
        <p:nvSpPr>
          <p:cNvPr id="6" name="TextBox 5"/>
          <p:cNvSpPr txBox="1"/>
          <p:nvPr/>
        </p:nvSpPr>
        <p:spPr>
          <a:xfrm>
            <a:off x="312214" y="1320703"/>
            <a:ext cx="3824663" cy="646331"/>
          </a:xfrm>
          <a:prstGeom prst="rect">
            <a:avLst/>
          </a:prstGeom>
          <a:noFill/>
        </p:spPr>
        <p:txBody>
          <a:bodyPr wrap="square" rtlCol="0">
            <a:spAutoFit/>
          </a:bodyPr>
          <a:lstStyle/>
          <a:p>
            <a:r>
              <a:rPr lang="en-US" dirty="0" smtClean="0"/>
              <a:t>8.61  	RTML   		PM+/-12</a:t>
            </a:r>
          </a:p>
          <a:p>
            <a:r>
              <a:rPr lang="en-US" dirty="0"/>
              <a:t>	</a:t>
            </a:r>
            <a:r>
              <a:rPr lang="en-US" dirty="0" smtClean="0"/>
              <a:t>		PMB-0</a:t>
            </a:r>
          </a:p>
        </p:txBody>
      </p:sp>
      <p:sp>
        <p:nvSpPr>
          <p:cNvPr id="7" name="TextBox 6"/>
          <p:cNvSpPr txBox="1"/>
          <p:nvPr/>
        </p:nvSpPr>
        <p:spPr>
          <a:xfrm>
            <a:off x="312214" y="1976702"/>
            <a:ext cx="4126992" cy="369332"/>
          </a:xfrm>
          <a:prstGeom prst="rect">
            <a:avLst/>
          </a:prstGeom>
          <a:noFill/>
        </p:spPr>
        <p:txBody>
          <a:bodyPr wrap="square" rtlCol="0">
            <a:spAutoFit/>
          </a:bodyPr>
          <a:lstStyle/>
          <a:p>
            <a:r>
              <a:rPr lang="en-US" dirty="0" smtClean="0"/>
              <a:t>4.0	e-         	</a:t>
            </a:r>
            <a:r>
              <a:rPr lang="en-US" dirty="0"/>
              <a:t>	</a:t>
            </a:r>
            <a:r>
              <a:rPr lang="en-US" dirty="0" smtClean="0"/>
              <a:t>PM+7</a:t>
            </a:r>
          </a:p>
        </p:txBody>
      </p:sp>
      <p:sp>
        <p:nvSpPr>
          <p:cNvPr id="8" name="TextBox 7"/>
          <p:cNvSpPr txBox="1"/>
          <p:nvPr/>
        </p:nvSpPr>
        <p:spPr>
          <a:xfrm>
            <a:off x="312214" y="2305653"/>
            <a:ext cx="3455855" cy="369332"/>
          </a:xfrm>
          <a:prstGeom prst="rect">
            <a:avLst/>
          </a:prstGeom>
          <a:noFill/>
        </p:spPr>
        <p:txBody>
          <a:bodyPr wrap="square" rtlCol="0">
            <a:spAutoFit/>
          </a:bodyPr>
          <a:lstStyle/>
          <a:p>
            <a:r>
              <a:rPr lang="en-US" dirty="0" smtClean="0"/>
              <a:t>6.25 	e+       		PM-7</a:t>
            </a:r>
          </a:p>
        </p:txBody>
      </p:sp>
      <p:sp>
        <p:nvSpPr>
          <p:cNvPr id="9" name="TextBox 8"/>
          <p:cNvSpPr txBox="1"/>
          <p:nvPr/>
        </p:nvSpPr>
        <p:spPr>
          <a:xfrm>
            <a:off x="312214" y="2674985"/>
            <a:ext cx="4002440" cy="646331"/>
          </a:xfrm>
          <a:prstGeom prst="rect">
            <a:avLst/>
          </a:prstGeom>
          <a:noFill/>
        </p:spPr>
        <p:txBody>
          <a:bodyPr wrap="square" rtlCol="0">
            <a:spAutoFit/>
          </a:bodyPr>
          <a:lstStyle/>
          <a:p>
            <a:r>
              <a:rPr lang="en-US" dirty="0" smtClean="0"/>
              <a:t>14.81	DR       		PMB-0</a:t>
            </a:r>
          </a:p>
          <a:p>
            <a:r>
              <a:rPr lang="en-US" dirty="0"/>
              <a:t>	</a:t>
            </a:r>
            <a:r>
              <a:rPr lang="en-US" dirty="0" smtClean="0"/>
              <a:t>		PMC-0</a:t>
            </a:r>
          </a:p>
        </p:txBody>
      </p:sp>
      <p:sp>
        <p:nvSpPr>
          <p:cNvPr id="11" name="Title 1"/>
          <p:cNvSpPr>
            <a:spLocks noGrp="1"/>
          </p:cNvSpPr>
          <p:nvPr>
            <p:ph type="title"/>
          </p:nvPr>
        </p:nvSpPr>
        <p:spPr>
          <a:xfrm>
            <a:off x="3636264" y="765984"/>
            <a:ext cx="5486400" cy="1001899"/>
          </a:xfrm>
        </p:spPr>
        <p:txBody>
          <a:bodyPr>
            <a:normAutofit/>
          </a:bodyPr>
          <a:lstStyle/>
          <a:p>
            <a:r>
              <a:rPr lang="en-US" sz="2400" u="sng" dirty="0" smtClean="0"/>
              <a:t>Electrical Power Distribution</a:t>
            </a:r>
            <a:br>
              <a:rPr lang="en-US" sz="2400" u="sng" dirty="0" smtClean="0"/>
            </a:br>
            <a:r>
              <a:rPr lang="en-US" sz="2400" u="sng" dirty="0" smtClean="0"/>
              <a:t>Central Region Tunnel</a:t>
            </a:r>
            <a:endParaRPr lang="en-US" sz="2400" u="sng" dirty="0"/>
          </a:p>
        </p:txBody>
      </p:sp>
      <p:sp>
        <p:nvSpPr>
          <p:cNvPr id="12" name="TextBox 11"/>
          <p:cNvSpPr txBox="1"/>
          <p:nvPr/>
        </p:nvSpPr>
        <p:spPr>
          <a:xfrm>
            <a:off x="381000" y="429886"/>
            <a:ext cx="3933653" cy="369332"/>
          </a:xfrm>
          <a:prstGeom prst="rect">
            <a:avLst/>
          </a:prstGeom>
          <a:noFill/>
        </p:spPr>
        <p:txBody>
          <a:bodyPr wrap="square" rtlCol="0">
            <a:spAutoFit/>
          </a:bodyPr>
          <a:lstStyle/>
          <a:p>
            <a:r>
              <a:rPr lang="en-US" u="sng" dirty="0" smtClean="0"/>
              <a:t>MW</a:t>
            </a:r>
            <a:r>
              <a:rPr lang="en-US" dirty="0" smtClean="0"/>
              <a:t>	</a:t>
            </a:r>
            <a:r>
              <a:rPr lang="en-US" u="sng" dirty="0" smtClean="0"/>
              <a:t>AREA</a:t>
            </a:r>
            <a:r>
              <a:rPr lang="en-US" dirty="0" smtClean="0"/>
              <a:t>		</a:t>
            </a:r>
            <a:r>
              <a:rPr lang="en-US" u="sng" dirty="0" smtClean="0"/>
              <a:t>SHAFT</a:t>
            </a:r>
          </a:p>
        </p:txBody>
      </p:sp>
      <p:sp>
        <p:nvSpPr>
          <p:cNvPr id="13" name="Rectangle 12"/>
          <p:cNvSpPr/>
          <p:nvPr/>
        </p:nvSpPr>
        <p:spPr>
          <a:xfrm>
            <a:off x="312214" y="415832"/>
            <a:ext cx="3745992" cy="29216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312214" y="765984"/>
            <a:ext cx="3455855" cy="646331"/>
          </a:xfrm>
          <a:prstGeom prst="rect">
            <a:avLst/>
          </a:prstGeom>
          <a:noFill/>
        </p:spPr>
        <p:txBody>
          <a:bodyPr wrap="square" rtlCol="0">
            <a:spAutoFit/>
          </a:bodyPr>
          <a:lstStyle/>
          <a:p>
            <a:r>
              <a:rPr lang="en-US" dirty="0" smtClean="0"/>
              <a:t>15.0  	IR ,BDS,DMP          	PXA</a:t>
            </a:r>
          </a:p>
          <a:p>
            <a:r>
              <a:rPr lang="en-US" dirty="0"/>
              <a:t>	</a:t>
            </a:r>
            <a:r>
              <a:rPr lang="en-US" dirty="0" smtClean="0"/>
              <a:t>		PXB</a:t>
            </a:r>
          </a:p>
        </p:txBody>
      </p:sp>
      <p:cxnSp>
        <p:nvCxnSpPr>
          <p:cNvPr id="15" name="Straight Connector 14"/>
          <p:cNvCxnSpPr/>
          <p:nvPr/>
        </p:nvCxnSpPr>
        <p:spPr>
          <a:xfrm>
            <a:off x="1219200" y="415832"/>
            <a:ext cx="0" cy="29054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048000" y="415832"/>
            <a:ext cx="0" cy="29216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12214" y="799218"/>
            <a:ext cx="37459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12214" y="1371600"/>
            <a:ext cx="37459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312214" y="1994990"/>
            <a:ext cx="37459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312214" y="2305653"/>
            <a:ext cx="37459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312214" y="2674985"/>
            <a:ext cx="374599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79274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4572000"/>
            <a:ext cx="328273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816346"/>
            <a:ext cx="6553201" cy="3981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066799" y="424934"/>
            <a:ext cx="5154681" cy="369332"/>
          </a:xfrm>
          <a:prstGeom prst="rect">
            <a:avLst/>
          </a:prstGeom>
          <a:noFill/>
        </p:spPr>
        <p:txBody>
          <a:bodyPr wrap="none" rtlCol="0">
            <a:spAutoFit/>
          </a:bodyPr>
          <a:lstStyle/>
          <a:p>
            <a:r>
              <a:rPr lang="en-US" b="1" dirty="0" smtClean="0"/>
              <a:t>KCS POWER LOAD TABLE (Technical Equipment only)</a:t>
            </a:r>
            <a:endParaRPr lang="en-US" b="1" dirty="0"/>
          </a:p>
        </p:txBody>
      </p:sp>
    </p:spTree>
    <p:extLst>
      <p:ext uri="{BB962C8B-B14F-4D97-AF65-F5344CB8AC3E}">
        <p14:creationId xmlns:p14="http://schemas.microsoft.com/office/powerpoint/2010/main" val="160262299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4919258"/>
            <a:ext cx="3077076" cy="1657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316530"/>
            <a:ext cx="6019800" cy="3788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66800" y="609600"/>
            <a:ext cx="5293180" cy="369332"/>
          </a:xfrm>
          <a:prstGeom prst="rect">
            <a:avLst/>
          </a:prstGeom>
          <a:noFill/>
        </p:spPr>
        <p:txBody>
          <a:bodyPr wrap="none" rtlCol="0">
            <a:spAutoFit/>
          </a:bodyPr>
          <a:lstStyle/>
          <a:p>
            <a:r>
              <a:rPr lang="en-US" b="1" dirty="0" smtClean="0"/>
              <a:t>DRFS POWER LOAD TABLE (Technical Equipment only)</a:t>
            </a:r>
            <a:endParaRPr lang="en-US" b="1" dirty="0"/>
          </a:p>
        </p:txBody>
      </p:sp>
    </p:spTree>
    <p:extLst>
      <p:ext uri="{BB962C8B-B14F-4D97-AF65-F5344CB8AC3E}">
        <p14:creationId xmlns:p14="http://schemas.microsoft.com/office/powerpoint/2010/main" val="17045866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609600"/>
            <a:ext cx="6400800" cy="646331"/>
          </a:xfrm>
          <a:prstGeom prst="rect">
            <a:avLst/>
          </a:prstGeom>
          <a:noFill/>
        </p:spPr>
        <p:txBody>
          <a:bodyPr wrap="square" rtlCol="0">
            <a:spAutoFit/>
          </a:bodyPr>
          <a:lstStyle/>
          <a:p>
            <a:r>
              <a:rPr lang="en-US" sz="3600" b="1" dirty="0" smtClean="0"/>
              <a:t>INTERFACE – Electrical</a:t>
            </a:r>
            <a:endParaRPr lang="en-US" sz="3600"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255931"/>
            <a:ext cx="6122667" cy="4594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5"/>
          <p:cNvSpPr>
            <a:spLocks noGrp="1"/>
          </p:cNvSpPr>
          <p:nvPr>
            <p:ph type="dt" sz="half" idx="10"/>
          </p:nvPr>
        </p:nvSpPr>
        <p:spPr/>
        <p:txBody>
          <a:bodyPr/>
          <a:lstStyle/>
          <a:p>
            <a:r>
              <a:rPr lang="en-US" dirty="0" smtClean="0"/>
              <a:t>9/27/2011</a:t>
            </a:r>
            <a:endParaRPr lang="en-US" dirty="0"/>
          </a:p>
        </p:txBody>
      </p:sp>
      <p:sp>
        <p:nvSpPr>
          <p:cNvPr id="8" name="Slide Number Placeholder 7"/>
          <p:cNvSpPr>
            <a:spLocks noGrp="1"/>
          </p:cNvSpPr>
          <p:nvPr>
            <p:ph type="sldNum" sz="quarter" idx="12"/>
          </p:nvPr>
        </p:nvSpPr>
        <p:spPr/>
        <p:txBody>
          <a:bodyPr/>
          <a:lstStyle/>
          <a:p>
            <a:fld id="{BE3294E8-EA67-448B-8965-4C54627EAD06}" type="slidenum">
              <a:rPr lang="en-US" smtClean="0"/>
              <a:t>56</a:t>
            </a:fld>
            <a:endParaRPr lang="en-US" dirty="0"/>
          </a:p>
        </p:txBody>
      </p:sp>
    </p:spTree>
    <p:extLst>
      <p:ext uri="{BB962C8B-B14F-4D97-AF65-F5344CB8AC3E}">
        <p14:creationId xmlns:p14="http://schemas.microsoft.com/office/powerpoint/2010/main" val="20753910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1807649" y="5181600"/>
            <a:ext cx="5486400" cy="566738"/>
          </a:xfrm>
        </p:spPr>
        <p:txBody>
          <a:bodyPr>
            <a:normAutofit fontScale="90000"/>
          </a:bodyPr>
          <a:lstStyle/>
          <a:p>
            <a:r>
              <a:rPr lang="en-US" sz="2400" u="sng" dirty="0" smtClean="0"/>
              <a:t>Electrical Power Single Line Diagram</a:t>
            </a:r>
            <a:br>
              <a:rPr lang="en-US" sz="2400" u="sng" dirty="0" smtClean="0"/>
            </a:br>
            <a:r>
              <a:rPr lang="en-US" sz="2400" u="sng" dirty="0" smtClean="0"/>
              <a:t>Central Region</a:t>
            </a:r>
            <a:endParaRPr lang="en-US" sz="2400" u="sng" dirty="0"/>
          </a:p>
        </p:txBody>
      </p:sp>
      <p:grpSp>
        <p:nvGrpSpPr>
          <p:cNvPr id="6" name="Group 5"/>
          <p:cNvGrpSpPr/>
          <p:nvPr/>
        </p:nvGrpSpPr>
        <p:grpSpPr>
          <a:xfrm>
            <a:off x="1524000" y="348734"/>
            <a:ext cx="6019800" cy="4832866"/>
            <a:chOff x="2013506" y="348734"/>
            <a:chExt cx="5248274" cy="4451866"/>
          </a:xfrm>
        </p:grpSpPr>
        <p:grpSp>
          <p:nvGrpSpPr>
            <p:cNvPr id="5" name="Group 4"/>
            <p:cNvGrpSpPr/>
            <p:nvPr/>
          </p:nvGrpSpPr>
          <p:grpSpPr>
            <a:xfrm>
              <a:off x="2013506" y="533400"/>
              <a:ext cx="5248274" cy="4267200"/>
              <a:chOff x="1447800" y="609600"/>
              <a:chExt cx="3962398" cy="320040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609600"/>
                <a:ext cx="2962275"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6223" y="1524000"/>
                <a:ext cx="1323975"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extBox 7"/>
            <p:cNvSpPr txBox="1"/>
            <p:nvPr/>
          </p:nvSpPr>
          <p:spPr>
            <a:xfrm>
              <a:off x="5067300" y="914400"/>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0" name="TextBox 9"/>
            <p:cNvSpPr txBox="1"/>
            <p:nvPr/>
          </p:nvSpPr>
          <p:spPr>
            <a:xfrm>
              <a:off x="3200400" y="914400"/>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1" name="TextBox 10"/>
            <p:cNvSpPr txBox="1"/>
            <p:nvPr/>
          </p:nvSpPr>
          <p:spPr>
            <a:xfrm>
              <a:off x="6172200" y="1383268"/>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2" name="TextBox 11"/>
            <p:cNvSpPr txBox="1"/>
            <p:nvPr/>
          </p:nvSpPr>
          <p:spPr>
            <a:xfrm>
              <a:off x="2260801" y="1365289"/>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3" name="Rounded Rectangle 12"/>
            <p:cNvSpPr/>
            <p:nvPr/>
          </p:nvSpPr>
          <p:spPr>
            <a:xfrm>
              <a:off x="3352800" y="1752600"/>
              <a:ext cx="2438400" cy="1219200"/>
            </a:xfrm>
            <a:prstGeom prst="round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3619500" y="2938272"/>
              <a:ext cx="1708811" cy="369332"/>
            </a:xfrm>
            <a:prstGeom prst="rect">
              <a:avLst/>
            </a:prstGeom>
            <a:noFill/>
          </p:spPr>
          <p:txBody>
            <a:bodyPr wrap="square" rtlCol="0">
              <a:spAutoFit/>
            </a:bodyPr>
            <a:lstStyle/>
            <a:p>
              <a:r>
                <a:rPr lang="en-US" dirty="0" smtClean="0">
                  <a:solidFill>
                    <a:srgbClr val="FF0000"/>
                  </a:solidFill>
                </a:rPr>
                <a:t>Central Campus</a:t>
              </a:r>
              <a:endParaRPr lang="en-US" dirty="0">
                <a:solidFill>
                  <a:srgbClr val="FF0000"/>
                </a:solidFill>
              </a:endParaRPr>
            </a:p>
          </p:txBody>
        </p:sp>
        <p:sp>
          <p:nvSpPr>
            <p:cNvPr id="16" name="TextBox 15"/>
            <p:cNvSpPr txBox="1"/>
            <p:nvPr/>
          </p:nvSpPr>
          <p:spPr>
            <a:xfrm>
              <a:off x="3777589" y="348734"/>
              <a:ext cx="1708811" cy="369332"/>
            </a:xfrm>
            <a:prstGeom prst="rect">
              <a:avLst/>
            </a:prstGeom>
            <a:noFill/>
          </p:spPr>
          <p:txBody>
            <a:bodyPr wrap="square" rtlCol="0">
              <a:spAutoFit/>
            </a:bodyPr>
            <a:lstStyle/>
            <a:p>
              <a:r>
                <a:rPr lang="en-US" dirty="0" smtClean="0">
                  <a:solidFill>
                    <a:srgbClr val="FF0000"/>
                  </a:solidFill>
                </a:rPr>
                <a:t>Damping Ring</a:t>
              </a:r>
              <a:endParaRPr lang="en-US" dirty="0">
                <a:solidFill>
                  <a:srgbClr val="FF0000"/>
                </a:solidFill>
              </a:endParaRPr>
            </a:p>
          </p:txBody>
        </p:sp>
      </p:grpSp>
      <p:sp>
        <p:nvSpPr>
          <p:cNvPr id="7" name="Date Placeholder 6"/>
          <p:cNvSpPr>
            <a:spLocks noGrp="1"/>
          </p:cNvSpPr>
          <p:nvPr>
            <p:ph type="dt" sz="half" idx="10"/>
          </p:nvPr>
        </p:nvSpPr>
        <p:spPr/>
        <p:txBody>
          <a:bodyPr/>
          <a:lstStyle/>
          <a:p>
            <a:r>
              <a:rPr lang="en-US" dirty="0" smtClean="0"/>
              <a:t>9/27/2011</a:t>
            </a:r>
            <a:endParaRPr lang="en-US" dirty="0"/>
          </a:p>
        </p:txBody>
      </p:sp>
      <p:sp>
        <p:nvSpPr>
          <p:cNvPr id="17" name="Slide Number Placeholder 16"/>
          <p:cNvSpPr>
            <a:spLocks noGrp="1"/>
          </p:cNvSpPr>
          <p:nvPr>
            <p:ph type="sldNum" sz="quarter" idx="12"/>
          </p:nvPr>
        </p:nvSpPr>
        <p:spPr/>
        <p:txBody>
          <a:bodyPr/>
          <a:lstStyle/>
          <a:p>
            <a:fld id="{BE3294E8-EA67-448B-8965-4C54627EAD06}" type="slidenum">
              <a:rPr lang="en-US" smtClean="0"/>
              <a:t>57</a:t>
            </a:fld>
            <a:endParaRPr lang="en-US" dirty="0"/>
          </a:p>
        </p:txBody>
      </p:sp>
    </p:spTree>
    <p:extLst>
      <p:ext uri="{BB962C8B-B14F-4D97-AF65-F5344CB8AC3E}">
        <p14:creationId xmlns:p14="http://schemas.microsoft.com/office/powerpoint/2010/main" val="37230113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5216"/>
            <a:ext cx="8956279"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le 1"/>
          <p:cNvSpPr/>
          <p:nvPr/>
        </p:nvSpPr>
        <p:spPr>
          <a:xfrm>
            <a:off x="381000" y="533400"/>
            <a:ext cx="6553200" cy="914400"/>
          </a:xfrm>
          <a:prstGeom prst="round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2286000" y="248888"/>
            <a:ext cx="3268382" cy="369332"/>
          </a:xfrm>
          <a:prstGeom prst="rect">
            <a:avLst/>
          </a:prstGeom>
          <a:noFill/>
        </p:spPr>
        <p:txBody>
          <a:bodyPr wrap="square" rtlCol="0">
            <a:spAutoFit/>
          </a:bodyPr>
          <a:lstStyle/>
          <a:p>
            <a:r>
              <a:rPr lang="en-US" dirty="0" smtClean="0"/>
              <a:t>34.5 kV Power Distribution</a:t>
            </a:r>
          </a:p>
        </p:txBody>
      </p:sp>
      <p:sp>
        <p:nvSpPr>
          <p:cNvPr id="6" name="Rounded Rectangle 5"/>
          <p:cNvSpPr/>
          <p:nvPr/>
        </p:nvSpPr>
        <p:spPr>
          <a:xfrm>
            <a:off x="381000" y="1600200"/>
            <a:ext cx="6553200" cy="1524000"/>
          </a:xfrm>
          <a:prstGeom prst="round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516239" y="2754868"/>
            <a:ext cx="1895856" cy="369332"/>
          </a:xfrm>
          <a:prstGeom prst="rect">
            <a:avLst/>
          </a:prstGeom>
          <a:noFill/>
        </p:spPr>
        <p:txBody>
          <a:bodyPr wrap="square" rtlCol="0">
            <a:spAutoFit/>
          </a:bodyPr>
          <a:lstStyle/>
          <a:p>
            <a:r>
              <a:rPr lang="en-US" dirty="0" smtClean="0"/>
              <a:t>Surface Facilities</a:t>
            </a:r>
          </a:p>
        </p:txBody>
      </p:sp>
      <p:sp>
        <p:nvSpPr>
          <p:cNvPr id="8" name="Rounded Rectangle 7"/>
          <p:cNvSpPr/>
          <p:nvPr/>
        </p:nvSpPr>
        <p:spPr>
          <a:xfrm>
            <a:off x="643590" y="3810000"/>
            <a:ext cx="8195609" cy="1905000"/>
          </a:xfrm>
          <a:prstGeom prst="round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5791200" y="3839956"/>
            <a:ext cx="1895856" cy="369332"/>
          </a:xfrm>
          <a:prstGeom prst="rect">
            <a:avLst/>
          </a:prstGeom>
          <a:noFill/>
        </p:spPr>
        <p:txBody>
          <a:bodyPr wrap="square" rtlCol="0">
            <a:spAutoFit/>
          </a:bodyPr>
          <a:lstStyle/>
          <a:p>
            <a:r>
              <a:rPr lang="en-US" dirty="0" smtClean="0"/>
              <a:t>Tunnel Facilities</a:t>
            </a:r>
          </a:p>
        </p:txBody>
      </p:sp>
      <p:sp>
        <p:nvSpPr>
          <p:cNvPr id="3" name="Date Placeholder 2"/>
          <p:cNvSpPr>
            <a:spLocks noGrp="1"/>
          </p:cNvSpPr>
          <p:nvPr>
            <p:ph type="dt" sz="half" idx="10"/>
          </p:nvPr>
        </p:nvSpPr>
        <p:spPr/>
        <p:txBody>
          <a:bodyPr/>
          <a:lstStyle/>
          <a:p>
            <a:r>
              <a:rPr lang="en-US" dirty="0" smtClean="0"/>
              <a:t>9/27/2011</a:t>
            </a:r>
            <a:endParaRPr lang="en-US" dirty="0"/>
          </a:p>
        </p:txBody>
      </p:sp>
      <p:sp>
        <p:nvSpPr>
          <p:cNvPr id="10" name="Slide Number Placeholder 9"/>
          <p:cNvSpPr>
            <a:spLocks noGrp="1"/>
          </p:cNvSpPr>
          <p:nvPr>
            <p:ph type="sldNum" sz="quarter" idx="12"/>
          </p:nvPr>
        </p:nvSpPr>
        <p:spPr/>
        <p:txBody>
          <a:bodyPr/>
          <a:lstStyle/>
          <a:p>
            <a:fld id="{BE3294E8-EA67-448B-8965-4C54627EAD06}" type="slidenum">
              <a:rPr lang="en-US" smtClean="0"/>
              <a:t>58</a:t>
            </a:fld>
            <a:endParaRPr lang="en-US" dirty="0"/>
          </a:p>
        </p:txBody>
      </p:sp>
      <p:sp>
        <p:nvSpPr>
          <p:cNvPr id="12" name="Rounded Rectangle 11"/>
          <p:cNvSpPr/>
          <p:nvPr/>
        </p:nvSpPr>
        <p:spPr>
          <a:xfrm>
            <a:off x="3482967" y="2590800"/>
            <a:ext cx="479433" cy="621268"/>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3601238" y="3122057"/>
            <a:ext cx="2280312" cy="369332"/>
          </a:xfrm>
          <a:prstGeom prst="rect">
            <a:avLst/>
          </a:prstGeom>
          <a:noFill/>
        </p:spPr>
        <p:txBody>
          <a:bodyPr wrap="square" rtlCol="0">
            <a:spAutoFit/>
          </a:bodyPr>
          <a:lstStyle/>
          <a:p>
            <a:r>
              <a:rPr lang="en-US" dirty="0" smtClean="0"/>
              <a:t>Detector Hall &amp; Shaft</a:t>
            </a:r>
          </a:p>
        </p:txBody>
      </p:sp>
    </p:spTree>
    <p:extLst>
      <p:ext uri="{BB962C8B-B14F-4D97-AF65-F5344CB8AC3E}">
        <p14:creationId xmlns:p14="http://schemas.microsoft.com/office/powerpoint/2010/main" val="331923273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8251718" cy="530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381000" y="533400"/>
            <a:ext cx="6553200" cy="914400"/>
          </a:xfrm>
          <a:prstGeom prst="round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286000" y="248888"/>
            <a:ext cx="3268382" cy="369332"/>
          </a:xfrm>
          <a:prstGeom prst="rect">
            <a:avLst/>
          </a:prstGeom>
          <a:noFill/>
        </p:spPr>
        <p:txBody>
          <a:bodyPr wrap="square" rtlCol="0">
            <a:spAutoFit/>
          </a:bodyPr>
          <a:lstStyle/>
          <a:p>
            <a:r>
              <a:rPr lang="en-US" dirty="0" smtClean="0"/>
              <a:t>34.5 kV Power Distribution</a:t>
            </a:r>
          </a:p>
        </p:txBody>
      </p:sp>
      <p:sp>
        <p:nvSpPr>
          <p:cNvPr id="7" name="Rounded Rectangle 6"/>
          <p:cNvSpPr/>
          <p:nvPr/>
        </p:nvSpPr>
        <p:spPr>
          <a:xfrm>
            <a:off x="3352800" y="3200400"/>
            <a:ext cx="1143000" cy="914400"/>
          </a:xfrm>
          <a:prstGeom prst="round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4564008" y="3262312"/>
            <a:ext cx="2827391" cy="369332"/>
          </a:xfrm>
          <a:prstGeom prst="rect">
            <a:avLst/>
          </a:prstGeom>
          <a:noFill/>
        </p:spPr>
        <p:txBody>
          <a:bodyPr wrap="square" rtlCol="0">
            <a:spAutoFit/>
          </a:bodyPr>
          <a:lstStyle/>
          <a:p>
            <a:r>
              <a:rPr lang="en-US" dirty="0" smtClean="0"/>
              <a:t>Transformer in Cavern</a:t>
            </a:r>
          </a:p>
        </p:txBody>
      </p:sp>
      <p:sp>
        <p:nvSpPr>
          <p:cNvPr id="9" name="Rounded Rectangle 8"/>
          <p:cNvSpPr/>
          <p:nvPr/>
        </p:nvSpPr>
        <p:spPr>
          <a:xfrm>
            <a:off x="761999" y="4363688"/>
            <a:ext cx="5562601" cy="1198912"/>
          </a:xfrm>
          <a:prstGeom prst="round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6369675" y="4277969"/>
            <a:ext cx="2774325" cy="923330"/>
          </a:xfrm>
          <a:prstGeom prst="rect">
            <a:avLst/>
          </a:prstGeom>
          <a:noFill/>
        </p:spPr>
        <p:txBody>
          <a:bodyPr wrap="square" rtlCol="0">
            <a:spAutoFit/>
          </a:bodyPr>
          <a:lstStyle/>
          <a:p>
            <a:r>
              <a:rPr lang="en-US" dirty="0" smtClean="0"/>
              <a:t>480 V Power</a:t>
            </a:r>
          </a:p>
          <a:p>
            <a:r>
              <a:rPr lang="en-US" dirty="0" smtClean="0"/>
              <a:t>Distribution</a:t>
            </a:r>
          </a:p>
          <a:p>
            <a:r>
              <a:rPr lang="en-US" dirty="0" smtClean="0"/>
              <a:t>In Tunnel</a:t>
            </a:r>
          </a:p>
        </p:txBody>
      </p:sp>
      <p:sp>
        <p:nvSpPr>
          <p:cNvPr id="2" name="Date Placeholder 1"/>
          <p:cNvSpPr>
            <a:spLocks noGrp="1"/>
          </p:cNvSpPr>
          <p:nvPr>
            <p:ph type="dt" sz="half" idx="10"/>
          </p:nvPr>
        </p:nvSpPr>
        <p:spPr/>
        <p:txBody>
          <a:bodyPr/>
          <a:lstStyle/>
          <a:p>
            <a:r>
              <a:rPr lang="en-US" dirty="0" smtClean="0"/>
              <a:t>9/27/2011</a:t>
            </a:r>
            <a:endParaRPr lang="en-US" dirty="0"/>
          </a:p>
        </p:txBody>
      </p:sp>
      <p:sp>
        <p:nvSpPr>
          <p:cNvPr id="3" name="Slide Number Placeholder 2"/>
          <p:cNvSpPr>
            <a:spLocks noGrp="1"/>
          </p:cNvSpPr>
          <p:nvPr>
            <p:ph type="sldNum" sz="quarter" idx="12"/>
          </p:nvPr>
        </p:nvSpPr>
        <p:spPr/>
        <p:txBody>
          <a:bodyPr/>
          <a:lstStyle/>
          <a:p>
            <a:fld id="{BE3294E8-EA67-448B-8965-4C54627EAD06}" type="slidenum">
              <a:rPr lang="en-US" smtClean="0"/>
              <a:t>59</a:t>
            </a:fld>
            <a:endParaRPr lang="en-US" dirty="0"/>
          </a:p>
        </p:txBody>
      </p:sp>
      <p:sp>
        <p:nvSpPr>
          <p:cNvPr id="12" name="Rounded Rectangle 11"/>
          <p:cNvSpPr/>
          <p:nvPr/>
        </p:nvSpPr>
        <p:spPr>
          <a:xfrm>
            <a:off x="3541775" y="2500789"/>
            <a:ext cx="479433" cy="621268"/>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4042544" y="2506266"/>
            <a:ext cx="2280312" cy="646331"/>
          </a:xfrm>
          <a:prstGeom prst="rect">
            <a:avLst/>
          </a:prstGeom>
          <a:noFill/>
        </p:spPr>
        <p:txBody>
          <a:bodyPr wrap="square" rtlCol="0">
            <a:spAutoFit/>
          </a:bodyPr>
          <a:lstStyle/>
          <a:p>
            <a:r>
              <a:rPr lang="en-US" dirty="0" smtClean="0"/>
              <a:t>Detector Hall</a:t>
            </a:r>
          </a:p>
          <a:p>
            <a:r>
              <a:rPr lang="en-US" dirty="0" smtClean="0"/>
              <a:t>&amp; Shaft</a:t>
            </a:r>
          </a:p>
        </p:txBody>
      </p:sp>
    </p:spTree>
    <p:extLst>
      <p:ext uri="{BB962C8B-B14F-4D97-AF65-F5344CB8AC3E}">
        <p14:creationId xmlns:p14="http://schemas.microsoft.com/office/powerpoint/2010/main" val="7514778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2" cstate="print"/>
          <a:srcRect/>
          <a:stretch>
            <a:fillRect/>
          </a:stretch>
        </p:blipFill>
        <p:spPr bwMode="auto">
          <a:xfrm>
            <a:off x="2779542" y="1303658"/>
            <a:ext cx="6338332" cy="1978572"/>
          </a:xfrm>
          <a:prstGeom prst="rect">
            <a:avLst/>
          </a:prstGeom>
          <a:noFill/>
          <a:ln w="9525">
            <a:noFill/>
            <a:miter lim="800000"/>
            <a:headEnd/>
            <a:tailEnd/>
          </a:ln>
        </p:spPr>
      </p:pic>
      <p:sp>
        <p:nvSpPr>
          <p:cNvPr id="3" name="Slide Number Placeholder 2"/>
          <p:cNvSpPr>
            <a:spLocks noGrp="1"/>
          </p:cNvSpPr>
          <p:nvPr>
            <p:ph type="sldNum" sz="quarter" idx="11"/>
          </p:nvPr>
        </p:nvSpPr>
        <p:spPr/>
        <p:txBody>
          <a:bodyPr/>
          <a:lstStyle/>
          <a:p>
            <a:fld id="{D3DC257D-78E3-4145-B6DC-EFDF247FB379}" type="slidenum">
              <a:rPr lang="en-US" smtClean="0"/>
              <a:pPr/>
              <a:t>6</a:t>
            </a:fld>
            <a:endParaRPr lang="en-US" dirty="0"/>
          </a:p>
        </p:txBody>
      </p:sp>
      <p:sp>
        <p:nvSpPr>
          <p:cNvPr id="6" name="コンテンツ プレースホルダ 4"/>
          <p:cNvSpPr txBox="1">
            <a:spLocks/>
          </p:cNvSpPr>
          <p:nvPr/>
        </p:nvSpPr>
        <p:spPr>
          <a:xfrm>
            <a:off x="381000" y="990600"/>
            <a:ext cx="3250704" cy="4981039"/>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ja-JP" sz="2400" b="1" i="1" dirty="0">
                <a:solidFill>
                  <a:srgbClr val="009999"/>
                </a:solidFill>
                <a:effectLst>
                  <a:outerShdw blurRad="38100" dist="38100" dir="2700000" algn="tl">
                    <a:srgbClr val="000000">
                      <a:alpha val="43137"/>
                    </a:srgbClr>
                  </a:outerShdw>
                </a:effectLst>
                <a:latin typeface="Helvetica" pitchFamily="34" charset="0"/>
              </a:rPr>
              <a:t>Specifications of HLRF</a:t>
            </a:r>
          </a:p>
          <a:p>
            <a:r>
              <a:rPr lang="en-US" altLang="ja-JP" sz="2000" b="1" i="1" dirty="0">
                <a:effectLst>
                  <a:outerShdw blurRad="38100" dist="38100" dir="2700000" algn="tl">
                    <a:srgbClr val="000000">
                      <a:alpha val="43137"/>
                    </a:srgbClr>
                  </a:outerShdw>
                </a:effectLst>
                <a:latin typeface="Helvetica" pitchFamily="34" charset="0"/>
              </a:rPr>
              <a:t>Equipment Size</a:t>
            </a:r>
          </a:p>
          <a:p>
            <a:endParaRPr kumimoji="1" lang="en-US" altLang="ja-JP" sz="2000" dirty="0" smtClean="0"/>
          </a:p>
          <a:p>
            <a:endParaRPr lang="en-US" altLang="ja-JP" sz="2000" dirty="0" smtClean="0"/>
          </a:p>
          <a:p>
            <a:endParaRPr kumimoji="1" lang="en-US" altLang="ja-JP" sz="2000" dirty="0" smtClean="0"/>
          </a:p>
          <a:p>
            <a:endParaRPr kumimoji="1" lang="en-US" altLang="ja-JP" sz="2000" dirty="0" smtClean="0"/>
          </a:p>
          <a:p>
            <a:pPr>
              <a:buFont typeface="Arial" pitchFamily="34" charset="0"/>
              <a:buNone/>
            </a:pPr>
            <a:endParaRPr kumimoji="1" lang="en-US" altLang="ja-JP" sz="2000" dirty="0" smtClean="0"/>
          </a:p>
          <a:p>
            <a:pPr>
              <a:buFont typeface="Arial" pitchFamily="34" charset="0"/>
              <a:buNone/>
            </a:pPr>
            <a:endParaRPr lang="en-US" altLang="ja-JP" sz="2000" dirty="0" smtClean="0"/>
          </a:p>
          <a:p>
            <a:pPr>
              <a:buFont typeface="Arial" pitchFamily="34" charset="0"/>
              <a:buNone/>
            </a:pPr>
            <a:endParaRPr kumimoji="1" lang="en-US" altLang="ja-JP" sz="2000" dirty="0" smtClean="0"/>
          </a:p>
          <a:p>
            <a:r>
              <a:rPr lang="en-US" altLang="ja-JP" sz="2000" b="1" i="1" dirty="0">
                <a:effectLst>
                  <a:outerShdw blurRad="38100" dist="38100" dir="2700000" algn="tl">
                    <a:srgbClr val="000000">
                      <a:alpha val="43137"/>
                    </a:srgbClr>
                  </a:outerShdw>
                </a:effectLst>
                <a:latin typeface="Helvetica" pitchFamily="34" charset="0"/>
              </a:rPr>
              <a:t>Electrical spec</a:t>
            </a:r>
          </a:p>
          <a:p>
            <a:r>
              <a:rPr lang="en-US" altLang="ja-JP" sz="2000" b="1" i="1" dirty="0">
                <a:effectLst>
                  <a:outerShdw blurRad="38100" dist="38100" dir="2700000" algn="tl">
                    <a:srgbClr val="000000">
                      <a:alpha val="43137"/>
                    </a:srgbClr>
                  </a:outerShdw>
                </a:effectLst>
                <a:latin typeface="Helvetica" pitchFamily="34" charset="0"/>
              </a:rPr>
              <a:t>Heat loads</a:t>
            </a:r>
          </a:p>
          <a:p>
            <a:r>
              <a:rPr lang="en-US" altLang="ja-JP" sz="2000" b="1" i="1" dirty="0">
                <a:effectLst>
                  <a:outerShdw blurRad="38100" dist="38100" dir="2700000" algn="tl">
                    <a:srgbClr val="000000">
                      <a:alpha val="43137"/>
                    </a:srgbClr>
                  </a:outerShdw>
                </a:effectLst>
                <a:latin typeface="Helvetica" pitchFamily="34" charset="0"/>
              </a:rPr>
              <a:t>For both 1300 and 650 MHz</a:t>
            </a:r>
            <a:endParaRPr lang="ja-JP" altLang="en-US" sz="2000" b="1" i="1" dirty="0">
              <a:effectLst>
                <a:outerShdw blurRad="38100" dist="38100" dir="2700000" algn="tl">
                  <a:srgbClr val="000000">
                    <a:alpha val="43137"/>
                  </a:srgbClr>
                </a:outerShdw>
              </a:effectLst>
              <a:latin typeface="Helvetica" pitchFamily="34" charset="0"/>
            </a:endParaRPr>
          </a:p>
        </p:txBody>
      </p:sp>
      <p:grpSp>
        <p:nvGrpSpPr>
          <p:cNvPr id="7" name="グループ化 13"/>
          <p:cNvGrpSpPr>
            <a:grpSpLocks/>
          </p:cNvGrpSpPr>
          <p:nvPr/>
        </p:nvGrpSpPr>
        <p:grpSpPr bwMode="auto">
          <a:xfrm>
            <a:off x="4114800" y="3481119"/>
            <a:ext cx="4753799" cy="2457863"/>
            <a:chOff x="0" y="0"/>
            <a:chExt cx="4495799" cy="2556343"/>
          </a:xfrm>
        </p:grpSpPr>
        <p:pic>
          <p:nvPicPr>
            <p:cNvPr id="8" name="Picture 2"/>
            <p:cNvPicPr>
              <a:picLocks noChangeAspect="1" noChangeArrowheads="1"/>
            </p:cNvPicPr>
            <p:nvPr/>
          </p:nvPicPr>
          <p:blipFill>
            <a:blip r:embed="rId3" cstate="print"/>
            <a:srcRect/>
            <a:stretch>
              <a:fillRect/>
            </a:stretch>
          </p:blipFill>
          <p:spPr bwMode="auto">
            <a:xfrm>
              <a:off x="0" y="0"/>
              <a:ext cx="4476749" cy="2556343"/>
            </a:xfrm>
            <a:prstGeom prst="rect">
              <a:avLst/>
            </a:prstGeom>
            <a:noFill/>
            <a:ln w="9525">
              <a:noFill/>
              <a:miter lim="800000"/>
              <a:headEnd/>
              <a:tailEnd/>
            </a:ln>
          </p:spPr>
        </p:pic>
        <p:sp>
          <p:nvSpPr>
            <p:cNvPr id="9" name="テキスト ボックス 4"/>
            <p:cNvSpPr txBox="1"/>
            <p:nvPr/>
          </p:nvSpPr>
          <p:spPr>
            <a:xfrm>
              <a:off x="2657474" y="2327417"/>
              <a:ext cx="495300" cy="20984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sz="900" dirty="0"/>
                <a:t>140.1</a:t>
              </a:r>
              <a:endParaRPr kumimoji="1" lang="ja-JP" altLang="en-US" sz="900"/>
            </a:p>
          </p:txBody>
        </p:sp>
        <p:sp>
          <p:nvSpPr>
            <p:cNvPr id="10" name="テキスト ボックス 5"/>
            <p:cNvSpPr txBox="1"/>
            <p:nvPr/>
          </p:nvSpPr>
          <p:spPr>
            <a:xfrm>
              <a:off x="3571874" y="2336955"/>
              <a:ext cx="495300" cy="20984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sz="900" dirty="0"/>
                <a:t>98.5</a:t>
              </a:r>
              <a:endParaRPr kumimoji="1" lang="ja-JP" altLang="en-US" sz="900"/>
            </a:p>
          </p:txBody>
        </p:sp>
        <p:sp>
          <p:nvSpPr>
            <p:cNvPr id="11" name="テキスト ボックス 6"/>
            <p:cNvSpPr txBox="1"/>
            <p:nvPr/>
          </p:nvSpPr>
          <p:spPr>
            <a:xfrm>
              <a:off x="4000499" y="2317878"/>
              <a:ext cx="495300" cy="20984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sz="900" dirty="0"/>
                <a:t>10.1</a:t>
              </a:r>
              <a:endParaRPr kumimoji="1" lang="ja-JP" altLang="en-US" sz="900"/>
            </a:p>
          </p:txBody>
        </p:sp>
      </p:grpSp>
    </p:spTree>
    <p:extLst>
      <p:ext uri="{BB962C8B-B14F-4D97-AF65-F5344CB8AC3E}">
        <p14:creationId xmlns:p14="http://schemas.microsoft.com/office/powerpoint/2010/main" val="144773848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017" y="5767578"/>
            <a:ext cx="3444716" cy="566738"/>
          </a:xfrm>
        </p:spPr>
        <p:txBody>
          <a:bodyPr>
            <a:normAutofit/>
          </a:bodyPr>
          <a:lstStyle/>
          <a:p>
            <a:r>
              <a:rPr lang="en-US" sz="2400" u="sng" dirty="0" smtClean="0"/>
              <a:t>Electrical System Diagram</a:t>
            </a:r>
            <a:endParaRPr lang="en-US" sz="2400" u="sng" dirty="0"/>
          </a:p>
        </p:txBody>
      </p:sp>
      <p:sp>
        <p:nvSpPr>
          <p:cNvPr id="5" name="Rounded Rectangle 4"/>
          <p:cNvSpPr/>
          <p:nvPr/>
        </p:nvSpPr>
        <p:spPr>
          <a:xfrm>
            <a:off x="3957973" y="344161"/>
            <a:ext cx="1281739" cy="6323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345 kV</a:t>
            </a:r>
          </a:p>
          <a:p>
            <a:pPr algn="ctr"/>
            <a:r>
              <a:rPr lang="en-US" dirty="0" smtClean="0"/>
              <a:t>Supply</a:t>
            </a:r>
            <a:endParaRPr lang="en-US" dirty="0"/>
          </a:p>
        </p:txBody>
      </p:sp>
      <p:cxnSp>
        <p:nvCxnSpPr>
          <p:cNvPr id="9" name="Straight Arrow Connector 8"/>
          <p:cNvCxnSpPr/>
          <p:nvPr/>
        </p:nvCxnSpPr>
        <p:spPr>
          <a:xfrm flipH="1">
            <a:off x="4025433" y="976527"/>
            <a:ext cx="269840" cy="50589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Rectangle 11"/>
          <p:cNvSpPr/>
          <p:nvPr/>
        </p:nvSpPr>
        <p:spPr>
          <a:xfrm>
            <a:off x="3823053" y="1482420"/>
            <a:ext cx="404760" cy="3794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t>
            </a:r>
            <a:endParaRPr lang="en-US" dirty="0"/>
          </a:p>
        </p:txBody>
      </p:sp>
      <p:sp>
        <p:nvSpPr>
          <p:cNvPr id="14" name="TextBox 13"/>
          <p:cNvSpPr txBox="1"/>
          <p:nvPr/>
        </p:nvSpPr>
        <p:spPr>
          <a:xfrm>
            <a:off x="2271475" y="1403942"/>
            <a:ext cx="1287444" cy="536375"/>
          </a:xfrm>
          <a:prstGeom prst="rect">
            <a:avLst/>
          </a:prstGeom>
          <a:noFill/>
        </p:spPr>
        <p:txBody>
          <a:bodyPr wrap="none" rtlCol="0">
            <a:spAutoFit/>
          </a:bodyPr>
          <a:lstStyle/>
          <a:p>
            <a:r>
              <a:rPr lang="en-US" dirty="0" smtClean="0"/>
              <a:t>345 – 34.5 kV</a:t>
            </a:r>
          </a:p>
          <a:p>
            <a:r>
              <a:rPr lang="en-US" dirty="0" smtClean="0"/>
              <a:t>Transformers</a:t>
            </a:r>
          </a:p>
        </p:txBody>
      </p:sp>
      <p:sp>
        <p:nvSpPr>
          <p:cNvPr id="16" name="Rectangle 15"/>
          <p:cNvSpPr/>
          <p:nvPr/>
        </p:nvSpPr>
        <p:spPr>
          <a:xfrm>
            <a:off x="3080994" y="2185405"/>
            <a:ext cx="1281739" cy="5058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34.5 kV Switchgear</a:t>
            </a:r>
            <a:endParaRPr lang="en-US" dirty="0"/>
          </a:p>
        </p:txBody>
      </p:sp>
      <p:cxnSp>
        <p:nvCxnSpPr>
          <p:cNvPr id="18" name="Straight Arrow Connector 17"/>
          <p:cNvCxnSpPr>
            <a:stCxn id="12" idx="2"/>
          </p:cNvCxnSpPr>
          <p:nvPr/>
        </p:nvCxnSpPr>
        <p:spPr>
          <a:xfrm flipH="1">
            <a:off x="3823053" y="1861840"/>
            <a:ext cx="202380" cy="316183"/>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a:off x="3957973" y="2691298"/>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160353" y="2685984"/>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724654" y="2685983"/>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544832" y="2983976"/>
            <a:ext cx="1146097" cy="306500"/>
          </a:xfrm>
          <a:prstGeom prst="rect">
            <a:avLst/>
          </a:prstGeom>
          <a:noFill/>
        </p:spPr>
        <p:txBody>
          <a:bodyPr wrap="none" rtlCol="0">
            <a:spAutoFit/>
          </a:bodyPr>
          <a:lstStyle/>
          <a:p>
            <a:r>
              <a:rPr lang="en-US" dirty="0" smtClean="0"/>
              <a:t>Distribution</a:t>
            </a:r>
            <a:endParaRPr lang="en-US" dirty="0"/>
          </a:p>
        </p:txBody>
      </p:sp>
      <p:cxnSp>
        <p:nvCxnSpPr>
          <p:cNvPr id="25" name="Elbow Connector 24"/>
          <p:cNvCxnSpPr/>
          <p:nvPr/>
        </p:nvCxnSpPr>
        <p:spPr>
          <a:xfrm rot="5400000">
            <a:off x="2837583" y="2687050"/>
            <a:ext cx="373161" cy="371030"/>
          </a:xfrm>
          <a:prstGeom prst="bentConnector3">
            <a:avLst>
              <a:gd name="adj1" fmla="val 50000"/>
            </a:avLst>
          </a:prstGeom>
          <a:ln>
            <a:headEnd type="arrow"/>
            <a:tailEnd type="arrow"/>
          </a:ln>
        </p:spPr>
        <p:style>
          <a:lnRef idx="1">
            <a:schemeClr val="accent2"/>
          </a:lnRef>
          <a:fillRef idx="0">
            <a:schemeClr val="accent2"/>
          </a:fillRef>
          <a:effectRef idx="0">
            <a:schemeClr val="accent2"/>
          </a:effectRef>
          <a:fontRef idx="minor">
            <a:schemeClr val="tx1"/>
          </a:fontRef>
        </p:style>
      </p:cxnSp>
      <p:sp>
        <p:nvSpPr>
          <p:cNvPr id="42" name="Rectangle 41"/>
          <p:cNvSpPr/>
          <p:nvPr/>
        </p:nvSpPr>
        <p:spPr>
          <a:xfrm>
            <a:off x="2197779" y="3059145"/>
            <a:ext cx="1281739" cy="5058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34.5 kV Switchgear</a:t>
            </a:r>
            <a:endParaRPr lang="en-US" dirty="0"/>
          </a:p>
        </p:txBody>
      </p:sp>
      <p:cxnSp>
        <p:nvCxnSpPr>
          <p:cNvPr id="43" name="Straight Arrow Connector 42"/>
          <p:cNvCxnSpPr/>
          <p:nvPr/>
        </p:nvCxnSpPr>
        <p:spPr>
          <a:xfrm>
            <a:off x="3074758" y="3565038"/>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234054" y="3559724"/>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3414928" y="3565038"/>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687585" y="3785894"/>
            <a:ext cx="1146097" cy="306500"/>
          </a:xfrm>
          <a:prstGeom prst="rect">
            <a:avLst/>
          </a:prstGeom>
          <a:noFill/>
        </p:spPr>
        <p:txBody>
          <a:bodyPr wrap="none" rtlCol="0">
            <a:spAutoFit/>
          </a:bodyPr>
          <a:lstStyle/>
          <a:p>
            <a:r>
              <a:rPr lang="en-US" dirty="0" smtClean="0"/>
              <a:t>Distribution</a:t>
            </a:r>
            <a:endParaRPr lang="en-US" dirty="0"/>
          </a:p>
        </p:txBody>
      </p:sp>
      <p:cxnSp>
        <p:nvCxnSpPr>
          <p:cNvPr id="47" name="Elbow Connector 46"/>
          <p:cNvCxnSpPr/>
          <p:nvPr/>
        </p:nvCxnSpPr>
        <p:spPr>
          <a:xfrm rot="5400000">
            <a:off x="1933671" y="3572363"/>
            <a:ext cx="373161" cy="371030"/>
          </a:xfrm>
          <a:prstGeom prst="bentConnector3">
            <a:avLst>
              <a:gd name="adj1" fmla="val 50000"/>
            </a:avLst>
          </a:prstGeom>
          <a:ln>
            <a:headEnd type="arrow"/>
            <a:tailEnd type="arrow"/>
          </a:ln>
        </p:spPr>
        <p:style>
          <a:lnRef idx="1">
            <a:schemeClr val="accent2"/>
          </a:lnRef>
          <a:fillRef idx="0">
            <a:schemeClr val="accent2"/>
          </a:fillRef>
          <a:effectRef idx="0">
            <a:schemeClr val="accent2"/>
          </a:effectRef>
          <a:fontRef idx="minor">
            <a:schemeClr val="tx1"/>
          </a:fontRef>
        </p:style>
      </p:cxnSp>
      <p:sp>
        <p:nvSpPr>
          <p:cNvPr id="48" name="Rectangle 47"/>
          <p:cNvSpPr/>
          <p:nvPr/>
        </p:nvSpPr>
        <p:spPr>
          <a:xfrm>
            <a:off x="1293867" y="3944458"/>
            <a:ext cx="1281739" cy="5058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34.5 kV Switchgear</a:t>
            </a:r>
            <a:endParaRPr lang="en-US" dirty="0"/>
          </a:p>
        </p:txBody>
      </p:sp>
      <p:cxnSp>
        <p:nvCxnSpPr>
          <p:cNvPr id="49" name="Straight Arrow Connector 48"/>
          <p:cNvCxnSpPr/>
          <p:nvPr/>
        </p:nvCxnSpPr>
        <p:spPr>
          <a:xfrm>
            <a:off x="2170846" y="4450351"/>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2330142" y="4445037"/>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511016" y="4450351"/>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732718" y="4709780"/>
            <a:ext cx="1146097" cy="306500"/>
          </a:xfrm>
          <a:prstGeom prst="rect">
            <a:avLst/>
          </a:prstGeom>
          <a:noFill/>
        </p:spPr>
        <p:txBody>
          <a:bodyPr wrap="none" rtlCol="0">
            <a:spAutoFit/>
          </a:bodyPr>
          <a:lstStyle/>
          <a:p>
            <a:r>
              <a:rPr lang="en-US" dirty="0" smtClean="0"/>
              <a:t>Distribution</a:t>
            </a:r>
            <a:endParaRPr lang="en-US" dirty="0"/>
          </a:p>
        </p:txBody>
      </p:sp>
      <p:cxnSp>
        <p:nvCxnSpPr>
          <p:cNvPr id="53" name="Straight Arrow Connector 52"/>
          <p:cNvCxnSpPr>
            <a:endCxn id="54" idx="0"/>
          </p:cNvCxnSpPr>
          <p:nvPr/>
        </p:nvCxnSpPr>
        <p:spPr>
          <a:xfrm>
            <a:off x="4902412" y="976527"/>
            <a:ext cx="202380" cy="5048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4" name="Rectangle 53"/>
          <p:cNvSpPr/>
          <p:nvPr/>
        </p:nvSpPr>
        <p:spPr>
          <a:xfrm>
            <a:off x="4902412" y="1481356"/>
            <a:ext cx="404760" cy="3794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t>
            </a:r>
            <a:endParaRPr lang="en-US" dirty="0"/>
          </a:p>
        </p:txBody>
      </p:sp>
      <p:sp>
        <p:nvSpPr>
          <p:cNvPr id="55" name="TextBox 54"/>
          <p:cNvSpPr txBox="1"/>
          <p:nvPr/>
        </p:nvSpPr>
        <p:spPr>
          <a:xfrm>
            <a:off x="5509552" y="1402878"/>
            <a:ext cx="1249525" cy="536375"/>
          </a:xfrm>
          <a:prstGeom prst="rect">
            <a:avLst/>
          </a:prstGeom>
          <a:noFill/>
        </p:spPr>
        <p:txBody>
          <a:bodyPr wrap="none" rtlCol="0">
            <a:spAutoFit/>
          </a:bodyPr>
          <a:lstStyle/>
          <a:p>
            <a:r>
              <a:rPr lang="en-US" dirty="0" smtClean="0"/>
              <a:t>345 – 69 kV</a:t>
            </a:r>
          </a:p>
          <a:p>
            <a:r>
              <a:rPr lang="en-US" dirty="0" smtClean="0"/>
              <a:t>Transformers</a:t>
            </a:r>
          </a:p>
        </p:txBody>
      </p:sp>
      <p:sp>
        <p:nvSpPr>
          <p:cNvPr id="56" name="Rectangle 55"/>
          <p:cNvSpPr/>
          <p:nvPr/>
        </p:nvSpPr>
        <p:spPr>
          <a:xfrm>
            <a:off x="5343966" y="2158834"/>
            <a:ext cx="1281739" cy="5058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69 kV Switchgear</a:t>
            </a:r>
            <a:endParaRPr lang="en-US" dirty="0"/>
          </a:p>
        </p:txBody>
      </p:sp>
      <p:cxnSp>
        <p:nvCxnSpPr>
          <p:cNvPr id="57" name="Straight Arrow Connector 56"/>
          <p:cNvCxnSpPr>
            <a:stCxn id="54" idx="2"/>
          </p:cNvCxnSpPr>
          <p:nvPr/>
        </p:nvCxnSpPr>
        <p:spPr>
          <a:xfrm>
            <a:off x="5104792" y="1860776"/>
            <a:ext cx="239174" cy="2980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Elbow Connector 94"/>
          <p:cNvCxnSpPr>
            <a:stCxn id="56" idx="3"/>
            <a:endCxn id="119" idx="0"/>
          </p:cNvCxnSpPr>
          <p:nvPr/>
        </p:nvCxnSpPr>
        <p:spPr>
          <a:xfrm>
            <a:off x="6625705" y="2411780"/>
            <a:ext cx="570345" cy="1055947"/>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5049374" y="3024987"/>
            <a:ext cx="404760" cy="3794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T</a:t>
            </a:r>
            <a:endParaRPr lang="en-US" dirty="0"/>
          </a:p>
        </p:txBody>
      </p:sp>
      <p:cxnSp>
        <p:nvCxnSpPr>
          <p:cNvPr id="97" name="Elbow Connector 96"/>
          <p:cNvCxnSpPr/>
          <p:nvPr/>
        </p:nvCxnSpPr>
        <p:spPr>
          <a:xfrm rot="5400000">
            <a:off x="5247559" y="2649762"/>
            <a:ext cx="379420" cy="371030"/>
          </a:xfrm>
          <a:prstGeom prst="bentConnector3">
            <a:avLst>
              <a:gd name="adj1" fmla="val 6215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5452712" y="2938931"/>
            <a:ext cx="1249525" cy="536375"/>
          </a:xfrm>
          <a:prstGeom prst="rect">
            <a:avLst/>
          </a:prstGeom>
          <a:noFill/>
        </p:spPr>
        <p:txBody>
          <a:bodyPr wrap="none" rtlCol="0">
            <a:spAutoFit/>
          </a:bodyPr>
          <a:lstStyle/>
          <a:p>
            <a:r>
              <a:rPr lang="en-US" dirty="0" smtClean="0"/>
              <a:t>69 – 34.5 kV</a:t>
            </a:r>
          </a:p>
          <a:p>
            <a:r>
              <a:rPr lang="en-US" dirty="0" smtClean="0"/>
              <a:t>Transformers</a:t>
            </a:r>
          </a:p>
        </p:txBody>
      </p:sp>
      <p:cxnSp>
        <p:nvCxnSpPr>
          <p:cNvPr id="99" name="Elbow Connector 98"/>
          <p:cNvCxnSpPr/>
          <p:nvPr/>
        </p:nvCxnSpPr>
        <p:spPr>
          <a:xfrm rot="5400000">
            <a:off x="4887655" y="3405532"/>
            <a:ext cx="373161" cy="371030"/>
          </a:xfrm>
          <a:prstGeom prst="bentConnector3">
            <a:avLst>
              <a:gd name="adj1" fmla="val 50000"/>
            </a:avLst>
          </a:prstGeom>
          <a:ln>
            <a:headEnd type="arrow"/>
            <a:tailEnd type="arrow"/>
          </a:ln>
        </p:spPr>
        <p:style>
          <a:lnRef idx="1">
            <a:schemeClr val="accent2"/>
          </a:lnRef>
          <a:fillRef idx="0">
            <a:schemeClr val="accent2"/>
          </a:fillRef>
          <a:effectRef idx="0">
            <a:schemeClr val="accent2"/>
          </a:effectRef>
          <a:fontRef idx="minor">
            <a:schemeClr val="tx1"/>
          </a:fontRef>
        </p:style>
      </p:cxnSp>
      <p:sp>
        <p:nvSpPr>
          <p:cNvPr id="100" name="Rectangle 99"/>
          <p:cNvSpPr/>
          <p:nvPr/>
        </p:nvSpPr>
        <p:spPr>
          <a:xfrm>
            <a:off x="4247851" y="3777628"/>
            <a:ext cx="1281739" cy="5058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34.5 kV Switchgear</a:t>
            </a:r>
            <a:endParaRPr lang="en-US" dirty="0"/>
          </a:p>
        </p:txBody>
      </p:sp>
      <p:cxnSp>
        <p:nvCxnSpPr>
          <p:cNvPr id="101" name="Straight Arrow Connector 100"/>
          <p:cNvCxnSpPr/>
          <p:nvPr/>
        </p:nvCxnSpPr>
        <p:spPr>
          <a:xfrm>
            <a:off x="5124830" y="4283521"/>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5284126" y="4278207"/>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5465000" y="4283521"/>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4631230" y="4531154"/>
            <a:ext cx="1146097" cy="306500"/>
          </a:xfrm>
          <a:prstGeom prst="rect">
            <a:avLst/>
          </a:prstGeom>
          <a:noFill/>
        </p:spPr>
        <p:txBody>
          <a:bodyPr wrap="none" rtlCol="0">
            <a:spAutoFit/>
          </a:bodyPr>
          <a:lstStyle/>
          <a:p>
            <a:r>
              <a:rPr lang="en-US" dirty="0" smtClean="0"/>
              <a:t>Distribution</a:t>
            </a:r>
            <a:endParaRPr lang="en-US" dirty="0"/>
          </a:p>
        </p:txBody>
      </p:sp>
      <p:sp>
        <p:nvSpPr>
          <p:cNvPr id="119" name="Rectangle 118"/>
          <p:cNvSpPr/>
          <p:nvPr/>
        </p:nvSpPr>
        <p:spPr>
          <a:xfrm>
            <a:off x="6993671" y="3467727"/>
            <a:ext cx="404760" cy="3794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T</a:t>
            </a:r>
            <a:endParaRPr lang="en-US" dirty="0"/>
          </a:p>
        </p:txBody>
      </p:sp>
      <p:sp>
        <p:nvSpPr>
          <p:cNvPr id="121" name="TextBox 120"/>
          <p:cNvSpPr txBox="1"/>
          <p:nvPr/>
        </p:nvSpPr>
        <p:spPr>
          <a:xfrm>
            <a:off x="7397008" y="3381670"/>
            <a:ext cx="1249525" cy="536375"/>
          </a:xfrm>
          <a:prstGeom prst="rect">
            <a:avLst/>
          </a:prstGeom>
          <a:noFill/>
        </p:spPr>
        <p:txBody>
          <a:bodyPr wrap="none" rtlCol="0">
            <a:spAutoFit/>
          </a:bodyPr>
          <a:lstStyle/>
          <a:p>
            <a:r>
              <a:rPr lang="en-US" dirty="0" smtClean="0"/>
              <a:t>69 – 34.5 kV</a:t>
            </a:r>
          </a:p>
          <a:p>
            <a:r>
              <a:rPr lang="en-US" dirty="0" smtClean="0"/>
              <a:t>Transformers</a:t>
            </a:r>
          </a:p>
        </p:txBody>
      </p:sp>
      <p:cxnSp>
        <p:nvCxnSpPr>
          <p:cNvPr id="122" name="Elbow Connector 121"/>
          <p:cNvCxnSpPr/>
          <p:nvPr/>
        </p:nvCxnSpPr>
        <p:spPr>
          <a:xfrm rot="5400000">
            <a:off x="6831951" y="3848272"/>
            <a:ext cx="373161" cy="371030"/>
          </a:xfrm>
          <a:prstGeom prst="bentConnector3">
            <a:avLst>
              <a:gd name="adj1" fmla="val 50000"/>
            </a:avLst>
          </a:prstGeom>
          <a:ln>
            <a:headEnd type="arrow"/>
            <a:tailEnd type="arrow"/>
          </a:ln>
        </p:spPr>
        <p:style>
          <a:lnRef idx="1">
            <a:schemeClr val="accent2"/>
          </a:lnRef>
          <a:fillRef idx="0">
            <a:schemeClr val="accent2"/>
          </a:fillRef>
          <a:effectRef idx="0">
            <a:schemeClr val="accent2"/>
          </a:effectRef>
          <a:fontRef idx="minor">
            <a:schemeClr val="tx1"/>
          </a:fontRef>
        </p:style>
      </p:cxnSp>
      <p:sp>
        <p:nvSpPr>
          <p:cNvPr id="123" name="Rectangle 122"/>
          <p:cNvSpPr/>
          <p:nvPr/>
        </p:nvSpPr>
        <p:spPr>
          <a:xfrm>
            <a:off x="6192147" y="4220367"/>
            <a:ext cx="1281739" cy="5058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34.5 kV Switchgear</a:t>
            </a:r>
            <a:endParaRPr lang="en-US" dirty="0"/>
          </a:p>
        </p:txBody>
      </p:sp>
      <p:cxnSp>
        <p:nvCxnSpPr>
          <p:cNvPr id="124" name="Straight Arrow Connector 123"/>
          <p:cNvCxnSpPr/>
          <p:nvPr/>
        </p:nvCxnSpPr>
        <p:spPr>
          <a:xfrm>
            <a:off x="7069127" y="4726260"/>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a:off x="7228422" y="4720947"/>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a:off x="7409296" y="4726260"/>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27" name="TextBox 126"/>
          <p:cNvSpPr txBox="1"/>
          <p:nvPr/>
        </p:nvSpPr>
        <p:spPr>
          <a:xfrm>
            <a:off x="6763838" y="4979207"/>
            <a:ext cx="1146097" cy="306500"/>
          </a:xfrm>
          <a:prstGeom prst="rect">
            <a:avLst/>
          </a:prstGeom>
          <a:noFill/>
        </p:spPr>
        <p:txBody>
          <a:bodyPr wrap="none" rtlCol="0">
            <a:spAutoFit/>
          </a:bodyPr>
          <a:lstStyle/>
          <a:p>
            <a:r>
              <a:rPr lang="en-US" dirty="0" smtClean="0"/>
              <a:t>Distribution</a:t>
            </a:r>
            <a:endParaRPr lang="en-US" dirty="0"/>
          </a:p>
        </p:txBody>
      </p:sp>
      <p:cxnSp>
        <p:nvCxnSpPr>
          <p:cNvPr id="152" name="Elbow Connector 151"/>
          <p:cNvCxnSpPr/>
          <p:nvPr/>
        </p:nvCxnSpPr>
        <p:spPr>
          <a:xfrm rot="5400000">
            <a:off x="6002665" y="4724044"/>
            <a:ext cx="373161" cy="371030"/>
          </a:xfrm>
          <a:prstGeom prst="bentConnector3">
            <a:avLst>
              <a:gd name="adj1" fmla="val 50000"/>
            </a:avLst>
          </a:prstGeom>
          <a:ln>
            <a:headEnd type="arrow"/>
            <a:tailEnd type="arrow"/>
          </a:ln>
        </p:spPr>
        <p:style>
          <a:lnRef idx="1">
            <a:schemeClr val="accent2"/>
          </a:lnRef>
          <a:fillRef idx="0">
            <a:schemeClr val="accent2"/>
          </a:fillRef>
          <a:effectRef idx="0">
            <a:schemeClr val="accent2"/>
          </a:effectRef>
          <a:fontRef idx="minor">
            <a:schemeClr val="tx1"/>
          </a:fontRef>
        </p:style>
      </p:cxnSp>
      <p:sp>
        <p:nvSpPr>
          <p:cNvPr id="153" name="Rectangle 152"/>
          <p:cNvSpPr/>
          <p:nvPr/>
        </p:nvSpPr>
        <p:spPr>
          <a:xfrm>
            <a:off x="5362861" y="5096139"/>
            <a:ext cx="1281739" cy="5058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34.5 kV Switchgear</a:t>
            </a:r>
            <a:endParaRPr lang="en-US" dirty="0"/>
          </a:p>
        </p:txBody>
      </p:sp>
      <p:cxnSp>
        <p:nvCxnSpPr>
          <p:cNvPr id="154" name="Straight Arrow Connector 153"/>
          <p:cNvCxnSpPr/>
          <p:nvPr/>
        </p:nvCxnSpPr>
        <p:spPr>
          <a:xfrm>
            <a:off x="6239840" y="5602032"/>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a:off x="6399136" y="5596718"/>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a:off x="6580010" y="5602032"/>
            <a:ext cx="0" cy="2529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57" name="TextBox 156"/>
          <p:cNvSpPr txBox="1"/>
          <p:nvPr/>
        </p:nvSpPr>
        <p:spPr>
          <a:xfrm>
            <a:off x="5739639" y="5832989"/>
            <a:ext cx="1146097" cy="306500"/>
          </a:xfrm>
          <a:prstGeom prst="rect">
            <a:avLst/>
          </a:prstGeom>
          <a:noFill/>
        </p:spPr>
        <p:txBody>
          <a:bodyPr wrap="none" rtlCol="0">
            <a:spAutoFit/>
          </a:bodyPr>
          <a:lstStyle/>
          <a:p>
            <a:r>
              <a:rPr lang="en-US" dirty="0" smtClean="0"/>
              <a:t>Distribution</a:t>
            </a:r>
            <a:endParaRPr lang="en-US" dirty="0"/>
          </a:p>
        </p:txBody>
      </p:sp>
    </p:spTree>
    <p:extLst>
      <p:ext uri="{BB962C8B-B14F-4D97-AF65-F5344CB8AC3E}">
        <p14:creationId xmlns:p14="http://schemas.microsoft.com/office/powerpoint/2010/main" val="23678093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txBox="1">
            <a:spLocks/>
          </p:cNvSpPr>
          <p:nvPr/>
        </p:nvSpPr>
        <p:spPr>
          <a:xfrm>
            <a:off x="1792288" y="5791200"/>
            <a:ext cx="5486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u="sng" dirty="0" smtClean="0"/>
              <a:t>Power System Configuration</a:t>
            </a:r>
          </a:p>
        </p:txBody>
      </p:sp>
      <p:pic>
        <p:nvPicPr>
          <p:cNvPr id="174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414" y="685800"/>
            <a:ext cx="7884148" cy="46482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495800" y="1143000"/>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5" name="TextBox 4"/>
          <p:cNvSpPr txBox="1"/>
          <p:nvPr/>
        </p:nvSpPr>
        <p:spPr>
          <a:xfrm>
            <a:off x="2392363" y="3172426"/>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6" name="TextBox 5"/>
          <p:cNvSpPr txBox="1"/>
          <p:nvPr/>
        </p:nvSpPr>
        <p:spPr>
          <a:xfrm>
            <a:off x="5410200" y="11430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8" name="TextBox 7"/>
          <p:cNvSpPr txBox="1"/>
          <p:nvPr/>
        </p:nvSpPr>
        <p:spPr>
          <a:xfrm>
            <a:off x="1524000" y="3179572"/>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9" name="TextBox 8"/>
          <p:cNvSpPr txBox="1"/>
          <p:nvPr/>
        </p:nvSpPr>
        <p:spPr>
          <a:xfrm>
            <a:off x="5715000" y="838200"/>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0" name="TextBox 9"/>
          <p:cNvSpPr txBox="1"/>
          <p:nvPr/>
        </p:nvSpPr>
        <p:spPr>
          <a:xfrm>
            <a:off x="7391400" y="838200"/>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1" name="TextBox 10"/>
          <p:cNvSpPr txBox="1"/>
          <p:nvPr/>
        </p:nvSpPr>
        <p:spPr>
          <a:xfrm>
            <a:off x="3230563" y="3172991"/>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2" name="TextBox 11"/>
          <p:cNvSpPr txBox="1"/>
          <p:nvPr/>
        </p:nvSpPr>
        <p:spPr>
          <a:xfrm>
            <a:off x="4068763" y="3177653"/>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13" name="TextBox 12"/>
          <p:cNvSpPr txBox="1"/>
          <p:nvPr/>
        </p:nvSpPr>
        <p:spPr>
          <a:xfrm>
            <a:off x="4953914" y="3177653"/>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14" name="TextBox 13"/>
          <p:cNvSpPr txBox="1"/>
          <p:nvPr/>
        </p:nvSpPr>
        <p:spPr>
          <a:xfrm>
            <a:off x="5963564" y="3177653"/>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15" name="TextBox 14"/>
          <p:cNvSpPr txBox="1"/>
          <p:nvPr/>
        </p:nvSpPr>
        <p:spPr>
          <a:xfrm>
            <a:off x="3551181" y="1143000"/>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6" name="TextBox 15"/>
          <p:cNvSpPr txBox="1"/>
          <p:nvPr/>
        </p:nvSpPr>
        <p:spPr>
          <a:xfrm>
            <a:off x="2718651" y="114300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17" name="TextBox 16"/>
          <p:cNvSpPr txBox="1"/>
          <p:nvPr/>
        </p:nvSpPr>
        <p:spPr>
          <a:xfrm>
            <a:off x="1866900" y="11430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18" name="TextBox 17"/>
          <p:cNvSpPr txBox="1"/>
          <p:nvPr/>
        </p:nvSpPr>
        <p:spPr>
          <a:xfrm>
            <a:off x="762000" y="11430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335081863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Power System Configuration - KCS</a:t>
            </a:r>
            <a:endParaRPr lang="en-US" sz="2400" u="sng" dirty="0"/>
          </a:p>
        </p:txBody>
      </p:sp>
      <p:sp>
        <p:nvSpPr>
          <p:cNvPr id="8" name="Picture Placeholder 7"/>
          <p:cNvSpPr>
            <a:spLocks noGrp="1"/>
          </p:cNvSpPr>
          <p:nvPr>
            <p:ph type="pic" idx="1"/>
          </p:nvPr>
        </p:nvSpPr>
        <p:spPr>
          <a:xfrm>
            <a:off x="1066800" y="381000"/>
            <a:ext cx="7543800" cy="4495800"/>
          </a:xfrm>
        </p:spPr>
      </p:sp>
      <p:graphicFrame>
        <p:nvGraphicFramePr>
          <p:cNvPr id="18435" name="Object 3"/>
          <p:cNvGraphicFramePr>
            <a:graphicFrameLocks noChangeAspect="1"/>
          </p:cNvGraphicFramePr>
          <p:nvPr>
            <p:extLst>
              <p:ext uri="{D42A27DB-BD31-4B8C-83A1-F6EECF244321}">
                <p14:modId xmlns:p14="http://schemas.microsoft.com/office/powerpoint/2010/main" val="3586883891"/>
              </p:ext>
            </p:extLst>
          </p:nvPr>
        </p:nvGraphicFramePr>
        <p:xfrm>
          <a:off x="541338" y="377825"/>
          <a:ext cx="8083550" cy="5233988"/>
        </p:xfrm>
        <a:graphic>
          <a:graphicData uri="http://schemas.openxmlformats.org/presentationml/2006/ole">
            <mc:AlternateContent xmlns:mc="http://schemas.openxmlformats.org/markup-compatibility/2006">
              <mc:Choice xmlns:v="urn:schemas-microsoft-com:vml" Requires="v">
                <p:oleObj spid="_x0000_s3083" name="Acrobat Document" r:id="rId4" imgW="15532560" imgH="10050480" progId="AcroExch.Document.7">
                  <p:embed/>
                </p:oleObj>
              </mc:Choice>
              <mc:Fallback>
                <p:oleObj name="Acrobat Document" r:id="rId4" imgW="15532560" imgH="10050480" progId="AcroExch.Document.7">
                  <p:embed/>
                  <p:pic>
                    <p:nvPicPr>
                      <p:cNvPr id="0" name=""/>
                      <p:cNvPicPr>
                        <a:picLocks noChangeAspect="1" noChangeArrowheads="1"/>
                      </p:cNvPicPr>
                      <p:nvPr/>
                    </p:nvPicPr>
                    <p:blipFill>
                      <a:blip r:embed="rId5"/>
                      <a:srcRect/>
                      <a:stretch>
                        <a:fillRect/>
                      </a:stretch>
                    </p:blipFill>
                    <p:spPr bwMode="auto">
                      <a:xfrm>
                        <a:off x="541338" y="377825"/>
                        <a:ext cx="8083550" cy="5233988"/>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3200400" y="2709387"/>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1" name="TextBox 10"/>
          <p:cNvSpPr txBox="1"/>
          <p:nvPr/>
        </p:nvSpPr>
        <p:spPr>
          <a:xfrm>
            <a:off x="5181600" y="2716395"/>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2" name="TextBox 11"/>
          <p:cNvSpPr txBox="1"/>
          <p:nvPr/>
        </p:nvSpPr>
        <p:spPr>
          <a:xfrm>
            <a:off x="2786743"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3" name="TextBox 12"/>
          <p:cNvSpPr txBox="1"/>
          <p:nvPr/>
        </p:nvSpPr>
        <p:spPr>
          <a:xfrm>
            <a:off x="5581650"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4" name="TextBox 13"/>
          <p:cNvSpPr txBox="1"/>
          <p:nvPr/>
        </p:nvSpPr>
        <p:spPr>
          <a:xfrm>
            <a:off x="4035879" y="1439636"/>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5" name="TextBox 14"/>
          <p:cNvSpPr txBox="1"/>
          <p:nvPr/>
        </p:nvSpPr>
        <p:spPr>
          <a:xfrm>
            <a:off x="4648200" y="1987034"/>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6" name="TextBox 15"/>
          <p:cNvSpPr txBox="1"/>
          <p:nvPr/>
        </p:nvSpPr>
        <p:spPr>
          <a:xfrm>
            <a:off x="7543800" y="19870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7" name="TextBox 16"/>
          <p:cNvSpPr txBox="1"/>
          <p:nvPr/>
        </p:nvSpPr>
        <p:spPr>
          <a:xfrm>
            <a:off x="6324600" y="316230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18" name="TextBox 17"/>
          <p:cNvSpPr txBox="1"/>
          <p:nvPr/>
        </p:nvSpPr>
        <p:spPr>
          <a:xfrm>
            <a:off x="7620000" y="38862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19" name="TextBox 18"/>
          <p:cNvSpPr txBox="1"/>
          <p:nvPr/>
        </p:nvSpPr>
        <p:spPr>
          <a:xfrm>
            <a:off x="7620000" y="46482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20" name="TextBox 19"/>
          <p:cNvSpPr txBox="1"/>
          <p:nvPr/>
        </p:nvSpPr>
        <p:spPr>
          <a:xfrm>
            <a:off x="685800" y="20251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21" name="TextBox 20"/>
          <p:cNvSpPr txBox="1"/>
          <p:nvPr/>
        </p:nvSpPr>
        <p:spPr>
          <a:xfrm>
            <a:off x="1853293" y="318135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2" name="TextBox 21"/>
          <p:cNvSpPr txBox="1"/>
          <p:nvPr/>
        </p:nvSpPr>
        <p:spPr>
          <a:xfrm>
            <a:off x="685800" y="390758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3" name="TextBox 22"/>
          <p:cNvSpPr txBox="1"/>
          <p:nvPr/>
        </p:nvSpPr>
        <p:spPr>
          <a:xfrm>
            <a:off x="685800" y="466958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3587298734"/>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Object 3"/>
          <p:cNvGraphicFramePr>
            <a:graphicFrameLocks noChangeAspect="1"/>
          </p:cNvGraphicFramePr>
          <p:nvPr>
            <p:extLst>
              <p:ext uri="{D42A27DB-BD31-4B8C-83A1-F6EECF244321}">
                <p14:modId xmlns:p14="http://schemas.microsoft.com/office/powerpoint/2010/main" val="1074515159"/>
              </p:ext>
            </p:extLst>
          </p:nvPr>
        </p:nvGraphicFramePr>
        <p:xfrm>
          <a:off x="533400" y="376238"/>
          <a:ext cx="8077200" cy="5226050"/>
        </p:xfrm>
        <a:graphic>
          <a:graphicData uri="http://schemas.openxmlformats.org/presentationml/2006/ole">
            <mc:AlternateContent xmlns:mc="http://schemas.openxmlformats.org/markup-compatibility/2006">
              <mc:Choice xmlns:v="urn:schemas-microsoft-com:vml" Requires="v">
                <p:oleObj spid="_x0000_s4107" name="Acrobat Document" r:id="rId4" imgW="11658600" imgH="7543800" progId="AcroExch.Document.7">
                  <p:embed/>
                </p:oleObj>
              </mc:Choice>
              <mc:Fallback>
                <p:oleObj name="Acrobat Document" r:id="rId4" imgW="11658600" imgH="7543800" progId="AcroExch.Document.7">
                  <p:embed/>
                  <p:pic>
                    <p:nvPicPr>
                      <p:cNvPr id="0" name=""/>
                      <p:cNvPicPr>
                        <a:picLocks noChangeAspect="1" noChangeArrowheads="1"/>
                      </p:cNvPicPr>
                      <p:nvPr/>
                    </p:nvPicPr>
                    <p:blipFill>
                      <a:blip r:embed="rId5"/>
                      <a:srcRect/>
                      <a:stretch>
                        <a:fillRect/>
                      </a:stretch>
                    </p:blipFill>
                    <p:spPr bwMode="auto">
                      <a:xfrm>
                        <a:off x="533400" y="376238"/>
                        <a:ext cx="8077200" cy="522605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High Voltage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685800" y="762000"/>
            <a:ext cx="7696200" cy="2286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3200400" y="2709387"/>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9" name="TextBox 8"/>
          <p:cNvSpPr txBox="1"/>
          <p:nvPr/>
        </p:nvSpPr>
        <p:spPr>
          <a:xfrm>
            <a:off x="5181600" y="2716395"/>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2" name="TextBox 11"/>
          <p:cNvSpPr txBox="1"/>
          <p:nvPr/>
        </p:nvSpPr>
        <p:spPr>
          <a:xfrm>
            <a:off x="2786743"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3" name="TextBox 12"/>
          <p:cNvSpPr txBox="1"/>
          <p:nvPr/>
        </p:nvSpPr>
        <p:spPr>
          <a:xfrm>
            <a:off x="5581650"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4" name="TextBox 13"/>
          <p:cNvSpPr txBox="1"/>
          <p:nvPr/>
        </p:nvSpPr>
        <p:spPr>
          <a:xfrm>
            <a:off x="4035879" y="1439636"/>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5" name="TextBox 14"/>
          <p:cNvSpPr txBox="1"/>
          <p:nvPr/>
        </p:nvSpPr>
        <p:spPr>
          <a:xfrm>
            <a:off x="4648200" y="1987034"/>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6" name="TextBox 15"/>
          <p:cNvSpPr txBox="1"/>
          <p:nvPr/>
        </p:nvSpPr>
        <p:spPr>
          <a:xfrm>
            <a:off x="7543800" y="19870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7" name="TextBox 16"/>
          <p:cNvSpPr txBox="1"/>
          <p:nvPr/>
        </p:nvSpPr>
        <p:spPr>
          <a:xfrm>
            <a:off x="6324600" y="316230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18" name="TextBox 17"/>
          <p:cNvSpPr txBox="1"/>
          <p:nvPr/>
        </p:nvSpPr>
        <p:spPr>
          <a:xfrm>
            <a:off x="7620000" y="38862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19" name="TextBox 18"/>
          <p:cNvSpPr txBox="1"/>
          <p:nvPr/>
        </p:nvSpPr>
        <p:spPr>
          <a:xfrm>
            <a:off x="7620000" y="46482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20" name="TextBox 19"/>
          <p:cNvSpPr txBox="1"/>
          <p:nvPr/>
        </p:nvSpPr>
        <p:spPr>
          <a:xfrm>
            <a:off x="685800" y="20251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21" name="TextBox 20"/>
          <p:cNvSpPr txBox="1"/>
          <p:nvPr/>
        </p:nvSpPr>
        <p:spPr>
          <a:xfrm>
            <a:off x="1853293" y="318135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2" name="TextBox 21"/>
          <p:cNvSpPr txBox="1"/>
          <p:nvPr/>
        </p:nvSpPr>
        <p:spPr>
          <a:xfrm>
            <a:off x="685800" y="390758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3" name="TextBox 22"/>
          <p:cNvSpPr txBox="1"/>
          <p:nvPr/>
        </p:nvSpPr>
        <p:spPr>
          <a:xfrm>
            <a:off x="685800" y="466958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3928802610"/>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Object 3"/>
          <p:cNvGraphicFramePr>
            <a:graphicFrameLocks noChangeAspect="1"/>
          </p:cNvGraphicFramePr>
          <p:nvPr>
            <p:extLst>
              <p:ext uri="{D42A27DB-BD31-4B8C-83A1-F6EECF244321}">
                <p14:modId xmlns:p14="http://schemas.microsoft.com/office/powerpoint/2010/main" val="646059557"/>
              </p:ext>
            </p:extLst>
          </p:nvPr>
        </p:nvGraphicFramePr>
        <p:xfrm>
          <a:off x="533400" y="381000"/>
          <a:ext cx="8077200" cy="5227638"/>
        </p:xfrm>
        <a:graphic>
          <a:graphicData uri="http://schemas.openxmlformats.org/presentationml/2006/ole">
            <mc:AlternateContent xmlns:mc="http://schemas.openxmlformats.org/markup-compatibility/2006">
              <mc:Choice xmlns:v="urn:schemas-microsoft-com:vml" Requires="v">
                <p:oleObj spid="_x0000_s5131" name="Acrobat Document" r:id="rId4" imgW="11658600" imgH="7543800" progId="AcroExch.Document.7">
                  <p:embed/>
                </p:oleObj>
              </mc:Choice>
              <mc:Fallback>
                <p:oleObj name="Acrobat Document" r:id="rId4" imgW="11658600" imgH="7543800" progId="AcroExch.Document.7">
                  <p:embed/>
                  <p:pic>
                    <p:nvPicPr>
                      <p:cNvPr id="0" name=""/>
                      <p:cNvPicPr>
                        <a:picLocks noChangeAspect="1" noChangeArrowheads="1"/>
                      </p:cNvPicPr>
                      <p:nvPr/>
                    </p:nvPicPr>
                    <p:blipFill>
                      <a:blip r:embed="rId5"/>
                      <a:srcRect/>
                      <a:stretch>
                        <a:fillRect/>
                      </a:stretch>
                    </p:blipFill>
                    <p:spPr bwMode="auto">
                      <a:xfrm>
                        <a:off x="533400" y="381000"/>
                        <a:ext cx="8077200" cy="5227638"/>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0700" y="5715000"/>
            <a:ext cx="5486400" cy="762000"/>
          </a:xfrm>
        </p:spPr>
        <p:txBody>
          <a:bodyPr>
            <a:normAutofit/>
          </a:bodyPr>
          <a:lstStyle/>
          <a:p>
            <a:pPr algn="ctr"/>
            <a:r>
              <a:rPr lang="en-US" sz="2400" u="sng" dirty="0" smtClean="0"/>
              <a:t>High Voltage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685800" y="990600"/>
            <a:ext cx="7696200" cy="5334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3200400" y="2709387"/>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9" name="TextBox 8"/>
          <p:cNvSpPr txBox="1"/>
          <p:nvPr/>
        </p:nvSpPr>
        <p:spPr>
          <a:xfrm>
            <a:off x="5181600" y="2716395"/>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2" name="TextBox 11"/>
          <p:cNvSpPr txBox="1"/>
          <p:nvPr/>
        </p:nvSpPr>
        <p:spPr>
          <a:xfrm>
            <a:off x="2786743"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3" name="TextBox 12"/>
          <p:cNvSpPr txBox="1"/>
          <p:nvPr/>
        </p:nvSpPr>
        <p:spPr>
          <a:xfrm>
            <a:off x="5581650"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4" name="TextBox 13"/>
          <p:cNvSpPr txBox="1"/>
          <p:nvPr/>
        </p:nvSpPr>
        <p:spPr>
          <a:xfrm>
            <a:off x="4035879" y="1439636"/>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5" name="TextBox 14"/>
          <p:cNvSpPr txBox="1"/>
          <p:nvPr/>
        </p:nvSpPr>
        <p:spPr>
          <a:xfrm>
            <a:off x="4648200" y="1987034"/>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6" name="TextBox 15"/>
          <p:cNvSpPr txBox="1"/>
          <p:nvPr/>
        </p:nvSpPr>
        <p:spPr>
          <a:xfrm>
            <a:off x="7543800" y="19870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7" name="TextBox 16"/>
          <p:cNvSpPr txBox="1"/>
          <p:nvPr/>
        </p:nvSpPr>
        <p:spPr>
          <a:xfrm>
            <a:off x="6324600" y="316230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18" name="TextBox 17"/>
          <p:cNvSpPr txBox="1"/>
          <p:nvPr/>
        </p:nvSpPr>
        <p:spPr>
          <a:xfrm>
            <a:off x="7620000" y="38862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19" name="TextBox 18"/>
          <p:cNvSpPr txBox="1"/>
          <p:nvPr/>
        </p:nvSpPr>
        <p:spPr>
          <a:xfrm>
            <a:off x="7620000" y="46482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20" name="TextBox 19"/>
          <p:cNvSpPr txBox="1"/>
          <p:nvPr/>
        </p:nvSpPr>
        <p:spPr>
          <a:xfrm>
            <a:off x="685800" y="20251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21" name="TextBox 20"/>
          <p:cNvSpPr txBox="1"/>
          <p:nvPr/>
        </p:nvSpPr>
        <p:spPr>
          <a:xfrm>
            <a:off x="1853293" y="318135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2" name="TextBox 21"/>
          <p:cNvSpPr txBox="1"/>
          <p:nvPr/>
        </p:nvSpPr>
        <p:spPr>
          <a:xfrm>
            <a:off x="685800" y="390758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3" name="TextBox 22"/>
          <p:cNvSpPr txBox="1"/>
          <p:nvPr/>
        </p:nvSpPr>
        <p:spPr>
          <a:xfrm>
            <a:off x="685800" y="466958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295152239"/>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Object 3"/>
          <p:cNvGraphicFramePr>
            <a:graphicFrameLocks noChangeAspect="1"/>
          </p:cNvGraphicFramePr>
          <p:nvPr>
            <p:extLst>
              <p:ext uri="{D42A27DB-BD31-4B8C-83A1-F6EECF244321}">
                <p14:modId xmlns:p14="http://schemas.microsoft.com/office/powerpoint/2010/main" val="4135624549"/>
              </p:ext>
            </p:extLst>
          </p:nvPr>
        </p:nvGraphicFramePr>
        <p:xfrm>
          <a:off x="533400" y="381000"/>
          <a:ext cx="8077200" cy="5227042"/>
        </p:xfrm>
        <a:graphic>
          <a:graphicData uri="http://schemas.openxmlformats.org/presentationml/2006/ole">
            <mc:AlternateContent xmlns:mc="http://schemas.openxmlformats.org/markup-compatibility/2006">
              <mc:Choice xmlns:v="urn:schemas-microsoft-com:vml" Requires="v">
                <p:oleObj spid="_x0000_s6155" name="Acrobat Document" r:id="rId4" imgW="11658600" imgH="7543800" progId="AcroExch.Document.7">
                  <p:embed/>
                </p:oleObj>
              </mc:Choice>
              <mc:Fallback>
                <p:oleObj name="Acrobat Document" r:id="rId4" imgW="11658600" imgH="7543800" progId="AcroExch.Document.7">
                  <p:embed/>
                  <p:pic>
                    <p:nvPicPr>
                      <p:cNvPr id="0" name=""/>
                      <p:cNvPicPr>
                        <a:picLocks noChangeAspect="1" noChangeArrowheads="1"/>
                      </p:cNvPicPr>
                      <p:nvPr/>
                    </p:nvPicPr>
                    <p:blipFill>
                      <a:blip r:embed="rId5"/>
                      <a:srcRect/>
                      <a:stretch>
                        <a:fillRect/>
                      </a:stretch>
                    </p:blipFill>
                    <p:spPr bwMode="auto">
                      <a:xfrm>
                        <a:off x="533400" y="381000"/>
                        <a:ext cx="8077200" cy="522704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Medium Voltage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685800" y="990600"/>
            <a:ext cx="2133600" cy="44196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248400" y="990600"/>
            <a:ext cx="2133600" cy="44196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3200400" y="2709387"/>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3" name="TextBox 12"/>
          <p:cNvSpPr txBox="1"/>
          <p:nvPr/>
        </p:nvSpPr>
        <p:spPr>
          <a:xfrm>
            <a:off x="5181600" y="2716395"/>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4" name="TextBox 13"/>
          <p:cNvSpPr txBox="1"/>
          <p:nvPr/>
        </p:nvSpPr>
        <p:spPr>
          <a:xfrm>
            <a:off x="2786743"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5" name="TextBox 14"/>
          <p:cNvSpPr txBox="1"/>
          <p:nvPr/>
        </p:nvSpPr>
        <p:spPr>
          <a:xfrm>
            <a:off x="5581650"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6" name="TextBox 15"/>
          <p:cNvSpPr txBox="1"/>
          <p:nvPr/>
        </p:nvSpPr>
        <p:spPr>
          <a:xfrm>
            <a:off x="4035879" y="1439636"/>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7" name="TextBox 16"/>
          <p:cNvSpPr txBox="1"/>
          <p:nvPr/>
        </p:nvSpPr>
        <p:spPr>
          <a:xfrm>
            <a:off x="4648200" y="1987034"/>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8" name="TextBox 17"/>
          <p:cNvSpPr txBox="1"/>
          <p:nvPr/>
        </p:nvSpPr>
        <p:spPr>
          <a:xfrm>
            <a:off x="7543800" y="19870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9" name="TextBox 18"/>
          <p:cNvSpPr txBox="1"/>
          <p:nvPr/>
        </p:nvSpPr>
        <p:spPr>
          <a:xfrm>
            <a:off x="6324600" y="316230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0" name="TextBox 19"/>
          <p:cNvSpPr txBox="1"/>
          <p:nvPr/>
        </p:nvSpPr>
        <p:spPr>
          <a:xfrm>
            <a:off x="7620000" y="38862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1" name="TextBox 20"/>
          <p:cNvSpPr txBox="1"/>
          <p:nvPr/>
        </p:nvSpPr>
        <p:spPr>
          <a:xfrm>
            <a:off x="7620000" y="46482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22" name="TextBox 21"/>
          <p:cNvSpPr txBox="1"/>
          <p:nvPr/>
        </p:nvSpPr>
        <p:spPr>
          <a:xfrm>
            <a:off x="685800" y="20251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23" name="TextBox 22"/>
          <p:cNvSpPr txBox="1"/>
          <p:nvPr/>
        </p:nvSpPr>
        <p:spPr>
          <a:xfrm>
            <a:off x="1853293" y="318135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4" name="TextBox 23"/>
          <p:cNvSpPr txBox="1"/>
          <p:nvPr/>
        </p:nvSpPr>
        <p:spPr>
          <a:xfrm>
            <a:off x="685800" y="390758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5" name="TextBox 24"/>
          <p:cNvSpPr txBox="1"/>
          <p:nvPr/>
        </p:nvSpPr>
        <p:spPr>
          <a:xfrm>
            <a:off x="685800" y="466958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4026811986"/>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Object 3"/>
          <p:cNvGraphicFramePr>
            <a:graphicFrameLocks noChangeAspect="1"/>
          </p:cNvGraphicFramePr>
          <p:nvPr>
            <p:extLst>
              <p:ext uri="{D42A27DB-BD31-4B8C-83A1-F6EECF244321}">
                <p14:modId xmlns:p14="http://schemas.microsoft.com/office/powerpoint/2010/main" val="2165041654"/>
              </p:ext>
            </p:extLst>
          </p:nvPr>
        </p:nvGraphicFramePr>
        <p:xfrm>
          <a:off x="533400" y="381000"/>
          <a:ext cx="8077200" cy="5227042"/>
        </p:xfrm>
        <a:graphic>
          <a:graphicData uri="http://schemas.openxmlformats.org/presentationml/2006/ole">
            <mc:AlternateContent xmlns:mc="http://schemas.openxmlformats.org/markup-compatibility/2006">
              <mc:Choice xmlns:v="urn:schemas-microsoft-com:vml" Requires="v">
                <p:oleObj spid="_x0000_s7179" name="Acrobat Document" r:id="rId4" imgW="11658600" imgH="7543800" progId="AcroExch.Document.7">
                  <p:embed/>
                </p:oleObj>
              </mc:Choice>
              <mc:Fallback>
                <p:oleObj name="Acrobat Document" r:id="rId4" imgW="11658600" imgH="7543800" progId="AcroExch.Document.7">
                  <p:embed/>
                  <p:pic>
                    <p:nvPicPr>
                      <p:cNvPr id="0" name=""/>
                      <p:cNvPicPr>
                        <a:picLocks noChangeAspect="1" noChangeArrowheads="1"/>
                      </p:cNvPicPr>
                      <p:nvPr/>
                    </p:nvPicPr>
                    <p:blipFill>
                      <a:blip r:embed="rId5"/>
                      <a:srcRect/>
                      <a:stretch>
                        <a:fillRect/>
                      </a:stretch>
                    </p:blipFill>
                    <p:spPr bwMode="auto">
                      <a:xfrm>
                        <a:off x="533400" y="381000"/>
                        <a:ext cx="8077200" cy="522704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Medium Voltage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2819400" y="990600"/>
            <a:ext cx="3429000" cy="23622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5" name="TextBox 4"/>
          <p:cNvSpPr txBox="1"/>
          <p:nvPr/>
        </p:nvSpPr>
        <p:spPr>
          <a:xfrm>
            <a:off x="3200400" y="2709387"/>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2" name="TextBox 11"/>
          <p:cNvSpPr txBox="1"/>
          <p:nvPr/>
        </p:nvSpPr>
        <p:spPr>
          <a:xfrm>
            <a:off x="5181600" y="2716395"/>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3" name="TextBox 12"/>
          <p:cNvSpPr txBox="1"/>
          <p:nvPr/>
        </p:nvSpPr>
        <p:spPr>
          <a:xfrm>
            <a:off x="2786743"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4" name="TextBox 13"/>
          <p:cNvSpPr txBox="1"/>
          <p:nvPr/>
        </p:nvSpPr>
        <p:spPr>
          <a:xfrm>
            <a:off x="5581650"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5" name="TextBox 14"/>
          <p:cNvSpPr txBox="1"/>
          <p:nvPr/>
        </p:nvSpPr>
        <p:spPr>
          <a:xfrm>
            <a:off x="4035879" y="1439636"/>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6" name="TextBox 15"/>
          <p:cNvSpPr txBox="1"/>
          <p:nvPr/>
        </p:nvSpPr>
        <p:spPr>
          <a:xfrm>
            <a:off x="4648200" y="1987034"/>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7" name="TextBox 16"/>
          <p:cNvSpPr txBox="1"/>
          <p:nvPr/>
        </p:nvSpPr>
        <p:spPr>
          <a:xfrm>
            <a:off x="7543800" y="19870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8" name="TextBox 17"/>
          <p:cNvSpPr txBox="1"/>
          <p:nvPr/>
        </p:nvSpPr>
        <p:spPr>
          <a:xfrm>
            <a:off x="6324600" y="316230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19" name="TextBox 18"/>
          <p:cNvSpPr txBox="1"/>
          <p:nvPr/>
        </p:nvSpPr>
        <p:spPr>
          <a:xfrm>
            <a:off x="7620000" y="38862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0" name="TextBox 19"/>
          <p:cNvSpPr txBox="1"/>
          <p:nvPr/>
        </p:nvSpPr>
        <p:spPr>
          <a:xfrm>
            <a:off x="7620000" y="46482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21" name="TextBox 20"/>
          <p:cNvSpPr txBox="1"/>
          <p:nvPr/>
        </p:nvSpPr>
        <p:spPr>
          <a:xfrm>
            <a:off x="685800" y="20251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22" name="TextBox 21"/>
          <p:cNvSpPr txBox="1"/>
          <p:nvPr/>
        </p:nvSpPr>
        <p:spPr>
          <a:xfrm>
            <a:off x="1853293" y="318135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3" name="TextBox 22"/>
          <p:cNvSpPr txBox="1"/>
          <p:nvPr/>
        </p:nvSpPr>
        <p:spPr>
          <a:xfrm>
            <a:off x="685800" y="390758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4" name="TextBox 23"/>
          <p:cNvSpPr txBox="1"/>
          <p:nvPr/>
        </p:nvSpPr>
        <p:spPr>
          <a:xfrm>
            <a:off x="685800" y="466958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3064181913"/>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Object 3"/>
          <p:cNvGraphicFramePr>
            <a:graphicFrameLocks noChangeAspect="1"/>
          </p:cNvGraphicFramePr>
          <p:nvPr>
            <p:extLst>
              <p:ext uri="{D42A27DB-BD31-4B8C-83A1-F6EECF244321}">
                <p14:modId xmlns:p14="http://schemas.microsoft.com/office/powerpoint/2010/main" val="1918193487"/>
              </p:ext>
            </p:extLst>
          </p:nvPr>
        </p:nvGraphicFramePr>
        <p:xfrm>
          <a:off x="533400" y="381000"/>
          <a:ext cx="8077200" cy="5227042"/>
        </p:xfrm>
        <a:graphic>
          <a:graphicData uri="http://schemas.openxmlformats.org/presentationml/2006/ole">
            <mc:AlternateContent xmlns:mc="http://schemas.openxmlformats.org/markup-compatibility/2006">
              <mc:Choice xmlns:v="urn:schemas-microsoft-com:vml" Requires="v">
                <p:oleObj spid="_x0000_s8203" name="Acrobat Document" r:id="rId4" imgW="11658600" imgH="7543800" progId="AcroExch.Document.7">
                  <p:embed/>
                </p:oleObj>
              </mc:Choice>
              <mc:Fallback>
                <p:oleObj name="Acrobat Document" r:id="rId4" imgW="11658600" imgH="7543800" progId="AcroExch.Document.7">
                  <p:embed/>
                  <p:pic>
                    <p:nvPicPr>
                      <p:cNvPr id="0" name=""/>
                      <p:cNvPicPr>
                        <a:picLocks noChangeAspect="1" noChangeArrowheads="1"/>
                      </p:cNvPicPr>
                      <p:nvPr/>
                    </p:nvPicPr>
                    <p:blipFill>
                      <a:blip r:embed="rId5"/>
                      <a:srcRect/>
                      <a:stretch>
                        <a:fillRect/>
                      </a:stretch>
                    </p:blipFill>
                    <p:spPr bwMode="auto">
                      <a:xfrm>
                        <a:off x="533400" y="381000"/>
                        <a:ext cx="8077200" cy="522704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Medium Voltage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685800" y="1600200"/>
            <a:ext cx="2133600" cy="38100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248400" y="1600200"/>
            <a:ext cx="2133600" cy="38100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3200400" y="2709387"/>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3" name="TextBox 12"/>
          <p:cNvSpPr txBox="1"/>
          <p:nvPr/>
        </p:nvSpPr>
        <p:spPr>
          <a:xfrm>
            <a:off x="5181600" y="2716395"/>
            <a:ext cx="838200" cy="369332"/>
          </a:xfrm>
          <a:prstGeom prst="rect">
            <a:avLst/>
          </a:prstGeom>
          <a:noFill/>
        </p:spPr>
        <p:txBody>
          <a:bodyPr wrap="square" rtlCol="0">
            <a:spAutoFit/>
          </a:bodyPr>
          <a:lstStyle/>
          <a:p>
            <a:r>
              <a:rPr lang="en-US" dirty="0" smtClean="0">
                <a:solidFill>
                  <a:srgbClr val="FF0000"/>
                </a:solidFill>
              </a:rPr>
              <a:t>PM+8</a:t>
            </a:r>
            <a:endParaRPr lang="en-US" dirty="0">
              <a:solidFill>
                <a:srgbClr val="FF0000"/>
              </a:solidFill>
            </a:endParaRPr>
          </a:p>
        </p:txBody>
      </p:sp>
      <p:sp>
        <p:nvSpPr>
          <p:cNvPr id="14" name="TextBox 13"/>
          <p:cNvSpPr txBox="1"/>
          <p:nvPr/>
        </p:nvSpPr>
        <p:spPr>
          <a:xfrm>
            <a:off x="2786743"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5" name="TextBox 14"/>
          <p:cNvSpPr txBox="1"/>
          <p:nvPr/>
        </p:nvSpPr>
        <p:spPr>
          <a:xfrm>
            <a:off x="5581650"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6" name="TextBox 15"/>
          <p:cNvSpPr txBox="1"/>
          <p:nvPr/>
        </p:nvSpPr>
        <p:spPr>
          <a:xfrm>
            <a:off x="4035879" y="1439636"/>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7" name="TextBox 16"/>
          <p:cNvSpPr txBox="1"/>
          <p:nvPr/>
        </p:nvSpPr>
        <p:spPr>
          <a:xfrm>
            <a:off x="4648200" y="1987034"/>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8" name="TextBox 17"/>
          <p:cNvSpPr txBox="1"/>
          <p:nvPr/>
        </p:nvSpPr>
        <p:spPr>
          <a:xfrm>
            <a:off x="7543800" y="19870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9" name="TextBox 18"/>
          <p:cNvSpPr txBox="1"/>
          <p:nvPr/>
        </p:nvSpPr>
        <p:spPr>
          <a:xfrm>
            <a:off x="6324600" y="316230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0" name="TextBox 19"/>
          <p:cNvSpPr txBox="1"/>
          <p:nvPr/>
        </p:nvSpPr>
        <p:spPr>
          <a:xfrm>
            <a:off x="7620000" y="38862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1" name="TextBox 20"/>
          <p:cNvSpPr txBox="1"/>
          <p:nvPr/>
        </p:nvSpPr>
        <p:spPr>
          <a:xfrm>
            <a:off x="7620000" y="46482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22" name="TextBox 21"/>
          <p:cNvSpPr txBox="1"/>
          <p:nvPr/>
        </p:nvSpPr>
        <p:spPr>
          <a:xfrm>
            <a:off x="685800" y="20251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23" name="TextBox 22"/>
          <p:cNvSpPr txBox="1"/>
          <p:nvPr/>
        </p:nvSpPr>
        <p:spPr>
          <a:xfrm>
            <a:off x="1853293" y="3181350"/>
            <a:ext cx="933450" cy="369332"/>
          </a:xfrm>
          <a:prstGeom prst="rect">
            <a:avLst/>
          </a:prstGeom>
          <a:noFill/>
        </p:spPr>
        <p:txBody>
          <a:bodyPr wrap="square" rtlCol="0">
            <a:spAutoFit/>
          </a:bodyPr>
          <a:lstStyle/>
          <a:p>
            <a:r>
              <a:rPr lang="en-US" dirty="0" smtClean="0">
                <a:solidFill>
                  <a:srgbClr val="FF0000"/>
                </a:solidFill>
              </a:rPr>
              <a:t>PM-10</a:t>
            </a:r>
            <a:endParaRPr lang="en-US" dirty="0">
              <a:solidFill>
                <a:srgbClr val="FF0000"/>
              </a:solidFill>
            </a:endParaRPr>
          </a:p>
        </p:txBody>
      </p:sp>
      <p:sp>
        <p:nvSpPr>
          <p:cNvPr id="24" name="TextBox 23"/>
          <p:cNvSpPr txBox="1"/>
          <p:nvPr/>
        </p:nvSpPr>
        <p:spPr>
          <a:xfrm>
            <a:off x="685800" y="390758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5" name="TextBox 24"/>
          <p:cNvSpPr txBox="1"/>
          <p:nvPr/>
        </p:nvSpPr>
        <p:spPr>
          <a:xfrm>
            <a:off x="685800" y="466958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2198053231"/>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8" name="Object 4"/>
          <p:cNvGraphicFramePr>
            <a:graphicFrameLocks noChangeAspect="1"/>
          </p:cNvGraphicFramePr>
          <p:nvPr/>
        </p:nvGraphicFramePr>
        <p:xfrm>
          <a:off x="533400" y="381000"/>
          <a:ext cx="8458200" cy="5473602"/>
        </p:xfrm>
        <a:graphic>
          <a:graphicData uri="http://schemas.openxmlformats.org/presentationml/2006/ole">
            <mc:AlternateContent xmlns:mc="http://schemas.openxmlformats.org/markup-compatibility/2006">
              <mc:Choice xmlns:v="urn:schemas-microsoft-com:vml" Requires="v">
                <p:oleObj spid="_x0000_s9227" name="Acrobat Document" r:id="rId4" imgW="11658308" imgH="7543605" progId="AcroExch.Document.7">
                  <p:embed/>
                </p:oleObj>
              </mc:Choice>
              <mc:Fallback>
                <p:oleObj name="Acrobat Document" r:id="rId4" imgW="11658308" imgH="75436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381000"/>
                        <a:ext cx="8458200" cy="547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Emergency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1752600" y="457200"/>
            <a:ext cx="6400800" cy="10668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97627470"/>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8" name="Object 4"/>
          <p:cNvGraphicFramePr>
            <a:graphicFrameLocks noChangeAspect="1"/>
          </p:cNvGraphicFramePr>
          <p:nvPr/>
        </p:nvGraphicFramePr>
        <p:xfrm>
          <a:off x="533400" y="381000"/>
          <a:ext cx="8458200" cy="5473602"/>
        </p:xfrm>
        <a:graphic>
          <a:graphicData uri="http://schemas.openxmlformats.org/presentationml/2006/ole">
            <mc:AlternateContent xmlns:mc="http://schemas.openxmlformats.org/markup-compatibility/2006">
              <mc:Choice xmlns:v="urn:schemas-microsoft-com:vml" Requires="v">
                <p:oleObj spid="_x0000_s10251" name="Acrobat Document" r:id="rId4" imgW="11658308" imgH="7543605" progId="AcroExch.Document.7">
                  <p:embed/>
                </p:oleObj>
              </mc:Choice>
              <mc:Fallback>
                <p:oleObj name="Acrobat Document" r:id="rId4" imgW="11658308" imgH="75436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381000"/>
                        <a:ext cx="8458200" cy="547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Emergency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1752600" y="1371600"/>
            <a:ext cx="6400800" cy="16764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329146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31074" y="914400"/>
            <a:ext cx="8062984" cy="646331"/>
          </a:xfrm>
          <a:prstGeom prst="rect">
            <a:avLst/>
          </a:prstGeom>
          <a:noFill/>
          <a:ln w="9525">
            <a:noFill/>
            <a:miter lim="800000"/>
            <a:headEnd/>
            <a:tailEnd/>
          </a:ln>
          <a:effectLst/>
        </p:spPr>
        <p:txBody>
          <a:bodyPr wrap="square">
            <a:spAutoFit/>
          </a:bodyPr>
          <a:lstStyle/>
          <a:p>
            <a:pPr>
              <a:defRPr/>
            </a:pPr>
            <a:r>
              <a:rPr lang="en-US" altLang="ja-JP" sz="2400" b="1" i="1" dirty="0">
                <a:solidFill>
                  <a:srgbClr val="009999"/>
                </a:solidFill>
                <a:effectLst>
                  <a:outerShdw blurRad="38100" dist="38100" dir="2700000" algn="tl">
                    <a:srgbClr val="000000">
                      <a:alpha val="43137"/>
                    </a:srgbClr>
                  </a:outerShdw>
                </a:effectLst>
                <a:latin typeface="Helvetica" pitchFamily="34" charset="0"/>
              </a:rPr>
              <a:t>Specifications</a:t>
            </a:r>
            <a:r>
              <a:rPr kumimoji="1" lang="en-US" altLang="ja-JP" sz="2800" dirty="0" smtClean="0">
                <a:solidFill>
                  <a:srgbClr val="FF0000"/>
                </a:solidFill>
              </a:rPr>
              <a:t> </a:t>
            </a:r>
            <a:r>
              <a:rPr lang="en-US" altLang="ja-JP" sz="2400" b="1" i="1" dirty="0">
                <a:solidFill>
                  <a:srgbClr val="009999"/>
                </a:solidFill>
                <a:effectLst>
                  <a:outerShdw blurRad="38100" dist="38100" dir="2700000" algn="tl">
                    <a:srgbClr val="000000">
                      <a:alpha val="43137"/>
                    </a:srgbClr>
                  </a:outerShdw>
                </a:effectLst>
                <a:latin typeface="Helvetica" pitchFamily="34" charset="0"/>
              </a:rPr>
              <a:t>of</a:t>
            </a:r>
            <a:r>
              <a:rPr kumimoji="1" lang="en-US" altLang="ja-JP" sz="2800" dirty="0">
                <a:solidFill>
                  <a:srgbClr val="FF0000"/>
                </a:solidFill>
              </a:rPr>
              <a:t> </a:t>
            </a:r>
            <a:r>
              <a:rPr lang="en-US" altLang="ja-JP" sz="2400" b="1" i="1" dirty="0">
                <a:solidFill>
                  <a:srgbClr val="009999"/>
                </a:solidFill>
                <a:effectLst>
                  <a:outerShdw blurRad="38100" dist="38100" dir="2700000" algn="tl">
                    <a:srgbClr val="000000">
                      <a:alpha val="43137"/>
                    </a:srgbClr>
                  </a:outerShdw>
                </a:effectLst>
                <a:latin typeface="Helvetica" pitchFamily="34" charset="0"/>
              </a:rPr>
              <a:t>Cryomodule</a:t>
            </a:r>
            <a:endParaRPr lang="en-US" sz="2400" b="1" i="1" dirty="0">
              <a:solidFill>
                <a:srgbClr val="009999"/>
              </a:solidFill>
              <a:effectLst>
                <a:outerShdw blurRad="38100" dist="38100" dir="2700000" algn="tl">
                  <a:srgbClr val="000000">
                    <a:alpha val="43137"/>
                  </a:srgbClr>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7</a:t>
            </a:fld>
            <a:endParaRPr lang="en-US" dirty="0"/>
          </a:p>
        </p:txBody>
      </p:sp>
      <p:sp>
        <p:nvSpPr>
          <p:cNvPr id="6" name="コンテンツ プレースホルダ 4"/>
          <p:cNvSpPr txBox="1">
            <a:spLocks/>
          </p:cNvSpPr>
          <p:nvPr/>
        </p:nvSpPr>
        <p:spPr>
          <a:xfrm>
            <a:off x="208784" y="896902"/>
            <a:ext cx="8280920" cy="4825516"/>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ltLang="ja-JP" sz="2000" dirty="0" smtClean="0"/>
          </a:p>
          <a:p>
            <a:endParaRPr lang="en-US" altLang="ja-JP" sz="2000" dirty="0" smtClean="0"/>
          </a:p>
          <a:p>
            <a:pPr marL="0" indent="0">
              <a:buNone/>
            </a:pPr>
            <a:r>
              <a:rPr lang="en-US" altLang="ja-JP" sz="2000" dirty="0" smtClean="0"/>
              <a:t>                                                                                 </a:t>
            </a:r>
            <a:r>
              <a:rPr lang="en-US" altLang="ja-JP" sz="1400" b="1" i="1" dirty="0">
                <a:effectLst>
                  <a:outerShdw blurRad="38100" dist="38100" dir="2700000" algn="tl">
                    <a:srgbClr val="000000">
                      <a:alpha val="43137"/>
                    </a:srgbClr>
                  </a:outerShdw>
                </a:effectLst>
                <a:latin typeface="Helvetica" pitchFamily="34" charset="0"/>
              </a:rPr>
              <a:t>Acceptable Angle for sloped attitude</a:t>
            </a:r>
          </a:p>
        </p:txBody>
      </p:sp>
      <p:pic>
        <p:nvPicPr>
          <p:cNvPr id="7" name="Picture 2"/>
          <p:cNvPicPr>
            <a:picLocks noChangeAspect="1" noChangeArrowheads="1"/>
          </p:cNvPicPr>
          <p:nvPr/>
        </p:nvPicPr>
        <p:blipFill>
          <a:blip r:embed="rId2" cstate="print"/>
          <a:srcRect/>
          <a:stretch>
            <a:fillRect/>
          </a:stretch>
        </p:blipFill>
        <p:spPr bwMode="auto">
          <a:xfrm>
            <a:off x="906318" y="2000780"/>
            <a:ext cx="3556248" cy="2743082"/>
          </a:xfrm>
          <a:prstGeom prst="rect">
            <a:avLst/>
          </a:prstGeom>
          <a:noFill/>
          <a:ln w="9525">
            <a:noFill/>
            <a:miter lim="800000"/>
            <a:headEnd/>
            <a:tailEnd/>
          </a:ln>
        </p:spPr>
      </p:pic>
      <p:sp>
        <p:nvSpPr>
          <p:cNvPr id="4" name="Rectangle 3"/>
          <p:cNvSpPr/>
          <p:nvPr/>
        </p:nvSpPr>
        <p:spPr>
          <a:xfrm>
            <a:off x="496854" y="1560731"/>
            <a:ext cx="1522789" cy="369332"/>
          </a:xfrm>
          <a:prstGeom prst="rect">
            <a:avLst/>
          </a:prstGeom>
        </p:spPr>
        <p:txBody>
          <a:bodyPr wrap="none">
            <a:spAutoFit/>
          </a:bodyPr>
          <a:lstStyle/>
          <a:p>
            <a:r>
              <a:rPr lang="en-US" altLang="ja-JP" sz="1400" b="1" i="1" dirty="0">
                <a:effectLst>
                  <a:outerShdw blurRad="38100" dist="38100" dir="2700000" algn="tl">
                    <a:srgbClr val="000000">
                      <a:alpha val="43137"/>
                    </a:srgbClr>
                  </a:outerShdw>
                </a:effectLst>
                <a:latin typeface="Helvetica" pitchFamily="34" charset="0"/>
              </a:rPr>
              <a:t>Equipment</a:t>
            </a:r>
            <a:r>
              <a:rPr lang="en-US" altLang="ja-JP" dirty="0" smtClean="0">
                <a:solidFill>
                  <a:srgbClr val="FF0000"/>
                </a:solidFill>
              </a:rPr>
              <a:t> </a:t>
            </a:r>
            <a:r>
              <a:rPr lang="en-US" altLang="ja-JP" sz="1400" b="1" i="1" dirty="0">
                <a:effectLst>
                  <a:outerShdw blurRad="38100" dist="38100" dir="2700000" algn="tl">
                    <a:srgbClr val="000000">
                      <a:alpha val="43137"/>
                    </a:srgbClr>
                  </a:outerShdw>
                </a:effectLst>
                <a:latin typeface="Helvetica" pitchFamily="34" charset="0"/>
              </a:rPr>
              <a:t>Size</a:t>
            </a:r>
          </a:p>
        </p:txBody>
      </p:sp>
      <p:pic>
        <p:nvPicPr>
          <p:cNvPr id="8" name="Picture 3"/>
          <p:cNvPicPr>
            <a:picLocks noChangeAspect="1" noChangeArrowheads="1"/>
          </p:cNvPicPr>
          <p:nvPr/>
        </p:nvPicPr>
        <p:blipFill>
          <a:blip r:embed="rId3" cstate="print"/>
          <a:srcRect/>
          <a:stretch>
            <a:fillRect/>
          </a:stretch>
        </p:blipFill>
        <p:spPr bwMode="auto">
          <a:xfrm>
            <a:off x="4571999" y="2514600"/>
            <a:ext cx="4468221" cy="3309316"/>
          </a:xfrm>
          <a:prstGeom prst="rect">
            <a:avLst/>
          </a:prstGeom>
          <a:noFill/>
          <a:ln w="9525">
            <a:noFill/>
            <a:miter lim="800000"/>
            <a:headEnd/>
            <a:tailEnd/>
          </a:ln>
        </p:spPr>
      </p:pic>
      <p:sp>
        <p:nvSpPr>
          <p:cNvPr id="9" name="Rectangle 8"/>
          <p:cNvSpPr/>
          <p:nvPr/>
        </p:nvSpPr>
        <p:spPr>
          <a:xfrm>
            <a:off x="2017466" y="2952690"/>
            <a:ext cx="1495981" cy="400110"/>
          </a:xfrm>
          <a:prstGeom prst="rect">
            <a:avLst/>
          </a:prstGeom>
        </p:spPr>
        <p:txBody>
          <a:bodyPr wrap="square">
            <a:spAutoFit/>
          </a:bodyPr>
          <a:lstStyle/>
          <a:p>
            <a:r>
              <a:rPr lang="en-US" altLang="ja-JP" sz="2000" dirty="0" smtClean="0">
                <a:solidFill>
                  <a:prstClr val="black"/>
                </a:solidFill>
              </a:rPr>
              <a:t>for sloped </a:t>
            </a:r>
            <a:endParaRPr lang="en-US" dirty="0"/>
          </a:p>
        </p:txBody>
      </p:sp>
    </p:spTree>
    <p:extLst>
      <p:ext uri="{BB962C8B-B14F-4D97-AF65-F5344CB8AC3E}">
        <p14:creationId xmlns:p14="http://schemas.microsoft.com/office/powerpoint/2010/main" val="36381433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8" name="Object 4"/>
          <p:cNvGraphicFramePr>
            <a:graphicFrameLocks noChangeAspect="1"/>
          </p:cNvGraphicFramePr>
          <p:nvPr/>
        </p:nvGraphicFramePr>
        <p:xfrm>
          <a:off x="533400" y="381000"/>
          <a:ext cx="8458200" cy="5473602"/>
        </p:xfrm>
        <a:graphic>
          <a:graphicData uri="http://schemas.openxmlformats.org/presentationml/2006/ole">
            <mc:AlternateContent xmlns:mc="http://schemas.openxmlformats.org/markup-compatibility/2006">
              <mc:Choice xmlns:v="urn:schemas-microsoft-com:vml" Requires="v">
                <p:oleObj spid="_x0000_s11275" name="Acrobat Document" r:id="rId4" imgW="11658308" imgH="7543605" progId="AcroExch.Document.7">
                  <p:embed/>
                </p:oleObj>
              </mc:Choice>
              <mc:Fallback>
                <p:oleObj name="Acrobat Document" r:id="rId4" imgW="11658308" imgH="75436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381000"/>
                        <a:ext cx="8458200" cy="547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Emergency Power Distribution</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1219200" y="3276600"/>
            <a:ext cx="6400800" cy="25908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57923330"/>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9" name="Object 3"/>
          <p:cNvGraphicFramePr>
            <a:graphicFrameLocks noChangeAspect="1"/>
          </p:cNvGraphicFramePr>
          <p:nvPr/>
        </p:nvGraphicFramePr>
        <p:xfrm>
          <a:off x="609600" y="685800"/>
          <a:ext cx="7945652" cy="5141912"/>
        </p:xfrm>
        <a:graphic>
          <a:graphicData uri="http://schemas.openxmlformats.org/presentationml/2006/ole">
            <mc:AlternateContent xmlns:mc="http://schemas.openxmlformats.org/markup-compatibility/2006">
              <mc:Choice xmlns:v="urn:schemas-microsoft-com:vml" Requires="v">
                <p:oleObj spid="_x0000_s12299" name="Acrobat Document" r:id="rId4" imgW="11658308" imgH="7543605" progId="AcroExch.Document.7">
                  <p:embed/>
                </p:oleObj>
              </mc:Choice>
              <mc:Fallback>
                <p:oleObj name="Acrobat Document" r:id="rId4" imgW="11658308" imgH="75436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685800"/>
                        <a:ext cx="7945652" cy="514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Power Distribution for RF</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1905000" y="685800"/>
            <a:ext cx="5334000" cy="16002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ed Rectangle 15"/>
          <p:cNvSpPr/>
          <p:nvPr/>
        </p:nvSpPr>
        <p:spPr>
          <a:xfrm>
            <a:off x="2057400" y="4267200"/>
            <a:ext cx="1219200" cy="15240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88781704"/>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9" name="Object 3"/>
          <p:cNvGraphicFramePr>
            <a:graphicFrameLocks noChangeAspect="1"/>
          </p:cNvGraphicFramePr>
          <p:nvPr/>
        </p:nvGraphicFramePr>
        <p:xfrm>
          <a:off x="609600" y="685800"/>
          <a:ext cx="7945652" cy="5141912"/>
        </p:xfrm>
        <a:graphic>
          <a:graphicData uri="http://schemas.openxmlformats.org/presentationml/2006/ole">
            <mc:AlternateContent xmlns:mc="http://schemas.openxmlformats.org/markup-compatibility/2006">
              <mc:Choice xmlns:v="urn:schemas-microsoft-com:vml" Requires="v">
                <p:oleObj spid="_x0000_s13323" name="Acrobat Document" r:id="rId4" imgW="11658308" imgH="7543605" progId="AcroExch.Document.7">
                  <p:embed/>
                </p:oleObj>
              </mc:Choice>
              <mc:Fallback>
                <p:oleObj name="Acrobat Document" r:id="rId4" imgW="11658308" imgH="75436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685800"/>
                        <a:ext cx="7945652" cy="514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Power Distribution for RF</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2209800" y="3200400"/>
            <a:ext cx="3200400" cy="10668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3066878"/>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7" name="Object 3"/>
          <p:cNvGraphicFramePr>
            <a:graphicFrameLocks noChangeAspect="1"/>
          </p:cNvGraphicFramePr>
          <p:nvPr/>
        </p:nvGraphicFramePr>
        <p:xfrm>
          <a:off x="152400" y="304800"/>
          <a:ext cx="8831226" cy="5715000"/>
        </p:xfrm>
        <a:graphic>
          <a:graphicData uri="http://schemas.openxmlformats.org/presentationml/2006/ole">
            <mc:AlternateContent xmlns:mc="http://schemas.openxmlformats.org/markup-compatibility/2006">
              <mc:Choice xmlns:v="urn:schemas-microsoft-com:vml" Requires="v">
                <p:oleObj spid="_x0000_s14347" name="Acrobat Document" r:id="rId4" imgW="11658308" imgH="7543605" progId="AcroExch.Document.7">
                  <p:embed/>
                </p:oleObj>
              </mc:Choice>
              <mc:Fallback>
                <p:oleObj name="Acrobat Document" r:id="rId4" imgW="11658308" imgH="75436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304800"/>
                        <a:ext cx="8831226"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Power Distribution for RF</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2057400" y="1600200"/>
            <a:ext cx="5029200" cy="1447800"/>
          </a:xfrm>
          <a:prstGeom prst="roundRect">
            <a:avLst/>
          </a:prstGeom>
          <a:noFill/>
          <a:ln w="15875">
            <a:solidFill>
              <a:srgbClr val="CC0000"/>
            </a:solidFill>
            <a:prstDash val="dash"/>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49575822"/>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71" name="Object 3"/>
          <p:cNvGraphicFramePr>
            <a:graphicFrameLocks noChangeAspect="1"/>
          </p:cNvGraphicFramePr>
          <p:nvPr/>
        </p:nvGraphicFramePr>
        <p:xfrm>
          <a:off x="304800" y="228600"/>
          <a:ext cx="8408677" cy="5638800"/>
        </p:xfrm>
        <a:graphic>
          <a:graphicData uri="http://schemas.openxmlformats.org/presentationml/2006/ole">
            <mc:AlternateContent xmlns:mc="http://schemas.openxmlformats.org/markup-compatibility/2006">
              <mc:Choice xmlns:v="urn:schemas-microsoft-com:vml" Requires="v">
                <p:oleObj spid="_x0000_s15371" name="Acrobat Document" r:id="rId4" imgW="11658308" imgH="7543605" progId="AcroExch.Document.7">
                  <p:embed/>
                </p:oleObj>
              </mc:Choice>
              <mc:Fallback>
                <p:oleObj name="Acrobat Document" r:id="rId4" imgW="11658308" imgH="75436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228600"/>
                        <a:ext cx="8408677"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Power Distribution for Cryo</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30151945"/>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Power System Configuration - DRFS</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4819" name="Object 3"/>
          <p:cNvGraphicFramePr>
            <a:graphicFrameLocks noChangeAspect="1"/>
          </p:cNvGraphicFramePr>
          <p:nvPr>
            <p:extLst>
              <p:ext uri="{D42A27DB-BD31-4B8C-83A1-F6EECF244321}">
                <p14:modId xmlns:p14="http://schemas.microsoft.com/office/powerpoint/2010/main" val="2454736056"/>
              </p:ext>
            </p:extLst>
          </p:nvPr>
        </p:nvGraphicFramePr>
        <p:xfrm>
          <a:off x="561151" y="457200"/>
          <a:ext cx="8049449" cy="5209083"/>
        </p:xfrm>
        <a:graphic>
          <a:graphicData uri="http://schemas.openxmlformats.org/presentationml/2006/ole">
            <mc:AlternateContent xmlns:mc="http://schemas.openxmlformats.org/markup-compatibility/2006">
              <mc:Choice xmlns:v="urn:schemas-microsoft-com:vml" Requires="v">
                <p:oleObj spid="_x0000_s16395" name="Acrobat Document" r:id="rId4" imgW="11658600" imgH="7543800" progId="AcroExch.Document.7">
                  <p:embed/>
                </p:oleObj>
              </mc:Choice>
              <mc:Fallback>
                <p:oleObj name="Acrobat Document" r:id="rId4" imgW="11658600" imgH="7543800" progId="AcroExch.Document.7">
                  <p:embed/>
                  <p:pic>
                    <p:nvPicPr>
                      <p:cNvPr id="0" name=""/>
                      <p:cNvPicPr>
                        <a:picLocks noChangeAspect="1" noChangeArrowheads="1"/>
                      </p:cNvPicPr>
                      <p:nvPr/>
                    </p:nvPicPr>
                    <p:blipFill>
                      <a:blip r:embed="rId5"/>
                      <a:srcRect/>
                      <a:stretch>
                        <a:fillRect/>
                      </a:stretch>
                    </p:blipFill>
                    <p:spPr bwMode="auto">
                      <a:xfrm>
                        <a:off x="561151" y="457200"/>
                        <a:ext cx="8049449" cy="5209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Rectangle 8"/>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786743"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2" name="TextBox 11"/>
          <p:cNvSpPr txBox="1"/>
          <p:nvPr/>
        </p:nvSpPr>
        <p:spPr>
          <a:xfrm>
            <a:off x="5581650" y="1447800"/>
            <a:ext cx="838200" cy="369332"/>
          </a:xfrm>
          <a:prstGeom prst="rect">
            <a:avLst/>
          </a:prstGeom>
          <a:noFill/>
        </p:spPr>
        <p:txBody>
          <a:bodyPr wrap="square" rtlCol="0">
            <a:spAutoFit/>
          </a:bodyPr>
          <a:lstStyle/>
          <a:p>
            <a:r>
              <a:rPr lang="en-US" dirty="0" smtClean="0">
                <a:solidFill>
                  <a:srgbClr val="FF0000"/>
                </a:solidFill>
              </a:rPr>
              <a:t>PM+7</a:t>
            </a:r>
            <a:endParaRPr lang="en-US" dirty="0">
              <a:solidFill>
                <a:srgbClr val="FF0000"/>
              </a:solidFill>
            </a:endParaRPr>
          </a:p>
        </p:txBody>
      </p:sp>
      <p:sp>
        <p:nvSpPr>
          <p:cNvPr id="13" name="TextBox 12"/>
          <p:cNvSpPr txBox="1"/>
          <p:nvPr/>
        </p:nvSpPr>
        <p:spPr>
          <a:xfrm>
            <a:off x="3810000" y="1987034"/>
            <a:ext cx="838200" cy="369332"/>
          </a:xfrm>
          <a:prstGeom prst="rect">
            <a:avLst/>
          </a:prstGeom>
          <a:noFill/>
        </p:spPr>
        <p:txBody>
          <a:bodyPr wrap="square" rtlCol="0">
            <a:spAutoFit/>
          </a:bodyPr>
          <a:lstStyle/>
          <a:p>
            <a:r>
              <a:rPr lang="en-US" dirty="0" smtClean="0">
                <a:solidFill>
                  <a:srgbClr val="FF0000"/>
                </a:solidFill>
              </a:rPr>
              <a:t>PMB0</a:t>
            </a:r>
            <a:endParaRPr lang="en-US" dirty="0">
              <a:solidFill>
                <a:srgbClr val="FF0000"/>
              </a:solidFill>
            </a:endParaRPr>
          </a:p>
        </p:txBody>
      </p:sp>
      <p:sp>
        <p:nvSpPr>
          <p:cNvPr id="14" name="TextBox 13"/>
          <p:cNvSpPr txBox="1"/>
          <p:nvPr/>
        </p:nvSpPr>
        <p:spPr>
          <a:xfrm>
            <a:off x="4648200" y="1987034"/>
            <a:ext cx="838200" cy="369332"/>
          </a:xfrm>
          <a:prstGeom prst="rect">
            <a:avLst/>
          </a:prstGeom>
          <a:noFill/>
        </p:spPr>
        <p:txBody>
          <a:bodyPr wrap="square" rtlCol="0">
            <a:spAutoFit/>
          </a:bodyPr>
          <a:lstStyle/>
          <a:p>
            <a:r>
              <a:rPr lang="en-US" dirty="0" smtClean="0">
                <a:solidFill>
                  <a:srgbClr val="FF0000"/>
                </a:solidFill>
              </a:rPr>
              <a:t>PMC0</a:t>
            </a:r>
            <a:endParaRPr lang="en-US" dirty="0">
              <a:solidFill>
                <a:srgbClr val="FF0000"/>
              </a:solidFill>
            </a:endParaRPr>
          </a:p>
        </p:txBody>
      </p:sp>
      <p:sp>
        <p:nvSpPr>
          <p:cNvPr id="15" name="TextBox 14"/>
          <p:cNvSpPr txBox="1"/>
          <p:nvPr/>
        </p:nvSpPr>
        <p:spPr>
          <a:xfrm>
            <a:off x="7543800" y="19870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17" name="TextBox 16"/>
          <p:cNvSpPr txBox="1"/>
          <p:nvPr/>
        </p:nvSpPr>
        <p:spPr>
          <a:xfrm>
            <a:off x="7620000" y="388620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18" name="TextBox 17"/>
          <p:cNvSpPr txBox="1"/>
          <p:nvPr/>
        </p:nvSpPr>
        <p:spPr>
          <a:xfrm>
            <a:off x="7620000" y="464820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
        <p:nvSpPr>
          <p:cNvPr id="19" name="TextBox 18"/>
          <p:cNvSpPr txBox="1"/>
          <p:nvPr/>
        </p:nvSpPr>
        <p:spPr>
          <a:xfrm>
            <a:off x="685800" y="2025134"/>
            <a:ext cx="838200" cy="369332"/>
          </a:xfrm>
          <a:prstGeom prst="rect">
            <a:avLst/>
          </a:prstGeom>
          <a:noFill/>
        </p:spPr>
        <p:txBody>
          <a:bodyPr wrap="square" rtlCol="0">
            <a:spAutoFit/>
          </a:bodyPr>
          <a:lstStyle/>
          <a:p>
            <a:r>
              <a:rPr lang="en-US" dirty="0" smtClean="0">
                <a:solidFill>
                  <a:srgbClr val="FF0000"/>
                </a:solidFill>
              </a:rPr>
              <a:t>PM-9</a:t>
            </a:r>
            <a:endParaRPr lang="en-US" dirty="0">
              <a:solidFill>
                <a:srgbClr val="FF0000"/>
              </a:solidFill>
            </a:endParaRPr>
          </a:p>
        </p:txBody>
      </p:sp>
      <p:sp>
        <p:nvSpPr>
          <p:cNvPr id="21" name="TextBox 20"/>
          <p:cNvSpPr txBox="1"/>
          <p:nvPr/>
        </p:nvSpPr>
        <p:spPr>
          <a:xfrm>
            <a:off x="685800" y="3907580"/>
            <a:ext cx="990600" cy="369332"/>
          </a:xfrm>
          <a:prstGeom prst="rect">
            <a:avLst/>
          </a:prstGeom>
          <a:noFill/>
        </p:spPr>
        <p:txBody>
          <a:bodyPr wrap="square" rtlCol="0">
            <a:spAutoFit/>
          </a:bodyPr>
          <a:lstStyle/>
          <a:p>
            <a:r>
              <a:rPr lang="en-US" dirty="0" smtClean="0">
                <a:solidFill>
                  <a:srgbClr val="FF0000"/>
                </a:solidFill>
              </a:rPr>
              <a:t>PM-11</a:t>
            </a:r>
            <a:endParaRPr lang="en-US" dirty="0">
              <a:solidFill>
                <a:srgbClr val="FF0000"/>
              </a:solidFill>
            </a:endParaRPr>
          </a:p>
        </p:txBody>
      </p:sp>
      <p:sp>
        <p:nvSpPr>
          <p:cNvPr id="22" name="TextBox 21"/>
          <p:cNvSpPr txBox="1"/>
          <p:nvPr/>
        </p:nvSpPr>
        <p:spPr>
          <a:xfrm>
            <a:off x="685800" y="4669580"/>
            <a:ext cx="914400" cy="369332"/>
          </a:xfrm>
          <a:prstGeom prst="rect">
            <a:avLst/>
          </a:prstGeom>
          <a:noFill/>
        </p:spPr>
        <p:txBody>
          <a:bodyPr wrap="square" rtlCol="0">
            <a:spAutoFit/>
          </a:bodyPr>
          <a:lstStyle/>
          <a:p>
            <a:r>
              <a:rPr lang="en-US" dirty="0" smtClean="0">
                <a:solidFill>
                  <a:srgbClr val="FF0000"/>
                </a:solidFill>
              </a:rPr>
              <a:t>PM-12</a:t>
            </a:r>
            <a:endParaRPr lang="en-US" dirty="0">
              <a:solidFill>
                <a:srgbClr val="FF0000"/>
              </a:solidFill>
            </a:endParaRPr>
          </a:p>
        </p:txBody>
      </p:sp>
    </p:spTree>
    <p:extLst>
      <p:ext uri="{BB962C8B-B14F-4D97-AF65-F5344CB8AC3E}">
        <p14:creationId xmlns:p14="http://schemas.microsoft.com/office/powerpoint/2010/main" val="3391801678"/>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92288" y="5791200"/>
            <a:ext cx="5486400" cy="762000"/>
          </a:xfrm>
        </p:spPr>
        <p:txBody>
          <a:bodyPr>
            <a:normAutofit/>
          </a:bodyPr>
          <a:lstStyle/>
          <a:p>
            <a:pPr algn="ctr"/>
            <a:r>
              <a:rPr lang="en-US" sz="2400" u="sng" dirty="0" smtClean="0"/>
              <a:t>Power Distribution for RF - DRFS</a:t>
            </a:r>
            <a:endParaRPr lang="en-US" sz="2400" u="sng" dirty="0"/>
          </a:p>
        </p:txBody>
      </p:sp>
      <p:sp>
        <p:nvSpPr>
          <p:cNvPr id="10" name="Rectangle 9"/>
          <p:cNvSpPr/>
          <p:nvPr/>
        </p:nvSpPr>
        <p:spPr>
          <a:xfrm>
            <a:off x="457200" y="381000"/>
            <a:ext cx="8153400" cy="556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5844" name="Object 4"/>
          <p:cNvGraphicFramePr>
            <a:graphicFrameLocks noChangeAspect="1"/>
          </p:cNvGraphicFramePr>
          <p:nvPr>
            <p:extLst>
              <p:ext uri="{D42A27DB-BD31-4B8C-83A1-F6EECF244321}">
                <p14:modId xmlns:p14="http://schemas.microsoft.com/office/powerpoint/2010/main" val="1470555197"/>
              </p:ext>
            </p:extLst>
          </p:nvPr>
        </p:nvGraphicFramePr>
        <p:xfrm>
          <a:off x="207825" y="381000"/>
          <a:ext cx="8652150" cy="5599113"/>
        </p:xfrm>
        <a:graphic>
          <a:graphicData uri="http://schemas.openxmlformats.org/presentationml/2006/ole">
            <mc:AlternateContent xmlns:mc="http://schemas.openxmlformats.org/markup-compatibility/2006">
              <mc:Choice xmlns:v="urn:schemas-microsoft-com:vml" Requires="v">
                <p:oleObj spid="_x0000_s17419" name="Acrobat Document" r:id="rId4" imgW="11658600" imgH="7543800" progId="AcroExch.Document.7">
                  <p:embed/>
                </p:oleObj>
              </mc:Choice>
              <mc:Fallback>
                <p:oleObj name="Acrobat Document" r:id="rId4" imgW="11658600" imgH="7543800" progId="AcroExch.Document.7">
                  <p:embed/>
                  <p:pic>
                    <p:nvPicPr>
                      <p:cNvPr id="0" name=""/>
                      <p:cNvPicPr>
                        <a:picLocks noChangeAspect="1" noChangeArrowheads="1"/>
                      </p:cNvPicPr>
                      <p:nvPr/>
                    </p:nvPicPr>
                    <p:blipFill>
                      <a:blip r:embed="rId5"/>
                      <a:srcRect/>
                      <a:stretch>
                        <a:fillRect/>
                      </a:stretch>
                    </p:blipFill>
                    <p:spPr bwMode="auto">
                      <a:xfrm>
                        <a:off x="207825" y="381000"/>
                        <a:ext cx="8652150" cy="559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Rectangle 8"/>
          <p:cNvSpPr/>
          <p:nvPr/>
        </p:nvSpPr>
        <p:spPr>
          <a:xfrm>
            <a:off x="533400" y="381000"/>
            <a:ext cx="8077200" cy="5638800"/>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3352800" y="533400"/>
            <a:ext cx="2182585" cy="369332"/>
          </a:xfrm>
          <a:prstGeom prst="rect">
            <a:avLst/>
          </a:prstGeom>
          <a:noFill/>
        </p:spPr>
        <p:txBody>
          <a:bodyPr wrap="none" rtlCol="0">
            <a:spAutoFit/>
          </a:bodyPr>
          <a:lstStyle/>
          <a:p>
            <a:r>
              <a:rPr lang="en-US" b="1" dirty="0" smtClean="0">
                <a:solidFill>
                  <a:schemeClr val="accent2">
                    <a:lumMod val="75000"/>
                  </a:schemeClr>
                </a:solidFill>
              </a:rPr>
              <a:t>SHAFT BASE CAVERN</a:t>
            </a:r>
            <a:endParaRPr lang="en-US" b="1" dirty="0">
              <a:solidFill>
                <a:schemeClr val="accent2">
                  <a:lumMod val="75000"/>
                </a:schemeClr>
              </a:solidFill>
            </a:endParaRPr>
          </a:p>
        </p:txBody>
      </p:sp>
      <p:sp>
        <p:nvSpPr>
          <p:cNvPr id="3" name="TextBox 2"/>
          <p:cNvSpPr txBox="1"/>
          <p:nvPr/>
        </p:nvSpPr>
        <p:spPr>
          <a:xfrm>
            <a:off x="6400800" y="3886200"/>
            <a:ext cx="1905000" cy="369332"/>
          </a:xfrm>
          <a:prstGeom prst="rect">
            <a:avLst/>
          </a:prstGeom>
          <a:noFill/>
        </p:spPr>
        <p:txBody>
          <a:bodyPr wrap="square" rtlCol="0">
            <a:spAutoFit/>
          </a:bodyPr>
          <a:lstStyle/>
          <a:p>
            <a:r>
              <a:rPr lang="en-US" b="1" dirty="0" smtClean="0">
                <a:solidFill>
                  <a:schemeClr val="accent2">
                    <a:lumMod val="75000"/>
                  </a:schemeClr>
                </a:solidFill>
              </a:rPr>
              <a:t>MAIN LINAC RF</a:t>
            </a:r>
            <a:endParaRPr lang="en-US" b="1" dirty="0">
              <a:solidFill>
                <a:schemeClr val="accent2">
                  <a:lumMod val="75000"/>
                </a:schemeClr>
              </a:solidFill>
            </a:endParaRPr>
          </a:p>
        </p:txBody>
      </p:sp>
      <p:sp>
        <p:nvSpPr>
          <p:cNvPr id="8" name="TextBox 7"/>
          <p:cNvSpPr txBox="1"/>
          <p:nvPr/>
        </p:nvSpPr>
        <p:spPr>
          <a:xfrm>
            <a:off x="838200" y="3886200"/>
            <a:ext cx="1676400" cy="369332"/>
          </a:xfrm>
          <a:prstGeom prst="rect">
            <a:avLst/>
          </a:prstGeom>
          <a:noFill/>
        </p:spPr>
        <p:txBody>
          <a:bodyPr wrap="square" rtlCol="0">
            <a:spAutoFit/>
          </a:bodyPr>
          <a:lstStyle/>
          <a:p>
            <a:r>
              <a:rPr lang="en-US" b="1" dirty="0" smtClean="0">
                <a:solidFill>
                  <a:schemeClr val="accent2">
                    <a:lumMod val="75000"/>
                  </a:schemeClr>
                </a:solidFill>
              </a:rPr>
              <a:t>MAIN LINAC RF</a:t>
            </a:r>
          </a:p>
        </p:txBody>
      </p:sp>
    </p:spTree>
    <p:extLst>
      <p:ext uri="{BB962C8B-B14F-4D97-AF65-F5344CB8AC3E}">
        <p14:creationId xmlns:p14="http://schemas.microsoft.com/office/powerpoint/2010/main" val="170916850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57200" y="1066800"/>
            <a:ext cx="8062984" cy="4955203"/>
          </a:xfrm>
          <a:prstGeom prst="rect">
            <a:avLst/>
          </a:prstGeom>
          <a:noFill/>
          <a:ln w="9525">
            <a:noFill/>
            <a:miter lim="800000"/>
            <a:headEnd/>
            <a:tailEnd/>
          </a:ln>
          <a:effectLst/>
        </p:spPr>
        <p:txBody>
          <a:bodyPr wrap="square">
            <a:spAutoFit/>
          </a:bodyPr>
          <a:lstStyle/>
          <a:p>
            <a:pPr>
              <a:defRPr/>
            </a:pPr>
            <a:r>
              <a:rPr lang="en-US" sz="2800" b="1" i="1" u="sng" dirty="0" smtClean="0">
                <a:effectLst>
                  <a:outerShdw blurRad="38100" dist="38100" dir="2700000" algn="tl">
                    <a:srgbClr val="C0C0C0"/>
                  </a:outerShdw>
                </a:effectLst>
                <a:latin typeface="Helvetica" pitchFamily="34" charset="0"/>
              </a:rPr>
              <a:t>Americas Civil Construction Status</a:t>
            </a:r>
          </a:p>
          <a:p>
            <a:pPr>
              <a:defRPr/>
            </a:pPr>
            <a:endParaRPr lang="en-US" sz="2800" b="1" i="1" u="sng" dirty="0">
              <a:solidFill>
                <a:srgbClr val="009999"/>
              </a:solidFill>
              <a:effectLst>
                <a:outerShdw blurRad="38100" dist="38100" dir="2700000" algn="tl">
                  <a:srgbClr val="C0C0C0"/>
                </a:outerShdw>
              </a:effectLst>
              <a:latin typeface="Helvetica" pitchFamily="34" charset="0"/>
            </a:endParaRPr>
          </a:p>
          <a:p>
            <a:pPr marL="457200" indent="-457200">
              <a:buFont typeface="Arial" pitchFamily="34" charset="0"/>
              <a:buChar char="•"/>
              <a:defRPr/>
            </a:pPr>
            <a:r>
              <a:rPr lang="en-US" sz="2800" b="1" i="1" dirty="0" smtClean="0">
                <a:solidFill>
                  <a:srgbClr val="009999"/>
                </a:solidFill>
                <a:effectLst>
                  <a:outerShdw blurRad="38100" dist="38100" dir="2700000" algn="tl">
                    <a:srgbClr val="C0C0C0"/>
                  </a:outerShdw>
                </a:effectLst>
                <a:latin typeface="Helvetica" pitchFamily="34" charset="0"/>
              </a:rPr>
              <a:t>SB2009 Main Linac Cost Breakdown</a:t>
            </a:r>
          </a:p>
          <a:p>
            <a:pPr marL="457200" indent="-457200">
              <a:buFont typeface="Arial" pitchFamily="34" charset="0"/>
              <a:buChar char="•"/>
              <a:defRPr/>
            </a:pPr>
            <a:r>
              <a:rPr lang="en-US" sz="2800" b="1" i="1" dirty="0" smtClean="0">
                <a:solidFill>
                  <a:srgbClr val="009999"/>
                </a:solidFill>
                <a:effectLst>
                  <a:outerShdw blurRad="38100" dist="38100" dir="2700000" algn="tl">
                    <a:srgbClr val="C0C0C0"/>
                  </a:outerShdw>
                </a:effectLst>
                <a:latin typeface="Helvetica" pitchFamily="34" charset="0"/>
              </a:rPr>
              <a:t>Developed KCS Main Linac Tunnel Cross Section for TBM </a:t>
            </a:r>
          </a:p>
          <a:p>
            <a:pPr marL="457200" indent="-457200">
              <a:buFont typeface="Arial" pitchFamily="34" charset="0"/>
              <a:buChar char="•"/>
              <a:defRPr/>
            </a:pPr>
            <a:r>
              <a:rPr lang="en-US" sz="2800" b="1" i="1" dirty="0" smtClean="0">
                <a:solidFill>
                  <a:srgbClr val="009999"/>
                </a:solidFill>
                <a:effectLst>
                  <a:outerShdw blurRad="38100" dist="38100" dir="2700000" algn="tl">
                    <a:srgbClr val="C0C0C0"/>
                  </a:outerShdw>
                </a:effectLst>
                <a:latin typeface="Helvetica" pitchFamily="34" charset="0"/>
              </a:rPr>
              <a:t>Advanced Site and Building programing with functional layouts</a:t>
            </a:r>
          </a:p>
          <a:p>
            <a:pPr marL="457200" indent="-457200">
              <a:buFont typeface="Arial" pitchFamily="34" charset="0"/>
              <a:buChar char="•"/>
              <a:defRPr/>
            </a:pPr>
            <a:r>
              <a:rPr lang="en-US" sz="2800" b="1" i="1" dirty="0" smtClean="0">
                <a:solidFill>
                  <a:srgbClr val="009999"/>
                </a:solidFill>
                <a:effectLst>
                  <a:outerShdw blurRad="38100" dist="38100" dir="2700000" algn="tl">
                    <a:srgbClr val="C0C0C0"/>
                  </a:outerShdw>
                </a:effectLst>
                <a:latin typeface="Helvetica" pitchFamily="34" charset="0"/>
              </a:rPr>
              <a:t>Studied tunnel rock support methods, tunnel lining and slab alternatives</a:t>
            </a:r>
          </a:p>
          <a:p>
            <a:pPr marL="457200" indent="-457200">
              <a:buFont typeface="Arial" pitchFamily="34" charset="0"/>
              <a:buChar char="•"/>
              <a:defRPr/>
            </a:pPr>
            <a:r>
              <a:rPr lang="en-US" sz="2800" b="1" i="1" dirty="0" smtClean="0">
                <a:solidFill>
                  <a:srgbClr val="009999"/>
                </a:solidFill>
                <a:effectLst>
                  <a:outerShdw blurRad="38100" dist="38100" dir="2700000" algn="tl">
                    <a:srgbClr val="C0C0C0"/>
                  </a:outerShdw>
                </a:effectLst>
                <a:latin typeface="Helvetica" pitchFamily="34" charset="0"/>
              </a:rPr>
              <a:t>Approach to Life </a:t>
            </a:r>
            <a:r>
              <a:rPr lang="en-US" sz="2800" b="1" i="1" dirty="0">
                <a:solidFill>
                  <a:srgbClr val="009999"/>
                </a:solidFill>
                <a:effectLst>
                  <a:outerShdw blurRad="38100" dist="38100" dir="2700000" algn="tl">
                    <a:srgbClr val="C0C0C0"/>
                  </a:outerShdw>
                </a:effectLst>
                <a:latin typeface="Helvetica" pitchFamily="34" charset="0"/>
              </a:rPr>
              <a:t>S</a:t>
            </a:r>
            <a:r>
              <a:rPr lang="en-US" sz="2800" b="1" i="1" dirty="0" smtClean="0">
                <a:solidFill>
                  <a:srgbClr val="009999"/>
                </a:solidFill>
                <a:effectLst>
                  <a:outerShdw blurRad="38100" dist="38100" dir="2700000" algn="tl">
                    <a:srgbClr val="C0C0C0"/>
                  </a:outerShdw>
                </a:effectLst>
                <a:latin typeface="Helvetica" pitchFamily="34" charset="0"/>
              </a:rPr>
              <a:t>afety developed </a:t>
            </a:r>
          </a:p>
          <a:p>
            <a:pPr marL="457200" indent="-457200">
              <a:buFont typeface="Arial" pitchFamily="34" charset="0"/>
              <a:buChar char="•"/>
              <a:defRPr/>
            </a:pPr>
            <a:r>
              <a:rPr lang="en-US" sz="2800" b="1" i="1" dirty="0" smtClean="0">
                <a:solidFill>
                  <a:srgbClr val="009999"/>
                </a:solidFill>
                <a:effectLst>
                  <a:outerShdw blurRad="38100" dist="38100" dir="2700000" algn="tl">
                    <a:srgbClr val="C0C0C0"/>
                  </a:outerShdw>
                </a:effectLst>
                <a:latin typeface="Helvetica" pitchFamily="34" charset="0"/>
              </a:rPr>
              <a:t>Timing</a:t>
            </a:r>
            <a:endParaRPr lang="en-US" sz="2800" b="1" i="1" dirty="0">
              <a:solidFill>
                <a:srgbClr val="009999"/>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8</a:t>
            </a:fld>
            <a:endParaRPr lang="en-US" dirty="0"/>
          </a:p>
        </p:txBody>
      </p:sp>
    </p:spTree>
    <p:extLst>
      <p:ext uri="{BB962C8B-B14F-4D97-AF65-F5344CB8AC3E}">
        <p14:creationId xmlns:p14="http://schemas.microsoft.com/office/powerpoint/2010/main" val="2132663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04800" y="957943"/>
            <a:ext cx="8062984" cy="646331"/>
          </a:xfrm>
          <a:prstGeom prst="rect">
            <a:avLst/>
          </a:prstGeom>
          <a:noFill/>
          <a:ln w="9525">
            <a:noFill/>
            <a:miter lim="800000"/>
            <a:headEnd/>
            <a:tailEnd/>
          </a:ln>
          <a:effectLst/>
        </p:spPr>
        <p:txBody>
          <a:bodyPr wrap="square">
            <a:spAutoFit/>
          </a:bodyPr>
          <a:lstStyle/>
          <a:p>
            <a:pPr>
              <a:defRPr/>
            </a:pPr>
            <a:r>
              <a:rPr lang="en-US" sz="2800" b="1" i="1" u="sng" dirty="0" smtClean="0">
                <a:solidFill>
                  <a:srgbClr val="009999"/>
                </a:solidFill>
                <a:effectLst>
                  <a:outerShdw blurRad="38100" dist="38100" dir="2700000" algn="tl">
                    <a:srgbClr val="C0C0C0"/>
                  </a:outerShdw>
                </a:effectLst>
                <a:latin typeface="Helvetica" pitchFamily="34" charset="0"/>
              </a:rPr>
              <a:t>2009 Breakdown of Main Linac Costs</a:t>
            </a:r>
            <a:endParaRPr lang="en-US" sz="2800" b="1" i="1" u="sng" dirty="0">
              <a:solidFill>
                <a:srgbClr val="009999"/>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9</a:t>
            </a:fld>
            <a:endParaRPr lang="en-US" dirty="0"/>
          </a:p>
        </p:txBody>
      </p:sp>
      <p:sp>
        <p:nvSpPr>
          <p:cNvPr id="5" name="Text Box 3"/>
          <p:cNvSpPr txBox="1">
            <a:spLocks noChangeArrowheads="1"/>
          </p:cNvSpPr>
          <p:nvPr/>
        </p:nvSpPr>
        <p:spPr bwMode="auto">
          <a:xfrm>
            <a:off x="533400" y="5257800"/>
            <a:ext cx="4343400" cy="1631216"/>
          </a:xfrm>
          <a:prstGeom prst="rect">
            <a:avLst/>
          </a:prstGeom>
          <a:noFill/>
          <a:ln w="9525">
            <a:noFill/>
            <a:miter lim="800000"/>
            <a:headEnd/>
            <a:tailEnd/>
          </a:ln>
          <a:effectLst/>
        </p:spPr>
        <p:txBody>
          <a:bodyPr wrap="square">
            <a:spAutoFit/>
          </a:bodyPr>
          <a:lstStyle/>
          <a:p>
            <a:pPr marL="285750" lvl="0" indent="-285750">
              <a:buFont typeface="Arial" pitchFamily="34" charset="0"/>
              <a:buChar char="•"/>
            </a:pPr>
            <a:endParaRPr lang="en-US" sz="2000" b="1" i="1" dirty="0" smtClean="0">
              <a:latin typeface="Helvetica" pitchFamily="34" charset="0"/>
            </a:endParaRPr>
          </a:p>
          <a:p>
            <a:endParaRPr lang="en-US" sz="2000" b="1" i="1" dirty="0">
              <a:latin typeface="Helvetica" pitchFamily="34" charset="0"/>
            </a:endParaRPr>
          </a:p>
          <a:p>
            <a:endParaRPr lang="en-US" sz="2000" b="1" i="1" dirty="0" smtClean="0">
              <a:latin typeface="Helvetica" pitchFamily="34" charset="0"/>
            </a:endParaRPr>
          </a:p>
          <a:p>
            <a:pPr marL="285750" indent="-285750">
              <a:buFont typeface="Arial" pitchFamily="34" charset="0"/>
              <a:buChar char="•"/>
            </a:pPr>
            <a:endParaRPr lang="en-US" sz="2000" b="1" i="1" dirty="0" smtClean="0">
              <a:latin typeface="Helvetica" pitchFamily="34" charset="0"/>
            </a:endParaRPr>
          </a:p>
          <a:p>
            <a:pPr lvl="1">
              <a:buSzPct val="100000"/>
            </a:pPr>
            <a:endParaRPr lang="en-US" sz="2000" b="1" i="1" dirty="0" smtClean="0">
              <a:effectLst>
                <a:outerShdw blurRad="38100" dist="38100" dir="2700000" algn="tl">
                  <a:srgbClr val="000000">
                    <a:alpha val="43137"/>
                  </a:srgbClr>
                </a:outerShdw>
              </a:effectLst>
              <a:latin typeface="Helvetica" pitchFamily="34" charset="0"/>
              <a:cs typeface="Helvetica"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3646866"/>
            <a:ext cx="2171700" cy="226612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179" y="1825591"/>
            <a:ext cx="4686300" cy="35433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6174" y="1474863"/>
            <a:ext cx="3039076" cy="2156763"/>
          </a:xfrm>
          <a:prstGeom prst="rect">
            <a:avLst/>
          </a:prstGeom>
        </p:spPr>
      </p:pic>
      <p:sp>
        <p:nvSpPr>
          <p:cNvPr id="8" name="TextBox 7"/>
          <p:cNvSpPr txBox="1"/>
          <p:nvPr/>
        </p:nvSpPr>
        <p:spPr>
          <a:xfrm>
            <a:off x="1312488" y="5368891"/>
            <a:ext cx="3341915" cy="369332"/>
          </a:xfrm>
          <a:prstGeom prst="rect">
            <a:avLst/>
          </a:prstGeom>
          <a:noFill/>
        </p:spPr>
        <p:txBody>
          <a:bodyPr wrap="square" rtlCol="0">
            <a:spAutoFit/>
          </a:bodyPr>
          <a:lstStyle/>
          <a:p>
            <a:r>
              <a:rPr lang="en-US" b="1" dirty="0" smtClean="0"/>
              <a:t>Level 2 CFS Breakdown</a:t>
            </a:r>
            <a:endParaRPr lang="en-US" b="1" dirty="0"/>
          </a:p>
        </p:txBody>
      </p:sp>
      <p:sp>
        <p:nvSpPr>
          <p:cNvPr id="9" name="TextBox 8"/>
          <p:cNvSpPr txBox="1"/>
          <p:nvPr/>
        </p:nvSpPr>
        <p:spPr>
          <a:xfrm>
            <a:off x="5410200" y="3481946"/>
            <a:ext cx="1524000" cy="646331"/>
          </a:xfrm>
          <a:prstGeom prst="rect">
            <a:avLst/>
          </a:prstGeom>
          <a:noFill/>
        </p:spPr>
        <p:txBody>
          <a:bodyPr wrap="square" rtlCol="0">
            <a:spAutoFit/>
          </a:bodyPr>
          <a:lstStyle/>
          <a:p>
            <a:r>
              <a:rPr lang="en-US" b="1" dirty="0" smtClean="0"/>
              <a:t>Civil Engineering</a:t>
            </a:r>
            <a:endParaRPr lang="en-US" b="1" dirty="0"/>
          </a:p>
        </p:txBody>
      </p:sp>
      <p:sp>
        <p:nvSpPr>
          <p:cNvPr id="10" name="TextBox 9"/>
          <p:cNvSpPr txBox="1"/>
          <p:nvPr/>
        </p:nvSpPr>
        <p:spPr>
          <a:xfrm>
            <a:off x="6019800" y="5746800"/>
            <a:ext cx="2781300" cy="369332"/>
          </a:xfrm>
          <a:prstGeom prst="rect">
            <a:avLst/>
          </a:prstGeom>
          <a:noFill/>
        </p:spPr>
        <p:txBody>
          <a:bodyPr wrap="square" rtlCol="0">
            <a:spAutoFit/>
          </a:bodyPr>
          <a:lstStyle/>
          <a:p>
            <a:r>
              <a:rPr lang="en-US" b="1" dirty="0" smtClean="0"/>
              <a:t>Underground Facilities</a:t>
            </a:r>
            <a:endParaRPr lang="en-US" b="1" dirty="0"/>
          </a:p>
        </p:txBody>
      </p:sp>
    </p:spTree>
    <p:extLst>
      <p:ext uri="{BB962C8B-B14F-4D97-AF65-F5344CB8AC3E}">
        <p14:creationId xmlns:p14="http://schemas.microsoft.com/office/powerpoint/2010/main" val="14305939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6425</TotalTime>
  <Words>3094</Words>
  <Application>Microsoft Office PowerPoint</Application>
  <PresentationFormat>On-screen Show (4:3)</PresentationFormat>
  <Paragraphs>686</Paragraphs>
  <Slides>76</Slides>
  <Notes>24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76</vt:i4>
      </vt:variant>
    </vt:vector>
  </HeadingPairs>
  <TitlesOfParts>
    <vt:vector size="79" baseType="lpstr">
      <vt:lpstr>Office Theme</vt:lpstr>
      <vt:lpstr>Picture</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Electrical Power Distribution Central Region Tunnel</vt:lpstr>
      <vt:lpstr>PowerPoint Presentation</vt:lpstr>
      <vt:lpstr>PowerPoint Presentation</vt:lpstr>
      <vt:lpstr>PowerPoint Presentation</vt:lpstr>
      <vt:lpstr>Electrical Power Single Line Diagram Central Region</vt:lpstr>
      <vt:lpstr>PowerPoint Presentation</vt:lpstr>
      <vt:lpstr>PowerPoint Presentation</vt:lpstr>
      <vt:lpstr>Electrical System Diagram</vt:lpstr>
      <vt:lpstr>PowerPoint Presentation</vt:lpstr>
      <vt:lpstr>Power System Configuration - KCS</vt:lpstr>
      <vt:lpstr>High Voltage Power Distribution</vt:lpstr>
      <vt:lpstr>High Voltage Power Distribution</vt:lpstr>
      <vt:lpstr>Medium Voltage Power Distribution</vt:lpstr>
      <vt:lpstr>Medium Voltage Power Distribution</vt:lpstr>
      <vt:lpstr>Medium Voltage Power Distribution</vt:lpstr>
      <vt:lpstr>Emergency Power Distribution</vt:lpstr>
      <vt:lpstr>Emergency Power Distribution</vt:lpstr>
      <vt:lpstr>Emergency Power Distribution</vt:lpstr>
      <vt:lpstr>Power Distribution for RF</vt:lpstr>
      <vt:lpstr>Power Distribution for RF</vt:lpstr>
      <vt:lpstr>Power Distribution for RF</vt:lpstr>
      <vt:lpstr>Power Distribution for Cryo</vt:lpstr>
      <vt:lpstr>Power System Configuration - DRFS</vt:lpstr>
      <vt:lpstr>Power Distribution for RF - DRFS</vt:lpstr>
    </vt:vector>
  </TitlesOfParts>
  <Company>Fermi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kuchler</dc:creator>
  <cp:lastModifiedBy>kuchler</cp:lastModifiedBy>
  <cp:revision>383</cp:revision>
  <cp:lastPrinted>2012-01-13T14:56:42Z</cp:lastPrinted>
  <dcterms:created xsi:type="dcterms:W3CDTF">2009-08-24T14:41:00Z</dcterms:created>
  <dcterms:modified xsi:type="dcterms:W3CDTF">2012-01-18T23:56:42Z</dcterms:modified>
</cp:coreProperties>
</file>