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4" r:id="rId2"/>
    <p:sldId id="259" r:id="rId3"/>
    <p:sldId id="262" r:id="rId4"/>
    <p:sldId id="261" r:id="rId5"/>
    <p:sldId id="260" r:id="rId6"/>
    <p:sldId id="269" r:id="rId7"/>
    <p:sldId id="275" r:id="rId8"/>
    <p:sldId id="276" r:id="rId9"/>
    <p:sldId id="277" r:id="rId10"/>
    <p:sldId id="278" r:id="rId1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176" d="100"/>
          <a:sy n="176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2B908C7-3A00-416C-81B8-B6FF7CD3216D}" type="datetimeFigureOut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241E5F3-5E33-4FCD-95C1-017B23E2192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6BEE5-1BDD-478C-A9D2-A6C679DF110E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F27D-6B5B-41CE-BCBC-4FE584D412E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C6DCF-75C6-420C-B07F-E41F6B0FA8CC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2D9A1-F8E9-4A60-94F2-3B2F9D17C52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6FC45-F901-4BCF-A398-780C00BFB04F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248E9-1E2E-4A66-900F-D000FEA0F2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ED3A3-0E19-472E-AAF2-F13EDAEAD829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51F8F-D6A0-4C07-A14F-E8524BCE88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915E-35FB-49BC-9DEF-02E33469FCD6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45D7B-6E61-4707-A78D-5DC08A6A89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A7220-8804-47EF-8CF4-342C83FC94E4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AC125-1E64-40A6-A4EE-8F0E7F3730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6FE5F-13B9-48CF-82C7-7445ED7597B9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928A6-D136-458D-9F26-DC9ED1B92CA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7692E-B0E8-497F-B7AE-6B6867C854BB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F0C66-61F3-447F-B251-DC9099EC0FC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5CD13-676F-4D38-AD90-6948AACE90AD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A77DF-D62F-4758-B024-5019CD5AB16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15DC9-DBE4-4007-B8AC-5EE4E991B19F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34B10-1264-45B1-8A46-2B66B405DEC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F8815-347D-4B79-8CD4-CE53D9565CEF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02303-90C6-4057-AA08-F34B0D1D2B6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818BE09-C635-4D62-8286-1BEADF72C8B3}" type="datetime1">
              <a:rPr lang="ja-JP" altLang="en-US"/>
              <a:pPr>
                <a:defRPr/>
              </a:pPr>
              <a:t>2011/12/7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FB3848B-51ED-45B0-89CC-3E11ED98673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8" y="115888"/>
            <a:ext cx="9136062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AE325F-0EC0-4541-8F12-B02EF20EC06D}" type="slidenum">
              <a:rPr lang="ja-JP" altLang="en-US"/>
              <a:pPr>
                <a:defRPr/>
              </a:pPr>
              <a:t>1</a:t>
            </a:fld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7343775" y="5121275"/>
            <a:ext cx="576263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436" name="テキスト ボックス 9"/>
          <p:cNvSpPr txBox="1">
            <a:spLocks noChangeArrowheads="1"/>
          </p:cNvSpPr>
          <p:nvPr/>
        </p:nvSpPr>
        <p:spPr bwMode="auto">
          <a:xfrm>
            <a:off x="7907338" y="5481638"/>
            <a:ext cx="12366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Dampimg </a:t>
            </a:r>
          </a:p>
          <a:p>
            <a:r>
              <a:rPr lang="en-US" altLang="ja-JP">
                <a:solidFill>
                  <a:srgbClr val="FF0000"/>
                </a:solidFill>
              </a:rPr>
              <a:t>Ring</a:t>
            </a:r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18437" name="テキスト ボックス 10"/>
          <p:cNvSpPr txBox="1">
            <a:spLocks noChangeArrowheads="1"/>
          </p:cNvSpPr>
          <p:nvPr/>
        </p:nvSpPr>
        <p:spPr bwMode="auto">
          <a:xfrm>
            <a:off x="179388" y="836613"/>
            <a:ext cx="979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Surface</a:t>
            </a:r>
            <a:endParaRPr lang="ja-JP" altLang="en-US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rot="10800000">
            <a:off x="755650" y="1233488"/>
            <a:ext cx="576263" cy="3587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A77DF-D62F-4758-B024-5019CD5AB168}" type="slidenum">
              <a:rPr lang="ja-JP" altLang="en-US" smtClean="0"/>
              <a:pPr>
                <a:defRPr/>
              </a:pPr>
              <a:t>10</a:t>
            </a:fld>
            <a:endParaRPr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7644" y="27108"/>
            <a:ext cx="6444716" cy="675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8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1511300" y="1557338"/>
            <a:ext cx="144463" cy="466725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851275" y="1557338"/>
            <a:ext cx="144463" cy="466725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1692275" y="1557338"/>
            <a:ext cx="215900" cy="466725"/>
          </a:xfrm>
          <a:prstGeom prst="roundRect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3600450" y="1557338"/>
            <a:ext cx="215900" cy="466725"/>
          </a:xfrm>
          <a:prstGeom prst="roundRect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647700" y="1125538"/>
            <a:ext cx="252413" cy="1403350"/>
          </a:xfrm>
          <a:prstGeom prst="roundRect">
            <a:avLst/>
          </a:prstGeom>
          <a:noFill/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3" name="直線コネクタ 12"/>
          <p:cNvCxnSpPr>
            <a:stCxn id="14" idx="0"/>
          </p:cNvCxnSpPr>
          <p:nvPr/>
        </p:nvCxnSpPr>
        <p:spPr>
          <a:xfrm flipV="1">
            <a:off x="773113" y="2528888"/>
            <a:ext cx="53975" cy="863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107950" y="3392488"/>
            <a:ext cx="1331913" cy="504825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</a:rPr>
              <a:t>Helium compressor / cryogenics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>
            <a:off x="1800225" y="2024063"/>
            <a:ext cx="611188" cy="16208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3419475" y="2024063"/>
            <a:ext cx="288925" cy="15843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2411413" y="3608388"/>
            <a:ext cx="1044575" cy="25241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</a:rPr>
              <a:t>Loading area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cxnSp>
        <p:nvCxnSpPr>
          <p:cNvPr id="21" name="直線コネクタ 20"/>
          <p:cNvCxnSpPr>
            <a:stCxn id="5" idx="2"/>
          </p:cNvCxnSpPr>
          <p:nvPr/>
        </p:nvCxnSpPr>
        <p:spPr>
          <a:xfrm>
            <a:off x="1584325" y="2024063"/>
            <a:ext cx="2879725" cy="1189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stCxn id="7" idx="2"/>
          </p:cNvCxnSpPr>
          <p:nvPr/>
        </p:nvCxnSpPr>
        <p:spPr>
          <a:xfrm>
            <a:off x="3924300" y="2024063"/>
            <a:ext cx="539750" cy="1189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4211638" y="3213100"/>
            <a:ext cx="828675" cy="360363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</a:rPr>
              <a:t>Detector services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76263" y="5624513"/>
            <a:ext cx="1403350" cy="2889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</a:rPr>
              <a:t>Main access tunnel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cxnSp>
        <p:nvCxnSpPr>
          <p:cNvPr id="22" name="直線コネクタ 21"/>
          <p:cNvCxnSpPr>
            <a:endCxn id="17" idx="0"/>
          </p:cNvCxnSpPr>
          <p:nvPr/>
        </p:nvCxnSpPr>
        <p:spPr>
          <a:xfrm>
            <a:off x="684213" y="4724400"/>
            <a:ext cx="593725" cy="900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37BB5-1102-417A-A21B-E515F18067E0}" type="slidenum">
              <a:rPr lang="ja-JP" altLang="en-US"/>
              <a:pPr>
                <a:defRPr/>
              </a:pPr>
              <a:t>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Access tunnel</a:t>
            </a:r>
            <a:endParaRPr lang="ja-JP" altLang="en-US" smtClean="0"/>
          </a:p>
        </p:txBody>
      </p:sp>
      <p:pic>
        <p:nvPicPr>
          <p:cNvPr id="19458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775" y="1881188"/>
            <a:ext cx="4437063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5413" y="2420938"/>
            <a:ext cx="3938587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テキスト ボックス 6"/>
          <p:cNvSpPr txBox="1">
            <a:spLocks noChangeArrowheads="1"/>
          </p:cNvSpPr>
          <p:nvPr/>
        </p:nvSpPr>
        <p:spPr bwMode="auto">
          <a:xfrm>
            <a:off x="1979613" y="1376363"/>
            <a:ext cx="6635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ILD</a:t>
            </a:r>
            <a:endParaRPr lang="ja-JP" altLang="en-US" sz="2400"/>
          </a:p>
        </p:txBody>
      </p:sp>
      <p:sp>
        <p:nvSpPr>
          <p:cNvPr id="19461" name="テキスト ボックス 7"/>
          <p:cNvSpPr txBox="1">
            <a:spLocks noChangeArrowheads="1"/>
          </p:cNvSpPr>
          <p:nvPr/>
        </p:nvSpPr>
        <p:spPr bwMode="auto">
          <a:xfrm>
            <a:off x="6551613" y="1449388"/>
            <a:ext cx="6826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SiD</a:t>
            </a:r>
            <a:endParaRPr lang="ja-JP" altLang="en-US" sz="2400"/>
          </a:p>
        </p:txBody>
      </p:sp>
      <p:sp>
        <p:nvSpPr>
          <p:cNvPr id="19462" name="テキスト ボックス 6"/>
          <p:cNvSpPr txBox="1">
            <a:spLocks noChangeArrowheads="1"/>
          </p:cNvSpPr>
          <p:nvPr/>
        </p:nvSpPr>
        <p:spPr bwMode="auto">
          <a:xfrm>
            <a:off x="2771775" y="6057900"/>
            <a:ext cx="33004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A trailer with lower deck height</a:t>
            </a:r>
          </a:p>
          <a:p>
            <a:r>
              <a:rPr lang="en-US" altLang="ja-JP"/>
              <a:t>would reduce the tunnel size</a:t>
            </a:r>
            <a:endParaRPr lang="en-GB" altLang="ja-JP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C6D77-8A5B-4CFB-9BAA-B8599FF22162}" type="slidenum">
              <a:rPr lang="ja-JP" altLang="en-US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>
          <a:xfrm>
            <a:off x="457200" y="1304764"/>
            <a:ext cx="8229600" cy="3204356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T</a:t>
            </a:r>
            <a:r>
              <a:rPr kumimoji="1" lang="en-US" altLang="ja-JP" dirty="0" smtClean="0"/>
              <a:t>railer truck</a:t>
            </a:r>
          </a:p>
          <a:p>
            <a:pPr lvl="1"/>
            <a:r>
              <a:rPr lang="en-US" altLang="ja-JP" dirty="0" smtClean="0"/>
              <a:t>225t/5axles</a:t>
            </a:r>
            <a:r>
              <a:rPr lang="en-US" altLang="ja-JP" dirty="0" smtClean="0">
                <a:sym typeface="Wingdings" pitchFamily="2" charset="2"/>
              </a:rPr>
              <a:t>450t with 2 trailers</a:t>
            </a:r>
          </a:p>
          <a:p>
            <a:pPr lvl="1"/>
            <a:r>
              <a:rPr kumimoji="1" lang="en-US" altLang="ja-JP" dirty="0" smtClean="0"/>
              <a:t>Capability of ~7% slope</a:t>
            </a:r>
          </a:p>
          <a:p>
            <a:pPr lvl="1">
              <a:buNone/>
            </a:pPr>
            <a:endParaRPr lang="en-US" altLang="ja-JP" dirty="0" smtClean="0"/>
          </a:p>
          <a:p>
            <a:pPr lvl="1">
              <a:buNone/>
            </a:pPr>
            <a:endParaRPr kumimoji="1" lang="en-US" altLang="ja-JP" dirty="0" smtClean="0"/>
          </a:p>
          <a:p>
            <a:pPr lvl="1">
              <a:buNone/>
            </a:pPr>
            <a:endParaRPr kumimoji="1" lang="en-US" altLang="ja-JP" dirty="0" smtClean="0"/>
          </a:p>
          <a:p>
            <a:pPr lvl="1"/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Gear track (</a:t>
            </a:r>
            <a:r>
              <a:rPr lang="en-US" altLang="ja-JP" dirty="0" err="1" smtClean="0"/>
              <a:t>Abt</a:t>
            </a:r>
            <a:r>
              <a:rPr lang="en-US" altLang="ja-JP" dirty="0" smtClean="0"/>
              <a:t> system) is also suggested</a:t>
            </a:r>
            <a:endParaRPr kumimoji="1" lang="ja-JP" altLang="en-US" dirty="0"/>
          </a:p>
        </p:txBody>
      </p:sp>
      <p:pic>
        <p:nvPicPr>
          <p:cNvPr id="2048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325821"/>
            <a:ext cx="2700300" cy="158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Solenoid transport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57B27-1B76-4363-8611-DE0AC50F02DB}" type="slidenum">
              <a:rPr lang="ja-JP" altLang="en-US"/>
              <a:pPr>
                <a:defRPr/>
              </a:pPr>
              <a:t>4</a:t>
            </a:fld>
            <a:endParaRPr lang="ja-JP" altLang="en-US"/>
          </a:p>
        </p:txBody>
      </p:sp>
      <p:pic>
        <p:nvPicPr>
          <p:cNvPr id="2048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232756"/>
            <a:ext cx="30387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sugimoto\Desktop\la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004" y="4509120"/>
            <a:ext cx="3653814" cy="2348880"/>
          </a:xfrm>
          <a:prstGeom prst="rect">
            <a:avLst/>
          </a:prstGeom>
          <a:noFill/>
        </p:spPr>
      </p:pic>
      <p:pic>
        <p:nvPicPr>
          <p:cNvPr id="2051" name="Picture 3" descr="C:\Users\sugimoto\Desktop\DSC05918-1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515127"/>
            <a:ext cx="3608275" cy="2342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4205288"/>
            <a:ext cx="3924300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ILD Detector assembly</a:t>
            </a:r>
            <a:endParaRPr lang="en-GB" altLang="ja-JP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8313" y="1341438"/>
            <a:ext cx="8218487" cy="2951162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Solenoid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Wound, assembled, and tested on surface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Carried into the cavern as a whole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Return yoke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Pre-assembled on surface as relatively small blocks ~200 tons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Each ~200 ton block is carried into the cavern one by one and assembled into one barrel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No gap in the barrel yoke </a:t>
            </a:r>
            <a:r>
              <a:rPr lang="en-US" dirty="0" smtClean="0">
                <a:sym typeface="Wingdings" pitchFamily="2" charset="2"/>
              </a:rPr>
              <a:t> Less leakage field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ym typeface="Wingdings" pitchFamily="2" charset="2"/>
              </a:rPr>
              <a:t>Large assembly hall on surface is necessary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13317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86187-7EA7-491A-BFC5-1D36746BA08E}" type="slidenum">
              <a:rPr lang="en-US" altLang="ja-JP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97350"/>
            <a:ext cx="5219700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Detector assembly</a:t>
            </a:r>
            <a:endParaRPr lang="ja-JP" altLang="en-US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654550" cy="2044700"/>
          </a:xfrm>
        </p:spPr>
        <p:txBody>
          <a:bodyPr rtlCol="0">
            <a:normAutofit fontScale="550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Barrel assembly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err="1" smtClean="0"/>
              <a:t>Endcap</a:t>
            </a:r>
            <a:r>
              <a:rPr lang="en-US" altLang="ja-JP" dirty="0" smtClean="0"/>
              <a:t> (+) assembly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err="1" smtClean="0"/>
              <a:t>Endcap</a:t>
            </a:r>
            <a:r>
              <a:rPr lang="en-US" altLang="ja-JP" dirty="0" smtClean="0"/>
              <a:t> (-) assembly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Solenoid installation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QD0 support tube (-) assembly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QD0 support tube (+) assembly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Sub-detector installation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9588" y="1557338"/>
            <a:ext cx="2325687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1557338"/>
            <a:ext cx="2303462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8500"/>
            <a:ext cx="2303463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545013"/>
            <a:ext cx="2303463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テキスト ボックス 9"/>
          <p:cNvSpPr txBox="1">
            <a:spLocks noChangeArrowheads="1"/>
          </p:cNvSpPr>
          <p:nvPr/>
        </p:nvSpPr>
        <p:spPr bwMode="auto">
          <a:xfrm>
            <a:off x="4464050" y="1376363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1</a:t>
            </a:r>
            <a:endParaRPr lang="ja-JP" altLang="en-US"/>
          </a:p>
        </p:txBody>
      </p:sp>
      <p:sp>
        <p:nvSpPr>
          <p:cNvPr id="26632" name="テキスト ボックス 10"/>
          <p:cNvSpPr txBox="1">
            <a:spLocks noChangeArrowheads="1"/>
          </p:cNvSpPr>
          <p:nvPr/>
        </p:nvSpPr>
        <p:spPr bwMode="auto">
          <a:xfrm>
            <a:off x="7092950" y="4221163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6</a:t>
            </a:r>
            <a:endParaRPr lang="ja-JP" altLang="en-US"/>
          </a:p>
        </p:txBody>
      </p:sp>
      <p:sp>
        <p:nvSpPr>
          <p:cNvPr id="26633" name="テキスト ボックス 11"/>
          <p:cNvSpPr txBox="1">
            <a:spLocks noChangeArrowheads="1"/>
          </p:cNvSpPr>
          <p:nvPr/>
        </p:nvSpPr>
        <p:spPr bwMode="auto">
          <a:xfrm>
            <a:off x="4787900" y="4257675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5</a:t>
            </a:r>
            <a:endParaRPr lang="ja-JP" altLang="en-US"/>
          </a:p>
        </p:txBody>
      </p:sp>
      <p:sp>
        <p:nvSpPr>
          <p:cNvPr id="26634" name="テキスト ボックス 12"/>
          <p:cNvSpPr txBox="1">
            <a:spLocks noChangeArrowheads="1"/>
          </p:cNvSpPr>
          <p:nvPr/>
        </p:nvSpPr>
        <p:spPr bwMode="auto">
          <a:xfrm>
            <a:off x="250825" y="4257675"/>
            <a:ext cx="314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3</a:t>
            </a:r>
            <a:endParaRPr lang="ja-JP" altLang="en-US"/>
          </a:p>
        </p:txBody>
      </p:sp>
      <p:sp>
        <p:nvSpPr>
          <p:cNvPr id="26635" name="テキスト ボックス 13"/>
          <p:cNvSpPr txBox="1">
            <a:spLocks noChangeArrowheads="1"/>
          </p:cNvSpPr>
          <p:nvPr/>
        </p:nvSpPr>
        <p:spPr bwMode="auto">
          <a:xfrm>
            <a:off x="2592388" y="422116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4</a:t>
            </a:r>
            <a:endParaRPr lang="ja-JP" altLang="en-US"/>
          </a:p>
        </p:txBody>
      </p:sp>
      <p:sp>
        <p:nvSpPr>
          <p:cNvPr id="26636" name="テキスト ボックス 14"/>
          <p:cNvSpPr txBox="1">
            <a:spLocks noChangeArrowheads="1"/>
          </p:cNvSpPr>
          <p:nvPr/>
        </p:nvSpPr>
        <p:spPr bwMode="auto">
          <a:xfrm>
            <a:off x="6875463" y="1376363"/>
            <a:ext cx="31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2</a:t>
            </a:r>
            <a:endParaRPr lang="ja-JP" altLang="en-US"/>
          </a:p>
        </p:txBody>
      </p:sp>
      <p:pic>
        <p:nvPicPr>
          <p:cNvPr id="26637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8538" y="4508500"/>
            <a:ext cx="230346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40538" y="4508500"/>
            <a:ext cx="230346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D42D5B-E35C-4BDD-ABAE-EE056CB09911}" type="slidenum">
              <a:rPr lang="ja-JP" altLang="en-US"/>
              <a:pPr>
                <a:defRPr/>
              </a:pPr>
              <a:t>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D51F8F-D6A0-4C07-A14F-E8524BCE8860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08" y="584684"/>
            <a:ext cx="8940189" cy="53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A77DF-D62F-4758-B024-5019CD5AB168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74522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A77DF-D62F-4758-B024-5019CD5AB168}" type="slidenum">
              <a:rPr lang="ja-JP" altLang="en-US" smtClean="0"/>
              <a:pPr>
                <a:defRPr/>
              </a:pPr>
              <a:t>9</a:t>
            </a:fld>
            <a:endParaRPr lang="ja-JP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88" y="108012"/>
            <a:ext cx="8784792" cy="620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160</Words>
  <Application>Microsoft Office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テーマ</vt:lpstr>
      <vt:lpstr>Slide 1</vt:lpstr>
      <vt:lpstr>Slide 2</vt:lpstr>
      <vt:lpstr>Access tunnel</vt:lpstr>
      <vt:lpstr>Solenoid transport</vt:lpstr>
      <vt:lpstr>ILD Detector assembly</vt:lpstr>
      <vt:lpstr>Detector assembly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hall design in mountain site</dc:title>
  <dc:creator>sugimoto</dc:creator>
  <cp:lastModifiedBy>SLAC</cp:lastModifiedBy>
  <cp:revision>76</cp:revision>
  <dcterms:created xsi:type="dcterms:W3CDTF">2011-11-16T08:58:23Z</dcterms:created>
  <dcterms:modified xsi:type="dcterms:W3CDTF">2011-12-08T01:39:26Z</dcterms:modified>
</cp:coreProperties>
</file>