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57" r:id="rId4"/>
    <p:sldId id="258" r:id="rId5"/>
    <p:sldId id="268" r:id="rId6"/>
    <p:sldId id="267" r:id="rId7"/>
    <p:sldId id="271" r:id="rId8"/>
    <p:sldId id="272" r:id="rId9"/>
    <p:sldId id="269" r:id="rId10"/>
    <p:sldId id="260" r:id="rId11"/>
    <p:sldId id="26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F36148-B544-403E-AF24-DEAAB24A9634}" type="datetimeFigureOut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9339075-C9DD-4569-96D6-B738256413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25502-4911-487A-ABB8-56C2AFA0C510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D4007-1915-4CED-8B27-E3154EB62938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D0D3-2A01-4B7E-AB23-E00726F7DFD2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033D6-3BD8-43E0-BEF3-3ECC1CAA7D0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ACEA7-E4D8-4653-B8BC-5AF9BF5FCC97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97B3-8EC4-440B-889E-59B3910C4FCF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1E5D7-7C63-46A0-85D5-C6C8D89514F9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19D9A-01FC-467F-AB7A-9D0914DDBC3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8EBF-5430-47C4-8478-5BF9FD0BE843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B509-B43C-42BB-BC15-4BE7B11CA32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0A23-FCCD-46CE-8746-B11D9F67073C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269A5-CF22-4225-B97E-78AFB96A25C9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B4DE7-7B11-45AC-B348-C6F40C133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STATUS of E+/- GLOBAL TIMING, V4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UPDATED FOR AD&amp;I MEETING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DEC 21 2011</a:t>
            </a:r>
          </a:p>
          <a:p>
            <a:r>
              <a:rPr lang="en-US" sz="2400" i="1" dirty="0" smtClean="0">
                <a:solidFill>
                  <a:srgbClr val="00B050"/>
                </a:solidFill>
              </a:rPr>
              <a:t>JMP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C297-FCCE-40A2-83B4-B9006ABB61B1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CHICANES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F5AE-09EA-4456-B29A-7AF83A95EF7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8153400" cy="501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153400" cy="501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DR Circumference Changing Chicane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3" name="Picture 2" descr="beta_eta_cch.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19200"/>
            <a:ext cx="6477000" cy="3733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47244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58 x 1 meter long dipoles with 2.68 kg field over 150 m length required to give +/- 3.3 mm path length change with &lt; 10% ? emittance growth. 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901ED-9D0B-4400-970F-4011296ADF26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700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QUICK SUMMARY OF ISSUES AND RECOMMENDATIONS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A Statement of the Issue of Optimum Timing which maintains a constant bunch pattern in DR (any pattern)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dirty="0" smtClean="0"/>
              <a:t>E+ bunch  goes from Tgt to DR and spends ~ 200msec in DR then goes down linac around turnaround , through compressors ,E+ linac, and FF to IR.</a:t>
            </a:r>
          </a:p>
          <a:p>
            <a:r>
              <a:rPr lang="en-US" sz="2400" dirty="0" smtClean="0"/>
              <a:t>The Matching E- bunch goes past target in step with next cycle E+ bunch and straight through FF to IR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THE DIFFERENCE IN E+/- PATHLENGTHS FROM TARGET TO THE IR MUST BE AN INTEGER NUMBER OF DR TURNS (3.2 km)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ACHIEVED by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     1)   Adjust machine layout with variable being the distance from the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       end of E+ Linac to beginning of E+ Final Focus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2)   Survey to ≤ +/- 10 mm and insert in design a chicane with that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       range.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3)   Measure relative beam timings and adjust with small changes in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       chicane setting or DR RF phasing. (or combination)</a:t>
            </a:r>
          </a:p>
          <a:p>
            <a:pPr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033D6-3BD8-43E0-BEF3-3ECC1CAA7D0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STATUS of LAYOUT ADJUSTMENT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399"/>
          </a:xfrm>
        </p:spPr>
        <p:txBody>
          <a:bodyPr>
            <a:normAutofit fontScale="47500" lnSpcReduction="20000"/>
          </a:bodyPr>
          <a:lstStyle/>
          <a:p>
            <a:r>
              <a:rPr lang="en-US" sz="5100" dirty="0" smtClean="0">
                <a:solidFill>
                  <a:srgbClr val="7030A0"/>
                </a:solidFill>
              </a:rPr>
              <a:t>Path Lengths   </a:t>
            </a:r>
            <a:r>
              <a:rPr lang="en-US" sz="5100" dirty="0" smtClean="0">
                <a:solidFill>
                  <a:srgbClr val="00B050"/>
                </a:solidFill>
              </a:rPr>
              <a:t>Central Region   </a:t>
            </a:r>
            <a:r>
              <a:rPr lang="en-US" sz="5100" dirty="0" smtClean="0">
                <a:solidFill>
                  <a:srgbClr val="FF0000"/>
                </a:solidFill>
              </a:rPr>
              <a:t>New Layout-done.</a:t>
            </a:r>
          </a:p>
          <a:p>
            <a:pPr>
              <a:buNone/>
            </a:pPr>
            <a:r>
              <a:rPr lang="en-US" sz="5100" dirty="0" smtClean="0">
                <a:solidFill>
                  <a:srgbClr val="00B050"/>
                </a:solidFill>
              </a:rPr>
              <a:t>                              Linac                    </a:t>
            </a:r>
            <a:r>
              <a:rPr lang="en-US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Decision</a:t>
            </a:r>
            <a:r>
              <a:rPr lang="en-US" sz="5100" dirty="0" smtClean="0">
                <a:solidFill>
                  <a:srgbClr val="FF0000"/>
                </a:solidFill>
              </a:rPr>
              <a:t> Jan 2012?</a:t>
            </a:r>
          </a:p>
          <a:p>
            <a:pPr>
              <a:buNone/>
            </a:pPr>
            <a:r>
              <a:rPr lang="en-US" sz="5100" dirty="0" smtClean="0">
                <a:solidFill>
                  <a:srgbClr val="00B050"/>
                </a:solidFill>
              </a:rPr>
              <a:t>                             Turn-around        </a:t>
            </a:r>
            <a:r>
              <a:rPr lang="en-US" sz="5100" dirty="0" smtClean="0">
                <a:solidFill>
                  <a:srgbClr val="FF0000"/>
                </a:solidFill>
              </a:rPr>
              <a:t>Done 2-stage </a:t>
            </a:r>
            <a:r>
              <a:rPr lang="en-US" sz="5100" dirty="0" smtClean="0">
                <a:solidFill>
                  <a:srgbClr val="FF0000"/>
                </a:solidFill>
              </a:rPr>
              <a:t>compressor</a:t>
            </a:r>
            <a:endParaRPr lang="en-US" sz="5100" dirty="0" smtClean="0">
              <a:solidFill>
                <a:srgbClr val="FF0000"/>
              </a:solidFill>
            </a:endParaRPr>
          </a:p>
          <a:p>
            <a:r>
              <a:rPr lang="en-US" sz="5100" dirty="0" smtClean="0">
                <a:solidFill>
                  <a:srgbClr val="7030A0"/>
                </a:solidFill>
              </a:rPr>
              <a:t>Last </a:t>
            </a:r>
            <a:r>
              <a:rPr lang="en-US" sz="5100" dirty="0" smtClean="0">
                <a:solidFill>
                  <a:srgbClr val="7030A0"/>
                </a:solidFill>
              </a:rPr>
              <a:t>Estimate of needed correction before LINAC BTR is 350 </a:t>
            </a:r>
            <a:r>
              <a:rPr lang="en-US" sz="5100" dirty="0" smtClean="0">
                <a:solidFill>
                  <a:srgbClr val="7030A0"/>
                </a:solidFill>
              </a:rPr>
              <a:t>meters</a:t>
            </a:r>
            <a:endParaRPr lang="en-US" sz="5100" dirty="0" smtClean="0">
              <a:solidFill>
                <a:srgbClr val="7030A0"/>
              </a:solidFill>
            </a:endParaRPr>
          </a:p>
          <a:p>
            <a:r>
              <a:rPr lang="en-US" sz="5100" dirty="0" smtClean="0">
                <a:solidFill>
                  <a:srgbClr val="0070C0"/>
                </a:solidFill>
              </a:rPr>
              <a:t>  Therefore a simple shortening of the E+ linac side of the central region by 175 meters is required. </a:t>
            </a:r>
            <a:r>
              <a:rPr lang="en-US" sz="5100" dirty="0" smtClean="0">
                <a:solidFill>
                  <a:srgbClr val="FF0000"/>
                </a:solidFill>
              </a:rPr>
              <a:t>Needs update!</a:t>
            </a:r>
            <a:endParaRPr lang="en-US" sz="5100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sz="5100" b="1" dirty="0" smtClean="0">
                <a:solidFill>
                  <a:srgbClr val="7030A0"/>
                </a:solidFill>
              </a:rPr>
              <a:t>We should update the lengths from the latest </a:t>
            </a:r>
            <a:r>
              <a:rPr lang="en-US" sz="5100" b="1" dirty="0" smtClean="0">
                <a:solidFill>
                  <a:srgbClr val="7030A0"/>
                </a:solidFill>
              </a:rPr>
              <a:t>info </a:t>
            </a:r>
            <a:r>
              <a:rPr lang="en-US" sz="5100" b="1" dirty="0" smtClean="0">
                <a:solidFill>
                  <a:srgbClr val="7030A0"/>
                </a:solidFill>
              </a:rPr>
              <a:t>before the January BTR meeting, so that we understand the impact of any proposed changes in the length of the </a:t>
            </a:r>
            <a:r>
              <a:rPr lang="en-US" sz="5100" b="1" dirty="0" err="1" smtClean="0">
                <a:solidFill>
                  <a:srgbClr val="7030A0"/>
                </a:solidFill>
              </a:rPr>
              <a:t>linac</a:t>
            </a:r>
            <a:r>
              <a:rPr lang="en-US" sz="5100" b="1" dirty="0" smtClean="0">
                <a:solidFill>
                  <a:srgbClr val="7030A0"/>
                </a:solidFill>
              </a:rPr>
              <a:t>!</a:t>
            </a:r>
          </a:p>
          <a:p>
            <a:pPr>
              <a:buNone/>
            </a:pPr>
            <a:endParaRPr lang="en-US" sz="5100" b="1" dirty="0" smtClean="0">
              <a:solidFill>
                <a:srgbClr val="7030A0"/>
              </a:solidFill>
            </a:endParaRPr>
          </a:p>
          <a:p>
            <a:r>
              <a:rPr lang="en-US" sz="5100" b="1" dirty="0" smtClean="0">
                <a:solidFill>
                  <a:srgbClr val="FF0000"/>
                </a:solidFill>
              </a:rPr>
              <a:t>Suggest Benno does this from latest lattices and </a:t>
            </a:r>
            <a:r>
              <a:rPr lang="en-US" sz="5100" b="1" dirty="0" err="1" smtClean="0">
                <a:solidFill>
                  <a:srgbClr val="FF0000"/>
                </a:solidFill>
              </a:rPr>
              <a:t>Tomski</a:t>
            </a:r>
            <a:r>
              <a:rPr lang="en-US" sz="5100" b="1" dirty="0" smtClean="0">
                <a:solidFill>
                  <a:srgbClr val="FF0000"/>
                </a:solidFill>
              </a:rPr>
              <a:t> from CFS drawings. This would find differences in assumptions.</a:t>
            </a:r>
            <a:endParaRPr lang="en-US" sz="5100" b="1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    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FFFE5-FBF3-4B32-8A88-663557EC53D7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Working Decision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Final layout correction will be shortening of E+ linac to BDS length (compared to e+ source side) where there is ≤ 500 m possible.</a:t>
            </a:r>
            <a:r>
              <a:rPr lang="en-US" sz="2200" i="1" dirty="0" smtClean="0">
                <a:solidFill>
                  <a:srgbClr val="7030A0"/>
                </a:solidFill>
              </a:rPr>
              <a:t> (This is equivalent to undulator plus photon drift length) </a:t>
            </a:r>
            <a:r>
              <a:rPr lang="en-US" dirty="0" smtClean="0">
                <a:solidFill>
                  <a:srgbClr val="FF0000"/>
                </a:solidFill>
              </a:rPr>
              <a:t>This should be enough unless linac gets much longer with increased overhead!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We need to start discussions on expected final path length accuracy after installation, during operation and methods of adjustment.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4A12B-91AA-4970-A2B6-A68843F5F0D8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How accurately can we measure before we have both beams in the IR area? 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What can be achieved during construction and installation, before beam is available. 10*-6  or  20 mm??</a:t>
            </a:r>
          </a:p>
          <a:p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Metrology experts using modern techniques ( a geodetic network using access to multi-satellite GPS every ≈ km and long period averaging) say we should get +/-10 mm in the horizontal plane and an update on this network should take  one week. Limits will be errors in transferring to an in-tunnel network.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 </a:t>
            </a:r>
            <a:r>
              <a:rPr lang="en-US" sz="2800" b="1" dirty="0" smtClean="0">
                <a:solidFill>
                  <a:srgbClr val="00B0F0"/>
                </a:solidFill>
              </a:rPr>
              <a:t>(</a:t>
            </a:r>
            <a:r>
              <a:rPr lang="en-US" sz="2200" b="1" dirty="0" smtClean="0">
                <a:solidFill>
                  <a:srgbClr val="00B0F0"/>
                </a:solidFill>
              </a:rPr>
              <a:t>Straight horizontal or vertical alignment shafts will help.)</a:t>
            </a:r>
          </a:p>
          <a:p>
            <a:pPr>
              <a:buNone/>
            </a:pPr>
            <a:endParaRPr lang="en-US" sz="2200" b="1" dirty="0" smtClean="0">
              <a:solidFill>
                <a:srgbClr val="00B0F0"/>
              </a:solidFill>
            </a:endParaRPr>
          </a:p>
          <a:p>
            <a:r>
              <a:rPr lang="en-US" sz="2800" b="1" dirty="0" smtClean="0"/>
              <a:t>Over long distances (km’s) GPS is superior to optical techniques which are limited by systematic errors related to temperature, pressure and humidity.</a:t>
            </a:r>
          </a:p>
          <a:p>
            <a:endParaRPr lang="en-US" sz="2800" b="1" dirty="0" smtClean="0"/>
          </a:p>
          <a:p>
            <a:r>
              <a:rPr lang="en-US" sz="2800" b="1" dirty="0" smtClean="0">
                <a:solidFill>
                  <a:srgbClr val="00B050"/>
                </a:solidFill>
              </a:rPr>
              <a:t> However laser optical stations WILL be used for transverse offset measurement and correction. Final alignment will require stable tunnel conditions, e.g. temperature! During installation?</a:t>
            </a:r>
          </a:p>
          <a:p>
            <a:pPr>
              <a:buNone/>
            </a:pPr>
            <a:r>
              <a:rPr lang="en-US" sz="2400" b="1" dirty="0" smtClean="0"/>
              <a:t>                 </a:t>
            </a:r>
          </a:p>
          <a:p>
            <a:endParaRPr lang="en-US" sz="24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2F2B-D8CC-4B5D-8716-9F6DA7C520C1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How accurately can we measure and adjust path-lengths during operation?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When 2 beams are available relative timing measurements close to the IR can measure to an accuracy equivalent to the bunch length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800" b="1" dirty="0" smtClean="0">
                <a:solidFill>
                  <a:srgbClr val="00B0F0"/>
                </a:solidFill>
              </a:rPr>
              <a:t>What techniques are available for corrections during operation?</a:t>
            </a:r>
          </a:p>
          <a:p>
            <a:pPr>
              <a:buNone/>
            </a:pPr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 a)   Variation of Path Length in the Installed Chicane</a:t>
            </a:r>
            <a:r>
              <a:rPr lang="en-US" sz="2800" b="1" dirty="0" smtClean="0">
                <a:solidFill>
                  <a:srgbClr val="FF0000"/>
                </a:solidFill>
              </a:rPr>
              <a:t>   ( 1% ≈ 100 </a:t>
            </a:r>
            <a:r>
              <a:rPr lang="el-GR" sz="2800" b="1" dirty="0" smtClean="0">
                <a:solidFill>
                  <a:srgbClr val="FF0000"/>
                </a:solidFill>
              </a:rPr>
              <a:t>μ</a:t>
            </a:r>
            <a:r>
              <a:rPr lang="en-US" sz="2800" b="1" dirty="0" smtClean="0">
                <a:solidFill>
                  <a:srgbClr val="FF0000"/>
                </a:solidFill>
              </a:rPr>
              <a:t> )</a:t>
            </a:r>
            <a:endParaRPr lang="en-US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 b)   RF phase adjustments in DR during inter-pulse period </a:t>
            </a:r>
            <a:r>
              <a:rPr lang="en-US" sz="2800" b="1" dirty="0" smtClean="0">
                <a:solidFill>
                  <a:srgbClr val="00B0F0"/>
                </a:solidFill>
              </a:rPr>
              <a:t>OR some combination. Needs further study.</a:t>
            </a:r>
            <a:endParaRPr lang="en-US" sz="2800" b="1" dirty="0">
              <a:solidFill>
                <a:srgbClr val="00B0F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2F2B-D8CC-4B5D-8716-9F6DA7C520C1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AN EXAMPLE SINGLE PASS CHICANE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033D6-3BD8-43E0-BEF3-3ECC1CAA7D0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934" t="12146" b="52934"/>
          <a:stretch>
            <a:fillRect/>
          </a:stretch>
        </p:blipFill>
        <p:spPr bwMode="auto">
          <a:xfrm>
            <a:off x="533400" y="1371600"/>
            <a:ext cx="7772400" cy="182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3429000"/>
            <a:ext cx="762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 5 GeV, 4 magnet chicane with an angle of 40 mrad and a total length of 2 X 15 meters gives a maximum trajectory offset of 60 cms. With a nominal setting  this can give a variation in path length of +/-  12 mm with manual change in offset.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This can be installed in E+ LTR after spin rotator</a:t>
            </a:r>
            <a:r>
              <a:rPr lang="en-US" sz="2400" b="1" dirty="0" smtClean="0">
                <a:solidFill>
                  <a:srgbClr val="00B050"/>
                </a:solidFill>
              </a:rPr>
              <a:t> (but large energy spread) </a:t>
            </a:r>
            <a:r>
              <a:rPr lang="en-US" sz="2400" b="1" dirty="0" smtClean="0">
                <a:solidFill>
                  <a:srgbClr val="FF0000"/>
                </a:solidFill>
              </a:rPr>
              <a:t>or in E+ RTML almost anywhere </a:t>
            </a:r>
            <a:r>
              <a:rPr lang="en-US" sz="2400" b="1" dirty="0" smtClean="0">
                <a:solidFill>
                  <a:srgbClr val="00B050"/>
                </a:solidFill>
              </a:rPr>
              <a:t>(but small emittance.)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</a:rPr>
              <a:t>NEXT STEPS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Get estimate of maximum possible linac length and verify that there is adequate drift space at the end of the E+ linac to correct timing.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Examine the impact of timing changes using the above correction schemes (Chicane or DR Adjustment) on other collider systems.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Design a Geodetic Network and installation survey and alignment scheme that gets the global E+/- timing or </a:t>
            </a:r>
            <a:r>
              <a:rPr lang="en-US" b="1" dirty="0" err="1" smtClean="0">
                <a:solidFill>
                  <a:srgbClr val="FF0000"/>
                </a:solidFill>
              </a:rPr>
              <a:t>pathlength</a:t>
            </a:r>
            <a:r>
              <a:rPr lang="en-US" b="1" dirty="0" smtClean="0">
                <a:solidFill>
                  <a:srgbClr val="FF0000"/>
                </a:solidFill>
              </a:rPr>
              <a:t> error to ≤ +/- 10 mm. </a:t>
            </a:r>
            <a:r>
              <a:rPr lang="en-US" sz="2400" b="1" dirty="0" smtClean="0">
                <a:solidFill>
                  <a:srgbClr val="0070C0"/>
                </a:solidFill>
              </a:rPr>
              <a:t>Site dependent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b="1" dirty="0" smtClean="0">
                <a:solidFill>
                  <a:srgbClr val="00B050"/>
                </a:solidFill>
              </a:rPr>
              <a:t>May need some additional alignment shafts? Will need some write-up on overall Metrology for TDR!</a:t>
            </a:r>
          </a:p>
          <a:p>
            <a:pPr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033D6-3BD8-43E0-BEF3-3ECC1CAA7D0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033D6-3BD8-43E0-BEF3-3ECC1CAA7D0B}" type="datetime1">
              <a:rPr lang="en-US" smtClean="0"/>
              <a:pPr/>
              <a:t>12/19/2011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GDE-BTR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4DE7-7B11-45AC-B348-C6F40C13344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</TotalTime>
  <Words>874</Words>
  <Application>Microsoft Office PowerPoint</Application>
  <PresentationFormat>On-screen Show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STATUS of E+/- GLOBAL TIMING, V4</vt:lpstr>
      <vt:lpstr>QUICK SUMMARY OF ISSUES AND RECOMMENDATIONS </vt:lpstr>
      <vt:lpstr>STATUS of LAYOUT ADJUSTMENT</vt:lpstr>
      <vt:lpstr>Working Decision</vt:lpstr>
      <vt:lpstr>How accurately can we measure before we have both beams in the IR area? </vt:lpstr>
      <vt:lpstr>How accurately can we measure and adjust path-lengths during operation?</vt:lpstr>
      <vt:lpstr>AN EXAMPLE SINGLE PASS CHICANE</vt:lpstr>
      <vt:lpstr>NEXT STEPS</vt:lpstr>
      <vt:lpstr>ADDITIONAL SLIDES</vt:lpstr>
      <vt:lpstr>CHICANES</vt:lpstr>
      <vt:lpstr>DR Circumference Changing Chicane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E+/- GLOBAL TIMING</dc:title>
  <dc:creator>jmp</dc:creator>
  <cp:lastModifiedBy>jmp</cp:lastModifiedBy>
  <cp:revision>240</cp:revision>
  <dcterms:created xsi:type="dcterms:W3CDTF">2011-10-17T17:50:29Z</dcterms:created>
  <dcterms:modified xsi:type="dcterms:W3CDTF">2011-12-19T16:42:41Z</dcterms:modified>
</cp:coreProperties>
</file>