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7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F3E01-21B0-7943-9536-FB4822D13614}" type="datetimeFigureOut">
              <a:rPr lang="en-US" smtClean="0"/>
              <a:t>12/20/11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96744-BC54-5F4B-AF78-3C6248A72D4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3F0DD-8A8A-284F-BB85-698299471E3E}" type="datetimeFigureOut">
              <a:rPr lang="en-US" smtClean="0"/>
              <a:pPr/>
              <a:t>12/20/11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FCA42-5FEE-A542-9AF0-5D29CF1F7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12/20/11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A478-E78A-3A4B-A5F5-057418776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12/20/11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A478-E78A-3A4B-A5F5-057418776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12/20/11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A478-E78A-3A4B-A5F5-057418776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12/20/11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A478-E78A-3A4B-A5F5-057418776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12/20/11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A478-E78A-3A4B-A5F5-057418776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12/20/11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A478-E78A-3A4B-A5F5-057418776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12/20/11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A478-E78A-3A4B-A5F5-057418776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12/20/11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A478-E78A-3A4B-A5F5-057418776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12/20/11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A478-E78A-3A4B-A5F5-057418776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12/20/11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A478-E78A-3A4B-A5F5-057418776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12/20/11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A478-E78A-3A4B-A5F5-057418776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12/20/11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2A478-E78A-3A4B-A5F5-057418776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Comments on Damping Ring Acceptance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DR Interface to Positron </a:t>
            </a:r>
            <a:r>
              <a:rPr lang="en-US" dirty="0" smtClean="0">
                <a:solidFill>
                  <a:srgbClr val="FF0000"/>
                </a:solidFill>
              </a:rPr>
              <a:t>Source</a:t>
            </a:r>
          </a:p>
          <a:p>
            <a:pPr>
              <a:buNone/>
            </a:pPr>
            <a:r>
              <a:rPr lang="en-US" dirty="0" smtClean="0"/>
              <a:t>T</a:t>
            </a:r>
            <a:r>
              <a:rPr lang="en-US" dirty="0" smtClean="0"/>
              <a:t>he </a:t>
            </a:r>
            <a:r>
              <a:rPr lang="en-US" dirty="0" smtClean="0"/>
              <a:t>DR acceptance parameter treaty values are now:</a:t>
            </a:r>
          </a:p>
          <a:p>
            <a:pPr algn="ctr">
              <a:buNone/>
            </a:pPr>
            <a:r>
              <a:rPr lang="en-US" dirty="0" smtClean="0"/>
              <a:t> </a:t>
            </a:r>
            <a:r>
              <a:rPr lang="en-US" dirty="0" err="1" smtClean="0"/>
              <a:t>Ax+Ay</a:t>
            </a:r>
            <a:r>
              <a:rPr lang="en-US" dirty="0" smtClean="0"/>
              <a:t> &lt; 0.07m (previously was 0.09m) </a:t>
            </a:r>
          </a:p>
          <a:p>
            <a:pPr algn="ctr">
              <a:buNone/>
            </a:pPr>
            <a:r>
              <a:rPr lang="en-US" dirty="0" err="1" smtClean="0"/>
              <a:t>dp/p</a:t>
            </a:r>
            <a:r>
              <a:rPr lang="en-US" dirty="0" smtClean="0"/>
              <a:t> now +/-1% (previously was +/-0.5%)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12/20/11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rcRect r="9360"/>
          <a:stretch>
            <a:fillRect/>
          </a:stretch>
        </p:blipFill>
        <p:spPr>
          <a:xfrm>
            <a:off x="734816" y="1126932"/>
            <a:ext cx="7560000" cy="402503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9513" y="274638"/>
            <a:ext cx="8229600" cy="65426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DR RF Acceptance</a:t>
            </a:r>
            <a:endParaRPr lang="en-US" sz="3200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1364032" y="3089505"/>
            <a:ext cx="2951479" cy="158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94708" y="2759877"/>
            <a:ext cx="1404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d</a:t>
            </a:r>
            <a:r>
              <a:rPr lang="en-US" baseline="-25000" dirty="0" err="1" smtClean="0">
                <a:solidFill>
                  <a:srgbClr val="0000FF"/>
                </a:solidFill>
              </a:rPr>
              <a:t>max</a:t>
            </a:r>
            <a:r>
              <a:rPr lang="en-US" dirty="0" smtClean="0">
                <a:solidFill>
                  <a:srgbClr val="0000FF"/>
                </a:solidFill>
              </a:rPr>
              <a:t> = ± 1.2%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7657" y="5144474"/>
            <a:ext cx="22355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Injected </a:t>
            </a:r>
            <a:r>
              <a:rPr lang="en-US" dirty="0" err="1" smtClean="0"/>
              <a:t>e</a:t>
            </a:r>
            <a:r>
              <a:rPr lang="en-US" baseline="30000" dirty="0" smtClean="0"/>
              <a:t>+</a:t>
            </a:r>
            <a:r>
              <a:rPr lang="en-US" dirty="0" smtClean="0"/>
              <a:t> beam:</a:t>
            </a:r>
          </a:p>
          <a:p>
            <a:r>
              <a:rPr lang="en-US" dirty="0" smtClean="0"/>
              <a:t>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d</a:t>
            </a:r>
            <a:r>
              <a:rPr lang="en-US" baseline="-25000" dirty="0" err="1" smtClean="0">
                <a:solidFill>
                  <a:srgbClr val="0000FF"/>
                </a:solidFill>
              </a:rPr>
              <a:t>max</a:t>
            </a:r>
            <a:r>
              <a:rPr lang="en-US" dirty="0" smtClean="0">
                <a:solidFill>
                  <a:srgbClr val="0000FF"/>
                </a:solidFill>
              </a:rPr>
              <a:t> = ± 1%</a:t>
            </a:r>
          </a:p>
          <a:p>
            <a:r>
              <a:rPr lang="en-US" dirty="0" smtClean="0"/>
              <a:t>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srgbClr val="0000FF"/>
                </a:solidFill>
              </a:rPr>
              <a:t>l</a:t>
            </a:r>
            <a:r>
              <a:rPr lang="en-US" baseline="-25000" dirty="0" err="1" smtClean="0">
                <a:solidFill>
                  <a:srgbClr val="0000FF"/>
                </a:solidFill>
              </a:rPr>
              <a:t>max</a:t>
            </a:r>
            <a:r>
              <a:rPr lang="en-US" dirty="0" smtClean="0">
                <a:solidFill>
                  <a:srgbClr val="0000FF"/>
                </a:solidFill>
              </a:rPr>
              <a:t> = </a:t>
            </a:r>
            <a:r>
              <a:rPr lang="en-US" smtClean="0">
                <a:solidFill>
                  <a:srgbClr val="0000FF"/>
                </a:solidFill>
              </a:rPr>
              <a:t>±   </a:t>
            </a:r>
            <a:r>
              <a:rPr lang="en-US" dirty="0" smtClean="0">
                <a:solidFill>
                  <a:srgbClr val="0000FF"/>
                </a:solidFill>
              </a:rPr>
              <a:t>mm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45082" y="5144474"/>
            <a:ext cx="21283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 acceptance:</a:t>
            </a:r>
          </a:p>
          <a:p>
            <a:r>
              <a:rPr lang="en-US" dirty="0" smtClean="0"/>
              <a:t>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d</a:t>
            </a:r>
            <a:r>
              <a:rPr lang="en-US" baseline="-25000" dirty="0" err="1" smtClean="0">
                <a:solidFill>
                  <a:srgbClr val="0000FF"/>
                </a:solidFill>
              </a:rPr>
              <a:t>max</a:t>
            </a:r>
            <a:r>
              <a:rPr lang="en-US" dirty="0" smtClean="0">
                <a:solidFill>
                  <a:srgbClr val="0000FF"/>
                </a:solidFill>
              </a:rPr>
              <a:t> = ± 1.2%</a:t>
            </a:r>
          </a:p>
          <a:p>
            <a:r>
              <a:rPr lang="en-US" dirty="0" smtClean="0"/>
              <a:t> </a:t>
            </a:r>
            <a:endParaRPr lang="en-US" dirty="0" smtClean="0">
              <a:solidFill>
                <a:srgbClr val="0000FF"/>
              </a:solidFill>
            </a:endParaRPr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902511" y="5144474"/>
            <a:ext cx="26932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 RF Bucket:</a:t>
            </a:r>
          </a:p>
          <a:p>
            <a:r>
              <a:rPr lang="en-US" dirty="0" smtClean="0"/>
              <a:t>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d</a:t>
            </a:r>
            <a:r>
              <a:rPr lang="en-US" baseline="-25000" dirty="0" err="1" smtClean="0">
                <a:solidFill>
                  <a:srgbClr val="0000FF"/>
                </a:solidFill>
              </a:rPr>
              <a:t>max</a:t>
            </a:r>
            <a:r>
              <a:rPr lang="en-US" dirty="0" smtClean="0">
                <a:solidFill>
                  <a:srgbClr val="0000FF"/>
                </a:solidFill>
              </a:rPr>
              <a:t> = ± 2.1%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srgbClr val="0000FF"/>
                </a:solidFill>
              </a:rPr>
              <a:t>l</a:t>
            </a:r>
            <a:r>
              <a:rPr lang="en-US" baseline="-25000" dirty="0" err="1" smtClean="0">
                <a:solidFill>
                  <a:srgbClr val="0000FF"/>
                </a:solidFill>
              </a:rPr>
              <a:t>max</a:t>
            </a:r>
            <a:r>
              <a:rPr lang="en-US" dirty="0" smtClean="0">
                <a:solidFill>
                  <a:srgbClr val="0000FF"/>
                </a:solidFill>
              </a:rPr>
              <a:t> = - 46 mm, +38 mm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8433" y="1989971"/>
            <a:ext cx="2451100" cy="1384300"/>
          </a:xfrm>
          <a:prstGeom prst="rect">
            <a:avLst/>
          </a:prstGeom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12/20/11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DR</a:t>
            </a:r>
            <a:r>
              <a:rPr lang="en-US" sz="3200" dirty="0" smtClean="0"/>
              <a:t> Acceptance</a:t>
            </a:r>
            <a:endParaRPr lang="en-US" sz="3200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 energy acceptance needs to be somewhat larger than injected</a:t>
            </a:r>
            <a:r>
              <a:rPr lang="en-US" dirty="0" smtClean="0"/>
              <a:t> positron beam </a:t>
            </a:r>
            <a:r>
              <a:rPr lang="en-US" dirty="0" smtClean="0"/>
              <a:t>size</a:t>
            </a:r>
          </a:p>
          <a:p>
            <a:r>
              <a:rPr lang="en-US" dirty="0" smtClean="0"/>
              <a:t>Longitudinal (</a:t>
            </a:r>
            <a:r>
              <a:rPr lang="en-US" dirty="0" err="1" smtClean="0"/>
              <a:t>z</a:t>
            </a:r>
            <a:r>
              <a:rPr lang="en-US" dirty="0" smtClean="0"/>
              <a:t> or </a:t>
            </a:r>
            <a:r>
              <a:rPr lang="en-US" dirty="0" err="1" smtClean="0"/>
              <a:t>t</a:t>
            </a:r>
            <a:r>
              <a:rPr lang="en-US" dirty="0" smtClean="0"/>
              <a:t>) acceptance, including bunch length and jitter, depends on momentum compaction and RF voltage</a:t>
            </a:r>
          </a:p>
          <a:p>
            <a:r>
              <a:rPr lang="en-US" dirty="0" smtClean="0"/>
              <a:t>In </a:t>
            </a:r>
            <a:r>
              <a:rPr lang="en-US" dirty="0" smtClean="0"/>
              <a:t>the Baseline nominal </a:t>
            </a:r>
            <a:r>
              <a:rPr lang="en-US" dirty="0" smtClean="0"/>
              <a:t>configuration it is:</a:t>
            </a:r>
          </a:p>
          <a:p>
            <a:pPr algn="ctr">
              <a:buNone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srgbClr val="0000FF"/>
                </a:solidFill>
              </a:rPr>
              <a:t>l</a:t>
            </a:r>
            <a:r>
              <a:rPr lang="en-US" baseline="-25000" dirty="0" err="1" smtClean="0">
                <a:solidFill>
                  <a:srgbClr val="0000FF"/>
                </a:solidFill>
              </a:rPr>
              <a:t>max</a:t>
            </a:r>
            <a:r>
              <a:rPr lang="en-US" dirty="0" smtClean="0">
                <a:solidFill>
                  <a:srgbClr val="0000FF"/>
                </a:solidFill>
              </a:rPr>
              <a:t> = ± 35mm</a:t>
            </a:r>
          </a:p>
          <a:p>
            <a:pPr algn="ctr">
              <a:buNone/>
            </a:pPr>
            <a:r>
              <a:rPr lang="en-US" dirty="0" smtClean="0"/>
              <a:t>or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srgbClr val="0000FF"/>
                </a:solidFill>
              </a:rPr>
              <a:t>t</a:t>
            </a:r>
            <a:r>
              <a:rPr lang="en-US" baseline="-25000" dirty="0" err="1" smtClean="0">
                <a:solidFill>
                  <a:srgbClr val="0000FF"/>
                </a:solidFill>
              </a:rPr>
              <a:t>max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= ±118 </a:t>
            </a:r>
            <a:r>
              <a:rPr lang="en-US" dirty="0" err="1" smtClean="0">
                <a:solidFill>
                  <a:srgbClr val="0000FF"/>
                </a:solidFill>
              </a:rPr>
              <a:t>ps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12/20/11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180</Words>
  <Application>Microsoft Macintosh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Comments on Damping Ring Acceptance</vt:lpstr>
      <vt:lpstr>DR RF Acceptance</vt:lpstr>
      <vt:lpstr>DR Acceptance</vt:lpstr>
    </vt:vector>
  </TitlesOfParts>
  <Company>INFN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Susanna Guiducci</dc:creator>
  <cp:lastModifiedBy>Susanna Guiducci</cp:lastModifiedBy>
  <cp:revision>16</cp:revision>
  <dcterms:created xsi:type="dcterms:W3CDTF">2011-12-20T16:10:28Z</dcterms:created>
  <dcterms:modified xsi:type="dcterms:W3CDTF">2011-12-20T16:17:00Z</dcterms:modified>
</cp:coreProperties>
</file>