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tags/tag1.xml" ContentType="application/vnd.openxmlformats-officedocument.presentationml.tags+xml"/>
  <Override PartName="/ppt/slides/slide1.xml" ContentType="application/vnd.openxmlformats-officedocument.presentationml.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tags/tag2.xml" ContentType="application/vnd.openxmlformats-officedocument.presentationml.tags+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Default Extension="pdf" ContentType="application/pd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Default Extension="tiff" ContentType="image/tiff"/>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24"/>
  </p:notesMasterIdLst>
  <p:handoutMasterIdLst>
    <p:handoutMasterId r:id="rId25"/>
  </p:handoutMasterIdLst>
  <p:sldIdLst>
    <p:sldId id="502" r:id="rId2"/>
    <p:sldId id="704" r:id="rId3"/>
    <p:sldId id="705" r:id="rId4"/>
    <p:sldId id="706" r:id="rId5"/>
    <p:sldId id="707" r:id="rId6"/>
    <p:sldId id="717" r:id="rId7"/>
    <p:sldId id="709" r:id="rId8"/>
    <p:sldId id="710" r:id="rId9"/>
    <p:sldId id="711" r:id="rId10"/>
    <p:sldId id="718" r:id="rId11"/>
    <p:sldId id="719" r:id="rId12"/>
    <p:sldId id="720" r:id="rId13"/>
    <p:sldId id="721" r:id="rId14"/>
    <p:sldId id="722" r:id="rId15"/>
    <p:sldId id="723" r:id="rId16"/>
    <p:sldId id="724" r:id="rId17"/>
    <p:sldId id="725" r:id="rId18"/>
    <p:sldId id="726" r:id="rId19"/>
    <p:sldId id="727" r:id="rId20"/>
    <p:sldId id="728" r:id="rId21"/>
    <p:sldId id="729" r:id="rId22"/>
    <p:sldId id="730"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F4612E"/>
    <a:srgbClr val="00A3D2"/>
    <a:srgbClr val="007091"/>
    <a:srgbClr val="5C92B5"/>
    <a:srgbClr val="17375E"/>
    <a:srgbClr val="008000"/>
    <a:srgbClr val="DEDEDE"/>
    <a:srgbClr val="F5E0D3"/>
    <a:srgbClr val="F2F2F2"/>
    <a:srgbClr val="C00000"/>
  </p:clrMru>
  <p:extLst>
    <p:ext uri="{E76CE94A-603C-4142-B9EB-6D1370010A27}">
      <p14:discardImageEditData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0"/>
    </p:ext>
    <p:ext uri="{D31A062A-798A-4329-ABDD-BBA856620510}">
      <p14:defaultImageDpi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6297" autoAdjust="0"/>
    <p:restoredTop sz="98843" autoAdjust="0"/>
  </p:normalViewPr>
  <p:slideViewPr>
    <p:cSldViewPr snapToGrid="0">
      <p:cViewPr varScale="1">
        <p:scale>
          <a:sx n="133" d="100"/>
          <a:sy n="133" d="100"/>
        </p:scale>
        <p:origin x="-84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1" d="100"/>
          <a:sy n="101" d="100"/>
        </p:scale>
        <p:origin x="-4376" y="-104"/>
      </p:cViewPr>
      <p:guideLst>
        <p:guide orient="horz" pos="2880"/>
        <p:guide pos="2160"/>
      </p:guideLst>
    </p:cSldViewPr>
  </p:notesViewPr>
  <p:gridSpacing cx="39327138" cy="3932713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EBE87EF-D88D-5B48-A6F8-FF196B181D66}" type="datetimeFigureOut">
              <a:rPr lang="en-US" smtClean="0"/>
              <a:pPr/>
              <a:t>10/24/12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819F10-DD4F-5B45-9DD8-EA20D2076DD7}" type="slidenum">
              <a:rPr lang="en-US" smtClean="0"/>
              <a:pPr/>
              <a:t>‹#›</a:t>
            </a:fld>
            <a:endParaRPr lang="en-US"/>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40242973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B203D5-0E6A-4742-9ABF-101796CE0C4B}" type="datetimeFigureOut">
              <a:rPr lang="en-US" smtClean="0"/>
              <a:pPr/>
              <a:t>10/24/12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1C7C2D-F447-1C4C-A715-C1923AE57AA2}" type="slidenum">
              <a:rPr lang="en-US" smtClean="0"/>
              <a:pPr/>
              <a:t>‹#›</a:t>
            </a:fld>
            <a:endParaRPr lang="en-US"/>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373917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defTabSz="912813" eaLnBrk="0" hangingPunct="0">
              <a:defRPr kumimoji="1" sz="1200">
                <a:solidFill>
                  <a:schemeClr val="tx1"/>
                </a:solidFill>
                <a:latin typeface="Arial" charset="0"/>
                <a:ea typeface="ＭＳ Ｐゴシック" charset="-128"/>
              </a:defRPr>
            </a:lvl1pPr>
            <a:lvl2pPr marL="742950" indent="-285750" defTabSz="912813" eaLnBrk="0" hangingPunct="0">
              <a:defRPr kumimoji="1" sz="1200">
                <a:solidFill>
                  <a:schemeClr val="tx1"/>
                </a:solidFill>
                <a:latin typeface="Arial" charset="0"/>
                <a:ea typeface="ＭＳ Ｐゴシック" charset="-128"/>
              </a:defRPr>
            </a:lvl2pPr>
            <a:lvl3pPr marL="1143000" indent="-228600" defTabSz="912813" eaLnBrk="0" hangingPunct="0">
              <a:defRPr kumimoji="1" sz="1200">
                <a:solidFill>
                  <a:schemeClr val="tx1"/>
                </a:solidFill>
                <a:latin typeface="Arial" charset="0"/>
                <a:ea typeface="ＭＳ Ｐゴシック" charset="-128"/>
              </a:defRPr>
            </a:lvl3pPr>
            <a:lvl4pPr marL="1600200" indent="-228600" defTabSz="912813" eaLnBrk="0" hangingPunct="0">
              <a:defRPr kumimoji="1" sz="1200">
                <a:solidFill>
                  <a:schemeClr val="tx1"/>
                </a:solidFill>
                <a:latin typeface="Arial" charset="0"/>
                <a:ea typeface="ＭＳ Ｐゴシック" charset="-128"/>
              </a:defRPr>
            </a:lvl4pPr>
            <a:lvl5pPr marL="2057400" indent="-228600" defTabSz="912813" eaLnBrk="0" hangingPunct="0">
              <a:defRPr kumimoji="1" sz="1200">
                <a:solidFill>
                  <a:schemeClr val="tx1"/>
                </a:solidFill>
                <a:latin typeface="Arial" charset="0"/>
                <a:ea typeface="ＭＳ Ｐゴシック" charset="-128"/>
              </a:defRPr>
            </a:lvl5pPr>
            <a:lvl6pPr marL="2514600" indent="-228600" defTabSz="912813"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2813"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2813"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2813"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AE8D4C4C-2CB3-4299-89F7-DC1C380DA041}" type="slidenum">
              <a:rPr lang="en-US" altLang="ja-JP" sz="1100" smtClean="0">
                <a:latin typeface="Times New Roman" pitchFamily="18" charset="0"/>
              </a:rPr>
              <a:pPr eaLnBrk="1" hangingPunct="1"/>
              <a:t>2</a:t>
            </a:fld>
            <a:endParaRPr lang="en-US" altLang="ja-JP" sz="1100" smtClean="0">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eaLnBrk="1" hangingPunct="1"/>
            <a:endParaRPr lang="ja-JP" altLang="ja-JP" sz="1000" b="1" smtClean="0"/>
          </a:p>
        </p:txBody>
      </p:sp>
      <p:sp>
        <p:nvSpPr>
          <p:cNvPr id="68613" name="フッター プレースホルダ 4"/>
          <p:cNvSpPr>
            <a:spLocks noGrp="1"/>
          </p:cNvSpPr>
          <p:nvPr>
            <p:ph type="ftr" sz="quarter" idx="4"/>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defTabSz="917575" eaLnBrk="0" hangingPunct="0">
              <a:defRPr kumimoji="1" sz="1200">
                <a:solidFill>
                  <a:schemeClr val="tx1"/>
                </a:solidFill>
                <a:latin typeface="Arial" charset="0"/>
                <a:ea typeface="ＭＳ Ｐゴシック" charset="-128"/>
              </a:defRPr>
            </a:lvl1pPr>
            <a:lvl2pPr marL="742950" indent="-285750" defTabSz="917575" eaLnBrk="0" hangingPunct="0">
              <a:defRPr kumimoji="1" sz="1200">
                <a:solidFill>
                  <a:schemeClr val="tx1"/>
                </a:solidFill>
                <a:latin typeface="Arial" charset="0"/>
                <a:ea typeface="ＭＳ Ｐゴシック" charset="-128"/>
              </a:defRPr>
            </a:lvl2pPr>
            <a:lvl3pPr marL="1143000" indent="-228600" defTabSz="917575" eaLnBrk="0" hangingPunct="0">
              <a:defRPr kumimoji="1" sz="1200">
                <a:solidFill>
                  <a:schemeClr val="tx1"/>
                </a:solidFill>
                <a:latin typeface="Arial" charset="0"/>
                <a:ea typeface="ＭＳ Ｐゴシック" charset="-128"/>
              </a:defRPr>
            </a:lvl3pPr>
            <a:lvl4pPr marL="1600200" indent="-228600" defTabSz="917575" eaLnBrk="0" hangingPunct="0">
              <a:defRPr kumimoji="1" sz="1200">
                <a:solidFill>
                  <a:schemeClr val="tx1"/>
                </a:solidFill>
                <a:latin typeface="Arial" charset="0"/>
                <a:ea typeface="ＭＳ Ｐゴシック" charset="-128"/>
              </a:defRPr>
            </a:lvl4pPr>
            <a:lvl5pPr marL="2057400" indent="-228600" defTabSz="917575" eaLnBrk="0" hangingPunct="0">
              <a:defRPr kumimoji="1" sz="1200">
                <a:solidFill>
                  <a:schemeClr val="tx1"/>
                </a:solidFill>
                <a:latin typeface="Arial" charset="0"/>
                <a:ea typeface="ＭＳ Ｐゴシック" charset="-128"/>
              </a:defRPr>
            </a:lvl5pPr>
            <a:lvl6pPr marL="2514600" indent="-228600" defTabSz="917575"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7575"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7575"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7575"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100" smtClean="0">
                <a:latin typeface="Times New Roman" pitchFamily="18" charset="0"/>
              </a:rPr>
              <a:t>S1G meeting (Feb.22)</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143000" y="695325"/>
            <a:ext cx="4570413" cy="3427413"/>
          </a:xfrm>
          <a:solidFill>
            <a:srgbClr val="4F81BD"/>
          </a:solidFill>
          <a:ln w="25402">
            <a:solidFill>
              <a:srgbClr val="385D8A"/>
            </a:solidFill>
            <a:prstDash val="solid"/>
          </a:ln>
        </p:spPr>
      </p:sp>
      <p:sp>
        <p:nvSpPr>
          <p:cNvPr id="3" name="ノート プレースホルダ 2"/>
          <p:cNvSpPr txBox="1">
            <a:spLocks noGrp="1"/>
          </p:cNvSpPr>
          <p:nvPr>
            <p:ph type="body" sz="quarter" idx="1"/>
          </p:nvPr>
        </p:nvSpPr>
        <p:spPr>
          <a:xfrm>
            <a:off x="685827" y="4343325"/>
            <a:ext cx="5486309" cy="276999"/>
          </a:xfrm>
        </p:spPr>
        <p:txBody>
          <a:bodyPr>
            <a:spAutoFit/>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defTabSz="916369" eaLnBrk="0" hangingPunct="0">
              <a:defRPr kumimoji="1" sz="1200">
                <a:solidFill>
                  <a:schemeClr val="tx1"/>
                </a:solidFill>
                <a:latin typeface="Arial" charset="0"/>
                <a:ea typeface="ＭＳ Ｐゴシック" charset="-128"/>
              </a:defRPr>
            </a:lvl1pPr>
            <a:lvl2pPr marL="748448" indent="-287865" defTabSz="916369" eaLnBrk="0" hangingPunct="0">
              <a:defRPr kumimoji="1" sz="1200">
                <a:solidFill>
                  <a:schemeClr val="tx1"/>
                </a:solidFill>
                <a:latin typeface="Arial" charset="0"/>
                <a:ea typeface="ＭＳ Ｐゴシック" charset="-128"/>
              </a:defRPr>
            </a:lvl2pPr>
            <a:lvl3pPr marL="1151458" indent="-230292" defTabSz="916369" eaLnBrk="0" hangingPunct="0">
              <a:defRPr kumimoji="1" sz="1200">
                <a:solidFill>
                  <a:schemeClr val="tx1"/>
                </a:solidFill>
                <a:latin typeface="Arial" charset="0"/>
                <a:ea typeface="ＭＳ Ｐゴシック" charset="-128"/>
              </a:defRPr>
            </a:lvl3pPr>
            <a:lvl4pPr marL="1612041" indent="-230292" defTabSz="916369" eaLnBrk="0" hangingPunct="0">
              <a:defRPr kumimoji="1" sz="1200">
                <a:solidFill>
                  <a:schemeClr val="tx1"/>
                </a:solidFill>
                <a:latin typeface="Arial" charset="0"/>
                <a:ea typeface="ＭＳ Ｐゴシック" charset="-128"/>
              </a:defRPr>
            </a:lvl4pPr>
            <a:lvl5pPr marL="2072625" indent="-230292" defTabSz="916369" eaLnBrk="0" hangingPunct="0">
              <a:defRPr kumimoji="1" sz="1200">
                <a:solidFill>
                  <a:schemeClr val="tx1"/>
                </a:solidFill>
                <a:latin typeface="Arial" charset="0"/>
                <a:ea typeface="ＭＳ Ｐゴシック" charset="-128"/>
              </a:defRPr>
            </a:lvl5pPr>
            <a:lvl6pPr marL="2533208" indent="-230292" defTabSz="916369" eaLnBrk="0" fontAlgn="base" hangingPunct="0">
              <a:spcBef>
                <a:spcPct val="0"/>
              </a:spcBef>
              <a:spcAft>
                <a:spcPct val="0"/>
              </a:spcAft>
              <a:defRPr kumimoji="1" sz="1200">
                <a:solidFill>
                  <a:schemeClr val="tx1"/>
                </a:solidFill>
                <a:latin typeface="Arial" charset="0"/>
                <a:ea typeface="ＭＳ Ｐゴシック" charset="-128"/>
              </a:defRPr>
            </a:lvl6pPr>
            <a:lvl7pPr marL="2993791" indent="-230292" defTabSz="916369" eaLnBrk="0" fontAlgn="base" hangingPunct="0">
              <a:spcBef>
                <a:spcPct val="0"/>
              </a:spcBef>
              <a:spcAft>
                <a:spcPct val="0"/>
              </a:spcAft>
              <a:defRPr kumimoji="1" sz="1200">
                <a:solidFill>
                  <a:schemeClr val="tx1"/>
                </a:solidFill>
                <a:latin typeface="Arial" charset="0"/>
                <a:ea typeface="ＭＳ Ｐゴシック" charset="-128"/>
              </a:defRPr>
            </a:lvl7pPr>
            <a:lvl8pPr marL="3454375" indent="-230292" defTabSz="916369" eaLnBrk="0" fontAlgn="base" hangingPunct="0">
              <a:spcBef>
                <a:spcPct val="0"/>
              </a:spcBef>
              <a:spcAft>
                <a:spcPct val="0"/>
              </a:spcAft>
              <a:defRPr kumimoji="1" sz="1200">
                <a:solidFill>
                  <a:schemeClr val="tx1"/>
                </a:solidFill>
                <a:latin typeface="Arial" charset="0"/>
                <a:ea typeface="ＭＳ Ｐゴシック" charset="-128"/>
              </a:defRPr>
            </a:lvl8pPr>
            <a:lvl9pPr marL="3914958" indent="-230292" defTabSz="916369"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A5FFB903-8FB9-4364-8A69-4B2843409118}" type="slidenum">
              <a:rPr lang="ja-JP" altLang="en-US" sz="1100">
                <a:latin typeface="Times New Roman" pitchFamily="18" charset="0"/>
                <a:ea typeface="Arial Unicode MS" pitchFamily="50" charset="-128"/>
                <a:cs typeface="Arial Unicode MS" pitchFamily="50" charset="-128"/>
              </a:rPr>
              <a:pPr eaLnBrk="1" hangingPunct="1"/>
              <a:t>5</a:t>
            </a:fld>
            <a:endParaRPr lang="en-US" altLang="ja-JP" sz="1100">
              <a:latin typeface="Times New Roman" pitchFamily="18" charset="0"/>
              <a:ea typeface="Arial Unicode MS" pitchFamily="50" charset="-128"/>
              <a:cs typeface="Arial Unicode MS" pitchFamily="50" charset="-128"/>
            </a:endParaRPr>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ln>
        </p:spPr>
        <p:txBody>
          <a:bodyPr lIns="85012" tIns="42506" rIns="85012" bIns="42506"/>
          <a:lstStyle/>
          <a:p>
            <a:pPr eaLnBrk="1" hangingPunct="1"/>
            <a:endParaRPr lang="en-US" altLang="ja-JP" smtClean="0">
              <a:ea typeface="Arial Unicode MS" pitchFamily="50" charset="-128"/>
              <a:cs typeface="Arial Unicode MS" pitchFamily="50"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389E06-74B4-C147-92DD-CD3BF7F59418}" type="slidenum">
              <a:rPr lang="en-US" altLang="ja-JP"/>
              <a:pPr/>
              <a:t>10</a:t>
            </a:fld>
            <a:endParaRPr lang="en-US" altLang="ja-JP"/>
          </a:p>
        </p:txBody>
      </p:sp>
      <p:sp>
        <p:nvSpPr>
          <p:cNvPr id="23449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44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de-D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Click to edit Master subtitle style</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71700" y="0"/>
            <a:ext cx="5052059" cy="615112"/>
          </a:xfrm>
          <a:prstGeom prst="rect">
            <a:avLst/>
          </a:prstGeom>
        </p:spPr>
        <p:txBody>
          <a:bodyPr/>
          <a:lstStyle/>
          <a:p>
            <a:r>
              <a:rPr lang="de-D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de-D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23900" y="0"/>
            <a:ext cx="7696200" cy="5921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762000" y="1905000"/>
            <a:ext cx="3771900" cy="4038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86300" y="1905000"/>
            <a:ext cx="3771900" cy="4038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xfrm>
            <a:off x="457200" y="6356350"/>
            <a:ext cx="2133600" cy="365125"/>
          </a:xfrm>
          <a:prstGeom prst="rect">
            <a:avLst/>
          </a:prstGeom>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xfrm>
            <a:off x="3124200" y="6356350"/>
            <a:ext cx="2895600" cy="365125"/>
          </a:xfrm>
          <a:prstGeom prst="rect">
            <a:avLst/>
          </a:prstGeom>
          <a:ln/>
        </p:spPr>
        <p:txBody>
          <a:bodyPr/>
          <a:lstStyle>
            <a:lvl1pPr>
              <a:defRPr/>
            </a:lvl1pPr>
          </a:lstStyle>
          <a:p>
            <a:pPr>
              <a:defRPr/>
            </a:pPr>
            <a:r>
              <a:rPr lang="en-US" altLang="ja-JP" smtClean="0"/>
              <a:t>LCWS12(Sep.24) Shin MICHIZONO</a:t>
            </a:r>
            <a:endParaRPr lang="en-US" altLang="ja-JP"/>
          </a:p>
        </p:txBody>
      </p:sp>
      <p:sp>
        <p:nvSpPr>
          <p:cNvPr id="7" name="Rectangle 11"/>
          <p:cNvSpPr>
            <a:spLocks noGrp="1" noChangeArrowheads="1"/>
          </p:cNvSpPr>
          <p:nvPr>
            <p:ph type="sldNum" sz="quarter" idx="12"/>
          </p:nvPr>
        </p:nvSpPr>
        <p:spPr>
          <a:ln/>
        </p:spPr>
        <p:txBody>
          <a:bodyPr/>
          <a:lstStyle>
            <a:lvl1pPr>
              <a:defRPr/>
            </a:lvl1pPr>
          </a:lstStyle>
          <a:p>
            <a:pPr>
              <a:defRPr/>
            </a:pPr>
            <a:fld id="{9325E922-4A1B-4F5D-9569-4D49E243C89F}" type="slidenum">
              <a:rPr lang="en-US" altLang="ja-JP"/>
              <a:pPr>
                <a:defRPr/>
              </a:pPr>
              <a:t>‹#›</a:t>
            </a:fld>
            <a:endParaRPr lang="en-US" altLang="ja-JP"/>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88001320"/>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79320" y="0"/>
            <a:ext cx="5288279" cy="615112"/>
          </a:xfrm>
          <a:prstGeom prst="rect">
            <a:avLst/>
          </a:prstGeom>
        </p:spPr>
        <p:txBody>
          <a:bodyPr/>
          <a:lstStyle/>
          <a:p>
            <a:r>
              <a:rPr lang="de-DE" dirty="0" smtClean="0"/>
              <a:t>Click to edit Master title style</a:t>
            </a:r>
            <a:endParaRPr lang="en-US" dirty="0"/>
          </a:p>
        </p:txBody>
      </p:sp>
      <p:sp>
        <p:nvSpPr>
          <p:cNvPr id="3" name="Content Placeholder 2"/>
          <p:cNvSpPr>
            <a:spLocks noGrp="1"/>
          </p:cNvSpPr>
          <p:nvPr>
            <p:ph idx="1"/>
          </p:nvPr>
        </p:nvSpPr>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Click to edit Master text styles</a:t>
            </a:r>
          </a:p>
        </p:txBody>
      </p:sp>
      <p:sp>
        <p:nvSpPr>
          <p:cNvPr id="6" name="Slide Number Placeholder 5"/>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011680" y="0"/>
            <a:ext cx="5570219" cy="615112"/>
          </a:xfrm>
          <a:prstGeom prst="rect">
            <a:avLst/>
          </a:prstGeom>
        </p:spPr>
        <p:txBody>
          <a:bodyPr/>
          <a:lstStyle/>
          <a:p>
            <a:r>
              <a:rPr lang="de-DE"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7" name="Slide Number Placeholder 6"/>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58340" y="0"/>
            <a:ext cx="5411203" cy="615112"/>
          </a:xfrm>
          <a:prstGeom prst="rect">
            <a:avLst/>
          </a:prstGeom>
        </p:spPr>
        <p:txBody>
          <a:bodyPr/>
          <a:lstStyle>
            <a:lvl1pPr>
              <a:defRPr/>
            </a:lvl1pPr>
          </a:lstStyle>
          <a:p>
            <a:r>
              <a:rPr lang="de-D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9" name="Slide Number Placeholder 8"/>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80260" y="0"/>
            <a:ext cx="5143499" cy="615112"/>
          </a:xfrm>
          <a:prstGeom prst="rect">
            <a:avLst/>
          </a:prstGeom>
        </p:spPr>
        <p:txBody>
          <a:bodyPr/>
          <a:lstStyle/>
          <a:p>
            <a:r>
              <a:rPr lang="de-DE" smtClean="0"/>
              <a:t>Click to edit Master title style</a:t>
            </a:r>
            <a:endParaRPr lang="en-US"/>
          </a:p>
        </p:txBody>
      </p:sp>
      <p:sp>
        <p:nvSpPr>
          <p:cNvPr id="5" name="Slide Number Placeholder 4"/>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40144"/>
            <a:ext cx="8229600" cy="4886019"/>
          </a:xfrm>
          <a:prstGeom prst="rect">
            <a:avLst/>
          </a:prstGeom>
        </p:spPr>
        <p:txBody>
          <a:bodyPr vert="horz" lIns="91440" tIns="45720" rIns="91440" bIns="45720" rtlCol="0">
            <a:normAutofit/>
          </a:bodyPr>
          <a:lstStyle/>
          <a:p>
            <a:pPr lvl="0"/>
            <a:r>
              <a:rPr lang="de-DE" dirty="0" err="1" smtClean="0"/>
              <a:t>Click</a:t>
            </a:r>
            <a:r>
              <a:rPr lang="de-DE" dirty="0" smtClean="0"/>
              <a:t> to </a:t>
            </a:r>
            <a:r>
              <a:rPr lang="de-DE" dirty="0" err="1" smtClean="0"/>
              <a:t>edit</a:t>
            </a:r>
            <a:r>
              <a:rPr lang="de-DE" dirty="0" smtClean="0"/>
              <a:t> Master text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err="1" smtClean="0"/>
              <a:t>Third</a:t>
            </a:r>
            <a:r>
              <a:rPr lang="de-DE" dirty="0" smtClean="0"/>
              <a:t>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en-US" dirty="0"/>
          </a:p>
        </p:txBody>
      </p:sp>
      <p:sp>
        <p:nvSpPr>
          <p:cNvPr id="6" name="Slide Number Placeholder 5"/>
          <p:cNvSpPr>
            <a:spLocks noGrp="1"/>
          </p:cNvSpPr>
          <p:nvPr>
            <p:ph type="sldNum" sz="quarter" idx="4"/>
          </p:nvPr>
        </p:nvSpPr>
        <p:spPr>
          <a:xfrm>
            <a:off x="8808720" y="6492875"/>
            <a:ext cx="33528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D1D6AF9-1F0E-2547-B7C2-EBD1501318D2}" type="slidenum">
              <a:rPr lang="en-US" smtClean="0"/>
              <a:pPr/>
              <a:t>‹#›</a:t>
            </a:fld>
            <a:endParaRPr lang="en-US" dirty="0"/>
          </a:p>
        </p:txBody>
      </p:sp>
      <p:cxnSp>
        <p:nvCxnSpPr>
          <p:cNvPr id="10" name="Straight Connector 9"/>
          <p:cNvCxnSpPr>
            <a:cxnSpLocks noChangeShapeType="1"/>
          </p:cNvCxnSpPr>
          <p:nvPr userDrawn="1"/>
        </p:nvCxnSpPr>
        <p:spPr bwMode="auto">
          <a:xfrm rot="10800000">
            <a:off x="1744980" y="305127"/>
            <a:ext cx="7399020" cy="12350"/>
          </a:xfrm>
          <a:prstGeom prst="line">
            <a:avLst/>
          </a:prstGeom>
          <a:noFill/>
          <a:ln w="9525">
            <a:solidFill>
              <a:schemeClr val="accent6">
                <a:lumMod val="75000"/>
              </a:schemeClr>
            </a:solidFill>
            <a:round/>
            <a:headEnd/>
            <a:tailEnd/>
          </a:ln>
          <a:effectLst>
            <a:outerShdw blurRad="50800" dist="38100" dir="2700000" algn="tl" rotWithShape="0">
              <a:prstClr val="black">
                <a:alpha val="40000"/>
              </a:prstClr>
            </a:outerShdw>
          </a:effectLst>
        </p:spPr>
      </p:cxnSp>
      <p:sp>
        <p:nvSpPr>
          <p:cNvPr id="12" name="Date Placeholder 3"/>
          <p:cNvSpPr txBox="1">
            <a:spLocks/>
          </p:cNvSpPr>
          <p:nvPr userDrawn="1"/>
        </p:nvSpPr>
        <p:spPr>
          <a:xfrm>
            <a:off x="6974889" y="0"/>
            <a:ext cx="1711911" cy="336740"/>
          </a:xfrm>
          <a:prstGeom prst="rect">
            <a:avLst/>
          </a:prstGeom>
          <a:effectLst/>
        </p:spPr>
        <p:txBody>
          <a:bodyPr anchor="ctr"/>
          <a:lstStyle>
            <a:lvl1pPr algn="l">
              <a:defRPr sz="800">
                <a:solidFill>
                  <a:schemeClr val="tx1">
                    <a:tint val="75000"/>
                  </a:schemeClr>
                </a:solidFill>
              </a:defRPr>
            </a:lvl1pPr>
          </a:lstStyle>
          <a:p>
            <a:pPr algn="r" fontAlgn="auto">
              <a:spcBef>
                <a:spcPts val="0"/>
              </a:spcBef>
              <a:spcAft>
                <a:spcPts val="0"/>
              </a:spcAft>
              <a:defRPr/>
            </a:pPr>
            <a:r>
              <a:rPr lang="en-US" dirty="0" smtClean="0">
                <a:latin typeface="Calibri"/>
                <a:ea typeface="+mn-ea"/>
                <a:cs typeface="Calibri"/>
              </a:rPr>
              <a:t>R. Corsini</a:t>
            </a:r>
          </a:p>
          <a:p>
            <a:pPr algn="r" fontAlgn="auto">
              <a:spcBef>
                <a:spcPts val="0"/>
              </a:spcBef>
              <a:spcAft>
                <a:spcPts val="0"/>
              </a:spcAft>
              <a:defRPr/>
            </a:pPr>
            <a:r>
              <a:rPr lang="en-US" dirty="0" smtClean="0">
                <a:latin typeface="Calibri"/>
                <a:ea typeface="+mn-ea"/>
                <a:cs typeface="Calibri"/>
              </a:rPr>
              <a:t>LCWS12 – Arlington</a:t>
            </a:r>
            <a:r>
              <a:rPr lang="en-US" dirty="0" smtClean="0">
                <a:latin typeface="Calibri"/>
                <a:ea typeface="+mn-ea"/>
                <a:cs typeface="Calibri"/>
              </a:rPr>
              <a:t> 26 </a:t>
            </a:r>
            <a:r>
              <a:rPr lang="en-US" dirty="0" smtClean="0">
                <a:latin typeface="Calibri"/>
                <a:ea typeface="+mn-ea"/>
                <a:cs typeface="Calibri"/>
              </a:rPr>
              <a:t>Oct.</a:t>
            </a:r>
            <a:r>
              <a:rPr lang="en-US" baseline="0" dirty="0" smtClean="0">
                <a:latin typeface="Calibri"/>
                <a:ea typeface="+mn-ea"/>
                <a:cs typeface="Calibri"/>
              </a:rPr>
              <a:t> 2012</a:t>
            </a:r>
            <a:endParaRPr lang="en-US" dirty="0" smtClean="0">
              <a:latin typeface="Calibri"/>
              <a:ea typeface="+mn-ea"/>
              <a:cs typeface="Calibri"/>
            </a:endParaRPr>
          </a:p>
        </p:txBody>
      </p:sp>
      <p:sp>
        <p:nvSpPr>
          <p:cNvPr id="16" name="Title Placeholder 1"/>
          <p:cNvSpPr>
            <a:spLocks noGrp="1"/>
          </p:cNvSpPr>
          <p:nvPr>
            <p:ph type="title"/>
          </p:nvPr>
        </p:nvSpPr>
        <p:spPr>
          <a:xfrm>
            <a:off x="1355726" y="457200"/>
            <a:ext cx="6779991" cy="615112"/>
          </a:xfrm>
          <a:prstGeom prst="rect">
            <a:avLst/>
          </a:prstGeom>
          <a:solidFill>
            <a:schemeClr val="bg1"/>
          </a:solidFill>
          <a:ln>
            <a:noFill/>
          </a:ln>
        </p:spPr>
        <p:txBody>
          <a:bodyPr vert="horz" lIns="91440" tIns="45720" rIns="91440" bIns="45720" rtlCol="0" anchor="ctr">
            <a:noAutofit/>
          </a:bodyPr>
          <a:lstStyle/>
          <a:p>
            <a:r>
              <a:rPr lang="de-DE" dirty="0" err="1" smtClean="0"/>
              <a:t>Click</a:t>
            </a:r>
            <a:r>
              <a:rPr lang="de-DE" dirty="0" smtClean="0"/>
              <a:t> to </a:t>
            </a:r>
            <a:r>
              <a:rPr lang="de-DE" dirty="0" err="1" smtClean="0"/>
              <a:t>edit</a:t>
            </a:r>
            <a:r>
              <a:rPr lang="de-DE" dirty="0" smtClean="0"/>
              <a:t> Master title style</a:t>
            </a:r>
            <a:endParaRPr lang="en-US" dirty="0"/>
          </a:p>
        </p:txBody>
      </p:sp>
      <p:pic>
        <p:nvPicPr>
          <p:cNvPr id="43010" name="Picture 2" descr="http://www.uta.edu/physics/lcws12/images/logoHeader.jpg"/>
          <p:cNvPicPr>
            <a:picLocks noChangeAspect="1" noChangeArrowheads="1"/>
          </p:cNvPicPr>
          <p:nvPr userDrawn="1"/>
        </p:nvPicPr>
        <p:blipFill>
          <a:blip r:embed="rId14"/>
          <a:srcRect/>
          <a:stretch>
            <a:fillRect/>
          </a:stretch>
        </p:blipFill>
        <p:spPr bwMode="auto">
          <a:xfrm>
            <a:off x="45244" y="49213"/>
            <a:ext cx="1638300" cy="405263"/>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4572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 Id="rId3" Type="http://schemas.openxmlformats.org/officeDocument/2006/relationships/image" Target="../media/image18.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df"/><Relationship Id="rId3"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 Id="rId3"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 Id="rId3" Type="http://schemas.openxmlformats.org/officeDocument/2006/relationships/image" Target="../media/image3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tif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711200" y="580506"/>
            <a:ext cx="7772400" cy="1470025"/>
          </a:xfrm>
          <a:noFill/>
          <a:effectLst/>
        </p:spPr>
        <p:txBody>
          <a:bodyPr>
            <a:normAutofit/>
          </a:bodyPr>
          <a:lstStyle/>
          <a:p>
            <a:r>
              <a:rPr lang="en-US" sz="3600" dirty="0" smtClean="0">
                <a:solidFill>
                  <a:srgbClr val="5C92B5"/>
                </a:solidFill>
                <a:effectLst>
                  <a:outerShdw blurRad="38100" dist="38100" dir="2700000" algn="tl">
                    <a:srgbClr val="000000">
                      <a:alpha val="43137"/>
                    </a:srgbClr>
                  </a:outerShdw>
                </a:effectLst>
              </a:rPr>
              <a:t>Summary of </a:t>
            </a:r>
            <a:r>
              <a:rPr lang="en-US" sz="3600" dirty="0" smtClean="0">
                <a:solidFill>
                  <a:srgbClr val="5C92B5"/>
                </a:solidFill>
                <a:effectLst>
                  <a:outerShdw blurRad="38100" dist="38100" dir="2700000" algn="tl">
                    <a:srgbClr val="000000">
                      <a:alpha val="43137"/>
                    </a:srgbClr>
                  </a:outerShdw>
                </a:effectLst>
              </a:rPr>
              <a:t>system tests</a:t>
            </a:r>
            <a:r>
              <a:rPr lang="en-US" dirty="0" smtClean="0">
                <a:solidFill>
                  <a:srgbClr val="00A3D2"/>
                </a:solidFill>
                <a:effectLst>
                  <a:outerShdw blurRad="38100" dist="38100" dir="2700000" algn="tl">
                    <a:srgbClr val="000000">
                      <a:alpha val="43137"/>
                    </a:srgbClr>
                  </a:outerShdw>
                </a:effectLst>
              </a:rPr>
              <a:t/>
            </a:r>
            <a:br>
              <a:rPr lang="en-US" dirty="0" smtClean="0">
                <a:solidFill>
                  <a:srgbClr val="00A3D2"/>
                </a:solidFill>
                <a:effectLst>
                  <a:outerShdw blurRad="38100" dist="38100" dir="2700000" algn="tl">
                    <a:srgbClr val="000000">
                      <a:alpha val="43137"/>
                    </a:srgbClr>
                  </a:outerShdw>
                </a:effectLst>
              </a:rPr>
            </a:br>
            <a:r>
              <a:rPr lang="en-US" dirty="0" smtClean="0">
                <a:solidFill>
                  <a:srgbClr val="00A3D2"/>
                </a:solidFill>
                <a:effectLst>
                  <a:outerShdw blurRad="38100" dist="38100" dir="2700000" algn="tl">
                    <a:srgbClr val="000000">
                      <a:alpha val="43137"/>
                    </a:srgbClr>
                  </a:outerShdw>
                </a:effectLst>
              </a:rPr>
              <a:t/>
            </a:r>
            <a:br>
              <a:rPr lang="en-US" dirty="0" smtClean="0">
                <a:solidFill>
                  <a:srgbClr val="00A3D2"/>
                </a:solidFill>
                <a:effectLst>
                  <a:outerShdw blurRad="38100" dist="38100" dir="2700000" algn="tl">
                    <a:srgbClr val="000000">
                      <a:alpha val="43137"/>
                    </a:srgbClr>
                  </a:outerShdw>
                </a:effectLst>
              </a:rPr>
            </a:br>
            <a:r>
              <a:rPr lang="en-US" sz="1400" dirty="0" smtClean="0">
                <a:solidFill>
                  <a:srgbClr val="5C92B5"/>
                </a:solidFill>
                <a:effectLst>
                  <a:outerShdw blurRad="38100" dist="38100" dir="2700000" algn="tl">
                    <a:srgbClr val="000000">
                      <a:alpha val="43137"/>
                    </a:srgbClr>
                  </a:outerShdw>
                </a:effectLst>
              </a:rPr>
              <a:t>R</a:t>
            </a:r>
            <a:r>
              <a:rPr lang="en-US" sz="1400" dirty="0" smtClean="0">
                <a:solidFill>
                  <a:srgbClr val="5C92B5"/>
                </a:solidFill>
                <a:effectLst>
                  <a:outerShdw blurRad="38100" dist="38100" dir="2700000" algn="tl">
                    <a:srgbClr val="000000">
                      <a:alpha val="43137"/>
                    </a:srgbClr>
                  </a:outerShdw>
                </a:effectLst>
              </a:rPr>
              <a:t>. </a:t>
            </a:r>
            <a:r>
              <a:rPr lang="en-US" sz="1400" dirty="0" smtClean="0">
                <a:solidFill>
                  <a:srgbClr val="5C92B5"/>
                </a:solidFill>
                <a:effectLst>
                  <a:outerShdw blurRad="38100" dist="38100" dir="2700000" algn="tl">
                    <a:srgbClr val="000000">
                      <a:alpha val="43137"/>
                    </a:srgbClr>
                  </a:outerShdw>
                </a:effectLst>
              </a:rPr>
              <a:t>Corsini, H. </a:t>
            </a:r>
            <a:r>
              <a:rPr lang="en-US" sz="1400" dirty="0" err="1" smtClean="0">
                <a:solidFill>
                  <a:srgbClr val="5C92B5"/>
                </a:solidFill>
                <a:effectLst>
                  <a:outerShdw blurRad="38100" dist="38100" dir="2700000" algn="tl">
                    <a:srgbClr val="000000">
                      <a:alpha val="43137"/>
                    </a:srgbClr>
                  </a:outerShdw>
                </a:effectLst>
              </a:rPr>
              <a:t>Hayano</a:t>
            </a:r>
            <a:endParaRPr lang="en-US" sz="1400" dirty="0">
              <a:solidFill>
                <a:srgbClr val="5C92B5"/>
              </a:solidFill>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2"/>
          <a:stretch>
            <a:fillRect/>
          </a:stretch>
        </p:blipFill>
        <p:spPr>
          <a:xfrm>
            <a:off x="1027579" y="2375275"/>
            <a:ext cx="7014305" cy="4073659"/>
          </a:xfrm>
          <a:prstGeom prst="rect">
            <a:avLst/>
          </a:prstGeom>
          <a:effectLst>
            <a:outerShdw blurRad="50800" dist="38100" dir="2700000">
              <a:srgbClr val="000000">
                <a:alpha val="43000"/>
              </a:srgbClr>
            </a:outerShdw>
          </a:effectLst>
        </p:spPr>
      </p:pic>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19321345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102" name="直線コネクタ 101"/>
          <p:cNvCxnSpPr/>
          <p:nvPr/>
        </p:nvCxnSpPr>
        <p:spPr>
          <a:xfrm>
            <a:off x="3670973" y="2984144"/>
            <a:ext cx="0" cy="931334"/>
          </a:xfrm>
          <a:prstGeom prst="line">
            <a:avLst/>
          </a:prstGeom>
          <a:ln w="28575"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9" name="直線コネクタ 88"/>
          <p:cNvCxnSpPr/>
          <p:nvPr/>
        </p:nvCxnSpPr>
        <p:spPr>
          <a:xfrm>
            <a:off x="2265915" y="1377310"/>
            <a:ext cx="0" cy="931334"/>
          </a:xfrm>
          <a:prstGeom prst="line">
            <a:avLst/>
          </a:prstGeom>
          <a:ln w="28575"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2" name="直線コネクタ 91"/>
          <p:cNvCxnSpPr/>
          <p:nvPr/>
        </p:nvCxnSpPr>
        <p:spPr>
          <a:xfrm>
            <a:off x="2916075" y="2222857"/>
            <a:ext cx="0" cy="931334"/>
          </a:xfrm>
          <a:prstGeom prst="line">
            <a:avLst/>
          </a:prstGeom>
          <a:ln w="28575"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3" name="直線コネクタ 92"/>
          <p:cNvCxnSpPr/>
          <p:nvPr/>
        </p:nvCxnSpPr>
        <p:spPr>
          <a:xfrm>
            <a:off x="3577035" y="5366397"/>
            <a:ext cx="0" cy="1235070"/>
          </a:xfrm>
          <a:prstGeom prst="line">
            <a:avLst/>
          </a:prstGeom>
          <a:ln w="28575"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3316382" y="93572"/>
            <a:ext cx="2583685" cy="523220"/>
          </a:xfrm>
          <a:prstGeom prst="rect">
            <a:avLst/>
          </a:prstGeom>
          <a:noFill/>
        </p:spPr>
        <p:txBody>
          <a:bodyPr wrap="none" rtlCol="0">
            <a:spAutoFit/>
          </a:bodyPr>
          <a:lstStyle/>
          <a:p>
            <a:r>
              <a:rPr lang="en-US" altLang="ja-JP" sz="2800" b="1" dirty="0" smtClean="0"/>
              <a:t>STF future Plans</a:t>
            </a:r>
            <a:endParaRPr kumimoji="1" lang="ja-JP" altLang="en-US" sz="2800" dirty="0"/>
          </a:p>
        </p:txBody>
      </p:sp>
      <p:cxnSp>
        <p:nvCxnSpPr>
          <p:cNvPr id="6" name="直線コネクタ 5"/>
          <p:cNvCxnSpPr/>
          <p:nvPr/>
        </p:nvCxnSpPr>
        <p:spPr>
          <a:xfrm>
            <a:off x="2904572" y="616792"/>
            <a:ext cx="3229420" cy="0"/>
          </a:xfrm>
          <a:prstGeom prst="line">
            <a:avLst/>
          </a:prstGeom>
          <a:ln w="34925" cap="flat" cmpd="sng" algn="ctr">
            <a:solidFill>
              <a:schemeClr val="accent4"/>
            </a:solidFill>
            <a:prstDash val="solid"/>
            <a:round/>
            <a:headEnd type="none" w="med" len="med"/>
            <a:tailEnd type="none" w="med" len="med"/>
          </a:ln>
          <a:effectLst>
            <a:outerShdw blurRad="101600" dist="20000" dir="5400000" rotWithShape="0">
              <a:srgbClr val="660066">
                <a:alpha val="60000"/>
              </a:srgbClr>
            </a:outerShdw>
          </a:effectLst>
        </p:spPr>
        <p:style>
          <a:lnRef idx="2">
            <a:schemeClr val="accent4"/>
          </a:lnRef>
          <a:fillRef idx="0">
            <a:schemeClr val="accent4"/>
          </a:fillRef>
          <a:effectRef idx="1">
            <a:schemeClr val="accent4"/>
          </a:effectRef>
          <a:fontRef idx="minor">
            <a:schemeClr val="tx1"/>
          </a:fontRef>
        </p:style>
      </p:cxnSp>
      <p:cxnSp>
        <p:nvCxnSpPr>
          <p:cNvPr id="8" name="直線コネクタ 7"/>
          <p:cNvCxnSpPr/>
          <p:nvPr/>
        </p:nvCxnSpPr>
        <p:spPr>
          <a:xfrm>
            <a:off x="533400" y="1295400"/>
            <a:ext cx="851677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直線コネクタ 10"/>
          <p:cNvCxnSpPr/>
          <p:nvPr/>
        </p:nvCxnSpPr>
        <p:spPr>
          <a:xfrm rot="5400000">
            <a:off x="-1067987" y="3810400"/>
            <a:ext cx="5638007"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直線コネクタ 11"/>
          <p:cNvCxnSpPr/>
          <p:nvPr/>
        </p:nvCxnSpPr>
        <p:spPr>
          <a:xfrm rot="5400000">
            <a:off x="456805" y="3810400"/>
            <a:ext cx="5638008"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rot="5400000">
            <a:off x="1980804" y="3809605"/>
            <a:ext cx="5638009" cy="1589"/>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rot="5400000">
            <a:off x="3506390" y="3810399"/>
            <a:ext cx="563801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rot="5400000">
            <a:off x="5030390" y="3809603"/>
            <a:ext cx="5638009" cy="1589"/>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650669" y="926068"/>
            <a:ext cx="1006217" cy="369332"/>
          </a:xfrm>
          <a:prstGeom prst="rect">
            <a:avLst/>
          </a:prstGeom>
          <a:noFill/>
        </p:spPr>
        <p:txBody>
          <a:bodyPr wrap="none" rtlCol="0">
            <a:spAutoFit/>
          </a:bodyPr>
          <a:lstStyle/>
          <a:p>
            <a:r>
              <a:rPr kumimoji="1" lang="en-US" altLang="ja-JP" b="1" dirty="0" smtClean="0">
                <a:latin typeface="Helvetica"/>
                <a:cs typeface="Helvetica"/>
              </a:rPr>
              <a:t>CY2011</a:t>
            </a:r>
            <a:endParaRPr kumimoji="1" lang="ja-JP" altLang="en-US" b="1" dirty="0">
              <a:latin typeface="Helvetica"/>
              <a:cs typeface="Helvetica"/>
            </a:endParaRPr>
          </a:p>
        </p:txBody>
      </p:sp>
      <p:sp>
        <p:nvSpPr>
          <p:cNvPr id="19" name="TextBox 18"/>
          <p:cNvSpPr txBox="1"/>
          <p:nvPr/>
        </p:nvSpPr>
        <p:spPr>
          <a:xfrm>
            <a:off x="2081994" y="927656"/>
            <a:ext cx="1018841" cy="369332"/>
          </a:xfrm>
          <a:prstGeom prst="rect">
            <a:avLst/>
          </a:prstGeom>
          <a:noFill/>
        </p:spPr>
        <p:txBody>
          <a:bodyPr wrap="none" rtlCol="0">
            <a:spAutoFit/>
          </a:bodyPr>
          <a:lstStyle/>
          <a:p>
            <a:r>
              <a:rPr kumimoji="1" lang="en-US" altLang="ja-JP" b="1" dirty="0" smtClean="0">
                <a:latin typeface="Helvetica"/>
                <a:cs typeface="Helvetica"/>
              </a:rPr>
              <a:t>CY2012</a:t>
            </a:r>
            <a:endParaRPr kumimoji="1" lang="ja-JP" altLang="en-US" b="1" dirty="0">
              <a:latin typeface="Helvetica"/>
              <a:cs typeface="Helvetica"/>
            </a:endParaRPr>
          </a:p>
        </p:txBody>
      </p:sp>
      <p:sp>
        <p:nvSpPr>
          <p:cNvPr id="20" name="TextBox 19"/>
          <p:cNvSpPr txBox="1"/>
          <p:nvPr/>
        </p:nvSpPr>
        <p:spPr>
          <a:xfrm>
            <a:off x="3434569" y="926068"/>
            <a:ext cx="1018841" cy="369332"/>
          </a:xfrm>
          <a:prstGeom prst="rect">
            <a:avLst/>
          </a:prstGeom>
          <a:noFill/>
        </p:spPr>
        <p:txBody>
          <a:bodyPr wrap="none" rtlCol="0">
            <a:spAutoFit/>
          </a:bodyPr>
          <a:lstStyle/>
          <a:p>
            <a:r>
              <a:rPr kumimoji="1" lang="en-US" altLang="ja-JP" b="1" dirty="0" smtClean="0">
                <a:latin typeface="Helvetica"/>
                <a:cs typeface="Helvetica"/>
              </a:rPr>
              <a:t>CY2013</a:t>
            </a:r>
            <a:endParaRPr kumimoji="1" lang="ja-JP" altLang="en-US" b="1" dirty="0">
              <a:latin typeface="Helvetica"/>
              <a:cs typeface="Helvetica"/>
            </a:endParaRPr>
          </a:p>
        </p:txBody>
      </p:sp>
      <p:sp>
        <p:nvSpPr>
          <p:cNvPr id="21" name="TextBox 20"/>
          <p:cNvSpPr txBox="1"/>
          <p:nvPr/>
        </p:nvSpPr>
        <p:spPr>
          <a:xfrm>
            <a:off x="4965828" y="927656"/>
            <a:ext cx="1018841" cy="369332"/>
          </a:xfrm>
          <a:prstGeom prst="rect">
            <a:avLst/>
          </a:prstGeom>
          <a:noFill/>
        </p:spPr>
        <p:txBody>
          <a:bodyPr wrap="none" rtlCol="0">
            <a:spAutoFit/>
          </a:bodyPr>
          <a:lstStyle/>
          <a:p>
            <a:r>
              <a:rPr kumimoji="1" lang="en-US" altLang="ja-JP" b="1" dirty="0" smtClean="0">
                <a:latin typeface="Helvetica"/>
                <a:cs typeface="Helvetica"/>
              </a:rPr>
              <a:t>CY2014</a:t>
            </a:r>
            <a:endParaRPr kumimoji="1" lang="ja-JP" altLang="en-US" b="1" dirty="0">
              <a:latin typeface="Helvetica"/>
              <a:cs typeface="Helvetica"/>
            </a:endParaRPr>
          </a:p>
        </p:txBody>
      </p:sp>
      <p:sp>
        <p:nvSpPr>
          <p:cNvPr id="24" name="角丸四角形 23"/>
          <p:cNvSpPr/>
          <p:nvPr/>
        </p:nvSpPr>
        <p:spPr>
          <a:xfrm>
            <a:off x="2018490" y="1650644"/>
            <a:ext cx="1096306" cy="5334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25" name="角丸四角形 24"/>
          <p:cNvSpPr/>
          <p:nvPr/>
        </p:nvSpPr>
        <p:spPr>
          <a:xfrm>
            <a:off x="4809229" y="2450744"/>
            <a:ext cx="748139" cy="5334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26" name="角丸四角形 25"/>
          <p:cNvSpPr/>
          <p:nvPr/>
        </p:nvSpPr>
        <p:spPr>
          <a:xfrm>
            <a:off x="6157635" y="3178877"/>
            <a:ext cx="800363" cy="608307"/>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27" name="角丸四角形 26"/>
          <p:cNvSpPr/>
          <p:nvPr/>
        </p:nvSpPr>
        <p:spPr>
          <a:xfrm>
            <a:off x="67635" y="1650644"/>
            <a:ext cx="1926014" cy="5334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28" name="角丸四角形 27"/>
          <p:cNvSpPr/>
          <p:nvPr/>
        </p:nvSpPr>
        <p:spPr>
          <a:xfrm>
            <a:off x="67636" y="5676188"/>
            <a:ext cx="3529897" cy="5334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29" name="角丸四角形 28"/>
          <p:cNvSpPr/>
          <p:nvPr/>
        </p:nvSpPr>
        <p:spPr>
          <a:xfrm>
            <a:off x="67636" y="2450744"/>
            <a:ext cx="4741593" cy="5334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30" name="角丸四角形 29"/>
          <p:cNvSpPr/>
          <p:nvPr/>
        </p:nvSpPr>
        <p:spPr>
          <a:xfrm>
            <a:off x="2081995" y="3178877"/>
            <a:ext cx="4051998" cy="608307"/>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cxnSp>
        <p:nvCxnSpPr>
          <p:cNvPr id="33" name="直線コネクタ 32"/>
          <p:cNvCxnSpPr/>
          <p:nvPr/>
        </p:nvCxnSpPr>
        <p:spPr>
          <a:xfrm flipH="1">
            <a:off x="139838" y="1536344"/>
            <a:ext cx="1588" cy="3305066"/>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6" name="直線コネクタ 35"/>
          <p:cNvCxnSpPr/>
          <p:nvPr/>
        </p:nvCxnSpPr>
        <p:spPr>
          <a:xfrm>
            <a:off x="141426" y="1536344"/>
            <a:ext cx="227806" cy="1588"/>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7" name="直線コネクタ 36"/>
          <p:cNvCxnSpPr/>
          <p:nvPr/>
        </p:nvCxnSpPr>
        <p:spPr>
          <a:xfrm>
            <a:off x="141426" y="4839822"/>
            <a:ext cx="227806" cy="1588"/>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151865" y="3417852"/>
            <a:ext cx="1326004" cy="369332"/>
          </a:xfrm>
          <a:prstGeom prst="rect">
            <a:avLst/>
          </a:prstGeom>
          <a:noFill/>
          <a:ln>
            <a:noFill/>
          </a:ln>
        </p:spPr>
        <p:txBody>
          <a:bodyPr wrap="none" rtlCol="0">
            <a:spAutoFit/>
          </a:bodyPr>
          <a:lstStyle/>
          <a:p>
            <a:r>
              <a:rPr kumimoji="1" lang="en-US" altLang="ja-JP" b="1" dirty="0" smtClean="0">
                <a:solidFill>
                  <a:srgbClr val="FF6600"/>
                </a:solidFill>
              </a:rPr>
              <a:t>STF phase-2</a:t>
            </a:r>
            <a:endParaRPr kumimoji="1" lang="ja-JP" altLang="en-US" b="1" dirty="0">
              <a:solidFill>
                <a:srgbClr val="FF6600"/>
              </a:solidFill>
            </a:endParaRPr>
          </a:p>
        </p:txBody>
      </p:sp>
      <p:sp>
        <p:nvSpPr>
          <p:cNvPr id="40" name="角丸四角形 39"/>
          <p:cNvSpPr/>
          <p:nvPr/>
        </p:nvSpPr>
        <p:spPr>
          <a:xfrm>
            <a:off x="3597533" y="5676188"/>
            <a:ext cx="5473135" cy="5334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41" name="TextBox 40"/>
          <p:cNvSpPr txBox="1"/>
          <p:nvPr/>
        </p:nvSpPr>
        <p:spPr>
          <a:xfrm>
            <a:off x="3439142" y="1550632"/>
            <a:ext cx="2118226" cy="646331"/>
          </a:xfrm>
          <a:prstGeom prst="rect">
            <a:avLst/>
          </a:prstGeom>
          <a:noFill/>
        </p:spPr>
        <p:txBody>
          <a:bodyPr wrap="none" rtlCol="0">
            <a:spAutoFit/>
          </a:bodyPr>
          <a:lstStyle/>
          <a:p>
            <a:r>
              <a:rPr kumimoji="1" lang="en-US" altLang="ja-JP" b="1" dirty="0" smtClean="0"/>
              <a:t>Phase2 Injector part</a:t>
            </a:r>
          </a:p>
          <a:p>
            <a:r>
              <a:rPr lang="en-US" altLang="ja-JP" b="1" dirty="0" smtClean="0"/>
              <a:t>(Quantum-Beam)</a:t>
            </a:r>
            <a:endParaRPr kumimoji="1" lang="ja-JP" altLang="en-US" b="1" dirty="0"/>
          </a:p>
        </p:txBody>
      </p:sp>
      <p:sp>
        <p:nvSpPr>
          <p:cNvPr id="42" name="TextBox 41"/>
          <p:cNvSpPr txBox="1"/>
          <p:nvPr/>
        </p:nvSpPr>
        <p:spPr>
          <a:xfrm>
            <a:off x="6343902" y="2504531"/>
            <a:ext cx="1716772" cy="369332"/>
          </a:xfrm>
          <a:prstGeom prst="rect">
            <a:avLst/>
          </a:prstGeom>
          <a:noFill/>
        </p:spPr>
        <p:txBody>
          <a:bodyPr wrap="square" rtlCol="0">
            <a:spAutoFit/>
          </a:bodyPr>
          <a:lstStyle/>
          <a:p>
            <a:r>
              <a:rPr lang="en-US" altLang="ja-JP" b="1" dirty="0" smtClean="0"/>
              <a:t>1st Cryomodule </a:t>
            </a:r>
            <a:endParaRPr kumimoji="1" lang="ja-JP" altLang="en-US" b="1" dirty="0"/>
          </a:p>
        </p:txBody>
      </p:sp>
      <p:sp>
        <p:nvSpPr>
          <p:cNvPr id="43" name="TextBox 42"/>
          <p:cNvSpPr txBox="1"/>
          <p:nvPr/>
        </p:nvSpPr>
        <p:spPr>
          <a:xfrm>
            <a:off x="2570861" y="3254304"/>
            <a:ext cx="2907204" cy="369332"/>
          </a:xfrm>
          <a:prstGeom prst="rect">
            <a:avLst/>
          </a:prstGeom>
          <a:noFill/>
        </p:spPr>
        <p:txBody>
          <a:bodyPr wrap="none" rtlCol="0">
            <a:spAutoFit/>
          </a:bodyPr>
          <a:lstStyle/>
          <a:p>
            <a:r>
              <a:rPr kumimoji="1" lang="en-US" altLang="ja-JP" b="1" dirty="0" smtClean="0"/>
              <a:t>Phase2  CM-2a  construction</a:t>
            </a:r>
            <a:endParaRPr kumimoji="1" lang="ja-JP" altLang="en-US" b="1" dirty="0"/>
          </a:p>
        </p:txBody>
      </p:sp>
      <p:sp>
        <p:nvSpPr>
          <p:cNvPr id="47" name="TextBox 46"/>
          <p:cNvSpPr txBox="1"/>
          <p:nvPr/>
        </p:nvSpPr>
        <p:spPr>
          <a:xfrm>
            <a:off x="169909" y="1625244"/>
            <a:ext cx="2044149" cy="646331"/>
          </a:xfrm>
          <a:prstGeom prst="rect">
            <a:avLst/>
          </a:prstGeom>
          <a:noFill/>
        </p:spPr>
        <p:txBody>
          <a:bodyPr wrap="none" rtlCol="0">
            <a:spAutoFit/>
          </a:bodyPr>
          <a:lstStyle/>
          <a:p>
            <a:r>
              <a:rPr kumimoji="1" lang="en-US" altLang="ja-JP" b="1" dirty="0" smtClean="0"/>
              <a:t>Construction of</a:t>
            </a:r>
          </a:p>
          <a:p>
            <a:r>
              <a:rPr lang="en-US" altLang="ja-JP" b="1" dirty="0" smtClean="0"/>
              <a:t>STF phase2 injector</a:t>
            </a:r>
            <a:endParaRPr kumimoji="1" lang="ja-JP" altLang="en-US" b="1" dirty="0"/>
          </a:p>
        </p:txBody>
      </p:sp>
      <p:sp>
        <p:nvSpPr>
          <p:cNvPr id="48" name="TextBox 47"/>
          <p:cNvSpPr txBox="1"/>
          <p:nvPr/>
        </p:nvSpPr>
        <p:spPr>
          <a:xfrm>
            <a:off x="1509580" y="2515737"/>
            <a:ext cx="2789984" cy="369332"/>
          </a:xfrm>
          <a:prstGeom prst="rect">
            <a:avLst/>
          </a:prstGeom>
          <a:noFill/>
        </p:spPr>
        <p:txBody>
          <a:bodyPr wrap="none" rtlCol="0">
            <a:spAutoFit/>
          </a:bodyPr>
          <a:lstStyle/>
          <a:p>
            <a:r>
              <a:rPr kumimoji="1" lang="en-US" altLang="ja-JP" b="1" dirty="0" smtClean="0"/>
              <a:t>Phase2　CM-1 construction</a:t>
            </a:r>
          </a:p>
        </p:txBody>
      </p:sp>
      <p:sp>
        <p:nvSpPr>
          <p:cNvPr id="55" name="TextBox 54"/>
          <p:cNvSpPr txBox="1"/>
          <p:nvPr/>
        </p:nvSpPr>
        <p:spPr>
          <a:xfrm>
            <a:off x="107724" y="5301428"/>
            <a:ext cx="2634054" cy="369332"/>
          </a:xfrm>
          <a:prstGeom prst="rect">
            <a:avLst/>
          </a:prstGeom>
          <a:noFill/>
        </p:spPr>
        <p:txBody>
          <a:bodyPr wrap="none" rtlCol="0">
            <a:spAutoFit/>
          </a:bodyPr>
          <a:lstStyle/>
          <a:p>
            <a:r>
              <a:rPr kumimoji="1" lang="en-US" altLang="ja-JP" b="1" dirty="0" smtClean="0"/>
              <a:t>Cavity Fabrication Facility</a:t>
            </a:r>
          </a:p>
        </p:txBody>
      </p:sp>
      <p:sp>
        <p:nvSpPr>
          <p:cNvPr id="56" name="TextBox 55"/>
          <p:cNvSpPr txBox="1"/>
          <p:nvPr/>
        </p:nvSpPr>
        <p:spPr>
          <a:xfrm>
            <a:off x="439377" y="5722354"/>
            <a:ext cx="1851789" cy="369332"/>
          </a:xfrm>
          <a:prstGeom prst="rect">
            <a:avLst/>
          </a:prstGeom>
          <a:noFill/>
        </p:spPr>
        <p:txBody>
          <a:bodyPr wrap="none" rtlCol="0">
            <a:spAutoFit/>
          </a:bodyPr>
          <a:lstStyle/>
          <a:p>
            <a:r>
              <a:rPr kumimoji="1" lang="en-US" altLang="ja-JP" b="1" dirty="0" smtClean="0"/>
              <a:t>Startup of facility</a:t>
            </a:r>
            <a:endParaRPr kumimoji="1" lang="ja-JP" altLang="en-US" b="1" dirty="0"/>
          </a:p>
        </p:txBody>
      </p:sp>
      <p:sp>
        <p:nvSpPr>
          <p:cNvPr id="57" name="TextBox 56"/>
          <p:cNvSpPr txBox="1"/>
          <p:nvPr/>
        </p:nvSpPr>
        <p:spPr>
          <a:xfrm>
            <a:off x="4560388" y="5722354"/>
            <a:ext cx="2899877" cy="369332"/>
          </a:xfrm>
          <a:prstGeom prst="rect">
            <a:avLst/>
          </a:prstGeom>
          <a:noFill/>
        </p:spPr>
        <p:txBody>
          <a:bodyPr wrap="none" rtlCol="0">
            <a:spAutoFit/>
          </a:bodyPr>
          <a:lstStyle/>
          <a:p>
            <a:r>
              <a:rPr kumimoji="1" lang="en-US" altLang="ja-JP" b="1" dirty="0" smtClean="0"/>
              <a:t>Cavity Fabrication operation</a:t>
            </a:r>
            <a:endParaRPr kumimoji="1" lang="ja-JP" altLang="en-US" b="1" dirty="0"/>
          </a:p>
        </p:txBody>
      </p:sp>
      <p:sp>
        <p:nvSpPr>
          <p:cNvPr id="50" name="TextBox 49"/>
          <p:cNvSpPr txBox="1"/>
          <p:nvPr/>
        </p:nvSpPr>
        <p:spPr>
          <a:xfrm>
            <a:off x="2020525" y="1718944"/>
            <a:ext cx="1127946" cy="369332"/>
          </a:xfrm>
          <a:prstGeom prst="rect">
            <a:avLst/>
          </a:prstGeom>
          <a:noFill/>
        </p:spPr>
        <p:txBody>
          <a:bodyPr wrap="none" rtlCol="0">
            <a:spAutoFit/>
          </a:bodyPr>
          <a:lstStyle/>
          <a:p>
            <a:r>
              <a:rPr kumimoji="1" lang="en-US" altLang="ja-JP" b="1" dirty="0" smtClean="0"/>
              <a:t>operation</a:t>
            </a:r>
            <a:endParaRPr kumimoji="1" lang="ja-JP" altLang="en-US" b="1" dirty="0"/>
          </a:p>
        </p:txBody>
      </p:sp>
      <p:sp>
        <p:nvSpPr>
          <p:cNvPr id="46" name="角丸四角形 45"/>
          <p:cNvSpPr/>
          <p:nvPr/>
        </p:nvSpPr>
        <p:spPr>
          <a:xfrm>
            <a:off x="1125587" y="6091686"/>
            <a:ext cx="7945081" cy="308402"/>
          </a:xfrm>
          <a:prstGeom prst="roundRect">
            <a:avLst/>
          </a:prstGeom>
          <a:solidFill>
            <a:schemeClr val="accent6">
              <a:lumMod val="40000"/>
              <a:lumOff val="60000"/>
            </a:schemeClr>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49" name="TextBox 48"/>
          <p:cNvSpPr txBox="1"/>
          <p:nvPr/>
        </p:nvSpPr>
        <p:spPr>
          <a:xfrm>
            <a:off x="2442866" y="6059420"/>
            <a:ext cx="2281319" cy="369332"/>
          </a:xfrm>
          <a:prstGeom prst="rect">
            <a:avLst/>
          </a:prstGeom>
          <a:noFill/>
        </p:spPr>
        <p:txBody>
          <a:bodyPr wrap="none" rtlCol="0">
            <a:spAutoFit/>
          </a:bodyPr>
          <a:lstStyle/>
          <a:p>
            <a:r>
              <a:rPr lang="en-US" altLang="ja-JP" b="1" dirty="0" smtClean="0"/>
              <a:t>KEK EBW</a:t>
            </a:r>
            <a:r>
              <a:rPr kumimoji="1" lang="en-US" altLang="ja-JP" b="1" dirty="0" smtClean="0"/>
              <a:t> in operation</a:t>
            </a:r>
            <a:endParaRPr kumimoji="1" lang="ja-JP" altLang="en-US" b="1" dirty="0"/>
          </a:p>
        </p:txBody>
      </p:sp>
      <p:sp>
        <p:nvSpPr>
          <p:cNvPr id="58" name="TextBox 57"/>
          <p:cNvSpPr txBox="1"/>
          <p:nvPr/>
        </p:nvSpPr>
        <p:spPr>
          <a:xfrm>
            <a:off x="157671" y="6398461"/>
            <a:ext cx="1095172" cy="369332"/>
          </a:xfrm>
          <a:prstGeom prst="rect">
            <a:avLst/>
          </a:prstGeom>
          <a:noFill/>
        </p:spPr>
        <p:txBody>
          <a:bodyPr wrap="none" rtlCol="0">
            <a:spAutoFit/>
          </a:bodyPr>
          <a:lstStyle/>
          <a:p>
            <a:r>
              <a:rPr lang="en-US" altLang="ja-JP" b="1" dirty="0" smtClean="0"/>
              <a:t>1st cavity</a:t>
            </a:r>
            <a:endParaRPr kumimoji="1" lang="ja-JP" altLang="en-US" b="1" dirty="0"/>
          </a:p>
        </p:txBody>
      </p:sp>
      <p:sp>
        <p:nvSpPr>
          <p:cNvPr id="59" name="TextBox 58"/>
          <p:cNvSpPr txBox="1"/>
          <p:nvPr/>
        </p:nvSpPr>
        <p:spPr>
          <a:xfrm>
            <a:off x="3336323" y="6428752"/>
            <a:ext cx="1349874" cy="369332"/>
          </a:xfrm>
          <a:prstGeom prst="rect">
            <a:avLst/>
          </a:prstGeom>
          <a:noFill/>
        </p:spPr>
        <p:txBody>
          <a:bodyPr wrap="none" rtlCol="0">
            <a:spAutoFit/>
          </a:bodyPr>
          <a:lstStyle/>
          <a:p>
            <a:r>
              <a:rPr lang="en-US" altLang="ja-JP" b="1" dirty="0" smtClean="0"/>
              <a:t>3</a:t>
            </a:r>
            <a:r>
              <a:rPr lang="en-US" altLang="ja-JP" b="1" baseline="30000" dirty="0" smtClean="0"/>
              <a:t>rd</a:t>
            </a:r>
            <a:r>
              <a:rPr lang="en-US" altLang="ja-JP" b="1" dirty="0" smtClean="0"/>
              <a:t>,    4</a:t>
            </a:r>
            <a:r>
              <a:rPr lang="en-US" altLang="ja-JP" b="1" baseline="30000" dirty="0" smtClean="0"/>
              <a:t>th</a:t>
            </a:r>
            <a:r>
              <a:rPr lang="en-US" altLang="ja-JP" b="1" dirty="0" smtClean="0"/>
              <a:t>,  ….</a:t>
            </a:r>
            <a:endParaRPr kumimoji="1" lang="ja-JP" altLang="en-US" b="1" dirty="0"/>
          </a:p>
        </p:txBody>
      </p:sp>
      <p:cxnSp>
        <p:nvCxnSpPr>
          <p:cNvPr id="64" name="直線矢印コネクタ 63"/>
          <p:cNvCxnSpPr/>
          <p:nvPr/>
        </p:nvCxnSpPr>
        <p:spPr>
          <a:xfrm flipV="1">
            <a:off x="5627584" y="5256294"/>
            <a:ext cx="693443" cy="419894"/>
          </a:xfrm>
          <a:prstGeom prst="straightConnector1">
            <a:avLst/>
          </a:prstGeom>
          <a:ln w="12700" cap="flat" cmpd="sng" algn="ctr">
            <a:solidFill>
              <a:schemeClr val="accent5">
                <a:lumMod val="75000"/>
              </a:schemeClr>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65" name="直線矢印コネクタ 64"/>
          <p:cNvCxnSpPr/>
          <p:nvPr/>
        </p:nvCxnSpPr>
        <p:spPr>
          <a:xfrm flipV="1">
            <a:off x="5950713" y="5257882"/>
            <a:ext cx="689630" cy="419101"/>
          </a:xfrm>
          <a:prstGeom prst="straightConnector1">
            <a:avLst/>
          </a:prstGeom>
          <a:ln w="12700" cap="flat" cmpd="sng" algn="ctr">
            <a:solidFill>
              <a:schemeClr val="accent5">
                <a:lumMod val="75000"/>
              </a:schemeClr>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67" name="直線矢印コネクタ 66"/>
          <p:cNvCxnSpPr/>
          <p:nvPr/>
        </p:nvCxnSpPr>
        <p:spPr>
          <a:xfrm flipV="1">
            <a:off x="5321662" y="4918437"/>
            <a:ext cx="1204381" cy="756957"/>
          </a:xfrm>
          <a:prstGeom prst="straightConnector1">
            <a:avLst/>
          </a:prstGeom>
          <a:ln w="12700" cap="flat" cmpd="sng" algn="ctr">
            <a:solidFill>
              <a:schemeClr val="accent5">
                <a:lumMod val="75000"/>
              </a:schemeClr>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68" name="直線矢印コネクタ 67"/>
          <p:cNvCxnSpPr/>
          <p:nvPr/>
        </p:nvCxnSpPr>
        <p:spPr>
          <a:xfrm flipV="1">
            <a:off x="4974941" y="4915335"/>
            <a:ext cx="1252500" cy="778712"/>
          </a:xfrm>
          <a:prstGeom prst="straightConnector1">
            <a:avLst/>
          </a:prstGeom>
          <a:ln w="12700" cap="flat" cmpd="sng" algn="ctr">
            <a:solidFill>
              <a:schemeClr val="accent5">
                <a:lumMod val="75000"/>
              </a:schemeClr>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sp>
        <p:nvSpPr>
          <p:cNvPr id="69" name="TextBox 20"/>
          <p:cNvSpPr txBox="1"/>
          <p:nvPr/>
        </p:nvSpPr>
        <p:spPr>
          <a:xfrm>
            <a:off x="6542316" y="927656"/>
            <a:ext cx="1018841" cy="369332"/>
          </a:xfrm>
          <a:prstGeom prst="rect">
            <a:avLst/>
          </a:prstGeom>
          <a:noFill/>
        </p:spPr>
        <p:txBody>
          <a:bodyPr wrap="none" rtlCol="0">
            <a:spAutoFit/>
          </a:bodyPr>
          <a:lstStyle/>
          <a:p>
            <a:r>
              <a:rPr kumimoji="1" lang="en-US" altLang="ja-JP" b="1" dirty="0" smtClean="0">
                <a:latin typeface="Helvetica"/>
                <a:cs typeface="Helvetica"/>
              </a:rPr>
              <a:t>CY2015</a:t>
            </a:r>
            <a:endParaRPr kumimoji="1" lang="ja-JP" altLang="en-US" b="1" dirty="0">
              <a:latin typeface="Helvetica"/>
              <a:cs typeface="Helvetica"/>
            </a:endParaRPr>
          </a:p>
        </p:txBody>
      </p:sp>
      <p:sp>
        <p:nvSpPr>
          <p:cNvPr id="70" name="TextBox 20"/>
          <p:cNvSpPr txBox="1"/>
          <p:nvPr/>
        </p:nvSpPr>
        <p:spPr>
          <a:xfrm>
            <a:off x="8031329" y="927656"/>
            <a:ext cx="1018841" cy="369332"/>
          </a:xfrm>
          <a:prstGeom prst="rect">
            <a:avLst/>
          </a:prstGeom>
          <a:noFill/>
        </p:spPr>
        <p:txBody>
          <a:bodyPr wrap="none" rtlCol="0">
            <a:spAutoFit/>
          </a:bodyPr>
          <a:lstStyle/>
          <a:p>
            <a:r>
              <a:rPr kumimoji="1" lang="en-US" altLang="ja-JP" b="1" dirty="0" smtClean="0">
                <a:latin typeface="Helvetica"/>
                <a:cs typeface="Helvetica"/>
              </a:rPr>
              <a:t>CY2016</a:t>
            </a:r>
            <a:endParaRPr kumimoji="1" lang="ja-JP" altLang="en-US" b="1" dirty="0">
              <a:latin typeface="Helvetica"/>
              <a:cs typeface="Helvetica"/>
            </a:endParaRPr>
          </a:p>
        </p:txBody>
      </p:sp>
      <p:cxnSp>
        <p:nvCxnSpPr>
          <p:cNvPr id="79" name="直線矢印コネクタ 78"/>
          <p:cNvCxnSpPr/>
          <p:nvPr/>
        </p:nvCxnSpPr>
        <p:spPr>
          <a:xfrm flipV="1">
            <a:off x="7178686" y="5273358"/>
            <a:ext cx="693443" cy="419894"/>
          </a:xfrm>
          <a:prstGeom prst="straightConnector1">
            <a:avLst/>
          </a:prstGeom>
          <a:ln w="12700" cap="flat" cmpd="sng" algn="ctr">
            <a:solidFill>
              <a:srgbClr val="008000"/>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80" name="直線矢印コネクタ 79"/>
          <p:cNvCxnSpPr/>
          <p:nvPr/>
        </p:nvCxnSpPr>
        <p:spPr>
          <a:xfrm flipV="1">
            <a:off x="7501815" y="5274946"/>
            <a:ext cx="689630" cy="419101"/>
          </a:xfrm>
          <a:prstGeom prst="straightConnector1">
            <a:avLst/>
          </a:prstGeom>
          <a:ln w="12700" cap="flat" cmpd="sng" algn="ctr">
            <a:solidFill>
              <a:srgbClr val="008000"/>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81" name="直線矢印コネクタ 80"/>
          <p:cNvCxnSpPr/>
          <p:nvPr/>
        </p:nvCxnSpPr>
        <p:spPr>
          <a:xfrm flipV="1">
            <a:off x="6872764" y="5273358"/>
            <a:ext cx="693443" cy="419100"/>
          </a:xfrm>
          <a:prstGeom prst="straightConnector1">
            <a:avLst/>
          </a:prstGeom>
          <a:ln w="12700" cap="flat" cmpd="sng" algn="ctr">
            <a:solidFill>
              <a:srgbClr val="008000"/>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82" name="直線矢印コネクタ 81"/>
          <p:cNvCxnSpPr/>
          <p:nvPr/>
        </p:nvCxnSpPr>
        <p:spPr>
          <a:xfrm flipV="1">
            <a:off x="6526043" y="5292011"/>
            <a:ext cx="693443" cy="419100"/>
          </a:xfrm>
          <a:prstGeom prst="straightConnector1">
            <a:avLst/>
          </a:prstGeom>
          <a:ln w="12700" cap="flat" cmpd="sng" algn="ctr">
            <a:solidFill>
              <a:srgbClr val="008000"/>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83" name="直線矢印コネクタ 82"/>
          <p:cNvCxnSpPr/>
          <p:nvPr/>
        </p:nvCxnSpPr>
        <p:spPr>
          <a:xfrm flipV="1">
            <a:off x="8729788" y="5396788"/>
            <a:ext cx="434710" cy="262336"/>
          </a:xfrm>
          <a:prstGeom prst="straightConnector1">
            <a:avLst/>
          </a:prstGeom>
          <a:ln w="12700" cap="flat" cmpd="sng" algn="ctr">
            <a:solidFill>
              <a:srgbClr val="0000FF"/>
            </a:solidFill>
            <a:prstDash val="solid"/>
            <a:round/>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84" name="直線矢印コネクタ 83"/>
          <p:cNvCxnSpPr/>
          <p:nvPr/>
        </p:nvCxnSpPr>
        <p:spPr>
          <a:xfrm flipV="1">
            <a:off x="8956368" y="5548082"/>
            <a:ext cx="208130" cy="110248"/>
          </a:xfrm>
          <a:prstGeom prst="straightConnector1">
            <a:avLst/>
          </a:prstGeom>
          <a:ln w="12700" cap="flat" cmpd="sng" algn="ctr">
            <a:solidFill>
              <a:srgbClr val="0000FF"/>
            </a:solidFill>
            <a:prstDash val="solid"/>
            <a:round/>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85" name="直線矢印コネクタ 84"/>
          <p:cNvCxnSpPr/>
          <p:nvPr/>
        </p:nvCxnSpPr>
        <p:spPr>
          <a:xfrm flipV="1">
            <a:off x="8423866" y="5239230"/>
            <a:ext cx="693443" cy="419100"/>
          </a:xfrm>
          <a:prstGeom prst="straightConnector1">
            <a:avLst/>
          </a:prstGeom>
          <a:ln w="12700" cap="flat" cmpd="sng" algn="ctr">
            <a:solidFill>
              <a:srgbClr val="0000FF"/>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86" name="直線矢印コネクタ 85"/>
          <p:cNvCxnSpPr/>
          <p:nvPr/>
        </p:nvCxnSpPr>
        <p:spPr>
          <a:xfrm flipV="1">
            <a:off x="8077145" y="5257883"/>
            <a:ext cx="693443" cy="419100"/>
          </a:xfrm>
          <a:prstGeom prst="straightConnector1">
            <a:avLst/>
          </a:prstGeom>
          <a:ln w="12700" cap="flat" cmpd="sng" algn="ctr">
            <a:solidFill>
              <a:srgbClr val="0000FF"/>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95" name="直線矢印コネクタ 94"/>
          <p:cNvCxnSpPr/>
          <p:nvPr/>
        </p:nvCxnSpPr>
        <p:spPr>
          <a:xfrm>
            <a:off x="1314276" y="6451244"/>
            <a:ext cx="1786559"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96" name="直線矢印コネクタ 95"/>
          <p:cNvCxnSpPr/>
          <p:nvPr/>
        </p:nvCxnSpPr>
        <p:spPr>
          <a:xfrm flipV="1">
            <a:off x="3255576" y="6466069"/>
            <a:ext cx="403888" cy="6528"/>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97" name="直線矢印コネクタ 96"/>
          <p:cNvCxnSpPr/>
          <p:nvPr/>
        </p:nvCxnSpPr>
        <p:spPr>
          <a:xfrm>
            <a:off x="3734524" y="6479125"/>
            <a:ext cx="443147" cy="6528"/>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98" name="直線矢印コネクタ 97"/>
          <p:cNvCxnSpPr/>
          <p:nvPr/>
        </p:nvCxnSpPr>
        <p:spPr>
          <a:xfrm>
            <a:off x="15084" y="6451244"/>
            <a:ext cx="1256834"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94" name="テキスト ボックス 93"/>
          <p:cNvSpPr txBox="1"/>
          <p:nvPr/>
        </p:nvSpPr>
        <p:spPr>
          <a:xfrm>
            <a:off x="2265915" y="1377310"/>
            <a:ext cx="1190049" cy="276999"/>
          </a:xfrm>
          <a:prstGeom prst="rect">
            <a:avLst/>
          </a:prstGeom>
          <a:noFill/>
        </p:spPr>
        <p:txBody>
          <a:bodyPr wrap="none" rtlCol="0">
            <a:spAutoFit/>
          </a:bodyPr>
          <a:lstStyle/>
          <a:p>
            <a:r>
              <a:rPr kumimoji="1" lang="en-US" altLang="ja-JP" sz="1200" dirty="0" smtClean="0">
                <a:solidFill>
                  <a:srgbClr val="FF0000"/>
                </a:solidFill>
              </a:rPr>
              <a:t>Beam operation</a:t>
            </a:r>
            <a:endParaRPr kumimoji="1" lang="ja-JP" altLang="en-US" sz="1200" dirty="0">
              <a:solidFill>
                <a:srgbClr val="FF0000"/>
              </a:solidFill>
            </a:endParaRPr>
          </a:p>
        </p:txBody>
      </p:sp>
      <p:sp>
        <p:nvSpPr>
          <p:cNvPr id="99" name="テキスト ボックス 98"/>
          <p:cNvSpPr txBox="1"/>
          <p:nvPr/>
        </p:nvSpPr>
        <p:spPr>
          <a:xfrm>
            <a:off x="2916437" y="2184044"/>
            <a:ext cx="1769760" cy="276999"/>
          </a:xfrm>
          <a:prstGeom prst="rect">
            <a:avLst/>
          </a:prstGeom>
          <a:noFill/>
        </p:spPr>
        <p:txBody>
          <a:bodyPr wrap="none" rtlCol="0">
            <a:spAutoFit/>
          </a:bodyPr>
          <a:lstStyle/>
          <a:p>
            <a:r>
              <a:rPr lang="en-US" altLang="ja-JP" sz="1200" dirty="0" smtClean="0">
                <a:solidFill>
                  <a:srgbClr val="FF0000"/>
                </a:solidFill>
              </a:rPr>
              <a:t>Cryomodule construction</a:t>
            </a:r>
            <a:endParaRPr kumimoji="1" lang="ja-JP" altLang="en-US" sz="1200" dirty="0">
              <a:solidFill>
                <a:srgbClr val="FF0000"/>
              </a:solidFill>
            </a:endParaRPr>
          </a:p>
        </p:txBody>
      </p:sp>
      <p:sp>
        <p:nvSpPr>
          <p:cNvPr id="100" name="テキスト ボックス 99"/>
          <p:cNvSpPr txBox="1"/>
          <p:nvPr/>
        </p:nvSpPr>
        <p:spPr>
          <a:xfrm>
            <a:off x="3654402" y="5366397"/>
            <a:ext cx="2138476" cy="276999"/>
          </a:xfrm>
          <a:prstGeom prst="rect">
            <a:avLst/>
          </a:prstGeom>
          <a:noFill/>
        </p:spPr>
        <p:txBody>
          <a:bodyPr wrap="none" rtlCol="0">
            <a:spAutoFit/>
          </a:bodyPr>
          <a:lstStyle/>
          <a:p>
            <a:r>
              <a:rPr kumimoji="1" lang="en-US" altLang="ja-JP" sz="1200" dirty="0" smtClean="0">
                <a:solidFill>
                  <a:srgbClr val="FF0000"/>
                </a:solidFill>
              </a:rPr>
              <a:t>CFF ready for cavity production</a:t>
            </a:r>
            <a:endParaRPr kumimoji="1" lang="ja-JP" altLang="en-US" sz="1200" dirty="0">
              <a:solidFill>
                <a:srgbClr val="FF0000"/>
              </a:solidFill>
            </a:endParaRPr>
          </a:p>
        </p:txBody>
      </p:sp>
      <p:sp>
        <p:nvSpPr>
          <p:cNvPr id="101" name="TextBox 49"/>
          <p:cNvSpPr txBox="1"/>
          <p:nvPr/>
        </p:nvSpPr>
        <p:spPr>
          <a:xfrm>
            <a:off x="4856723" y="2516094"/>
            <a:ext cx="1127946" cy="369332"/>
          </a:xfrm>
          <a:prstGeom prst="rect">
            <a:avLst/>
          </a:prstGeom>
          <a:noFill/>
        </p:spPr>
        <p:txBody>
          <a:bodyPr wrap="none" rtlCol="0">
            <a:spAutoFit/>
          </a:bodyPr>
          <a:lstStyle/>
          <a:p>
            <a:r>
              <a:rPr kumimoji="1" lang="en-US" altLang="ja-JP" b="1" dirty="0" smtClean="0"/>
              <a:t>operation</a:t>
            </a:r>
            <a:endParaRPr kumimoji="1" lang="ja-JP" altLang="en-US" b="1" dirty="0"/>
          </a:p>
        </p:txBody>
      </p:sp>
      <p:sp>
        <p:nvSpPr>
          <p:cNvPr id="103" name="テキスト ボックス 102"/>
          <p:cNvSpPr txBox="1"/>
          <p:nvPr/>
        </p:nvSpPr>
        <p:spPr>
          <a:xfrm>
            <a:off x="3690282" y="2937221"/>
            <a:ext cx="1769760" cy="276999"/>
          </a:xfrm>
          <a:prstGeom prst="rect">
            <a:avLst/>
          </a:prstGeom>
          <a:noFill/>
        </p:spPr>
        <p:txBody>
          <a:bodyPr wrap="none" rtlCol="0">
            <a:spAutoFit/>
          </a:bodyPr>
          <a:lstStyle/>
          <a:p>
            <a:r>
              <a:rPr lang="en-US" altLang="ja-JP" sz="1200" dirty="0" smtClean="0">
                <a:solidFill>
                  <a:srgbClr val="FF0000"/>
                </a:solidFill>
              </a:rPr>
              <a:t>Cryomodule construction</a:t>
            </a:r>
            <a:endParaRPr kumimoji="1" lang="ja-JP" altLang="en-US" sz="1200" dirty="0">
              <a:solidFill>
                <a:srgbClr val="FF0000"/>
              </a:solidFill>
            </a:endParaRPr>
          </a:p>
        </p:txBody>
      </p:sp>
      <p:sp>
        <p:nvSpPr>
          <p:cNvPr id="104" name="TextBox 49"/>
          <p:cNvSpPr txBox="1"/>
          <p:nvPr/>
        </p:nvSpPr>
        <p:spPr>
          <a:xfrm>
            <a:off x="6227441" y="3254304"/>
            <a:ext cx="1127946" cy="369332"/>
          </a:xfrm>
          <a:prstGeom prst="rect">
            <a:avLst/>
          </a:prstGeom>
          <a:noFill/>
        </p:spPr>
        <p:txBody>
          <a:bodyPr wrap="none" rtlCol="0">
            <a:spAutoFit/>
          </a:bodyPr>
          <a:lstStyle/>
          <a:p>
            <a:r>
              <a:rPr kumimoji="1" lang="en-US" altLang="ja-JP" b="1" dirty="0" smtClean="0"/>
              <a:t>operation</a:t>
            </a:r>
            <a:endParaRPr kumimoji="1" lang="ja-JP" altLang="en-US" b="1" dirty="0"/>
          </a:p>
        </p:txBody>
      </p:sp>
      <p:sp>
        <p:nvSpPr>
          <p:cNvPr id="105" name="TextBox 41"/>
          <p:cNvSpPr txBox="1"/>
          <p:nvPr/>
        </p:nvSpPr>
        <p:spPr>
          <a:xfrm>
            <a:off x="7400536" y="3266648"/>
            <a:ext cx="1997463" cy="369332"/>
          </a:xfrm>
          <a:prstGeom prst="rect">
            <a:avLst/>
          </a:prstGeom>
          <a:noFill/>
        </p:spPr>
        <p:txBody>
          <a:bodyPr wrap="square" rtlCol="0">
            <a:spAutoFit/>
          </a:bodyPr>
          <a:lstStyle/>
          <a:p>
            <a:r>
              <a:rPr lang="en-US" altLang="ja-JP" b="1" dirty="0"/>
              <a:t>2</a:t>
            </a:r>
            <a:r>
              <a:rPr lang="en-US" altLang="ja-JP" b="1" dirty="0" smtClean="0"/>
              <a:t>nd Cryomodule </a:t>
            </a:r>
            <a:endParaRPr kumimoji="1" lang="ja-JP" altLang="en-US" b="1" dirty="0"/>
          </a:p>
        </p:txBody>
      </p:sp>
      <p:cxnSp>
        <p:nvCxnSpPr>
          <p:cNvPr id="106" name="直線コネクタ 105"/>
          <p:cNvCxnSpPr/>
          <p:nvPr/>
        </p:nvCxnSpPr>
        <p:spPr>
          <a:xfrm>
            <a:off x="5200427" y="3782532"/>
            <a:ext cx="0" cy="931334"/>
          </a:xfrm>
          <a:prstGeom prst="line">
            <a:avLst/>
          </a:prstGeom>
          <a:ln w="28575"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07" name="角丸四角形 106"/>
          <p:cNvSpPr/>
          <p:nvPr/>
        </p:nvSpPr>
        <p:spPr>
          <a:xfrm>
            <a:off x="7687089" y="3977265"/>
            <a:ext cx="800363" cy="608307"/>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08" name="角丸四角形 107"/>
          <p:cNvSpPr/>
          <p:nvPr/>
        </p:nvSpPr>
        <p:spPr>
          <a:xfrm>
            <a:off x="3611449" y="3977265"/>
            <a:ext cx="4051998" cy="608307"/>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109" name="TextBox 42"/>
          <p:cNvSpPr txBox="1"/>
          <p:nvPr/>
        </p:nvSpPr>
        <p:spPr>
          <a:xfrm>
            <a:off x="4100315" y="4052692"/>
            <a:ext cx="2917122" cy="369332"/>
          </a:xfrm>
          <a:prstGeom prst="rect">
            <a:avLst/>
          </a:prstGeom>
          <a:noFill/>
        </p:spPr>
        <p:txBody>
          <a:bodyPr wrap="none" rtlCol="0">
            <a:spAutoFit/>
          </a:bodyPr>
          <a:lstStyle/>
          <a:p>
            <a:r>
              <a:rPr kumimoji="1" lang="en-US" altLang="ja-JP" b="1" dirty="0" smtClean="0"/>
              <a:t>Phase2  CM-2b  construction</a:t>
            </a:r>
            <a:endParaRPr kumimoji="1" lang="ja-JP" altLang="en-US" b="1" dirty="0"/>
          </a:p>
        </p:txBody>
      </p:sp>
      <p:sp>
        <p:nvSpPr>
          <p:cNvPr id="110" name="テキスト ボックス 109"/>
          <p:cNvSpPr txBox="1"/>
          <p:nvPr/>
        </p:nvSpPr>
        <p:spPr>
          <a:xfrm>
            <a:off x="5219736" y="3735609"/>
            <a:ext cx="1769760" cy="276999"/>
          </a:xfrm>
          <a:prstGeom prst="rect">
            <a:avLst/>
          </a:prstGeom>
          <a:noFill/>
        </p:spPr>
        <p:txBody>
          <a:bodyPr wrap="none" rtlCol="0">
            <a:spAutoFit/>
          </a:bodyPr>
          <a:lstStyle/>
          <a:p>
            <a:r>
              <a:rPr lang="en-US" altLang="ja-JP" sz="1200" dirty="0" smtClean="0">
                <a:solidFill>
                  <a:srgbClr val="FF0000"/>
                </a:solidFill>
              </a:rPr>
              <a:t>Cryomodule construction</a:t>
            </a:r>
            <a:endParaRPr kumimoji="1" lang="ja-JP" altLang="en-US" sz="1200" dirty="0">
              <a:solidFill>
                <a:srgbClr val="FF0000"/>
              </a:solidFill>
            </a:endParaRPr>
          </a:p>
        </p:txBody>
      </p:sp>
      <p:sp>
        <p:nvSpPr>
          <p:cNvPr id="111" name="TextBox 49"/>
          <p:cNvSpPr txBox="1"/>
          <p:nvPr/>
        </p:nvSpPr>
        <p:spPr>
          <a:xfrm>
            <a:off x="7756895" y="4052692"/>
            <a:ext cx="1127946" cy="369332"/>
          </a:xfrm>
          <a:prstGeom prst="rect">
            <a:avLst/>
          </a:prstGeom>
          <a:noFill/>
        </p:spPr>
        <p:txBody>
          <a:bodyPr wrap="none" rtlCol="0">
            <a:spAutoFit/>
          </a:bodyPr>
          <a:lstStyle/>
          <a:p>
            <a:r>
              <a:rPr kumimoji="1" lang="en-US" altLang="ja-JP" b="1" dirty="0" smtClean="0"/>
              <a:t>operation</a:t>
            </a:r>
            <a:endParaRPr kumimoji="1" lang="ja-JP" altLang="en-US" b="1" dirty="0"/>
          </a:p>
        </p:txBody>
      </p:sp>
      <p:sp>
        <p:nvSpPr>
          <p:cNvPr id="112" name="TextBox 41"/>
          <p:cNvSpPr txBox="1"/>
          <p:nvPr/>
        </p:nvSpPr>
        <p:spPr>
          <a:xfrm>
            <a:off x="7425134" y="3661228"/>
            <a:ext cx="1997463" cy="369332"/>
          </a:xfrm>
          <a:prstGeom prst="rect">
            <a:avLst/>
          </a:prstGeom>
          <a:noFill/>
        </p:spPr>
        <p:txBody>
          <a:bodyPr wrap="square" rtlCol="0">
            <a:spAutoFit/>
          </a:bodyPr>
          <a:lstStyle/>
          <a:p>
            <a:r>
              <a:rPr lang="en-US" altLang="ja-JP" b="1" dirty="0"/>
              <a:t>3</a:t>
            </a:r>
            <a:r>
              <a:rPr lang="en-US" altLang="ja-JP" b="1" dirty="0" smtClean="0"/>
              <a:t>rd Cryomodule </a:t>
            </a:r>
            <a:endParaRPr kumimoji="1" lang="ja-JP" altLang="en-US" b="1" dirty="0"/>
          </a:p>
        </p:txBody>
      </p:sp>
      <p:sp>
        <p:nvSpPr>
          <p:cNvPr id="113" name="TextBox 58"/>
          <p:cNvSpPr txBox="1"/>
          <p:nvPr/>
        </p:nvSpPr>
        <p:spPr>
          <a:xfrm>
            <a:off x="1809400" y="6400764"/>
            <a:ext cx="1095172" cy="369332"/>
          </a:xfrm>
          <a:prstGeom prst="rect">
            <a:avLst/>
          </a:prstGeom>
          <a:noFill/>
        </p:spPr>
        <p:txBody>
          <a:bodyPr wrap="none" rtlCol="0">
            <a:spAutoFit/>
          </a:bodyPr>
          <a:lstStyle/>
          <a:p>
            <a:r>
              <a:rPr lang="en-US" altLang="ja-JP" b="1" dirty="0" smtClean="0"/>
              <a:t>2</a:t>
            </a:r>
            <a:r>
              <a:rPr lang="en-US" altLang="ja-JP" b="1" baseline="30000" dirty="0" smtClean="0"/>
              <a:t>nd</a:t>
            </a:r>
            <a:r>
              <a:rPr lang="en-US" altLang="ja-JP" b="1" dirty="0" smtClean="0"/>
              <a:t> cavity</a:t>
            </a:r>
            <a:endParaRPr kumimoji="1" lang="ja-JP" altLang="en-US" b="1" dirty="0"/>
          </a:p>
        </p:txBody>
      </p:sp>
      <p:sp>
        <p:nvSpPr>
          <p:cNvPr id="114" name="角丸四角形 113"/>
          <p:cNvSpPr/>
          <p:nvPr/>
        </p:nvSpPr>
        <p:spPr>
          <a:xfrm>
            <a:off x="5225039" y="4651238"/>
            <a:ext cx="3903422" cy="267199"/>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115" name="角丸四角形 114"/>
          <p:cNvSpPr/>
          <p:nvPr/>
        </p:nvSpPr>
        <p:spPr>
          <a:xfrm>
            <a:off x="6769100" y="4988767"/>
            <a:ext cx="2348209" cy="233071"/>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cxnSp>
        <p:nvCxnSpPr>
          <p:cNvPr id="52" name="直線矢印コネクタ 51"/>
          <p:cNvCxnSpPr/>
          <p:nvPr/>
        </p:nvCxnSpPr>
        <p:spPr>
          <a:xfrm flipV="1">
            <a:off x="4283822" y="4585572"/>
            <a:ext cx="1731283" cy="1090616"/>
          </a:xfrm>
          <a:prstGeom prst="straightConnector1">
            <a:avLst/>
          </a:prstGeom>
          <a:ln w="12700" cap="flat" cmpd="sng" algn="ctr">
            <a:solidFill>
              <a:schemeClr val="accent4"/>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63" name="直線矢印コネクタ 62"/>
          <p:cNvCxnSpPr/>
          <p:nvPr/>
        </p:nvCxnSpPr>
        <p:spPr>
          <a:xfrm flipV="1">
            <a:off x="4560388" y="4585572"/>
            <a:ext cx="1783514" cy="1090616"/>
          </a:xfrm>
          <a:prstGeom prst="straightConnector1">
            <a:avLst/>
          </a:prstGeom>
          <a:ln w="12700" cap="flat" cmpd="sng" algn="ctr">
            <a:solidFill>
              <a:schemeClr val="accent4"/>
            </a:solidFill>
            <a:prstDash val="solid"/>
            <a:round/>
            <a:headEnd type="none" w="med" len="med"/>
            <a:tailEnd type="arrow" w="med" len="med"/>
          </a:ln>
        </p:spPr>
        <p:style>
          <a:lnRef idx="2">
            <a:schemeClr val="accent4"/>
          </a:lnRef>
          <a:fillRef idx="0">
            <a:schemeClr val="accent4"/>
          </a:fillRef>
          <a:effectRef idx="1">
            <a:schemeClr val="accent4"/>
          </a:effectRef>
          <a:fontRef idx="minor">
            <a:schemeClr val="tx1"/>
          </a:fontRef>
        </p:style>
      </p:cxnSp>
      <p:sp>
        <p:nvSpPr>
          <p:cNvPr id="116" name="TextBox 54"/>
          <p:cNvSpPr txBox="1"/>
          <p:nvPr/>
        </p:nvSpPr>
        <p:spPr>
          <a:xfrm>
            <a:off x="6898361" y="4638336"/>
            <a:ext cx="601697" cy="276999"/>
          </a:xfrm>
          <a:prstGeom prst="rect">
            <a:avLst/>
          </a:prstGeom>
          <a:noFill/>
        </p:spPr>
        <p:txBody>
          <a:bodyPr wrap="none" rtlCol="0">
            <a:spAutoFit/>
          </a:bodyPr>
          <a:lstStyle/>
          <a:p>
            <a:r>
              <a:rPr kumimoji="1" lang="en-US" altLang="ja-JP" sz="1200" b="1" dirty="0" smtClean="0"/>
              <a:t>CM-3a</a:t>
            </a:r>
          </a:p>
        </p:txBody>
      </p:sp>
      <p:sp>
        <p:nvSpPr>
          <p:cNvPr id="117" name="TextBox 54"/>
          <p:cNvSpPr txBox="1"/>
          <p:nvPr/>
        </p:nvSpPr>
        <p:spPr>
          <a:xfrm>
            <a:off x="7756895" y="4979295"/>
            <a:ext cx="608310" cy="276999"/>
          </a:xfrm>
          <a:prstGeom prst="rect">
            <a:avLst/>
          </a:prstGeom>
          <a:noFill/>
        </p:spPr>
        <p:txBody>
          <a:bodyPr wrap="none" rtlCol="0">
            <a:spAutoFit/>
          </a:bodyPr>
          <a:lstStyle/>
          <a:p>
            <a:r>
              <a:rPr kumimoji="1" lang="en-US" altLang="ja-JP" sz="1200" b="1" dirty="0" smtClean="0"/>
              <a:t>CM-3b</a:t>
            </a:r>
          </a:p>
        </p:txBody>
      </p:sp>
      <p:sp>
        <p:nvSpPr>
          <p:cNvPr id="51" name="スライド番号プレースホルダー 50"/>
          <p:cNvSpPr>
            <a:spLocks noGrp="1"/>
          </p:cNvSpPr>
          <p:nvPr>
            <p:ph type="sldNum" sz="quarter" idx="12"/>
          </p:nvPr>
        </p:nvSpPr>
        <p:spPr/>
        <p:txBody>
          <a:bodyPr/>
          <a:lstStyle/>
          <a:p>
            <a:fld id="{D730919E-3605-CA4A-AC91-05B437CB7158}" type="slidenum">
              <a:rPr lang="en-US" altLang="ja-JP" smtClean="0"/>
              <a:pPr/>
              <a:t>10</a:t>
            </a:fld>
            <a:endParaRPr kumimoji="1"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86025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83439"/>
            <a:ext cx="9144000" cy="4972911"/>
          </a:xfrm>
          <a:prstGeom prst="rect">
            <a:avLst/>
          </a:prstGeom>
          <a:effectLst/>
        </p:spPr>
      </p:pic>
      <p:sp>
        <p:nvSpPr>
          <p:cNvPr id="8" name="Title 7"/>
          <p:cNvSpPr>
            <a:spLocks noGrp="1"/>
          </p:cNvSpPr>
          <p:nvPr>
            <p:ph type="title"/>
          </p:nvPr>
        </p:nvSpPr>
        <p:spPr>
          <a:xfrm>
            <a:off x="2671881" y="333989"/>
            <a:ext cx="4405193" cy="654215"/>
          </a:xfrm>
          <a:noFill/>
          <a:effectLst>
            <a:outerShdw blurRad="50800" dist="38100" dir="2700000" algn="tl" rotWithShape="0">
              <a:prstClr val="black">
                <a:alpha val="40000"/>
              </a:prstClr>
            </a:outerShdw>
          </a:effectLst>
        </p:spPr>
        <p:txBody>
          <a:bodyPr>
            <a:normAutofit/>
          </a:bodyPr>
          <a:lstStyle/>
          <a:p>
            <a:r>
              <a:rPr lang="en-US" sz="2800" dirty="0" smtClean="0">
                <a:solidFill>
                  <a:srgbClr val="5C92B5"/>
                </a:solidFill>
              </a:rPr>
              <a:t>CLIC Layout at 3 TeV</a:t>
            </a:r>
            <a:endParaRPr lang="en-US" sz="2800" dirty="0">
              <a:solidFill>
                <a:srgbClr val="5C92B5"/>
              </a:solidFill>
            </a:endParaRPr>
          </a:p>
        </p:txBody>
      </p:sp>
      <p:sp>
        <p:nvSpPr>
          <p:cNvPr id="10" name="Rectangle 3"/>
          <p:cNvSpPr>
            <a:spLocks noChangeArrowheads="1"/>
          </p:cNvSpPr>
          <p:nvPr/>
        </p:nvSpPr>
        <p:spPr bwMode="auto">
          <a:xfrm>
            <a:off x="3327492" y="1237129"/>
            <a:ext cx="2203938" cy="1015644"/>
          </a:xfrm>
          <a:prstGeom prst="rect">
            <a:avLst/>
          </a:prstGeom>
          <a:noFill/>
          <a:ln w="0">
            <a:noFill/>
            <a:miter lim="800000"/>
            <a:headEnd/>
            <a:tailEnd/>
          </a:ln>
          <a:effectLst>
            <a:outerShdw blurRad="50800" dist="38100" dir="2700000" algn="tl" rotWithShape="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2000" dirty="0">
                <a:solidFill>
                  <a:schemeClr val="accent6">
                    <a:lumMod val="75000"/>
                  </a:schemeClr>
                </a:solidFill>
              </a:rPr>
              <a:t>Drive Beam Generation Complex</a:t>
            </a:r>
          </a:p>
        </p:txBody>
      </p:sp>
      <p:sp>
        <p:nvSpPr>
          <p:cNvPr id="11" name="Rectangle 3"/>
          <p:cNvSpPr>
            <a:spLocks noChangeArrowheads="1"/>
          </p:cNvSpPr>
          <p:nvPr/>
        </p:nvSpPr>
        <p:spPr bwMode="auto">
          <a:xfrm>
            <a:off x="2901240" y="6399898"/>
            <a:ext cx="3651960" cy="400091"/>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2000" dirty="0" smtClean="0">
                <a:solidFill>
                  <a:schemeClr val="accent6">
                    <a:lumMod val="75000"/>
                  </a:schemeClr>
                </a:solidFill>
              </a:rPr>
              <a:t>Main Beam </a:t>
            </a:r>
            <a:r>
              <a:rPr lang="en-US" sz="2000" dirty="0">
                <a:solidFill>
                  <a:schemeClr val="accent6">
                    <a:lumMod val="75000"/>
                  </a:schemeClr>
                </a:solidFill>
              </a:rPr>
              <a:t>Generation Complex</a:t>
            </a:r>
          </a:p>
        </p:txBody>
      </p:sp>
      <p:sp>
        <p:nvSpPr>
          <p:cNvPr id="9" name="Slide Number Placeholder 8"/>
          <p:cNvSpPr>
            <a:spLocks noGrp="1"/>
          </p:cNvSpPr>
          <p:nvPr>
            <p:ph type="sldNum" sz="quarter" idx="12"/>
          </p:nvPr>
        </p:nvSpPr>
        <p:spPr/>
        <p:txBody>
          <a:bodyPr/>
          <a:lstStyle/>
          <a:p>
            <a:fld id="{0D1D6AF9-1F0E-2547-B7C2-EBD1501318D2}" type="slidenum">
              <a:rPr lang="en-US" smtClean="0"/>
              <a:pPr/>
              <a:t>11</a:t>
            </a:fld>
            <a:endParaRPr lang="en-US" dirty="0"/>
          </a:p>
        </p:txBody>
      </p:sp>
      <p:grpSp>
        <p:nvGrpSpPr>
          <p:cNvPr id="3" name="Group 456"/>
          <p:cNvGrpSpPr/>
          <p:nvPr/>
        </p:nvGrpSpPr>
        <p:grpSpPr>
          <a:xfrm>
            <a:off x="113899" y="988204"/>
            <a:ext cx="8839200" cy="2164862"/>
            <a:chOff x="259796" y="3998658"/>
            <a:chExt cx="8839200" cy="2164862"/>
          </a:xfrm>
        </p:grpSpPr>
        <p:sp>
          <p:nvSpPr>
            <p:cNvPr id="232" name="Rectangle 231"/>
            <p:cNvSpPr/>
            <p:nvPr/>
          </p:nvSpPr>
          <p:spPr>
            <a:xfrm>
              <a:off x="259796" y="3998658"/>
              <a:ext cx="8839200" cy="21648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455"/>
            <p:cNvGrpSpPr/>
            <p:nvPr/>
          </p:nvGrpSpPr>
          <p:grpSpPr>
            <a:xfrm>
              <a:off x="404175" y="4177067"/>
              <a:ext cx="8621888" cy="1421663"/>
              <a:chOff x="259796" y="1119950"/>
              <a:chExt cx="8621888" cy="1421663"/>
            </a:xfrm>
          </p:grpSpPr>
          <p:sp>
            <p:nvSpPr>
              <p:cNvPr id="234" name="Rectangle 3"/>
              <p:cNvSpPr>
                <a:spLocks noChangeArrowheads="1"/>
              </p:cNvSpPr>
              <p:nvPr/>
            </p:nvSpPr>
            <p:spPr bwMode="auto">
              <a:xfrm>
                <a:off x="259796" y="1119950"/>
                <a:ext cx="8621888" cy="1421663"/>
              </a:xfrm>
              <a:prstGeom prst="rect">
                <a:avLst/>
              </a:prstGeom>
              <a:solidFill>
                <a:schemeClr val="accent4">
                  <a:lumMod val="20000"/>
                  <a:lumOff val="80000"/>
                </a:schemeClr>
              </a:solidFill>
              <a:ln w="0">
                <a:noFill/>
                <a:miter lim="800000"/>
                <a:headEnd/>
                <a:tailEnd/>
              </a:ln>
              <a:effectLst>
                <a:outerShdw blurRad="50800" dist="38100" dir="2700000" algn="tl" rotWithShape="0">
                  <a:prstClr val="black">
                    <a:alpha val="40000"/>
                  </a:prstClr>
                </a:outerShdw>
              </a:effectLst>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grpSp>
            <p:nvGrpSpPr>
              <p:cNvPr id="5" name="Group 230"/>
              <p:cNvGrpSpPr/>
              <p:nvPr/>
            </p:nvGrpSpPr>
            <p:grpSpPr>
              <a:xfrm>
                <a:off x="416918" y="1560010"/>
                <a:ext cx="3487197" cy="927505"/>
                <a:chOff x="416918" y="1560009"/>
                <a:chExt cx="3487197" cy="927505"/>
              </a:xfrm>
            </p:grpSpPr>
            <p:sp>
              <p:nvSpPr>
                <p:cNvPr id="236" name="Rectangle 5"/>
                <p:cNvSpPr>
                  <a:spLocks noChangeArrowheads="1"/>
                </p:cNvSpPr>
                <p:nvPr/>
              </p:nvSpPr>
              <p:spPr bwMode="auto">
                <a:xfrm>
                  <a:off x="416918" y="1588432"/>
                  <a:ext cx="3487197" cy="899082"/>
                </a:xfrm>
                <a:prstGeom prst="rect">
                  <a:avLst/>
                </a:prstGeom>
                <a:solidFill>
                  <a:schemeClr val="bg1"/>
                </a:solidFill>
                <a:ln w="0">
                  <a:solidFill>
                    <a:srgbClr val="333399"/>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237" name="Line 6"/>
                <p:cNvSpPr>
                  <a:spLocks noChangeShapeType="1"/>
                </p:cNvSpPr>
                <p:nvPr/>
              </p:nvSpPr>
              <p:spPr bwMode="auto">
                <a:xfrm>
                  <a:off x="589295" y="2061161"/>
                  <a:ext cx="3177529" cy="0"/>
                </a:xfrm>
                <a:prstGeom prst="line">
                  <a:avLst/>
                </a:prstGeom>
                <a:noFill/>
                <a:ln w="0">
                  <a:solidFill>
                    <a:srgbClr val="000000"/>
                  </a:solidFill>
                  <a:round/>
                  <a:headEnd/>
                  <a:tailEnd/>
                </a:ln>
              </p:spPr>
              <p:txBody>
                <a:bodyPr>
                  <a:prstTxWarp prst="textNoShape">
                    <a:avLst/>
                  </a:prstTxWarp>
                </a:bodyPr>
                <a:lstStyle/>
                <a:p>
                  <a:endParaRPr lang="en-US"/>
                </a:p>
              </p:txBody>
            </p:sp>
            <p:sp>
              <p:nvSpPr>
                <p:cNvPr id="238" name="Rectangle 7"/>
                <p:cNvSpPr>
                  <a:spLocks noChangeArrowheads="1"/>
                </p:cNvSpPr>
                <p:nvPr/>
              </p:nvSpPr>
              <p:spPr bwMode="auto">
                <a:xfrm>
                  <a:off x="542006" y="2141944"/>
                  <a:ext cx="3240072" cy="336595"/>
                </a:xfrm>
                <a:prstGeom prst="rect">
                  <a:avLst/>
                </a:prstGeom>
                <a:noFill/>
                <a:ln w="9525">
                  <a:noFill/>
                  <a:miter lim="800000"/>
                  <a:headEnd/>
                  <a:tailEnd/>
                </a:ln>
              </p:spPr>
              <p:txBody>
                <a:bodyPr lIns="0" tIns="0" rIns="0" bIns="0">
                  <a:prstTxWarp prst="textNoShape">
                    <a:avLst/>
                  </a:prstTxWarp>
                  <a:spAutoFit/>
                </a:bodyPr>
                <a:lstStyle/>
                <a:p>
                  <a:pPr defTabSz="957263">
                    <a:buFont typeface="StarSymbol" charset="0"/>
                    <a:buNone/>
                  </a:pPr>
                  <a:r>
                    <a:rPr lang="en-US" sz="1100" dirty="0">
                      <a:solidFill>
                        <a:srgbClr val="000000"/>
                      </a:solidFill>
                    </a:rPr>
                    <a:t>140 ms train length - 24 </a:t>
                  </a:r>
                  <a:r>
                    <a:rPr lang="en-US" sz="1100" dirty="0">
                      <a:solidFill>
                        <a:srgbClr val="000000"/>
                      </a:solidFill>
                      <a:sym typeface="Symbol" charset="2"/>
                    </a:rPr>
                    <a:t> 24 </a:t>
                  </a:r>
                  <a:r>
                    <a:rPr lang="en-US" sz="1100" dirty="0">
                      <a:solidFill>
                        <a:srgbClr val="000000"/>
                      </a:solidFill>
                    </a:rPr>
                    <a:t>sub-pulses</a:t>
                  </a:r>
                </a:p>
                <a:p>
                  <a:pPr defTabSz="957263">
                    <a:buFont typeface="StarSymbol" charset="0"/>
                    <a:buNone/>
                  </a:pPr>
                  <a:r>
                    <a:rPr lang="en-US" sz="1100" b="1" dirty="0">
                      <a:solidFill>
                        <a:srgbClr val="C00000"/>
                      </a:solidFill>
                    </a:rPr>
                    <a:t>4.2 A</a:t>
                  </a:r>
                  <a:r>
                    <a:rPr lang="en-US" sz="1100" dirty="0">
                      <a:solidFill>
                        <a:srgbClr val="C00000"/>
                      </a:solidFill>
                    </a:rPr>
                    <a:t> </a:t>
                  </a:r>
                  <a:r>
                    <a:rPr lang="en-US" sz="1100" dirty="0">
                      <a:solidFill>
                        <a:srgbClr val="000000"/>
                      </a:solidFill>
                    </a:rPr>
                    <a:t>- 2.4 GeV – 60 cm between bunches</a:t>
                  </a:r>
                </a:p>
              </p:txBody>
            </p:sp>
            <p:grpSp>
              <p:nvGrpSpPr>
                <p:cNvPr id="6" name="Group 8"/>
                <p:cNvGrpSpPr>
                  <a:grpSpLocks/>
                </p:cNvGrpSpPr>
                <p:nvPr/>
              </p:nvGrpSpPr>
              <p:grpSpPr bwMode="auto">
                <a:xfrm>
                  <a:off x="837945" y="1917547"/>
                  <a:ext cx="512554" cy="143614"/>
                  <a:chOff x="288" y="3600"/>
                  <a:chExt cx="336" cy="96"/>
                </a:xfrm>
              </p:grpSpPr>
              <p:sp>
                <p:nvSpPr>
                  <p:cNvPr id="446" name="Line 9"/>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47" name="Line 10"/>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48" name="Line 11"/>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49" name="Line 12"/>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50" name="Line 13"/>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51" name="Line 14"/>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52" name="Line 15"/>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53" name="Line 16"/>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nvGrpSpPr>
                <p:cNvPr id="7" name="Group 17"/>
                <p:cNvGrpSpPr>
                  <a:grpSpLocks/>
                </p:cNvGrpSpPr>
                <p:nvPr/>
              </p:nvGrpSpPr>
              <p:grpSpPr bwMode="auto">
                <a:xfrm>
                  <a:off x="2009496" y="1917547"/>
                  <a:ext cx="512554" cy="143614"/>
                  <a:chOff x="288" y="3600"/>
                  <a:chExt cx="336" cy="96"/>
                </a:xfrm>
              </p:grpSpPr>
              <p:sp>
                <p:nvSpPr>
                  <p:cNvPr id="438" name="Line 18"/>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39" name="Line 19"/>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40" name="Line 20"/>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41" name="Line 21"/>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42" name="Line 22"/>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43" name="Line 23"/>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44" name="Line 24"/>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45" name="Line 25"/>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nvGrpSpPr>
                <p:cNvPr id="12" name="Group 26"/>
                <p:cNvGrpSpPr>
                  <a:grpSpLocks/>
                </p:cNvGrpSpPr>
                <p:nvPr/>
              </p:nvGrpSpPr>
              <p:grpSpPr bwMode="auto">
                <a:xfrm>
                  <a:off x="1423720" y="1917547"/>
                  <a:ext cx="512554" cy="143614"/>
                  <a:chOff x="288" y="3600"/>
                  <a:chExt cx="336" cy="96"/>
                </a:xfrm>
              </p:grpSpPr>
              <p:sp>
                <p:nvSpPr>
                  <p:cNvPr id="430" name="Line 27"/>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31" name="Line 28"/>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32" name="Line 29"/>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33" name="Line 30"/>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34" name="Line 31"/>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35" name="Line 32"/>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36" name="Line 33"/>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37" name="Line 34"/>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13" name="Group 35"/>
                <p:cNvGrpSpPr>
                  <a:grpSpLocks/>
                </p:cNvGrpSpPr>
                <p:nvPr/>
              </p:nvGrpSpPr>
              <p:grpSpPr bwMode="auto">
                <a:xfrm>
                  <a:off x="2522050" y="1917547"/>
                  <a:ext cx="512554" cy="143614"/>
                  <a:chOff x="288" y="3600"/>
                  <a:chExt cx="336" cy="96"/>
                </a:xfrm>
              </p:grpSpPr>
              <p:sp>
                <p:nvSpPr>
                  <p:cNvPr id="422" name="Line 36"/>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23" name="Line 37"/>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24" name="Line 38"/>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25" name="Line 39"/>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26" name="Line 40"/>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27" name="Line 41"/>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28" name="Line 42"/>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29" name="Line 43"/>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14" name="Group 44"/>
                <p:cNvGrpSpPr>
                  <a:grpSpLocks/>
                </p:cNvGrpSpPr>
                <p:nvPr/>
              </p:nvGrpSpPr>
              <p:grpSpPr bwMode="auto">
                <a:xfrm>
                  <a:off x="3107826" y="1917547"/>
                  <a:ext cx="512554" cy="143614"/>
                  <a:chOff x="288" y="3600"/>
                  <a:chExt cx="336" cy="96"/>
                </a:xfrm>
              </p:grpSpPr>
              <p:sp>
                <p:nvSpPr>
                  <p:cNvPr id="414" name="Line 45"/>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15" name="Line 46"/>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16" name="Line 47"/>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17" name="Line 48"/>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18" name="Line 49"/>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19" name="Line 50"/>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20" name="Line 51"/>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21" name="Line 52"/>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sp>
              <p:nvSpPr>
                <p:cNvPr id="244" name="Line 53"/>
                <p:cNvSpPr>
                  <a:spLocks noChangeShapeType="1"/>
                </p:cNvSpPr>
                <p:nvPr/>
              </p:nvSpPr>
              <p:spPr bwMode="auto">
                <a:xfrm>
                  <a:off x="2528152" y="1847236"/>
                  <a:ext cx="512554" cy="0"/>
                </a:xfrm>
                <a:prstGeom prst="line">
                  <a:avLst/>
                </a:prstGeom>
                <a:noFill/>
                <a:ln w="0">
                  <a:solidFill>
                    <a:srgbClr val="000000"/>
                  </a:solidFill>
                  <a:round/>
                  <a:headEnd type="stealth" w="med" len="med"/>
                  <a:tailEnd type="stealth" w="med" len="med"/>
                </a:ln>
              </p:spPr>
              <p:txBody>
                <a:bodyPr wrap="none" anchor="ctr">
                  <a:prstTxWarp prst="textNoShape">
                    <a:avLst/>
                  </a:prstTxWarp>
                </a:bodyPr>
                <a:lstStyle/>
                <a:p>
                  <a:endParaRPr lang="en-US"/>
                </a:p>
              </p:txBody>
            </p:sp>
            <p:sp>
              <p:nvSpPr>
                <p:cNvPr id="245" name="Rectangle 54"/>
                <p:cNvSpPr>
                  <a:spLocks noChangeArrowheads="1"/>
                </p:cNvSpPr>
                <p:nvPr/>
              </p:nvSpPr>
              <p:spPr bwMode="auto">
                <a:xfrm>
                  <a:off x="2506795" y="1560009"/>
                  <a:ext cx="579674" cy="270772"/>
                </a:xfrm>
                <a:prstGeom prst="rect">
                  <a:avLst/>
                </a:prstGeom>
                <a:noFill/>
                <a:ln w="0">
                  <a:noFill/>
                  <a:miter lim="800000"/>
                  <a:headEnd/>
                  <a:tailEnd/>
                </a:ln>
              </p:spPr>
              <p:txBody>
                <a:bodyPr wrap="none" lIns="100772" tIns="50387" rIns="100772" bIns="50387" anchor="ctr">
                  <a:prstTxWarp prst="textNoShape">
                    <a:avLst/>
                  </a:prstTxWarp>
                  <a:spAutoFit/>
                </a:bodyPr>
                <a:lstStyle/>
                <a:p>
                  <a:pPr defTabSz="957263">
                    <a:buFont typeface="StarSymbol" charset="0"/>
                    <a:buNone/>
                  </a:pPr>
                  <a:r>
                    <a:rPr lang="en-US" sz="1100">
                      <a:solidFill>
                        <a:srgbClr val="000000"/>
                      </a:solidFill>
                    </a:rPr>
                    <a:t>240 ns</a:t>
                  </a:r>
                </a:p>
              </p:txBody>
            </p:sp>
          </p:grpSp>
          <p:grpSp>
            <p:nvGrpSpPr>
              <p:cNvPr id="15" name="Group 454"/>
              <p:cNvGrpSpPr/>
              <p:nvPr/>
            </p:nvGrpSpPr>
            <p:grpSpPr>
              <a:xfrm>
                <a:off x="5084819" y="1574221"/>
                <a:ext cx="3680930" cy="899082"/>
                <a:chOff x="5084819" y="1588433"/>
                <a:chExt cx="3680930" cy="899082"/>
              </a:xfrm>
            </p:grpSpPr>
            <p:sp>
              <p:nvSpPr>
                <p:cNvPr id="235" name="Rectangle 4"/>
                <p:cNvSpPr>
                  <a:spLocks noChangeArrowheads="1"/>
                </p:cNvSpPr>
                <p:nvPr/>
              </p:nvSpPr>
              <p:spPr bwMode="auto">
                <a:xfrm>
                  <a:off x="5084819" y="1588433"/>
                  <a:ext cx="3680930" cy="899082"/>
                </a:xfrm>
                <a:prstGeom prst="rect">
                  <a:avLst/>
                </a:prstGeom>
                <a:solidFill>
                  <a:schemeClr val="bg1"/>
                </a:solidFill>
                <a:ln w="0">
                  <a:solidFill>
                    <a:srgbClr val="333399"/>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246" name="Line 55"/>
                <p:cNvSpPr>
                  <a:spLocks noChangeShapeType="1"/>
                </p:cNvSpPr>
                <p:nvPr/>
              </p:nvSpPr>
              <p:spPr bwMode="auto">
                <a:xfrm>
                  <a:off x="5174821" y="2237686"/>
                  <a:ext cx="3221767" cy="0"/>
                </a:xfrm>
                <a:prstGeom prst="line">
                  <a:avLst/>
                </a:prstGeom>
                <a:noFill/>
                <a:ln w="0">
                  <a:solidFill>
                    <a:srgbClr val="000000"/>
                  </a:solidFill>
                  <a:round/>
                  <a:headEnd/>
                  <a:tailEnd/>
                </a:ln>
              </p:spPr>
              <p:txBody>
                <a:bodyPr wrap="none" anchor="ctr">
                  <a:prstTxWarp prst="textNoShape">
                    <a:avLst/>
                  </a:prstTxWarp>
                </a:bodyPr>
                <a:lstStyle/>
                <a:p>
                  <a:endParaRPr lang="en-US"/>
                </a:p>
              </p:txBody>
            </p:sp>
            <p:sp>
              <p:nvSpPr>
                <p:cNvPr id="247" name="Rectangle 56"/>
                <p:cNvSpPr>
                  <a:spLocks noChangeArrowheads="1"/>
                </p:cNvSpPr>
                <p:nvPr/>
              </p:nvSpPr>
              <p:spPr bwMode="auto">
                <a:xfrm>
                  <a:off x="5687375" y="2309493"/>
                  <a:ext cx="3075323" cy="169045"/>
                </a:xfrm>
                <a:prstGeom prst="rect">
                  <a:avLst/>
                </a:prstGeom>
                <a:noFill/>
                <a:ln w="9525">
                  <a:noFill/>
                  <a:miter lim="800000"/>
                  <a:headEnd/>
                  <a:tailEnd/>
                </a:ln>
              </p:spPr>
              <p:txBody>
                <a:bodyPr lIns="0" tIns="0" rIns="0" bIns="0">
                  <a:prstTxWarp prst="textNoShape">
                    <a:avLst/>
                  </a:prstTxWarp>
                  <a:spAutoFit/>
                </a:bodyPr>
                <a:lstStyle/>
                <a:p>
                  <a:pPr defTabSz="957263">
                    <a:buFont typeface="StarSymbol" charset="0"/>
                    <a:buNone/>
                  </a:pPr>
                  <a:r>
                    <a:rPr lang="en-US" sz="1100" dirty="0">
                      <a:solidFill>
                        <a:srgbClr val="000000"/>
                      </a:solidFill>
                      <a:sym typeface="Symbol" charset="2"/>
                    </a:rPr>
                    <a:t> 24</a:t>
                  </a:r>
                  <a:r>
                    <a:rPr lang="en-US" sz="1100" dirty="0">
                      <a:solidFill>
                        <a:srgbClr val="000000"/>
                      </a:solidFill>
                    </a:rPr>
                    <a:t> pulses – </a:t>
                  </a:r>
                  <a:r>
                    <a:rPr lang="en-US" sz="1100" b="1" dirty="0">
                      <a:solidFill>
                        <a:srgbClr val="C00000"/>
                      </a:solidFill>
                    </a:rPr>
                    <a:t>101 A</a:t>
                  </a:r>
                  <a:r>
                    <a:rPr lang="en-US" sz="1100" b="1" dirty="0">
                      <a:solidFill>
                        <a:srgbClr val="FF0000"/>
                      </a:solidFill>
                    </a:rPr>
                    <a:t> </a:t>
                  </a:r>
                  <a:r>
                    <a:rPr lang="en-US" sz="1100" dirty="0"/>
                    <a:t>– 2.5 cm between bunches</a:t>
                  </a:r>
                </a:p>
              </p:txBody>
            </p:sp>
            <p:sp>
              <p:nvSpPr>
                <p:cNvPr id="248" name="Line 57"/>
                <p:cNvSpPr>
                  <a:spLocks noChangeShapeType="1"/>
                </p:cNvSpPr>
                <p:nvPr/>
              </p:nvSpPr>
              <p:spPr bwMode="auto">
                <a:xfrm flipV="1">
                  <a:off x="5248043" y="1950458"/>
                  <a:ext cx="512554" cy="0"/>
                </a:xfrm>
                <a:prstGeom prst="line">
                  <a:avLst/>
                </a:prstGeom>
                <a:noFill/>
                <a:ln w="0">
                  <a:solidFill>
                    <a:srgbClr val="000000"/>
                  </a:solidFill>
                  <a:round/>
                  <a:headEnd type="stealth" w="med" len="med"/>
                  <a:tailEnd type="stealth" w="med" len="med"/>
                </a:ln>
              </p:spPr>
              <p:txBody>
                <a:bodyPr wrap="none" anchor="ctr">
                  <a:prstTxWarp prst="textNoShape">
                    <a:avLst/>
                  </a:prstTxWarp>
                </a:bodyPr>
                <a:lstStyle/>
                <a:p>
                  <a:endParaRPr lang="en-US"/>
                </a:p>
              </p:txBody>
            </p:sp>
            <p:sp>
              <p:nvSpPr>
                <p:cNvPr id="249" name="Line 58"/>
                <p:cNvSpPr>
                  <a:spLocks noChangeShapeType="1"/>
                </p:cNvSpPr>
                <p:nvPr/>
              </p:nvSpPr>
              <p:spPr bwMode="auto">
                <a:xfrm flipV="1">
                  <a:off x="5760597" y="2022265"/>
                  <a:ext cx="2635991" cy="0"/>
                </a:xfrm>
                <a:prstGeom prst="line">
                  <a:avLst/>
                </a:prstGeom>
                <a:noFill/>
                <a:ln w="0">
                  <a:solidFill>
                    <a:srgbClr val="000000"/>
                  </a:solidFill>
                  <a:round/>
                  <a:headEnd type="stealth" w="med" len="med"/>
                  <a:tailEnd type="stealth" w="med" len="med"/>
                </a:ln>
              </p:spPr>
              <p:txBody>
                <a:bodyPr wrap="none" anchor="ctr">
                  <a:prstTxWarp prst="textNoShape">
                    <a:avLst/>
                  </a:prstTxWarp>
                </a:bodyPr>
                <a:lstStyle/>
                <a:p>
                  <a:endParaRPr lang="en-US"/>
                </a:p>
              </p:txBody>
            </p:sp>
            <p:sp>
              <p:nvSpPr>
                <p:cNvPr id="250" name="Rectangle 59"/>
                <p:cNvSpPr>
                  <a:spLocks noChangeArrowheads="1"/>
                </p:cNvSpPr>
                <p:nvPr/>
              </p:nvSpPr>
              <p:spPr bwMode="auto">
                <a:xfrm>
                  <a:off x="5229738" y="1655751"/>
                  <a:ext cx="579674" cy="270772"/>
                </a:xfrm>
                <a:prstGeom prst="rect">
                  <a:avLst/>
                </a:prstGeom>
                <a:noFill/>
                <a:ln w="0">
                  <a:noFill/>
                  <a:miter lim="800000"/>
                  <a:headEnd/>
                  <a:tailEnd/>
                </a:ln>
              </p:spPr>
              <p:txBody>
                <a:bodyPr wrap="none" lIns="100772" tIns="50387" rIns="100772" bIns="50387" anchor="ctr">
                  <a:prstTxWarp prst="textNoShape">
                    <a:avLst/>
                  </a:prstTxWarp>
                  <a:spAutoFit/>
                </a:bodyPr>
                <a:lstStyle/>
                <a:p>
                  <a:pPr defTabSz="957263">
                    <a:buFont typeface="StarSymbol" charset="0"/>
                    <a:buNone/>
                  </a:pPr>
                  <a:r>
                    <a:rPr lang="en-US" sz="1100">
                      <a:solidFill>
                        <a:srgbClr val="000000"/>
                      </a:solidFill>
                    </a:rPr>
                    <a:t>240 ns</a:t>
                  </a:r>
                </a:p>
              </p:txBody>
            </p:sp>
            <p:sp>
              <p:nvSpPr>
                <p:cNvPr id="251" name="Rectangle 60"/>
                <p:cNvSpPr>
                  <a:spLocks noChangeArrowheads="1"/>
                </p:cNvSpPr>
                <p:nvPr/>
              </p:nvSpPr>
              <p:spPr bwMode="auto">
                <a:xfrm>
                  <a:off x="6482138" y="1752989"/>
                  <a:ext cx="596454" cy="269276"/>
                </a:xfrm>
                <a:prstGeom prst="rect">
                  <a:avLst/>
                </a:prstGeom>
                <a:noFill/>
                <a:ln w="0">
                  <a:noFill/>
                  <a:miter lim="800000"/>
                  <a:headEnd/>
                  <a:tailEnd/>
                </a:ln>
              </p:spPr>
              <p:txBody>
                <a:bodyPr wrap="none" lIns="100772" tIns="50387" rIns="100772" bIns="50387" anchor="ctr">
                  <a:prstTxWarp prst="textNoShape">
                    <a:avLst/>
                  </a:prstTxWarp>
                  <a:spAutoFit/>
                </a:bodyPr>
                <a:lstStyle/>
                <a:p>
                  <a:pPr defTabSz="957263">
                    <a:buFont typeface="StarSymbol" charset="0"/>
                    <a:buNone/>
                  </a:pPr>
                  <a:r>
                    <a:rPr lang="en-US" sz="1100">
                      <a:solidFill>
                        <a:srgbClr val="000000"/>
                      </a:solidFill>
                    </a:rPr>
                    <a:t>5.8 ms</a:t>
                  </a:r>
                </a:p>
              </p:txBody>
            </p:sp>
            <p:sp>
              <p:nvSpPr>
                <p:cNvPr id="252" name="Line 61"/>
                <p:cNvSpPr>
                  <a:spLocks noChangeShapeType="1"/>
                </p:cNvSpPr>
                <p:nvPr/>
              </p:nvSpPr>
              <p:spPr bwMode="auto">
                <a:xfrm flipV="1">
                  <a:off x="8388961" y="2234694"/>
                  <a:ext cx="308142" cy="2992"/>
                </a:xfrm>
                <a:prstGeom prst="line">
                  <a:avLst/>
                </a:prstGeom>
                <a:noFill/>
                <a:ln w="0">
                  <a:solidFill>
                    <a:srgbClr val="000000"/>
                  </a:solidFill>
                  <a:prstDash val="dash"/>
                  <a:round/>
                  <a:headEnd/>
                  <a:tailEnd/>
                </a:ln>
              </p:spPr>
              <p:txBody>
                <a:bodyPr wrap="none" anchor="ctr">
                  <a:prstTxWarp prst="textNoShape">
                    <a:avLst/>
                  </a:prstTxWarp>
                </a:bodyPr>
                <a:lstStyle/>
                <a:p>
                  <a:endParaRPr lang="en-US"/>
                </a:p>
              </p:txBody>
            </p:sp>
            <p:grpSp>
              <p:nvGrpSpPr>
                <p:cNvPr id="16" name="Group 62"/>
                <p:cNvGrpSpPr>
                  <a:grpSpLocks/>
                </p:cNvGrpSpPr>
                <p:nvPr/>
              </p:nvGrpSpPr>
              <p:grpSpPr bwMode="auto">
                <a:xfrm>
                  <a:off x="5248043" y="2094072"/>
                  <a:ext cx="512554" cy="143614"/>
                  <a:chOff x="1488" y="3360"/>
                  <a:chExt cx="672" cy="96"/>
                </a:xfrm>
              </p:grpSpPr>
              <p:grpSp>
                <p:nvGrpSpPr>
                  <p:cNvPr id="17" name="Group 63"/>
                  <p:cNvGrpSpPr>
                    <a:grpSpLocks/>
                  </p:cNvGrpSpPr>
                  <p:nvPr/>
                </p:nvGrpSpPr>
                <p:grpSpPr bwMode="auto">
                  <a:xfrm>
                    <a:off x="1488" y="3360"/>
                    <a:ext cx="336" cy="96"/>
                    <a:chOff x="1056" y="1968"/>
                    <a:chExt cx="672" cy="96"/>
                  </a:xfrm>
                </p:grpSpPr>
                <p:grpSp>
                  <p:nvGrpSpPr>
                    <p:cNvPr id="18" name="Group 64"/>
                    <p:cNvGrpSpPr>
                      <a:grpSpLocks/>
                    </p:cNvGrpSpPr>
                    <p:nvPr/>
                  </p:nvGrpSpPr>
                  <p:grpSpPr bwMode="auto">
                    <a:xfrm>
                      <a:off x="1392" y="1968"/>
                      <a:ext cx="336" cy="96"/>
                      <a:chOff x="1632" y="1248"/>
                      <a:chExt cx="720" cy="96"/>
                    </a:xfrm>
                  </p:grpSpPr>
                  <p:grpSp>
                    <p:nvGrpSpPr>
                      <p:cNvPr id="19" name="Group 65"/>
                      <p:cNvGrpSpPr>
                        <a:grpSpLocks/>
                      </p:cNvGrpSpPr>
                      <p:nvPr/>
                    </p:nvGrpSpPr>
                    <p:grpSpPr bwMode="auto">
                      <a:xfrm>
                        <a:off x="1680" y="1248"/>
                        <a:ext cx="672" cy="96"/>
                        <a:chOff x="288" y="3600"/>
                        <a:chExt cx="336" cy="96"/>
                      </a:xfrm>
                    </p:grpSpPr>
                    <p:sp>
                      <p:nvSpPr>
                        <p:cNvPr id="406" name="Line 66"/>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07" name="Line 67"/>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08" name="Line 68"/>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09" name="Line 69"/>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10" name="Line 70"/>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11" name="Line 71"/>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12" name="Line 72"/>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413" name="Line 73"/>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20" name="Group 74"/>
                      <p:cNvGrpSpPr>
                        <a:grpSpLocks/>
                      </p:cNvGrpSpPr>
                      <p:nvPr/>
                    </p:nvGrpSpPr>
                    <p:grpSpPr bwMode="auto">
                      <a:xfrm>
                        <a:off x="1632" y="1248"/>
                        <a:ext cx="672" cy="96"/>
                        <a:chOff x="288" y="3600"/>
                        <a:chExt cx="336" cy="96"/>
                      </a:xfrm>
                    </p:grpSpPr>
                    <p:sp>
                      <p:nvSpPr>
                        <p:cNvPr id="398" name="Line 75"/>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99" name="Line 76"/>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00" name="Line 77"/>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01" name="Line 78"/>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02" name="Line 79"/>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03" name="Line 80"/>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04" name="Line 81"/>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405" name="Line 82"/>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nvGrpSpPr>
                    <p:cNvPr id="21" name="Group 83"/>
                    <p:cNvGrpSpPr>
                      <a:grpSpLocks/>
                    </p:cNvGrpSpPr>
                    <p:nvPr/>
                  </p:nvGrpSpPr>
                  <p:grpSpPr bwMode="auto">
                    <a:xfrm>
                      <a:off x="1056" y="1968"/>
                      <a:ext cx="336" cy="96"/>
                      <a:chOff x="1632" y="1248"/>
                      <a:chExt cx="720" cy="96"/>
                    </a:xfrm>
                  </p:grpSpPr>
                  <p:grpSp>
                    <p:nvGrpSpPr>
                      <p:cNvPr id="22" name="Group 84"/>
                      <p:cNvGrpSpPr>
                        <a:grpSpLocks/>
                      </p:cNvGrpSpPr>
                      <p:nvPr/>
                    </p:nvGrpSpPr>
                    <p:grpSpPr bwMode="auto">
                      <a:xfrm>
                        <a:off x="1680" y="1248"/>
                        <a:ext cx="672" cy="96"/>
                        <a:chOff x="288" y="3600"/>
                        <a:chExt cx="336" cy="96"/>
                      </a:xfrm>
                    </p:grpSpPr>
                    <p:sp>
                      <p:nvSpPr>
                        <p:cNvPr id="388" name="Line 85"/>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89" name="Line 86"/>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90" name="Line 87"/>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91" name="Line 88"/>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92" name="Line 89"/>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93" name="Line 90"/>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94" name="Line 91"/>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95" name="Line 92"/>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23" name="Group 93"/>
                      <p:cNvGrpSpPr>
                        <a:grpSpLocks/>
                      </p:cNvGrpSpPr>
                      <p:nvPr/>
                    </p:nvGrpSpPr>
                    <p:grpSpPr bwMode="auto">
                      <a:xfrm>
                        <a:off x="1632" y="1248"/>
                        <a:ext cx="672" cy="96"/>
                        <a:chOff x="288" y="3600"/>
                        <a:chExt cx="336" cy="96"/>
                      </a:xfrm>
                    </p:grpSpPr>
                    <p:sp>
                      <p:nvSpPr>
                        <p:cNvPr id="380" name="Line 94"/>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81" name="Line 95"/>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82" name="Line 96"/>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83" name="Line 97"/>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84" name="Line 98"/>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85" name="Line 99"/>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86" name="Line 100"/>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87" name="Line 101"/>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grpSp>
                <p:nvGrpSpPr>
                  <p:cNvPr id="24" name="Group 102"/>
                  <p:cNvGrpSpPr>
                    <a:grpSpLocks/>
                  </p:cNvGrpSpPr>
                  <p:nvPr/>
                </p:nvGrpSpPr>
                <p:grpSpPr bwMode="auto">
                  <a:xfrm>
                    <a:off x="1824" y="3360"/>
                    <a:ext cx="336" cy="96"/>
                    <a:chOff x="1056" y="1968"/>
                    <a:chExt cx="672" cy="96"/>
                  </a:xfrm>
                </p:grpSpPr>
                <p:grpSp>
                  <p:nvGrpSpPr>
                    <p:cNvPr id="25" name="Group 103"/>
                    <p:cNvGrpSpPr>
                      <a:grpSpLocks/>
                    </p:cNvGrpSpPr>
                    <p:nvPr/>
                  </p:nvGrpSpPr>
                  <p:grpSpPr bwMode="auto">
                    <a:xfrm>
                      <a:off x="1392" y="1968"/>
                      <a:ext cx="336" cy="96"/>
                      <a:chOff x="1632" y="1248"/>
                      <a:chExt cx="720" cy="96"/>
                    </a:xfrm>
                  </p:grpSpPr>
                  <p:grpSp>
                    <p:nvGrpSpPr>
                      <p:cNvPr id="26" name="Group 104"/>
                      <p:cNvGrpSpPr>
                        <a:grpSpLocks/>
                      </p:cNvGrpSpPr>
                      <p:nvPr/>
                    </p:nvGrpSpPr>
                    <p:grpSpPr bwMode="auto">
                      <a:xfrm>
                        <a:off x="1680" y="1248"/>
                        <a:ext cx="672" cy="96"/>
                        <a:chOff x="288" y="3600"/>
                        <a:chExt cx="336" cy="96"/>
                      </a:xfrm>
                    </p:grpSpPr>
                    <p:sp>
                      <p:nvSpPr>
                        <p:cNvPr id="368" name="Line 105"/>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69" name="Line 106"/>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70" name="Line 107"/>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71" name="Line 108"/>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72" name="Line 109"/>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73" name="Line 110"/>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74" name="Line 111"/>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75" name="Line 112"/>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27" name="Group 113"/>
                      <p:cNvGrpSpPr>
                        <a:grpSpLocks/>
                      </p:cNvGrpSpPr>
                      <p:nvPr/>
                    </p:nvGrpSpPr>
                    <p:grpSpPr bwMode="auto">
                      <a:xfrm>
                        <a:off x="1632" y="1248"/>
                        <a:ext cx="672" cy="96"/>
                        <a:chOff x="288" y="3600"/>
                        <a:chExt cx="336" cy="96"/>
                      </a:xfrm>
                    </p:grpSpPr>
                    <p:sp>
                      <p:nvSpPr>
                        <p:cNvPr id="360" name="Line 114"/>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61" name="Line 115"/>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62" name="Line 116"/>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63" name="Line 117"/>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64" name="Line 118"/>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65" name="Line 119"/>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66" name="Line 120"/>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67" name="Line 121"/>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nvGrpSpPr>
                    <p:cNvPr id="28" name="Group 122"/>
                    <p:cNvGrpSpPr>
                      <a:grpSpLocks/>
                    </p:cNvGrpSpPr>
                    <p:nvPr/>
                  </p:nvGrpSpPr>
                  <p:grpSpPr bwMode="auto">
                    <a:xfrm>
                      <a:off x="1056" y="1968"/>
                      <a:ext cx="336" cy="96"/>
                      <a:chOff x="1632" y="1248"/>
                      <a:chExt cx="720" cy="96"/>
                    </a:xfrm>
                  </p:grpSpPr>
                  <p:grpSp>
                    <p:nvGrpSpPr>
                      <p:cNvPr id="29" name="Group 123"/>
                      <p:cNvGrpSpPr>
                        <a:grpSpLocks/>
                      </p:cNvGrpSpPr>
                      <p:nvPr/>
                    </p:nvGrpSpPr>
                    <p:grpSpPr bwMode="auto">
                      <a:xfrm>
                        <a:off x="1680" y="1248"/>
                        <a:ext cx="672" cy="96"/>
                        <a:chOff x="288" y="3600"/>
                        <a:chExt cx="336" cy="96"/>
                      </a:xfrm>
                    </p:grpSpPr>
                    <p:sp>
                      <p:nvSpPr>
                        <p:cNvPr id="350" name="Line 124"/>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1" name="Line 125"/>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2" name="Line 126"/>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3" name="Line 127"/>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4" name="Line 128"/>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5" name="Line 129"/>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6" name="Line 130"/>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7" name="Line 131"/>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30" name="Group 132"/>
                      <p:cNvGrpSpPr>
                        <a:grpSpLocks/>
                      </p:cNvGrpSpPr>
                      <p:nvPr/>
                    </p:nvGrpSpPr>
                    <p:grpSpPr bwMode="auto">
                      <a:xfrm>
                        <a:off x="1632" y="1248"/>
                        <a:ext cx="672" cy="96"/>
                        <a:chOff x="288" y="3600"/>
                        <a:chExt cx="336" cy="96"/>
                      </a:xfrm>
                    </p:grpSpPr>
                    <p:sp>
                      <p:nvSpPr>
                        <p:cNvPr id="342" name="Line 133"/>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3" name="Line 134"/>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4" name="Line 135"/>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5" name="Line 136"/>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6" name="Line 137"/>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7" name="Line 138"/>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8" name="Line 139"/>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 name="Line 140"/>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grpSp>
            <p:grpSp>
              <p:nvGrpSpPr>
                <p:cNvPr id="31" name="Group 141"/>
                <p:cNvGrpSpPr>
                  <a:grpSpLocks/>
                </p:cNvGrpSpPr>
                <p:nvPr/>
              </p:nvGrpSpPr>
              <p:grpSpPr bwMode="auto">
                <a:xfrm>
                  <a:off x="7884034" y="2094072"/>
                  <a:ext cx="512554" cy="143614"/>
                  <a:chOff x="1488" y="3360"/>
                  <a:chExt cx="672" cy="96"/>
                </a:xfrm>
              </p:grpSpPr>
              <p:grpSp>
                <p:nvGrpSpPr>
                  <p:cNvPr id="455" name="Group 142"/>
                  <p:cNvGrpSpPr>
                    <a:grpSpLocks/>
                  </p:cNvGrpSpPr>
                  <p:nvPr/>
                </p:nvGrpSpPr>
                <p:grpSpPr bwMode="auto">
                  <a:xfrm>
                    <a:off x="1488" y="3360"/>
                    <a:ext cx="336" cy="96"/>
                    <a:chOff x="1056" y="1968"/>
                    <a:chExt cx="672" cy="96"/>
                  </a:xfrm>
                </p:grpSpPr>
                <p:grpSp>
                  <p:nvGrpSpPr>
                    <p:cNvPr id="456" name="Group 143"/>
                    <p:cNvGrpSpPr>
                      <a:grpSpLocks/>
                    </p:cNvGrpSpPr>
                    <p:nvPr/>
                  </p:nvGrpSpPr>
                  <p:grpSpPr bwMode="auto">
                    <a:xfrm>
                      <a:off x="1392" y="1968"/>
                      <a:ext cx="336" cy="96"/>
                      <a:chOff x="1632" y="1248"/>
                      <a:chExt cx="720" cy="96"/>
                    </a:xfrm>
                  </p:grpSpPr>
                  <p:grpSp>
                    <p:nvGrpSpPr>
                      <p:cNvPr id="457" name="Group 144"/>
                      <p:cNvGrpSpPr>
                        <a:grpSpLocks/>
                      </p:cNvGrpSpPr>
                      <p:nvPr/>
                    </p:nvGrpSpPr>
                    <p:grpSpPr bwMode="auto">
                      <a:xfrm>
                        <a:off x="1680" y="1248"/>
                        <a:ext cx="672" cy="96"/>
                        <a:chOff x="288" y="3600"/>
                        <a:chExt cx="336" cy="96"/>
                      </a:xfrm>
                    </p:grpSpPr>
                    <p:sp>
                      <p:nvSpPr>
                        <p:cNvPr id="328" name="Line 145"/>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29" name="Line 146"/>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30" name="Line 147"/>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31" name="Line 148"/>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32" name="Line 149"/>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33" name="Line 150"/>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34" name="Line 151"/>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35" name="Line 152"/>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461" name="Group 153"/>
                      <p:cNvGrpSpPr>
                        <a:grpSpLocks/>
                      </p:cNvGrpSpPr>
                      <p:nvPr/>
                    </p:nvGrpSpPr>
                    <p:grpSpPr bwMode="auto">
                      <a:xfrm>
                        <a:off x="1632" y="1248"/>
                        <a:ext cx="672" cy="96"/>
                        <a:chOff x="288" y="3600"/>
                        <a:chExt cx="336" cy="96"/>
                      </a:xfrm>
                    </p:grpSpPr>
                    <p:sp>
                      <p:nvSpPr>
                        <p:cNvPr id="320" name="Line 154"/>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21" name="Line 155"/>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22" name="Line 156"/>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23" name="Line 157"/>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24" name="Line 158"/>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25" name="Line 159"/>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26" name="Line 160"/>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27" name="Line 161"/>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nvGrpSpPr>
                    <p:cNvPr id="464" name="Group 162"/>
                    <p:cNvGrpSpPr>
                      <a:grpSpLocks/>
                    </p:cNvGrpSpPr>
                    <p:nvPr/>
                  </p:nvGrpSpPr>
                  <p:grpSpPr bwMode="auto">
                    <a:xfrm>
                      <a:off x="1056" y="1968"/>
                      <a:ext cx="336" cy="96"/>
                      <a:chOff x="1632" y="1248"/>
                      <a:chExt cx="720" cy="96"/>
                    </a:xfrm>
                  </p:grpSpPr>
                  <p:grpSp>
                    <p:nvGrpSpPr>
                      <p:cNvPr id="465" name="Group 163"/>
                      <p:cNvGrpSpPr>
                        <a:grpSpLocks/>
                      </p:cNvGrpSpPr>
                      <p:nvPr/>
                    </p:nvGrpSpPr>
                    <p:grpSpPr bwMode="auto">
                      <a:xfrm>
                        <a:off x="1680" y="1248"/>
                        <a:ext cx="672" cy="96"/>
                        <a:chOff x="288" y="3600"/>
                        <a:chExt cx="336" cy="96"/>
                      </a:xfrm>
                    </p:grpSpPr>
                    <p:sp>
                      <p:nvSpPr>
                        <p:cNvPr id="310" name="Line 164"/>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11" name="Line 165"/>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12" name="Line 166"/>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13" name="Line 167"/>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14" name="Line 168"/>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15" name="Line 169"/>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16" name="Line 170"/>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17" name="Line 171"/>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466" name="Group 172"/>
                      <p:cNvGrpSpPr>
                        <a:grpSpLocks/>
                      </p:cNvGrpSpPr>
                      <p:nvPr/>
                    </p:nvGrpSpPr>
                    <p:grpSpPr bwMode="auto">
                      <a:xfrm>
                        <a:off x="1632" y="1248"/>
                        <a:ext cx="672" cy="96"/>
                        <a:chOff x="288" y="3600"/>
                        <a:chExt cx="336" cy="96"/>
                      </a:xfrm>
                    </p:grpSpPr>
                    <p:sp>
                      <p:nvSpPr>
                        <p:cNvPr id="302" name="Line 173"/>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03" name="Line 174"/>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04" name="Line 175"/>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05" name="Line 176"/>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06" name="Line 177"/>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07" name="Line 178"/>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08" name="Line 179"/>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09" name="Line 180"/>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grpSp>
                <p:nvGrpSpPr>
                  <p:cNvPr id="467" name="Group 181"/>
                  <p:cNvGrpSpPr>
                    <a:grpSpLocks/>
                  </p:cNvGrpSpPr>
                  <p:nvPr/>
                </p:nvGrpSpPr>
                <p:grpSpPr bwMode="auto">
                  <a:xfrm>
                    <a:off x="1824" y="3360"/>
                    <a:ext cx="336" cy="96"/>
                    <a:chOff x="1056" y="1968"/>
                    <a:chExt cx="672" cy="96"/>
                  </a:xfrm>
                </p:grpSpPr>
                <p:grpSp>
                  <p:nvGrpSpPr>
                    <p:cNvPr id="468" name="Group 182"/>
                    <p:cNvGrpSpPr>
                      <a:grpSpLocks/>
                    </p:cNvGrpSpPr>
                    <p:nvPr/>
                  </p:nvGrpSpPr>
                  <p:grpSpPr bwMode="auto">
                    <a:xfrm>
                      <a:off x="1392" y="1968"/>
                      <a:ext cx="336" cy="96"/>
                      <a:chOff x="1632" y="1248"/>
                      <a:chExt cx="720" cy="96"/>
                    </a:xfrm>
                  </p:grpSpPr>
                  <p:grpSp>
                    <p:nvGrpSpPr>
                      <p:cNvPr id="469" name="Group 183"/>
                      <p:cNvGrpSpPr>
                        <a:grpSpLocks/>
                      </p:cNvGrpSpPr>
                      <p:nvPr/>
                    </p:nvGrpSpPr>
                    <p:grpSpPr bwMode="auto">
                      <a:xfrm>
                        <a:off x="1680" y="1248"/>
                        <a:ext cx="672" cy="96"/>
                        <a:chOff x="288" y="3600"/>
                        <a:chExt cx="336" cy="96"/>
                      </a:xfrm>
                    </p:grpSpPr>
                    <p:sp>
                      <p:nvSpPr>
                        <p:cNvPr id="290" name="Line 184"/>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91" name="Line 185"/>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92" name="Line 186"/>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93" name="Line 187"/>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94" name="Line 188"/>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95" name="Line 189"/>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96" name="Line 190"/>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97" name="Line 191"/>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470" name="Group 192"/>
                      <p:cNvGrpSpPr>
                        <a:grpSpLocks/>
                      </p:cNvGrpSpPr>
                      <p:nvPr/>
                    </p:nvGrpSpPr>
                    <p:grpSpPr bwMode="auto">
                      <a:xfrm>
                        <a:off x="1632" y="1248"/>
                        <a:ext cx="672" cy="96"/>
                        <a:chOff x="288" y="3600"/>
                        <a:chExt cx="336" cy="96"/>
                      </a:xfrm>
                    </p:grpSpPr>
                    <p:sp>
                      <p:nvSpPr>
                        <p:cNvPr id="282" name="Line 193"/>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83" name="Line 194"/>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84" name="Line 195"/>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85" name="Line 196"/>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86" name="Line 197"/>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87" name="Line 198"/>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88" name="Line 199"/>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89" name="Line 200"/>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nvGrpSpPr>
                    <p:cNvPr id="471" name="Group 201"/>
                    <p:cNvGrpSpPr>
                      <a:grpSpLocks/>
                    </p:cNvGrpSpPr>
                    <p:nvPr/>
                  </p:nvGrpSpPr>
                  <p:grpSpPr bwMode="auto">
                    <a:xfrm>
                      <a:off x="1056" y="1968"/>
                      <a:ext cx="336" cy="96"/>
                      <a:chOff x="1632" y="1248"/>
                      <a:chExt cx="720" cy="96"/>
                    </a:xfrm>
                  </p:grpSpPr>
                  <p:grpSp>
                    <p:nvGrpSpPr>
                      <p:cNvPr id="472" name="Group 202"/>
                      <p:cNvGrpSpPr>
                        <a:grpSpLocks/>
                      </p:cNvGrpSpPr>
                      <p:nvPr/>
                    </p:nvGrpSpPr>
                    <p:grpSpPr bwMode="auto">
                      <a:xfrm>
                        <a:off x="1680" y="1248"/>
                        <a:ext cx="672" cy="96"/>
                        <a:chOff x="288" y="3600"/>
                        <a:chExt cx="336" cy="96"/>
                      </a:xfrm>
                    </p:grpSpPr>
                    <p:sp>
                      <p:nvSpPr>
                        <p:cNvPr id="272" name="Line 203"/>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73" name="Line 204"/>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74" name="Line 205"/>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75" name="Line 206"/>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76" name="Line 207"/>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77" name="Line 208"/>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78" name="Line 209"/>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279" name="Line 210"/>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473" name="Group 211"/>
                      <p:cNvGrpSpPr>
                        <a:grpSpLocks/>
                      </p:cNvGrpSpPr>
                      <p:nvPr/>
                    </p:nvGrpSpPr>
                    <p:grpSpPr bwMode="auto">
                      <a:xfrm>
                        <a:off x="1632" y="1248"/>
                        <a:ext cx="672" cy="96"/>
                        <a:chOff x="288" y="3600"/>
                        <a:chExt cx="336" cy="96"/>
                      </a:xfrm>
                    </p:grpSpPr>
                    <p:sp>
                      <p:nvSpPr>
                        <p:cNvPr id="264" name="Line 212"/>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65" name="Line 213"/>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66" name="Line 214"/>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67" name="Line 215"/>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68" name="Line 216"/>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69" name="Line 217"/>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70" name="Line 218"/>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271" name="Line 219"/>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grpSp>
          </p:grpSp>
          <p:sp>
            <p:nvSpPr>
              <p:cNvPr id="255" name="AutoShape 220"/>
              <p:cNvSpPr>
                <a:spLocks noChangeArrowheads="1"/>
              </p:cNvSpPr>
              <p:nvPr/>
            </p:nvSpPr>
            <p:spPr bwMode="auto">
              <a:xfrm rot="16200000">
                <a:off x="4367349" y="1771387"/>
                <a:ext cx="344075" cy="495774"/>
              </a:xfrm>
              <a:prstGeom prst="downArrow">
                <a:avLst>
                  <a:gd name="adj1" fmla="val 51389"/>
                  <a:gd name="adj2" fmla="val 57001"/>
                </a:avLst>
              </a:prstGeom>
              <a:solidFill>
                <a:srgbClr val="002060"/>
              </a:solidFill>
              <a:ln w="9525">
                <a:noFill/>
                <a:miter lim="800000"/>
                <a:headEnd/>
                <a:tailEnd/>
              </a:ln>
              <a:effectLst>
                <a:outerShdw blurRad="50800" dist="38100" dir="2700000" algn="tl" rotWithShape="0">
                  <a:prstClr val="black">
                    <a:alpha val="40000"/>
                  </a:prstClr>
                </a:outerShdw>
              </a:effectLst>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defRPr/>
                </a:pPr>
                <a:endParaRPr lang="en-US" sz="2500">
                  <a:solidFill>
                    <a:srgbClr val="FF0000"/>
                  </a:solidFill>
                  <a:ea typeface="+mn-ea"/>
                  <a:cs typeface="+mn-cs"/>
                </a:endParaRPr>
              </a:p>
            </p:txBody>
          </p:sp>
          <p:sp>
            <p:nvSpPr>
              <p:cNvPr id="256" name="Rectangle 221"/>
              <p:cNvSpPr>
                <a:spLocks noChangeArrowheads="1"/>
              </p:cNvSpPr>
              <p:nvPr/>
            </p:nvSpPr>
            <p:spPr bwMode="auto">
              <a:xfrm>
                <a:off x="326153" y="1233885"/>
                <a:ext cx="3806017" cy="360530"/>
              </a:xfrm>
              <a:prstGeom prst="rect">
                <a:avLst/>
              </a:prstGeom>
              <a:noFill/>
              <a:ln w="12700">
                <a:noFill/>
                <a:miter lim="800000"/>
                <a:headEnd type="none" w="sm" len="sm"/>
                <a:tailEnd type="none" w="sm" len="sm"/>
              </a:ln>
              <a:effectLst>
                <a:outerShdw blurRad="50800" dist="38100" dir="2700000" algn="tl" rotWithShape="0">
                  <a:prstClr val="black">
                    <a:alpha val="40000"/>
                  </a:prstClr>
                </a:outerShdw>
              </a:effectLst>
            </p:spPr>
            <p:txBody>
              <a:bodyPr lIns="100772" tIns="50387" rIns="100772" bIns="50387">
                <a:prstTxWarp prst="textNoShape">
                  <a:avLst/>
                </a:prstTxWarp>
                <a:spAutoFit/>
              </a:bodyPr>
              <a:lstStyle/>
              <a:p>
                <a:pPr defTabSz="957263">
                  <a:buFont typeface="StarSymbol" charset="0"/>
                  <a:buNone/>
                </a:pPr>
                <a:r>
                  <a:rPr lang="en-US" sz="1700" dirty="0">
                    <a:solidFill>
                      <a:srgbClr val="002060"/>
                    </a:solidFill>
                  </a:rPr>
                  <a:t>Drive beam time structure - initial</a:t>
                </a:r>
                <a:endParaRPr lang="en-US" sz="1700" dirty="0">
                  <a:solidFill>
                    <a:srgbClr val="002060"/>
                  </a:solidFill>
                  <a:sym typeface="Symbol" charset="2"/>
                </a:endParaRPr>
              </a:p>
            </p:txBody>
          </p:sp>
          <p:sp>
            <p:nvSpPr>
              <p:cNvPr id="257" name="Rectangle 222"/>
              <p:cNvSpPr>
                <a:spLocks noChangeArrowheads="1"/>
              </p:cNvSpPr>
              <p:nvPr/>
            </p:nvSpPr>
            <p:spPr bwMode="auto">
              <a:xfrm>
                <a:off x="5001177" y="1233885"/>
                <a:ext cx="3807543" cy="363522"/>
              </a:xfrm>
              <a:prstGeom prst="rect">
                <a:avLst/>
              </a:prstGeom>
              <a:noFill/>
              <a:ln w="12700">
                <a:noFill/>
                <a:miter lim="800000"/>
                <a:headEnd type="none" w="sm" len="sm"/>
                <a:tailEnd type="none" w="sm" len="sm"/>
              </a:ln>
              <a:effectLst>
                <a:outerShdw blurRad="50800" dist="38100" dir="2700000" algn="tl" rotWithShape="0">
                  <a:prstClr val="black">
                    <a:alpha val="40000"/>
                  </a:prstClr>
                </a:outerShdw>
              </a:effectLst>
            </p:spPr>
            <p:txBody>
              <a:bodyPr lIns="100772" tIns="50387" rIns="100772" bIns="50387">
                <a:prstTxWarp prst="textNoShape">
                  <a:avLst/>
                </a:prstTxWarp>
                <a:spAutoFit/>
              </a:bodyPr>
              <a:lstStyle/>
              <a:p>
                <a:pPr defTabSz="957263">
                  <a:buFont typeface="StarSymbol" charset="0"/>
                  <a:buNone/>
                </a:pPr>
                <a:r>
                  <a:rPr lang="en-US" sz="1700" dirty="0">
                    <a:solidFill>
                      <a:srgbClr val="002060"/>
                    </a:solidFill>
                  </a:rPr>
                  <a:t>Drive beam time structure - final</a:t>
                </a:r>
                <a:endParaRPr lang="en-US" sz="1700" dirty="0">
                  <a:solidFill>
                    <a:srgbClr val="002060"/>
                  </a:solidFill>
                  <a:sym typeface="Symbol" charset="2"/>
                </a:endParaRPr>
              </a:p>
            </p:txBody>
          </p:sp>
        </p:grpSp>
      </p:grpSp>
      <p:pic>
        <p:nvPicPr>
          <p:cNvPr id="230" name="Picture 229" descr="CLIC_twobeam-nocaption.eps"/>
          <p:cNvPicPr>
            <a:picLocks noChangeAspect="1"/>
          </p:cNvPicPr>
          <p:nvPr/>
        </p:nvPicPr>
        <p:blipFill>
          <a:blip r:embed="rId3"/>
          <a:stretch>
            <a:fillRect/>
          </a:stretch>
        </p:blipFill>
        <p:spPr>
          <a:xfrm>
            <a:off x="4715119" y="2847793"/>
            <a:ext cx="4395261" cy="1928356"/>
          </a:xfrm>
          <a:prstGeom prst="rect">
            <a:avLst/>
          </a:prstGeom>
          <a:solidFill>
            <a:schemeClr val="bg1"/>
          </a:solidFill>
        </p:spPr>
      </p:pic>
      <p:sp>
        <p:nvSpPr>
          <p:cNvPr id="233" name="Oval 232"/>
          <p:cNvSpPr/>
          <p:nvPr/>
        </p:nvSpPr>
        <p:spPr>
          <a:xfrm>
            <a:off x="2927617" y="3296451"/>
            <a:ext cx="630090" cy="514830"/>
          </a:xfrm>
          <a:prstGeom prst="ellipse">
            <a:avLst/>
          </a:prstGeom>
          <a:noFill/>
          <a:ln w="38100">
            <a:solidFill>
              <a:srgbClr val="00A3D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58" name="Straight Arrow Connector 457"/>
          <p:cNvCxnSpPr/>
          <p:nvPr/>
        </p:nvCxnSpPr>
        <p:spPr>
          <a:xfrm flipV="1">
            <a:off x="3534655" y="3204242"/>
            <a:ext cx="1436915" cy="345782"/>
          </a:xfrm>
          <a:prstGeom prst="straightConnector1">
            <a:avLst/>
          </a:prstGeom>
          <a:ln w="38100">
            <a:solidFill>
              <a:srgbClr val="00A3D2"/>
            </a:solidFill>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462" name="Oval 461"/>
          <p:cNvSpPr/>
          <p:nvPr/>
        </p:nvSpPr>
        <p:spPr>
          <a:xfrm>
            <a:off x="3763896" y="3457815"/>
            <a:ext cx="630090" cy="437990"/>
          </a:xfrm>
          <a:prstGeom prst="ellipse">
            <a:avLst/>
          </a:prstGeom>
          <a:noFill/>
          <a:ln w="38100">
            <a:solidFill>
              <a:srgbClr val="00A3D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3" name="Oval 462"/>
          <p:cNvSpPr/>
          <p:nvPr/>
        </p:nvSpPr>
        <p:spPr>
          <a:xfrm>
            <a:off x="1851852" y="4656524"/>
            <a:ext cx="5417243" cy="1828800"/>
          </a:xfrm>
          <a:prstGeom prst="ellipse">
            <a:avLst/>
          </a:prstGeom>
          <a:noFill/>
          <a:ln w="38100">
            <a:solidFill>
              <a:srgbClr val="00A3D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4" name="Rectangle 3"/>
          <p:cNvSpPr>
            <a:spLocks noChangeArrowheads="1"/>
          </p:cNvSpPr>
          <p:nvPr/>
        </p:nvSpPr>
        <p:spPr bwMode="auto">
          <a:xfrm>
            <a:off x="2742037" y="489186"/>
            <a:ext cx="3941999" cy="461647"/>
          </a:xfrm>
          <a:prstGeom prst="rect">
            <a:avLst/>
          </a:prstGeom>
          <a:solidFill>
            <a:srgbClr val="FFFFFF"/>
          </a:solid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2400" dirty="0" smtClean="0">
                <a:solidFill>
                  <a:srgbClr val="800000"/>
                </a:solidFill>
              </a:rPr>
              <a:t>The ultimate CLIC system test</a:t>
            </a:r>
            <a:endParaRPr lang="en-US" sz="2400" dirty="0">
              <a:solidFill>
                <a:srgbClr val="800000"/>
              </a:solidFill>
            </a:endParaRPr>
          </a:p>
        </p:txBody>
      </p:sp>
      <p:sp>
        <p:nvSpPr>
          <p:cNvPr id="459" name="Rounded Rectangle 458"/>
          <p:cNvSpPr/>
          <p:nvPr/>
        </p:nvSpPr>
        <p:spPr>
          <a:xfrm>
            <a:off x="133681" y="1031206"/>
            <a:ext cx="8889768" cy="2062413"/>
          </a:xfrm>
          <a:prstGeom prst="roundRect">
            <a:avLst/>
          </a:prstGeom>
          <a:noFill/>
          <a:ln w="38100" cap="flat" cmpd="sng" algn="ctr">
            <a:solidFill>
              <a:srgbClr val="00A3D2"/>
            </a:solidFill>
            <a:prstDash val="solid"/>
            <a:round/>
            <a:headEnd type="none" w="med" len="med"/>
            <a:tailEnd type="none" w="med" len="med"/>
          </a:ln>
          <a:effectLst>
            <a:outerShdw blurRad="50800" dist="38100" dir="270000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0" name="Rectangle 3"/>
          <p:cNvSpPr>
            <a:spLocks noChangeArrowheads="1"/>
          </p:cNvSpPr>
          <p:nvPr/>
        </p:nvSpPr>
        <p:spPr bwMode="auto">
          <a:xfrm>
            <a:off x="0" y="6611797"/>
            <a:ext cx="2491395"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R. Corsini -  Overview of CLIC system tests</a:t>
            </a:r>
            <a:endParaRPr lang="en-US" sz="1000" i="1" u="sng" dirty="0">
              <a:solidFill>
                <a:schemeClr val="accent6">
                  <a:lumMod val="75000"/>
                </a:schemeClr>
              </a:solidFill>
            </a:endParaRPr>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1857584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4"/>
                                        </p:tgtEl>
                                        <p:attrNameLst>
                                          <p:attrName>style.visibility</p:attrName>
                                        </p:attrNameLst>
                                      </p:cBhvr>
                                      <p:to>
                                        <p:strVal val="visible"/>
                                      </p:to>
                                    </p:set>
                                  </p:childTnLst>
                                  <p:subTnLst>
                                    <p:set>
                                      <p:cBhvr override="childStyle">
                                        <p:cTn dur="1" fill="hold" display="0" masterRel="nextClick" afterEffect="1"/>
                                        <p:tgtEl>
                                          <p:spTgt spid="45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9"/>
                                        </p:tgtEl>
                                        <p:attrNameLst>
                                          <p:attrName>style.visibility</p:attrName>
                                        </p:attrNameLst>
                                      </p:cBhvr>
                                      <p:to>
                                        <p:strVal val="visible"/>
                                      </p:to>
                                    </p:set>
                                  </p:childTnLst>
                                  <p:subTnLst>
                                    <p:set>
                                      <p:cBhvr override="childStyle">
                                        <p:cTn dur="1" fill="hold" display="0" masterRel="nextClick" afterEffect="1"/>
                                        <p:tgtEl>
                                          <p:spTgt spid="45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5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0" animBg="1"/>
      <p:bldP spid="462" grpId="0" animBg="1"/>
      <p:bldP spid="463" grpId="0" animBg="1"/>
      <p:bldP spid="454" grpId="0" animBg="1"/>
      <p:bldP spid="459" grpId="0" animBg="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12</a:t>
            </a:fld>
            <a:endParaRPr lang="en-US"/>
          </a:p>
        </p:txBody>
      </p:sp>
      <p:sp>
        <p:nvSpPr>
          <p:cNvPr id="4" name="Rectangle 21"/>
          <p:cNvSpPr>
            <a:spLocks noChangeArrowheads="1"/>
          </p:cNvSpPr>
          <p:nvPr/>
        </p:nvSpPr>
        <p:spPr bwMode="auto">
          <a:xfrm>
            <a:off x="866775" y="1568450"/>
            <a:ext cx="7629525" cy="5109089"/>
          </a:xfrm>
          <a:prstGeom prst="rect">
            <a:avLst/>
          </a:prstGeom>
          <a:noFill/>
          <a:ln w="0">
            <a:noFill/>
            <a:miter lim="800000"/>
            <a:headEnd/>
            <a:tailEnd/>
          </a:ln>
          <a:effectLst/>
        </p:spPr>
        <p:txBody>
          <a:bodyPr>
            <a:prstTxWarp prst="textNoShape">
              <a:avLst/>
            </a:prstTxWarp>
            <a:spAutoFit/>
          </a:bodyPr>
          <a:lstStyle/>
          <a:p>
            <a:pPr algn="l">
              <a:tabLst>
                <a:tab pos="1941513" algn="l"/>
                <a:tab pos="3770313" algn="l"/>
                <a:tab pos="5883275" algn="l"/>
              </a:tabLst>
            </a:pPr>
            <a:r>
              <a:rPr lang="en-US" sz="1400" dirty="0" smtClean="0"/>
              <a:t>System	quantity/issue	CTF3	CLIC</a:t>
            </a:r>
          </a:p>
          <a:p>
            <a:pPr algn="l">
              <a:tabLst>
                <a:tab pos="1941513" algn="l"/>
                <a:tab pos="3770313" algn="l"/>
                <a:tab pos="5883275" algn="l"/>
              </a:tabLst>
            </a:pPr>
            <a:endParaRPr lang="en-US" sz="1200" dirty="0"/>
          </a:p>
          <a:p>
            <a:pPr algn="l">
              <a:tabLst>
                <a:tab pos="1941513" algn="l"/>
                <a:tab pos="3770313" algn="l"/>
                <a:tab pos="5883275" algn="l"/>
              </a:tabLst>
            </a:pPr>
            <a:r>
              <a:rPr lang="en-US" sz="1200" dirty="0"/>
              <a:t>Injector/</a:t>
            </a:r>
            <a:r>
              <a:rPr lang="en-US" sz="1200" dirty="0" err="1"/>
              <a:t>linac</a:t>
            </a:r>
            <a:r>
              <a:rPr lang="en-US" sz="1200" dirty="0"/>
              <a:t> 	bunch charge 	</a:t>
            </a:r>
            <a:r>
              <a:rPr lang="en-US" sz="1200" dirty="0">
                <a:solidFill>
                  <a:srgbClr val="008000"/>
                </a:solidFill>
              </a:rPr>
              <a:t>2-3 </a:t>
            </a:r>
            <a:r>
              <a:rPr lang="en-US" sz="1200" dirty="0" err="1">
                <a:solidFill>
                  <a:srgbClr val="008000"/>
                </a:solidFill>
              </a:rPr>
              <a:t>nC</a:t>
            </a:r>
            <a:r>
              <a:rPr lang="en-US" sz="1200" dirty="0" smtClean="0"/>
              <a:t>	</a:t>
            </a:r>
            <a:r>
              <a:rPr lang="en-US" sz="1200" dirty="0">
                <a:solidFill>
                  <a:srgbClr val="FF0000"/>
                </a:solidFill>
              </a:rPr>
              <a:t>6</a:t>
            </a:r>
            <a:r>
              <a:rPr lang="en-US" sz="1200" dirty="0" smtClean="0">
                <a:solidFill>
                  <a:srgbClr val="FF0000"/>
                </a:solidFill>
              </a:rPr>
              <a:t>.7 </a:t>
            </a:r>
            <a:r>
              <a:rPr lang="en-US" sz="1200" dirty="0" err="1">
                <a:solidFill>
                  <a:srgbClr val="FF0000"/>
                </a:solidFill>
              </a:rPr>
              <a:t>nC</a:t>
            </a:r>
            <a:endParaRPr lang="en-US" sz="1200" dirty="0" smtClean="0">
              <a:solidFill>
                <a:srgbClr val="FF0000"/>
              </a:solidFill>
            </a:endParaRPr>
          </a:p>
          <a:p>
            <a:pPr algn="l">
              <a:tabLst>
                <a:tab pos="1941513" algn="l"/>
                <a:tab pos="3770313" algn="l"/>
                <a:tab pos="5883275" algn="l"/>
              </a:tabLst>
            </a:pPr>
            <a:r>
              <a:rPr lang="en-US" sz="1200" dirty="0" smtClean="0"/>
              <a:t>	current	3.5 - 4.5 A	</a:t>
            </a:r>
            <a:r>
              <a:rPr lang="en-US" sz="1200" dirty="0" smtClean="0">
                <a:solidFill>
                  <a:srgbClr val="008000"/>
                </a:solidFill>
              </a:rPr>
              <a:t>4.2 A</a:t>
            </a:r>
          </a:p>
          <a:p>
            <a:pPr algn="l">
              <a:tabLst>
                <a:tab pos="1941513" algn="l"/>
                <a:tab pos="3770313" algn="l"/>
                <a:tab pos="5883275" algn="l"/>
              </a:tabLst>
            </a:pPr>
            <a:r>
              <a:rPr lang="en-US" sz="1200" dirty="0" smtClean="0"/>
              <a:t>	pulse length	</a:t>
            </a:r>
            <a:r>
              <a:rPr lang="en-US" sz="1200" dirty="0" smtClean="0">
                <a:solidFill>
                  <a:srgbClr val="008000"/>
                </a:solidFill>
              </a:rPr>
              <a:t>1.4 </a:t>
            </a:r>
            <a:r>
              <a:rPr lang="en-US" sz="1200" dirty="0" smtClean="0">
                <a:solidFill>
                  <a:srgbClr val="008000"/>
                </a:solidFill>
                <a:latin typeface="Symbol" charset="2"/>
              </a:rPr>
              <a:t>m</a:t>
            </a:r>
            <a:r>
              <a:rPr lang="en-US" sz="1200" dirty="0" smtClean="0">
                <a:solidFill>
                  <a:srgbClr val="008000"/>
                </a:solidFill>
              </a:rPr>
              <a:t>s</a:t>
            </a:r>
            <a:r>
              <a:rPr lang="en-US" sz="1200" dirty="0" smtClean="0"/>
              <a:t>	</a:t>
            </a:r>
            <a:r>
              <a:rPr lang="en-US" sz="1200" dirty="0" smtClean="0">
                <a:solidFill>
                  <a:srgbClr val="FF0000"/>
                </a:solidFill>
              </a:rPr>
              <a:t>140 </a:t>
            </a:r>
            <a:r>
              <a:rPr lang="en-US" sz="1200" dirty="0" smtClean="0">
                <a:solidFill>
                  <a:srgbClr val="FF0000"/>
                </a:solidFill>
                <a:latin typeface="Symbol" charset="2"/>
              </a:rPr>
              <a:t>m</a:t>
            </a:r>
            <a:r>
              <a:rPr lang="en-US" sz="1200" dirty="0" smtClean="0">
                <a:solidFill>
                  <a:srgbClr val="FF0000"/>
                </a:solidFill>
              </a:rPr>
              <a:t>s</a:t>
            </a:r>
            <a:r>
              <a:rPr lang="en-US" sz="1200" dirty="0" smtClean="0"/>
              <a:t>		</a:t>
            </a:r>
          </a:p>
          <a:p>
            <a:pPr algn="l">
              <a:tabLst>
                <a:tab pos="1941513" algn="l"/>
                <a:tab pos="3770313" algn="l"/>
                <a:tab pos="5883275" algn="l"/>
              </a:tabLst>
            </a:pPr>
            <a:r>
              <a:rPr lang="en-US" sz="1200" dirty="0" smtClean="0"/>
              <a:t>	phase coding	same</a:t>
            </a:r>
          </a:p>
          <a:p>
            <a:pPr algn="l">
              <a:tabLst>
                <a:tab pos="1941513" algn="l"/>
                <a:tab pos="3770313" algn="l"/>
                <a:tab pos="5883275" algn="l"/>
              </a:tabLst>
            </a:pPr>
            <a:r>
              <a:rPr lang="en-US" sz="1200" dirty="0" smtClean="0"/>
              <a:t>	frequency	</a:t>
            </a:r>
            <a:r>
              <a:rPr lang="en-US" sz="1200" dirty="0" smtClean="0">
                <a:solidFill>
                  <a:srgbClr val="FF0000"/>
                </a:solidFill>
              </a:rPr>
              <a:t>3 GHz</a:t>
            </a:r>
            <a:r>
              <a:rPr lang="en-US" sz="1200" dirty="0" smtClean="0"/>
              <a:t>	</a:t>
            </a:r>
            <a:r>
              <a:rPr lang="en-US" sz="1200" dirty="0" smtClean="0">
                <a:solidFill>
                  <a:srgbClr val="008000"/>
                </a:solidFill>
              </a:rPr>
              <a:t>1 GHz</a:t>
            </a:r>
          </a:p>
          <a:p>
            <a:pPr algn="l">
              <a:tabLst>
                <a:tab pos="1941513" algn="l"/>
                <a:tab pos="3770313" algn="l"/>
                <a:tab pos="5883275" algn="l"/>
              </a:tabLst>
            </a:pPr>
            <a:r>
              <a:rPr lang="en-US" sz="1200" dirty="0" smtClean="0">
                <a:solidFill>
                  <a:srgbClr val="008000"/>
                </a:solidFill>
              </a:rPr>
              <a:t>	</a:t>
            </a:r>
            <a:r>
              <a:rPr lang="en-US" sz="1200" dirty="0" smtClean="0"/>
              <a:t>transverse stability	about the same - CTF3 ``too stable ´´</a:t>
            </a:r>
          </a:p>
          <a:p>
            <a:pPr algn="l">
              <a:tabLst>
                <a:tab pos="1941513" algn="l"/>
                <a:tab pos="3770313" algn="l"/>
                <a:tab pos="5883275" algn="l"/>
              </a:tabLst>
            </a:pPr>
            <a:endParaRPr lang="en-US" sz="1200" dirty="0" smtClean="0"/>
          </a:p>
          <a:p>
            <a:pPr algn="l">
              <a:tabLst>
                <a:tab pos="1941513" algn="l"/>
                <a:tab pos="3770313" algn="l"/>
                <a:tab pos="5883275" algn="l"/>
              </a:tabLst>
            </a:pPr>
            <a:r>
              <a:rPr lang="en-US" sz="1200" dirty="0" smtClean="0"/>
              <a:t>Delay loop/ring	final current	</a:t>
            </a:r>
            <a:r>
              <a:rPr lang="en-US" sz="1200" dirty="0" smtClean="0">
                <a:solidFill>
                  <a:srgbClr val="008000"/>
                </a:solidFill>
              </a:rPr>
              <a:t>28 A</a:t>
            </a:r>
            <a:r>
              <a:rPr lang="en-US" sz="1200" dirty="0" smtClean="0"/>
              <a:t>	</a:t>
            </a:r>
            <a:r>
              <a:rPr lang="en-US" sz="1200" dirty="0" smtClean="0">
                <a:solidFill>
                  <a:srgbClr val="FF0000"/>
                </a:solidFill>
              </a:rPr>
              <a:t>100 A</a:t>
            </a:r>
          </a:p>
          <a:p>
            <a:pPr algn="l">
              <a:tabLst>
                <a:tab pos="1941513" algn="l"/>
                <a:tab pos="3770313" algn="l"/>
                <a:tab pos="5883275" algn="l"/>
              </a:tabLst>
            </a:pPr>
            <a:r>
              <a:rPr lang="en-US" sz="1200" dirty="0" smtClean="0"/>
              <a:t>	beam energy	</a:t>
            </a:r>
            <a:r>
              <a:rPr lang="en-US" sz="1200" dirty="0" smtClean="0">
                <a:solidFill>
                  <a:srgbClr val="FF0000"/>
                </a:solidFill>
              </a:rPr>
              <a:t>125 </a:t>
            </a:r>
            <a:r>
              <a:rPr lang="en-US" sz="1200" dirty="0" err="1" smtClean="0">
                <a:solidFill>
                  <a:srgbClr val="FF0000"/>
                </a:solidFill>
              </a:rPr>
              <a:t>MeV</a:t>
            </a:r>
            <a:r>
              <a:rPr lang="en-US" sz="1200" dirty="0" smtClean="0"/>
              <a:t>	</a:t>
            </a:r>
            <a:r>
              <a:rPr lang="en-US" sz="1200" dirty="0" smtClean="0">
                <a:solidFill>
                  <a:srgbClr val="008000"/>
                </a:solidFill>
              </a:rPr>
              <a:t>2.4 </a:t>
            </a:r>
            <a:r>
              <a:rPr lang="en-US" sz="1200" dirty="0" err="1" smtClean="0">
                <a:solidFill>
                  <a:srgbClr val="008000"/>
                </a:solidFill>
              </a:rPr>
              <a:t>GeV</a:t>
            </a:r>
            <a:endParaRPr lang="en-US" sz="1200" dirty="0" smtClean="0">
              <a:solidFill>
                <a:srgbClr val="008000"/>
              </a:solidFill>
            </a:endParaRPr>
          </a:p>
          <a:p>
            <a:pPr algn="l">
              <a:tabLst>
                <a:tab pos="1941513" algn="l"/>
                <a:tab pos="3770313" algn="l"/>
                <a:tab pos="5883275" algn="l"/>
              </a:tabLst>
            </a:pPr>
            <a:r>
              <a:rPr lang="en-US" sz="1200" dirty="0" smtClean="0">
                <a:solidFill>
                  <a:srgbClr val="008000"/>
                </a:solidFill>
              </a:rPr>
              <a:t>	</a:t>
            </a:r>
            <a:r>
              <a:rPr lang="en-US" sz="1200" dirty="0" smtClean="0"/>
              <a:t>combination</a:t>
            </a:r>
            <a:r>
              <a:rPr lang="en-US" sz="1200" dirty="0" smtClean="0">
                <a:solidFill>
                  <a:srgbClr val="008000"/>
                </a:solidFill>
              </a:rPr>
              <a:t>	</a:t>
            </a:r>
            <a:r>
              <a:rPr lang="en-US" sz="1200" dirty="0" smtClean="0">
                <a:solidFill>
                  <a:srgbClr val="000000"/>
                </a:solidFill>
              </a:rPr>
              <a:t>2 - 4</a:t>
            </a:r>
            <a:r>
              <a:rPr lang="en-US" sz="1200" dirty="0" smtClean="0">
                <a:solidFill>
                  <a:srgbClr val="008000"/>
                </a:solidFill>
              </a:rPr>
              <a:t>	</a:t>
            </a:r>
            <a:r>
              <a:rPr lang="en-US" sz="1200" dirty="0" smtClean="0">
                <a:solidFill>
                  <a:srgbClr val="000000"/>
                </a:solidFill>
              </a:rPr>
              <a:t>2 - </a:t>
            </a:r>
            <a:r>
              <a:rPr lang="en-US" sz="1200" dirty="0" smtClean="0">
                <a:solidFill>
                  <a:srgbClr val="008000"/>
                </a:solidFill>
              </a:rPr>
              <a:t>3</a:t>
            </a:r>
            <a:r>
              <a:rPr lang="en-US" sz="1200" dirty="0" smtClean="0">
                <a:solidFill>
                  <a:srgbClr val="000000"/>
                </a:solidFill>
              </a:rPr>
              <a:t>, 4</a:t>
            </a:r>
          </a:p>
          <a:p>
            <a:pPr algn="l">
              <a:tabLst>
                <a:tab pos="1941513" algn="l"/>
                <a:tab pos="3770313" algn="l"/>
                <a:tab pos="5883275" algn="l"/>
              </a:tabLst>
            </a:pPr>
            <a:r>
              <a:rPr lang="en-US" sz="1200" dirty="0" smtClean="0">
                <a:solidFill>
                  <a:srgbClr val="008000"/>
                </a:solidFill>
              </a:rPr>
              <a:t>	</a:t>
            </a:r>
            <a:r>
              <a:rPr lang="en-US" sz="1200" dirty="0" smtClean="0"/>
              <a:t>CSR, wakes	worse in CTF3 (lower energy)</a:t>
            </a:r>
          </a:p>
          <a:p>
            <a:pPr algn="l">
              <a:tabLst>
                <a:tab pos="1941513" algn="l"/>
                <a:tab pos="3770313" algn="l"/>
                <a:tab pos="5883275" algn="l"/>
              </a:tabLst>
            </a:pPr>
            <a:r>
              <a:rPr lang="en-US" sz="1200" dirty="0" smtClean="0"/>
              <a:t>	Deflector instability	about the same</a:t>
            </a:r>
          </a:p>
          <a:p>
            <a:pPr algn="l">
              <a:tabLst>
                <a:tab pos="1941513" algn="l"/>
                <a:tab pos="3770313" algn="l"/>
                <a:tab pos="5883275" algn="l"/>
              </a:tabLst>
            </a:pPr>
            <a:r>
              <a:rPr lang="en-US" sz="1200" dirty="0" smtClean="0"/>
              <a:t>Power production (PETS)	Aperture	23 mm 	23 mm</a:t>
            </a:r>
          </a:p>
          <a:p>
            <a:pPr algn="l">
              <a:tabLst>
                <a:tab pos="1941513" algn="l"/>
                <a:tab pos="3770313" algn="l"/>
                <a:tab pos="5883275" algn="l"/>
              </a:tabLst>
            </a:pPr>
            <a:r>
              <a:rPr lang="en-US" sz="1200" dirty="0" smtClean="0"/>
              <a:t>	Length	</a:t>
            </a:r>
            <a:r>
              <a:rPr lang="en-US" sz="1200" dirty="0" err="1" smtClean="0">
                <a:solidFill>
                  <a:srgbClr val="FF0000"/>
                </a:solidFill>
                <a:sym typeface="Symbol" charset="2"/>
              </a:rPr>
              <a:t></a:t>
            </a:r>
            <a:r>
              <a:rPr lang="en-US" sz="1200" dirty="0" smtClean="0">
                <a:solidFill>
                  <a:srgbClr val="FF0000"/>
                </a:solidFill>
                <a:sym typeface="Symbol" charset="2"/>
              </a:rPr>
              <a:t> </a:t>
            </a:r>
            <a:r>
              <a:rPr lang="en-US" sz="1200" dirty="0" smtClean="0">
                <a:solidFill>
                  <a:srgbClr val="FF0000"/>
                </a:solidFill>
              </a:rPr>
              <a:t>1 </a:t>
            </a:r>
            <a:r>
              <a:rPr lang="en-US" sz="1200" dirty="0" err="1" smtClean="0">
                <a:solidFill>
                  <a:srgbClr val="FF0000"/>
                </a:solidFill>
              </a:rPr>
              <a:t>m</a:t>
            </a:r>
            <a:r>
              <a:rPr lang="en-US" sz="1200" dirty="0" smtClean="0"/>
              <a:t>	</a:t>
            </a:r>
            <a:r>
              <a:rPr lang="en-US" sz="1200" dirty="0" smtClean="0">
                <a:solidFill>
                  <a:srgbClr val="008000"/>
                </a:solidFill>
              </a:rPr>
              <a:t>23 cm</a:t>
            </a:r>
          </a:p>
          <a:p>
            <a:pPr algn="l">
              <a:tabLst>
                <a:tab pos="1941513" algn="l"/>
                <a:tab pos="3770313" algn="l"/>
                <a:tab pos="5883275" algn="l"/>
              </a:tabLst>
            </a:pPr>
            <a:r>
              <a:rPr lang="en-US" sz="1200" dirty="0" smtClean="0"/>
              <a:t>	Power	</a:t>
            </a:r>
            <a:r>
              <a:rPr lang="en-US" sz="1200" dirty="0" smtClean="0">
                <a:solidFill>
                  <a:srgbClr val="FF0000"/>
                </a:solidFill>
              </a:rPr>
              <a:t>&gt; 135 MW</a:t>
            </a:r>
            <a:r>
              <a:rPr lang="en-US" sz="1200" dirty="0" smtClean="0"/>
              <a:t>	135 MW</a:t>
            </a:r>
          </a:p>
          <a:p>
            <a:pPr algn="l">
              <a:tabLst>
                <a:tab pos="1941513" algn="l"/>
                <a:tab pos="3770313" algn="l"/>
                <a:tab pos="5883275" algn="l"/>
              </a:tabLst>
            </a:pPr>
            <a:r>
              <a:rPr lang="en-US" sz="1200" dirty="0" smtClean="0"/>
              <a:t>	Pulse length	140 ns (260 ns with recirculation)	240 ns</a:t>
            </a:r>
          </a:p>
          <a:p>
            <a:pPr algn="l">
              <a:tabLst>
                <a:tab pos="1941513" algn="l"/>
                <a:tab pos="3770313" algn="l"/>
                <a:tab pos="5883275" algn="l"/>
              </a:tabLst>
            </a:pPr>
            <a:r>
              <a:rPr lang="en-US" sz="1200" dirty="0" smtClean="0"/>
              <a:t>Decelerator	Fractional loss	</a:t>
            </a:r>
            <a:r>
              <a:rPr lang="en-US" sz="1200" dirty="0" smtClean="0">
                <a:solidFill>
                  <a:srgbClr val="008000"/>
                </a:solidFill>
              </a:rPr>
              <a:t>50 %</a:t>
            </a:r>
            <a:r>
              <a:rPr lang="en-US" sz="1200" dirty="0" smtClean="0"/>
              <a:t>	</a:t>
            </a:r>
            <a:r>
              <a:rPr lang="en-US" sz="1200" dirty="0" smtClean="0">
                <a:solidFill>
                  <a:srgbClr val="FF0000"/>
                </a:solidFill>
              </a:rPr>
              <a:t>90%</a:t>
            </a:r>
          </a:p>
          <a:p>
            <a:pPr algn="l">
              <a:tabLst>
                <a:tab pos="1941513" algn="l"/>
                <a:tab pos="3770313" algn="l"/>
                <a:tab pos="5883275" algn="l"/>
              </a:tabLst>
            </a:pPr>
            <a:r>
              <a:rPr lang="en-US" sz="1200" dirty="0" smtClean="0"/>
              <a:t>	Final energy	</a:t>
            </a:r>
            <a:r>
              <a:rPr lang="en-US" sz="1200" dirty="0" smtClean="0">
                <a:solidFill>
                  <a:srgbClr val="FF0000"/>
                </a:solidFill>
              </a:rPr>
              <a:t>60 </a:t>
            </a:r>
            <a:r>
              <a:rPr lang="en-US" sz="1200" dirty="0" err="1" smtClean="0">
                <a:solidFill>
                  <a:srgbClr val="FF0000"/>
                </a:solidFill>
              </a:rPr>
              <a:t>MeV</a:t>
            </a:r>
            <a:r>
              <a:rPr lang="en-US" sz="1200" dirty="0" smtClean="0"/>
              <a:t>	</a:t>
            </a:r>
            <a:r>
              <a:rPr lang="en-US" sz="1200" dirty="0" smtClean="0">
                <a:solidFill>
                  <a:srgbClr val="008000"/>
                </a:solidFill>
              </a:rPr>
              <a:t>240 </a:t>
            </a:r>
            <a:r>
              <a:rPr lang="en-US" sz="1200" dirty="0" err="1" smtClean="0">
                <a:solidFill>
                  <a:srgbClr val="008000"/>
                </a:solidFill>
              </a:rPr>
              <a:t>MeV</a:t>
            </a:r>
            <a:endParaRPr lang="en-US" sz="1200" dirty="0" smtClean="0">
              <a:solidFill>
                <a:srgbClr val="008000"/>
              </a:solidFill>
            </a:endParaRPr>
          </a:p>
          <a:p>
            <a:pPr algn="l">
              <a:tabLst>
                <a:tab pos="1941513" algn="l"/>
                <a:tab pos="3770313" algn="l"/>
                <a:tab pos="5883275" algn="l"/>
              </a:tabLst>
            </a:pPr>
            <a:r>
              <a:rPr lang="en-US" sz="1200" dirty="0" smtClean="0"/>
              <a:t>	wakes, stability	somehow ``masked´´ in CTF3</a:t>
            </a:r>
          </a:p>
          <a:p>
            <a:pPr algn="l">
              <a:tabLst>
                <a:tab pos="1941513" algn="l"/>
                <a:tab pos="3770313" algn="l"/>
                <a:tab pos="5883275" algn="l"/>
              </a:tabLst>
            </a:pPr>
            <a:r>
              <a:rPr lang="en-US" sz="1200" dirty="0" smtClean="0"/>
              <a:t>	beam envelope	much larger in CTF3</a:t>
            </a:r>
          </a:p>
          <a:p>
            <a:pPr algn="l">
              <a:tabLst>
                <a:tab pos="1941513" algn="l"/>
                <a:tab pos="3770313" algn="l"/>
                <a:tab pos="5883275" algn="l"/>
              </a:tabLst>
            </a:pPr>
            <a:r>
              <a:rPr lang="en-US" sz="1200" dirty="0" smtClean="0"/>
              <a:t>	</a:t>
            </a:r>
          </a:p>
          <a:p>
            <a:pPr algn="l">
              <a:tabLst>
                <a:tab pos="1941513" algn="l"/>
                <a:tab pos="3770313" algn="l"/>
                <a:tab pos="5883275" algn="l"/>
              </a:tabLst>
            </a:pPr>
            <a:r>
              <a:rPr lang="en-US" sz="1200" dirty="0" smtClean="0"/>
              <a:t>In general, most of detrimental effects </a:t>
            </a:r>
            <a:r>
              <a:rPr lang="en-US" sz="1200" b="1" dirty="0" smtClean="0"/>
              <a:t>are equivalent or worse in CTF3 </a:t>
            </a:r>
            <a:r>
              <a:rPr lang="en-US" sz="1200" dirty="0" smtClean="0"/>
              <a:t>because of the low energy, however in CLIC </a:t>
            </a:r>
            <a:r>
              <a:rPr lang="en-US" sz="1200" dirty="0" smtClean="0">
                <a:solidFill>
                  <a:srgbClr val="FF0000"/>
                </a:solidFill>
              </a:rPr>
              <a:t>the beam power is much larger </a:t>
            </a:r>
            <a:r>
              <a:rPr lang="en-US" sz="1200" dirty="0" smtClean="0"/>
              <a:t>(heating, activation, machine protection)</a:t>
            </a:r>
          </a:p>
          <a:p>
            <a:pPr algn="l">
              <a:tabLst>
                <a:tab pos="1941513" algn="l"/>
                <a:tab pos="3770313" algn="l"/>
                <a:tab pos="5883275" algn="l"/>
              </a:tabLst>
            </a:pPr>
            <a:r>
              <a:rPr lang="en-US" sz="1200" dirty="0" smtClean="0"/>
              <a:t>Needed tolerances on the final drive beam parameters (phase, current, energy stability...) are more stringent in CLIC – some </a:t>
            </a:r>
            <a:r>
              <a:rPr lang="en-US" sz="1200" strike="sngStrike" dirty="0" smtClean="0"/>
              <a:t>could be</a:t>
            </a:r>
            <a:r>
              <a:rPr lang="en-US" sz="1200" dirty="0" smtClean="0"/>
              <a:t>  </a:t>
            </a:r>
            <a:r>
              <a:rPr lang="en-US" sz="1200" b="1" dirty="0" smtClean="0"/>
              <a:t>are being demonstrated </a:t>
            </a:r>
            <a:r>
              <a:rPr lang="en-US" sz="1200" dirty="0" smtClean="0"/>
              <a:t>in CTF3 as well</a:t>
            </a:r>
            <a:endParaRPr lang="en-US" sz="1200" dirty="0"/>
          </a:p>
        </p:txBody>
      </p:sp>
      <p:sp>
        <p:nvSpPr>
          <p:cNvPr id="5" name="Rectangle 22"/>
          <p:cNvSpPr>
            <a:spLocks noChangeArrowheads="1"/>
          </p:cNvSpPr>
          <p:nvPr/>
        </p:nvSpPr>
        <p:spPr bwMode="auto">
          <a:xfrm>
            <a:off x="1576388" y="1095375"/>
            <a:ext cx="6735762" cy="336550"/>
          </a:xfrm>
          <a:prstGeom prst="rect">
            <a:avLst/>
          </a:prstGeom>
          <a:noFill/>
          <a:ln w="0">
            <a:noFill/>
            <a:miter lim="800000"/>
            <a:headEnd/>
            <a:tailEnd/>
          </a:ln>
          <a:effectLst/>
        </p:spPr>
        <p:txBody>
          <a:bodyPr>
            <a:prstTxWarp prst="textNoShape">
              <a:avLst/>
            </a:prstTxWarp>
            <a:spAutoFit/>
          </a:bodyPr>
          <a:lstStyle/>
          <a:p>
            <a:r>
              <a:rPr lang="en-US" sz="1600">
                <a:sym typeface="Wingdings" charset="2"/>
              </a:rPr>
              <a:t>A non-exhaustive list 		</a:t>
            </a:r>
            <a:r>
              <a:rPr lang="en-US" sz="1600">
                <a:solidFill>
                  <a:srgbClr val="008000"/>
                </a:solidFill>
                <a:sym typeface="Wingdings" charset="2"/>
              </a:rPr>
              <a:t> </a:t>
            </a:r>
            <a:r>
              <a:rPr lang="en-US" sz="1400">
                <a:solidFill>
                  <a:srgbClr val="008000"/>
                </a:solidFill>
                <a:sym typeface="Wingdings" charset="2"/>
              </a:rPr>
              <a:t>easier</a:t>
            </a:r>
            <a:r>
              <a:rPr lang="en-US" sz="1600">
                <a:sym typeface="Wingdings" charset="2"/>
              </a:rPr>
              <a:t>    </a:t>
            </a:r>
            <a:r>
              <a:rPr lang="en-US" sz="1600">
                <a:solidFill>
                  <a:srgbClr val="FF0000"/>
                </a:solidFill>
                <a:sym typeface="Wingdings" charset="2"/>
              </a:rPr>
              <a:t> </a:t>
            </a:r>
            <a:r>
              <a:rPr lang="en-US" sz="1400">
                <a:solidFill>
                  <a:srgbClr val="FF0000"/>
                </a:solidFill>
                <a:sym typeface="Wingdings" charset="2"/>
              </a:rPr>
              <a:t>more difficult</a:t>
            </a:r>
          </a:p>
        </p:txBody>
      </p:sp>
      <p:sp>
        <p:nvSpPr>
          <p:cNvPr id="6" name="Rectangle 43"/>
          <p:cNvSpPr>
            <a:spLocks noChangeArrowheads="1"/>
          </p:cNvSpPr>
          <p:nvPr/>
        </p:nvSpPr>
        <p:spPr bwMode="auto">
          <a:xfrm>
            <a:off x="122944" y="553249"/>
            <a:ext cx="8552329" cy="345519"/>
          </a:xfrm>
          <a:prstGeom prst="rect">
            <a:avLst/>
          </a:prstGeom>
          <a:noFill/>
          <a:ln w="9525">
            <a:noFill/>
            <a:miter lim="800000"/>
            <a:headEnd/>
            <a:tailEnd/>
          </a:ln>
          <a:effectLst>
            <a:outerShdw blurRad="50800" dist="38100" dir="2700000">
              <a:srgbClr val="000000">
                <a:alpha val="43000"/>
              </a:srgbClr>
            </a:outerShdw>
          </a:effectLst>
        </p:spPr>
        <p:txBody>
          <a:bodyPr anchor="ctr">
            <a:prstTxWarp prst="textNoShape">
              <a:avLst/>
            </a:prstTxWarp>
          </a:bodyPr>
          <a:lstStyle/>
          <a:p>
            <a:pPr algn="ctr"/>
            <a:r>
              <a:rPr lang="en-US" sz="2400" dirty="0" smtClean="0">
                <a:solidFill>
                  <a:srgbClr val="5C92B5"/>
                </a:solidFill>
                <a:latin typeface="Calibri" charset="0"/>
                <a:ea typeface="Calibri" charset="0"/>
                <a:cs typeface="Calibri" charset="0"/>
              </a:rPr>
              <a:t>What do we learn in CTF3, relevant for the CLIC RF power source ?</a:t>
            </a:r>
            <a:endParaRPr lang="en-US" sz="2400" dirty="0">
              <a:solidFill>
                <a:srgbClr val="5C92B5"/>
              </a:solidFill>
              <a:latin typeface="Calibri" charset="0"/>
              <a:ea typeface="Calibri" charset="0"/>
              <a:cs typeface="Calibri" charset="0"/>
            </a:endParaRPr>
          </a:p>
        </p:txBody>
      </p:sp>
      <p:sp>
        <p:nvSpPr>
          <p:cNvPr id="7" name="Rectangle 3"/>
          <p:cNvSpPr>
            <a:spLocks noChangeArrowheads="1"/>
          </p:cNvSpPr>
          <p:nvPr/>
        </p:nvSpPr>
        <p:spPr bwMode="auto">
          <a:xfrm>
            <a:off x="0" y="6611797"/>
            <a:ext cx="2491395"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R. Corsini -  Overview of CLIC system tests</a:t>
            </a:r>
            <a:endParaRPr lang="en-US" sz="1000" i="1" u="sng"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13</a:t>
            </a:fld>
            <a:endParaRPr lang="en-US"/>
          </a:p>
        </p:txBody>
      </p:sp>
      <p:sp>
        <p:nvSpPr>
          <p:cNvPr id="3" name="Rectangle 43"/>
          <p:cNvSpPr>
            <a:spLocks noChangeArrowheads="1"/>
          </p:cNvSpPr>
          <p:nvPr/>
        </p:nvSpPr>
        <p:spPr bwMode="auto">
          <a:xfrm>
            <a:off x="122944" y="380489"/>
            <a:ext cx="8552329" cy="345519"/>
          </a:xfrm>
          <a:prstGeom prst="rect">
            <a:avLst/>
          </a:prstGeom>
          <a:noFill/>
          <a:ln w="9525">
            <a:noFill/>
            <a:miter lim="800000"/>
            <a:headEnd/>
            <a:tailEnd/>
          </a:ln>
          <a:effectLst>
            <a:outerShdw blurRad="50800" dist="38100" dir="2700000">
              <a:srgbClr val="000000">
                <a:alpha val="43000"/>
              </a:srgbClr>
            </a:outerShdw>
          </a:effectLst>
        </p:spPr>
        <p:txBody>
          <a:bodyPr anchor="ctr">
            <a:prstTxWarp prst="textNoShape">
              <a:avLst/>
            </a:prstTxWarp>
          </a:bodyPr>
          <a:lstStyle/>
          <a:p>
            <a:pPr algn="ctr"/>
            <a:r>
              <a:rPr lang="en-US" sz="2400" dirty="0" smtClean="0">
                <a:solidFill>
                  <a:srgbClr val="5C92B5"/>
                </a:solidFill>
                <a:latin typeface="Calibri" charset="0"/>
                <a:ea typeface="Calibri" charset="0"/>
                <a:cs typeface="Calibri" charset="0"/>
              </a:rPr>
              <a:t>Beam Delivery System (ATF 2)</a:t>
            </a:r>
            <a:endParaRPr lang="en-US" sz="2400" dirty="0">
              <a:solidFill>
                <a:srgbClr val="5C92B5"/>
              </a:solidFill>
              <a:latin typeface="Calibri" charset="0"/>
              <a:ea typeface="Calibri" charset="0"/>
              <a:cs typeface="Calibri" charset="0"/>
            </a:endParaRPr>
          </a:p>
        </p:txBody>
      </p:sp>
      <p:pic>
        <p:nvPicPr>
          <p:cNvPr id="92162" name="Picture 2"/>
          <p:cNvPicPr>
            <a:picLocks noChangeAspect="1" noChangeArrowheads="1"/>
          </p:cNvPicPr>
          <p:nvPr/>
        </p:nvPicPr>
        <p:blipFill>
          <a:blip r:embed="rId2"/>
          <a:srcRect/>
          <a:stretch>
            <a:fillRect/>
          </a:stretch>
        </p:blipFill>
        <p:spPr bwMode="auto">
          <a:xfrm>
            <a:off x="611902" y="1031576"/>
            <a:ext cx="4152199" cy="2429467"/>
          </a:xfrm>
          <a:prstGeom prst="rect">
            <a:avLst/>
          </a:prstGeom>
          <a:noFill/>
          <a:ln w="9525">
            <a:noFill/>
            <a:miter lim="800000"/>
            <a:headEnd/>
            <a:tailEnd/>
          </a:ln>
          <a:effectLst/>
        </p:spPr>
      </p:pic>
      <p:sp>
        <p:nvSpPr>
          <p:cNvPr id="6" name="Date Placeholder 10"/>
          <p:cNvSpPr txBox="1">
            <a:spLocks/>
          </p:cNvSpPr>
          <p:nvPr/>
        </p:nvSpPr>
        <p:spPr>
          <a:xfrm>
            <a:off x="4816669" y="1031576"/>
            <a:ext cx="3992052" cy="267288"/>
          </a:xfrm>
          <a:prstGeom prst="rect">
            <a:avLst/>
          </a:prstGeom>
        </p:spPr>
        <p:txBody>
          <a:bodyPr/>
          <a:lstStyle/>
          <a:p>
            <a:r>
              <a:rPr kumimoji="0" lang="de-CH" sz="1200" b="0" i="1" u="none" strike="noStrike" kern="1200" cap="none" spc="0" normalizeH="0" baseline="0" noProof="0" dirty="0" smtClean="0">
                <a:ln>
                  <a:noFill/>
                </a:ln>
                <a:solidFill>
                  <a:schemeClr val="tx1"/>
                </a:solidFill>
                <a:effectLst/>
                <a:uLnTx/>
                <a:uFillTx/>
                <a:latin typeface="+mn-lt"/>
                <a:ea typeface="+mn-ea"/>
                <a:cs typeface="+mn-cs"/>
              </a:rPr>
              <a:t>Philippe</a:t>
            </a:r>
            <a:r>
              <a:rPr kumimoji="0" lang="de-CH" sz="1200" b="0" i="1" u="none" strike="noStrike" kern="1200" cap="none" spc="0" normalizeH="0" noProof="0" dirty="0" smtClean="0">
                <a:ln>
                  <a:noFill/>
                </a:ln>
                <a:solidFill>
                  <a:schemeClr val="tx1"/>
                </a:solidFill>
                <a:effectLst/>
                <a:uLnTx/>
                <a:uFillTx/>
                <a:latin typeface="+mn-lt"/>
                <a:ea typeface="+mn-ea"/>
                <a:cs typeface="+mn-cs"/>
              </a:rPr>
              <a:t> Bambade</a:t>
            </a:r>
            <a:r>
              <a:rPr kumimoji="0" lang="de-CH" sz="1200" b="0" i="1" u="none" strike="noStrike" kern="1200" cap="none" spc="0" normalizeH="0" baseline="0" noProof="0" dirty="0" smtClean="0">
                <a:ln>
                  <a:noFill/>
                </a:ln>
                <a:solidFill>
                  <a:schemeClr val="tx1"/>
                </a:solidFill>
                <a:effectLst/>
                <a:uLnTx/>
                <a:uFillTx/>
                <a:latin typeface="+mn-lt"/>
                <a:ea typeface="+mn-ea"/>
                <a:cs typeface="+mn-cs"/>
              </a:rPr>
              <a:t>,  </a:t>
            </a:r>
            <a:r>
              <a:rPr lang="en-US" sz="1200" i="1" dirty="0" smtClean="0"/>
              <a:t>CLIC Collaboration Workshop, May 2012</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pic>
        <p:nvPicPr>
          <p:cNvPr id="92164" name="Picture 4"/>
          <p:cNvPicPr>
            <a:picLocks noChangeAspect="1" noChangeArrowheads="1"/>
          </p:cNvPicPr>
          <p:nvPr/>
        </p:nvPicPr>
        <p:blipFill>
          <a:blip r:embed="rId3"/>
          <a:srcRect/>
          <a:stretch>
            <a:fillRect/>
          </a:stretch>
        </p:blipFill>
        <p:spPr bwMode="auto">
          <a:xfrm>
            <a:off x="5235954" y="1556971"/>
            <a:ext cx="3026508" cy="4539762"/>
          </a:xfrm>
          <a:prstGeom prst="rect">
            <a:avLst/>
          </a:prstGeom>
          <a:noFill/>
          <a:ln w="9525">
            <a:noFill/>
            <a:miter lim="800000"/>
            <a:headEnd/>
            <a:tailEnd/>
          </a:ln>
        </p:spPr>
      </p:pic>
      <p:sp>
        <p:nvSpPr>
          <p:cNvPr id="9" name="Date Placeholder 10"/>
          <p:cNvSpPr txBox="1">
            <a:spLocks/>
          </p:cNvSpPr>
          <p:nvPr/>
        </p:nvSpPr>
        <p:spPr>
          <a:xfrm>
            <a:off x="1900748" y="6096733"/>
            <a:ext cx="1670883" cy="267288"/>
          </a:xfrm>
          <a:prstGeom prst="rect">
            <a:avLst/>
          </a:prstGeom>
          <a:effectLst>
            <a:outerShdw blurRad="50800" dist="38100" dir="2700000" algn="tl" rotWithShape="0">
              <a:prstClr val="black">
                <a:alpha val="40000"/>
              </a:prstClr>
            </a:outerShdw>
          </a:effectLst>
        </p:spPr>
        <p:txBody>
          <a:bodyPr/>
          <a:lstStyle/>
          <a:p>
            <a:r>
              <a:rPr kumimoji="0" lang="en-US" sz="1600" b="1" u="none" strike="noStrike" kern="1200" cap="none" spc="0" normalizeH="0" baseline="0" noProof="0" dirty="0" err="1" smtClean="0">
                <a:ln>
                  <a:noFill/>
                </a:ln>
                <a:solidFill>
                  <a:srgbClr val="FFC000"/>
                </a:solidFill>
                <a:uLnTx/>
                <a:uFillTx/>
                <a:latin typeface="+mn-lt"/>
                <a:ea typeface="+mn-ea"/>
                <a:cs typeface="+mn-cs"/>
              </a:rPr>
              <a:t>Shintake</a:t>
            </a:r>
            <a:r>
              <a:rPr kumimoji="0" lang="en-US" sz="1600" b="1" u="none" strike="noStrike" kern="1200" cap="none" spc="0" normalizeH="0" baseline="0" noProof="0" dirty="0" smtClean="0">
                <a:ln>
                  <a:noFill/>
                </a:ln>
                <a:solidFill>
                  <a:srgbClr val="FFC000"/>
                </a:solidFill>
                <a:uLnTx/>
                <a:uFillTx/>
                <a:latin typeface="+mn-lt"/>
                <a:ea typeface="+mn-ea"/>
                <a:cs typeface="+mn-cs"/>
              </a:rPr>
              <a:t> Monitor</a:t>
            </a:r>
            <a:endParaRPr kumimoji="0" lang="en-US" sz="1600" b="1" u="none" strike="noStrike" kern="1200" cap="none" spc="0" normalizeH="0" baseline="0" noProof="0" dirty="0">
              <a:ln>
                <a:noFill/>
              </a:ln>
              <a:solidFill>
                <a:srgbClr val="FFC000"/>
              </a:solidFill>
              <a:uLnTx/>
              <a:uFillTx/>
              <a:latin typeface="+mn-lt"/>
              <a:ea typeface="+mn-ea"/>
              <a:cs typeface="+mn-cs"/>
            </a:endParaRPr>
          </a:p>
        </p:txBody>
      </p:sp>
      <p:pic>
        <p:nvPicPr>
          <p:cNvPr id="10" name="Picture 9"/>
          <p:cNvPicPr>
            <a:picLocks noChangeAspect="1" noChangeArrowheads="1"/>
          </p:cNvPicPr>
          <p:nvPr/>
        </p:nvPicPr>
        <p:blipFill>
          <a:blip r:embed="rId4"/>
          <a:srcRect/>
          <a:stretch>
            <a:fillRect/>
          </a:stretch>
        </p:blipFill>
        <p:spPr bwMode="auto">
          <a:xfrm>
            <a:off x="476752" y="3701828"/>
            <a:ext cx="4205896" cy="2762110"/>
          </a:xfrm>
          <a:prstGeom prst="rect">
            <a:avLst/>
          </a:prstGeom>
          <a:noFill/>
          <a:ln w="9525">
            <a:noFill/>
            <a:miter lim="800000"/>
            <a:headEnd/>
            <a:tailEnd/>
          </a:ln>
          <a:effectLst/>
        </p:spPr>
      </p:pic>
      <p:sp>
        <p:nvSpPr>
          <p:cNvPr id="11" name="Rectangle 3"/>
          <p:cNvSpPr>
            <a:spLocks noChangeArrowheads="1"/>
          </p:cNvSpPr>
          <p:nvPr/>
        </p:nvSpPr>
        <p:spPr bwMode="auto">
          <a:xfrm>
            <a:off x="0" y="6611797"/>
            <a:ext cx="2491395"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R. Corsini -  Overview of CLIC system tests</a:t>
            </a:r>
            <a:endParaRPr lang="en-US" sz="1000" i="1" u="sng"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14</a:t>
            </a:fld>
            <a:endParaRPr lang="en-US"/>
          </a:p>
        </p:txBody>
      </p:sp>
      <p:pic>
        <p:nvPicPr>
          <p:cNvPr id="5" name="Picture 4" descr="saber.jpe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4043197" y="1263755"/>
            <a:ext cx="5100803" cy="1743576"/>
          </a:xfrm>
          <a:prstGeom prst="rect">
            <a:avLst/>
          </a:prstGeom>
        </p:spPr>
      </p:pic>
      <p:sp>
        <p:nvSpPr>
          <p:cNvPr id="7" name="TextBox 6"/>
          <p:cNvSpPr txBox="1"/>
          <p:nvPr/>
        </p:nvSpPr>
        <p:spPr>
          <a:xfrm>
            <a:off x="140139" y="1061091"/>
            <a:ext cx="4003963" cy="2523768"/>
          </a:xfrm>
          <a:prstGeom prst="rect">
            <a:avLst/>
          </a:prstGeom>
          <a:solidFill>
            <a:schemeClr val="bg1">
              <a:lumMod val="95000"/>
            </a:schemeClr>
          </a:solidFill>
          <a:effectLst>
            <a:outerShdw blurRad="50800" dist="38100" dir="2700000" algn="tl" rotWithShape="0">
              <a:srgbClr val="000000">
                <a:alpha val="43000"/>
              </a:srgbClr>
            </a:outerShdw>
          </a:effectLst>
        </p:spPr>
        <p:txBody>
          <a:bodyPr wrap="square" rtlCol="0">
            <a:spAutoFit/>
          </a:bodyPr>
          <a:lstStyle/>
          <a:p>
            <a:r>
              <a:rPr lang="en-US" sz="1400" b="1" dirty="0" smtClean="0">
                <a:solidFill>
                  <a:srgbClr val="17375E"/>
                </a:solidFill>
              </a:rPr>
              <a:t>T501: FACET </a:t>
            </a:r>
            <a:r>
              <a:rPr lang="en-US" sz="1400" dirty="0" smtClean="0"/>
              <a:t>test-beam proposal to study advanced global correction schemes for future linear colliders.</a:t>
            </a:r>
          </a:p>
          <a:p>
            <a:endParaRPr lang="en-US" sz="1400" dirty="0"/>
          </a:p>
          <a:p>
            <a:r>
              <a:rPr lang="en-US" sz="1200" dirty="0" smtClean="0"/>
              <a:t>CERN-SLAC collaboration where algorithms developed at CERN are tested on the SLAC linac.</a:t>
            </a:r>
          </a:p>
          <a:p>
            <a:endParaRPr lang="en-US" sz="1200" dirty="0" smtClean="0"/>
          </a:p>
          <a:p>
            <a:r>
              <a:rPr lang="en-US" sz="1200" dirty="0" smtClean="0"/>
              <a:t>The study includes linac system identification, global orbit correction and global dispersion correction.</a:t>
            </a:r>
          </a:p>
          <a:p>
            <a:endParaRPr lang="en-US" sz="1400" dirty="0"/>
          </a:p>
          <a:p>
            <a:r>
              <a:rPr lang="en-US" sz="1400" dirty="0" smtClean="0">
                <a:solidFill>
                  <a:srgbClr val="800000"/>
                </a:solidFill>
              </a:rPr>
              <a:t>Successful system identification and global orbit correction</a:t>
            </a:r>
            <a:r>
              <a:rPr lang="en-US" sz="1400" dirty="0" smtClean="0"/>
              <a:t> has been demonstrated on a test-section of 500 m of the linac.</a:t>
            </a:r>
            <a:endParaRPr lang="en-US" sz="1400" dirty="0"/>
          </a:p>
        </p:txBody>
      </p:sp>
      <p:pic>
        <p:nvPicPr>
          <p:cNvPr id="8" name="Picture 7"/>
          <p:cNvPicPr>
            <a:picLocks noChangeAspect="1"/>
          </p:cNvPicPr>
          <p:nvPr/>
        </p:nvPicPr>
        <p:blipFill>
          <a:blip r:embed="rId3"/>
          <a:stretch>
            <a:fillRect/>
          </a:stretch>
        </p:blipFill>
        <p:spPr>
          <a:xfrm>
            <a:off x="667021" y="3920722"/>
            <a:ext cx="3121110" cy="2128872"/>
          </a:xfrm>
          <a:prstGeom prst="rect">
            <a:avLst/>
          </a:prstGeom>
        </p:spPr>
      </p:pic>
      <p:sp>
        <p:nvSpPr>
          <p:cNvPr id="9" name="TextBox 8"/>
          <p:cNvSpPr txBox="1"/>
          <p:nvPr/>
        </p:nvSpPr>
        <p:spPr>
          <a:xfrm>
            <a:off x="152400" y="6214074"/>
            <a:ext cx="3845034" cy="430887"/>
          </a:xfrm>
          <a:prstGeom prst="rect">
            <a:avLst/>
          </a:prstGeom>
          <a:noFill/>
        </p:spPr>
        <p:txBody>
          <a:bodyPr wrap="square" rtlCol="0">
            <a:spAutoFit/>
          </a:bodyPr>
          <a:lstStyle/>
          <a:p>
            <a:r>
              <a:rPr lang="en-US" sz="1100" i="1" dirty="0" smtClean="0"/>
              <a:t>(Above</a:t>
            </a:r>
            <a:r>
              <a:rPr lang="en-US" sz="1100" i="1" smtClean="0"/>
              <a:t>) Measured Rx </a:t>
            </a:r>
            <a:r>
              <a:rPr lang="en-US" sz="1100" i="1" dirty="0" smtClean="0"/>
              <a:t>response matrix for the test-section of the linac (17 correctors, 48 BPMs)</a:t>
            </a:r>
            <a:endParaRPr lang="en-US" sz="1100" i="1" dirty="0"/>
          </a:p>
        </p:txBody>
      </p:sp>
      <p:sp>
        <p:nvSpPr>
          <p:cNvPr id="10" name="TextBox 9"/>
          <p:cNvSpPr txBox="1"/>
          <p:nvPr/>
        </p:nvSpPr>
        <p:spPr>
          <a:xfrm>
            <a:off x="4454853" y="1255763"/>
            <a:ext cx="4734911" cy="261610"/>
          </a:xfrm>
          <a:prstGeom prst="rect">
            <a:avLst/>
          </a:prstGeom>
          <a:noFill/>
        </p:spPr>
        <p:txBody>
          <a:bodyPr wrap="square" rtlCol="0">
            <a:spAutoFit/>
          </a:bodyPr>
          <a:lstStyle/>
          <a:p>
            <a:r>
              <a:rPr lang="en-US" sz="1100" i="1" dirty="0" smtClean="0"/>
              <a:t>The section of the SLAC </a:t>
            </a:r>
            <a:r>
              <a:rPr lang="en-US" sz="1100" i="1" dirty="0" err="1" smtClean="0"/>
              <a:t>beamlines</a:t>
            </a:r>
            <a:r>
              <a:rPr lang="en-US" sz="1100" i="1" dirty="0" smtClean="0"/>
              <a:t> we work on</a:t>
            </a:r>
          </a:p>
        </p:txBody>
      </p:sp>
      <p:pic>
        <p:nvPicPr>
          <p:cNvPr id="11" name="Picture 10"/>
          <p:cNvPicPr>
            <a:picLocks/>
          </p:cNvPicPr>
          <p:nvPr/>
        </p:nvPicPr>
        <p:blipFill rotWithShape="1">
          <a:blip r:embed="rId4"/>
          <a:srcRect t="1" b="32959"/>
          <a:stretch/>
        </p:blipFill>
        <p:spPr>
          <a:xfrm>
            <a:off x="4409089" y="3321679"/>
            <a:ext cx="4423151" cy="1644115"/>
          </a:xfrm>
          <a:prstGeom prst="rect">
            <a:avLst/>
          </a:prstGeom>
        </p:spPr>
      </p:pic>
      <p:pic>
        <p:nvPicPr>
          <p:cNvPr id="12" name="Picture 11"/>
          <p:cNvPicPr>
            <a:picLocks noChangeAspect="1"/>
          </p:cNvPicPr>
          <p:nvPr/>
        </p:nvPicPr>
        <p:blipFill>
          <a:blip r:embed="rId5"/>
          <a:stretch>
            <a:fillRect/>
          </a:stretch>
        </p:blipFill>
        <p:spPr>
          <a:xfrm>
            <a:off x="4409088" y="5412705"/>
            <a:ext cx="4423151" cy="1051980"/>
          </a:xfrm>
          <a:prstGeom prst="rect">
            <a:avLst/>
          </a:prstGeom>
        </p:spPr>
      </p:pic>
      <p:sp>
        <p:nvSpPr>
          <p:cNvPr id="13" name="TextBox 12"/>
          <p:cNvSpPr txBox="1"/>
          <p:nvPr/>
        </p:nvSpPr>
        <p:spPr>
          <a:xfrm>
            <a:off x="4306120" y="6453919"/>
            <a:ext cx="4275070" cy="261610"/>
          </a:xfrm>
          <a:prstGeom prst="rect">
            <a:avLst/>
          </a:prstGeom>
          <a:noFill/>
        </p:spPr>
        <p:txBody>
          <a:bodyPr wrap="square" rtlCol="0">
            <a:spAutoFit/>
          </a:bodyPr>
          <a:lstStyle/>
          <a:p>
            <a:r>
              <a:rPr lang="en-US" sz="1100" i="1" dirty="0" smtClean="0"/>
              <a:t>(above) Iterations of orbit correction: convergence of the algorithm</a:t>
            </a:r>
            <a:endParaRPr lang="en-US" sz="1100" i="1" dirty="0"/>
          </a:p>
        </p:txBody>
      </p:sp>
      <p:sp>
        <p:nvSpPr>
          <p:cNvPr id="14" name="TextBox 13"/>
          <p:cNvSpPr txBox="1"/>
          <p:nvPr/>
        </p:nvSpPr>
        <p:spPr>
          <a:xfrm>
            <a:off x="4363325" y="4948309"/>
            <a:ext cx="4734911" cy="261610"/>
          </a:xfrm>
          <a:prstGeom prst="rect">
            <a:avLst/>
          </a:prstGeom>
          <a:noFill/>
        </p:spPr>
        <p:txBody>
          <a:bodyPr wrap="square" rtlCol="0">
            <a:spAutoFit/>
          </a:bodyPr>
          <a:lstStyle/>
          <a:p>
            <a:r>
              <a:rPr lang="en-US" sz="1100" i="1" dirty="0" smtClean="0"/>
              <a:t>(above) Horizontal and Vertical trajectories before and after orbit correction</a:t>
            </a:r>
          </a:p>
        </p:txBody>
      </p:sp>
      <p:sp>
        <p:nvSpPr>
          <p:cNvPr id="15" name="Rectangle 14"/>
          <p:cNvSpPr/>
          <p:nvPr/>
        </p:nvSpPr>
        <p:spPr>
          <a:xfrm>
            <a:off x="5445781" y="1842149"/>
            <a:ext cx="1750430" cy="606422"/>
          </a:xfrm>
          <a:prstGeom prst="rect">
            <a:avLst/>
          </a:prstGeom>
          <a:solidFill>
            <a:srgbClr val="FF6600">
              <a:alpha val="10000"/>
            </a:srgbClr>
          </a:solidFill>
          <a:ln>
            <a:solidFill>
              <a:srgbClr val="FF0000">
                <a:alpha val="1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4374765" y="2975705"/>
            <a:ext cx="4734911" cy="261610"/>
          </a:xfrm>
          <a:prstGeom prst="rect">
            <a:avLst/>
          </a:prstGeom>
          <a:noFill/>
        </p:spPr>
        <p:txBody>
          <a:bodyPr wrap="square" rtlCol="0">
            <a:spAutoFit/>
          </a:bodyPr>
          <a:lstStyle/>
          <a:p>
            <a:r>
              <a:rPr lang="en-US" sz="1100" b="1" i="1" dirty="0" smtClean="0"/>
              <a:t>RESULT: Example of global </a:t>
            </a:r>
            <a:r>
              <a:rPr lang="en-US" sz="1100" b="1" i="1" dirty="0"/>
              <a:t>orbit correction </a:t>
            </a:r>
            <a:r>
              <a:rPr lang="en-US" sz="1100" b="1" i="1" dirty="0" smtClean="0"/>
              <a:t>of a </a:t>
            </a:r>
            <a:r>
              <a:rPr lang="en-US" sz="1100" b="1" i="1" dirty="0"/>
              <a:t>test-</a:t>
            </a:r>
            <a:r>
              <a:rPr lang="en-US" sz="1100" b="1" i="1" dirty="0" smtClean="0"/>
              <a:t>section of the SLC linac:</a:t>
            </a:r>
          </a:p>
        </p:txBody>
      </p:sp>
      <p:sp>
        <p:nvSpPr>
          <p:cNvPr id="17" name="Rectangle 43"/>
          <p:cNvSpPr>
            <a:spLocks noChangeArrowheads="1"/>
          </p:cNvSpPr>
          <p:nvPr/>
        </p:nvSpPr>
        <p:spPr bwMode="auto">
          <a:xfrm>
            <a:off x="161138" y="486411"/>
            <a:ext cx="8552329" cy="345519"/>
          </a:xfrm>
          <a:prstGeom prst="rect">
            <a:avLst/>
          </a:prstGeom>
          <a:noFill/>
          <a:ln w="9525">
            <a:noFill/>
            <a:miter lim="800000"/>
            <a:headEnd/>
            <a:tailEnd/>
          </a:ln>
          <a:effectLst>
            <a:outerShdw blurRad="50800" dist="38100" dir="2700000">
              <a:srgbClr val="000000">
                <a:alpha val="43000"/>
              </a:srgbClr>
            </a:outerShdw>
          </a:effectLst>
        </p:spPr>
        <p:txBody>
          <a:bodyPr anchor="ctr">
            <a:prstTxWarp prst="textNoShape">
              <a:avLst/>
            </a:prstTxWarp>
          </a:bodyPr>
          <a:lstStyle/>
          <a:p>
            <a:pPr algn="ctr"/>
            <a:r>
              <a:rPr lang="en-US" sz="2400" dirty="0" err="1" smtClean="0">
                <a:solidFill>
                  <a:srgbClr val="5C92B5"/>
                </a:solidFill>
                <a:latin typeface="Calibri" charset="0"/>
                <a:ea typeface="Calibri" charset="0"/>
                <a:cs typeface="Calibri" charset="0"/>
              </a:rPr>
              <a:t>Emittance</a:t>
            </a:r>
            <a:r>
              <a:rPr lang="en-US" sz="2400" dirty="0" smtClean="0">
                <a:solidFill>
                  <a:srgbClr val="5C92B5"/>
                </a:solidFill>
                <a:latin typeface="Calibri" charset="0"/>
                <a:ea typeface="Calibri" charset="0"/>
                <a:cs typeface="Calibri" charset="0"/>
              </a:rPr>
              <a:t> Preservation – </a:t>
            </a:r>
            <a:r>
              <a:rPr lang="en-US" sz="2000" dirty="0" smtClean="0">
                <a:solidFill>
                  <a:srgbClr val="5C92B5"/>
                </a:solidFill>
                <a:latin typeface="Calibri" charset="0"/>
                <a:ea typeface="Calibri" charset="0"/>
                <a:cs typeface="Calibri" charset="0"/>
              </a:rPr>
              <a:t>Main </a:t>
            </a:r>
            <a:r>
              <a:rPr lang="en-US" sz="2000" dirty="0" err="1" smtClean="0">
                <a:solidFill>
                  <a:srgbClr val="5C92B5"/>
                </a:solidFill>
                <a:latin typeface="Calibri" charset="0"/>
                <a:ea typeface="Calibri" charset="0"/>
                <a:cs typeface="Calibri" charset="0"/>
              </a:rPr>
              <a:t>linac</a:t>
            </a:r>
            <a:r>
              <a:rPr lang="en-US" sz="2000" dirty="0" smtClean="0">
                <a:solidFill>
                  <a:srgbClr val="5C92B5"/>
                </a:solidFill>
                <a:latin typeface="Calibri" charset="0"/>
                <a:ea typeface="Calibri" charset="0"/>
                <a:cs typeface="Calibri" charset="0"/>
              </a:rPr>
              <a:t> Beam-Based Alignment </a:t>
            </a:r>
            <a:endParaRPr lang="en-US" sz="2000" dirty="0">
              <a:solidFill>
                <a:srgbClr val="5C92B5"/>
              </a:solidFill>
              <a:latin typeface="Calibri" charset="0"/>
              <a:ea typeface="Calibri" charset="0"/>
              <a:cs typeface="Calibri" charset="0"/>
            </a:endParaRPr>
          </a:p>
        </p:txBody>
      </p:sp>
      <p:sp>
        <p:nvSpPr>
          <p:cNvPr id="18" name="Rectangle 3"/>
          <p:cNvSpPr>
            <a:spLocks noChangeArrowheads="1"/>
          </p:cNvSpPr>
          <p:nvPr/>
        </p:nvSpPr>
        <p:spPr bwMode="auto">
          <a:xfrm>
            <a:off x="0" y="6611797"/>
            <a:ext cx="2491395"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R. Corsini -  Overview of CLIC system tests</a:t>
            </a:r>
            <a:endParaRPr lang="en-US" sz="1000" i="1" u="sng"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15</a:t>
            </a:fld>
            <a:endParaRPr lang="en-US"/>
          </a:p>
        </p:txBody>
      </p:sp>
      <p:sp>
        <p:nvSpPr>
          <p:cNvPr id="3" name="Rectangle 43"/>
          <p:cNvSpPr>
            <a:spLocks noChangeArrowheads="1"/>
          </p:cNvSpPr>
          <p:nvPr/>
        </p:nvSpPr>
        <p:spPr bwMode="auto">
          <a:xfrm>
            <a:off x="222836" y="465015"/>
            <a:ext cx="8552329" cy="345519"/>
          </a:xfrm>
          <a:prstGeom prst="rect">
            <a:avLst/>
          </a:prstGeom>
          <a:noFill/>
          <a:ln w="9525">
            <a:noFill/>
            <a:miter lim="800000"/>
            <a:headEnd/>
            <a:tailEnd/>
          </a:ln>
          <a:effectLst>
            <a:outerShdw blurRad="50800" dist="38100" dir="2700000">
              <a:srgbClr val="000000">
                <a:alpha val="43000"/>
              </a:srgbClr>
            </a:outerShdw>
          </a:effectLst>
        </p:spPr>
        <p:txBody>
          <a:bodyPr anchor="ctr">
            <a:prstTxWarp prst="textNoShape">
              <a:avLst/>
            </a:prstTxWarp>
          </a:bodyPr>
          <a:lstStyle/>
          <a:p>
            <a:pPr algn="ctr"/>
            <a:r>
              <a:rPr lang="en-US" sz="2400" dirty="0" smtClean="0">
                <a:solidFill>
                  <a:srgbClr val="5C92B5"/>
                </a:solidFill>
                <a:latin typeface="Calibri" charset="0"/>
                <a:ea typeface="Calibri" charset="0"/>
                <a:cs typeface="Calibri" charset="0"/>
              </a:rPr>
              <a:t>Dream test facility – </a:t>
            </a:r>
            <a:r>
              <a:rPr lang="en-US" sz="2000" dirty="0" err="1" smtClean="0">
                <a:solidFill>
                  <a:srgbClr val="5C92B5"/>
                </a:solidFill>
                <a:latin typeface="Calibri" charset="0"/>
                <a:ea typeface="Calibri" charset="0"/>
                <a:cs typeface="Calibri" charset="0"/>
              </a:rPr>
              <a:t>emittance</a:t>
            </a:r>
            <a:r>
              <a:rPr lang="en-US" sz="2000" dirty="0" smtClean="0">
                <a:solidFill>
                  <a:srgbClr val="5C92B5"/>
                </a:solidFill>
                <a:latin typeface="Calibri" charset="0"/>
                <a:ea typeface="Calibri" charset="0"/>
                <a:cs typeface="Calibri" charset="0"/>
              </a:rPr>
              <a:t> generation/preservation/beam delivery</a:t>
            </a:r>
            <a:endParaRPr lang="en-US" sz="2000" dirty="0">
              <a:solidFill>
                <a:srgbClr val="5C92B5"/>
              </a:solidFill>
              <a:latin typeface="Calibri" charset="0"/>
              <a:ea typeface="Calibri" charset="0"/>
              <a:cs typeface="Calibri" charset="0"/>
            </a:endParaRPr>
          </a:p>
        </p:txBody>
      </p:sp>
      <p:pic>
        <p:nvPicPr>
          <p:cNvPr id="5" name="Picture 4" descr="scheme3.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0" y="1390156"/>
            <a:ext cx="7883818" cy="3104189"/>
          </a:xfrm>
          <a:prstGeom prst="rect">
            <a:avLst/>
          </a:prstGeom>
        </p:spPr>
      </p:pic>
      <p:sp>
        <p:nvSpPr>
          <p:cNvPr id="6" name="TextBox 5"/>
          <p:cNvSpPr txBox="1"/>
          <p:nvPr/>
        </p:nvSpPr>
        <p:spPr>
          <a:xfrm>
            <a:off x="620316" y="2484203"/>
            <a:ext cx="2084464" cy="954107"/>
          </a:xfrm>
          <a:prstGeom prst="rect">
            <a:avLst/>
          </a:prstGeom>
          <a:noFill/>
        </p:spPr>
        <p:txBody>
          <a:bodyPr wrap="square" rtlCol="0">
            <a:spAutoFit/>
          </a:bodyPr>
          <a:lstStyle/>
          <a:p>
            <a:r>
              <a:rPr lang="en-US" sz="1400" dirty="0" smtClean="0"/>
              <a:t>Low </a:t>
            </a:r>
            <a:r>
              <a:rPr lang="en-US" sz="1400" dirty="0" err="1" smtClean="0"/>
              <a:t>emittance</a:t>
            </a:r>
            <a:r>
              <a:rPr lang="en-US" sz="1400" dirty="0" smtClean="0"/>
              <a:t> ring,</a:t>
            </a:r>
          </a:p>
          <a:p>
            <a:r>
              <a:rPr lang="en-US" sz="1400" dirty="0" smtClean="0"/>
              <a:t>e.g. 3</a:t>
            </a:r>
            <a:r>
              <a:rPr lang="en-US" sz="1400" baseline="30000" dirty="0" smtClean="0"/>
              <a:t>rd</a:t>
            </a:r>
            <a:r>
              <a:rPr lang="en-US" sz="1400" dirty="0" smtClean="0"/>
              <a:t> generation light source,</a:t>
            </a:r>
          </a:p>
          <a:p>
            <a:r>
              <a:rPr lang="en-US" sz="1400" dirty="0" smtClean="0"/>
              <a:t>damping ring test facility</a:t>
            </a:r>
          </a:p>
        </p:txBody>
      </p:sp>
      <p:sp>
        <p:nvSpPr>
          <p:cNvPr id="7" name="TextBox 6"/>
          <p:cNvSpPr txBox="1"/>
          <p:nvPr/>
        </p:nvSpPr>
        <p:spPr>
          <a:xfrm>
            <a:off x="3555382" y="3229305"/>
            <a:ext cx="2811604" cy="738664"/>
          </a:xfrm>
          <a:prstGeom prst="rect">
            <a:avLst/>
          </a:prstGeom>
          <a:noFill/>
        </p:spPr>
        <p:txBody>
          <a:bodyPr wrap="none" rtlCol="0">
            <a:spAutoFit/>
          </a:bodyPr>
          <a:lstStyle/>
          <a:p>
            <a:r>
              <a:rPr lang="en-US" sz="1400" dirty="0" smtClean="0"/>
              <a:t>Main </a:t>
            </a:r>
            <a:r>
              <a:rPr lang="en-US" sz="1400" dirty="0" err="1" smtClean="0"/>
              <a:t>linac</a:t>
            </a:r>
            <a:r>
              <a:rPr lang="en-US" sz="1400" dirty="0" smtClean="0"/>
              <a:t> with bunch compressor</a:t>
            </a:r>
          </a:p>
          <a:p>
            <a:r>
              <a:rPr lang="en-US" sz="1400" dirty="0" smtClean="0"/>
              <a:t>Powered with drive beam or X-band</a:t>
            </a:r>
          </a:p>
          <a:p>
            <a:r>
              <a:rPr lang="en-US" sz="1400" dirty="0" smtClean="0"/>
              <a:t>klystrons</a:t>
            </a:r>
          </a:p>
        </p:txBody>
      </p:sp>
      <p:sp>
        <p:nvSpPr>
          <p:cNvPr id="8" name="TextBox 7"/>
          <p:cNvSpPr txBox="1"/>
          <p:nvPr/>
        </p:nvSpPr>
        <p:spPr>
          <a:xfrm>
            <a:off x="6669860" y="3483625"/>
            <a:ext cx="1313758" cy="307777"/>
          </a:xfrm>
          <a:prstGeom prst="rect">
            <a:avLst/>
          </a:prstGeom>
          <a:noFill/>
        </p:spPr>
        <p:txBody>
          <a:bodyPr wrap="none" rtlCol="0">
            <a:spAutoFit/>
          </a:bodyPr>
          <a:lstStyle/>
          <a:p>
            <a:r>
              <a:rPr lang="en-US" sz="1400" dirty="0" smtClean="0"/>
              <a:t>BDS test facility</a:t>
            </a:r>
          </a:p>
        </p:txBody>
      </p:sp>
      <p:sp>
        <p:nvSpPr>
          <p:cNvPr id="9" name="TextBox 8"/>
          <p:cNvSpPr txBox="1"/>
          <p:nvPr/>
        </p:nvSpPr>
        <p:spPr>
          <a:xfrm>
            <a:off x="4940852" y="1403372"/>
            <a:ext cx="748795" cy="307777"/>
          </a:xfrm>
          <a:prstGeom prst="rect">
            <a:avLst/>
          </a:prstGeom>
          <a:noFill/>
        </p:spPr>
        <p:txBody>
          <a:bodyPr wrap="none" rtlCol="0">
            <a:spAutoFit/>
          </a:bodyPr>
          <a:lstStyle/>
          <a:p>
            <a:r>
              <a:rPr lang="en-US" sz="1400" dirty="0" smtClean="0"/>
              <a:t>Injector</a:t>
            </a:r>
          </a:p>
        </p:txBody>
      </p:sp>
      <p:sp>
        <p:nvSpPr>
          <p:cNvPr id="10" name="TextBox 9"/>
          <p:cNvSpPr txBox="1"/>
          <p:nvPr/>
        </p:nvSpPr>
        <p:spPr>
          <a:xfrm>
            <a:off x="161365" y="4830222"/>
            <a:ext cx="8782850" cy="1815882"/>
          </a:xfrm>
          <a:prstGeom prst="rect">
            <a:avLst/>
          </a:prstGeom>
          <a:noFill/>
        </p:spPr>
        <p:txBody>
          <a:bodyPr wrap="square" rtlCol="0">
            <a:spAutoFit/>
          </a:bodyPr>
          <a:lstStyle/>
          <a:p>
            <a:r>
              <a:rPr lang="en-US" sz="1600" dirty="0" smtClean="0"/>
              <a:t>Example options: SPS as damping ring (combined with CLIC0?),</a:t>
            </a:r>
          </a:p>
          <a:p>
            <a:r>
              <a:rPr lang="en-US" sz="1600" dirty="0" smtClean="0"/>
              <a:t>FACET with improved damping ring? ATF, PEP-II, ESRF, SLS, SPRING-8, …</a:t>
            </a:r>
          </a:p>
          <a:p>
            <a:endParaRPr lang="en-US" sz="1600" dirty="0" smtClean="0"/>
          </a:p>
          <a:p>
            <a:r>
              <a:rPr lang="en-US" sz="1600" dirty="0" smtClean="0"/>
              <a:t>Bypassing the damping ring, one can use the </a:t>
            </a:r>
            <a:r>
              <a:rPr lang="en-US" sz="1600" dirty="0" err="1" smtClean="0"/>
              <a:t>linac</a:t>
            </a:r>
            <a:r>
              <a:rPr lang="en-US" sz="1600" dirty="0" smtClean="0"/>
              <a:t> as a 4</a:t>
            </a:r>
            <a:r>
              <a:rPr lang="en-US" sz="1600" baseline="30000" dirty="0" smtClean="0"/>
              <a:t>th</a:t>
            </a:r>
            <a:r>
              <a:rPr lang="en-US" sz="1600" dirty="0" smtClean="0"/>
              <a:t> generation light source</a:t>
            </a:r>
          </a:p>
          <a:p>
            <a:endParaRPr lang="en-US" sz="1600" dirty="0" smtClean="0"/>
          </a:p>
          <a:p>
            <a:r>
              <a:rPr lang="en-US" sz="1600" dirty="0" smtClean="0"/>
              <a:t>Maybe some benefit in using ring and </a:t>
            </a:r>
            <a:r>
              <a:rPr lang="en-US" sz="1600" dirty="0" err="1" smtClean="0"/>
              <a:t>linac</a:t>
            </a:r>
            <a:r>
              <a:rPr lang="en-US" sz="1600" dirty="0" smtClean="0"/>
              <a:t> together as light source or for other experiments, e.g. ATF3</a:t>
            </a:r>
          </a:p>
          <a:p>
            <a:endParaRPr lang="en-US" sz="1600" dirty="0"/>
          </a:p>
        </p:txBody>
      </p:sp>
      <p:sp>
        <p:nvSpPr>
          <p:cNvPr id="11" name="TextBox 10"/>
          <p:cNvSpPr txBox="1"/>
          <p:nvPr/>
        </p:nvSpPr>
        <p:spPr>
          <a:xfrm>
            <a:off x="3129108" y="2095184"/>
            <a:ext cx="1920654" cy="830997"/>
          </a:xfrm>
          <a:prstGeom prst="rect">
            <a:avLst/>
          </a:prstGeom>
          <a:noFill/>
        </p:spPr>
        <p:txBody>
          <a:bodyPr wrap="none" rtlCol="0">
            <a:spAutoFit/>
          </a:bodyPr>
          <a:lstStyle/>
          <a:p>
            <a:r>
              <a:rPr lang="en-US" sz="1200" dirty="0" smtClean="0"/>
              <a:t>Note: FFTB has been similar</a:t>
            </a:r>
          </a:p>
          <a:p>
            <a:r>
              <a:rPr lang="en-US" sz="1200" dirty="0" smtClean="0"/>
              <a:t>But with </a:t>
            </a:r>
            <a:r>
              <a:rPr lang="en-US" sz="1200" dirty="0" err="1" smtClean="0"/>
              <a:t>ε</a:t>
            </a:r>
            <a:r>
              <a:rPr lang="en-US" sz="1200" baseline="-25000" dirty="0" err="1" smtClean="0"/>
              <a:t>y</a:t>
            </a:r>
            <a:r>
              <a:rPr lang="en-US" sz="1200" dirty="0" smtClean="0"/>
              <a:t>= O(1μm)</a:t>
            </a:r>
          </a:p>
          <a:p>
            <a:r>
              <a:rPr lang="en-US" sz="1200" dirty="0" smtClean="0"/>
              <a:t>Reached </a:t>
            </a:r>
            <a:r>
              <a:rPr lang="en-US" sz="1200" dirty="0" err="1" smtClean="0"/>
              <a:t>σ</a:t>
            </a:r>
            <a:r>
              <a:rPr lang="en-US" sz="1200" baseline="-25000" dirty="0" err="1" smtClean="0"/>
              <a:t>y</a:t>
            </a:r>
            <a:r>
              <a:rPr lang="en-US" sz="1200" dirty="0" smtClean="0"/>
              <a:t>=70nm</a:t>
            </a:r>
          </a:p>
          <a:p>
            <a:r>
              <a:rPr lang="en-US" sz="1200" dirty="0" smtClean="0"/>
              <a:t>(design 50nm)</a:t>
            </a:r>
            <a:endParaRPr lang="en-US" sz="1200" dirty="0"/>
          </a:p>
        </p:txBody>
      </p:sp>
      <p:sp>
        <p:nvSpPr>
          <p:cNvPr id="12" name="Date Placeholder 10"/>
          <p:cNvSpPr txBox="1">
            <a:spLocks/>
          </p:cNvSpPr>
          <p:nvPr/>
        </p:nvSpPr>
        <p:spPr>
          <a:xfrm>
            <a:off x="234363" y="1046683"/>
            <a:ext cx="3807439" cy="267288"/>
          </a:xfrm>
          <a:prstGeom prst="rect">
            <a:avLst/>
          </a:prstGeom>
        </p:spPr>
        <p:txBody>
          <a:bodyPr/>
          <a:lstStyle/>
          <a:p>
            <a:r>
              <a:rPr kumimoji="0" lang="de-CH" sz="1200" b="0" i="1" u="none" strike="noStrike" kern="1200" cap="none" spc="0" normalizeH="0" baseline="0" noProof="0" dirty="0" smtClean="0">
                <a:ln>
                  <a:noFill/>
                </a:ln>
                <a:solidFill>
                  <a:schemeClr val="tx1"/>
                </a:solidFill>
                <a:effectLst/>
                <a:uLnTx/>
                <a:uFillTx/>
                <a:latin typeface="+mn-lt"/>
                <a:ea typeface="+mn-ea"/>
                <a:cs typeface="+mn-cs"/>
              </a:rPr>
              <a:t>Daniel Schulte,  </a:t>
            </a:r>
            <a:r>
              <a:rPr lang="en-US" sz="1200" i="1" dirty="0" smtClean="0"/>
              <a:t>CLIC Collaboration Workshop, May 2012</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Footer Placeholder 12"/>
          <p:cNvSpPr txBox="1">
            <a:spLocks/>
          </p:cNvSpPr>
          <p:nvPr/>
        </p:nvSpPr>
        <p:spPr>
          <a:xfrm>
            <a:off x="3124200" y="6356350"/>
            <a:ext cx="2895600" cy="365125"/>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Rectangle 3"/>
          <p:cNvSpPr>
            <a:spLocks noChangeArrowheads="1"/>
          </p:cNvSpPr>
          <p:nvPr/>
        </p:nvSpPr>
        <p:spPr bwMode="auto">
          <a:xfrm>
            <a:off x="0" y="6611797"/>
            <a:ext cx="2491395"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R. Corsini -  Overview of CLIC system tests</a:t>
            </a:r>
            <a:endParaRPr lang="en-US" sz="1000" i="1" u="sng"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16</a:t>
            </a:fld>
            <a:endParaRPr lang="en-US"/>
          </a:p>
        </p:txBody>
      </p:sp>
      <p:sp>
        <p:nvSpPr>
          <p:cNvPr id="3" name="Title 1"/>
          <p:cNvSpPr txBox="1">
            <a:spLocks/>
          </p:cNvSpPr>
          <p:nvPr/>
        </p:nvSpPr>
        <p:spPr>
          <a:xfrm>
            <a:off x="1219200" y="304800"/>
            <a:ext cx="6781800" cy="914400"/>
          </a:xfrm>
          <a:prstGeom prst="rect">
            <a:avLst/>
          </a:prstGeom>
        </p:spPr>
        <p:txBody>
          <a:bodyPr/>
          <a:lstStyle/>
          <a:p>
            <a:pPr algn="ctr" eaLnBrk="0" hangingPunct="0">
              <a:lnSpc>
                <a:spcPct val="90000"/>
              </a:lnSpc>
              <a:defRPr/>
            </a:pPr>
            <a:r>
              <a:rPr lang="en-US" sz="2800" b="1" kern="0" dirty="0" smtClean="0">
                <a:solidFill>
                  <a:schemeClr val="accent1">
                    <a:lumMod val="75000"/>
                  </a:schemeClr>
                </a:solidFill>
                <a:effectLst>
                  <a:outerShdw blurRad="38100" dist="38100" dir="2700000" algn="tl">
                    <a:srgbClr val="000000"/>
                  </a:outerShdw>
                </a:effectLst>
                <a:latin typeface="+mj-lt"/>
                <a:ea typeface="+mj-ea"/>
                <a:cs typeface="+mj-cs"/>
              </a:rPr>
              <a:t> CLIC DB front end,</a:t>
            </a:r>
          </a:p>
          <a:p>
            <a:pPr algn="ctr" eaLnBrk="0" hangingPunct="0">
              <a:lnSpc>
                <a:spcPct val="90000"/>
              </a:lnSpc>
              <a:defRPr/>
            </a:pPr>
            <a:r>
              <a:rPr lang="en-US" sz="2800" b="1" kern="0" dirty="0" smtClean="0">
                <a:solidFill>
                  <a:schemeClr val="accent1">
                    <a:lumMod val="75000"/>
                  </a:schemeClr>
                </a:solidFill>
                <a:effectLst>
                  <a:outerShdw blurRad="38100" dist="38100" dir="2700000" algn="tl">
                    <a:srgbClr val="000000"/>
                  </a:outerShdw>
                </a:effectLst>
                <a:latin typeface="+mj-lt"/>
                <a:ea typeface="+mj-ea"/>
                <a:cs typeface="+mj-cs"/>
              </a:rPr>
              <a:t>Post CDR Project </a:t>
            </a:r>
            <a:endParaRPr lang="en-US" sz="2800" b="1" kern="0" dirty="0">
              <a:solidFill>
                <a:schemeClr val="accent1">
                  <a:lumMod val="75000"/>
                </a:schemeClr>
              </a:solidFill>
              <a:effectLst>
                <a:outerShdw blurRad="38100" dist="38100" dir="2700000" algn="tl">
                  <a:srgbClr val="000000"/>
                </a:outerShdw>
              </a:effectLst>
              <a:latin typeface="+mj-lt"/>
              <a:ea typeface="+mj-ea"/>
              <a:cs typeface="+mj-cs"/>
            </a:endParaRPr>
          </a:p>
        </p:txBody>
      </p:sp>
      <p:sp>
        <p:nvSpPr>
          <p:cNvPr id="4" name="TextBox 3"/>
          <p:cNvSpPr txBox="1"/>
          <p:nvPr/>
        </p:nvSpPr>
        <p:spPr>
          <a:xfrm>
            <a:off x="762000" y="5638800"/>
            <a:ext cx="7467600" cy="646331"/>
          </a:xfrm>
          <a:prstGeom prst="rect">
            <a:avLst/>
          </a:prstGeom>
          <a:noFill/>
        </p:spPr>
        <p:txBody>
          <a:bodyPr wrap="square" rtlCol="0">
            <a:spAutoFit/>
          </a:bodyPr>
          <a:lstStyle/>
          <a:p>
            <a:r>
              <a:rPr lang="en-US" dirty="0" smtClean="0"/>
              <a:t>Gun, sub-harmonic bunching, bunching, three accelerating structures,</a:t>
            </a:r>
          </a:p>
          <a:p>
            <a:r>
              <a:rPr lang="en-US" dirty="0" smtClean="0"/>
              <a:t>5 long pulse klystrons and modulators, diagnostics</a:t>
            </a:r>
            <a:endParaRPr lang="en-US" dirty="0"/>
          </a:p>
        </p:txBody>
      </p:sp>
      <p:pic>
        <p:nvPicPr>
          <p:cNvPr id="116" name="Picture 115"/>
          <p:cNvPicPr>
            <a:picLocks noChangeAspect="1"/>
          </p:cNvPicPr>
          <p:nvPr/>
        </p:nvPicPr>
        <p:blipFill>
          <a:blip r:embed="rId2"/>
          <a:stretch>
            <a:fillRect/>
          </a:stretch>
        </p:blipFill>
        <p:spPr>
          <a:xfrm>
            <a:off x="1518006" y="1357998"/>
            <a:ext cx="6593792" cy="4249180"/>
          </a:xfrm>
          <a:prstGeom prst="rect">
            <a:avLst/>
          </a:prstGeom>
        </p:spPr>
      </p:pic>
      <p:sp>
        <p:nvSpPr>
          <p:cNvPr id="117" name="Rectangle 3"/>
          <p:cNvSpPr>
            <a:spLocks noChangeArrowheads="1"/>
          </p:cNvSpPr>
          <p:nvPr/>
        </p:nvSpPr>
        <p:spPr bwMode="auto">
          <a:xfrm>
            <a:off x="0" y="6611797"/>
            <a:ext cx="385826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Doebert</a:t>
            </a:r>
            <a:r>
              <a:rPr lang="en-US" sz="1000" i="1" u="sng" dirty="0" smtClean="0">
                <a:solidFill>
                  <a:schemeClr val="accent6">
                    <a:lumMod val="75000"/>
                  </a:schemeClr>
                </a:solidFill>
              </a:rPr>
              <a:t> - </a:t>
            </a:r>
            <a:r>
              <a:rPr lang="en-US" sz="1000" i="1" u="sng" dirty="0" smtClean="0">
                <a:solidFill>
                  <a:schemeClr val="accent6">
                    <a:lumMod val="75000"/>
                  </a:schemeClr>
                </a:solidFill>
              </a:rPr>
              <a:t>Plans </a:t>
            </a:r>
            <a:r>
              <a:rPr lang="en-US" sz="1000" i="1" u="sng" dirty="0" smtClean="0">
                <a:solidFill>
                  <a:schemeClr val="accent6">
                    <a:lumMod val="75000"/>
                  </a:schemeClr>
                </a:solidFill>
              </a:rPr>
              <a:t>for the drive beam front-end and CLIC zero outlook</a:t>
            </a:r>
            <a:endParaRPr lang="en-US" sz="1000" i="1" u="sng"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17</a:t>
            </a:fld>
            <a:endParaRPr lang="en-US"/>
          </a:p>
        </p:txBody>
      </p:sp>
      <p:sp>
        <p:nvSpPr>
          <p:cNvPr id="3" name="Rectangle 3"/>
          <p:cNvSpPr>
            <a:spLocks noChangeArrowheads="1"/>
          </p:cNvSpPr>
          <p:nvPr/>
        </p:nvSpPr>
        <p:spPr bwMode="auto">
          <a:xfrm>
            <a:off x="0" y="6611797"/>
            <a:ext cx="385826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Doebert</a:t>
            </a:r>
            <a:r>
              <a:rPr lang="en-US" sz="1000" i="1" u="sng" dirty="0" smtClean="0">
                <a:solidFill>
                  <a:schemeClr val="accent6">
                    <a:lumMod val="75000"/>
                  </a:schemeClr>
                </a:solidFill>
              </a:rPr>
              <a:t> - </a:t>
            </a:r>
            <a:r>
              <a:rPr lang="en-US" sz="1000" i="1" u="sng" dirty="0" smtClean="0">
                <a:solidFill>
                  <a:schemeClr val="accent6">
                    <a:lumMod val="75000"/>
                  </a:schemeClr>
                </a:solidFill>
              </a:rPr>
              <a:t>Plans </a:t>
            </a:r>
            <a:r>
              <a:rPr lang="en-US" sz="1000" i="1" u="sng" dirty="0" smtClean="0">
                <a:solidFill>
                  <a:schemeClr val="accent6">
                    <a:lumMod val="75000"/>
                  </a:schemeClr>
                </a:solidFill>
              </a:rPr>
              <a:t>for the drive beam front-end and CLIC zero outlook</a:t>
            </a:r>
            <a:endParaRPr lang="en-US" sz="1000" i="1" u="sng" dirty="0">
              <a:solidFill>
                <a:schemeClr val="accent6">
                  <a:lumMod val="75000"/>
                </a:schemeClr>
              </a:solidFill>
            </a:endParaRPr>
          </a:p>
        </p:txBody>
      </p:sp>
      <p:pic>
        <p:nvPicPr>
          <p:cNvPr id="9" name="Picture 8"/>
          <p:cNvPicPr>
            <a:picLocks noChangeAspect="1"/>
          </p:cNvPicPr>
          <p:nvPr/>
        </p:nvPicPr>
        <p:blipFill>
          <a:blip r:embed="rId2"/>
          <a:stretch>
            <a:fillRect/>
          </a:stretch>
        </p:blipFill>
        <p:spPr>
          <a:xfrm>
            <a:off x="287727" y="498553"/>
            <a:ext cx="4904464" cy="3618727"/>
          </a:xfrm>
          <a:prstGeom prst="rect">
            <a:avLst/>
          </a:prstGeom>
        </p:spPr>
      </p:pic>
      <p:pic>
        <p:nvPicPr>
          <p:cNvPr id="12" name="Picture 11"/>
          <p:cNvPicPr>
            <a:picLocks noChangeAspect="1"/>
          </p:cNvPicPr>
          <p:nvPr/>
        </p:nvPicPr>
        <p:blipFill>
          <a:blip r:embed="rId3"/>
          <a:stretch>
            <a:fillRect/>
          </a:stretch>
        </p:blipFill>
        <p:spPr>
          <a:xfrm>
            <a:off x="3978565" y="4065534"/>
            <a:ext cx="4802057" cy="2564976"/>
          </a:xfrm>
          <a:prstGeom prst="rect">
            <a:avLst/>
          </a:prstGeom>
        </p:spPr>
      </p:pic>
      <p:pic>
        <p:nvPicPr>
          <p:cNvPr id="13" name="Picture 12"/>
          <p:cNvPicPr>
            <a:picLocks noChangeAspect="1"/>
          </p:cNvPicPr>
          <p:nvPr/>
        </p:nvPicPr>
        <p:blipFill>
          <a:blip r:embed="rId4"/>
          <a:stretch>
            <a:fillRect/>
          </a:stretch>
        </p:blipFill>
        <p:spPr>
          <a:xfrm>
            <a:off x="4911194" y="1493386"/>
            <a:ext cx="3859505" cy="2625559"/>
          </a:xfrm>
          <a:prstGeom prst="rect">
            <a:avLst/>
          </a:prstGeom>
        </p:spPr>
      </p:pic>
      <p:sp>
        <p:nvSpPr>
          <p:cNvPr id="15" name="Title 2"/>
          <p:cNvSpPr txBox="1">
            <a:spLocks/>
          </p:cNvSpPr>
          <p:nvPr/>
        </p:nvSpPr>
        <p:spPr bwMode="auto">
          <a:xfrm>
            <a:off x="470394" y="4833512"/>
            <a:ext cx="3158083"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accent1">
                    <a:lumMod val="75000"/>
                  </a:schemeClr>
                </a:solidFill>
                <a:effectLst>
                  <a:outerShdw blurRad="38100" dist="38100" dir="2700000" algn="tl">
                    <a:srgbClr val="000000"/>
                  </a:outerShdw>
                </a:effectLst>
                <a:uLnTx/>
                <a:uFillTx/>
                <a:latin typeface="+mj-lt"/>
                <a:ea typeface="+mj-ea"/>
                <a:cs typeface="+mj-cs"/>
              </a:rPr>
              <a:t>Sub-harmonic bunching system</a:t>
            </a:r>
            <a:endParaRPr kumimoji="0" lang="fr-FR" sz="3200" b="1" i="0" u="none" strike="noStrike" kern="0" cap="none" spc="0" normalizeH="0" baseline="0" noProof="0" dirty="0">
              <a:ln>
                <a:noFill/>
              </a:ln>
              <a:solidFill>
                <a:schemeClr val="accent1">
                  <a:lumMod val="75000"/>
                </a:schemeClr>
              </a:solidFill>
              <a:effectLst>
                <a:outerShdw blurRad="38100" dist="38100" dir="2700000" algn="tl">
                  <a:srgbClr val="000000"/>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18</a:t>
            </a:fld>
            <a:endParaRPr lang="en-US"/>
          </a:p>
        </p:txBody>
      </p:sp>
      <p:pic>
        <p:nvPicPr>
          <p:cNvPr id="6" name="Picture 5"/>
          <p:cNvPicPr>
            <a:picLocks noChangeAspect="1"/>
          </p:cNvPicPr>
          <p:nvPr/>
        </p:nvPicPr>
        <p:blipFill>
          <a:blip r:embed="rId2"/>
          <a:stretch>
            <a:fillRect/>
          </a:stretch>
        </p:blipFill>
        <p:spPr>
          <a:xfrm>
            <a:off x="188057" y="570322"/>
            <a:ext cx="5712558" cy="3577372"/>
          </a:xfrm>
          <a:prstGeom prst="rect">
            <a:avLst/>
          </a:prstGeom>
        </p:spPr>
      </p:pic>
      <p:pic>
        <p:nvPicPr>
          <p:cNvPr id="8" name="Picture 7"/>
          <p:cNvPicPr>
            <a:picLocks noChangeAspect="1"/>
          </p:cNvPicPr>
          <p:nvPr/>
        </p:nvPicPr>
        <p:blipFill>
          <a:blip r:embed="rId3"/>
          <a:stretch>
            <a:fillRect/>
          </a:stretch>
        </p:blipFill>
        <p:spPr>
          <a:xfrm>
            <a:off x="2901461" y="3380153"/>
            <a:ext cx="5779477" cy="3246096"/>
          </a:xfrm>
          <a:prstGeom prst="rect">
            <a:avLst/>
          </a:prstGeom>
        </p:spPr>
      </p:pic>
      <p:sp>
        <p:nvSpPr>
          <p:cNvPr id="9" name="Title 2"/>
          <p:cNvSpPr txBox="1">
            <a:spLocks/>
          </p:cNvSpPr>
          <p:nvPr/>
        </p:nvSpPr>
        <p:spPr bwMode="auto">
          <a:xfrm>
            <a:off x="470394" y="4833512"/>
            <a:ext cx="2451485"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accent1">
                    <a:lumMod val="75000"/>
                  </a:schemeClr>
                </a:solidFill>
                <a:effectLst>
                  <a:outerShdw blurRad="38100" dist="38100" dir="2700000" algn="tl">
                    <a:srgbClr val="000000"/>
                  </a:outerShdw>
                </a:effectLst>
                <a:uLnTx/>
                <a:uFillTx/>
                <a:latin typeface="+mj-lt"/>
                <a:ea typeface="+mj-ea"/>
                <a:cs typeface="+mj-cs"/>
              </a:rPr>
              <a:t>modulator specs</a:t>
            </a:r>
            <a:endParaRPr kumimoji="0" lang="fr-FR" sz="3200" b="1" i="0" u="none" strike="noStrike" kern="0" cap="none" spc="0" normalizeH="0" baseline="0" noProof="0" dirty="0">
              <a:ln>
                <a:noFill/>
              </a:ln>
              <a:solidFill>
                <a:schemeClr val="accent1">
                  <a:lumMod val="75000"/>
                </a:schemeClr>
              </a:solidFill>
              <a:effectLst>
                <a:outerShdw blurRad="38100" dist="38100" dir="2700000" algn="tl">
                  <a:srgbClr val="000000"/>
                </a:outerShdw>
              </a:effectLst>
              <a:uLnTx/>
              <a:uFillTx/>
              <a:latin typeface="+mj-lt"/>
              <a:ea typeface="+mj-ea"/>
              <a:cs typeface="+mj-cs"/>
            </a:endParaRPr>
          </a:p>
        </p:txBody>
      </p:sp>
      <p:sp>
        <p:nvSpPr>
          <p:cNvPr id="10" name="Title 1"/>
          <p:cNvSpPr txBox="1">
            <a:spLocks/>
          </p:cNvSpPr>
          <p:nvPr/>
        </p:nvSpPr>
        <p:spPr>
          <a:xfrm>
            <a:off x="5913541" y="829951"/>
            <a:ext cx="3014421" cy="914400"/>
          </a:xfrm>
          <a:prstGeom prst="rect">
            <a:avLst/>
          </a:prstGeom>
        </p:spPr>
        <p:txBody>
          <a:bodyPr/>
          <a:lstStyle/>
          <a:p>
            <a:pPr algn="ctr" eaLnBrk="0" hangingPunct="0">
              <a:lnSpc>
                <a:spcPct val="90000"/>
              </a:lnSpc>
              <a:defRPr/>
            </a:pPr>
            <a:r>
              <a:rPr lang="en-US" sz="2800" b="1" kern="0" dirty="0" smtClean="0">
                <a:solidFill>
                  <a:schemeClr val="accent1">
                    <a:lumMod val="75000"/>
                  </a:schemeClr>
                </a:solidFill>
                <a:effectLst>
                  <a:outerShdw blurRad="38100" dist="38100" dir="2700000" algn="tl">
                    <a:srgbClr val="000000"/>
                  </a:outerShdw>
                </a:effectLst>
                <a:latin typeface="+mj-lt"/>
                <a:ea typeface="+mj-ea"/>
                <a:cs typeface="+mj-cs"/>
              </a:rPr>
              <a:t>DB-accelerator structure</a:t>
            </a:r>
            <a:endParaRPr lang="en-US" sz="2800" b="1" kern="0" dirty="0">
              <a:solidFill>
                <a:schemeClr val="accent1">
                  <a:lumMod val="75000"/>
                </a:schemeClr>
              </a:solidFill>
              <a:effectLst>
                <a:outerShdw blurRad="38100" dist="38100" dir="2700000" algn="tl">
                  <a:srgbClr val="000000"/>
                </a:outerShdw>
              </a:effectLst>
              <a:latin typeface="+mj-lt"/>
              <a:ea typeface="+mj-ea"/>
              <a:cs typeface="+mj-cs"/>
            </a:endParaRPr>
          </a:p>
        </p:txBody>
      </p:sp>
      <p:sp>
        <p:nvSpPr>
          <p:cNvPr id="11" name="Rectangle 3"/>
          <p:cNvSpPr>
            <a:spLocks noChangeArrowheads="1"/>
          </p:cNvSpPr>
          <p:nvPr/>
        </p:nvSpPr>
        <p:spPr bwMode="auto">
          <a:xfrm>
            <a:off x="0" y="6611797"/>
            <a:ext cx="385826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Doebert</a:t>
            </a:r>
            <a:r>
              <a:rPr lang="en-US" sz="1000" i="1" u="sng" dirty="0" smtClean="0">
                <a:solidFill>
                  <a:schemeClr val="accent6">
                    <a:lumMod val="75000"/>
                  </a:schemeClr>
                </a:solidFill>
              </a:rPr>
              <a:t> - </a:t>
            </a:r>
            <a:r>
              <a:rPr lang="en-US" sz="1000" i="1" u="sng" dirty="0" smtClean="0">
                <a:solidFill>
                  <a:schemeClr val="accent6">
                    <a:lumMod val="75000"/>
                  </a:schemeClr>
                </a:solidFill>
              </a:rPr>
              <a:t>Plans </a:t>
            </a:r>
            <a:r>
              <a:rPr lang="en-US" sz="1000" i="1" u="sng" dirty="0" smtClean="0">
                <a:solidFill>
                  <a:schemeClr val="accent6">
                    <a:lumMod val="75000"/>
                  </a:schemeClr>
                </a:solidFill>
              </a:rPr>
              <a:t>for the drive beam front-end and CLIC zero outlook</a:t>
            </a:r>
            <a:endParaRPr lang="en-US" sz="1000" i="1" u="sng"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19</a:t>
            </a:fld>
            <a:endParaRPr lang="en-US"/>
          </a:p>
        </p:txBody>
      </p:sp>
      <p:sp>
        <p:nvSpPr>
          <p:cNvPr id="3" name="Rectangle 3"/>
          <p:cNvSpPr>
            <a:spLocks noChangeArrowheads="1"/>
          </p:cNvSpPr>
          <p:nvPr/>
        </p:nvSpPr>
        <p:spPr bwMode="auto">
          <a:xfrm>
            <a:off x="0" y="6611797"/>
            <a:ext cx="385826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Doebert</a:t>
            </a:r>
            <a:r>
              <a:rPr lang="en-US" sz="1000" i="1" u="sng" dirty="0" smtClean="0">
                <a:solidFill>
                  <a:schemeClr val="accent6">
                    <a:lumMod val="75000"/>
                  </a:schemeClr>
                </a:solidFill>
              </a:rPr>
              <a:t> - </a:t>
            </a:r>
            <a:r>
              <a:rPr lang="en-US" sz="1000" i="1" u="sng" dirty="0" smtClean="0">
                <a:solidFill>
                  <a:schemeClr val="accent6">
                    <a:lumMod val="75000"/>
                  </a:schemeClr>
                </a:solidFill>
              </a:rPr>
              <a:t>Plans </a:t>
            </a:r>
            <a:r>
              <a:rPr lang="en-US" sz="1000" i="1" u="sng" dirty="0" smtClean="0">
                <a:solidFill>
                  <a:schemeClr val="accent6">
                    <a:lumMod val="75000"/>
                  </a:schemeClr>
                </a:solidFill>
              </a:rPr>
              <a:t>for the drive beam front-end and CLIC zero outlook</a:t>
            </a:r>
            <a:endParaRPr lang="en-US" sz="1000" i="1" u="sng" dirty="0">
              <a:solidFill>
                <a:schemeClr val="accent6">
                  <a:lumMod val="75000"/>
                </a:schemeClr>
              </a:solidFill>
            </a:endParaRPr>
          </a:p>
        </p:txBody>
      </p:sp>
      <p:sp>
        <p:nvSpPr>
          <p:cNvPr id="4" name="Title 1"/>
          <p:cNvSpPr txBox="1">
            <a:spLocks/>
          </p:cNvSpPr>
          <p:nvPr/>
        </p:nvSpPr>
        <p:spPr>
          <a:xfrm>
            <a:off x="1219200" y="304800"/>
            <a:ext cx="6781800" cy="914400"/>
          </a:xfrm>
          <a:prstGeom prst="rect">
            <a:avLst/>
          </a:prstGeom>
        </p:spPr>
        <p:txBody>
          <a:bodyPr/>
          <a:lstStyle/>
          <a:p>
            <a:pPr algn="ctr" eaLnBrk="0" hangingPunct="0">
              <a:lnSpc>
                <a:spcPct val="90000"/>
              </a:lnSpc>
              <a:defRPr/>
            </a:pPr>
            <a:r>
              <a:rPr lang="en-US" sz="3600" b="1" kern="0" dirty="0" smtClean="0">
                <a:solidFill>
                  <a:schemeClr val="accent1">
                    <a:lumMod val="75000"/>
                  </a:schemeClr>
                </a:solidFill>
                <a:effectLst>
                  <a:outerShdw blurRad="38100" dist="38100" dir="2700000" algn="tl">
                    <a:srgbClr val="000000"/>
                  </a:outerShdw>
                </a:effectLst>
                <a:latin typeface="+mj-lt"/>
                <a:ea typeface="+mj-ea"/>
                <a:cs typeface="+mj-cs"/>
              </a:rPr>
              <a:t>Klystron specifications</a:t>
            </a:r>
            <a:endParaRPr lang="en-US" sz="3600" b="1" kern="0" dirty="0">
              <a:solidFill>
                <a:schemeClr val="accent1">
                  <a:lumMod val="75000"/>
                </a:schemeClr>
              </a:solidFill>
              <a:effectLst>
                <a:outerShdw blurRad="38100" dist="38100" dir="2700000" algn="tl">
                  <a:srgbClr val="000000"/>
                </a:outerShdw>
              </a:effectLst>
              <a:latin typeface="+mj-lt"/>
              <a:ea typeface="+mj-ea"/>
              <a:cs typeface="+mj-cs"/>
            </a:endParaRPr>
          </a:p>
        </p:txBody>
      </p:sp>
      <p:graphicFrame>
        <p:nvGraphicFramePr>
          <p:cNvPr id="5" name="Table 4"/>
          <p:cNvGraphicFramePr>
            <a:graphicFrameLocks noGrp="1"/>
          </p:cNvGraphicFramePr>
          <p:nvPr/>
        </p:nvGraphicFramePr>
        <p:xfrm>
          <a:off x="179089" y="1077707"/>
          <a:ext cx="8863983" cy="1005840"/>
        </p:xfrm>
        <a:graphic>
          <a:graphicData uri="http://schemas.openxmlformats.org/drawingml/2006/table">
            <a:tbl>
              <a:tblPr/>
              <a:tblGrid>
                <a:gridCol w="639594"/>
                <a:gridCol w="844366"/>
                <a:gridCol w="772358"/>
                <a:gridCol w="617301"/>
                <a:gridCol w="838501"/>
                <a:gridCol w="1104284"/>
                <a:gridCol w="882194"/>
                <a:gridCol w="838501"/>
                <a:gridCol w="490411"/>
                <a:gridCol w="857364"/>
                <a:gridCol w="979109"/>
              </a:tblGrid>
              <a:tr h="190500">
                <a:tc>
                  <a:txBody>
                    <a:bodyPr/>
                    <a:lstStyle/>
                    <a:p>
                      <a:pPr marL="0" marR="0" algn="ctr">
                        <a:spcBef>
                          <a:spcPts val="300"/>
                        </a:spcBef>
                        <a:spcAft>
                          <a:spcPts val="300"/>
                        </a:spcAft>
                      </a:pPr>
                      <a:r>
                        <a:rPr lang="en-US" sz="1200" b="1">
                          <a:solidFill>
                            <a:srgbClr val="000000"/>
                          </a:solidFill>
                          <a:latin typeface="Arial"/>
                          <a:ea typeface="Times New Roman"/>
                          <a:cs typeface="Times New Roman"/>
                        </a:rPr>
                        <a:t>FREQ</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err="1">
                          <a:solidFill>
                            <a:srgbClr val="000000"/>
                          </a:solidFill>
                          <a:latin typeface="Arial"/>
                          <a:ea typeface="Times New Roman"/>
                          <a:cs typeface="Times New Roman"/>
                        </a:rPr>
                        <a:t>Vklystron</a:t>
                      </a:r>
                      <a:endParaRPr lang="en-US" sz="12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Iklystron</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V pulse</a:t>
                      </a:r>
                      <a:endParaRPr lang="en-US" sz="1200">
                        <a:latin typeface="Arial"/>
                        <a:ea typeface="Times New Roman"/>
                        <a:cs typeface="Times New Roman"/>
                      </a:endParaRPr>
                    </a:p>
                    <a:p>
                      <a:pPr marL="0" marR="0" algn="ctr">
                        <a:spcBef>
                          <a:spcPts val="300"/>
                        </a:spcBef>
                        <a:spcAft>
                          <a:spcPts val="300"/>
                        </a:spcAft>
                      </a:pPr>
                      <a:r>
                        <a:rPr lang="en-US" sz="1200" b="1">
                          <a:solidFill>
                            <a:srgbClr val="000000"/>
                          </a:solidFill>
                          <a:latin typeface="Arial"/>
                          <a:ea typeface="Times New Roman"/>
                          <a:cs typeface="Times New Roman"/>
                        </a:rPr>
                        <a:t>width</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a:solidFill>
                            <a:srgbClr val="000000"/>
                          </a:solidFill>
                          <a:latin typeface="Arial"/>
                          <a:ea typeface="Times New Roman"/>
                          <a:cs typeface="Times New Roman"/>
                        </a:rPr>
                        <a:t>RF pulse</a:t>
                      </a:r>
                      <a:endParaRPr lang="en-US" sz="1200" dirty="0">
                        <a:latin typeface="Arial"/>
                        <a:ea typeface="Times New Roman"/>
                        <a:cs typeface="Times New Roman"/>
                      </a:endParaRPr>
                    </a:p>
                    <a:p>
                      <a:pPr marL="0" marR="0" algn="ctr">
                        <a:spcBef>
                          <a:spcPts val="300"/>
                        </a:spcBef>
                        <a:spcAft>
                          <a:spcPts val="300"/>
                        </a:spcAft>
                      </a:pPr>
                      <a:r>
                        <a:rPr lang="en-US" sz="1200" b="1" dirty="0">
                          <a:solidFill>
                            <a:srgbClr val="000000"/>
                          </a:solidFill>
                          <a:latin typeface="Arial"/>
                          <a:ea typeface="Times New Roman"/>
                          <a:cs typeface="Times New Roman"/>
                        </a:rPr>
                        <a:t>width</a:t>
                      </a:r>
                      <a:endParaRPr lang="en-US" sz="12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Peak RF</a:t>
                      </a:r>
                      <a:endParaRPr lang="en-US" sz="1200">
                        <a:latin typeface="Arial"/>
                        <a:ea typeface="Times New Roman"/>
                        <a:cs typeface="Times New Roman"/>
                      </a:endParaRPr>
                    </a:p>
                    <a:p>
                      <a:pPr marL="0" marR="0" algn="ctr">
                        <a:spcBef>
                          <a:spcPts val="300"/>
                        </a:spcBef>
                        <a:spcAft>
                          <a:spcPts val="300"/>
                        </a:spcAft>
                      </a:pPr>
                      <a:r>
                        <a:rPr lang="en-US" sz="1200" b="1">
                          <a:solidFill>
                            <a:srgbClr val="000000"/>
                          </a:solidFill>
                          <a:latin typeface="Arial"/>
                          <a:ea typeface="Times New Roman"/>
                          <a:cs typeface="Times New Roman"/>
                        </a:rPr>
                        <a:t>Power</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Repetition</a:t>
                      </a:r>
                      <a:endParaRPr lang="en-US" sz="1200">
                        <a:latin typeface="Arial"/>
                        <a:ea typeface="Times New Roman"/>
                        <a:cs typeface="Times New Roman"/>
                      </a:endParaRPr>
                    </a:p>
                    <a:p>
                      <a:pPr marL="0" marR="0" algn="ctr">
                        <a:spcBef>
                          <a:spcPts val="300"/>
                        </a:spcBef>
                        <a:spcAft>
                          <a:spcPts val="300"/>
                        </a:spcAft>
                      </a:pPr>
                      <a:r>
                        <a:rPr lang="en-US" sz="1200" b="1">
                          <a:solidFill>
                            <a:srgbClr val="000000"/>
                          </a:solidFill>
                          <a:latin typeface="Arial"/>
                          <a:ea typeface="Times New Roman"/>
                          <a:cs typeface="Times New Roman"/>
                        </a:rPr>
                        <a:t>rate</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a:solidFill>
                            <a:srgbClr val="000000"/>
                          </a:solidFill>
                          <a:latin typeface="Arial"/>
                          <a:ea typeface="Times New Roman"/>
                          <a:cs typeface="Times New Roman"/>
                        </a:rPr>
                        <a:t>Average</a:t>
                      </a:r>
                      <a:endParaRPr lang="en-US" sz="1200" dirty="0">
                        <a:latin typeface="Arial"/>
                        <a:ea typeface="Times New Roman"/>
                        <a:cs typeface="Times New Roman"/>
                      </a:endParaRPr>
                    </a:p>
                    <a:p>
                      <a:pPr marL="0" marR="0" algn="ctr">
                        <a:spcBef>
                          <a:spcPts val="300"/>
                        </a:spcBef>
                        <a:spcAft>
                          <a:spcPts val="300"/>
                        </a:spcAft>
                      </a:pPr>
                      <a:r>
                        <a:rPr lang="en-US" sz="1200" b="1" dirty="0">
                          <a:solidFill>
                            <a:srgbClr val="000000"/>
                          </a:solidFill>
                          <a:latin typeface="Arial"/>
                          <a:ea typeface="Times New Roman"/>
                          <a:cs typeface="Times New Roman"/>
                        </a:rPr>
                        <a:t>Power</a:t>
                      </a:r>
                      <a:endParaRPr lang="en-US" sz="12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a:solidFill>
                            <a:srgbClr val="000000"/>
                          </a:solidFill>
                          <a:latin typeface="Arial"/>
                          <a:ea typeface="Times New Roman"/>
                          <a:cs typeface="Times New Roman"/>
                        </a:rPr>
                        <a:t>Gain</a:t>
                      </a:r>
                      <a:endParaRPr lang="en-US" sz="12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Efficiency</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a:solidFill>
                            <a:srgbClr val="000000"/>
                          </a:solidFill>
                          <a:latin typeface="Arial"/>
                          <a:ea typeface="Times New Roman"/>
                          <a:cs typeface="Times New Roman"/>
                        </a:rPr>
                        <a:t>Waveguide</a:t>
                      </a:r>
                      <a:endParaRPr lang="en-US" sz="12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0500">
                <a:tc>
                  <a:txBody>
                    <a:bodyPr/>
                    <a:lstStyle/>
                    <a:p>
                      <a:pPr marL="0" marR="0" algn="ctr">
                        <a:spcBef>
                          <a:spcPts val="300"/>
                        </a:spcBef>
                        <a:spcAft>
                          <a:spcPts val="300"/>
                        </a:spcAft>
                      </a:pPr>
                      <a:r>
                        <a:rPr lang="en-US" sz="1200" b="1">
                          <a:solidFill>
                            <a:srgbClr val="000000"/>
                          </a:solidFill>
                          <a:latin typeface="Arial"/>
                          <a:ea typeface="Times New Roman"/>
                          <a:cs typeface="Times New Roman"/>
                        </a:rPr>
                        <a:t>MHz</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kV</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A</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µs</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µs</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MW</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Hz</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kW</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dB</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endParaRPr lang="en-US" sz="1200" dirty="0">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0500">
                <a:tc>
                  <a:txBody>
                    <a:bodyPr/>
                    <a:lstStyle/>
                    <a:p>
                      <a:pPr marL="0" marR="0" algn="ctr">
                        <a:spcBef>
                          <a:spcPts val="300"/>
                        </a:spcBef>
                        <a:spcAft>
                          <a:spcPts val="300"/>
                        </a:spcAft>
                      </a:pPr>
                      <a:r>
                        <a:rPr lang="en-US" sz="1200">
                          <a:solidFill>
                            <a:srgbClr val="000000"/>
                          </a:solidFill>
                          <a:latin typeface="Arial"/>
                          <a:ea typeface="Times New Roman"/>
                          <a:cs typeface="Times New Roman"/>
                        </a:rPr>
                        <a:t>1300</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a:solidFill>
                            <a:srgbClr val="000000"/>
                          </a:solidFill>
                          <a:latin typeface="Arial"/>
                          <a:ea typeface="Times New Roman"/>
                          <a:cs typeface="Times New Roman"/>
                        </a:rPr>
                        <a:t>115</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a:solidFill>
                            <a:srgbClr val="000000"/>
                          </a:solidFill>
                          <a:latin typeface="Arial"/>
                          <a:ea typeface="Times New Roman"/>
                          <a:cs typeface="Times New Roman"/>
                        </a:rPr>
                        <a:t>132</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a:solidFill>
                            <a:srgbClr val="000000"/>
                          </a:solidFill>
                          <a:latin typeface="Arial"/>
                          <a:ea typeface="Times New Roman"/>
                          <a:cs typeface="Times New Roman"/>
                        </a:rPr>
                        <a:t>1700</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a:solidFill>
                            <a:srgbClr val="000000"/>
                          </a:solidFill>
                          <a:latin typeface="Arial"/>
                          <a:ea typeface="Times New Roman"/>
                          <a:cs typeface="Times New Roman"/>
                        </a:rPr>
                        <a:t>1500</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a:solidFill>
                            <a:srgbClr val="000000"/>
                          </a:solidFill>
                          <a:latin typeface="Arial"/>
                          <a:ea typeface="Times New Roman"/>
                          <a:cs typeface="Times New Roman"/>
                        </a:rPr>
                        <a:t>10</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a:solidFill>
                            <a:srgbClr val="000000"/>
                          </a:solidFill>
                          <a:latin typeface="Arial"/>
                          <a:ea typeface="Times New Roman"/>
                          <a:cs typeface="Times New Roman"/>
                        </a:rPr>
                        <a:t>10</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a:solidFill>
                            <a:srgbClr val="000000"/>
                          </a:solidFill>
                          <a:latin typeface="Arial"/>
                          <a:ea typeface="Times New Roman"/>
                          <a:cs typeface="Times New Roman"/>
                        </a:rPr>
                        <a:t>150</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a:solidFill>
                            <a:srgbClr val="000000"/>
                          </a:solidFill>
                          <a:latin typeface="Arial"/>
                          <a:ea typeface="Times New Roman"/>
                          <a:cs typeface="Times New Roman"/>
                        </a:rPr>
                        <a:t>47</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a:solidFill>
                            <a:srgbClr val="000000"/>
                          </a:solidFill>
                          <a:latin typeface="Arial"/>
                          <a:ea typeface="Times New Roman"/>
                          <a:cs typeface="Times New Roman"/>
                        </a:rPr>
                        <a:t>65</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dirty="0">
                          <a:solidFill>
                            <a:srgbClr val="000000"/>
                          </a:solidFill>
                          <a:latin typeface="Arial"/>
                          <a:ea typeface="Times New Roman"/>
                          <a:cs typeface="Times New Roman"/>
                        </a:rPr>
                        <a:t>WR 650</a:t>
                      </a:r>
                      <a:endParaRPr lang="en-US" sz="12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
        <p:nvSpPr>
          <p:cNvPr id="6" name="TextBox 5"/>
          <p:cNvSpPr txBox="1"/>
          <p:nvPr/>
        </p:nvSpPr>
        <p:spPr>
          <a:xfrm>
            <a:off x="330938" y="4598672"/>
            <a:ext cx="3177766" cy="369332"/>
          </a:xfrm>
          <a:prstGeom prst="rect">
            <a:avLst/>
          </a:prstGeom>
          <a:noFill/>
        </p:spPr>
        <p:txBody>
          <a:bodyPr wrap="square" rtlCol="0">
            <a:spAutoFit/>
          </a:bodyPr>
          <a:lstStyle/>
          <a:p>
            <a:r>
              <a:rPr lang="en-US" dirty="0" smtClean="0"/>
              <a:t>TH1802, ILC MBK klystron</a:t>
            </a:r>
            <a:endParaRPr lang="en-US" dirty="0"/>
          </a:p>
        </p:txBody>
      </p:sp>
      <p:pic>
        <p:nvPicPr>
          <p:cNvPr id="7" name="Picture 1" descr="P1140675"/>
          <p:cNvPicPr>
            <a:picLocks noChangeAspect="1" noChangeArrowheads="1"/>
          </p:cNvPicPr>
          <p:nvPr/>
        </p:nvPicPr>
        <p:blipFill>
          <a:blip r:embed="rId2" cstate="print"/>
          <a:srcRect l="3937" t="7590" r="2338" b="29195"/>
          <a:stretch>
            <a:fillRect/>
          </a:stretch>
        </p:blipFill>
        <p:spPr bwMode="auto">
          <a:xfrm>
            <a:off x="316871" y="2661719"/>
            <a:ext cx="3762375" cy="1905000"/>
          </a:xfrm>
          <a:prstGeom prst="rect">
            <a:avLst/>
          </a:prstGeom>
          <a:noFill/>
          <a:ln w="9525">
            <a:noFill/>
            <a:miter lim="800000"/>
            <a:headEnd/>
            <a:tailEnd/>
          </a:ln>
        </p:spPr>
      </p:pic>
      <p:graphicFrame>
        <p:nvGraphicFramePr>
          <p:cNvPr id="8" name="Table 7"/>
          <p:cNvGraphicFramePr>
            <a:graphicFrameLocks noGrp="1"/>
          </p:cNvGraphicFramePr>
          <p:nvPr/>
        </p:nvGraphicFramePr>
        <p:xfrm>
          <a:off x="190120" y="5394282"/>
          <a:ext cx="8793945" cy="1005840"/>
        </p:xfrm>
        <a:graphic>
          <a:graphicData uri="http://schemas.openxmlformats.org/drawingml/2006/table">
            <a:tbl>
              <a:tblPr/>
              <a:tblGrid>
                <a:gridCol w="631489"/>
                <a:gridCol w="844366"/>
                <a:gridCol w="772358"/>
                <a:gridCol w="609480"/>
                <a:gridCol w="827876"/>
                <a:gridCol w="1090291"/>
                <a:gridCol w="882194"/>
                <a:gridCol w="827876"/>
                <a:gridCol w="484197"/>
                <a:gridCol w="857116"/>
                <a:gridCol w="966702"/>
              </a:tblGrid>
              <a:tr h="190500">
                <a:tc>
                  <a:txBody>
                    <a:bodyPr/>
                    <a:lstStyle/>
                    <a:p>
                      <a:pPr marL="0" marR="0" algn="ctr">
                        <a:spcBef>
                          <a:spcPts val="300"/>
                        </a:spcBef>
                        <a:spcAft>
                          <a:spcPts val="300"/>
                        </a:spcAft>
                      </a:pPr>
                      <a:r>
                        <a:rPr lang="en-US" sz="1200" b="1" dirty="0">
                          <a:solidFill>
                            <a:srgbClr val="000000"/>
                          </a:solidFill>
                          <a:latin typeface="Arial"/>
                          <a:ea typeface="Times New Roman"/>
                          <a:cs typeface="Times New Roman"/>
                        </a:rPr>
                        <a:t>FREQ</a:t>
                      </a:r>
                      <a:endParaRPr lang="en-US" sz="12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Vklystron</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err="1">
                          <a:solidFill>
                            <a:srgbClr val="000000"/>
                          </a:solidFill>
                          <a:latin typeface="Arial"/>
                          <a:ea typeface="Times New Roman"/>
                          <a:cs typeface="Times New Roman"/>
                        </a:rPr>
                        <a:t>Iklystron</a:t>
                      </a:r>
                      <a:endParaRPr lang="en-US" sz="12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V pulse</a:t>
                      </a:r>
                      <a:endParaRPr lang="en-US" sz="1200">
                        <a:latin typeface="Arial"/>
                        <a:ea typeface="Times New Roman"/>
                        <a:cs typeface="Times New Roman"/>
                      </a:endParaRPr>
                    </a:p>
                    <a:p>
                      <a:pPr marL="0" marR="0" algn="ctr">
                        <a:spcBef>
                          <a:spcPts val="300"/>
                        </a:spcBef>
                        <a:spcAft>
                          <a:spcPts val="300"/>
                        </a:spcAft>
                      </a:pPr>
                      <a:r>
                        <a:rPr lang="en-US" sz="1200" b="1">
                          <a:solidFill>
                            <a:srgbClr val="000000"/>
                          </a:solidFill>
                          <a:latin typeface="Arial"/>
                          <a:ea typeface="Times New Roman"/>
                          <a:cs typeface="Times New Roman"/>
                        </a:rPr>
                        <a:t>width</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RF pulse</a:t>
                      </a:r>
                      <a:endParaRPr lang="en-US" sz="1200">
                        <a:latin typeface="Arial"/>
                        <a:ea typeface="Times New Roman"/>
                        <a:cs typeface="Times New Roman"/>
                      </a:endParaRPr>
                    </a:p>
                    <a:p>
                      <a:pPr marL="0" marR="0" algn="ctr">
                        <a:spcBef>
                          <a:spcPts val="300"/>
                        </a:spcBef>
                        <a:spcAft>
                          <a:spcPts val="300"/>
                        </a:spcAft>
                      </a:pPr>
                      <a:r>
                        <a:rPr lang="en-US" sz="1200" b="1">
                          <a:solidFill>
                            <a:srgbClr val="000000"/>
                          </a:solidFill>
                          <a:latin typeface="Arial"/>
                          <a:ea typeface="Times New Roman"/>
                          <a:cs typeface="Times New Roman"/>
                        </a:rPr>
                        <a:t>width</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Peak RF</a:t>
                      </a:r>
                      <a:endParaRPr lang="en-US" sz="1200">
                        <a:latin typeface="Arial"/>
                        <a:ea typeface="Times New Roman"/>
                        <a:cs typeface="Times New Roman"/>
                      </a:endParaRPr>
                    </a:p>
                    <a:p>
                      <a:pPr marL="0" marR="0" algn="ctr">
                        <a:spcBef>
                          <a:spcPts val="300"/>
                        </a:spcBef>
                        <a:spcAft>
                          <a:spcPts val="300"/>
                        </a:spcAft>
                      </a:pPr>
                      <a:r>
                        <a:rPr lang="en-US" sz="1200" b="1">
                          <a:solidFill>
                            <a:srgbClr val="000000"/>
                          </a:solidFill>
                          <a:latin typeface="Arial"/>
                          <a:ea typeface="Times New Roman"/>
                          <a:cs typeface="Times New Roman"/>
                        </a:rPr>
                        <a:t>Power</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Repetition</a:t>
                      </a:r>
                      <a:endParaRPr lang="en-US" sz="1200">
                        <a:latin typeface="Arial"/>
                        <a:ea typeface="Times New Roman"/>
                        <a:cs typeface="Times New Roman"/>
                      </a:endParaRPr>
                    </a:p>
                    <a:p>
                      <a:pPr marL="0" marR="0" algn="ctr">
                        <a:spcBef>
                          <a:spcPts val="300"/>
                        </a:spcBef>
                        <a:spcAft>
                          <a:spcPts val="300"/>
                        </a:spcAft>
                      </a:pPr>
                      <a:r>
                        <a:rPr lang="en-US" sz="1200" b="1">
                          <a:solidFill>
                            <a:srgbClr val="000000"/>
                          </a:solidFill>
                          <a:latin typeface="Arial"/>
                          <a:ea typeface="Times New Roman"/>
                          <a:cs typeface="Times New Roman"/>
                        </a:rPr>
                        <a:t>rate</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Average</a:t>
                      </a:r>
                      <a:endParaRPr lang="en-US" sz="1200">
                        <a:latin typeface="Arial"/>
                        <a:ea typeface="Times New Roman"/>
                        <a:cs typeface="Times New Roman"/>
                      </a:endParaRPr>
                    </a:p>
                    <a:p>
                      <a:pPr marL="0" marR="0" algn="ctr">
                        <a:spcBef>
                          <a:spcPts val="300"/>
                        </a:spcBef>
                        <a:spcAft>
                          <a:spcPts val="300"/>
                        </a:spcAft>
                      </a:pPr>
                      <a:r>
                        <a:rPr lang="en-US" sz="1200" b="1">
                          <a:solidFill>
                            <a:srgbClr val="000000"/>
                          </a:solidFill>
                          <a:latin typeface="Arial"/>
                          <a:ea typeface="Times New Roman"/>
                          <a:cs typeface="Times New Roman"/>
                        </a:rPr>
                        <a:t>Power</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Gain</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Efficiency</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Waveguide</a:t>
                      </a:r>
                      <a:endParaRPr lang="en-US" sz="12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0500">
                <a:tc>
                  <a:txBody>
                    <a:bodyPr/>
                    <a:lstStyle/>
                    <a:p>
                      <a:pPr marL="0" marR="0" algn="ctr">
                        <a:spcBef>
                          <a:spcPts val="300"/>
                        </a:spcBef>
                        <a:spcAft>
                          <a:spcPts val="300"/>
                        </a:spcAft>
                      </a:pPr>
                      <a:r>
                        <a:rPr lang="en-US" sz="1200" b="1">
                          <a:solidFill>
                            <a:srgbClr val="000000"/>
                          </a:solidFill>
                          <a:latin typeface="Arial"/>
                          <a:ea typeface="Times New Roman"/>
                          <a:cs typeface="Times New Roman"/>
                        </a:rPr>
                        <a:t>MHz</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kV</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A</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µs</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µs</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MW</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Hz</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kW</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dB</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 </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90500">
                <a:tc>
                  <a:txBody>
                    <a:bodyPr/>
                    <a:lstStyle/>
                    <a:p>
                      <a:pPr marL="0" marR="0" algn="ctr">
                        <a:spcBef>
                          <a:spcPts val="300"/>
                        </a:spcBef>
                        <a:spcAft>
                          <a:spcPts val="300"/>
                        </a:spcAft>
                      </a:pPr>
                      <a:r>
                        <a:rPr lang="en-US" sz="1200" b="1">
                          <a:solidFill>
                            <a:srgbClr val="000000"/>
                          </a:solidFill>
                          <a:latin typeface="Arial"/>
                          <a:ea typeface="Times New Roman"/>
                          <a:cs typeface="Times New Roman"/>
                        </a:rPr>
                        <a:t>999.52</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a:solidFill>
                            <a:srgbClr val="000000"/>
                          </a:solidFill>
                          <a:latin typeface="Arial"/>
                          <a:ea typeface="Times New Roman"/>
                          <a:cs typeface="Times New Roman"/>
                        </a:rPr>
                        <a:t> </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 </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 </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150</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smtClean="0">
                          <a:solidFill>
                            <a:srgbClr val="000000"/>
                          </a:solidFill>
                          <a:latin typeface="Arial"/>
                          <a:ea typeface="Times New Roman"/>
                          <a:cs typeface="Times New Roman"/>
                        </a:rPr>
                        <a:t>15-20</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50</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smtClean="0">
                          <a:solidFill>
                            <a:srgbClr val="000000"/>
                          </a:solidFill>
                          <a:latin typeface="Arial"/>
                          <a:ea typeface="Times New Roman"/>
                          <a:cs typeface="Times New Roman"/>
                        </a:rPr>
                        <a:t>113</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a:solidFill>
                            <a:srgbClr val="000000"/>
                          </a:solidFill>
                          <a:latin typeface="Arial"/>
                          <a:ea typeface="Times New Roman"/>
                          <a:cs typeface="Times New Roman"/>
                        </a:rPr>
                        <a:t> </a:t>
                      </a:r>
                      <a:endParaRPr lang="en-US"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a:solidFill>
                            <a:srgbClr val="FF0000"/>
                          </a:solidFill>
                          <a:latin typeface="Arial"/>
                          <a:ea typeface="Times New Roman"/>
                          <a:cs typeface="Times New Roman"/>
                        </a:rPr>
                        <a:t>70</a:t>
                      </a:r>
                      <a:endParaRPr lang="en-US" sz="1200" dirty="0">
                        <a:solidFill>
                          <a:srgbClr val="FF0000"/>
                        </a:solidFill>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spcBef>
                          <a:spcPts val="300"/>
                        </a:spcBef>
                        <a:spcAft>
                          <a:spcPts val="300"/>
                        </a:spcAft>
                      </a:pPr>
                      <a:r>
                        <a:rPr lang="en-US" sz="1200" b="1" dirty="0">
                          <a:solidFill>
                            <a:srgbClr val="000000"/>
                          </a:solidFill>
                          <a:latin typeface="Arial"/>
                          <a:ea typeface="Times New Roman"/>
                          <a:cs typeface="Times New Roman"/>
                        </a:rPr>
                        <a:t> </a:t>
                      </a:r>
                      <a:endParaRPr lang="en-US" sz="12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pic>
        <p:nvPicPr>
          <p:cNvPr id="9" name="Picture 3"/>
          <p:cNvPicPr>
            <a:picLocks noChangeAspect="1" noChangeArrowheads="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070319" y="2224732"/>
            <a:ext cx="3618926" cy="3120182"/>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スライド番号プレースホルダ 6"/>
          <p:cNvSpPr>
            <a:spLocks noGrp="1"/>
          </p:cNvSpPr>
          <p:nvPr>
            <p:ph type="sldNum" sz="quarter" idx="12"/>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B205024-47F6-481C-8626-C170DB8F96E0}" type="slidenum">
              <a:rPr lang="en-US" altLang="ja-JP" sz="1400" smtClean="0">
                <a:latin typeface="Times New Roman" pitchFamily="18" charset="0"/>
              </a:rPr>
              <a:pPr eaLnBrk="1" hangingPunct="1"/>
              <a:t>2</a:t>
            </a:fld>
            <a:endParaRPr lang="en-US" altLang="ja-JP" sz="1400" smtClean="0">
              <a:latin typeface="Times New Roman" pitchFamily="18" charset="0"/>
            </a:endParaRPr>
          </a:p>
        </p:txBody>
      </p:sp>
      <p:sp>
        <p:nvSpPr>
          <p:cNvPr id="398339" name="Rectangle 3"/>
          <p:cNvSpPr>
            <a:spLocks noGrp="1" noChangeArrowheads="1"/>
          </p:cNvSpPr>
          <p:nvPr>
            <p:ph type="title"/>
          </p:nvPr>
        </p:nvSpPr>
        <p:spPr>
          <a:xfrm>
            <a:off x="-1588" y="-100013"/>
            <a:ext cx="9145588" cy="720726"/>
          </a:xfrm>
        </p:spPr>
        <p:txBody>
          <a:bodyPr/>
          <a:lstStyle/>
          <a:p>
            <a:pPr eaLnBrk="1" hangingPunct="1">
              <a:defRPr/>
            </a:pPr>
            <a:r>
              <a:rPr lang="en-US" altLang="ja-JP" sz="2800" b="1" dirty="0" smtClean="0">
                <a:latin typeface="+mn-ea"/>
                <a:ea typeface="+mn-ea"/>
              </a:rPr>
              <a:t>9 mA study at FLASH on Sep., 2012</a:t>
            </a:r>
            <a:endParaRPr lang="ja-JP" altLang="en-US" sz="2800" b="1" dirty="0" smtClean="0">
              <a:latin typeface="+mn-ea"/>
              <a:ea typeface="+mn-ea"/>
            </a:endParaRPr>
          </a:p>
        </p:txBody>
      </p:sp>
      <p:sp>
        <p:nvSpPr>
          <p:cNvPr id="398363" name="Text Box 27"/>
          <p:cNvSpPr txBox="1">
            <a:spLocks noChangeArrowheads="1"/>
          </p:cNvSpPr>
          <p:nvPr/>
        </p:nvSpPr>
        <p:spPr bwMode="auto">
          <a:xfrm>
            <a:off x="1692275" y="692150"/>
            <a:ext cx="5365750" cy="646113"/>
          </a:xfrm>
          <a:prstGeom prst="rect">
            <a:avLst/>
          </a:prstGeom>
          <a:noFill/>
          <a:ln w="9525">
            <a:noFill/>
            <a:miter lim="800000"/>
            <a:headEnd/>
            <a:tailEnd/>
          </a:ln>
          <a:effectLst/>
        </p:spPr>
        <p:txBody>
          <a:bodyPr wrap="none">
            <a:spAutoFit/>
          </a:bodyPr>
          <a:lstStyle/>
          <a:p>
            <a:pPr algn="ctr">
              <a:defRPr/>
            </a:pPr>
            <a:r>
              <a:rPr lang="en-US" altLang="ja-JP" sz="3600" b="1" i="1" dirty="0">
                <a:solidFill>
                  <a:srgbClr val="0000FF"/>
                </a:solidFill>
                <a:latin typeface="+mn-lt"/>
                <a:ea typeface="ＭＳ Ｐゴシック" pitchFamily="50" charset="-128"/>
                <a:cs typeface="Times New Roman" pitchFamily="18" charset="0"/>
              </a:rPr>
              <a:t>Shin MICHIZONO (KEK)</a:t>
            </a:r>
          </a:p>
        </p:txBody>
      </p:sp>
      <p:sp>
        <p:nvSpPr>
          <p:cNvPr id="6149" name="フッター プレースホルダ 6"/>
          <p:cNvSpPr>
            <a:spLocks noGrp="1"/>
          </p:cNvSpPr>
          <p:nvPr>
            <p:ph type="ftr" sz="quarter" idx="1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sp>
        <p:nvSpPr>
          <p:cNvPr id="6150" name="テキスト ボックス 5"/>
          <p:cNvSpPr txBox="1">
            <a:spLocks noChangeArrowheads="1"/>
          </p:cNvSpPr>
          <p:nvPr/>
        </p:nvSpPr>
        <p:spPr bwMode="auto">
          <a:xfrm>
            <a:off x="250825" y="1700808"/>
            <a:ext cx="8605838" cy="341632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2400" b="1" i="1" dirty="0"/>
              <a:t>Outline</a:t>
            </a:r>
          </a:p>
          <a:p>
            <a:pPr marL="400050" indent="-400050" eaLnBrk="1" hangingPunct="1">
              <a:buAutoNum type="romanUcPeriod"/>
            </a:pPr>
            <a:r>
              <a:rPr lang="en-US" altLang="ja-JP" sz="2400" dirty="0" smtClean="0"/>
              <a:t>Achievement before Sep.2012</a:t>
            </a:r>
          </a:p>
          <a:p>
            <a:pPr marL="400050" indent="-400050" eaLnBrk="1" hangingPunct="1">
              <a:buAutoNum type="romanUcPeriod"/>
            </a:pPr>
            <a:r>
              <a:rPr lang="en-US" altLang="ja-JP" sz="2400" dirty="0"/>
              <a:t>Study items for ILC</a:t>
            </a:r>
          </a:p>
          <a:p>
            <a:pPr eaLnBrk="1" hangingPunct="1"/>
            <a:r>
              <a:rPr lang="en-US" altLang="ja-JP" sz="2400" dirty="0" smtClean="0"/>
              <a:t>III. Study plan</a:t>
            </a:r>
          </a:p>
          <a:p>
            <a:pPr eaLnBrk="1" hangingPunct="1"/>
            <a:r>
              <a:rPr lang="en-US" altLang="ja-JP" sz="2400" dirty="0" smtClean="0"/>
              <a:t>IV. Study results</a:t>
            </a:r>
          </a:p>
          <a:p>
            <a:pPr eaLnBrk="1" hangingPunct="1">
              <a:buFont typeface="Wingdings" pitchFamily="2" charset="2"/>
              <a:buChar char="l"/>
            </a:pPr>
            <a:r>
              <a:rPr lang="en-US" altLang="ja-JP" sz="2400" dirty="0" smtClean="0"/>
              <a:t> Gradient study for near </a:t>
            </a:r>
            <a:r>
              <a:rPr lang="en-US" altLang="ja-JP" sz="2400" dirty="0"/>
              <a:t>quench limit operation</a:t>
            </a:r>
          </a:p>
          <a:p>
            <a:pPr eaLnBrk="1" hangingPunct="1">
              <a:buFont typeface="Wingdings" pitchFamily="2" charset="2"/>
              <a:buChar char="l"/>
            </a:pPr>
            <a:r>
              <a:rPr lang="en-US" altLang="ja-JP" sz="2400" dirty="0"/>
              <a:t> Klystron output linearization</a:t>
            </a:r>
          </a:p>
          <a:p>
            <a:pPr eaLnBrk="1" hangingPunct="1">
              <a:buFont typeface="Wingdings" pitchFamily="2" charset="2"/>
              <a:buChar char="l"/>
            </a:pPr>
            <a:r>
              <a:rPr lang="en-US" altLang="ja-JP" sz="2400" dirty="0"/>
              <a:t> RF operation near klystron </a:t>
            </a:r>
            <a:r>
              <a:rPr lang="en-US" altLang="ja-JP" sz="2400" dirty="0" smtClean="0"/>
              <a:t>saturation</a:t>
            </a:r>
          </a:p>
          <a:p>
            <a:pPr eaLnBrk="1" hangingPunct="1"/>
            <a:r>
              <a:rPr lang="en-US" altLang="ja-JP" sz="2400" dirty="0" smtClean="0"/>
              <a:t>V. Summary and future </a:t>
            </a:r>
            <a:r>
              <a:rPr lang="en-US" altLang="ja-JP" sz="2400" dirty="0"/>
              <a:t>plan</a:t>
            </a:r>
          </a:p>
        </p:txBody>
      </p:sp>
      <p:sp>
        <p:nvSpPr>
          <p:cNvPr id="2" name="正方形/長方形 1"/>
          <p:cNvSpPr/>
          <p:nvPr/>
        </p:nvSpPr>
        <p:spPr>
          <a:xfrm>
            <a:off x="0" y="3561880"/>
            <a:ext cx="8310531" cy="1201099"/>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Rectangle 3"/>
          <p:cNvSpPr>
            <a:spLocks noChangeArrowheads="1"/>
          </p:cNvSpPr>
          <p:nvPr/>
        </p:nvSpPr>
        <p:spPr bwMode="auto">
          <a:xfrm>
            <a:off x="0" y="6611797"/>
            <a:ext cx="221995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Michizono</a:t>
            </a:r>
            <a:r>
              <a:rPr lang="en-US" sz="1000" i="1" u="sng" dirty="0" smtClean="0">
                <a:solidFill>
                  <a:schemeClr val="accent6">
                    <a:lumMod val="75000"/>
                  </a:schemeClr>
                </a:solidFill>
              </a:rPr>
              <a:t> - </a:t>
            </a:r>
            <a:r>
              <a:rPr lang="en-US" sz="1000" i="1" u="sng" dirty="0" smtClean="0">
                <a:solidFill>
                  <a:schemeClr val="accent6">
                    <a:lumMod val="75000"/>
                  </a:schemeClr>
                </a:solidFill>
              </a:rPr>
              <a:t>9 </a:t>
            </a:r>
            <a:r>
              <a:rPr lang="en-US" sz="1000" i="1" u="sng" dirty="0" err="1" smtClean="0">
                <a:solidFill>
                  <a:schemeClr val="accent6">
                    <a:lumMod val="75000"/>
                  </a:schemeClr>
                </a:solidFill>
              </a:rPr>
              <a:t>mA</a:t>
            </a:r>
            <a:r>
              <a:rPr lang="en-US" sz="1000" i="1" u="sng" dirty="0" smtClean="0">
                <a:solidFill>
                  <a:schemeClr val="accent6">
                    <a:lumMod val="75000"/>
                  </a:schemeClr>
                </a:solidFill>
              </a:rPr>
              <a:t> study at FLASH</a:t>
            </a:r>
            <a:endParaRPr lang="en-US" sz="1000" i="1" u="sng" dirty="0">
              <a:solidFill>
                <a:schemeClr val="accent6">
                  <a:lumMod val="75000"/>
                </a:scheme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69689446"/>
      </p:ext>
    </p:extLst>
  </p:cSld>
  <p:clrMapOvr>
    <a:masterClrMapping/>
  </p:clrMapOvr>
  <p:transition advTm="5144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20</a:t>
            </a:fld>
            <a:endParaRPr lang="en-US"/>
          </a:p>
        </p:txBody>
      </p:sp>
      <p:sp>
        <p:nvSpPr>
          <p:cNvPr id="3" name="Title 1"/>
          <p:cNvSpPr txBox="1">
            <a:spLocks/>
          </p:cNvSpPr>
          <p:nvPr/>
        </p:nvSpPr>
        <p:spPr>
          <a:xfrm>
            <a:off x="1219200" y="653820"/>
            <a:ext cx="6781800" cy="914400"/>
          </a:xfrm>
          <a:prstGeom prst="rect">
            <a:avLst/>
          </a:prstGeom>
        </p:spPr>
        <p:txBody>
          <a:bodyPr/>
          <a:lstStyle/>
          <a:p>
            <a:pPr algn="ctr" eaLnBrk="0" hangingPunct="0">
              <a:lnSpc>
                <a:spcPct val="90000"/>
              </a:lnSpc>
              <a:defRPr/>
            </a:pPr>
            <a:r>
              <a:rPr lang="en-US" sz="3600" b="1" kern="0" dirty="0" smtClean="0">
                <a:solidFill>
                  <a:schemeClr val="accent1">
                    <a:lumMod val="75000"/>
                  </a:schemeClr>
                </a:solidFill>
                <a:effectLst>
                  <a:outerShdw blurRad="38100" dist="38100" dir="2700000" algn="tl">
                    <a:srgbClr val="000000"/>
                  </a:outerShdw>
                </a:effectLst>
                <a:latin typeface="+mj-lt"/>
                <a:ea typeface="+mj-ea"/>
                <a:cs typeface="+mj-cs"/>
              </a:rPr>
              <a:t>What do we plan to do until 2016</a:t>
            </a:r>
          </a:p>
          <a:p>
            <a:pPr algn="ctr" eaLnBrk="0" hangingPunct="0">
              <a:lnSpc>
                <a:spcPct val="90000"/>
              </a:lnSpc>
              <a:defRPr/>
            </a:pPr>
            <a:r>
              <a:rPr lang="en-US" sz="2000" b="1" kern="0" dirty="0" smtClean="0">
                <a:solidFill>
                  <a:schemeClr val="accent1">
                    <a:lumMod val="75000"/>
                  </a:schemeClr>
                </a:solidFill>
                <a:effectLst>
                  <a:outerShdw blurRad="38100" dist="38100" dir="2700000" algn="tl">
                    <a:srgbClr val="000000"/>
                  </a:outerShdw>
                </a:effectLst>
                <a:latin typeface="+mj-lt"/>
                <a:ea typeface="+mj-ea"/>
                <a:cs typeface="+mj-cs"/>
              </a:rPr>
              <a:t>Optimistic and rough planning</a:t>
            </a:r>
            <a:endParaRPr lang="en-US" sz="2000" b="1" kern="0" dirty="0">
              <a:solidFill>
                <a:schemeClr val="accent1">
                  <a:lumMod val="75000"/>
                </a:schemeClr>
              </a:solidFill>
              <a:effectLst>
                <a:outerShdw blurRad="38100" dist="38100" dir="2700000" algn="tl">
                  <a:srgbClr val="000000"/>
                </a:outerShdw>
              </a:effectLst>
              <a:latin typeface="+mj-lt"/>
              <a:ea typeface="+mj-ea"/>
              <a:cs typeface="+mj-cs"/>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6599" y="2182617"/>
            <a:ext cx="9047002" cy="276085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5" name="TextBox 4"/>
          <p:cNvSpPr txBox="1"/>
          <p:nvPr/>
        </p:nvSpPr>
        <p:spPr>
          <a:xfrm>
            <a:off x="522514" y="5449078"/>
            <a:ext cx="8070980" cy="646331"/>
          </a:xfrm>
          <a:prstGeom prst="rect">
            <a:avLst/>
          </a:prstGeom>
          <a:noFill/>
        </p:spPr>
        <p:txBody>
          <a:bodyPr wrap="square" rtlCol="0">
            <a:spAutoFit/>
          </a:bodyPr>
          <a:lstStyle/>
          <a:p>
            <a:r>
              <a:rPr lang="en-GB" dirty="0" smtClean="0"/>
              <a:t>Create a gun test facility to test the source</a:t>
            </a:r>
          </a:p>
          <a:p>
            <a:r>
              <a:rPr lang="en-GB" dirty="0" smtClean="0"/>
              <a:t>and a high power test stand to test the klystron, modulator and </a:t>
            </a:r>
            <a:r>
              <a:rPr lang="en-GB" dirty="0" err="1" smtClean="0"/>
              <a:t>rf</a:t>
            </a:r>
            <a:r>
              <a:rPr lang="en-GB" dirty="0" smtClean="0"/>
              <a:t> structures</a:t>
            </a:r>
            <a:endParaRPr lang="en-GB" dirty="0"/>
          </a:p>
        </p:txBody>
      </p:sp>
      <p:sp>
        <p:nvSpPr>
          <p:cNvPr id="6" name="Rectangle 3"/>
          <p:cNvSpPr>
            <a:spLocks noChangeArrowheads="1"/>
          </p:cNvSpPr>
          <p:nvPr/>
        </p:nvSpPr>
        <p:spPr bwMode="auto">
          <a:xfrm>
            <a:off x="0" y="6611797"/>
            <a:ext cx="385826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Doebert</a:t>
            </a:r>
            <a:r>
              <a:rPr lang="en-US" sz="1000" i="1" u="sng" dirty="0" smtClean="0">
                <a:solidFill>
                  <a:schemeClr val="accent6">
                    <a:lumMod val="75000"/>
                  </a:schemeClr>
                </a:solidFill>
              </a:rPr>
              <a:t> - </a:t>
            </a:r>
            <a:r>
              <a:rPr lang="en-US" sz="1000" i="1" u="sng" dirty="0" smtClean="0">
                <a:solidFill>
                  <a:schemeClr val="accent6">
                    <a:lumMod val="75000"/>
                  </a:schemeClr>
                </a:solidFill>
              </a:rPr>
              <a:t>Plans </a:t>
            </a:r>
            <a:r>
              <a:rPr lang="en-US" sz="1000" i="1" u="sng" dirty="0" smtClean="0">
                <a:solidFill>
                  <a:schemeClr val="accent6">
                    <a:lumMod val="75000"/>
                  </a:schemeClr>
                </a:solidFill>
              </a:rPr>
              <a:t>for the drive beam front-end and CLIC zero outlook</a:t>
            </a:r>
            <a:endParaRPr lang="en-US" sz="1000" i="1" u="sng"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21</a:t>
            </a:fld>
            <a:endParaRPr lang="en-US"/>
          </a:p>
        </p:txBody>
      </p:sp>
      <p:sp>
        <p:nvSpPr>
          <p:cNvPr id="3" name="Rectangle 3"/>
          <p:cNvSpPr>
            <a:spLocks noChangeArrowheads="1"/>
          </p:cNvSpPr>
          <p:nvPr/>
        </p:nvSpPr>
        <p:spPr bwMode="auto">
          <a:xfrm>
            <a:off x="0" y="6611797"/>
            <a:ext cx="385826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Doebert</a:t>
            </a:r>
            <a:r>
              <a:rPr lang="en-US" sz="1000" i="1" u="sng" dirty="0" smtClean="0">
                <a:solidFill>
                  <a:schemeClr val="accent6">
                    <a:lumMod val="75000"/>
                  </a:schemeClr>
                </a:solidFill>
              </a:rPr>
              <a:t> - </a:t>
            </a:r>
            <a:r>
              <a:rPr lang="en-US" sz="1000" i="1" u="sng" dirty="0" smtClean="0">
                <a:solidFill>
                  <a:schemeClr val="accent6">
                    <a:lumMod val="75000"/>
                  </a:schemeClr>
                </a:solidFill>
              </a:rPr>
              <a:t>Plans </a:t>
            </a:r>
            <a:r>
              <a:rPr lang="en-US" sz="1000" i="1" u="sng" dirty="0" smtClean="0">
                <a:solidFill>
                  <a:schemeClr val="accent6">
                    <a:lumMod val="75000"/>
                  </a:schemeClr>
                </a:solidFill>
              </a:rPr>
              <a:t>for the drive beam front-end and CLIC zero outlook</a:t>
            </a:r>
            <a:endParaRPr lang="en-US" sz="1000" i="1" u="sng" dirty="0">
              <a:solidFill>
                <a:schemeClr val="accent6">
                  <a:lumMod val="75000"/>
                </a:schemeClr>
              </a:solidFill>
            </a:endParaRPr>
          </a:p>
        </p:txBody>
      </p:sp>
      <p:pic>
        <p:nvPicPr>
          <p:cNvPr id="4" name="Picture 3"/>
          <p:cNvPicPr>
            <a:picLocks noChangeAspect="1"/>
          </p:cNvPicPr>
          <p:nvPr/>
        </p:nvPicPr>
        <p:blipFill>
          <a:blip r:embed="rId2"/>
          <a:stretch>
            <a:fillRect/>
          </a:stretch>
        </p:blipFill>
        <p:spPr>
          <a:xfrm>
            <a:off x="692032" y="722924"/>
            <a:ext cx="7562968" cy="581313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pPr/>
              <a:t>22</a:t>
            </a:fld>
            <a:endParaRPr lang="en-US"/>
          </a:p>
        </p:txBody>
      </p:sp>
      <p:sp>
        <p:nvSpPr>
          <p:cNvPr id="3" name="Title 1"/>
          <p:cNvSpPr txBox="1">
            <a:spLocks/>
          </p:cNvSpPr>
          <p:nvPr/>
        </p:nvSpPr>
        <p:spPr>
          <a:xfrm>
            <a:off x="711200" y="465928"/>
            <a:ext cx="7772400" cy="679857"/>
          </a:xfrm>
          <a:prstGeom prst="rect">
            <a:avLst/>
          </a:prstGeom>
          <a:noFill/>
          <a:ln>
            <a:noFill/>
          </a:ln>
          <a:effectLst/>
        </p:spPr>
        <p:txBody>
          <a:bodyPr vert="horz" lIns="91440" tIns="45720" rIns="91440" bIns="45720" rtlCol="0" anchor="ctr">
            <a:normAutofit fontScale="92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5C92B5"/>
                </a:solidFill>
                <a:effectLst>
                  <a:outerShdw blurRad="38100" dist="38100" dir="2700000" algn="tl">
                    <a:srgbClr val="000000">
                      <a:alpha val="43137"/>
                    </a:srgbClr>
                  </a:outerShdw>
                </a:effectLst>
                <a:uLnTx/>
                <a:uFillTx/>
                <a:latin typeface="+mj-lt"/>
                <a:ea typeface="+mj-ea"/>
                <a:cs typeface="+mj-cs"/>
              </a:rPr>
              <a:t>Conclusions</a:t>
            </a:r>
            <a:r>
              <a:rPr kumimoji="0" lang="en-US" sz="3200" b="0" i="0" u="none" strike="noStrike" kern="1200" cap="none" spc="0" normalizeH="0" baseline="0" noProof="0" dirty="0" smtClean="0">
                <a:ln>
                  <a:noFill/>
                </a:ln>
                <a:solidFill>
                  <a:srgbClr val="00A3D2"/>
                </a:solidFill>
                <a:effectLst>
                  <a:outerShdw blurRad="38100" dist="38100" dir="2700000" algn="tl">
                    <a:srgbClr val="000000">
                      <a:alpha val="43137"/>
                    </a:srgbClr>
                  </a:outerShdw>
                </a:effectLst>
                <a:uLnTx/>
                <a:uFillTx/>
                <a:latin typeface="+mj-lt"/>
                <a:ea typeface="+mj-ea"/>
                <a:cs typeface="+mj-cs"/>
              </a:rPr>
              <a:t/>
            </a:r>
            <a:br>
              <a:rPr kumimoji="0" lang="en-US" sz="3200" b="0" i="0" u="none" strike="noStrike" kern="1200" cap="none" spc="0" normalizeH="0" baseline="0" noProof="0" dirty="0" smtClean="0">
                <a:ln>
                  <a:noFill/>
                </a:ln>
                <a:solidFill>
                  <a:srgbClr val="00A3D2"/>
                </a:solidFill>
                <a:effectLst>
                  <a:outerShdw blurRad="38100" dist="38100" dir="2700000" algn="tl">
                    <a:srgbClr val="000000">
                      <a:alpha val="43137"/>
                    </a:srgbClr>
                  </a:outerShdw>
                </a:effectLst>
                <a:uLnTx/>
                <a:uFillTx/>
                <a:latin typeface="+mj-lt"/>
                <a:ea typeface="+mj-ea"/>
                <a:cs typeface="+mj-cs"/>
              </a:rPr>
            </a:br>
            <a:endParaRPr kumimoji="0" lang="en-US" sz="1400" b="0" i="0" u="none" strike="noStrike" kern="1200" cap="none" spc="0" normalizeH="0" baseline="0" noProof="0" dirty="0">
              <a:ln>
                <a:noFill/>
              </a:ln>
              <a:solidFill>
                <a:srgbClr val="5C92B5"/>
              </a:solidFill>
              <a:effectLst>
                <a:outerShdw blurRad="38100" dist="38100" dir="2700000" algn="tl">
                  <a:srgbClr val="000000">
                    <a:alpha val="43137"/>
                  </a:srgbClr>
                </a:outerShdw>
              </a:effectLst>
              <a:uLnTx/>
              <a:uFillTx/>
              <a:latin typeface="+mj-lt"/>
              <a:ea typeface="+mj-ea"/>
              <a:cs typeface="+mj-cs"/>
            </a:endParaRPr>
          </a:p>
        </p:txBody>
      </p:sp>
      <p:sp>
        <p:nvSpPr>
          <p:cNvPr id="4" name="Content Placeholder 2"/>
          <p:cNvSpPr txBox="1">
            <a:spLocks/>
          </p:cNvSpPr>
          <p:nvPr/>
        </p:nvSpPr>
        <p:spPr>
          <a:xfrm>
            <a:off x="419006" y="1231717"/>
            <a:ext cx="8229600" cy="5356545"/>
          </a:xfrm>
          <a:prstGeom prst="rect">
            <a:avLst/>
          </a:prstGeom>
        </p:spPr>
        <p:txBody>
          <a:bodyPr>
            <a:noAutofit/>
          </a:bodyPr>
          <a:lstStyle/>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r>
              <a:rPr lang="en-US" dirty="0" smtClean="0">
                <a:solidFill>
                  <a:srgbClr val="000000"/>
                </a:solidFill>
              </a:rPr>
              <a:t>ILC now concentrating on SC </a:t>
            </a:r>
            <a:r>
              <a:rPr lang="en-US" dirty="0" err="1" smtClean="0">
                <a:solidFill>
                  <a:srgbClr val="000000"/>
                </a:solidFill>
              </a:rPr>
              <a:t>linac</a:t>
            </a:r>
            <a:r>
              <a:rPr lang="en-US" dirty="0" smtClean="0">
                <a:solidFill>
                  <a:srgbClr val="000000"/>
                </a:solidFill>
              </a:rPr>
              <a:t> operation.</a:t>
            </a: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kumimoji="0" lang="en-US" sz="1800" b="0" i="0" u="none" strike="noStrike" kern="1200" cap="none" spc="0" normalizeH="0" baseline="0" noProof="0" dirty="0" smtClean="0">
              <a:ln>
                <a:noFill/>
              </a:ln>
              <a:solidFill>
                <a:srgbClr val="000000"/>
              </a:solidFill>
              <a:effectLst/>
              <a:uLnTx/>
              <a:uFillTx/>
              <a:latin typeface="+mn-lt"/>
              <a:ea typeface="+mn-ea"/>
              <a:cs typeface="+mn-cs"/>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smtClean="0">
                <a:ln>
                  <a:noFill/>
                </a:ln>
                <a:solidFill>
                  <a:srgbClr val="000000"/>
                </a:solidFill>
                <a:effectLst/>
                <a:uLnTx/>
                <a:uFillTx/>
                <a:latin typeface="+mn-lt"/>
                <a:ea typeface="+mn-ea"/>
                <a:cs typeface="+mn-cs"/>
              </a:rPr>
              <a:t>Good results </a:t>
            </a:r>
            <a:r>
              <a:rPr lang="en-US" dirty="0" smtClean="0">
                <a:solidFill>
                  <a:srgbClr val="000000"/>
                </a:solidFill>
              </a:rPr>
              <a:t>with “ILC-like” beams </a:t>
            </a:r>
            <a:r>
              <a:rPr kumimoji="0" lang="en-US" sz="1800" b="0" i="0" u="none" strike="noStrike" kern="1200" cap="none" spc="0" normalizeH="0" baseline="0" noProof="0" dirty="0" smtClean="0">
                <a:ln>
                  <a:noFill/>
                </a:ln>
                <a:solidFill>
                  <a:srgbClr val="000000"/>
                </a:solidFill>
                <a:effectLst/>
                <a:uLnTx/>
                <a:uFillTx/>
                <a:latin typeface="+mn-lt"/>
                <a:ea typeface="+mn-ea"/>
                <a:cs typeface="+mn-cs"/>
              </a:rPr>
              <a:t>reported from Flash and STF.</a:t>
            </a: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smtClean="0">
                <a:ln>
                  <a:noFill/>
                </a:ln>
                <a:solidFill>
                  <a:srgbClr val="000000"/>
                </a:solidFill>
                <a:effectLst/>
                <a:uLnTx/>
                <a:uFillTx/>
                <a:latin typeface="+mn-lt"/>
                <a:ea typeface="+mn-ea"/>
                <a:cs typeface="+mn-cs"/>
              </a:rPr>
              <a:t>EU-XFEL will provide a lot of operational experience.</a:t>
            </a: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smtClean="0">
                <a:ln>
                  <a:noFill/>
                </a:ln>
                <a:solidFill>
                  <a:srgbClr val="000000"/>
                </a:solidFill>
                <a:effectLst/>
                <a:uLnTx/>
                <a:uFillTx/>
                <a:latin typeface="+mn-lt"/>
                <a:ea typeface="+mn-ea"/>
                <a:cs typeface="+mn-cs"/>
              </a:rPr>
              <a:t>CTF3</a:t>
            </a:r>
            <a:r>
              <a:rPr kumimoji="0" lang="en-US" sz="1800" b="0" i="0" u="none" strike="noStrike" kern="1200" cap="none" spc="0" normalizeH="0" noProof="0" dirty="0" smtClean="0">
                <a:ln>
                  <a:noFill/>
                </a:ln>
                <a:solidFill>
                  <a:srgbClr val="000000"/>
                </a:solidFill>
                <a:effectLst/>
                <a:uLnTx/>
                <a:uFillTx/>
                <a:latin typeface="+mn-lt"/>
                <a:ea typeface="+mn-ea"/>
                <a:cs typeface="+mn-cs"/>
              </a:rPr>
              <a:t> has completed its initial program. Future program centered on </a:t>
            </a:r>
            <a:r>
              <a:rPr lang="en-US" dirty="0" smtClean="0">
                <a:solidFill>
                  <a:srgbClr val="000000"/>
                </a:solidFill>
              </a:rPr>
              <a:t>Two-Beam modules tests.</a:t>
            </a: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r>
              <a:rPr lang="en-US" dirty="0" smtClean="0">
                <a:solidFill>
                  <a:srgbClr val="000000"/>
                </a:solidFill>
              </a:rPr>
              <a:t>R&amp;D on high average power drive beam generation to prepare technology and complement CTF3 results – drive beam front-end facility in preparation.</a:t>
            </a: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r>
              <a:rPr lang="en-US" dirty="0" smtClean="0">
                <a:solidFill>
                  <a:srgbClr val="000000"/>
                </a:solidFill>
              </a:rPr>
              <a:t>Importance of system tests beyond main </a:t>
            </a:r>
            <a:r>
              <a:rPr lang="en-US" dirty="0" err="1" smtClean="0">
                <a:solidFill>
                  <a:srgbClr val="000000"/>
                </a:solidFill>
              </a:rPr>
              <a:t>linac</a:t>
            </a:r>
            <a:r>
              <a:rPr lang="en-US" dirty="0" smtClean="0">
                <a:solidFill>
                  <a:srgbClr val="000000"/>
                </a:solidFill>
              </a:rPr>
              <a:t>, for critical sub-system: BDS (ATF), damping ring, main beam generation.</a:t>
            </a: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r>
              <a:rPr lang="en-US" dirty="0" smtClean="0">
                <a:solidFill>
                  <a:srgbClr val="000000"/>
                </a:solidFill>
              </a:rPr>
              <a:t>Integrated tests &gt; “dream facilities”…</a:t>
            </a: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lang="en-US" dirty="0" smtClean="0">
              <a:solidFill>
                <a:srgbClr val="000000"/>
              </a:solidFill>
            </a:endParaRPr>
          </a:p>
          <a:p>
            <a:pPr marL="363538" marR="0" lvl="0" indent="-363538" algn="l" defTabSz="457200" rtl="0" eaLnBrk="1" fontAlgn="auto" latinLnBrk="0" hangingPunct="1">
              <a:lnSpc>
                <a:spcPct val="100000"/>
              </a:lnSpc>
              <a:spcBef>
                <a:spcPct val="20000"/>
              </a:spcBef>
              <a:spcAft>
                <a:spcPts val="0"/>
              </a:spcAft>
              <a:buClrTx/>
              <a:buSzTx/>
              <a:buFont typeface="Arial"/>
              <a:buChar char="•"/>
              <a:tabLst/>
              <a:defRPr/>
            </a:pPr>
            <a:endParaRPr kumimoji="0" lang="en-US" sz="1800" b="0" i="0" u="none" strike="noStrike" kern="1200" cap="none" spc="0" normalizeH="0" baseline="0" noProof="0" dirty="0" smtClean="0">
              <a:ln>
                <a:noFill/>
              </a:ln>
              <a:solidFill>
                <a:srgbClr val="0000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8" name="Group 7"/>
          <p:cNvGrpSpPr/>
          <p:nvPr/>
        </p:nvGrpSpPr>
        <p:grpSpPr>
          <a:xfrm>
            <a:off x="-33365" y="1298608"/>
            <a:ext cx="9162628" cy="2753721"/>
            <a:chOff x="0" y="1319551"/>
            <a:chExt cx="9162628" cy="2753721"/>
          </a:xfrm>
        </p:grpSpPr>
        <p:pic>
          <p:nvPicPr>
            <p:cNvPr id="4099" name="Picture 3" descr="D:\Conferences\Linac 2012\poster\flatwithbeam_a.png"/>
            <p:cNvPicPr>
              <a:picLocks noChangeAspect="1" noChangeArrowheads="1"/>
            </p:cNvPicPr>
            <p:nvPr/>
          </p:nvPicPr>
          <p:blipFill rotWithShape="1">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3074" t="1" b="5967"/>
            <a:stretch/>
          </p:blipFill>
          <p:spPr bwMode="auto">
            <a:xfrm>
              <a:off x="0" y="1323763"/>
              <a:ext cx="3363419" cy="244051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100" name="Picture 4" descr="D:\Conferences\Linac 2012\poster\flatwithbeam_b.png"/>
            <p:cNvPicPr>
              <a:picLocks noChangeAspect="1" noChangeArrowheads="1"/>
            </p:cNvPicPr>
            <p:nvPr/>
          </p:nvPicPr>
          <p:blipFill rotWithShape="1">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7026"/>
            <a:stretch/>
          </p:blipFill>
          <p:spPr bwMode="auto">
            <a:xfrm>
              <a:off x="3153560" y="1319551"/>
              <a:ext cx="3226260" cy="260132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098" name="Picture 2" descr="D:\Conferences\Linac 2012\poster\flatwithbeam_c.png"/>
            <p:cNvPicPr>
              <a:picLocks noChangeAspect="1" noChangeArrowheads="1"/>
            </p:cNvPicPr>
            <p:nvPr/>
          </p:nvPicPr>
          <p:blipFill rotWithShape="1">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7204" r="6179" b="6488"/>
            <a:stretch/>
          </p:blipFill>
          <p:spPr bwMode="auto">
            <a:xfrm>
              <a:off x="6156960" y="1331735"/>
              <a:ext cx="3005668" cy="243254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 name="TextBox 5"/>
            <p:cNvSpPr txBox="1"/>
            <p:nvPr/>
          </p:nvSpPr>
          <p:spPr>
            <a:xfrm>
              <a:off x="1331640" y="3805456"/>
              <a:ext cx="803425" cy="230832"/>
            </a:xfrm>
            <a:prstGeom prst="rect">
              <a:avLst/>
            </a:prstGeom>
            <a:noFill/>
          </p:spPr>
          <p:txBody>
            <a:bodyPr wrap="none" rtlCol="0">
              <a:spAutoFit/>
            </a:bodyPr>
            <a:lstStyle/>
            <a:p>
              <a:r>
                <a:rPr lang="en-US" sz="900" dirty="0" smtClean="0"/>
                <a:t>Time    [</a:t>
              </a:r>
              <a:r>
                <a:rPr lang="en-US" sz="900" dirty="0" err="1" smtClean="0"/>
                <a:t>usec</a:t>
              </a:r>
              <a:r>
                <a:rPr lang="en-US" sz="900" dirty="0" smtClean="0"/>
                <a:t>]</a:t>
              </a:r>
              <a:endParaRPr lang="en-US" sz="900" dirty="0"/>
            </a:p>
          </p:txBody>
        </p:sp>
        <p:sp>
          <p:nvSpPr>
            <p:cNvPr id="11" name="TextBox 10"/>
            <p:cNvSpPr txBox="1"/>
            <p:nvPr/>
          </p:nvSpPr>
          <p:spPr>
            <a:xfrm>
              <a:off x="4210621" y="3805456"/>
              <a:ext cx="803425" cy="230832"/>
            </a:xfrm>
            <a:prstGeom prst="rect">
              <a:avLst/>
            </a:prstGeom>
            <a:noFill/>
          </p:spPr>
          <p:txBody>
            <a:bodyPr wrap="none" rtlCol="0">
              <a:spAutoFit/>
            </a:bodyPr>
            <a:lstStyle/>
            <a:p>
              <a:r>
                <a:rPr lang="en-US" sz="900" dirty="0" smtClean="0"/>
                <a:t>Time    [</a:t>
              </a:r>
              <a:r>
                <a:rPr lang="en-US" sz="900" dirty="0" err="1" smtClean="0"/>
                <a:t>usec</a:t>
              </a:r>
              <a:r>
                <a:rPr lang="en-US" sz="900" dirty="0" smtClean="0"/>
                <a:t>]</a:t>
              </a:r>
              <a:endParaRPr lang="en-US" sz="900" dirty="0"/>
            </a:p>
          </p:txBody>
        </p:sp>
        <p:sp>
          <p:nvSpPr>
            <p:cNvPr id="12" name="TextBox 11"/>
            <p:cNvSpPr txBox="1"/>
            <p:nvPr/>
          </p:nvSpPr>
          <p:spPr>
            <a:xfrm>
              <a:off x="7380312" y="3842440"/>
              <a:ext cx="803425" cy="230832"/>
            </a:xfrm>
            <a:prstGeom prst="rect">
              <a:avLst/>
            </a:prstGeom>
            <a:noFill/>
          </p:spPr>
          <p:txBody>
            <a:bodyPr wrap="none" rtlCol="0">
              <a:spAutoFit/>
            </a:bodyPr>
            <a:lstStyle/>
            <a:p>
              <a:r>
                <a:rPr lang="en-US" sz="900" dirty="0" smtClean="0"/>
                <a:t>Time    [</a:t>
              </a:r>
              <a:r>
                <a:rPr lang="en-US" sz="900" dirty="0" err="1" smtClean="0"/>
                <a:t>usec</a:t>
              </a:r>
              <a:r>
                <a:rPr lang="en-US" sz="900" dirty="0" smtClean="0"/>
                <a:t>]</a:t>
              </a:r>
              <a:endParaRPr lang="en-US" sz="900" dirty="0"/>
            </a:p>
          </p:txBody>
        </p:sp>
        <p:sp>
          <p:nvSpPr>
            <p:cNvPr id="7" name="TextBox 6"/>
            <p:cNvSpPr txBox="1"/>
            <p:nvPr/>
          </p:nvSpPr>
          <p:spPr>
            <a:xfrm>
              <a:off x="467544" y="1556792"/>
              <a:ext cx="324128" cy="369332"/>
            </a:xfrm>
            <a:prstGeom prst="rect">
              <a:avLst/>
            </a:prstGeom>
            <a:noFill/>
          </p:spPr>
          <p:txBody>
            <a:bodyPr wrap="none" rtlCol="0">
              <a:spAutoFit/>
            </a:bodyPr>
            <a:lstStyle/>
            <a:p>
              <a:r>
                <a:rPr lang="en-US" b="1" dirty="0" smtClean="0">
                  <a:solidFill>
                    <a:schemeClr val="accent1"/>
                  </a:solidFill>
                </a:rPr>
                <a:t>A</a:t>
              </a:r>
              <a:endParaRPr lang="en-US" b="1" dirty="0">
                <a:solidFill>
                  <a:schemeClr val="accent1"/>
                </a:solidFill>
              </a:endParaRPr>
            </a:p>
          </p:txBody>
        </p:sp>
        <p:sp>
          <p:nvSpPr>
            <p:cNvPr id="14" name="TextBox 13"/>
            <p:cNvSpPr txBox="1"/>
            <p:nvPr/>
          </p:nvSpPr>
          <p:spPr>
            <a:xfrm>
              <a:off x="3419872" y="1556792"/>
              <a:ext cx="324128" cy="369332"/>
            </a:xfrm>
            <a:prstGeom prst="rect">
              <a:avLst/>
            </a:prstGeom>
            <a:noFill/>
          </p:spPr>
          <p:txBody>
            <a:bodyPr wrap="none" rtlCol="0">
              <a:spAutoFit/>
            </a:bodyPr>
            <a:lstStyle/>
            <a:p>
              <a:r>
                <a:rPr lang="en-US" b="1" dirty="0" smtClean="0">
                  <a:solidFill>
                    <a:schemeClr val="accent1"/>
                  </a:solidFill>
                </a:rPr>
                <a:t>B</a:t>
              </a:r>
              <a:endParaRPr lang="en-US" b="1" dirty="0">
                <a:solidFill>
                  <a:schemeClr val="accent1"/>
                </a:solidFill>
              </a:endParaRPr>
            </a:p>
          </p:txBody>
        </p:sp>
        <p:sp>
          <p:nvSpPr>
            <p:cNvPr id="15" name="TextBox 14"/>
            <p:cNvSpPr txBox="1"/>
            <p:nvPr/>
          </p:nvSpPr>
          <p:spPr>
            <a:xfrm>
              <a:off x="6379820" y="1556792"/>
              <a:ext cx="306494" cy="369332"/>
            </a:xfrm>
            <a:prstGeom prst="rect">
              <a:avLst/>
            </a:prstGeom>
            <a:noFill/>
          </p:spPr>
          <p:txBody>
            <a:bodyPr wrap="none" rtlCol="0">
              <a:spAutoFit/>
            </a:bodyPr>
            <a:lstStyle/>
            <a:p>
              <a:r>
                <a:rPr lang="en-US" b="1" dirty="0" smtClean="0">
                  <a:solidFill>
                    <a:schemeClr val="accent1"/>
                  </a:solidFill>
                </a:rPr>
                <a:t>C</a:t>
              </a:r>
              <a:endParaRPr lang="en-US" b="1" dirty="0">
                <a:solidFill>
                  <a:schemeClr val="accent1"/>
                </a:solidFill>
              </a:endParaRPr>
            </a:p>
          </p:txBody>
        </p:sp>
      </p:grpSp>
      <p:sp>
        <p:nvSpPr>
          <p:cNvPr id="4" name="Title 1"/>
          <p:cNvSpPr txBox="1">
            <a:spLocks/>
          </p:cNvSpPr>
          <p:nvPr/>
        </p:nvSpPr>
        <p:spPr>
          <a:xfrm>
            <a:off x="467544" y="58614"/>
            <a:ext cx="8229600" cy="3460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effectLst>
                  <a:outerShdw blurRad="38100" dist="38100" dir="2700000" algn="tl">
                    <a:srgbClr val="000000">
                      <a:alpha val="43137"/>
                    </a:srgbClr>
                  </a:outerShdw>
                </a:effectLst>
              </a:rPr>
              <a:t>ILC: 9mA @ FLASH: Gradient Study</a:t>
            </a:r>
            <a:endParaRPr lang="en-US" sz="3600" dirty="0">
              <a:effectLst>
                <a:outerShdw blurRad="38100" dist="38100" dir="2700000" algn="tl">
                  <a:srgbClr val="000000">
                    <a:alpha val="43137"/>
                  </a:srgbClr>
                </a:outerShdw>
              </a:effectLst>
            </a:endParaRPr>
          </a:p>
        </p:txBody>
      </p:sp>
      <p:cxnSp>
        <p:nvCxnSpPr>
          <p:cNvPr id="5" name="Straight Connector 4"/>
          <p:cNvCxnSpPr/>
          <p:nvPr/>
        </p:nvCxnSpPr>
        <p:spPr>
          <a:xfrm>
            <a:off x="0" y="54868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p:nvPr/>
        </p:nvSpPr>
        <p:spPr>
          <a:xfrm>
            <a:off x="107504" y="764704"/>
            <a:ext cx="8921160" cy="5878532"/>
          </a:xfrm>
          <a:prstGeom prst="rect">
            <a:avLst/>
          </a:prstGeom>
          <a:noFill/>
        </p:spPr>
        <p:txBody>
          <a:bodyPr wrap="none" rtlCol="0">
            <a:spAutoFit/>
          </a:bodyPr>
          <a:lstStyle/>
          <a:p>
            <a:r>
              <a:rPr lang="en-US" sz="2400" b="1" dirty="0" smtClean="0">
                <a:solidFill>
                  <a:srgbClr val="0070C0"/>
                </a:solidFill>
              </a:rPr>
              <a:t>Results from FLASH 9mA study (Feb. 2012): </a:t>
            </a:r>
            <a:r>
              <a:rPr lang="en-US" sz="2400" b="1" dirty="0" err="1" smtClean="0">
                <a:solidFill>
                  <a:srgbClr val="FF0000"/>
                </a:solidFill>
              </a:rPr>
              <a:t>I</a:t>
            </a:r>
            <a:r>
              <a:rPr lang="en-US" sz="2400" b="1" baseline="-25000" dirty="0" err="1" smtClean="0">
                <a:solidFill>
                  <a:srgbClr val="FF0000"/>
                </a:solidFill>
              </a:rPr>
              <a:t>beam</a:t>
            </a:r>
            <a:r>
              <a:rPr lang="en-US" sz="2400" b="1" dirty="0" smtClean="0">
                <a:solidFill>
                  <a:srgbClr val="FF0000"/>
                </a:solidFill>
              </a:rPr>
              <a:t> = 4.5 mA</a:t>
            </a:r>
          </a:p>
          <a:p>
            <a:endParaRPr lang="en-US" sz="2400" b="1" dirty="0">
              <a:solidFill>
                <a:srgbClr val="FF0000"/>
              </a:solidFill>
            </a:endParaRPr>
          </a:p>
          <a:p>
            <a:endParaRPr lang="en-US" sz="2400" b="1" dirty="0" smtClean="0">
              <a:solidFill>
                <a:srgbClr val="FF0000"/>
              </a:solidFill>
            </a:endParaRPr>
          </a:p>
          <a:p>
            <a:endParaRPr lang="en-US" sz="2400" b="1" dirty="0">
              <a:solidFill>
                <a:srgbClr val="FF0000"/>
              </a:solidFill>
            </a:endParaRPr>
          </a:p>
          <a:p>
            <a:endParaRPr lang="en-US" sz="2400" b="1" dirty="0" smtClean="0">
              <a:solidFill>
                <a:srgbClr val="FF0000"/>
              </a:solidFill>
            </a:endParaRPr>
          </a:p>
          <a:p>
            <a:endParaRPr lang="en-US" sz="2400" b="1" dirty="0">
              <a:solidFill>
                <a:srgbClr val="FF0000"/>
              </a:solidFill>
            </a:endParaRPr>
          </a:p>
          <a:p>
            <a:endParaRPr lang="en-US" sz="2400" b="1" dirty="0">
              <a:solidFill>
                <a:srgbClr val="FF0000"/>
              </a:solidFill>
            </a:endParaRPr>
          </a:p>
          <a:p>
            <a:endParaRPr lang="en-US" sz="2400" b="1" dirty="0" smtClean="0">
              <a:solidFill>
                <a:srgbClr val="FF0000"/>
              </a:solidFill>
            </a:endParaRPr>
          </a:p>
          <a:p>
            <a:endParaRPr lang="en-US" sz="2400" b="1" dirty="0" smtClean="0">
              <a:solidFill>
                <a:srgbClr val="FF0000"/>
              </a:solidFill>
            </a:endParaRPr>
          </a:p>
          <a:p>
            <a:endParaRPr lang="en-US" sz="2400" b="1" dirty="0">
              <a:solidFill>
                <a:srgbClr val="FF0000"/>
              </a:solidFill>
            </a:endParaRPr>
          </a:p>
          <a:p>
            <a:endParaRPr lang="en-US" sz="2400" b="1" dirty="0" smtClean="0">
              <a:solidFill>
                <a:srgbClr val="FF0000"/>
              </a:solidFill>
            </a:endParaRPr>
          </a:p>
          <a:p>
            <a:endParaRPr lang="en-US" sz="2400" b="1" dirty="0">
              <a:solidFill>
                <a:srgbClr val="FF0000"/>
              </a:solidFill>
            </a:endParaRPr>
          </a:p>
          <a:p>
            <a:r>
              <a:rPr lang="en-US" altLang="ja-JP" sz="2400" b="1" dirty="0">
                <a:solidFill>
                  <a:srgbClr val="0070C0"/>
                </a:solidFill>
              </a:rPr>
              <a:t>Results from FLASH 9mA study </a:t>
            </a:r>
            <a:r>
              <a:rPr lang="en-US" altLang="ja-JP" sz="2400" b="1" dirty="0" smtClean="0">
                <a:solidFill>
                  <a:srgbClr val="0070C0"/>
                </a:solidFill>
              </a:rPr>
              <a:t>(Sep. </a:t>
            </a:r>
            <a:r>
              <a:rPr lang="en-US" altLang="ja-JP" sz="2400" b="1" dirty="0">
                <a:solidFill>
                  <a:srgbClr val="0070C0"/>
                </a:solidFill>
              </a:rPr>
              <a:t>2012</a:t>
            </a:r>
            <a:r>
              <a:rPr lang="en-US" altLang="ja-JP" sz="2400" b="1" dirty="0" smtClean="0">
                <a:solidFill>
                  <a:srgbClr val="0070C0"/>
                </a:solidFill>
              </a:rPr>
              <a:t>):</a:t>
            </a:r>
          </a:p>
          <a:p>
            <a:r>
              <a:rPr lang="en-US" altLang="ja-JP" sz="2000" dirty="0" smtClean="0"/>
              <a:t>  </a:t>
            </a:r>
            <a:r>
              <a:rPr lang="en-US" altLang="ja-JP" sz="2000" dirty="0"/>
              <a:t>QL optimization algorithm now includes </a:t>
            </a:r>
            <a:r>
              <a:rPr lang="en-US" altLang="ja-JP" sz="2000" b="1" dirty="0"/>
              <a:t>exception </a:t>
            </a:r>
            <a:r>
              <a:rPr lang="en-US" altLang="ja-JP" sz="2000" b="1" dirty="0" smtClean="0"/>
              <a:t>handling</a:t>
            </a:r>
            <a:r>
              <a:rPr lang="en-US" altLang="ja-JP" sz="2000" dirty="0" smtClean="0"/>
              <a:t> (</a:t>
            </a:r>
            <a:r>
              <a:rPr lang="en-US" altLang="ja-JP" sz="2000" dirty="0" err="1" smtClean="0"/>
              <a:t>Piezo</a:t>
            </a:r>
            <a:r>
              <a:rPr lang="en-US" altLang="ja-JP" sz="2000" dirty="0" smtClean="0"/>
              <a:t>, </a:t>
            </a:r>
            <a:r>
              <a:rPr lang="en-US" altLang="ja-JP" sz="2000" dirty="0" err="1" smtClean="0"/>
              <a:t>Ql</a:t>
            </a:r>
            <a:r>
              <a:rPr lang="en-US" altLang="ja-JP" sz="2000" dirty="0" smtClean="0"/>
              <a:t>,…)</a:t>
            </a:r>
            <a:endParaRPr lang="en-US" altLang="ja-JP" sz="2000" dirty="0"/>
          </a:p>
          <a:p>
            <a:r>
              <a:rPr lang="en-US" altLang="ja-JP" sz="2000" dirty="0" smtClean="0">
                <a:solidFill>
                  <a:srgbClr val="FF0000"/>
                </a:solidFill>
              </a:rPr>
              <a:t>  </a:t>
            </a:r>
            <a:r>
              <a:rPr lang="en-US" altLang="ja-JP" sz="2000" dirty="0">
                <a:solidFill>
                  <a:srgbClr val="FF0000"/>
                </a:solidFill>
              </a:rPr>
              <a:t>Still not fully </a:t>
            </a:r>
            <a:r>
              <a:rPr lang="en-US" altLang="ja-JP" sz="2000" dirty="0" smtClean="0">
                <a:solidFill>
                  <a:srgbClr val="FF0000"/>
                </a:solidFill>
              </a:rPr>
              <a:t>understood about optimization procedure </a:t>
            </a:r>
            <a:r>
              <a:rPr lang="en-US" altLang="ja-JP" sz="2000" b="1" dirty="0">
                <a:solidFill>
                  <a:srgbClr val="FF0000"/>
                </a:solidFill>
              </a:rPr>
              <a:t>(next study)</a:t>
            </a:r>
            <a:r>
              <a:rPr lang="en-US" altLang="ja-JP" sz="2000" dirty="0">
                <a:solidFill>
                  <a:srgbClr val="FF0000"/>
                </a:solidFill>
              </a:rPr>
              <a:t>:</a:t>
            </a:r>
          </a:p>
          <a:p>
            <a:endParaRPr lang="en-US" sz="2400" b="1" dirty="0">
              <a:solidFill>
                <a:srgbClr val="FF0000"/>
              </a:solidFill>
            </a:endParaRPr>
          </a:p>
        </p:txBody>
      </p:sp>
      <p:sp>
        <p:nvSpPr>
          <p:cNvPr id="16" name="TextBox 15"/>
          <p:cNvSpPr txBox="1"/>
          <p:nvPr/>
        </p:nvSpPr>
        <p:spPr>
          <a:xfrm>
            <a:off x="251520" y="3717032"/>
            <a:ext cx="351378" cy="369332"/>
          </a:xfrm>
          <a:prstGeom prst="rect">
            <a:avLst/>
          </a:prstGeom>
          <a:noFill/>
        </p:spPr>
        <p:txBody>
          <a:bodyPr wrap="none" rtlCol="0">
            <a:spAutoFit/>
          </a:bodyPr>
          <a:lstStyle/>
          <a:p>
            <a:r>
              <a:rPr lang="en-US" sz="1800" b="1" dirty="0" smtClean="0"/>
              <a:t>A</a:t>
            </a:r>
            <a:endParaRPr lang="en-US" sz="1800" b="1" dirty="0"/>
          </a:p>
        </p:txBody>
      </p:sp>
      <p:sp>
        <p:nvSpPr>
          <p:cNvPr id="17" name="TextBox 16"/>
          <p:cNvSpPr txBox="1"/>
          <p:nvPr/>
        </p:nvSpPr>
        <p:spPr>
          <a:xfrm>
            <a:off x="3131840" y="3717032"/>
            <a:ext cx="351378" cy="369332"/>
          </a:xfrm>
          <a:prstGeom prst="rect">
            <a:avLst/>
          </a:prstGeom>
          <a:noFill/>
        </p:spPr>
        <p:txBody>
          <a:bodyPr wrap="none" rtlCol="0">
            <a:spAutoFit/>
          </a:bodyPr>
          <a:lstStyle/>
          <a:p>
            <a:r>
              <a:rPr lang="en-US" sz="1800" b="1" dirty="0" smtClean="0"/>
              <a:t>B</a:t>
            </a:r>
            <a:endParaRPr lang="en-US" sz="1800" b="1" dirty="0"/>
          </a:p>
        </p:txBody>
      </p:sp>
      <p:sp>
        <p:nvSpPr>
          <p:cNvPr id="18" name="TextBox 17"/>
          <p:cNvSpPr txBox="1"/>
          <p:nvPr/>
        </p:nvSpPr>
        <p:spPr>
          <a:xfrm>
            <a:off x="6372200" y="3718773"/>
            <a:ext cx="351378" cy="369332"/>
          </a:xfrm>
          <a:prstGeom prst="rect">
            <a:avLst/>
          </a:prstGeom>
          <a:noFill/>
        </p:spPr>
        <p:txBody>
          <a:bodyPr wrap="none" rtlCol="0">
            <a:spAutoFit/>
          </a:bodyPr>
          <a:lstStyle/>
          <a:p>
            <a:r>
              <a:rPr lang="en-US" sz="1800" b="1" dirty="0" smtClean="0"/>
              <a:t>C</a:t>
            </a:r>
            <a:endParaRPr lang="en-US" sz="1800" b="1" dirty="0"/>
          </a:p>
        </p:txBody>
      </p:sp>
      <p:sp>
        <p:nvSpPr>
          <p:cNvPr id="10" name="TextBox 9"/>
          <p:cNvSpPr txBox="1"/>
          <p:nvPr/>
        </p:nvSpPr>
        <p:spPr>
          <a:xfrm>
            <a:off x="252722" y="4005064"/>
            <a:ext cx="2342308" cy="646331"/>
          </a:xfrm>
          <a:prstGeom prst="rect">
            <a:avLst/>
          </a:prstGeom>
          <a:noFill/>
        </p:spPr>
        <p:txBody>
          <a:bodyPr wrap="none" rtlCol="0">
            <a:spAutoFit/>
          </a:bodyPr>
          <a:lstStyle/>
          <a:p>
            <a:pPr marL="285750" indent="-285750">
              <a:buFont typeface="Arial" pitchFamily="34" charset="0"/>
              <a:buChar char="•"/>
            </a:pPr>
            <a:r>
              <a:rPr lang="en-US" sz="1800" dirty="0" smtClean="0"/>
              <a:t>short bunch train</a:t>
            </a:r>
          </a:p>
          <a:p>
            <a:pPr marL="285750" indent="-285750">
              <a:buFont typeface="Arial" pitchFamily="34" charset="0"/>
              <a:buChar char="•"/>
            </a:pPr>
            <a:r>
              <a:rPr lang="en-US" sz="1800" dirty="0" smtClean="0"/>
              <a:t>default </a:t>
            </a:r>
            <a:r>
              <a:rPr lang="en-US" sz="1800" i="1" dirty="0" smtClean="0"/>
              <a:t>Q</a:t>
            </a:r>
            <a:r>
              <a:rPr lang="en-US" sz="1800" i="1" baseline="-25000" dirty="0" smtClean="0"/>
              <a:t>L</a:t>
            </a:r>
            <a:r>
              <a:rPr lang="en-US" sz="1800" dirty="0" smtClean="0"/>
              <a:t> = 3x10</a:t>
            </a:r>
            <a:r>
              <a:rPr lang="en-US" sz="1800" baseline="30000" dirty="0" smtClean="0"/>
              <a:t>6</a:t>
            </a:r>
            <a:endParaRPr lang="en-US" sz="1800" baseline="30000" dirty="0"/>
          </a:p>
        </p:txBody>
      </p:sp>
      <p:sp>
        <p:nvSpPr>
          <p:cNvPr id="21" name="TextBox 20"/>
          <p:cNvSpPr txBox="1"/>
          <p:nvPr/>
        </p:nvSpPr>
        <p:spPr>
          <a:xfrm>
            <a:off x="3131703" y="4005064"/>
            <a:ext cx="2191626" cy="646331"/>
          </a:xfrm>
          <a:prstGeom prst="rect">
            <a:avLst/>
          </a:prstGeom>
          <a:noFill/>
        </p:spPr>
        <p:txBody>
          <a:bodyPr wrap="none" rtlCol="0">
            <a:spAutoFit/>
          </a:bodyPr>
          <a:lstStyle/>
          <a:p>
            <a:pPr marL="285750" indent="-285750">
              <a:buFont typeface="Arial" pitchFamily="34" charset="0"/>
              <a:buChar char="•"/>
            </a:pPr>
            <a:r>
              <a:rPr lang="en-US" sz="1800" dirty="0" smtClean="0"/>
              <a:t>short bunch train</a:t>
            </a:r>
          </a:p>
          <a:p>
            <a:pPr marL="285750" indent="-285750">
              <a:buFont typeface="Arial" pitchFamily="34" charset="0"/>
              <a:buChar char="•"/>
            </a:pPr>
            <a:r>
              <a:rPr lang="en-US" sz="1800" dirty="0" smtClean="0"/>
              <a:t>optimized </a:t>
            </a:r>
            <a:r>
              <a:rPr lang="en-US" sz="1800" i="1" dirty="0" smtClean="0"/>
              <a:t>Q</a:t>
            </a:r>
            <a:r>
              <a:rPr lang="en-US" sz="1800" i="1" baseline="-25000" dirty="0" smtClean="0"/>
              <a:t>L</a:t>
            </a:r>
            <a:endParaRPr lang="en-US" sz="1800" baseline="30000" dirty="0"/>
          </a:p>
        </p:txBody>
      </p:sp>
      <p:sp>
        <p:nvSpPr>
          <p:cNvPr id="22" name="TextBox 21"/>
          <p:cNvSpPr txBox="1"/>
          <p:nvPr/>
        </p:nvSpPr>
        <p:spPr>
          <a:xfrm>
            <a:off x="6387606" y="4006805"/>
            <a:ext cx="2114681" cy="646331"/>
          </a:xfrm>
          <a:prstGeom prst="rect">
            <a:avLst/>
          </a:prstGeom>
          <a:noFill/>
        </p:spPr>
        <p:txBody>
          <a:bodyPr wrap="none" rtlCol="0">
            <a:spAutoFit/>
          </a:bodyPr>
          <a:lstStyle/>
          <a:p>
            <a:pPr marL="285750" indent="-285750">
              <a:buFont typeface="Arial" pitchFamily="34" charset="0"/>
              <a:buChar char="•"/>
            </a:pPr>
            <a:r>
              <a:rPr lang="en-US" sz="1800" dirty="0" smtClean="0"/>
              <a:t>long bunch train</a:t>
            </a:r>
          </a:p>
          <a:p>
            <a:pPr marL="285750" indent="-285750">
              <a:buFont typeface="Arial" pitchFamily="34" charset="0"/>
              <a:buChar char="•"/>
            </a:pPr>
            <a:r>
              <a:rPr lang="en-US" sz="1800" dirty="0" smtClean="0"/>
              <a:t>optimized </a:t>
            </a:r>
            <a:r>
              <a:rPr lang="en-US" sz="1800" i="1" dirty="0" smtClean="0"/>
              <a:t>Q</a:t>
            </a:r>
            <a:r>
              <a:rPr lang="en-US" sz="1800" i="1" baseline="-25000" dirty="0" smtClean="0"/>
              <a:t>L</a:t>
            </a:r>
            <a:endParaRPr lang="en-US" sz="1800" baseline="30000" dirty="0"/>
          </a:p>
        </p:txBody>
      </p:sp>
      <p:sp>
        <p:nvSpPr>
          <p:cNvPr id="13" name="TextBox 12"/>
          <p:cNvSpPr txBox="1"/>
          <p:nvPr/>
        </p:nvSpPr>
        <p:spPr>
          <a:xfrm>
            <a:off x="827584" y="3439586"/>
            <a:ext cx="1013419" cy="369332"/>
          </a:xfrm>
          <a:prstGeom prst="rect">
            <a:avLst/>
          </a:prstGeom>
          <a:noFill/>
        </p:spPr>
        <p:txBody>
          <a:bodyPr wrap="none" rtlCol="0">
            <a:spAutoFit/>
          </a:bodyPr>
          <a:lstStyle/>
          <a:p>
            <a:r>
              <a:rPr lang="en-US" dirty="0" smtClean="0">
                <a:solidFill>
                  <a:srgbClr val="0066FF"/>
                </a:solidFill>
              </a:rPr>
              <a:t>400 </a:t>
            </a:r>
            <a:r>
              <a:rPr lang="en-US" dirty="0" err="1" smtClean="0">
                <a:solidFill>
                  <a:srgbClr val="0066FF"/>
                </a:solidFill>
              </a:rPr>
              <a:t>usec</a:t>
            </a:r>
            <a:endParaRPr lang="en-US" dirty="0">
              <a:solidFill>
                <a:srgbClr val="0066FF"/>
              </a:solidFill>
            </a:endParaRPr>
          </a:p>
        </p:txBody>
      </p:sp>
      <p:sp>
        <p:nvSpPr>
          <p:cNvPr id="24" name="TextBox 23"/>
          <p:cNvSpPr txBox="1"/>
          <p:nvPr/>
        </p:nvSpPr>
        <p:spPr>
          <a:xfrm>
            <a:off x="3851920" y="3439586"/>
            <a:ext cx="1013419" cy="369332"/>
          </a:xfrm>
          <a:prstGeom prst="rect">
            <a:avLst/>
          </a:prstGeom>
          <a:noFill/>
        </p:spPr>
        <p:txBody>
          <a:bodyPr wrap="none" rtlCol="0">
            <a:spAutoFit/>
          </a:bodyPr>
          <a:lstStyle/>
          <a:p>
            <a:r>
              <a:rPr lang="en-US" dirty="0" smtClean="0">
                <a:solidFill>
                  <a:srgbClr val="0066FF"/>
                </a:solidFill>
              </a:rPr>
              <a:t>400 </a:t>
            </a:r>
            <a:r>
              <a:rPr lang="en-US" dirty="0" err="1" smtClean="0">
                <a:solidFill>
                  <a:srgbClr val="0066FF"/>
                </a:solidFill>
              </a:rPr>
              <a:t>usec</a:t>
            </a:r>
            <a:endParaRPr lang="en-US" dirty="0">
              <a:solidFill>
                <a:srgbClr val="0066FF"/>
              </a:solidFill>
            </a:endParaRPr>
          </a:p>
        </p:txBody>
      </p:sp>
      <p:sp>
        <p:nvSpPr>
          <p:cNvPr id="25" name="TextBox 24"/>
          <p:cNvSpPr txBox="1"/>
          <p:nvPr/>
        </p:nvSpPr>
        <p:spPr>
          <a:xfrm>
            <a:off x="7275314" y="3439586"/>
            <a:ext cx="1013419" cy="369332"/>
          </a:xfrm>
          <a:prstGeom prst="rect">
            <a:avLst/>
          </a:prstGeom>
          <a:noFill/>
        </p:spPr>
        <p:txBody>
          <a:bodyPr wrap="none" rtlCol="0">
            <a:spAutoFit/>
          </a:bodyPr>
          <a:lstStyle/>
          <a:p>
            <a:r>
              <a:rPr lang="en-US" dirty="0" smtClean="0">
                <a:solidFill>
                  <a:srgbClr val="0066FF"/>
                </a:solidFill>
              </a:rPr>
              <a:t>800 </a:t>
            </a:r>
            <a:r>
              <a:rPr lang="en-US" dirty="0" err="1" smtClean="0">
                <a:solidFill>
                  <a:srgbClr val="0066FF"/>
                </a:solidFill>
              </a:rPr>
              <a:t>usec</a:t>
            </a:r>
            <a:endParaRPr lang="en-US" dirty="0">
              <a:solidFill>
                <a:srgbClr val="0066FF"/>
              </a:solidFill>
            </a:endParaRPr>
          </a:p>
        </p:txBody>
      </p:sp>
      <p:sp>
        <p:nvSpPr>
          <p:cNvPr id="2" name="フッター プレースホルダー 1"/>
          <p:cNvSpPr>
            <a:spLocks noGrp="1"/>
          </p:cNvSpPr>
          <p:nvPr>
            <p:ph type="ftr" sz="quarter" idx="4294967295"/>
          </p:nvPr>
        </p:nvSpPr>
        <p:spPr>
          <a:xfrm>
            <a:off x="3124200" y="6356350"/>
            <a:ext cx="2895600" cy="365125"/>
          </a:xfrm>
          <a:prstGeom prst="rect">
            <a:avLst/>
          </a:prstGeom>
        </p:spPr>
        <p:txBody>
          <a:bodyPr/>
          <a:lstStyle/>
          <a:p>
            <a:pPr>
              <a:defRPr/>
            </a:pPr>
            <a:r>
              <a:rPr lang="en-US" altLang="ja-JP" sz="1400" dirty="0" smtClean="0"/>
              <a:t>LCWS12(Sep.24) Shin MICHIZONO</a:t>
            </a:r>
            <a:endParaRPr lang="en-US" altLang="ja-JP" sz="1400" dirty="0"/>
          </a:p>
        </p:txBody>
      </p:sp>
      <p:sp>
        <p:nvSpPr>
          <p:cNvPr id="3" name="スライド番号プレースホルダー 2"/>
          <p:cNvSpPr>
            <a:spLocks noGrp="1"/>
          </p:cNvSpPr>
          <p:nvPr>
            <p:ph type="sldNum" sz="quarter" idx="12"/>
          </p:nvPr>
        </p:nvSpPr>
        <p:spPr/>
        <p:txBody>
          <a:bodyPr/>
          <a:lstStyle/>
          <a:p>
            <a:pPr>
              <a:defRPr/>
            </a:pPr>
            <a:fld id="{53B22086-51F5-40BA-B28D-021FA08AC6A0}" type="slidenum">
              <a:rPr lang="en-US" altLang="ja-JP" smtClean="0"/>
              <a:pPr>
                <a:defRPr/>
              </a:pPr>
              <a:t>3</a:t>
            </a:fld>
            <a:endParaRPr lang="en-US" altLang="ja-JP"/>
          </a:p>
        </p:txBody>
      </p:sp>
      <p:sp>
        <p:nvSpPr>
          <p:cNvPr id="19" name="テキスト ボックス 18"/>
          <p:cNvSpPr txBox="1"/>
          <p:nvPr/>
        </p:nvSpPr>
        <p:spPr>
          <a:xfrm>
            <a:off x="-33366" y="0"/>
            <a:ext cx="9177365" cy="523220"/>
          </a:xfrm>
          <a:prstGeom prst="rect">
            <a:avLst/>
          </a:prstGeom>
          <a:solidFill>
            <a:srgbClr val="CCFFCC"/>
          </a:solidFill>
        </p:spPr>
        <p:txBody>
          <a:bodyPr wrap="square" rtlCol="0">
            <a:spAutoFit/>
          </a:bodyPr>
          <a:lstStyle/>
          <a:p>
            <a:r>
              <a:rPr kumimoji="1" lang="en-US" altLang="ja-JP" sz="2800" b="1" dirty="0" err="1" smtClean="0"/>
              <a:t>P</a:t>
            </a:r>
            <a:r>
              <a:rPr kumimoji="1" lang="en-US" altLang="ja-JP" sz="2800" b="1" baseline="-25000" dirty="0" err="1" smtClean="0"/>
              <a:t>k</a:t>
            </a:r>
            <a:r>
              <a:rPr kumimoji="1" lang="en-US" altLang="ja-JP" sz="2800" b="1" dirty="0" err="1" smtClean="0"/>
              <a:t>Q</a:t>
            </a:r>
            <a:r>
              <a:rPr kumimoji="1" lang="en-US" altLang="ja-JP" sz="2800" b="1" baseline="-25000" dirty="0" err="1" smtClean="0"/>
              <a:t>L</a:t>
            </a:r>
            <a:r>
              <a:rPr kumimoji="1" lang="en-US" altLang="ja-JP" sz="2800" b="1" dirty="0" smtClean="0"/>
              <a:t> control demonstration with 4.5mA beam loading</a:t>
            </a:r>
            <a:endParaRPr kumimoji="1" lang="ja-JP" altLang="en-US" sz="2800" b="1" dirty="0"/>
          </a:p>
        </p:txBody>
      </p:sp>
      <p:sp>
        <p:nvSpPr>
          <p:cNvPr id="27" name="Rectangle 3"/>
          <p:cNvSpPr>
            <a:spLocks noChangeArrowheads="1"/>
          </p:cNvSpPr>
          <p:nvPr/>
        </p:nvSpPr>
        <p:spPr bwMode="auto">
          <a:xfrm>
            <a:off x="0" y="6611797"/>
            <a:ext cx="221995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Michizono</a:t>
            </a:r>
            <a:r>
              <a:rPr lang="en-US" sz="1000" i="1" u="sng" dirty="0" smtClean="0">
                <a:solidFill>
                  <a:schemeClr val="accent6">
                    <a:lumMod val="75000"/>
                  </a:schemeClr>
                </a:solidFill>
              </a:rPr>
              <a:t> - </a:t>
            </a:r>
            <a:r>
              <a:rPr lang="en-US" sz="1000" i="1" u="sng" dirty="0" smtClean="0">
                <a:solidFill>
                  <a:schemeClr val="accent6">
                    <a:lumMod val="75000"/>
                  </a:schemeClr>
                </a:solidFill>
              </a:rPr>
              <a:t>9 </a:t>
            </a:r>
            <a:r>
              <a:rPr lang="en-US" sz="1000" i="1" u="sng" dirty="0" err="1" smtClean="0">
                <a:solidFill>
                  <a:schemeClr val="accent6">
                    <a:lumMod val="75000"/>
                  </a:schemeClr>
                </a:solidFill>
              </a:rPr>
              <a:t>mA</a:t>
            </a:r>
            <a:r>
              <a:rPr lang="en-US" sz="1000" i="1" u="sng" dirty="0" smtClean="0">
                <a:solidFill>
                  <a:schemeClr val="accent6">
                    <a:lumMod val="75000"/>
                  </a:schemeClr>
                </a:solidFill>
              </a:rPr>
              <a:t> study at FLASH</a:t>
            </a:r>
            <a:endParaRPr lang="en-US" sz="1000" i="1" u="sng" dirty="0">
              <a:solidFill>
                <a:schemeClr val="accent6">
                  <a:lumMod val="75000"/>
                </a:scheme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6927325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95510"/>
    </mc:Choice>
    <mc:Fallback>
      <mp:transition xmlns:mp="http://schemas.microsoft.com/office/mac/powerpoint/2008/main" spd="slow" advTm="9551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テキスト ボックス 1"/>
          <p:cNvSpPr txBox="1"/>
          <p:nvPr/>
        </p:nvSpPr>
        <p:spPr>
          <a:xfrm>
            <a:off x="326551" y="1004905"/>
            <a:ext cx="8653605" cy="524860"/>
          </a:xfrm>
          <a:prstGeom prst="rect">
            <a:avLst/>
          </a:prstGeom>
          <a:noFill/>
          <a:ln>
            <a:noFill/>
          </a:ln>
        </p:spPr>
        <p:txBody>
          <a:bodyPr vert="horz" wrap="square" lIns="81643" tIns="40817" rIns="81643" bIns="40817" anchor="t" anchorCtr="0" compatLnSpc="0">
            <a:spAutoFit/>
          </a:bodyPr>
          <a:lstStyle/>
          <a:p>
            <a:pPr defTabSz="829452" fontAlgn="auto" hangingPunct="0">
              <a:spcBef>
                <a:spcPts val="0"/>
              </a:spcBef>
              <a:spcAft>
                <a:spcPts val="0"/>
              </a:spcAft>
              <a:defRPr sz="1800" b="0" i="0" u="none" strike="noStrike" kern="0" cap="none" spc="0" baseline="0">
                <a:solidFill>
                  <a:srgbClr val="000000"/>
                </a:solidFill>
                <a:uFillTx/>
              </a:defRPr>
            </a:pPr>
            <a:r>
              <a:rPr lang="en-US" sz="1500">
                <a:solidFill>
                  <a:srgbClr val="000000"/>
                </a:solidFill>
                <a:latin typeface="Arial" pitchFamily="18"/>
                <a:ea typeface="Andale Sans UI" pitchFamily="2"/>
                <a:cs typeface="Tahoma" pitchFamily="2"/>
              </a:rPr>
              <a:t>The results of linearization achieved during last high beam current studies at FLASH (RF station for accelerating modules ACC67 – 10 MW klystron) (red characteristics).</a:t>
            </a:r>
          </a:p>
        </p:txBody>
      </p:sp>
      <p:sp>
        <p:nvSpPr>
          <p:cNvPr id="3" name="タイトル 2"/>
          <p:cNvSpPr txBox="1">
            <a:spLocks noGrp="1"/>
          </p:cNvSpPr>
          <p:nvPr>
            <p:ph type="title" idx="4294967295"/>
          </p:nvPr>
        </p:nvSpPr>
        <p:spPr>
          <a:xfrm>
            <a:off x="294218" y="382261"/>
            <a:ext cx="8685937" cy="622644"/>
          </a:xfrm>
        </p:spPr>
        <p:txBody>
          <a:bodyPr/>
          <a:lstStyle/>
          <a:p>
            <a:pPr lvl="0">
              <a:buNone/>
            </a:pPr>
            <a:r>
              <a:rPr lang="en-US" altLang="ja-JP" sz="2400" dirty="0"/>
              <a:t>Linearization results</a:t>
            </a:r>
          </a:p>
        </p:txBody>
      </p:sp>
      <p:pic>
        <p:nvPicPr>
          <p:cNvPr id="4" name="図 3"/>
          <p:cNvPicPr>
            <a:picLocks noChangeAspect="1"/>
          </p:cNvPicPr>
          <p:nvPr/>
        </p:nvPicPr>
        <p:blipFill>
          <a:blip r:embed="rId3">
            <a:lum/>
            <a:alphaModFix/>
          </a:blip>
          <a:srcRect l="5507" r="6749"/>
          <a:stretch>
            <a:fillRect/>
          </a:stretch>
        </p:blipFill>
        <p:spPr>
          <a:xfrm>
            <a:off x="1" y="1759643"/>
            <a:ext cx="4245164" cy="3629015"/>
          </a:xfrm>
          <a:prstGeom prst="rect">
            <a:avLst/>
          </a:prstGeom>
          <a:noFill/>
          <a:ln>
            <a:noFill/>
          </a:ln>
        </p:spPr>
      </p:pic>
      <p:pic>
        <p:nvPicPr>
          <p:cNvPr id="5" name="図 4"/>
          <p:cNvPicPr>
            <a:picLocks noChangeAspect="1"/>
          </p:cNvPicPr>
          <p:nvPr/>
        </p:nvPicPr>
        <p:blipFill>
          <a:blip r:embed="rId4">
            <a:lum/>
            <a:alphaModFix/>
          </a:blip>
          <a:srcRect l="2133" r="6749"/>
          <a:stretch>
            <a:fillRect/>
          </a:stretch>
        </p:blipFill>
        <p:spPr>
          <a:xfrm>
            <a:off x="4571716" y="1759643"/>
            <a:ext cx="4408440" cy="3629015"/>
          </a:xfrm>
          <a:prstGeom prst="rect">
            <a:avLst/>
          </a:prstGeom>
          <a:noFill/>
          <a:ln>
            <a:noFill/>
          </a:ln>
        </p:spPr>
      </p:pic>
      <p:sp>
        <p:nvSpPr>
          <p:cNvPr id="6" name="テキスト ボックス 5"/>
          <p:cNvSpPr txBox="1"/>
          <p:nvPr/>
        </p:nvSpPr>
        <p:spPr>
          <a:xfrm>
            <a:off x="326551" y="5445306"/>
            <a:ext cx="8653605" cy="1188503"/>
          </a:xfrm>
          <a:prstGeom prst="rect">
            <a:avLst/>
          </a:prstGeom>
          <a:noFill/>
          <a:ln>
            <a:noFill/>
          </a:ln>
        </p:spPr>
        <p:txBody>
          <a:bodyPr vert="horz" wrap="square" lIns="81643" tIns="40817" rIns="81643" bIns="40817" anchor="t" anchorCtr="0" compatLnSpc="0">
            <a:spAutoFit/>
          </a:bodyPr>
          <a:lstStyle/>
          <a:p>
            <a:pPr defTabSz="829452" fontAlgn="auto" hangingPunct="0">
              <a:spcBef>
                <a:spcPts val="0"/>
              </a:spcBef>
              <a:spcAft>
                <a:spcPts val="0"/>
              </a:spcAft>
              <a:defRPr sz="1800" b="0" i="0" u="none" strike="noStrike" kern="0" cap="none" spc="0" baseline="0">
                <a:solidFill>
                  <a:srgbClr val="000000"/>
                </a:solidFill>
                <a:uFillTx/>
              </a:defRPr>
            </a:pPr>
            <a:r>
              <a:rPr lang="en-US" sz="1500" dirty="0">
                <a:solidFill>
                  <a:srgbClr val="000000"/>
                </a:solidFill>
                <a:latin typeface="Arial" pitchFamily="18"/>
                <a:ea typeface="Andale Sans UI" pitchFamily="2"/>
                <a:cs typeface="Tahoma" pitchFamily="2"/>
              </a:rPr>
              <a:t>Proposed and implemented method allowed for klystron behavior linearization. Although some system weak points can be recognize (eq. poor phase detection for low signal levels) amplitude and phase characteristic correction can be considered as satisfactory.</a:t>
            </a:r>
          </a:p>
          <a:p>
            <a:pPr defTabSz="829452" fontAlgn="auto" hangingPunct="0">
              <a:spcBef>
                <a:spcPts val="0"/>
              </a:spcBef>
              <a:spcAft>
                <a:spcPts val="0"/>
              </a:spcAft>
              <a:defRPr sz="1800" b="0" i="0" u="none" strike="noStrike" kern="0" cap="none" spc="0" baseline="0">
                <a:solidFill>
                  <a:srgbClr val="000000"/>
                </a:solidFill>
                <a:uFillTx/>
              </a:defRPr>
            </a:pPr>
            <a:r>
              <a:rPr lang="en-US" sz="1500" dirty="0">
                <a:solidFill>
                  <a:srgbClr val="000000"/>
                </a:solidFill>
                <a:latin typeface="Arial" pitchFamily="18"/>
                <a:ea typeface="Andale Sans UI" pitchFamily="2"/>
                <a:cs typeface="Tahoma" pitchFamily="2"/>
              </a:rPr>
              <a:t>The main benefit of constant gain maintenance can be clearly noticed especially for operation with wide working point range (eq. high feedback gain control).</a:t>
            </a:r>
          </a:p>
        </p:txBody>
      </p:sp>
      <p:sp>
        <p:nvSpPr>
          <p:cNvPr id="7" name="フッター プレースホルダー 6"/>
          <p:cNvSpPr>
            <a:spLocks noGrp="1"/>
          </p:cNvSpPr>
          <p:nvPr>
            <p:ph type="ftr" sz="quarter" idx="4294967295"/>
          </p:nvPr>
        </p:nvSpPr>
        <p:spPr>
          <a:xfrm>
            <a:off x="5605901" y="6492875"/>
            <a:ext cx="2895600" cy="365125"/>
          </a:xfrm>
          <a:prstGeom prst="rect">
            <a:avLst/>
          </a:prstGeom>
        </p:spPr>
        <p:txBody>
          <a:bodyPr/>
          <a:lstStyle/>
          <a:p>
            <a:pPr>
              <a:defRPr/>
            </a:pPr>
            <a:r>
              <a:rPr lang="en-US" altLang="ja-JP" sz="1400" dirty="0" smtClean="0"/>
              <a:t>LCWS12(Sep.24) Shin MICHIZONO</a:t>
            </a:r>
            <a:endParaRPr lang="en-US" altLang="ja-JP" sz="1400" dirty="0"/>
          </a:p>
        </p:txBody>
      </p:sp>
      <p:sp>
        <p:nvSpPr>
          <p:cNvPr id="8" name="スライド番号プレースホルダー 7"/>
          <p:cNvSpPr>
            <a:spLocks noGrp="1"/>
          </p:cNvSpPr>
          <p:nvPr>
            <p:ph type="sldNum" sz="quarter" idx="12"/>
          </p:nvPr>
        </p:nvSpPr>
        <p:spPr/>
        <p:txBody>
          <a:bodyPr/>
          <a:lstStyle/>
          <a:p>
            <a:pPr>
              <a:defRPr/>
            </a:pPr>
            <a:fld id="{8AD8A2D9-9D5D-4472-A856-F3CE58295A65}" type="slidenum">
              <a:rPr lang="en-US" altLang="ja-JP" smtClean="0"/>
              <a:pPr>
                <a:defRPr/>
              </a:pPr>
              <a:t>4</a:t>
            </a:fld>
            <a:endParaRPr lang="en-US" altLang="ja-JP"/>
          </a:p>
        </p:txBody>
      </p:sp>
      <p:sp>
        <p:nvSpPr>
          <p:cNvPr id="9" name="テキスト ボックス 8"/>
          <p:cNvSpPr txBox="1"/>
          <p:nvPr/>
        </p:nvSpPr>
        <p:spPr>
          <a:xfrm>
            <a:off x="0" y="0"/>
            <a:ext cx="9143999" cy="830997"/>
          </a:xfrm>
          <a:prstGeom prst="rect">
            <a:avLst/>
          </a:prstGeom>
          <a:solidFill>
            <a:srgbClr val="CCFFCC"/>
          </a:solidFill>
        </p:spPr>
        <p:txBody>
          <a:bodyPr wrap="square" rtlCol="0">
            <a:spAutoFit/>
          </a:bodyPr>
          <a:lstStyle/>
          <a:p>
            <a:r>
              <a:rPr kumimoji="1" lang="en-US" altLang="ja-JP" sz="2400" b="1" dirty="0" smtClean="0"/>
              <a:t>Linearization of Klystron characteristics </a:t>
            </a:r>
          </a:p>
          <a:p>
            <a:r>
              <a:rPr lang="en-US" altLang="ja-JP" sz="2400" b="1" dirty="0"/>
              <a:t> </a:t>
            </a:r>
            <a:r>
              <a:rPr lang="en-US" altLang="ja-JP" sz="2400" b="1" dirty="0" smtClean="0"/>
              <a:t>                                                 </a:t>
            </a:r>
            <a:r>
              <a:rPr kumimoji="1" lang="en-US" altLang="ja-JP" sz="2400" b="1" dirty="0" smtClean="0"/>
              <a:t>for FB control at saturation region </a:t>
            </a:r>
            <a:endParaRPr kumimoji="1" lang="ja-JP" altLang="en-US" sz="2400" b="1" dirty="0"/>
          </a:p>
        </p:txBody>
      </p:sp>
      <p:sp>
        <p:nvSpPr>
          <p:cNvPr id="10" name="Rectangle 3"/>
          <p:cNvSpPr>
            <a:spLocks noChangeArrowheads="1"/>
          </p:cNvSpPr>
          <p:nvPr/>
        </p:nvSpPr>
        <p:spPr bwMode="auto">
          <a:xfrm>
            <a:off x="0" y="6611797"/>
            <a:ext cx="221995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Michizono</a:t>
            </a:r>
            <a:r>
              <a:rPr lang="en-US" sz="1000" i="1" u="sng" dirty="0" smtClean="0">
                <a:solidFill>
                  <a:schemeClr val="accent6">
                    <a:lumMod val="75000"/>
                  </a:schemeClr>
                </a:solidFill>
              </a:rPr>
              <a:t> - </a:t>
            </a:r>
            <a:r>
              <a:rPr lang="en-US" sz="1000" i="1" u="sng" dirty="0" smtClean="0">
                <a:solidFill>
                  <a:schemeClr val="accent6">
                    <a:lumMod val="75000"/>
                  </a:schemeClr>
                </a:solidFill>
              </a:rPr>
              <a:t>9 </a:t>
            </a:r>
            <a:r>
              <a:rPr lang="en-US" sz="1000" i="1" u="sng" dirty="0" err="1" smtClean="0">
                <a:solidFill>
                  <a:schemeClr val="accent6">
                    <a:lumMod val="75000"/>
                  </a:schemeClr>
                </a:solidFill>
              </a:rPr>
              <a:t>mA</a:t>
            </a:r>
            <a:r>
              <a:rPr lang="en-US" sz="1000" i="1" u="sng" dirty="0" smtClean="0">
                <a:solidFill>
                  <a:schemeClr val="accent6">
                    <a:lumMod val="75000"/>
                  </a:schemeClr>
                </a:solidFill>
              </a:rPr>
              <a:t> study at FLASH</a:t>
            </a:r>
            <a:endParaRPr lang="en-US" sz="1000" i="1" u="sng" dirty="0">
              <a:solidFill>
                <a:schemeClr val="accent6">
                  <a:lumMod val="75000"/>
                </a:scheme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2276162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40407"/>
    </mc:Choice>
    <mc:Fallback>
      <mp:transition xmlns:mp="http://schemas.microsoft.com/office/mac/powerpoint/2008/main" spd="slow" advTm="40407"/>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スライド番号プレースホルダ 5"/>
          <p:cNvSpPr>
            <a:spLocks noGrp="1"/>
          </p:cNvSpPr>
          <p:nvPr>
            <p:ph type="sldNum" sz="quarter" idx="12"/>
          </p:nvPr>
        </p:nvSpPr>
        <p:spPr>
          <a:xfrm>
            <a:off x="8676258" y="6492875"/>
            <a:ext cx="467742" cy="365125"/>
          </a:xfrm>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97BC36DA-B2EC-4FA0-9470-E5D69F93E6FD}" type="slidenum">
              <a:rPr lang="ja-JP" altLang="en-US" sz="1400" smtClean="0">
                <a:latin typeface="Times New Roman" pitchFamily="18" charset="0"/>
                <a:ea typeface="Arial Unicode MS" pitchFamily="50" charset="-128"/>
                <a:cs typeface="Arial Unicode MS" pitchFamily="50" charset="-128"/>
              </a:rPr>
              <a:pPr eaLnBrk="1" hangingPunct="1"/>
              <a:t>5</a:t>
            </a:fld>
            <a:endParaRPr lang="en-US" altLang="ja-JP" sz="1400" smtClean="0">
              <a:latin typeface="Times New Roman" pitchFamily="18" charset="0"/>
              <a:ea typeface="Arial Unicode MS" pitchFamily="50" charset="-128"/>
              <a:cs typeface="Arial Unicode MS" pitchFamily="50" charset="-128"/>
            </a:endParaRPr>
          </a:p>
        </p:txBody>
      </p:sp>
      <p:sp>
        <p:nvSpPr>
          <p:cNvPr id="5123" name="Text Box 3"/>
          <p:cNvSpPr txBox="1">
            <a:spLocks noChangeArrowheads="1"/>
          </p:cNvSpPr>
          <p:nvPr/>
        </p:nvSpPr>
        <p:spPr bwMode="auto">
          <a:xfrm>
            <a:off x="827088" y="0"/>
            <a:ext cx="4211637" cy="64611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3600" b="1"/>
              <a:t>Measured stability</a:t>
            </a:r>
          </a:p>
        </p:txBody>
      </p:sp>
      <p:sp>
        <p:nvSpPr>
          <p:cNvPr id="512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nchor="ctr">
            <a:spAutoFit/>
          </a:bodyPr>
          <a:lstStyle/>
          <a:p>
            <a:endParaRPr lang="ja-JP" altLang="en-US"/>
          </a:p>
        </p:txBody>
      </p:sp>
      <p:sp>
        <p:nvSpPr>
          <p:cNvPr id="5125" name="フッター プレースホルダー 1"/>
          <p:cNvSpPr>
            <a:spLocks noGrp="1"/>
          </p:cNvSpPr>
          <p:nvPr>
            <p:ph type="ftr" sz="quarter" idx="4294967295"/>
          </p:nvPr>
        </p:nvSpPr>
        <p:spPr>
          <a:xfrm>
            <a:off x="3124199" y="6492875"/>
            <a:ext cx="3622923" cy="365125"/>
          </a:xfrm>
          <a:prstGeom prst="rect">
            <a:avLst/>
          </a:prstGeom>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pic>
        <p:nvPicPr>
          <p:cNvPr id="5126" name="図 6"/>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6725" y="908050"/>
            <a:ext cx="2736850" cy="15843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5127" name="図 9"/>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33388" y="2708275"/>
            <a:ext cx="2803525" cy="17287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5128" name="図 10"/>
          <p:cNvPicPr>
            <a:picLocks noChangeAspect="1" noChangeArrowheads="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04813" y="4581525"/>
            <a:ext cx="2801937" cy="18002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5129" name="図 1"/>
          <p:cNvPicPr>
            <a:picLocks noChangeAspect="1"/>
          </p:cNvPicPr>
          <p:nvPr/>
        </p:nvPicPr>
        <p:blipFill>
          <a:blip r:embed="rId7"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130675" y="765175"/>
            <a:ext cx="4762500" cy="55118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5130" name="直線コネクタ 2"/>
          <p:cNvCxnSpPr>
            <a:cxnSpLocks noChangeShapeType="1"/>
          </p:cNvCxnSpPr>
          <p:nvPr/>
        </p:nvCxnSpPr>
        <p:spPr bwMode="auto">
          <a:xfrm>
            <a:off x="1476375" y="3014663"/>
            <a:ext cx="1871663" cy="0"/>
          </a:xfrm>
          <a:prstGeom prst="line">
            <a:avLst/>
          </a:prstGeom>
          <a:noFill/>
          <a:ln w="9525" algn="ctr">
            <a:solidFill>
              <a:schemeClr val="tx1"/>
            </a:solidFill>
            <a:round/>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5131" name="直線コネクタ 12"/>
          <p:cNvCxnSpPr>
            <a:cxnSpLocks noChangeShapeType="1"/>
          </p:cNvCxnSpPr>
          <p:nvPr/>
        </p:nvCxnSpPr>
        <p:spPr bwMode="auto">
          <a:xfrm>
            <a:off x="1476375" y="3230563"/>
            <a:ext cx="1871663" cy="0"/>
          </a:xfrm>
          <a:prstGeom prst="line">
            <a:avLst/>
          </a:prstGeom>
          <a:noFill/>
          <a:ln w="9525" algn="ctr">
            <a:solidFill>
              <a:schemeClr val="tx1"/>
            </a:solidFill>
            <a:round/>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sp>
        <p:nvSpPr>
          <p:cNvPr id="5132" name="テキスト ボックス 3"/>
          <p:cNvSpPr txBox="1">
            <a:spLocks noChangeArrowheads="1"/>
          </p:cNvSpPr>
          <p:nvPr/>
        </p:nvSpPr>
        <p:spPr bwMode="auto">
          <a:xfrm>
            <a:off x="2932113" y="3008313"/>
            <a:ext cx="865187" cy="368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-0.3dB</a:t>
            </a:r>
            <a:endParaRPr lang="ja-JP" altLang="en-US" sz="1800"/>
          </a:p>
        </p:txBody>
      </p:sp>
      <p:cxnSp>
        <p:nvCxnSpPr>
          <p:cNvPr id="5133" name="直線コネクタ 14"/>
          <p:cNvCxnSpPr>
            <a:cxnSpLocks noChangeShapeType="1"/>
          </p:cNvCxnSpPr>
          <p:nvPr/>
        </p:nvCxnSpPr>
        <p:spPr bwMode="auto">
          <a:xfrm>
            <a:off x="1476375" y="5157788"/>
            <a:ext cx="1871663" cy="0"/>
          </a:xfrm>
          <a:prstGeom prst="line">
            <a:avLst/>
          </a:prstGeom>
          <a:noFill/>
          <a:ln w="9525" algn="ctr">
            <a:solidFill>
              <a:schemeClr val="tx1"/>
            </a:solidFill>
            <a:round/>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5134" name="直線コネクタ 15"/>
          <p:cNvCxnSpPr>
            <a:cxnSpLocks noChangeShapeType="1"/>
          </p:cNvCxnSpPr>
          <p:nvPr/>
        </p:nvCxnSpPr>
        <p:spPr bwMode="auto">
          <a:xfrm>
            <a:off x="1476375" y="5300663"/>
            <a:ext cx="1871663" cy="0"/>
          </a:xfrm>
          <a:prstGeom prst="line">
            <a:avLst/>
          </a:prstGeom>
          <a:noFill/>
          <a:ln w="9525" algn="ctr">
            <a:solidFill>
              <a:schemeClr val="tx1"/>
            </a:solidFill>
            <a:round/>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sp>
        <p:nvSpPr>
          <p:cNvPr id="5135" name="テキスト ボックス 16"/>
          <p:cNvSpPr txBox="1">
            <a:spLocks noChangeArrowheads="1"/>
          </p:cNvSpPr>
          <p:nvPr/>
        </p:nvSpPr>
        <p:spPr bwMode="auto">
          <a:xfrm>
            <a:off x="2932113" y="5084763"/>
            <a:ext cx="865187" cy="3698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-0.2dB</a:t>
            </a:r>
            <a:endParaRPr lang="ja-JP" altLang="en-US" sz="1800"/>
          </a:p>
        </p:txBody>
      </p:sp>
      <p:cxnSp>
        <p:nvCxnSpPr>
          <p:cNvPr id="5136" name="直線矢印コネクタ 5"/>
          <p:cNvCxnSpPr>
            <a:cxnSpLocks noChangeShapeType="1"/>
          </p:cNvCxnSpPr>
          <p:nvPr/>
        </p:nvCxnSpPr>
        <p:spPr bwMode="auto">
          <a:xfrm>
            <a:off x="1524000" y="5805488"/>
            <a:ext cx="982663"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5137" name="直線矢印コネクタ 19"/>
          <p:cNvCxnSpPr>
            <a:cxnSpLocks noChangeShapeType="1"/>
          </p:cNvCxnSpPr>
          <p:nvPr/>
        </p:nvCxnSpPr>
        <p:spPr bwMode="auto">
          <a:xfrm>
            <a:off x="1501775" y="3933825"/>
            <a:ext cx="982663"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5138" name="直線矢印コネクタ 20"/>
          <p:cNvCxnSpPr>
            <a:cxnSpLocks noChangeShapeType="1"/>
          </p:cNvCxnSpPr>
          <p:nvPr/>
        </p:nvCxnSpPr>
        <p:spPr bwMode="auto">
          <a:xfrm>
            <a:off x="1547813" y="1557338"/>
            <a:ext cx="981075"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sp>
        <p:nvSpPr>
          <p:cNvPr id="5139" name="テキスト ボックス 21"/>
          <p:cNvSpPr txBox="1">
            <a:spLocks noChangeArrowheads="1"/>
          </p:cNvSpPr>
          <p:nvPr/>
        </p:nvSpPr>
        <p:spPr bwMode="auto">
          <a:xfrm>
            <a:off x="1547813" y="1116013"/>
            <a:ext cx="762000" cy="368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beam</a:t>
            </a:r>
            <a:endParaRPr lang="ja-JP" altLang="en-US" sz="1800">
              <a:solidFill>
                <a:srgbClr val="FF0000"/>
              </a:solidFill>
            </a:endParaRPr>
          </a:p>
        </p:txBody>
      </p:sp>
      <p:sp>
        <p:nvSpPr>
          <p:cNvPr id="5140" name="テキスト ボックス 22"/>
          <p:cNvSpPr txBox="1">
            <a:spLocks noChangeArrowheads="1"/>
          </p:cNvSpPr>
          <p:nvPr/>
        </p:nvSpPr>
        <p:spPr bwMode="auto">
          <a:xfrm>
            <a:off x="1700213" y="3563938"/>
            <a:ext cx="762000" cy="3698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beam</a:t>
            </a:r>
            <a:endParaRPr lang="ja-JP" altLang="en-US" sz="1800">
              <a:solidFill>
                <a:srgbClr val="FF0000"/>
              </a:solidFill>
            </a:endParaRPr>
          </a:p>
        </p:txBody>
      </p:sp>
      <p:sp>
        <p:nvSpPr>
          <p:cNvPr id="5141" name="テキスト ボックス 23"/>
          <p:cNvSpPr txBox="1">
            <a:spLocks noChangeArrowheads="1"/>
          </p:cNvSpPr>
          <p:nvPr/>
        </p:nvSpPr>
        <p:spPr bwMode="auto">
          <a:xfrm>
            <a:off x="1619250" y="5724525"/>
            <a:ext cx="762000" cy="368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beam</a:t>
            </a:r>
            <a:endParaRPr lang="ja-JP" altLang="en-US" sz="1800">
              <a:solidFill>
                <a:srgbClr val="FF0000"/>
              </a:solidFill>
            </a:endParaRPr>
          </a:p>
        </p:txBody>
      </p:sp>
      <p:sp>
        <p:nvSpPr>
          <p:cNvPr id="5142" name="テキスト ボックス 24"/>
          <p:cNvSpPr txBox="1">
            <a:spLocks noChangeArrowheads="1"/>
          </p:cNvSpPr>
          <p:nvPr/>
        </p:nvSpPr>
        <p:spPr bwMode="auto">
          <a:xfrm>
            <a:off x="433388" y="2492375"/>
            <a:ext cx="3019425" cy="3698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RF output with artificial step</a:t>
            </a:r>
            <a:endParaRPr lang="ja-JP" altLang="en-US" sz="1800">
              <a:solidFill>
                <a:srgbClr val="FF0000"/>
              </a:solidFill>
            </a:endParaRPr>
          </a:p>
        </p:txBody>
      </p:sp>
      <p:sp>
        <p:nvSpPr>
          <p:cNvPr id="5143" name="テキスト ボックス 25"/>
          <p:cNvSpPr txBox="1">
            <a:spLocks noChangeArrowheads="1"/>
          </p:cNvSpPr>
          <p:nvPr/>
        </p:nvSpPr>
        <p:spPr bwMode="auto">
          <a:xfrm>
            <a:off x="3203575" y="1371600"/>
            <a:ext cx="992188" cy="3698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nominal</a:t>
            </a:r>
            <a:endParaRPr lang="ja-JP" altLang="en-US" sz="1800"/>
          </a:p>
        </p:txBody>
      </p:sp>
      <p:sp>
        <p:nvSpPr>
          <p:cNvPr id="5144" name="テキスト ボックス 26"/>
          <p:cNvSpPr txBox="1">
            <a:spLocks noChangeArrowheads="1"/>
          </p:cNvSpPr>
          <p:nvPr/>
        </p:nvSpPr>
        <p:spPr bwMode="auto">
          <a:xfrm>
            <a:off x="3116263" y="3387725"/>
            <a:ext cx="1146175" cy="64611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-0.3dB</a:t>
            </a:r>
          </a:p>
          <a:p>
            <a:pPr eaLnBrk="1" hangingPunct="1"/>
            <a:r>
              <a:rPr lang="en-US" altLang="ja-JP" sz="1800">
                <a:solidFill>
                  <a:srgbClr val="FF0000"/>
                </a:solidFill>
              </a:rPr>
              <a:t>operation</a:t>
            </a:r>
            <a:endParaRPr lang="ja-JP" altLang="en-US" sz="1800">
              <a:solidFill>
                <a:srgbClr val="FF0000"/>
              </a:solidFill>
            </a:endParaRPr>
          </a:p>
        </p:txBody>
      </p:sp>
      <p:sp>
        <p:nvSpPr>
          <p:cNvPr id="5145" name="テキスト ボックス 27"/>
          <p:cNvSpPr txBox="1">
            <a:spLocks noChangeArrowheads="1"/>
          </p:cNvSpPr>
          <p:nvPr/>
        </p:nvSpPr>
        <p:spPr bwMode="auto">
          <a:xfrm>
            <a:off x="3132138" y="4583113"/>
            <a:ext cx="1146175" cy="64611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0000CC"/>
                </a:solidFill>
              </a:rPr>
              <a:t>-0.2dB</a:t>
            </a:r>
          </a:p>
          <a:p>
            <a:pPr eaLnBrk="1" hangingPunct="1"/>
            <a:r>
              <a:rPr lang="en-US" altLang="ja-JP" sz="1800">
                <a:solidFill>
                  <a:srgbClr val="0000CC"/>
                </a:solidFill>
              </a:rPr>
              <a:t>operation</a:t>
            </a:r>
            <a:endParaRPr lang="ja-JP" altLang="en-US" sz="1800">
              <a:solidFill>
                <a:srgbClr val="0000CC"/>
              </a:solidFill>
            </a:endParaRPr>
          </a:p>
        </p:txBody>
      </p:sp>
      <p:sp>
        <p:nvSpPr>
          <p:cNvPr id="5146" name="テキスト ボックス 28"/>
          <p:cNvSpPr txBox="1">
            <a:spLocks noChangeArrowheads="1"/>
          </p:cNvSpPr>
          <p:nvPr/>
        </p:nvSpPr>
        <p:spPr bwMode="auto">
          <a:xfrm>
            <a:off x="4983163" y="773113"/>
            <a:ext cx="3055937" cy="3683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Vector  sum amplitude [arb.]</a:t>
            </a:r>
            <a:endParaRPr lang="ja-JP" altLang="en-US" sz="1800"/>
          </a:p>
        </p:txBody>
      </p:sp>
      <p:sp>
        <p:nvSpPr>
          <p:cNvPr id="5147" name="テキスト ボックス 29"/>
          <p:cNvSpPr txBox="1">
            <a:spLocks noChangeArrowheads="1"/>
          </p:cNvSpPr>
          <p:nvPr/>
        </p:nvSpPr>
        <p:spPr bwMode="auto">
          <a:xfrm>
            <a:off x="5068888" y="3335338"/>
            <a:ext cx="2736850" cy="3698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Vector  sum phase [deg.]</a:t>
            </a:r>
            <a:endParaRPr lang="ja-JP" altLang="en-US" sz="1800"/>
          </a:p>
        </p:txBody>
      </p:sp>
      <p:cxnSp>
        <p:nvCxnSpPr>
          <p:cNvPr id="5148" name="直線矢印コネクタ 7"/>
          <p:cNvCxnSpPr>
            <a:cxnSpLocks noChangeShapeType="1"/>
            <a:stCxn id="5143" idx="3"/>
          </p:cNvCxnSpPr>
          <p:nvPr/>
        </p:nvCxnSpPr>
        <p:spPr bwMode="auto">
          <a:xfrm>
            <a:off x="4195763" y="1557338"/>
            <a:ext cx="842962" cy="35877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5149" name="直線矢印コネクタ 9"/>
          <p:cNvCxnSpPr>
            <a:cxnSpLocks noChangeShapeType="1"/>
          </p:cNvCxnSpPr>
          <p:nvPr/>
        </p:nvCxnSpPr>
        <p:spPr bwMode="auto">
          <a:xfrm flipV="1">
            <a:off x="4130675" y="2708275"/>
            <a:ext cx="1089025" cy="996950"/>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cxnSp>
        <p:nvCxnSpPr>
          <p:cNvPr id="5150" name="直線矢印コネクタ 11"/>
          <p:cNvCxnSpPr>
            <a:cxnSpLocks noChangeShapeType="1"/>
          </p:cNvCxnSpPr>
          <p:nvPr/>
        </p:nvCxnSpPr>
        <p:spPr bwMode="auto">
          <a:xfrm flipV="1">
            <a:off x="3995738" y="2205038"/>
            <a:ext cx="1655762" cy="2519362"/>
          </a:xfrm>
          <a:prstGeom prst="straightConnector1">
            <a:avLst/>
          </a:prstGeom>
          <a:noFill/>
          <a:ln w="9525" algn="ctr">
            <a:solidFill>
              <a:srgbClr val="0000CC"/>
            </a:solidFill>
            <a:round/>
            <a:headEnd/>
            <a:tailEnd type="arrow" w="med" len="me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Lst>
        </p:spPr>
      </p:cxnSp>
      <p:sp>
        <p:nvSpPr>
          <p:cNvPr id="32" name="テキスト ボックス 31"/>
          <p:cNvSpPr txBox="1"/>
          <p:nvPr/>
        </p:nvSpPr>
        <p:spPr>
          <a:xfrm>
            <a:off x="1" y="0"/>
            <a:ext cx="9143999" cy="830997"/>
          </a:xfrm>
          <a:prstGeom prst="rect">
            <a:avLst/>
          </a:prstGeom>
          <a:solidFill>
            <a:srgbClr val="CCFFCC"/>
          </a:solidFill>
        </p:spPr>
        <p:txBody>
          <a:bodyPr wrap="square" rtlCol="0">
            <a:spAutoFit/>
          </a:bodyPr>
          <a:lstStyle/>
          <a:p>
            <a:r>
              <a:rPr kumimoji="1" lang="en-US" altLang="ja-JP" sz="2400" b="1" dirty="0" smtClean="0"/>
              <a:t>FB control at klystron saturation region</a:t>
            </a:r>
          </a:p>
          <a:p>
            <a:r>
              <a:rPr lang="en-US" altLang="ja-JP" sz="2400" b="1" dirty="0"/>
              <a:t> </a:t>
            </a:r>
            <a:r>
              <a:rPr lang="en-US" altLang="ja-JP" sz="2400" b="1" dirty="0" smtClean="0"/>
              <a:t>with intentional reduction of klystron HV, artificial RF amplitude steps</a:t>
            </a:r>
            <a:r>
              <a:rPr kumimoji="1" lang="en-US" altLang="ja-JP" sz="2400" b="1" dirty="0" smtClean="0"/>
              <a:t> </a:t>
            </a:r>
            <a:endParaRPr kumimoji="1" lang="ja-JP" altLang="en-US" sz="2400" b="1" dirty="0"/>
          </a:p>
        </p:txBody>
      </p:sp>
      <p:sp>
        <p:nvSpPr>
          <p:cNvPr id="33" name="Rectangle 3"/>
          <p:cNvSpPr>
            <a:spLocks noChangeArrowheads="1"/>
          </p:cNvSpPr>
          <p:nvPr/>
        </p:nvSpPr>
        <p:spPr bwMode="auto">
          <a:xfrm>
            <a:off x="0" y="6611797"/>
            <a:ext cx="221995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Michizono</a:t>
            </a:r>
            <a:r>
              <a:rPr lang="en-US" sz="1000" i="1" u="sng" dirty="0" smtClean="0">
                <a:solidFill>
                  <a:schemeClr val="accent6">
                    <a:lumMod val="75000"/>
                  </a:schemeClr>
                </a:solidFill>
              </a:rPr>
              <a:t> - </a:t>
            </a:r>
            <a:r>
              <a:rPr lang="en-US" sz="1000" i="1" u="sng" dirty="0" smtClean="0">
                <a:solidFill>
                  <a:schemeClr val="accent6">
                    <a:lumMod val="75000"/>
                  </a:schemeClr>
                </a:solidFill>
              </a:rPr>
              <a:t>9 </a:t>
            </a:r>
            <a:r>
              <a:rPr lang="en-US" sz="1000" i="1" u="sng" dirty="0" err="1" smtClean="0">
                <a:solidFill>
                  <a:schemeClr val="accent6">
                    <a:lumMod val="75000"/>
                  </a:schemeClr>
                </a:solidFill>
              </a:rPr>
              <a:t>mA</a:t>
            </a:r>
            <a:r>
              <a:rPr lang="en-US" sz="1000" i="1" u="sng" dirty="0" smtClean="0">
                <a:solidFill>
                  <a:schemeClr val="accent6">
                    <a:lumMod val="75000"/>
                  </a:schemeClr>
                </a:solidFill>
              </a:rPr>
              <a:t> study at FLASH</a:t>
            </a:r>
            <a:endParaRPr lang="en-US" sz="1000" i="1" u="sng" dirty="0">
              <a:solidFill>
                <a:schemeClr val="accent6">
                  <a:lumMod val="75000"/>
                </a:schemeClr>
              </a:solidFill>
            </a:endParaRPr>
          </a:p>
        </p:txBody>
      </p:sp>
    </p:spTree>
    <p:custDataLst>
      <p:tags r:id="rId1"/>
    </p:custDataLst>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451156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72137"/>
    </mc:Choice>
    <mc:Fallback>
      <mp:transition xmlns:mp="http://schemas.microsoft.com/office/mac/powerpoint/2008/main" spd="slow" advTm="72137"/>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and future plan</a:t>
            </a:r>
            <a:endParaRPr lang="en-US" dirty="0"/>
          </a:p>
        </p:txBody>
      </p:sp>
      <p:sp>
        <p:nvSpPr>
          <p:cNvPr id="3" name="Content Placeholder 2"/>
          <p:cNvSpPr>
            <a:spLocks noGrp="1"/>
          </p:cNvSpPr>
          <p:nvPr>
            <p:ph idx="1"/>
          </p:nvPr>
        </p:nvSpPr>
        <p:spPr>
          <a:xfrm>
            <a:off x="607420" y="680369"/>
            <a:ext cx="7696200" cy="4038600"/>
          </a:xfrm>
        </p:spPr>
        <p:txBody>
          <a:bodyPr/>
          <a:lstStyle/>
          <a:p>
            <a:r>
              <a:rPr lang="en-US" sz="1800" dirty="0" smtClean="0"/>
              <a:t>Several studies have been carried out at FLASH for technical demonstration of ILC specification.</a:t>
            </a:r>
          </a:p>
          <a:p>
            <a:pPr lvl="1"/>
            <a:r>
              <a:rPr lang="en-US" sz="1600" dirty="0" err="1" smtClean="0"/>
              <a:t>PkQl</a:t>
            </a:r>
            <a:r>
              <a:rPr lang="en-US" sz="1600" dirty="0" smtClean="0"/>
              <a:t> control (</a:t>
            </a:r>
            <a:r>
              <a:rPr lang="en-US" sz="1600" dirty="0" err="1" smtClean="0"/>
              <a:t>Ql</a:t>
            </a:r>
            <a:r>
              <a:rPr lang="en-US" sz="1600" dirty="0" smtClean="0"/>
              <a:t> adjustment) for </a:t>
            </a:r>
            <a:r>
              <a:rPr lang="en-US" sz="1600" dirty="0"/>
              <a:t>n</a:t>
            </a:r>
            <a:r>
              <a:rPr lang="en-US" sz="1600" dirty="0" smtClean="0"/>
              <a:t>ear quench limit operation</a:t>
            </a:r>
          </a:p>
          <a:p>
            <a:pPr lvl="1"/>
            <a:endParaRPr lang="en-US" sz="1600" dirty="0" smtClean="0"/>
          </a:p>
          <a:p>
            <a:pPr lvl="1"/>
            <a:r>
              <a:rPr lang="en-US" sz="1600" dirty="0" smtClean="0"/>
              <a:t>Klystron linearization and </a:t>
            </a:r>
            <a:r>
              <a:rPr lang="en-US" sz="1600" dirty="0" err="1" smtClean="0"/>
              <a:t>rf</a:t>
            </a:r>
            <a:r>
              <a:rPr lang="en-US" sz="1600" dirty="0" smtClean="0"/>
              <a:t> operation near saturation </a:t>
            </a:r>
          </a:p>
          <a:p>
            <a:pPr marL="457200" lvl="1" indent="0">
              <a:buNone/>
            </a:pPr>
            <a:endParaRPr lang="en-US" sz="1600" dirty="0" smtClean="0"/>
          </a:p>
          <a:p>
            <a:pPr lvl="1"/>
            <a:r>
              <a:rPr lang="en-US" sz="1600" dirty="0" smtClean="0"/>
              <a:t>High current beam loading with long bunch train.</a:t>
            </a:r>
          </a:p>
          <a:p>
            <a:pPr lvl="1"/>
            <a:endParaRPr lang="en-US" sz="1600" dirty="0" smtClean="0"/>
          </a:p>
          <a:p>
            <a:r>
              <a:rPr lang="en-US" sz="1800" dirty="0" smtClean="0"/>
              <a:t>For the engineering phase (post TDR), we need to accumulate more experience for stable operation.</a:t>
            </a:r>
          </a:p>
          <a:p>
            <a:r>
              <a:rPr lang="en-US" sz="1800" dirty="0" smtClean="0"/>
              <a:t>XFEL and ILC have many common study items because of the similar beam parameters.</a:t>
            </a:r>
          </a:p>
          <a:p>
            <a:r>
              <a:rPr lang="en-US" sz="1800" dirty="0" smtClean="0"/>
              <a:t>Further studies will be necessary.</a:t>
            </a:r>
          </a:p>
        </p:txBody>
      </p:sp>
      <p:sp>
        <p:nvSpPr>
          <p:cNvPr id="5" name="Footer Placeholder 4"/>
          <p:cNvSpPr>
            <a:spLocks noGrp="1"/>
          </p:cNvSpPr>
          <p:nvPr>
            <p:ph type="ftr" sz="quarter" idx="4294967295"/>
          </p:nvPr>
        </p:nvSpPr>
        <p:spPr>
          <a:xfrm>
            <a:off x="5292725" y="6453188"/>
            <a:ext cx="3706813" cy="288925"/>
          </a:xfrm>
          <a:prstGeom prst="rect">
            <a:avLst/>
          </a:prstGeom>
        </p:spPr>
        <p:txBody>
          <a:bodyPr/>
          <a:lstStyle/>
          <a:p>
            <a:r>
              <a:rPr lang="en-US" smtClean="0"/>
              <a:t>LCWS12(Sep.24) Shin MICHIZONO</a:t>
            </a:r>
            <a:endParaRPr lang="en-US"/>
          </a:p>
        </p:txBody>
      </p:sp>
      <p:sp>
        <p:nvSpPr>
          <p:cNvPr id="6" name="Slide Number Placeholder 5"/>
          <p:cNvSpPr>
            <a:spLocks noGrp="1"/>
          </p:cNvSpPr>
          <p:nvPr>
            <p:ph type="sldNum" sz="quarter" idx="12"/>
          </p:nvPr>
        </p:nvSpPr>
        <p:spPr/>
        <p:txBody>
          <a:bodyPr/>
          <a:lstStyle/>
          <a:p>
            <a:fld id="{BBCE4773-787B-844B-9C74-78220DB76ED0}" type="slidenum">
              <a:rPr lang="en-US" smtClean="0"/>
              <a:pPr/>
              <a:t>6</a:t>
            </a:fld>
            <a:endParaRPr lang="en-US"/>
          </a:p>
        </p:txBody>
      </p:sp>
      <p:grpSp>
        <p:nvGrpSpPr>
          <p:cNvPr id="4" name="グループ化 6"/>
          <p:cNvGrpSpPr/>
          <p:nvPr/>
        </p:nvGrpSpPr>
        <p:grpSpPr>
          <a:xfrm>
            <a:off x="5652120" y="4003596"/>
            <a:ext cx="3280070" cy="2860753"/>
            <a:chOff x="4876800" y="2819400"/>
            <a:chExt cx="3733800" cy="3276600"/>
          </a:xfrm>
        </p:grpSpPr>
        <p:sp>
          <p:nvSpPr>
            <p:cNvPr id="8" name="Rectangle 43"/>
            <p:cNvSpPr/>
            <p:nvPr/>
          </p:nvSpPr>
          <p:spPr bwMode="auto">
            <a:xfrm>
              <a:off x="4876800" y="2819400"/>
              <a:ext cx="3733800" cy="3276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pitchFamily="-111" charset="0"/>
                <a:ea typeface="Arial Unicode MS" pitchFamily="-111" charset="0"/>
                <a:cs typeface="Arial Unicode MS" pitchFamily="-111" charset="0"/>
              </a:endParaRPr>
            </a:p>
          </p:txBody>
        </p:sp>
        <p:sp>
          <p:nvSpPr>
            <p:cNvPr id="9" name="Rectangle 9"/>
            <p:cNvSpPr/>
            <p:nvPr/>
          </p:nvSpPr>
          <p:spPr bwMode="auto">
            <a:xfrm>
              <a:off x="5181600" y="2966310"/>
              <a:ext cx="1371600" cy="762000"/>
            </a:xfrm>
            <a:prstGeom prst="rect">
              <a:avLst/>
            </a:prstGeom>
            <a:solidFill>
              <a:schemeClr val="accent1">
                <a:lumMod val="90000"/>
              </a:schemeClr>
            </a:soli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FLASH</a:t>
              </a:r>
              <a:endParaRPr lang="en-US" sz="1400" b="1" dirty="0">
                <a:latin typeface="Arial" pitchFamily="-111" charset="0"/>
                <a:ea typeface="Arial Unicode MS" pitchFamily="-111" charset="0"/>
                <a:cs typeface="Arial Unicode MS" pitchFamily="-111" charset="0"/>
              </a:endParaRPr>
            </a:p>
            <a:p>
              <a:pPr marL="0" marR="0" indent="0" algn="ctr" defTabSz="914400" rtl="0" eaLnBrk="0" fontAlgn="ctr" latinLnBrk="0" hangingPunct="0">
                <a:lnSpc>
                  <a:spcPct val="100000"/>
                </a:lnSpc>
                <a:spcBef>
                  <a:spcPct val="0"/>
                </a:spcBef>
                <a:spcAft>
                  <a:spcPct val="0"/>
                </a:spcAft>
                <a:buClrTx/>
                <a:buSzTx/>
                <a:buFontTx/>
                <a:buNone/>
                <a:tabLst/>
              </a:pPr>
              <a:r>
                <a:rPr kumimoji="0" lang="en-US" sz="1400" b="0" i="1"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(10%</a:t>
              </a:r>
              <a:r>
                <a:rPr kumimoji="0" lang="en-US" sz="1400" b="0" i="1" u="none" strike="noStrike" cap="none" normalizeH="0" dirty="0" smtClean="0">
                  <a:ln>
                    <a:noFill/>
                  </a:ln>
                  <a:solidFill>
                    <a:schemeClr val="tx1"/>
                  </a:solidFill>
                  <a:effectLst/>
                  <a:latin typeface="Arial" pitchFamily="-111" charset="0"/>
                  <a:ea typeface="Arial Unicode MS" pitchFamily="-111" charset="0"/>
                  <a:cs typeface="Arial Unicode MS" pitchFamily="-111" charset="0"/>
                </a:rPr>
                <a:t> </a:t>
              </a:r>
              <a:r>
                <a:rPr kumimoji="0" lang="en-US" sz="1400" b="0" i="1"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of XFEL)</a:t>
              </a:r>
              <a:endParaRPr kumimoji="0" lang="en-US" sz="1400" b="0" i="1" u="none" strike="noStrike" cap="none" normalizeH="0" baseline="0" dirty="0">
                <a:ln>
                  <a:noFill/>
                </a:ln>
                <a:solidFill>
                  <a:schemeClr val="tx1"/>
                </a:solidFill>
                <a:effectLst/>
                <a:latin typeface="Arial" pitchFamily="-111" charset="0"/>
                <a:ea typeface="Arial Unicode MS" pitchFamily="-111" charset="0"/>
                <a:cs typeface="Arial Unicode MS" pitchFamily="-111" charset="0"/>
              </a:endParaRPr>
            </a:p>
          </p:txBody>
        </p:sp>
        <p:sp>
          <p:nvSpPr>
            <p:cNvPr id="10" name="Rectangle 15"/>
            <p:cNvSpPr/>
            <p:nvPr/>
          </p:nvSpPr>
          <p:spPr bwMode="auto">
            <a:xfrm>
              <a:off x="5181600" y="4191000"/>
              <a:ext cx="1371600" cy="533400"/>
            </a:xfrm>
            <a:prstGeom prst="rect">
              <a:avLst/>
            </a:prstGeom>
            <a:solidFill>
              <a:schemeClr val="accent1">
                <a:lumMod val="90000"/>
              </a:schemeClr>
            </a:soli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EU-XFEL</a:t>
              </a:r>
              <a:endParaRPr lang="en-US" sz="1400" b="1" dirty="0">
                <a:latin typeface="Arial" pitchFamily="-111" charset="0"/>
                <a:ea typeface="Arial Unicode MS" pitchFamily="-111" charset="0"/>
                <a:cs typeface="Arial Unicode MS" pitchFamily="-111" charset="0"/>
              </a:endParaRPr>
            </a:p>
            <a:p>
              <a:pPr marL="0" marR="0" indent="0" algn="ctr" defTabSz="914400" rtl="0" eaLnBrk="0" fontAlgn="ctr" latinLnBrk="0" hangingPunct="0">
                <a:lnSpc>
                  <a:spcPct val="100000"/>
                </a:lnSpc>
                <a:spcBef>
                  <a:spcPct val="0"/>
                </a:spcBef>
                <a:spcAft>
                  <a:spcPct val="0"/>
                </a:spcAft>
                <a:buClrTx/>
                <a:buSzTx/>
                <a:buFontTx/>
                <a:buNone/>
                <a:tabLst/>
              </a:pPr>
              <a:r>
                <a:rPr kumimoji="0" lang="en-US" sz="1400" b="0" i="1"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(10%</a:t>
              </a:r>
              <a:r>
                <a:rPr kumimoji="0" lang="en-US" sz="1400" b="0" i="1" u="none" strike="noStrike" cap="none" normalizeH="0" dirty="0" smtClean="0">
                  <a:ln>
                    <a:noFill/>
                  </a:ln>
                  <a:solidFill>
                    <a:schemeClr val="tx1"/>
                  </a:solidFill>
                  <a:effectLst/>
                  <a:latin typeface="Arial" pitchFamily="-111" charset="0"/>
                  <a:ea typeface="Arial Unicode MS" pitchFamily="-111" charset="0"/>
                  <a:cs typeface="Arial Unicode MS" pitchFamily="-111" charset="0"/>
                </a:rPr>
                <a:t> </a:t>
              </a:r>
              <a:r>
                <a:rPr kumimoji="0" lang="en-US" sz="1400" b="0" i="1"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of ILC)</a:t>
              </a:r>
              <a:endParaRPr kumimoji="0" lang="en-US" sz="1400" b="0" i="1" u="none" strike="noStrike" cap="none" normalizeH="0" baseline="0" dirty="0">
                <a:ln>
                  <a:noFill/>
                </a:ln>
                <a:solidFill>
                  <a:schemeClr val="tx1"/>
                </a:solidFill>
                <a:effectLst/>
                <a:latin typeface="Arial" pitchFamily="-111" charset="0"/>
                <a:ea typeface="Arial Unicode MS" pitchFamily="-111" charset="0"/>
                <a:cs typeface="Arial Unicode MS" pitchFamily="-111" charset="0"/>
              </a:endParaRPr>
            </a:p>
          </p:txBody>
        </p:sp>
        <p:sp>
          <p:nvSpPr>
            <p:cNvPr id="11" name="Rectangle 16"/>
            <p:cNvSpPr/>
            <p:nvPr/>
          </p:nvSpPr>
          <p:spPr bwMode="auto">
            <a:xfrm>
              <a:off x="5181600" y="5410200"/>
              <a:ext cx="1371600" cy="533400"/>
            </a:xfrm>
            <a:prstGeom prst="rect">
              <a:avLst/>
            </a:prstGeom>
            <a:solidFill>
              <a:schemeClr val="accent1">
                <a:lumMod val="90000"/>
              </a:schemeClr>
            </a:soli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ILC</a:t>
              </a:r>
              <a:endParaRPr kumimoji="0" lang="en-US" sz="1400" b="1" i="0" u="none" strike="noStrike" cap="none" normalizeH="0" baseline="0" dirty="0">
                <a:ln>
                  <a:noFill/>
                </a:ln>
                <a:solidFill>
                  <a:schemeClr val="tx1"/>
                </a:solidFill>
                <a:effectLst/>
                <a:latin typeface="Arial" pitchFamily="-111" charset="0"/>
                <a:ea typeface="Arial Unicode MS" pitchFamily="-111" charset="0"/>
                <a:cs typeface="Arial Unicode MS" pitchFamily="-111" charset="0"/>
              </a:endParaRPr>
            </a:p>
          </p:txBody>
        </p:sp>
        <p:sp>
          <p:nvSpPr>
            <p:cNvPr id="12" name="TextBox 19"/>
            <p:cNvSpPr txBox="1"/>
            <p:nvPr/>
          </p:nvSpPr>
          <p:spPr>
            <a:xfrm>
              <a:off x="6781800" y="3602222"/>
              <a:ext cx="1602316" cy="523220"/>
            </a:xfrm>
            <a:prstGeom prst="rect">
              <a:avLst/>
            </a:prstGeom>
            <a:noFill/>
            <a:effectLst/>
          </p:spPr>
          <p:txBody>
            <a:bodyPr wrap="square" rtlCol="0">
              <a:spAutoFit/>
            </a:bodyPr>
            <a:lstStyle/>
            <a:p>
              <a:pPr algn="ctr"/>
              <a:r>
                <a:rPr lang="en-US" sz="1400" i="1" dirty="0" smtClean="0">
                  <a:solidFill>
                    <a:srgbClr val="0000FF"/>
                  </a:solidFill>
                </a:rPr>
                <a:t>Operate FLASH as if it were XFEL</a:t>
              </a:r>
              <a:endParaRPr lang="en-US" sz="1400" i="1" dirty="0">
                <a:solidFill>
                  <a:srgbClr val="0000FF"/>
                </a:solidFill>
              </a:endParaRPr>
            </a:p>
          </p:txBody>
        </p:sp>
        <p:sp>
          <p:nvSpPr>
            <p:cNvPr id="13" name="TextBox 20"/>
            <p:cNvSpPr txBox="1"/>
            <p:nvPr/>
          </p:nvSpPr>
          <p:spPr>
            <a:xfrm>
              <a:off x="6760980" y="4845567"/>
              <a:ext cx="1676400" cy="523220"/>
            </a:xfrm>
            <a:prstGeom prst="rect">
              <a:avLst/>
            </a:prstGeom>
            <a:noFill/>
            <a:ln>
              <a:noFill/>
            </a:ln>
            <a:effectLst/>
          </p:spPr>
          <p:txBody>
            <a:bodyPr wrap="square" rtlCol="0">
              <a:spAutoFit/>
            </a:bodyPr>
            <a:lstStyle/>
            <a:p>
              <a:pPr algn="ctr"/>
              <a:r>
                <a:rPr lang="en-US" sz="1400" i="1" dirty="0" smtClean="0">
                  <a:solidFill>
                    <a:srgbClr val="0000FF"/>
                  </a:solidFill>
                </a:rPr>
                <a:t>Operate EU-XFEL as if it were ILC</a:t>
              </a:r>
              <a:endParaRPr lang="en-US" sz="1400" i="1" dirty="0">
                <a:solidFill>
                  <a:srgbClr val="0000FF"/>
                </a:solidFill>
              </a:endParaRPr>
            </a:p>
          </p:txBody>
        </p:sp>
        <p:sp>
          <p:nvSpPr>
            <p:cNvPr id="14" name="Freeform 26"/>
            <p:cNvSpPr/>
            <p:nvPr/>
          </p:nvSpPr>
          <p:spPr>
            <a:xfrm>
              <a:off x="7443644" y="3056467"/>
              <a:ext cx="996935" cy="1367364"/>
            </a:xfrm>
            <a:custGeom>
              <a:avLst/>
              <a:gdLst>
                <a:gd name="connsiteX0" fmla="*/ 9139 w 996935"/>
                <a:gd name="connsiteY0" fmla="*/ 0 h 1367364"/>
                <a:gd name="connsiteX1" fmla="*/ 125556 w 996935"/>
                <a:gd name="connsiteY1" fmla="*/ 1185333 h 1367364"/>
                <a:gd name="connsiteX2" fmla="*/ 887556 w 996935"/>
                <a:gd name="connsiteY2" fmla="*/ 804333 h 1367364"/>
              </a:gdLst>
              <a:ahLst/>
              <a:cxnLst>
                <a:cxn ang="0">
                  <a:pos x="connsiteX0" y="connsiteY0"/>
                </a:cxn>
                <a:cxn ang="0">
                  <a:pos x="connsiteX1" y="connsiteY1"/>
                </a:cxn>
                <a:cxn ang="0">
                  <a:pos x="connsiteX2" y="connsiteY2"/>
                </a:cxn>
              </a:cxnLst>
              <a:rect l="l" t="t" r="r" b="b"/>
              <a:pathLst>
                <a:path w="996935" h="1367364">
                  <a:moveTo>
                    <a:pt x="9139" y="0"/>
                  </a:moveTo>
                  <a:cubicBezTo>
                    <a:pt x="-5854" y="525639"/>
                    <a:pt x="-20847" y="1051278"/>
                    <a:pt x="125556" y="1185333"/>
                  </a:cubicBezTo>
                  <a:cubicBezTo>
                    <a:pt x="271959" y="1319389"/>
                    <a:pt x="1335584" y="1663347"/>
                    <a:pt x="887556" y="804333"/>
                  </a:cubicBezTo>
                </a:path>
              </a:pathLst>
            </a:custGeom>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pitchFamily="-111" charset="0"/>
                <a:ea typeface="Arial Unicode MS" pitchFamily="-111" charset="0"/>
                <a:cs typeface="Arial Unicode MS" pitchFamily="-111" charset="0"/>
              </a:endParaRPr>
            </a:p>
          </p:txBody>
        </p:sp>
        <p:cxnSp>
          <p:nvCxnSpPr>
            <p:cNvPr id="15" name="Straight Arrow Connector 28"/>
            <p:cNvCxnSpPr/>
            <p:nvPr/>
          </p:nvCxnSpPr>
          <p:spPr bwMode="auto">
            <a:xfrm>
              <a:off x="6629400" y="3276600"/>
              <a:ext cx="457200" cy="304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Straight Arrow Connector 29"/>
            <p:cNvCxnSpPr/>
            <p:nvPr/>
          </p:nvCxnSpPr>
          <p:spPr bwMode="auto">
            <a:xfrm flipH="1">
              <a:off x="6629400" y="4114800"/>
              <a:ext cx="457200" cy="304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7" name="Straight Arrow Connector 41"/>
            <p:cNvCxnSpPr/>
            <p:nvPr/>
          </p:nvCxnSpPr>
          <p:spPr bwMode="auto">
            <a:xfrm>
              <a:off x="6629400" y="4495800"/>
              <a:ext cx="457200" cy="304800"/>
            </a:xfrm>
            <a:prstGeom prst="straightConnector1">
              <a:avLst/>
            </a:prstGeom>
            <a:solidFill>
              <a:schemeClr val="accent1"/>
            </a:solidFill>
            <a:ln w="9525" cap="flat" cmpd="sng" algn="ctr">
              <a:solidFill>
                <a:schemeClr val="tx1"/>
              </a:solidFill>
              <a:prstDash val="solid"/>
              <a:round/>
              <a:headEnd type="none" w="med" len="med"/>
              <a:tailEnd type="arrow"/>
            </a:ln>
            <a:effectLst>
              <a:outerShdw blurRad="50800" dist="38100" dir="2700000" algn="tl" rotWithShape="0">
                <a:srgbClr val="000000">
                  <a:alpha val="43000"/>
                </a:srgbClr>
              </a:outerShdw>
            </a:effectLst>
          </p:spPr>
        </p:cxnSp>
        <p:cxnSp>
          <p:nvCxnSpPr>
            <p:cNvPr id="18" name="Straight Arrow Connector 42"/>
            <p:cNvCxnSpPr/>
            <p:nvPr/>
          </p:nvCxnSpPr>
          <p:spPr bwMode="auto">
            <a:xfrm flipH="1">
              <a:off x="6629400" y="5410200"/>
              <a:ext cx="457200" cy="304800"/>
            </a:xfrm>
            <a:prstGeom prst="straightConnector1">
              <a:avLst/>
            </a:prstGeom>
            <a:solidFill>
              <a:schemeClr val="accent1"/>
            </a:solidFill>
            <a:ln w="9525" cap="flat" cmpd="sng" algn="ctr">
              <a:solidFill>
                <a:schemeClr val="tx1"/>
              </a:solidFill>
              <a:prstDash val="solid"/>
              <a:round/>
              <a:headEnd type="none" w="med" len="med"/>
              <a:tailEnd type="arrow"/>
            </a:ln>
            <a:effectLst>
              <a:outerShdw blurRad="50800" dist="38100" dir="2700000" algn="tl" rotWithShape="0">
                <a:srgbClr val="000000">
                  <a:alpha val="43000"/>
                </a:srgbClr>
              </a:outerShdw>
            </a:effectLst>
          </p:spPr>
        </p:cxnSp>
      </p:grpSp>
      <p:graphicFrame>
        <p:nvGraphicFramePr>
          <p:cNvPr id="20" name="表 19"/>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675060914"/>
              </p:ext>
            </p:extLst>
          </p:nvPr>
        </p:nvGraphicFramePr>
        <p:xfrm>
          <a:off x="107504" y="4345729"/>
          <a:ext cx="5400600" cy="2062480"/>
        </p:xfrm>
        <a:graphic>
          <a:graphicData uri="http://schemas.openxmlformats.org/drawingml/2006/table">
            <a:tbl>
              <a:tblPr firstRow="1" bandRow="1">
                <a:tableStyleId>{5C22544A-7EE6-4342-B048-85BDC9FD1C3A}</a:tableStyleId>
              </a:tblPr>
              <a:tblGrid>
                <a:gridCol w="1584176"/>
                <a:gridCol w="1944216"/>
                <a:gridCol w="1872208"/>
              </a:tblGrid>
              <a:tr h="370840">
                <a:tc>
                  <a:txBody>
                    <a:bodyPr/>
                    <a:lstStyle/>
                    <a:p>
                      <a:endParaRPr kumimoji="1" lang="ja-JP" altLang="en-US" sz="1600" dirty="0"/>
                    </a:p>
                  </a:txBody>
                  <a:tcPr/>
                </a:tc>
                <a:tc>
                  <a:txBody>
                    <a:bodyPr/>
                    <a:lstStyle/>
                    <a:p>
                      <a:r>
                        <a:rPr kumimoji="1" lang="en-US" altLang="ja-JP" sz="1600" dirty="0" smtClean="0"/>
                        <a:t>EU-XFEL</a:t>
                      </a:r>
                      <a:endParaRPr kumimoji="1" lang="ja-JP" altLang="en-US" sz="1600" dirty="0"/>
                    </a:p>
                  </a:txBody>
                  <a:tcPr/>
                </a:tc>
                <a:tc>
                  <a:txBody>
                    <a:bodyPr/>
                    <a:lstStyle/>
                    <a:p>
                      <a:r>
                        <a:rPr kumimoji="1" lang="en-US" altLang="ja-JP" sz="1600" dirty="0" smtClean="0"/>
                        <a:t>ILC (250GeV)</a:t>
                      </a:r>
                      <a:endParaRPr kumimoji="1" lang="ja-JP" altLang="en-US" sz="1600" dirty="0"/>
                    </a:p>
                  </a:txBody>
                  <a:tcPr/>
                </a:tc>
              </a:tr>
              <a:tr h="370840">
                <a:tc>
                  <a:txBody>
                    <a:bodyPr/>
                    <a:lstStyle/>
                    <a:p>
                      <a:r>
                        <a:rPr kumimoji="1" lang="en-US" altLang="ja-JP" sz="1600" dirty="0" smtClean="0"/>
                        <a:t>Gradient</a:t>
                      </a:r>
                      <a:endParaRPr kumimoji="1" lang="ja-JP" altLang="en-US" sz="1600" dirty="0"/>
                    </a:p>
                  </a:txBody>
                  <a:tcPr/>
                </a:tc>
                <a:tc>
                  <a:txBody>
                    <a:bodyPr/>
                    <a:lstStyle/>
                    <a:p>
                      <a:r>
                        <a:rPr kumimoji="1" lang="en-US" altLang="ja-JP" sz="1600" dirty="0" smtClean="0"/>
                        <a:t>23.6 MV/m</a:t>
                      </a:r>
                      <a:endParaRPr kumimoji="1" lang="ja-JP" altLang="en-US" sz="1600" dirty="0"/>
                    </a:p>
                  </a:txBody>
                  <a:tcPr/>
                </a:tc>
                <a:tc>
                  <a:txBody>
                    <a:bodyPr/>
                    <a:lstStyle/>
                    <a:p>
                      <a:r>
                        <a:rPr kumimoji="1" lang="en-US" altLang="ja-JP" sz="1600" dirty="0" smtClean="0"/>
                        <a:t>31.5 MV/m +-20%</a:t>
                      </a:r>
                      <a:endParaRPr kumimoji="1" lang="ja-JP" altLang="en-US" sz="1600" dirty="0"/>
                    </a:p>
                  </a:txBody>
                  <a:tcPr/>
                </a:tc>
              </a:tr>
              <a:tr h="370840">
                <a:tc>
                  <a:txBody>
                    <a:bodyPr/>
                    <a:lstStyle/>
                    <a:p>
                      <a:r>
                        <a:rPr kumimoji="1" lang="en-US" altLang="ja-JP" sz="1600" dirty="0" smtClean="0"/>
                        <a:t>Bunch charge</a:t>
                      </a:r>
                      <a:endParaRPr kumimoji="1" lang="ja-JP" altLang="en-US" sz="1600" dirty="0"/>
                    </a:p>
                  </a:txBody>
                  <a:tcPr/>
                </a:tc>
                <a:tc>
                  <a:txBody>
                    <a:bodyPr/>
                    <a:lstStyle/>
                    <a:p>
                      <a:r>
                        <a:rPr kumimoji="1" lang="en-US" altLang="ja-JP" sz="1600" dirty="0" smtClean="0"/>
                        <a:t>1 </a:t>
                      </a:r>
                      <a:r>
                        <a:rPr kumimoji="1" lang="en-US" altLang="ja-JP" sz="1600" dirty="0" err="1" smtClean="0"/>
                        <a:t>nC</a:t>
                      </a:r>
                      <a:endParaRPr kumimoji="1" lang="ja-JP" altLang="en-US" sz="1600" dirty="0"/>
                    </a:p>
                  </a:txBody>
                  <a:tcPr/>
                </a:tc>
                <a:tc>
                  <a:txBody>
                    <a:bodyPr/>
                    <a:lstStyle/>
                    <a:p>
                      <a:r>
                        <a:rPr kumimoji="1" lang="en-US" altLang="ja-JP" sz="1600" dirty="0" smtClean="0"/>
                        <a:t>3.2 </a:t>
                      </a:r>
                      <a:r>
                        <a:rPr kumimoji="1" lang="en-US" altLang="ja-JP" sz="1600" dirty="0" err="1" smtClean="0"/>
                        <a:t>nC</a:t>
                      </a:r>
                      <a:endParaRPr kumimoji="1" lang="ja-JP" altLang="en-US" sz="1600" dirty="0"/>
                    </a:p>
                  </a:txBody>
                  <a:tcPr/>
                </a:tc>
              </a:tr>
              <a:tr h="370840">
                <a:tc>
                  <a:txBody>
                    <a:bodyPr/>
                    <a:lstStyle/>
                    <a:p>
                      <a:r>
                        <a:rPr kumimoji="1" lang="en-US" altLang="ja-JP" sz="1600" dirty="0" smtClean="0"/>
                        <a:t>Beam current</a:t>
                      </a:r>
                      <a:endParaRPr kumimoji="1" lang="ja-JP" altLang="en-US" sz="1600" dirty="0"/>
                    </a:p>
                  </a:txBody>
                  <a:tcPr/>
                </a:tc>
                <a:tc>
                  <a:txBody>
                    <a:bodyPr/>
                    <a:lstStyle/>
                    <a:p>
                      <a:r>
                        <a:rPr kumimoji="1" lang="en-US" altLang="ja-JP" sz="1600" dirty="0" smtClean="0"/>
                        <a:t>5 mA</a:t>
                      </a:r>
                      <a:endParaRPr kumimoji="1" lang="ja-JP" altLang="en-US" sz="1600" dirty="0"/>
                    </a:p>
                  </a:txBody>
                  <a:tcPr/>
                </a:tc>
                <a:tc>
                  <a:txBody>
                    <a:bodyPr/>
                    <a:lstStyle/>
                    <a:p>
                      <a:r>
                        <a:rPr kumimoji="1" lang="en-US" altLang="ja-JP" sz="1600" dirty="0" smtClean="0"/>
                        <a:t>5.8 mA</a:t>
                      </a:r>
                      <a:endParaRPr kumimoji="1" lang="ja-JP" altLang="en-US" sz="1600" dirty="0"/>
                    </a:p>
                  </a:txBody>
                  <a:tcPr/>
                </a:tc>
              </a:tr>
              <a:tr h="370840">
                <a:tc>
                  <a:txBody>
                    <a:bodyPr/>
                    <a:lstStyle/>
                    <a:p>
                      <a:r>
                        <a:rPr kumimoji="1" lang="en-US" altLang="ja-JP" sz="1600" dirty="0" smtClean="0"/>
                        <a:t>Energy</a:t>
                      </a:r>
                      <a:r>
                        <a:rPr kumimoji="1" lang="en-US" altLang="ja-JP" sz="1600" baseline="0" dirty="0" smtClean="0"/>
                        <a:t> stability</a:t>
                      </a:r>
                      <a:endParaRPr kumimoji="1" lang="ja-JP" altLang="en-US" sz="1600" dirty="0"/>
                    </a:p>
                  </a:txBody>
                  <a:tcPr/>
                </a:tc>
                <a:tc>
                  <a:txBody>
                    <a:bodyPr/>
                    <a:lstStyle/>
                    <a:p>
                      <a:r>
                        <a:rPr kumimoji="1" lang="en-US" altLang="ja-JP" sz="1600" dirty="0" smtClean="0"/>
                        <a:t>2.5MeVrms/20GeV</a:t>
                      </a:r>
                    </a:p>
                    <a:p>
                      <a:r>
                        <a:rPr kumimoji="1" lang="en-US" altLang="ja-JP" sz="1600" dirty="0" smtClean="0"/>
                        <a:t>(0.013%)</a:t>
                      </a:r>
                      <a:endParaRPr kumimoji="1" lang="ja-JP" altLang="en-US" sz="1600" dirty="0"/>
                    </a:p>
                  </a:txBody>
                  <a:tcPr/>
                </a:tc>
                <a:tc>
                  <a:txBody>
                    <a:bodyPr/>
                    <a:lstStyle/>
                    <a:p>
                      <a:r>
                        <a:rPr kumimoji="1" lang="en-US" altLang="ja-JP" sz="1600" dirty="0" smtClean="0"/>
                        <a:t>0.1% </a:t>
                      </a:r>
                      <a:r>
                        <a:rPr kumimoji="1" lang="en-US" altLang="ja-JP" sz="1600" dirty="0" err="1" smtClean="0"/>
                        <a:t>rms</a:t>
                      </a:r>
                      <a:endParaRPr kumimoji="1" lang="ja-JP" altLang="en-US" sz="1600" dirty="0"/>
                    </a:p>
                  </a:txBody>
                  <a:tcPr/>
                </a:tc>
              </a:tr>
            </a:tbl>
          </a:graphicData>
        </a:graphic>
      </p:graphicFrame>
      <p:sp>
        <p:nvSpPr>
          <p:cNvPr id="21" name="正方形/長方形 20"/>
          <p:cNvSpPr/>
          <p:nvPr/>
        </p:nvSpPr>
        <p:spPr>
          <a:xfrm>
            <a:off x="573918" y="1556792"/>
            <a:ext cx="8208912" cy="338554"/>
          </a:xfrm>
          <a:prstGeom prst="rect">
            <a:avLst/>
          </a:prstGeom>
        </p:spPr>
        <p:txBody>
          <a:bodyPr wrap="square">
            <a:spAutoFit/>
          </a:bodyPr>
          <a:lstStyle/>
          <a:p>
            <a:pPr lvl="1"/>
            <a:r>
              <a:rPr lang="en-US" altLang="ja-JP" sz="1600" dirty="0">
                <a:solidFill>
                  <a:srgbClr val="FF0000"/>
                </a:solidFill>
              </a:rPr>
              <a:t>-&gt;  strategy for automation (reach near quench limit without exceeding etc.)</a:t>
            </a:r>
            <a:r>
              <a:rPr lang="en-US" altLang="ja-JP" sz="1600" dirty="0"/>
              <a:t> </a:t>
            </a:r>
          </a:p>
        </p:txBody>
      </p:sp>
      <p:sp>
        <p:nvSpPr>
          <p:cNvPr id="22" name="正方形/長方形 21"/>
          <p:cNvSpPr/>
          <p:nvPr/>
        </p:nvSpPr>
        <p:spPr>
          <a:xfrm>
            <a:off x="524316" y="2077506"/>
            <a:ext cx="8208912" cy="338554"/>
          </a:xfrm>
          <a:prstGeom prst="rect">
            <a:avLst/>
          </a:prstGeom>
        </p:spPr>
        <p:txBody>
          <a:bodyPr wrap="square">
            <a:spAutoFit/>
          </a:bodyPr>
          <a:lstStyle/>
          <a:p>
            <a:pPr lvl="1"/>
            <a:r>
              <a:rPr lang="en-US" altLang="ja-JP" sz="1600" dirty="0">
                <a:solidFill>
                  <a:srgbClr val="FF0000"/>
                </a:solidFill>
              </a:rPr>
              <a:t>-&gt;  </a:t>
            </a:r>
            <a:r>
              <a:rPr lang="en-US" altLang="ja-JP" sz="1600" dirty="0" smtClean="0">
                <a:solidFill>
                  <a:srgbClr val="FF0000"/>
                </a:solidFill>
              </a:rPr>
              <a:t>Beam energy stability, long term stability with flat beam current</a:t>
            </a:r>
            <a:endParaRPr lang="en-US" altLang="ja-JP" sz="1600" dirty="0"/>
          </a:p>
        </p:txBody>
      </p:sp>
      <p:sp>
        <p:nvSpPr>
          <p:cNvPr id="23" name="正方形/長方形 22"/>
          <p:cNvSpPr/>
          <p:nvPr/>
        </p:nvSpPr>
        <p:spPr>
          <a:xfrm>
            <a:off x="539552" y="2730406"/>
            <a:ext cx="8208912" cy="338554"/>
          </a:xfrm>
          <a:prstGeom prst="rect">
            <a:avLst/>
          </a:prstGeom>
        </p:spPr>
        <p:txBody>
          <a:bodyPr wrap="square">
            <a:spAutoFit/>
          </a:bodyPr>
          <a:lstStyle/>
          <a:p>
            <a:pPr lvl="1"/>
            <a:r>
              <a:rPr lang="en-US" altLang="ja-JP" sz="1600" dirty="0">
                <a:solidFill>
                  <a:srgbClr val="FF0000"/>
                </a:solidFill>
              </a:rPr>
              <a:t>-&gt;  </a:t>
            </a:r>
            <a:r>
              <a:rPr lang="en-US" altLang="ja-JP" sz="1600" dirty="0" smtClean="0">
                <a:solidFill>
                  <a:srgbClr val="FF0000"/>
                </a:solidFill>
              </a:rPr>
              <a:t>High beam, high gradient, near klystron saturation study</a:t>
            </a:r>
            <a:endParaRPr lang="en-US" altLang="ja-JP" sz="1600" dirty="0"/>
          </a:p>
        </p:txBody>
      </p:sp>
      <p:sp>
        <p:nvSpPr>
          <p:cNvPr id="24" name="Rectangle 3"/>
          <p:cNvSpPr>
            <a:spLocks noChangeArrowheads="1"/>
          </p:cNvSpPr>
          <p:nvPr/>
        </p:nvSpPr>
        <p:spPr bwMode="auto">
          <a:xfrm>
            <a:off x="0" y="6611797"/>
            <a:ext cx="221995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S. </a:t>
            </a:r>
            <a:r>
              <a:rPr lang="en-US" sz="1000" i="1" u="sng" dirty="0" err="1" smtClean="0">
                <a:solidFill>
                  <a:schemeClr val="accent6">
                    <a:lumMod val="75000"/>
                  </a:schemeClr>
                </a:solidFill>
              </a:rPr>
              <a:t>Michizono</a:t>
            </a:r>
            <a:r>
              <a:rPr lang="en-US" sz="1000" i="1" u="sng" dirty="0" smtClean="0">
                <a:solidFill>
                  <a:schemeClr val="accent6">
                    <a:lumMod val="75000"/>
                  </a:schemeClr>
                </a:solidFill>
              </a:rPr>
              <a:t> - </a:t>
            </a:r>
            <a:r>
              <a:rPr lang="en-US" sz="1000" i="1" u="sng" dirty="0" smtClean="0">
                <a:solidFill>
                  <a:schemeClr val="accent6">
                    <a:lumMod val="75000"/>
                  </a:schemeClr>
                </a:solidFill>
              </a:rPr>
              <a:t>9 </a:t>
            </a:r>
            <a:r>
              <a:rPr lang="en-US" sz="1000" i="1" u="sng" dirty="0" err="1" smtClean="0">
                <a:solidFill>
                  <a:schemeClr val="accent6">
                    <a:lumMod val="75000"/>
                  </a:schemeClr>
                </a:solidFill>
              </a:rPr>
              <a:t>mA</a:t>
            </a:r>
            <a:r>
              <a:rPr lang="en-US" sz="1000" i="1" u="sng" dirty="0" smtClean="0">
                <a:solidFill>
                  <a:schemeClr val="accent6">
                    <a:lumMod val="75000"/>
                  </a:schemeClr>
                </a:solidFill>
              </a:rPr>
              <a:t> study at FLASH</a:t>
            </a:r>
            <a:endParaRPr lang="en-US" sz="1000" i="1" u="sng" dirty="0">
              <a:solidFill>
                <a:schemeClr val="accent6">
                  <a:lumMod val="75000"/>
                </a:schemeClr>
              </a:solidFill>
            </a:endParaRPr>
          </a:p>
        </p:txBody>
      </p:sp>
    </p:spTree>
    <p:custDataLst>
      <p:tags r:id="rId1"/>
    </p:custDataLst>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0900315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106698"/>
    </mc:Choice>
    <mc:Fallback>
      <mp:transition xmlns:mp="http://schemas.microsoft.com/office/mac/powerpoint/2008/main" spd="slow" advTm="106698"/>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図 1" descr="Phase2_QB_scheme-v1.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736157"/>
            <a:ext cx="9144000" cy="3306470"/>
          </a:xfrm>
          <a:prstGeom prst="rect">
            <a:avLst/>
          </a:prstGeom>
        </p:spPr>
      </p:pic>
      <p:pic>
        <p:nvPicPr>
          <p:cNvPr id="4" name="図 3" descr="Phase2_MBK_scheme-v2.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3558322"/>
            <a:ext cx="9144000" cy="3299678"/>
          </a:xfrm>
          <a:prstGeom prst="rect">
            <a:avLst/>
          </a:prstGeom>
        </p:spPr>
      </p:pic>
      <p:sp>
        <p:nvSpPr>
          <p:cNvPr id="3" name="Rectangle 2"/>
          <p:cNvSpPr txBox="1">
            <a:spLocks noChangeArrowheads="1"/>
          </p:cNvSpPr>
          <p:nvPr/>
        </p:nvSpPr>
        <p:spPr>
          <a:xfrm>
            <a:off x="918791" y="626480"/>
            <a:ext cx="7917818" cy="363835"/>
          </a:xfrm>
          <a:prstGeom prst="rect">
            <a:avLst/>
          </a:prstGeom>
          <a:solidFill>
            <a:srgbClr val="FFFFFF"/>
          </a:solidFill>
        </p:spPr>
        <p:txBody>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1800" b="1" i="1" dirty="0"/>
              <a:t>STF </a:t>
            </a:r>
            <a:r>
              <a:rPr lang="en-US" altLang="ja-JP" sz="1800" b="1" i="1" dirty="0" smtClean="0"/>
              <a:t>Accelerator Plan (2012- 2015)</a:t>
            </a:r>
            <a:endParaRPr lang="en-US" altLang="ja-JP" sz="1800" b="1" i="1" dirty="0"/>
          </a:p>
        </p:txBody>
      </p:sp>
      <p:sp>
        <p:nvSpPr>
          <p:cNvPr id="6" name="正方形/長方形 5"/>
          <p:cNvSpPr/>
          <p:nvPr/>
        </p:nvSpPr>
        <p:spPr>
          <a:xfrm>
            <a:off x="2242932" y="4042627"/>
            <a:ext cx="4121049" cy="32379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3053630" y="1596872"/>
            <a:ext cx="3999444" cy="132397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3341146" y="4491797"/>
            <a:ext cx="5495463" cy="198217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874071" y="1731972"/>
            <a:ext cx="1682146" cy="369332"/>
          </a:xfrm>
          <a:prstGeom prst="rect">
            <a:avLst/>
          </a:prstGeom>
          <a:noFill/>
        </p:spPr>
        <p:txBody>
          <a:bodyPr wrap="none" rtlCol="0">
            <a:spAutoFit/>
          </a:bodyPr>
          <a:lstStyle/>
          <a:p>
            <a:r>
              <a:rPr kumimoji="1" lang="en-US" altLang="ja-JP" dirty="0" smtClean="0">
                <a:solidFill>
                  <a:srgbClr val="FF0000"/>
                </a:solidFill>
              </a:rPr>
              <a:t>Quantum-Beam</a:t>
            </a:r>
            <a:endParaRPr kumimoji="1" lang="ja-JP" altLang="en-US" dirty="0">
              <a:solidFill>
                <a:srgbClr val="FF0000"/>
              </a:solidFill>
            </a:endParaRPr>
          </a:p>
        </p:txBody>
      </p:sp>
      <p:sp>
        <p:nvSpPr>
          <p:cNvPr id="13" name="テキスト ボックス 12"/>
          <p:cNvSpPr txBox="1"/>
          <p:nvPr/>
        </p:nvSpPr>
        <p:spPr>
          <a:xfrm>
            <a:off x="5301385" y="4551083"/>
            <a:ext cx="1751689" cy="369332"/>
          </a:xfrm>
          <a:prstGeom prst="rect">
            <a:avLst/>
          </a:prstGeom>
          <a:noFill/>
        </p:spPr>
        <p:txBody>
          <a:bodyPr wrap="none" rtlCol="0">
            <a:spAutoFit/>
          </a:bodyPr>
          <a:lstStyle/>
          <a:p>
            <a:r>
              <a:rPr kumimoji="1" lang="en-US" altLang="ja-JP" dirty="0" smtClean="0">
                <a:solidFill>
                  <a:srgbClr val="FF0000"/>
                </a:solidFill>
              </a:rPr>
              <a:t>ILC </a:t>
            </a:r>
            <a:r>
              <a:rPr kumimoji="1" lang="en-US" altLang="ja-JP" dirty="0" err="1" smtClean="0">
                <a:solidFill>
                  <a:srgbClr val="FF0000"/>
                </a:solidFill>
              </a:rPr>
              <a:t>Cryomodules</a:t>
            </a:r>
            <a:endParaRPr kumimoji="1" lang="ja-JP" altLang="en-US" dirty="0">
              <a:solidFill>
                <a:srgbClr val="FF0000"/>
              </a:solidFill>
            </a:endParaRPr>
          </a:p>
        </p:txBody>
      </p:sp>
      <p:sp>
        <p:nvSpPr>
          <p:cNvPr id="14" name="正方形/長方形 13"/>
          <p:cNvSpPr/>
          <p:nvPr/>
        </p:nvSpPr>
        <p:spPr>
          <a:xfrm>
            <a:off x="88900" y="990315"/>
            <a:ext cx="8869315" cy="2787312"/>
          </a:xfrm>
          <a:prstGeom prst="rect">
            <a:avLst/>
          </a:prstGeom>
          <a:no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8900" y="4228815"/>
            <a:ext cx="8869315" cy="2481836"/>
          </a:xfrm>
          <a:prstGeom prst="rect">
            <a:avLst/>
          </a:prstGeom>
          <a:no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10419" y="3656559"/>
            <a:ext cx="2661793" cy="714170"/>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7" name="スライド番号プレースホルダー 16"/>
          <p:cNvSpPr>
            <a:spLocks noGrp="1"/>
          </p:cNvSpPr>
          <p:nvPr>
            <p:ph type="sldNum" sz="quarter" idx="12"/>
          </p:nvPr>
        </p:nvSpPr>
        <p:spPr/>
        <p:txBody>
          <a:bodyPr/>
          <a:lstStyle/>
          <a:p>
            <a:fld id="{D730919E-3605-CA4A-AC91-05B437CB7158}" type="slidenum">
              <a:rPr lang="en-US" altLang="ja-JP" smtClean="0"/>
              <a:pPr/>
              <a:t>7</a:t>
            </a:fld>
            <a:endParaRPr kumimoji="1" lang="ja-JP" altLang="en-US"/>
          </a:p>
        </p:txBody>
      </p:sp>
      <p:sp>
        <p:nvSpPr>
          <p:cNvPr id="15" name="テキスト ボックス 14"/>
          <p:cNvSpPr txBox="1"/>
          <p:nvPr/>
        </p:nvSpPr>
        <p:spPr>
          <a:xfrm>
            <a:off x="0" y="0"/>
            <a:ext cx="9143999" cy="707886"/>
          </a:xfrm>
          <a:prstGeom prst="rect">
            <a:avLst/>
          </a:prstGeom>
          <a:solidFill>
            <a:srgbClr val="CCFFCC"/>
          </a:solidFill>
        </p:spPr>
        <p:txBody>
          <a:bodyPr wrap="square" rtlCol="0">
            <a:spAutoFit/>
          </a:bodyPr>
          <a:lstStyle/>
          <a:p>
            <a:r>
              <a:rPr lang="en-US" altLang="ja-JP" sz="2000" b="1" dirty="0" smtClean="0"/>
              <a:t>Injector part as Quantum-beam-experiment is under operation in 2012,</a:t>
            </a:r>
            <a:r>
              <a:rPr lang="en-US" altLang="ja-JP" sz="2000" b="1" dirty="0" smtClean="0"/>
              <a:t> </a:t>
            </a:r>
            <a:br>
              <a:rPr lang="en-US" altLang="ja-JP" sz="2000" b="1" dirty="0" smtClean="0"/>
            </a:br>
            <a:r>
              <a:rPr lang="en-US" altLang="ja-JP" sz="2000" b="1" dirty="0" smtClean="0"/>
              <a:t>and </a:t>
            </a:r>
            <a:r>
              <a:rPr lang="en-US" altLang="ja-JP" sz="2000" b="1" dirty="0" smtClean="0"/>
              <a:t>then series of </a:t>
            </a:r>
            <a:r>
              <a:rPr kumimoji="1" lang="en-US" altLang="ja-JP" sz="2000" b="1" dirty="0" smtClean="0"/>
              <a:t>ILC </a:t>
            </a:r>
            <a:r>
              <a:rPr kumimoji="1" lang="en-US" altLang="ja-JP" sz="2000" b="1" dirty="0" err="1" smtClean="0"/>
              <a:t>cryomodules</a:t>
            </a:r>
            <a:r>
              <a:rPr kumimoji="1" lang="en-US" altLang="ja-JP" sz="2000" b="1" dirty="0" smtClean="0"/>
              <a:t> will be placed </a:t>
            </a:r>
            <a:r>
              <a:rPr kumimoji="1" lang="en-US" altLang="ja-JP" sz="2000" b="1" dirty="0" smtClean="0"/>
              <a:t>at downstream</a:t>
            </a:r>
            <a:r>
              <a:rPr kumimoji="1" lang="en-US" altLang="ja-JP" sz="2000" b="1" dirty="0" smtClean="0"/>
              <a:t>.</a:t>
            </a:r>
            <a:endParaRPr kumimoji="1" lang="ja-JP" altLang="en-US" sz="2000" b="1" dirty="0"/>
          </a:p>
        </p:txBody>
      </p:sp>
      <p:sp>
        <p:nvSpPr>
          <p:cNvPr id="18" name="Rectangle 3"/>
          <p:cNvSpPr>
            <a:spLocks noChangeArrowheads="1"/>
          </p:cNvSpPr>
          <p:nvPr/>
        </p:nvSpPr>
        <p:spPr bwMode="auto">
          <a:xfrm>
            <a:off x="0" y="6611797"/>
            <a:ext cx="221995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H. </a:t>
            </a:r>
            <a:r>
              <a:rPr lang="en-US" sz="1000" i="1" u="sng" dirty="0" err="1" smtClean="0">
                <a:solidFill>
                  <a:schemeClr val="accent6">
                    <a:lumMod val="75000"/>
                  </a:schemeClr>
                </a:solidFill>
              </a:rPr>
              <a:t>Hayano</a:t>
            </a:r>
            <a:r>
              <a:rPr lang="en-US" sz="1000" i="1" u="sng" dirty="0" smtClean="0">
                <a:solidFill>
                  <a:schemeClr val="accent6">
                    <a:lumMod val="75000"/>
                  </a:schemeClr>
                </a:solidFill>
              </a:rPr>
              <a:t> - </a:t>
            </a:r>
            <a:r>
              <a:rPr lang="en-US" sz="1000" i="1" u="sng" dirty="0" smtClean="0">
                <a:solidFill>
                  <a:schemeClr val="accent6">
                    <a:lumMod val="75000"/>
                  </a:schemeClr>
                </a:solidFill>
              </a:rPr>
              <a:t>STF Status and Future plan</a:t>
            </a:r>
            <a:endParaRPr lang="en-US" sz="1000" i="1" u="sng" dirty="0">
              <a:solidFill>
                <a:schemeClr val="accent6">
                  <a:lumMod val="75000"/>
                </a:scheme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219540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図 1" descr="0608tek00000.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751150" y="1893544"/>
            <a:ext cx="3996090" cy="3184542"/>
          </a:xfrm>
          <a:prstGeom prst="rect">
            <a:avLst/>
          </a:prstGeom>
        </p:spPr>
      </p:pic>
      <p:sp>
        <p:nvSpPr>
          <p:cNvPr id="3" name="テキスト ボックス 2"/>
          <p:cNvSpPr txBox="1"/>
          <p:nvPr/>
        </p:nvSpPr>
        <p:spPr>
          <a:xfrm>
            <a:off x="5265137" y="5072536"/>
            <a:ext cx="3567744" cy="448938"/>
          </a:xfrm>
          <a:prstGeom prst="rect">
            <a:avLst/>
          </a:prstGeom>
          <a:noFill/>
          <a:ln>
            <a:solidFill>
              <a:schemeClr val="bg1"/>
            </a:solidFill>
          </a:ln>
        </p:spPr>
        <p:txBody>
          <a:bodyPr wrap="none" lIns="17877" tIns="8938" rIns="17877" bIns="8938" rtlCol="0">
            <a:spAutoFit/>
          </a:bodyPr>
          <a:lstStyle/>
          <a:p>
            <a:r>
              <a:rPr lang="en-US" altLang="ja-JP" sz="1400" dirty="0" smtClean="0">
                <a:solidFill>
                  <a:srgbClr val="000000"/>
                </a:solidFill>
              </a:rPr>
              <a:t>Beam acceleration with 1ms  train (</a:t>
            </a:r>
            <a:r>
              <a:rPr lang="en-US" altLang="ja-JP" sz="1400" dirty="0">
                <a:solidFill>
                  <a:srgbClr val="000000"/>
                </a:solidFill>
              </a:rPr>
              <a:t>15pC/bunch)</a:t>
            </a:r>
          </a:p>
          <a:p>
            <a:r>
              <a:rPr lang="en-US" altLang="ja-JP" sz="1400" dirty="0">
                <a:solidFill>
                  <a:srgbClr val="000000"/>
                </a:solidFill>
              </a:rPr>
              <a:t>(Gun/SCRF RF feedback ON) 06.08.2012</a:t>
            </a:r>
            <a:endParaRPr lang="ja-JP" altLang="en-US" sz="1400" dirty="0">
              <a:solidFill>
                <a:srgbClr val="000000"/>
              </a:solidFill>
            </a:endParaRPr>
          </a:p>
        </p:txBody>
      </p:sp>
      <p:sp>
        <p:nvSpPr>
          <p:cNvPr id="4" name="テキスト ボックス 3"/>
          <p:cNvSpPr txBox="1"/>
          <p:nvPr/>
        </p:nvSpPr>
        <p:spPr>
          <a:xfrm>
            <a:off x="4751150" y="1362853"/>
            <a:ext cx="4392850" cy="295049"/>
          </a:xfrm>
          <a:prstGeom prst="rect">
            <a:avLst/>
          </a:prstGeom>
          <a:noFill/>
        </p:spPr>
        <p:txBody>
          <a:bodyPr wrap="square" lIns="17877" tIns="8938" rIns="17877" bIns="8938" rtlCol="0">
            <a:spAutoFit/>
          </a:bodyPr>
          <a:lstStyle/>
          <a:p>
            <a:r>
              <a:rPr kumimoji="1" lang="en-US" altLang="ja-JP" dirty="0" smtClean="0">
                <a:solidFill>
                  <a:srgbClr val="000000"/>
                </a:solidFill>
              </a:rPr>
              <a:t>Beam acceleration by Capture Cryomodule</a:t>
            </a:r>
            <a:endParaRPr kumimoji="1" lang="ja-JP" altLang="en-US" dirty="0">
              <a:solidFill>
                <a:srgbClr val="000000"/>
              </a:solidFill>
            </a:endParaRPr>
          </a:p>
        </p:txBody>
      </p:sp>
      <p:pic>
        <p:nvPicPr>
          <p:cNvPr id="5" name="図 4" descr="Flat_1ms_beam_with_RF_feedback.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65711" y="1893543"/>
            <a:ext cx="3964008" cy="3158975"/>
          </a:xfrm>
          <a:prstGeom prst="rect">
            <a:avLst/>
          </a:prstGeom>
        </p:spPr>
      </p:pic>
      <p:sp>
        <p:nvSpPr>
          <p:cNvPr id="6" name="テキスト ボックス 5"/>
          <p:cNvSpPr txBox="1"/>
          <p:nvPr/>
        </p:nvSpPr>
        <p:spPr>
          <a:xfrm>
            <a:off x="617606" y="5078086"/>
            <a:ext cx="3150813" cy="448938"/>
          </a:xfrm>
          <a:prstGeom prst="rect">
            <a:avLst/>
          </a:prstGeom>
          <a:noFill/>
          <a:ln>
            <a:solidFill>
              <a:schemeClr val="bg1"/>
            </a:solidFill>
          </a:ln>
        </p:spPr>
        <p:txBody>
          <a:bodyPr wrap="none" lIns="17877" tIns="8938" rIns="17877" bIns="8938" rtlCol="0">
            <a:spAutoFit/>
          </a:bodyPr>
          <a:lstStyle/>
          <a:p>
            <a:r>
              <a:rPr lang="en-US" altLang="ja-JP" sz="1400" dirty="0" smtClean="0">
                <a:solidFill>
                  <a:srgbClr val="000000"/>
                </a:solidFill>
              </a:rPr>
              <a:t>1ms flat Beam extraction from RF-gun 1ms</a:t>
            </a:r>
            <a:endParaRPr lang="en-US" altLang="ja-JP" sz="1400" dirty="0">
              <a:solidFill>
                <a:srgbClr val="000000"/>
              </a:solidFill>
            </a:endParaRPr>
          </a:p>
          <a:p>
            <a:r>
              <a:rPr lang="en-US" altLang="ja-JP" sz="1400" dirty="0">
                <a:solidFill>
                  <a:srgbClr val="000000"/>
                </a:solidFill>
              </a:rPr>
              <a:t>(RF feedback ON) 03.22.2012</a:t>
            </a:r>
            <a:endParaRPr lang="ja-JP" altLang="en-US" sz="1400" dirty="0">
              <a:solidFill>
                <a:srgbClr val="000000"/>
              </a:solidFill>
            </a:endParaRPr>
          </a:p>
        </p:txBody>
      </p:sp>
      <p:sp>
        <p:nvSpPr>
          <p:cNvPr id="7" name="テキスト ボックス 6"/>
          <p:cNvSpPr txBox="1"/>
          <p:nvPr/>
        </p:nvSpPr>
        <p:spPr>
          <a:xfrm>
            <a:off x="265711" y="1362853"/>
            <a:ext cx="3969735" cy="295049"/>
          </a:xfrm>
          <a:prstGeom prst="rect">
            <a:avLst/>
          </a:prstGeom>
          <a:noFill/>
        </p:spPr>
        <p:txBody>
          <a:bodyPr wrap="square" lIns="17877" tIns="8938" rIns="17877" bIns="8938" rtlCol="0">
            <a:spAutoFit/>
          </a:bodyPr>
          <a:lstStyle/>
          <a:p>
            <a:r>
              <a:rPr kumimoji="1" lang="en-US" altLang="ja-JP" dirty="0" smtClean="0">
                <a:solidFill>
                  <a:srgbClr val="000000"/>
                </a:solidFill>
              </a:rPr>
              <a:t>1ms bunch train extraction from RF-gun</a:t>
            </a:r>
            <a:endParaRPr kumimoji="1" lang="ja-JP" altLang="en-US" dirty="0">
              <a:solidFill>
                <a:srgbClr val="000000"/>
              </a:solidFill>
            </a:endParaRPr>
          </a:p>
        </p:txBody>
      </p:sp>
      <p:sp>
        <p:nvSpPr>
          <p:cNvPr id="8" name="テキスト ボックス 7"/>
          <p:cNvSpPr txBox="1"/>
          <p:nvPr/>
        </p:nvSpPr>
        <p:spPr>
          <a:xfrm>
            <a:off x="588592" y="715213"/>
            <a:ext cx="8325116" cy="461665"/>
          </a:xfrm>
          <a:prstGeom prst="rect">
            <a:avLst/>
          </a:prstGeom>
          <a:noFill/>
        </p:spPr>
        <p:txBody>
          <a:bodyPr wrap="none" rtlCol="0">
            <a:spAutoFit/>
          </a:bodyPr>
          <a:lstStyle/>
          <a:p>
            <a:r>
              <a:rPr kumimoji="1" lang="en-US" altLang="ja-JP" sz="2400" b="1" dirty="0" smtClean="0">
                <a:latin typeface="Helvetica"/>
                <a:cs typeface="Helvetica"/>
              </a:rPr>
              <a:t>Achieved Long bunch train generation and acceleration</a:t>
            </a:r>
            <a:endParaRPr kumimoji="1" lang="ja-JP" altLang="en-US" sz="2400" b="1" dirty="0">
              <a:latin typeface="Helvetica"/>
              <a:cs typeface="Helvetica"/>
            </a:endParaRPr>
          </a:p>
        </p:txBody>
      </p:sp>
      <p:sp>
        <p:nvSpPr>
          <p:cNvPr id="9" name="テキスト ボックス 8"/>
          <p:cNvSpPr txBox="1"/>
          <p:nvPr/>
        </p:nvSpPr>
        <p:spPr>
          <a:xfrm>
            <a:off x="6421587" y="5527024"/>
            <a:ext cx="794884" cy="369332"/>
          </a:xfrm>
          <a:prstGeom prst="rect">
            <a:avLst/>
          </a:prstGeom>
          <a:noFill/>
        </p:spPr>
        <p:txBody>
          <a:bodyPr wrap="none" rtlCol="0">
            <a:spAutoFit/>
          </a:bodyPr>
          <a:lstStyle/>
          <a:p>
            <a:r>
              <a:rPr kumimoji="1" lang="en-US" altLang="ja-JP" dirty="0" smtClean="0"/>
              <a:t>2.5mA</a:t>
            </a:r>
            <a:endParaRPr kumimoji="1" lang="ja-JP" altLang="en-US" dirty="0"/>
          </a:p>
        </p:txBody>
      </p:sp>
      <p:sp>
        <p:nvSpPr>
          <p:cNvPr id="10" name="テキスト ボックス 9"/>
          <p:cNvSpPr txBox="1"/>
          <p:nvPr/>
        </p:nvSpPr>
        <p:spPr>
          <a:xfrm>
            <a:off x="1971616" y="6244873"/>
            <a:ext cx="5309078" cy="369332"/>
          </a:xfrm>
          <a:prstGeom prst="rect">
            <a:avLst/>
          </a:prstGeom>
          <a:noFill/>
        </p:spPr>
        <p:txBody>
          <a:bodyPr wrap="none" rtlCol="0">
            <a:spAutoFit/>
          </a:bodyPr>
          <a:lstStyle/>
          <a:p>
            <a:r>
              <a:rPr lang="en-US" altLang="ja-JP" dirty="0"/>
              <a:t>*</a:t>
            </a:r>
            <a:r>
              <a:rPr lang="en-US" altLang="ja-JP" dirty="0" smtClean="0"/>
              <a:t> </a:t>
            </a:r>
            <a:r>
              <a:rPr kumimoji="1" lang="en-US" altLang="ja-JP" dirty="0" smtClean="0"/>
              <a:t>ILC</a:t>
            </a:r>
            <a:r>
              <a:rPr kumimoji="1" lang="en-US" altLang="ja-JP" dirty="0"/>
              <a:t>(TDR</a:t>
            </a:r>
            <a:r>
              <a:rPr kumimoji="1" lang="en-US" altLang="ja-JP" dirty="0" smtClean="0"/>
              <a:t>)</a:t>
            </a:r>
            <a:r>
              <a:rPr lang="en-US" altLang="ja-JP" dirty="0"/>
              <a:t> </a:t>
            </a:r>
            <a:r>
              <a:rPr lang="en-US" altLang="ja-JP" dirty="0" smtClean="0"/>
              <a:t>: 5.8</a:t>
            </a:r>
            <a:r>
              <a:rPr kumimoji="1" lang="en-US" altLang="ja-JP" dirty="0" smtClean="0"/>
              <a:t>mA</a:t>
            </a:r>
            <a:r>
              <a:rPr lang="en-US" altLang="ja-JP" dirty="0"/>
              <a:t> </a:t>
            </a:r>
            <a:r>
              <a:rPr lang="en-US" altLang="ja-JP" dirty="0" smtClean="0"/>
              <a:t>beam current, 0.727</a:t>
            </a:r>
            <a:r>
              <a:rPr kumimoji="1" lang="en-US" altLang="ja-JP" dirty="0" smtClean="0"/>
              <a:t>ms</a:t>
            </a:r>
            <a:r>
              <a:rPr lang="en-US" altLang="ja-JP" dirty="0"/>
              <a:t> </a:t>
            </a:r>
            <a:r>
              <a:rPr lang="en-US" altLang="ja-JP" dirty="0" smtClean="0"/>
              <a:t>train length</a:t>
            </a:r>
            <a:r>
              <a:rPr kumimoji="1" lang="en-US" altLang="ja-JP" dirty="0" smtClean="0"/>
              <a:t> </a:t>
            </a:r>
            <a:endParaRPr kumimoji="1" lang="ja-JP" altLang="en-US" dirty="0"/>
          </a:p>
        </p:txBody>
      </p:sp>
      <p:sp>
        <p:nvSpPr>
          <p:cNvPr id="11" name="テキスト ボックス 10"/>
          <p:cNvSpPr txBox="1"/>
          <p:nvPr/>
        </p:nvSpPr>
        <p:spPr>
          <a:xfrm>
            <a:off x="3332392" y="3380601"/>
            <a:ext cx="872054" cy="276999"/>
          </a:xfrm>
          <a:prstGeom prst="rect">
            <a:avLst/>
          </a:prstGeom>
          <a:noFill/>
        </p:spPr>
        <p:txBody>
          <a:bodyPr wrap="none" rtlCol="0">
            <a:spAutoFit/>
          </a:bodyPr>
          <a:lstStyle/>
          <a:p>
            <a:r>
              <a:rPr kumimoji="1" lang="en-US" altLang="ja-JP" sz="1200" dirty="0" smtClean="0">
                <a:solidFill>
                  <a:schemeClr val="bg1"/>
                </a:solidFill>
              </a:rPr>
              <a:t>BPM signal</a:t>
            </a:r>
            <a:endParaRPr kumimoji="1" lang="ja-JP" altLang="en-US" sz="1200" dirty="0">
              <a:solidFill>
                <a:schemeClr val="bg1"/>
              </a:solidFill>
            </a:endParaRPr>
          </a:p>
        </p:txBody>
      </p:sp>
      <p:sp>
        <p:nvSpPr>
          <p:cNvPr id="12" name="テキスト ボックス 11"/>
          <p:cNvSpPr txBox="1"/>
          <p:nvPr/>
        </p:nvSpPr>
        <p:spPr>
          <a:xfrm>
            <a:off x="7875186" y="3939401"/>
            <a:ext cx="872054" cy="276999"/>
          </a:xfrm>
          <a:prstGeom prst="rect">
            <a:avLst/>
          </a:prstGeom>
          <a:noFill/>
        </p:spPr>
        <p:txBody>
          <a:bodyPr wrap="none" rtlCol="0">
            <a:spAutoFit/>
          </a:bodyPr>
          <a:lstStyle/>
          <a:p>
            <a:r>
              <a:rPr kumimoji="1" lang="en-US" altLang="ja-JP" sz="1200" dirty="0" smtClean="0">
                <a:solidFill>
                  <a:schemeClr val="bg1"/>
                </a:solidFill>
              </a:rPr>
              <a:t>BPM signal</a:t>
            </a:r>
            <a:endParaRPr kumimoji="1" lang="ja-JP" altLang="en-US" sz="1200" dirty="0">
              <a:solidFill>
                <a:schemeClr val="bg1"/>
              </a:solidFill>
            </a:endParaRPr>
          </a:p>
        </p:txBody>
      </p:sp>
      <p:sp>
        <p:nvSpPr>
          <p:cNvPr id="13" name="テキスト ボックス 12"/>
          <p:cNvSpPr txBox="1"/>
          <p:nvPr/>
        </p:nvSpPr>
        <p:spPr>
          <a:xfrm>
            <a:off x="3182287" y="2288401"/>
            <a:ext cx="1047432" cy="276999"/>
          </a:xfrm>
          <a:prstGeom prst="rect">
            <a:avLst/>
          </a:prstGeom>
          <a:noFill/>
        </p:spPr>
        <p:txBody>
          <a:bodyPr wrap="none" rtlCol="0">
            <a:spAutoFit/>
          </a:bodyPr>
          <a:lstStyle/>
          <a:p>
            <a:r>
              <a:rPr kumimoji="1" lang="en-US" altLang="ja-JP" sz="1200" dirty="0" smtClean="0">
                <a:solidFill>
                  <a:srgbClr val="660066"/>
                </a:solidFill>
              </a:rPr>
              <a:t>Beam on gate</a:t>
            </a:r>
            <a:endParaRPr kumimoji="1" lang="ja-JP" altLang="en-US" sz="1200" dirty="0">
              <a:solidFill>
                <a:srgbClr val="660066"/>
              </a:solidFill>
            </a:endParaRPr>
          </a:p>
        </p:txBody>
      </p:sp>
      <p:sp>
        <p:nvSpPr>
          <p:cNvPr id="14" name="テキスト ボックス 13"/>
          <p:cNvSpPr txBox="1"/>
          <p:nvPr/>
        </p:nvSpPr>
        <p:spPr>
          <a:xfrm>
            <a:off x="7699808" y="2024102"/>
            <a:ext cx="1047432" cy="276999"/>
          </a:xfrm>
          <a:prstGeom prst="rect">
            <a:avLst/>
          </a:prstGeom>
          <a:noFill/>
        </p:spPr>
        <p:txBody>
          <a:bodyPr wrap="none" rtlCol="0">
            <a:spAutoFit/>
          </a:bodyPr>
          <a:lstStyle/>
          <a:p>
            <a:r>
              <a:rPr kumimoji="1" lang="en-US" altLang="ja-JP" sz="1200" dirty="0" smtClean="0">
                <a:solidFill>
                  <a:srgbClr val="FFFF00"/>
                </a:solidFill>
              </a:rPr>
              <a:t>Beam on gate</a:t>
            </a:r>
            <a:endParaRPr kumimoji="1" lang="ja-JP" altLang="en-US" sz="1200" dirty="0">
              <a:solidFill>
                <a:srgbClr val="FFFF00"/>
              </a:solidFill>
            </a:endParaRPr>
          </a:p>
        </p:txBody>
      </p:sp>
      <p:sp>
        <p:nvSpPr>
          <p:cNvPr id="15" name="テキスト ボックス 14"/>
          <p:cNvSpPr txBox="1"/>
          <p:nvPr/>
        </p:nvSpPr>
        <p:spPr>
          <a:xfrm>
            <a:off x="7478273" y="2565400"/>
            <a:ext cx="1354608" cy="276999"/>
          </a:xfrm>
          <a:prstGeom prst="rect">
            <a:avLst/>
          </a:prstGeom>
          <a:noFill/>
        </p:spPr>
        <p:txBody>
          <a:bodyPr wrap="none" rtlCol="0">
            <a:spAutoFit/>
          </a:bodyPr>
          <a:lstStyle/>
          <a:p>
            <a:r>
              <a:rPr lang="en-US" altLang="ja-JP" sz="1200" dirty="0" smtClean="0">
                <a:solidFill>
                  <a:srgbClr val="008000"/>
                </a:solidFill>
              </a:rPr>
              <a:t>B</a:t>
            </a:r>
            <a:r>
              <a:rPr kumimoji="1" lang="en-US" altLang="ja-JP" sz="1200" dirty="0" smtClean="0">
                <a:solidFill>
                  <a:srgbClr val="008000"/>
                </a:solidFill>
              </a:rPr>
              <a:t>eam loss monitor</a:t>
            </a:r>
            <a:endParaRPr kumimoji="1" lang="ja-JP" altLang="en-US" sz="1200" dirty="0">
              <a:solidFill>
                <a:srgbClr val="008000"/>
              </a:solidFill>
            </a:endParaRPr>
          </a:p>
        </p:txBody>
      </p:sp>
      <p:sp>
        <p:nvSpPr>
          <p:cNvPr id="16" name="スライド番号プレースホルダー 15"/>
          <p:cNvSpPr>
            <a:spLocks noGrp="1"/>
          </p:cNvSpPr>
          <p:nvPr>
            <p:ph type="sldNum" sz="quarter" idx="12"/>
          </p:nvPr>
        </p:nvSpPr>
        <p:spPr/>
        <p:txBody>
          <a:bodyPr/>
          <a:lstStyle/>
          <a:p>
            <a:fld id="{D730919E-3605-CA4A-AC91-05B437CB7158}" type="slidenum">
              <a:rPr lang="en-US" altLang="ja-JP" smtClean="0"/>
              <a:pPr/>
              <a:t>8</a:t>
            </a:fld>
            <a:endParaRPr kumimoji="1" lang="ja-JP" altLang="en-US"/>
          </a:p>
        </p:txBody>
      </p:sp>
      <p:sp>
        <p:nvSpPr>
          <p:cNvPr id="17" name="テキスト ボックス 16"/>
          <p:cNvSpPr txBox="1"/>
          <p:nvPr/>
        </p:nvSpPr>
        <p:spPr>
          <a:xfrm>
            <a:off x="1" y="0"/>
            <a:ext cx="9143999" cy="707886"/>
          </a:xfrm>
          <a:prstGeom prst="rect">
            <a:avLst/>
          </a:prstGeom>
          <a:solidFill>
            <a:srgbClr val="CCFFCC"/>
          </a:solidFill>
        </p:spPr>
        <p:txBody>
          <a:bodyPr wrap="square" rtlCol="0">
            <a:spAutoFit/>
          </a:bodyPr>
          <a:lstStyle/>
          <a:p>
            <a:r>
              <a:rPr lang="en-US" altLang="ja-JP" sz="2000" b="1" dirty="0" smtClean="0"/>
              <a:t>1ms bunch train with 2.5mA beam are successfully accelerated to 40MeV in Injector operation, 4 mirror laser accumulator is ready for </a:t>
            </a:r>
            <a:r>
              <a:rPr kumimoji="1" lang="en-US" altLang="ja-JP" sz="2000" b="1" dirty="0" smtClean="0"/>
              <a:t>X-ray generation experiment.</a:t>
            </a:r>
            <a:endParaRPr kumimoji="1" lang="ja-JP" altLang="en-US" sz="2000" b="1" dirty="0"/>
          </a:p>
        </p:txBody>
      </p:sp>
      <p:sp>
        <p:nvSpPr>
          <p:cNvPr id="18" name="Rectangle 3"/>
          <p:cNvSpPr>
            <a:spLocks noChangeArrowheads="1"/>
          </p:cNvSpPr>
          <p:nvPr/>
        </p:nvSpPr>
        <p:spPr bwMode="auto">
          <a:xfrm>
            <a:off x="0" y="6611797"/>
            <a:ext cx="221995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H. </a:t>
            </a:r>
            <a:r>
              <a:rPr lang="en-US" sz="1000" i="1" u="sng" dirty="0" err="1" smtClean="0">
                <a:solidFill>
                  <a:schemeClr val="accent6">
                    <a:lumMod val="75000"/>
                  </a:schemeClr>
                </a:solidFill>
              </a:rPr>
              <a:t>Hayano</a:t>
            </a:r>
            <a:r>
              <a:rPr lang="en-US" sz="1000" i="1" u="sng" dirty="0" smtClean="0">
                <a:solidFill>
                  <a:schemeClr val="accent6">
                    <a:lumMod val="75000"/>
                  </a:schemeClr>
                </a:solidFill>
              </a:rPr>
              <a:t> - </a:t>
            </a:r>
            <a:r>
              <a:rPr lang="en-US" sz="1000" i="1" u="sng" dirty="0" smtClean="0">
                <a:solidFill>
                  <a:schemeClr val="accent6">
                    <a:lumMod val="75000"/>
                  </a:schemeClr>
                </a:solidFill>
              </a:rPr>
              <a:t>STF Status and Future plan</a:t>
            </a:r>
            <a:endParaRPr lang="en-US" sz="1000" i="1" u="sng" dirty="0">
              <a:solidFill>
                <a:schemeClr val="accent6">
                  <a:lumMod val="75000"/>
                </a:scheme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26850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図 1" descr="STF-phase2_cryomodule.tiff"/>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593528"/>
            <a:ext cx="9144000" cy="4304014"/>
          </a:xfrm>
          <a:prstGeom prst="rect">
            <a:avLst/>
          </a:prstGeom>
        </p:spPr>
      </p:pic>
      <p:sp>
        <p:nvSpPr>
          <p:cNvPr id="4" name="テキスト ボックス 3"/>
          <p:cNvSpPr txBox="1"/>
          <p:nvPr/>
        </p:nvSpPr>
        <p:spPr>
          <a:xfrm>
            <a:off x="2401947" y="1172635"/>
            <a:ext cx="4687664" cy="461665"/>
          </a:xfrm>
          <a:prstGeom prst="rect">
            <a:avLst/>
          </a:prstGeom>
          <a:noFill/>
        </p:spPr>
        <p:txBody>
          <a:bodyPr wrap="none" rtlCol="0">
            <a:spAutoFit/>
          </a:bodyPr>
          <a:lstStyle/>
          <a:p>
            <a:r>
              <a:rPr kumimoji="1" lang="en-US" altLang="ja-JP" sz="2400" b="1" i="1" dirty="0">
                <a:latin typeface="Helvetica"/>
                <a:cs typeface="Helvetica"/>
              </a:rPr>
              <a:t>ILC design cryomodule : CM-1</a:t>
            </a:r>
            <a:endParaRPr kumimoji="1" lang="ja-JP" altLang="en-US" sz="2400" b="1" i="1" dirty="0">
              <a:latin typeface="Helvetica"/>
              <a:cs typeface="Helvetica"/>
            </a:endParaRPr>
          </a:p>
        </p:txBody>
      </p:sp>
      <p:sp>
        <p:nvSpPr>
          <p:cNvPr id="7" name="テキスト ボックス 6"/>
          <p:cNvSpPr txBox="1"/>
          <p:nvPr/>
        </p:nvSpPr>
        <p:spPr>
          <a:xfrm>
            <a:off x="2401947" y="1593528"/>
            <a:ext cx="5208878" cy="1200329"/>
          </a:xfrm>
          <a:prstGeom prst="rect">
            <a:avLst/>
          </a:prstGeom>
          <a:noFill/>
        </p:spPr>
        <p:txBody>
          <a:bodyPr wrap="none" rtlCol="0">
            <a:spAutoFit/>
          </a:bodyPr>
          <a:lstStyle/>
          <a:p>
            <a:r>
              <a:rPr kumimoji="1" lang="en-US" altLang="ja-JP" sz="1800" b="1" i="1" dirty="0" smtClean="0">
                <a:solidFill>
                  <a:srgbClr val="FF6600"/>
                </a:solidFill>
                <a:latin typeface="Helvetica"/>
                <a:cs typeface="Helvetica"/>
              </a:rPr>
              <a:t>The fabrication started in this month.</a:t>
            </a:r>
          </a:p>
          <a:p>
            <a:r>
              <a:rPr lang="en-US" altLang="ja-JP" b="1" i="1" dirty="0" smtClean="0">
                <a:solidFill>
                  <a:srgbClr val="FF6600"/>
                </a:solidFill>
                <a:latin typeface="Helvetica"/>
                <a:cs typeface="Helvetica"/>
              </a:rPr>
              <a:t>Will be completed till June, </a:t>
            </a:r>
            <a:r>
              <a:rPr kumimoji="1" lang="en-US" altLang="ja-JP" sz="1800" b="1" i="1" dirty="0" smtClean="0">
                <a:solidFill>
                  <a:srgbClr val="FF6600"/>
                </a:solidFill>
                <a:latin typeface="Helvetica"/>
                <a:cs typeface="Helvetica"/>
              </a:rPr>
              <a:t>2013</a:t>
            </a:r>
            <a:r>
              <a:rPr lang="en-US" altLang="ja-JP" b="1" i="1" dirty="0">
                <a:solidFill>
                  <a:srgbClr val="FF6600"/>
                </a:solidFill>
                <a:latin typeface="Helvetica"/>
                <a:cs typeface="Helvetica"/>
              </a:rPr>
              <a:t>.</a:t>
            </a:r>
            <a:endParaRPr kumimoji="1" lang="en-US" altLang="ja-JP" sz="1800" b="1" i="1" dirty="0">
              <a:solidFill>
                <a:srgbClr val="FF6600"/>
              </a:solidFill>
              <a:latin typeface="Helvetica"/>
              <a:cs typeface="Helvetica"/>
            </a:endParaRPr>
          </a:p>
          <a:p>
            <a:r>
              <a:rPr lang="en-US" altLang="ja-JP" b="1" i="1" dirty="0" smtClean="0">
                <a:solidFill>
                  <a:srgbClr val="FF6600"/>
                </a:solidFill>
                <a:latin typeface="Helvetica"/>
                <a:cs typeface="Helvetica"/>
              </a:rPr>
              <a:t>Will be installed in tunnel till December, 2013.</a:t>
            </a:r>
          </a:p>
          <a:p>
            <a:r>
              <a:rPr kumimoji="1" lang="en-US" altLang="ja-JP" sz="1800" b="1" i="1" dirty="0" smtClean="0">
                <a:solidFill>
                  <a:srgbClr val="FF6600"/>
                </a:solidFill>
                <a:latin typeface="Helvetica"/>
                <a:cs typeface="Helvetica"/>
              </a:rPr>
              <a:t>Will be beam operation on February, 2014.</a:t>
            </a:r>
            <a:endParaRPr kumimoji="1" lang="ja-JP" altLang="en-US" sz="1800" b="1" i="1" dirty="0">
              <a:solidFill>
                <a:srgbClr val="FF6600"/>
              </a:solidFill>
              <a:latin typeface="Helvetica"/>
              <a:cs typeface="Helvetica"/>
            </a:endParaRPr>
          </a:p>
        </p:txBody>
      </p:sp>
      <p:sp>
        <p:nvSpPr>
          <p:cNvPr id="9" name="Rectangle 20"/>
          <p:cNvSpPr>
            <a:spLocks noChangeArrowheads="1"/>
          </p:cNvSpPr>
          <p:nvPr/>
        </p:nvSpPr>
        <p:spPr bwMode="auto">
          <a:xfrm>
            <a:off x="152400" y="1593528"/>
            <a:ext cx="8839200" cy="5112072"/>
          </a:xfrm>
          <a:prstGeom prst="rect">
            <a:avLst/>
          </a:prstGeom>
          <a:noFill/>
          <a:ln w="28575">
            <a:solidFill>
              <a:schemeClr val="bg2">
                <a:lumMod val="50000"/>
              </a:schemeClr>
            </a:solidFill>
            <a:miter lim="800000"/>
            <a:headEnd/>
            <a:tailEnd/>
          </a:ln>
        </p:spPr>
        <p:txBody>
          <a:bodyPr wrap="none" anchor="ctr">
            <a:prstTxWarp prst="textNoShape">
              <a:avLst/>
            </a:prstTxWarp>
          </a:bodyPr>
          <a:lstStyle/>
          <a:p>
            <a:pPr>
              <a:defRPr/>
            </a:pPr>
            <a:endParaRPr lang="ja-JP" altLang="en-US"/>
          </a:p>
        </p:txBody>
      </p:sp>
      <p:sp>
        <p:nvSpPr>
          <p:cNvPr id="10" name="テキスト ボックス 9"/>
          <p:cNvSpPr txBox="1"/>
          <p:nvPr/>
        </p:nvSpPr>
        <p:spPr>
          <a:xfrm>
            <a:off x="2711773" y="5782270"/>
            <a:ext cx="4469605" cy="923330"/>
          </a:xfrm>
          <a:prstGeom prst="rect">
            <a:avLst/>
          </a:prstGeom>
          <a:noFill/>
        </p:spPr>
        <p:txBody>
          <a:bodyPr wrap="none" rtlCol="0">
            <a:spAutoFit/>
          </a:bodyPr>
          <a:lstStyle/>
          <a:p>
            <a:r>
              <a:rPr kumimoji="1" lang="en-US" altLang="ja-JP" sz="1800" b="1" dirty="0" smtClean="0">
                <a:latin typeface="Helvetica"/>
                <a:cs typeface="Helvetica"/>
              </a:rPr>
              <a:t>8 Cavities + dummy quad</a:t>
            </a:r>
          </a:p>
          <a:p>
            <a:r>
              <a:rPr lang="en-US" altLang="ja-JP" sz="1800" b="1" dirty="0">
                <a:latin typeface="Helvetica"/>
                <a:cs typeface="Helvetica"/>
              </a:rPr>
              <a:t> </a:t>
            </a:r>
            <a:r>
              <a:rPr lang="en-US" altLang="ja-JP" sz="1800" b="1" dirty="0" smtClean="0">
                <a:latin typeface="Helvetica"/>
                <a:cs typeface="Helvetica"/>
              </a:rPr>
              <a:t>    4 cavities : slide-jack tuner in center</a:t>
            </a:r>
          </a:p>
          <a:p>
            <a:r>
              <a:rPr kumimoji="1" lang="en-US" altLang="ja-JP" sz="1800" b="1" dirty="0">
                <a:latin typeface="Helvetica"/>
                <a:cs typeface="Helvetica"/>
              </a:rPr>
              <a:t> </a:t>
            </a:r>
            <a:r>
              <a:rPr kumimoji="1" lang="en-US" altLang="ja-JP" sz="1800" b="1" dirty="0" smtClean="0">
                <a:latin typeface="Helvetica"/>
                <a:cs typeface="Helvetica"/>
              </a:rPr>
              <a:t>    4 cavities : slide-jack tuner in end</a:t>
            </a:r>
          </a:p>
        </p:txBody>
      </p:sp>
      <p:sp>
        <p:nvSpPr>
          <p:cNvPr id="3" name="スライド番号プレースホルダー 2"/>
          <p:cNvSpPr>
            <a:spLocks noGrp="1"/>
          </p:cNvSpPr>
          <p:nvPr>
            <p:ph type="sldNum" sz="quarter" idx="12"/>
          </p:nvPr>
        </p:nvSpPr>
        <p:spPr/>
        <p:txBody>
          <a:bodyPr/>
          <a:lstStyle/>
          <a:p>
            <a:fld id="{D730919E-3605-CA4A-AC91-05B437CB7158}" type="slidenum">
              <a:rPr lang="en-US" altLang="ja-JP" smtClean="0"/>
              <a:pPr/>
              <a:t>9</a:t>
            </a:fld>
            <a:endParaRPr kumimoji="1" lang="ja-JP" altLang="en-US"/>
          </a:p>
        </p:txBody>
      </p:sp>
      <p:sp>
        <p:nvSpPr>
          <p:cNvPr id="8" name="テキスト ボックス 7"/>
          <p:cNvSpPr txBox="1"/>
          <p:nvPr/>
        </p:nvSpPr>
        <p:spPr>
          <a:xfrm>
            <a:off x="0" y="-13806"/>
            <a:ext cx="9143999" cy="1200328"/>
          </a:xfrm>
          <a:prstGeom prst="rect">
            <a:avLst/>
          </a:prstGeom>
          <a:solidFill>
            <a:srgbClr val="CCFFCC"/>
          </a:solidFill>
        </p:spPr>
        <p:txBody>
          <a:bodyPr wrap="square" rtlCol="0">
            <a:spAutoFit/>
          </a:bodyPr>
          <a:lstStyle/>
          <a:p>
            <a:r>
              <a:rPr lang="en-US" altLang="ja-JP" sz="2400" b="1" dirty="0" smtClean="0"/>
              <a:t>ILC-type Cryomodule has started its construction. Cavities are all TDR qualification clear performance. It will be installed into STF accelerator in 2013. Series of </a:t>
            </a:r>
            <a:r>
              <a:rPr lang="en-US" altLang="ja-JP" sz="2400" b="1" dirty="0" err="1" smtClean="0"/>
              <a:t>cryomodules</a:t>
            </a:r>
            <a:r>
              <a:rPr lang="en-US" altLang="ja-JP" sz="2400" b="1" dirty="0" smtClean="0"/>
              <a:t> will come later, year by year.</a:t>
            </a:r>
            <a:endParaRPr kumimoji="1" lang="ja-JP" altLang="en-US" sz="2400" b="1" dirty="0"/>
          </a:p>
        </p:txBody>
      </p:sp>
      <p:sp>
        <p:nvSpPr>
          <p:cNvPr id="11" name="Rectangle 3"/>
          <p:cNvSpPr>
            <a:spLocks noChangeArrowheads="1"/>
          </p:cNvSpPr>
          <p:nvPr/>
        </p:nvSpPr>
        <p:spPr bwMode="auto">
          <a:xfrm>
            <a:off x="0" y="6611797"/>
            <a:ext cx="2219959" cy="246203"/>
          </a:xfrm>
          <a:prstGeom prst="rect">
            <a:avLst/>
          </a:prstGeom>
          <a:noFill/>
          <a:ln w="0">
            <a:noFill/>
            <a:miter lim="800000"/>
            <a:headEnd/>
            <a:tailEnd/>
          </a:ln>
          <a:effectLst>
            <a:outerShdw blurRad="50800" dist="38100" dir="2700000">
              <a:srgbClr val="000000">
                <a:alpha val="43000"/>
              </a:srgbClr>
            </a:outerShdw>
          </a:effectLst>
        </p:spPr>
        <p:txBody>
          <a:bodyPr wrap="square" lIns="91422" tIns="45711" rIns="91422" bIns="45711">
            <a:prstTxWarp prst="textNoShape">
              <a:avLst/>
            </a:prstTxWarp>
            <a:spAutoFit/>
          </a:bodyPr>
          <a:lstStyle/>
          <a:p>
            <a:pPr defTabSz="913660" fontAlgn="auto">
              <a:spcBef>
                <a:spcPts val="0"/>
              </a:spcBef>
              <a:spcAft>
                <a:spcPts val="0"/>
              </a:spcAft>
              <a:defRPr/>
            </a:pPr>
            <a:r>
              <a:rPr lang="en-US" sz="1000" i="1" u="sng" dirty="0" smtClean="0">
                <a:solidFill>
                  <a:schemeClr val="accent6">
                    <a:lumMod val="75000"/>
                  </a:schemeClr>
                </a:solidFill>
              </a:rPr>
              <a:t>H. </a:t>
            </a:r>
            <a:r>
              <a:rPr lang="en-US" sz="1000" i="1" u="sng" dirty="0" err="1" smtClean="0">
                <a:solidFill>
                  <a:schemeClr val="accent6">
                    <a:lumMod val="75000"/>
                  </a:schemeClr>
                </a:solidFill>
              </a:rPr>
              <a:t>Hayano</a:t>
            </a:r>
            <a:r>
              <a:rPr lang="en-US" sz="1000" i="1" u="sng" dirty="0" smtClean="0">
                <a:solidFill>
                  <a:schemeClr val="accent6">
                    <a:lumMod val="75000"/>
                  </a:schemeClr>
                </a:solidFill>
              </a:rPr>
              <a:t> - </a:t>
            </a:r>
            <a:r>
              <a:rPr lang="en-US" sz="1000" i="1" u="sng" dirty="0" smtClean="0">
                <a:solidFill>
                  <a:schemeClr val="accent6">
                    <a:lumMod val="75000"/>
                  </a:schemeClr>
                </a:solidFill>
              </a:rPr>
              <a:t>STF Status and Future plan</a:t>
            </a:r>
            <a:endParaRPr lang="en-US" sz="1000" i="1" u="sng" dirty="0">
              <a:solidFill>
                <a:schemeClr val="accent6">
                  <a:lumMod val="75000"/>
                </a:scheme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188069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57.5"/>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7.4|26.2|12.4"/>
</p:tagLst>
</file>

<file path=ppt/theme/theme1.xml><?xml version="1.0" encoding="utf-8"?>
<a:theme xmlns:a="http://schemas.openxmlformats.org/drawingml/2006/main" name="Office Them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122899</TotalTime>
  <Words>2155</Words>
  <Application>Microsoft Macintosh PowerPoint</Application>
  <PresentationFormat>On-screen Show (4:3)</PresentationFormat>
  <Paragraphs>400</Paragraphs>
  <Slides>22</Slides>
  <Notes>4</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Office Theme</vt:lpstr>
      <vt:lpstr>Summary of system tests  R. Corsini, H. Hayano</vt:lpstr>
      <vt:lpstr>9 mA study at FLASH on Sep., 2012</vt:lpstr>
      <vt:lpstr>Slide 3</vt:lpstr>
      <vt:lpstr>Linearization results</vt:lpstr>
      <vt:lpstr>Slide 5</vt:lpstr>
      <vt:lpstr>Summary and future plan</vt:lpstr>
      <vt:lpstr>Slide 7</vt:lpstr>
      <vt:lpstr>Slide 8</vt:lpstr>
      <vt:lpstr>Slide 9</vt:lpstr>
      <vt:lpstr>Slide 10</vt:lpstr>
      <vt:lpstr>CLIC Layout at 3 TeV</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Schulte</dc:creator>
  <cp:lastModifiedBy>Roberto Corsini</cp:lastModifiedBy>
  <cp:revision>678</cp:revision>
  <cp:lastPrinted>2012-03-08T15:31:26Z</cp:lastPrinted>
  <dcterms:created xsi:type="dcterms:W3CDTF">2012-10-24T16:52:06Z</dcterms:created>
  <dcterms:modified xsi:type="dcterms:W3CDTF">2012-10-26T14:11:19Z</dcterms:modified>
</cp:coreProperties>
</file>