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62" r:id="rId4"/>
    <p:sldId id="263" r:id="rId5"/>
    <p:sldId id="264" r:id="rId6"/>
    <p:sldId id="265" r:id="rId7"/>
    <p:sldId id="260" r:id="rId8"/>
    <p:sldId id="261" r:id="rId9"/>
    <p:sldId id="267" r:id="rId10"/>
    <p:sldId id="258" r:id="rId11"/>
    <p:sldId id="259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4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1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1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261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D7620-ED9E-4BB3-B50E-7FEE34E357F7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659675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986B8-3F28-44C8-81FC-EA0515D5F164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0515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1AB66-FEDA-4366-9604-D7F21EB45477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23297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E13CC-3D81-4F04-8459-23237FEE9EE3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072511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32129-5014-4777-8AFB-60C5D9D658C2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102816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66E8D-6A78-4ECA-81F1-DB0B904A4DC7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866062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54BC4-EFC5-4BB1-BC08-4D1AC6BE03B2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627768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42576-FE33-49D8-A9B6-4763427D895F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50746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606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8A32F-99B5-4E73-8752-D70F1682E5C9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131284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07D22-7EB2-458C-B891-5A85D7A12765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15990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075" y="274638"/>
            <a:ext cx="21240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274638"/>
            <a:ext cx="62198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072BD-9CB1-4A75-8EE7-258872612C2D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684837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274638"/>
            <a:ext cx="6697662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23850" y="1268413"/>
            <a:ext cx="8496300" cy="4857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77C4DB-E8C6-4B05-81DE-C341BCA6AF91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168358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274638"/>
            <a:ext cx="6697662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0" y="1268413"/>
            <a:ext cx="8496300" cy="4857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B7B19CF-E351-4932-A49D-948D801EE768}" type="slidenum">
              <a:rPr lang="en-US">
                <a:solidFill>
                  <a:srgbClr val="000000"/>
                </a:solidFill>
                <a:latin typeface="Tahoma"/>
              </a:rPr>
              <a:pPr/>
              <a:t>‹#›</a:t>
            </a:fld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64729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0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668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911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3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2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30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hyperlink" Target="http://www.cern.ch/" TargetMode="External"/><Relationship Id="rId16" Type="http://schemas.openxmlformats.org/officeDocument/2006/relationships/image" Target="../media/image1.png"/><Relationship Id="rId17" Type="http://schemas.openxmlformats.org/officeDocument/2006/relationships/hyperlink" Target="http://www.pwr.wroc.pl/en_main.xml" TargetMode="External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B9EA1-796D-2643-9039-1F1A931A0D69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D7FF6-ED1B-334C-8F1A-6B39A49B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3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274638"/>
            <a:ext cx="6697662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4963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27678B88-3ED1-486D-B44A-44ECA65609D2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1" name="Picture 7" descr="CERNLogoNew">
            <a:hlinkClick r:id="rId15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785813" cy="785813"/>
          </a:xfrm>
          <a:prstGeom prst="rect">
            <a:avLst/>
          </a:prstGeom>
          <a:noFill/>
        </p:spPr>
      </p:pic>
      <p:pic>
        <p:nvPicPr>
          <p:cNvPr id="1033" name="Picture 9" descr="Main page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 cstate="print"/>
          <a:srcRect l="2652" t="27243" r="81415" b="33730"/>
          <a:stretch>
            <a:fillRect/>
          </a:stretch>
        </p:blipFill>
        <p:spPr bwMode="auto">
          <a:xfrm>
            <a:off x="8362950" y="0"/>
            <a:ext cx="785813" cy="782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8533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4" Type="http://schemas.openxmlformats.org/officeDocument/2006/relationships/image" Target="../media/image9.wmf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5349"/>
            <a:ext cx="7772400" cy="1470025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/>
          <a:lstStyle/>
          <a:p>
            <a:r>
              <a:rPr lang="en-US" dirty="0" smtClean="0"/>
              <a:t>2 K cryogenic plant turn-down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6831" y="3886199"/>
            <a:ext cx="8184839" cy="23764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Two slides from a talk by </a:t>
            </a:r>
            <a:r>
              <a:rPr lang="en-US" u="sng" dirty="0" smtClean="0">
                <a:solidFill>
                  <a:srgbClr val="000090"/>
                </a:solidFill>
              </a:rPr>
              <a:t>Laurent </a:t>
            </a:r>
            <a:r>
              <a:rPr lang="en-US" u="sng" dirty="0" err="1" smtClean="0">
                <a:solidFill>
                  <a:srgbClr val="000090"/>
                </a:solidFill>
              </a:rPr>
              <a:t>Tavian</a:t>
            </a:r>
            <a:r>
              <a:rPr lang="en-US" u="sng" dirty="0" smtClean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(CERN)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Presented at </a:t>
            </a:r>
            <a:r>
              <a:rPr lang="en-US" dirty="0" err="1" smtClean="0">
                <a:solidFill>
                  <a:srgbClr val="000090"/>
                </a:solidFill>
              </a:rPr>
              <a:t>Fermilab</a:t>
            </a:r>
            <a:r>
              <a:rPr lang="en-US" dirty="0" smtClean="0">
                <a:solidFill>
                  <a:srgbClr val="000090"/>
                </a:solidFill>
              </a:rPr>
              <a:t> (27 Sep 2012) </a:t>
            </a:r>
            <a:endParaRPr lang="en-US" dirty="0" smtClean="0">
              <a:solidFill>
                <a:srgbClr val="000090"/>
              </a:solidFill>
            </a:endParaRP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With introduction from </a:t>
            </a:r>
            <a:r>
              <a:rPr lang="en-US" u="sng" dirty="0" smtClean="0">
                <a:solidFill>
                  <a:srgbClr val="000090"/>
                </a:solidFill>
              </a:rPr>
              <a:t>Tom Peterson </a:t>
            </a:r>
            <a:r>
              <a:rPr lang="en-US" dirty="0" smtClean="0">
                <a:solidFill>
                  <a:srgbClr val="000090"/>
                </a:solidFill>
              </a:rPr>
              <a:t>(</a:t>
            </a:r>
            <a:r>
              <a:rPr lang="en-US" dirty="0" err="1" smtClean="0">
                <a:solidFill>
                  <a:srgbClr val="000090"/>
                </a:solidFill>
              </a:rPr>
              <a:t>Fermilab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3366FF"/>
                </a:solidFill>
              </a:rPr>
              <a:t>To be presented at </a:t>
            </a:r>
            <a:r>
              <a:rPr lang="en-US" dirty="0" smtClean="0">
                <a:solidFill>
                  <a:srgbClr val="3366FF"/>
                </a:solidFill>
              </a:rPr>
              <a:t>LCWS-12, Oct. 23, 2012, </a:t>
            </a:r>
            <a:r>
              <a:rPr lang="en-US" dirty="0" smtClean="0">
                <a:solidFill>
                  <a:srgbClr val="3366FF"/>
                </a:solidFill>
              </a:rPr>
              <a:t>by </a:t>
            </a:r>
            <a:r>
              <a:rPr lang="en-US" u="sng" dirty="0" smtClean="0">
                <a:solidFill>
                  <a:srgbClr val="3366FF"/>
                </a:solidFill>
              </a:rPr>
              <a:t>Akira </a:t>
            </a:r>
            <a:r>
              <a:rPr lang="en-US" u="sng" dirty="0" err="1" smtClean="0">
                <a:solidFill>
                  <a:srgbClr val="3366FF"/>
                </a:solidFill>
              </a:rPr>
              <a:t>Yamaoto</a:t>
            </a:r>
            <a:r>
              <a:rPr lang="en-US" u="sng" dirty="0" smtClean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(KEK)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(with some additional slides)</a:t>
            </a:r>
            <a:endParaRPr lang="en-US" dirty="0" smtClean="0">
              <a:solidFill>
                <a:srgbClr val="3366FF"/>
              </a:solidFill>
            </a:endParaRPr>
          </a:p>
          <a:p>
            <a:endParaRPr lang="en-US" dirty="0">
              <a:solidFill>
                <a:srgbClr val="3366FF"/>
              </a:solidFill>
            </a:endParaRPr>
          </a:p>
          <a:p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1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vian_Large-scale_2-K_cryoplant_turndown_slide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593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Cryogenics power can be adjusted by using two approaches</a:t>
            </a:r>
          </a:p>
          <a:p>
            <a:pPr lvl="1"/>
            <a:r>
              <a:rPr kumimoji="1" lang="en-US" altLang="ja-JP" dirty="0" smtClean="0"/>
              <a:t>Heater power adjustment for quick feedback and actions, as the most reliable and safest operation. </a:t>
            </a:r>
          </a:p>
          <a:p>
            <a:pPr lvl="1"/>
            <a:endParaRPr kumimoji="1" lang="en-US" altLang="ja-JP" dirty="0"/>
          </a:p>
          <a:p>
            <a:pPr lvl="1"/>
            <a:r>
              <a:rPr kumimoji="1" lang="en-US" altLang="ja-JP" dirty="0" smtClean="0"/>
              <a:t>Cold and warm compressor power adjustment for slow and long-term response to </a:t>
            </a:r>
            <a:r>
              <a:rPr kumimoji="1" lang="en-US" altLang="ja-JP" dirty="0" err="1" smtClean="0"/>
              <a:t>mazimize</a:t>
            </a:r>
            <a:r>
              <a:rPr kumimoji="1" lang="en-US" altLang="ja-JP" dirty="0" smtClean="0"/>
              <a:t> power-saving and overall efficiency.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1608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ILC Cryogenics Configuration 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12034" r="-12034"/>
          <a:stretch>
            <a:fillRect/>
          </a:stretch>
        </p:blipFill>
        <p:spPr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263420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Cooling Scheme of a </a:t>
            </a:r>
            <a:r>
              <a:rPr kumimoji="1" lang="en-US" altLang="ja-JP" dirty="0" err="1" smtClean="0"/>
              <a:t>Cryo</a:t>
            </a:r>
            <a:r>
              <a:rPr kumimoji="1" lang="en-US" altLang="ja-JP" dirty="0" smtClean="0"/>
              <a:t>-String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3338" r="-3338"/>
          <a:stretch>
            <a:fillRect/>
          </a:stretch>
        </p:blipFill>
        <p:spPr>
          <a:ln>
            <a:solidFill>
              <a:srgbClr val="4F81BD"/>
            </a:solidFill>
          </a:ln>
        </p:spPr>
      </p:pic>
      <p:sp>
        <p:nvSpPr>
          <p:cNvPr id="5" name="円/楕円 4"/>
          <p:cNvSpPr/>
          <p:nvPr/>
        </p:nvSpPr>
        <p:spPr>
          <a:xfrm>
            <a:off x="5750555" y="3881055"/>
            <a:ext cx="599751" cy="9349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6173909" y="4357367"/>
            <a:ext cx="388074" cy="3704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021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ILC ML Thermal Load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6711" r="-6711"/>
          <a:stretch>
            <a:fillRect/>
          </a:stretch>
        </p:blipFill>
        <p:spPr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669138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Cryogenics Plant Power Consumption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-24487" b="-24487"/>
          <a:stretch>
            <a:fillRect/>
          </a:stretch>
        </p:blipFill>
        <p:spPr/>
      </p:pic>
      <p:sp>
        <p:nvSpPr>
          <p:cNvPr id="5" name="テキスト ボックス 4"/>
          <p:cNvSpPr txBox="1"/>
          <p:nvPr/>
        </p:nvSpPr>
        <p:spPr>
          <a:xfrm>
            <a:off x="1464098" y="5715735"/>
            <a:ext cx="621649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How much fraction need to be adjusted ? 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31761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Comments from Tom Peterson about cryogenic capacity and efficiency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8969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Cryogenic plant efficiency </a:t>
            </a:r>
            <a:r>
              <a:rPr lang="en-US" dirty="0" smtClean="0"/>
              <a:t>is optimal when the plant capacity is </a:t>
            </a:r>
            <a:r>
              <a:rPr lang="en-US" u="sng" dirty="0" smtClean="0"/>
              <a:t>matched to the load. </a:t>
            </a:r>
            <a:endParaRPr lang="en-US" u="sng" dirty="0" smtClean="0"/>
          </a:p>
          <a:p>
            <a:endParaRPr lang="en-US" dirty="0" smtClean="0"/>
          </a:p>
          <a:p>
            <a:r>
              <a:rPr lang="en-US" dirty="0" smtClean="0"/>
              <a:t>Due to various factors such as uncertainties in final as-installed </a:t>
            </a:r>
            <a:r>
              <a:rPr lang="en-US" u="sng" dirty="0" smtClean="0"/>
              <a:t>heat loads, overcapacity required for control, </a:t>
            </a:r>
            <a:r>
              <a:rPr lang="en-US" dirty="0" smtClean="0"/>
              <a:t>and variability or absence of large dynamic heating</a:t>
            </a:r>
            <a:r>
              <a:rPr lang="en-US" u="sng" dirty="0" smtClean="0"/>
              <a:t>,</a:t>
            </a:r>
            <a:r>
              <a:rPr lang="en-US" dirty="0" smtClean="0">
                <a:solidFill>
                  <a:srgbClr val="3366FF"/>
                </a:solidFill>
              </a:rPr>
              <a:t> ILC may experience varying levels of mismatch</a:t>
            </a:r>
            <a:r>
              <a:rPr lang="en-US" dirty="0" smtClean="0"/>
              <a:t> between cryogenic </a:t>
            </a:r>
            <a:r>
              <a:rPr lang="en-US" u="sng" dirty="0" smtClean="0"/>
              <a:t>plant capacity and loads. </a:t>
            </a:r>
            <a:endParaRPr lang="en-US" u="sng" dirty="0" smtClean="0"/>
          </a:p>
          <a:p>
            <a:endParaRPr lang="en-US" u="sng" dirty="0" smtClean="0"/>
          </a:p>
          <a:p>
            <a:r>
              <a:rPr lang="en-US" dirty="0" smtClean="0"/>
              <a:t>This mismatch results not only in inefficiency but </a:t>
            </a:r>
            <a:r>
              <a:rPr lang="en-US" dirty="0" smtClean="0">
                <a:solidFill>
                  <a:srgbClr val="3366FF"/>
                </a:solidFill>
              </a:rPr>
              <a:t>control difficulties for the 2 Kelvin system </a:t>
            </a:r>
            <a:r>
              <a:rPr lang="en-US" dirty="0" smtClean="0"/>
              <a:t>due to the dynamic nature of the cold compressors.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689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Matching load to capacity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 smtClean="0"/>
              <a:t>Two mechanisms </a:t>
            </a:r>
            <a:r>
              <a:rPr lang="en-US" dirty="0" smtClean="0"/>
              <a:t>(among other features in the cryogenic plant) would provide matching of cryogenic capacity to the load in an ILC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3366FF"/>
                </a:solidFill>
              </a:rPr>
              <a:t>1.  Electric heaters </a:t>
            </a:r>
            <a:r>
              <a:rPr lang="en-US" dirty="0" smtClean="0"/>
              <a:t>in </a:t>
            </a:r>
            <a:r>
              <a:rPr lang="en-US" dirty="0" err="1" smtClean="0"/>
              <a:t>cryomodules</a:t>
            </a:r>
            <a:r>
              <a:rPr lang="en-US" dirty="0" smtClean="0"/>
              <a:t> will be required to compensate dynamic loads from variations in RF power.  </a:t>
            </a:r>
          </a:p>
          <a:p>
            <a:pPr lvl="1"/>
            <a:r>
              <a:rPr lang="en-US" dirty="0" smtClean="0"/>
              <a:t>These will also operate continuously at some low level for control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3366FF"/>
                </a:solidFill>
              </a:rPr>
              <a:t>2.  Slow changes in required capacity </a:t>
            </a:r>
            <a:r>
              <a:rPr lang="en-US" dirty="0" smtClean="0"/>
              <a:t>can be accommodated by the cryogenic plant at the 2 Kelvin level </a:t>
            </a:r>
            <a:r>
              <a:rPr lang="en-US" dirty="0" smtClean="0">
                <a:solidFill>
                  <a:srgbClr val="3366FF"/>
                </a:solidFill>
              </a:rPr>
              <a:t>using a mixed compression cycle </a:t>
            </a:r>
            <a:r>
              <a:rPr lang="en-US" dirty="0" smtClean="0"/>
              <a:t>as described by </a:t>
            </a:r>
            <a:r>
              <a:rPr lang="en-US" u="sng" dirty="0" smtClean="0"/>
              <a:t>Laurent </a:t>
            </a:r>
            <a:r>
              <a:rPr lang="en-US" u="sng" dirty="0" err="1" smtClean="0"/>
              <a:t>Tavian</a:t>
            </a:r>
            <a:r>
              <a:rPr lang="en-US" dirty="0" smtClean="0"/>
              <a:t> in the following slides.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520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019800" y="838200"/>
            <a:ext cx="2819400" cy="54864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200400" y="838200"/>
            <a:ext cx="2819400" cy="54864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1258888" y="0"/>
            <a:ext cx="6632575" cy="706438"/>
          </a:xfrm>
        </p:spPr>
        <p:txBody>
          <a:bodyPr/>
          <a:lstStyle/>
          <a:p>
            <a:r>
              <a:rPr lang="en-US"/>
              <a:t>Cycles for refrigeration below 2 K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990600"/>
            <a:ext cx="1987550" cy="445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990600"/>
            <a:ext cx="2608263" cy="445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548063" y="5638800"/>
            <a:ext cx="2022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“Integral Cold”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Compression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6626225" y="5638800"/>
            <a:ext cx="1657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“Mixed”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Compression</a:t>
            </a: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381000" y="838200"/>
            <a:ext cx="2819400" cy="54864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585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990600"/>
            <a:ext cx="26289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987425" y="5638800"/>
            <a:ext cx="1657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“Warm”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Compression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4752975" y="4787900"/>
            <a:ext cx="13255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300">
                <a:solidFill>
                  <a:srgbClr val="000000"/>
                </a:solidFill>
                <a:latin typeface="Arial Unicode MS" pitchFamily="34" charset="-128"/>
              </a:rPr>
              <a:t>Sub-cooling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300">
                <a:solidFill>
                  <a:srgbClr val="000000"/>
                </a:solidFill>
                <a:latin typeface="Arial Unicode MS" pitchFamily="34" charset="-128"/>
              </a:rPr>
              <a:t>heat exchanger</a:t>
            </a:r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 flipH="1" flipV="1">
            <a:off x="4724400" y="4800600"/>
            <a:ext cx="228600" cy="1524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3124200" y="4419600"/>
            <a:ext cx="7493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300">
                <a:solidFill>
                  <a:srgbClr val="000000"/>
                </a:solidFill>
                <a:latin typeface="Arial Unicode MS" pitchFamily="34" charset="-128"/>
              </a:rPr>
              <a:t>~ 2 kPa</a:t>
            </a:r>
            <a:endParaRPr lang="en-GB" sz="130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 flipH="1" flipV="1">
            <a:off x="3810000" y="4572000"/>
            <a:ext cx="228600" cy="762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017632" y="0"/>
            <a:ext cx="112636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P. Lebrun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117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vian_Large-scale_2-K_cryoplant_turndown_slide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9110628" cy="68580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35156" y="5727751"/>
            <a:ext cx="1706943" cy="646331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Condition</a:t>
            </a:r>
          </a:p>
          <a:p>
            <a:r>
              <a:rPr kumimoji="1" lang="en-US" altLang="ja-JP" dirty="0"/>
              <a:t>n</a:t>
            </a:r>
            <a:r>
              <a:rPr kumimoji="1" lang="en-US" altLang="ja-JP" dirty="0" smtClean="0"/>
              <a:t>eed to be fixed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2095019" y="6174404"/>
            <a:ext cx="2173799" cy="1764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flipV="1">
            <a:off x="2095019" y="5798315"/>
            <a:ext cx="303986" cy="193306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661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353</Words>
  <Application>Microsoft Macintosh PowerPoint</Application>
  <PresentationFormat>画面に合わせる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11</vt:i4>
      </vt:variant>
    </vt:vector>
  </HeadingPairs>
  <TitlesOfParts>
    <vt:vector size="13" baseType="lpstr">
      <vt:lpstr>Office Theme</vt:lpstr>
      <vt:lpstr>Default Design</vt:lpstr>
      <vt:lpstr>2 K cryogenic plant turn-down</vt:lpstr>
      <vt:lpstr>ILC Cryogenics Configuration </vt:lpstr>
      <vt:lpstr>Cooling Scheme of a Cryo-String</vt:lpstr>
      <vt:lpstr>ILC ML Thermal Load</vt:lpstr>
      <vt:lpstr>Cryogenics Plant Power Consumption</vt:lpstr>
      <vt:lpstr>Comments from Tom Peterson about cryogenic capacity and efficiency</vt:lpstr>
      <vt:lpstr>Matching load to capacity</vt:lpstr>
      <vt:lpstr>Cycles for refrigeration below 2 K</vt:lpstr>
      <vt:lpstr>PowerPoint プレゼンテーション</vt:lpstr>
      <vt:lpstr>PowerPoint プレゼンテーション</vt:lpstr>
      <vt:lpstr>Summary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K cryogenic plant turn-down</dc:title>
  <dc:creator>Tom Peterson</dc:creator>
  <cp:lastModifiedBy>Yamamoto Akira</cp:lastModifiedBy>
  <cp:revision>10</cp:revision>
  <dcterms:created xsi:type="dcterms:W3CDTF">2012-10-22T19:47:53Z</dcterms:created>
  <dcterms:modified xsi:type="dcterms:W3CDTF">2012-10-23T13:27:51Z</dcterms:modified>
</cp:coreProperties>
</file>