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8" r:id="rId3"/>
    <p:sldId id="259" r:id="rId4"/>
    <p:sldId id="266" r:id="rId5"/>
    <p:sldId id="272" r:id="rId6"/>
    <p:sldId id="273" r:id="rId7"/>
    <p:sldId id="275" r:id="rId8"/>
    <p:sldId id="269" r:id="rId9"/>
    <p:sldId id="276" r:id="rId10"/>
    <p:sldId id="278" r:id="rId11"/>
    <p:sldId id="277" r:id="rId12"/>
    <p:sldId id="279" r:id="rId13"/>
  </p:sldIdLst>
  <p:sldSz cx="9144000" cy="6858000" type="screen4x3"/>
  <p:notesSz cx="6794500" cy="99187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0066"/>
    <a:srgbClr val="0000FF"/>
    <a:srgbClr val="00CC00"/>
    <a:srgbClr val="CCFFFF"/>
    <a:srgbClr val="FFFF99"/>
    <a:srgbClr val="FF0066"/>
    <a:srgbClr val="008000"/>
    <a:srgbClr val="CC6600"/>
    <a:srgbClr val="9966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Sin estilo, cuadrícula de la tabla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4C1A8A3-306A-4EB7-A6B1-4F7E0EB9C5D6}" styleName="Estilo medio 3 - Énfasis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Estilo claro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5.wmf"/><Relationship Id="rId1" Type="http://schemas.openxmlformats.org/officeDocument/2006/relationships/image" Target="../media/image14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quarter" idx="1"/>
          </p:nvPr>
        </p:nvSpPr>
        <p:spPr>
          <a:xfrm>
            <a:off x="3848101" y="0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1F0CCE-45D5-43B2-BD57-3EA1B2D91879}" type="datetimeFigureOut">
              <a:rPr lang="es-ES" smtClean="0"/>
              <a:t>25/10/2012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2"/>
          </p:nvPr>
        </p:nvSpPr>
        <p:spPr>
          <a:xfrm>
            <a:off x="1" y="94218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3"/>
          </p:nvPr>
        </p:nvSpPr>
        <p:spPr>
          <a:xfrm>
            <a:off x="3848101" y="9421813"/>
            <a:ext cx="29448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7F03A2-FE71-401C-A74A-328AA85E9F0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6423200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48646" y="1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FFEE20-8F18-47B1-AE8B-9F62DBBA5BB2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59350" cy="37195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79450" y="4711384"/>
            <a:ext cx="5435600" cy="44634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1" y="9421045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48646" y="9421045"/>
            <a:ext cx="2944283" cy="49593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79798EA-36EB-40EB-BD64-71DB8859414E}" type="slidenum">
              <a:rPr lang="es-ES" smtClean="0"/>
              <a:pPr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09011663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4012631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824206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12192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121929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812192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91D92F-3A5A-4B0A-AF43-39200F9D9C0E}" type="datetimeFigureOut">
              <a:rPr lang="es-ES" smtClean="0"/>
              <a:pPr/>
              <a:t>25/10/2012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105F749-2AD4-4A3B-A08A-AAE8B7C6ED4F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g"/><Relationship Id="rId4" Type="http://schemas.openxmlformats.org/officeDocument/2006/relationships/image" Target="../media/image12.jp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15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4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3568" y="2276872"/>
            <a:ext cx="7772400" cy="1872207"/>
          </a:xfr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s-ES" b="1" dirty="0" smtClean="0"/>
              <a:t>CLIC DR EXTRACTION KICKER DESIGN, MANUFACTURING AND EXPERIMENTAL PROGRAM</a:t>
            </a:r>
            <a:endParaRPr lang="es-ES" b="1" dirty="0"/>
          </a:p>
        </p:txBody>
      </p:sp>
      <p:pic>
        <p:nvPicPr>
          <p:cNvPr id="3" name="2 Imagen" descr="IFIC_logo_2005_yellow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188640"/>
            <a:ext cx="1718310" cy="1123950"/>
          </a:xfrm>
          <a:prstGeom prst="rect">
            <a:avLst/>
          </a:prstGeom>
        </p:spPr>
      </p:pic>
      <p:pic>
        <p:nvPicPr>
          <p:cNvPr id="4" name="Picture 6" descr="D:\IFIC\Plantillas&amp;Logos\Logos GAP\logo_gap2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79712" y="514003"/>
            <a:ext cx="1409700" cy="466725"/>
          </a:xfrm>
          <a:prstGeom prst="rect">
            <a:avLst/>
          </a:prstGeom>
          <a:noFill/>
        </p:spPr>
      </p:pic>
      <p:pic>
        <p:nvPicPr>
          <p:cNvPr id="5" name="Picture 11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512" y="1340768"/>
            <a:ext cx="3333750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5 Imagen" descr="CERN_logo_400x400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52320" y="104800"/>
            <a:ext cx="1524000" cy="1524000"/>
          </a:xfrm>
          <a:prstGeom prst="rect">
            <a:avLst/>
          </a:prstGeom>
        </p:spPr>
      </p:pic>
      <p:sp>
        <p:nvSpPr>
          <p:cNvPr id="7" name="6 CuadroTexto"/>
          <p:cNvSpPr txBox="1"/>
          <p:nvPr/>
        </p:nvSpPr>
        <p:spPr>
          <a:xfrm>
            <a:off x="683568" y="4221088"/>
            <a:ext cx="7776864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800" dirty="0" smtClean="0"/>
              <a:t>C. </a:t>
            </a:r>
            <a:r>
              <a:rPr lang="es-ES" sz="2800" dirty="0" err="1" smtClean="0"/>
              <a:t>Belver</a:t>
            </a:r>
            <a:r>
              <a:rPr lang="es-ES" sz="2800" dirty="0" smtClean="0"/>
              <a:t>-Aguilar (IFIC)</a:t>
            </a:r>
          </a:p>
          <a:p>
            <a:pPr algn="ctr"/>
            <a:endParaRPr lang="es-ES" sz="2400" dirty="0" smtClean="0"/>
          </a:p>
          <a:p>
            <a:pPr algn="ctr"/>
            <a:r>
              <a:rPr lang="es-ES" sz="2400" dirty="0" err="1" smtClean="0">
                <a:solidFill>
                  <a:srgbClr val="0000FF"/>
                </a:solidFill>
              </a:rPr>
              <a:t>On</a:t>
            </a:r>
            <a:r>
              <a:rPr lang="es-ES" sz="2400" dirty="0" smtClean="0">
                <a:solidFill>
                  <a:srgbClr val="0000FF"/>
                </a:solidFill>
              </a:rPr>
              <a:t> </a:t>
            </a:r>
            <a:r>
              <a:rPr lang="es-ES" sz="2400" dirty="0" err="1" smtClean="0">
                <a:solidFill>
                  <a:srgbClr val="0000FF"/>
                </a:solidFill>
              </a:rPr>
              <a:t>behalf</a:t>
            </a:r>
            <a:r>
              <a:rPr lang="es-ES" sz="2400" dirty="0" smtClean="0">
                <a:solidFill>
                  <a:srgbClr val="0000FF"/>
                </a:solidFill>
              </a:rPr>
              <a:t> of:</a:t>
            </a:r>
          </a:p>
          <a:p>
            <a:pPr algn="ctr"/>
            <a:r>
              <a:rPr lang="es-ES" sz="2500" dirty="0" smtClean="0"/>
              <a:t> A. </a:t>
            </a:r>
            <a:r>
              <a:rPr lang="es-ES" sz="2500" dirty="0" err="1" smtClean="0"/>
              <a:t>Faus-Golfe</a:t>
            </a:r>
            <a:r>
              <a:rPr lang="es-ES" sz="2500" dirty="0" smtClean="0"/>
              <a:t> (IFIC), F. Toral (CIEMAT), </a:t>
            </a:r>
            <a:r>
              <a:rPr lang="es-ES" sz="2500" dirty="0" smtClean="0"/>
              <a:t>M.J. </a:t>
            </a:r>
            <a:r>
              <a:rPr lang="es-ES" sz="2500" dirty="0" smtClean="0"/>
              <a:t>Barnes (CERN), D. Gutiérrez (TRINOS V.P.), I. Podadera (CIEMAT) </a:t>
            </a:r>
          </a:p>
        </p:txBody>
      </p:sp>
      <p:sp>
        <p:nvSpPr>
          <p:cNvPr id="8" name="7 CuadroTexto"/>
          <p:cNvSpPr txBox="1"/>
          <p:nvPr/>
        </p:nvSpPr>
        <p:spPr>
          <a:xfrm>
            <a:off x="0" y="6525344"/>
            <a:ext cx="914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/>
              <a:t>25 </a:t>
            </a:r>
            <a:r>
              <a:rPr lang="es-ES" sz="1600" dirty="0" err="1" smtClean="0"/>
              <a:t>October</a:t>
            </a:r>
            <a:r>
              <a:rPr lang="es-ES" sz="1600" dirty="0" smtClean="0"/>
              <a:t> 2012               </a:t>
            </a:r>
            <a:r>
              <a:rPr lang="es-ES" sz="1600" b="1" dirty="0" smtClean="0">
                <a:solidFill>
                  <a:srgbClr val="C00000"/>
                </a:solidFill>
              </a:rPr>
              <a:t>LCWS12 </a:t>
            </a:r>
            <a:r>
              <a:rPr lang="es-ES" sz="1600" b="1" dirty="0">
                <a:solidFill>
                  <a:srgbClr val="C00000"/>
                </a:solidFill>
              </a:rPr>
              <a:t>International </a:t>
            </a:r>
            <a:r>
              <a:rPr lang="es-ES" sz="1600" b="1" dirty="0" err="1">
                <a:solidFill>
                  <a:srgbClr val="C00000"/>
                </a:solidFill>
              </a:rPr>
              <a:t>Workshop</a:t>
            </a:r>
            <a:r>
              <a:rPr lang="es-ES" sz="1600" b="1" dirty="0">
                <a:solidFill>
                  <a:srgbClr val="C00000"/>
                </a:solidFill>
              </a:rPr>
              <a:t> </a:t>
            </a:r>
            <a:r>
              <a:rPr lang="es-ES" sz="1600" b="1" dirty="0" err="1">
                <a:solidFill>
                  <a:srgbClr val="C00000"/>
                </a:solidFill>
              </a:rPr>
              <a:t>on</a:t>
            </a:r>
            <a:r>
              <a:rPr lang="es-ES" sz="1600" b="1" dirty="0">
                <a:solidFill>
                  <a:srgbClr val="C00000"/>
                </a:solidFill>
              </a:rPr>
              <a:t> </a:t>
            </a:r>
            <a:r>
              <a:rPr lang="es-ES" sz="1600" b="1" dirty="0" err="1">
                <a:solidFill>
                  <a:srgbClr val="C00000"/>
                </a:solidFill>
              </a:rPr>
              <a:t>Future</a:t>
            </a:r>
            <a:r>
              <a:rPr lang="es-ES" sz="1600" b="1" dirty="0">
                <a:solidFill>
                  <a:srgbClr val="C00000"/>
                </a:solidFill>
              </a:rPr>
              <a:t> Linear </a:t>
            </a:r>
            <a:r>
              <a:rPr lang="es-ES" sz="1600" b="1" dirty="0" err="1" smtClean="0">
                <a:solidFill>
                  <a:srgbClr val="C00000"/>
                </a:solidFill>
              </a:rPr>
              <a:t>Colliders</a:t>
            </a:r>
            <a:r>
              <a:rPr lang="es-ES" sz="1600" dirty="0" smtClean="0">
                <a:solidFill>
                  <a:srgbClr val="C00000"/>
                </a:solidFill>
              </a:rPr>
              <a:t>                </a:t>
            </a:r>
            <a:r>
              <a:rPr lang="es-ES" sz="1600" dirty="0" smtClean="0"/>
              <a:t>Arlington, USA</a:t>
            </a:r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02630"/>
            <a:ext cx="8229600" cy="202034"/>
          </a:xfrm>
        </p:spPr>
        <p:txBody>
          <a:bodyPr>
            <a:noAutofit/>
          </a:bodyPr>
          <a:lstStyle/>
          <a:p>
            <a:r>
              <a:rPr lang="es-ES" sz="2800" b="1" dirty="0" smtClean="0"/>
              <a:t>SUMMARY OF THE DESIGN RESULTS</a:t>
            </a:r>
            <a:endParaRPr lang="es-ES" sz="28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611560" y="500474"/>
            <a:ext cx="806489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ES" sz="1600" dirty="0" smtClean="0"/>
              <a:t>A </a:t>
            </a:r>
            <a:r>
              <a:rPr lang="es-ES" sz="1600" dirty="0" err="1" smtClean="0"/>
              <a:t>prototype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extraction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CLIC </a:t>
            </a:r>
            <a:r>
              <a:rPr lang="es-ES" sz="1600" dirty="0" err="1" smtClean="0"/>
              <a:t>Damping</a:t>
            </a:r>
            <a:r>
              <a:rPr lang="es-ES" sz="1600" dirty="0" smtClean="0"/>
              <a:t> </a:t>
            </a:r>
            <a:r>
              <a:rPr lang="es-ES" sz="1600" dirty="0" err="1" smtClean="0"/>
              <a:t>Rings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being</a:t>
            </a:r>
            <a:r>
              <a:rPr lang="es-ES" sz="1600" dirty="0" smtClean="0"/>
              <a:t> </a:t>
            </a:r>
            <a:r>
              <a:rPr lang="es-ES" sz="1600" dirty="0" err="1" smtClean="0"/>
              <a:t>designed</a:t>
            </a:r>
            <a:r>
              <a:rPr lang="es-ES" sz="1600" dirty="0" smtClean="0"/>
              <a:t> and </a:t>
            </a:r>
            <a:r>
              <a:rPr lang="es-ES" sz="1600" dirty="0" err="1" smtClean="0"/>
              <a:t>will</a:t>
            </a:r>
            <a:r>
              <a:rPr lang="es-ES" sz="1600" dirty="0" smtClean="0"/>
              <a:t> be </a:t>
            </a:r>
            <a:r>
              <a:rPr lang="es-ES" sz="1600" dirty="0" err="1" smtClean="0"/>
              <a:t>built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next</a:t>
            </a:r>
            <a:r>
              <a:rPr lang="es-ES" sz="1600" dirty="0" smtClean="0"/>
              <a:t> </a:t>
            </a:r>
            <a:r>
              <a:rPr lang="es-ES" sz="1600" dirty="0" err="1" smtClean="0"/>
              <a:t>months</a:t>
            </a:r>
            <a:r>
              <a:rPr lang="es-ES" sz="1600" dirty="0" smtClean="0"/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operation</a:t>
            </a:r>
            <a:r>
              <a:rPr lang="es-ES" sz="1600" dirty="0" smtClean="0"/>
              <a:t> </a:t>
            </a:r>
            <a:r>
              <a:rPr lang="es-ES" sz="1600" dirty="0" err="1" smtClean="0"/>
              <a:t>mode</a:t>
            </a:r>
            <a:r>
              <a:rPr lang="es-ES" sz="1600" dirty="0" smtClean="0"/>
              <a:t> of a </a:t>
            </a:r>
            <a:r>
              <a:rPr lang="es-ES" sz="1600" dirty="0" err="1" smtClean="0"/>
              <a:t>coupled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striplines</a:t>
            </a:r>
            <a:r>
              <a:rPr lang="es-ES" sz="1600" dirty="0" smtClean="0"/>
              <a:t> </a:t>
            </a:r>
            <a:r>
              <a:rPr lang="es-ES" sz="1600" dirty="0" err="1" smtClean="0"/>
              <a:t>have</a:t>
            </a:r>
            <a:r>
              <a:rPr lang="es-ES" sz="1600" dirty="0" smtClean="0"/>
              <a:t> </a:t>
            </a:r>
            <a:r>
              <a:rPr lang="es-ES" sz="1600" dirty="0" err="1" smtClean="0"/>
              <a:t>been</a:t>
            </a:r>
            <a:r>
              <a:rPr lang="es-ES" sz="1600" dirty="0" smtClean="0"/>
              <a:t> </a:t>
            </a:r>
            <a:r>
              <a:rPr lang="es-ES" sz="1600" dirty="0" err="1" smtClean="0"/>
              <a:t>taken</a:t>
            </a:r>
            <a:r>
              <a:rPr lang="es-ES" sz="1600" dirty="0" smtClean="0"/>
              <a:t> </a:t>
            </a:r>
            <a:r>
              <a:rPr lang="es-ES" sz="1600" dirty="0" err="1" smtClean="0"/>
              <a:t>into</a:t>
            </a:r>
            <a:r>
              <a:rPr lang="es-ES" sz="1600" dirty="0" smtClean="0"/>
              <a:t> </a:t>
            </a:r>
            <a:r>
              <a:rPr lang="es-ES" sz="1600" dirty="0" err="1" smtClean="0"/>
              <a:t>account</a:t>
            </a:r>
            <a:r>
              <a:rPr lang="es-ES" sz="1600" dirty="0" smtClean="0"/>
              <a:t> </a:t>
            </a:r>
            <a:r>
              <a:rPr lang="es-ES" sz="1600" dirty="0" err="1" smtClean="0"/>
              <a:t>when</a:t>
            </a:r>
            <a:r>
              <a:rPr lang="es-ES" sz="1600" dirty="0" smtClean="0"/>
              <a:t> </a:t>
            </a:r>
            <a:r>
              <a:rPr lang="es-ES" sz="1600" dirty="0" err="1" smtClean="0"/>
              <a:t>optimizing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design</a:t>
            </a:r>
            <a:r>
              <a:rPr lang="es-ES" sz="1600" dirty="0" smtClean="0"/>
              <a:t>: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odd</a:t>
            </a:r>
            <a:r>
              <a:rPr lang="es-ES" sz="1600" dirty="0" smtClean="0"/>
              <a:t> </a:t>
            </a:r>
            <a:r>
              <a:rPr lang="es-ES" sz="1600" dirty="0" err="1" smtClean="0"/>
              <a:t>mode</a:t>
            </a:r>
            <a:r>
              <a:rPr lang="es-ES" sz="1600" dirty="0" smtClean="0"/>
              <a:t> and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even</a:t>
            </a:r>
            <a:r>
              <a:rPr lang="es-ES" sz="1600" dirty="0" smtClean="0"/>
              <a:t> </a:t>
            </a:r>
            <a:r>
              <a:rPr lang="es-ES" sz="1600" dirty="0" err="1" smtClean="0"/>
              <a:t>mode</a:t>
            </a:r>
            <a:r>
              <a:rPr lang="es-ES" sz="1600" dirty="0" smtClean="0"/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cross-section</a:t>
            </a:r>
            <a:r>
              <a:rPr lang="es-ES" sz="1600" dirty="0" smtClean="0"/>
              <a:t> </a:t>
            </a:r>
            <a:r>
              <a:rPr lang="es-ES" sz="1600" dirty="0" err="1" smtClean="0"/>
              <a:t>shapes</a:t>
            </a:r>
            <a:r>
              <a:rPr lang="es-ES" sz="1600" dirty="0" smtClean="0"/>
              <a:t> </a:t>
            </a:r>
            <a:r>
              <a:rPr lang="es-ES" sz="1600" dirty="0" err="1" smtClean="0"/>
              <a:t>have</a:t>
            </a:r>
            <a:r>
              <a:rPr lang="es-ES" sz="1600" dirty="0" smtClean="0"/>
              <a:t> </a:t>
            </a:r>
            <a:r>
              <a:rPr lang="es-ES" sz="1600" dirty="0" err="1" smtClean="0"/>
              <a:t>been</a:t>
            </a:r>
            <a:r>
              <a:rPr lang="es-ES" sz="1600" dirty="0" smtClean="0"/>
              <a:t> </a:t>
            </a:r>
            <a:r>
              <a:rPr lang="es-ES" sz="1600" dirty="0" err="1" smtClean="0"/>
              <a:t>selected</a:t>
            </a:r>
            <a:r>
              <a:rPr lang="es-ES" sz="1600" dirty="0" smtClean="0"/>
              <a:t>: flat </a:t>
            </a:r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shape</a:t>
            </a:r>
            <a:r>
              <a:rPr lang="es-ES" sz="1600" dirty="0" smtClean="0"/>
              <a:t> and </a:t>
            </a:r>
            <a:r>
              <a:rPr lang="es-ES" sz="1600" dirty="0" err="1" smtClean="0"/>
              <a:t>halfmoon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shape</a:t>
            </a:r>
            <a:r>
              <a:rPr lang="es-ES" sz="1600" dirty="0" smtClean="0"/>
              <a:t>, </a:t>
            </a:r>
            <a:r>
              <a:rPr lang="es-ES" sz="1600" dirty="0" err="1" smtClean="0"/>
              <a:t>both</a:t>
            </a:r>
            <a:r>
              <a:rPr lang="es-ES" sz="1600" dirty="0" smtClean="0"/>
              <a:t> </a:t>
            </a:r>
            <a:r>
              <a:rPr lang="es-ES" sz="1600" dirty="0" err="1" smtClean="0"/>
              <a:t>inside</a:t>
            </a:r>
            <a:r>
              <a:rPr lang="es-ES" sz="1600" dirty="0" smtClean="0"/>
              <a:t> a </a:t>
            </a:r>
            <a:r>
              <a:rPr lang="es-ES" sz="1600" dirty="0" err="1" smtClean="0"/>
              <a:t>cylindrical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pipe.</a:t>
            </a:r>
          </a:p>
          <a:p>
            <a:pPr marL="285750" indent="-285750">
              <a:buFont typeface="Wingdings" pitchFamily="2" charset="2"/>
              <a:buChar char="q"/>
            </a:pPr>
            <a:endParaRPr lang="es-ES" sz="1600" dirty="0"/>
          </a:p>
          <a:p>
            <a:pPr marL="285750" indent="-285750">
              <a:buFont typeface="Wingdings" pitchFamily="2" charset="2"/>
              <a:buChar char="q"/>
            </a:pPr>
            <a:endParaRPr lang="es-ES" sz="1600" dirty="0" smtClean="0"/>
          </a:p>
          <a:p>
            <a:pPr marL="285750" indent="-285750">
              <a:buFont typeface="Wingdings" pitchFamily="2" charset="2"/>
              <a:buChar char="q"/>
            </a:pPr>
            <a:endParaRPr lang="es-ES" sz="1600" dirty="0"/>
          </a:p>
          <a:p>
            <a:pPr marL="285750" indent="-285750">
              <a:buFont typeface="Wingdings" pitchFamily="2" charset="2"/>
              <a:buChar char="q"/>
            </a:pPr>
            <a:endParaRPr lang="es-ES" sz="1600" dirty="0" smtClean="0"/>
          </a:p>
          <a:p>
            <a:pPr marL="285750" indent="-285750">
              <a:buFont typeface="Wingdings" pitchFamily="2" charset="2"/>
              <a:buChar char="q"/>
            </a:pPr>
            <a:endParaRPr lang="es-ES" sz="1600" dirty="0"/>
          </a:p>
          <a:p>
            <a:pPr marL="285750" indent="-285750">
              <a:buFont typeface="Wingdings" pitchFamily="2" charset="2"/>
              <a:buChar char="q"/>
            </a:pPr>
            <a:endParaRPr lang="es-ES" sz="1600" dirty="0" smtClean="0"/>
          </a:p>
          <a:p>
            <a:pPr marL="285750" indent="-285750">
              <a:buFont typeface="Wingdings" pitchFamily="2" charset="2"/>
              <a:buChar char="q"/>
            </a:pPr>
            <a:endParaRPr lang="es-ES" sz="1600" dirty="0"/>
          </a:p>
          <a:p>
            <a:pPr marL="285750" indent="-285750">
              <a:buFont typeface="Wingdings" pitchFamily="2" charset="2"/>
              <a:buChar char="q"/>
            </a:pPr>
            <a:endParaRPr lang="es-ES" sz="1600" dirty="0" smtClean="0"/>
          </a:p>
          <a:p>
            <a:pPr marL="285750" indent="-285750">
              <a:buFont typeface="Wingdings" pitchFamily="2" charset="2"/>
              <a:buChar char="q"/>
            </a:pPr>
            <a:endParaRPr lang="es-ES" sz="1600" dirty="0"/>
          </a:p>
          <a:p>
            <a:endParaRPr lang="es-ES" sz="1600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s-ES" sz="1600" dirty="0" err="1" smtClean="0"/>
              <a:t>Although</a:t>
            </a:r>
            <a:r>
              <a:rPr lang="es-ES" sz="1600" dirty="0" smtClean="0"/>
              <a:t> </a:t>
            </a:r>
            <a:r>
              <a:rPr lang="es-ES" sz="1600" dirty="0" err="1" smtClean="0"/>
              <a:t>transverse</a:t>
            </a:r>
            <a:r>
              <a:rPr lang="es-ES" sz="1600" dirty="0" smtClean="0"/>
              <a:t> </a:t>
            </a:r>
            <a:r>
              <a:rPr lang="es-ES" sz="1600" dirty="0" err="1" smtClean="0"/>
              <a:t>coupling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halfmoon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limit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allowable</a:t>
            </a:r>
            <a:r>
              <a:rPr lang="es-ES" sz="1600" dirty="0" smtClean="0"/>
              <a:t> </a:t>
            </a:r>
            <a:r>
              <a:rPr lang="es-ES" sz="1600" dirty="0" err="1" smtClean="0"/>
              <a:t>value</a:t>
            </a:r>
            <a:r>
              <a:rPr lang="es-ES" sz="1600" dirty="0" smtClean="0"/>
              <a:t>, </a:t>
            </a:r>
            <a:r>
              <a:rPr lang="es-ES" sz="1600" dirty="0" err="1" smtClean="0"/>
              <a:t>it</a:t>
            </a:r>
            <a:r>
              <a:rPr lang="es-ES" sz="1600" dirty="0" smtClean="0"/>
              <a:t> </a:t>
            </a:r>
            <a:r>
              <a:rPr lang="es-ES" sz="1600" dirty="0" err="1"/>
              <a:t>w</a:t>
            </a:r>
            <a:r>
              <a:rPr lang="es-ES" sz="1600" dirty="0" err="1" smtClean="0"/>
              <a:t>ould</a:t>
            </a:r>
            <a:r>
              <a:rPr lang="es-ES" sz="1600" dirty="0" smtClean="0"/>
              <a:t> be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most</a:t>
            </a:r>
            <a:r>
              <a:rPr lang="es-ES" sz="1600" dirty="0" smtClean="0"/>
              <a:t> </a:t>
            </a:r>
            <a:r>
              <a:rPr lang="es-ES" sz="1600" dirty="0" err="1" smtClean="0"/>
              <a:t>suitable</a:t>
            </a:r>
            <a:r>
              <a:rPr lang="es-ES" sz="1600" dirty="0" smtClean="0"/>
              <a:t> </a:t>
            </a:r>
            <a:r>
              <a:rPr lang="es-ES" sz="1600" dirty="0" err="1" smtClean="0"/>
              <a:t>geometry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extraction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of CLIC DR </a:t>
            </a:r>
            <a:r>
              <a:rPr lang="es-ES" sz="1600" dirty="0" err="1" smtClean="0"/>
              <a:t>from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pulse </a:t>
            </a:r>
            <a:r>
              <a:rPr lang="es-ES" sz="1600" dirty="0" err="1" smtClean="0"/>
              <a:t>rise</a:t>
            </a:r>
            <a:r>
              <a:rPr lang="es-ES" sz="1600" dirty="0" smtClean="0"/>
              <a:t> time </a:t>
            </a:r>
            <a:r>
              <a:rPr lang="es-ES" sz="1600" dirty="0" err="1" smtClean="0"/>
              <a:t>point</a:t>
            </a:r>
            <a:r>
              <a:rPr lang="es-ES" sz="1600" dirty="0" smtClean="0"/>
              <a:t> of </a:t>
            </a:r>
            <a:r>
              <a:rPr lang="es-ES" sz="1600" dirty="0" err="1" smtClean="0"/>
              <a:t>view</a:t>
            </a:r>
            <a:r>
              <a:rPr lang="es-ES" sz="1600" dirty="0" smtClean="0"/>
              <a:t>.</a:t>
            </a:r>
          </a:p>
          <a:p>
            <a:endParaRPr lang="es-ES" sz="1600" dirty="0" smtClean="0"/>
          </a:p>
        </p:txBody>
      </p:sp>
      <p:graphicFrame>
        <p:nvGraphicFramePr>
          <p:cNvPr id="11" name="10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83243688"/>
              </p:ext>
            </p:extLst>
          </p:nvPr>
        </p:nvGraphicFramePr>
        <p:xfrm>
          <a:off x="867758" y="2084650"/>
          <a:ext cx="6852031" cy="227076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003677"/>
                <a:gridCol w="1614614"/>
                <a:gridCol w="2233740"/>
              </a:tblGrid>
              <a:tr h="370840">
                <a:tc>
                  <a:txBody>
                    <a:bodyPr/>
                    <a:lstStyle/>
                    <a:p>
                      <a:endParaRPr lang="es-E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FLAT</a:t>
                      </a:r>
                      <a:r>
                        <a:rPr lang="es-ES" sz="1600" baseline="0" dirty="0" smtClean="0"/>
                        <a:t> ELECTRODE</a:t>
                      </a:r>
                      <a:endParaRPr lang="es-E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600" dirty="0" smtClean="0"/>
                        <a:t>HALFMOON ELECTRODE</a:t>
                      </a:r>
                      <a:endParaRPr lang="es-E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 smtClean="0"/>
                        <a:t>Odd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characteristic</a:t>
                      </a:r>
                      <a:r>
                        <a:rPr lang="es-ES" sz="1600" baseline="0" dirty="0" smtClean="0"/>
                        <a:t> </a:t>
                      </a:r>
                      <a:r>
                        <a:rPr lang="es-ES" sz="1600" baseline="0" dirty="0" err="1" smtClean="0"/>
                        <a:t>impedance</a:t>
                      </a:r>
                      <a:endParaRPr lang="es-ES" sz="1600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 smtClean="0"/>
                        <a:t>Signal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transmission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 smtClean="0"/>
                        <a:t>Untapered</a:t>
                      </a:r>
                      <a:r>
                        <a:rPr lang="es-ES" sz="1600" dirty="0" smtClean="0"/>
                        <a:t> longitudinal </a:t>
                      </a:r>
                      <a:r>
                        <a:rPr lang="es-ES" sz="1600" dirty="0" err="1" smtClean="0"/>
                        <a:t>beam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coupling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impedance</a:t>
                      </a:r>
                      <a:endParaRPr lang="es-E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s-ES" sz="1600" dirty="0" err="1" smtClean="0"/>
                        <a:t>Untapered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transverse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beam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coupling</a:t>
                      </a:r>
                      <a:r>
                        <a:rPr lang="es-ES" sz="1600" dirty="0" smtClean="0"/>
                        <a:t> </a:t>
                      </a:r>
                      <a:r>
                        <a:rPr lang="es-ES" sz="1600" dirty="0" err="1" smtClean="0"/>
                        <a:t>impedance</a:t>
                      </a:r>
                      <a:endParaRPr lang="es-ES" sz="1600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s-E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46083" name="Picture 3" descr="C:\Users\cbelver\Desktop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49993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3" descr="C:\Users\cbelver\Desktop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285997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" descr="C:\Users\cbelver\Desktop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29201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8" name="Picture 3" descr="C:\Users\cbelver\Desktop\OK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9248" y="3956858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1 Título"/>
          <p:cNvSpPr txBox="1">
            <a:spLocks/>
          </p:cNvSpPr>
          <p:nvPr/>
        </p:nvSpPr>
        <p:spPr>
          <a:xfrm>
            <a:off x="467544" y="5390108"/>
            <a:ext cx="8229600" cy="202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2800" b="1" dirty="0" smtClean="0"/>
              <a:t>FUTURE DESIGN STUDIES</a:t>
            </a:r>
            <a:endParaRPr lang="es-ES" sz="2800" b="1" dirty="0"/>
          </a:p>
        </p:txBody>
      </p:sp>
      <p:sp>
        <p:nvSpPr>
          <p:cNvPr id="31" name="30 CuadroTexto"/>
          <p:cNvSpPr txBox="1"/>
          <p:nvPr/>
        </p:nvSpPr>
        <p:spPr>
          <a:xfrm>
            <a:off x="611560" y="5664150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coupling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study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a </a:t>
            </a:r>
            <a:r>
              <a:rPr lang="es-ES" sz="1600" b="1" dirty="0" err="1" smtClean="0">
                <a:solidFill>
                  <a:srgbClr val="0000FF"/>
                </a:solidFill>
              </a:rPr>
              <a:t>tapered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stripline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beam</a:t>
            </a:r>
            <a:r>
              <a:rPr lang="es-ES" sz="1600" b="1" dirty="0" smtClean="0">
                <a:solidFill>
                  <a:srgbClr val="0000FF"/>
                </a:solidFill>
              </a:rPr>
              <a:t> pipe</a:t>
            </a:r>
            <a:r>
              <a:rPr lang="es-ES" sz="1600" dirty="0" smtClean="0"/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ES" sz="1600" dirty="0" err="1" smtClean="0"/>
              <a:t>Optimization</a:t>
            </a:r>
            <a:r>
              <a:rPr lang="es-ES" sz="1600" dirty="0" smtClean="0"/>
              <a:t> </a:t>
            </a:r>
            <a:r>
              <a:rPr lang="es-ES" sz="1600" dirty="0" err="1" smtClean="0"/>
              <a:t>study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b="1" dirty="0" smtClean="0">
                <a:solidFill>
                  <a:srgbClr val="0000FF"/>
                </a:solidFill>
              </a:rPr>
              <a:t>stand-</a:t>
            </a:r>
            <a:r>
              <a:rPr lang="es-ES" sz="1600" b="1" dirty="0" err="1" smtClean="0">
                <a:solidFill>
                  <a:srgbClr val="0000FF"/>
                </a:solidFill>
              </a:rPr>
              <a:t>offs</a:t>
            </a:r>
            <a:r>
              <a:rPr lang="es-ES" sz="1600" dirty="0" smtClean="0"/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ES" sz="1600" dirty="0" err="1" smtClean="0"/>
              <a:t>Calculation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fabrication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tolerances</a:t>
            </a:r>
            <a:r>
              <a:rPr lang="es-ES" sz="1600" dirty="0" smtClean="0"/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ES" sz="1600" dirty="0" err="1" smtClean="0"/>
              <a:t>Analysis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b="1" dirty="0" err="1">
                <a:solidFill>
                  <a:srgbClr val="0000FF"/>
                </a:solidFill>
              </a:rPr>
              <a:t>h</a:t>
            </a:r>
            <a:r>
              <a:rPr lang="es-ES" sz="1600" b="1" dirty="0" err="1" smtClean="0">
                <a:solidFill>
                  <a:srgbClr val="0000FF"/>
                </a:solidFill>
              </a:rPr>
              <a:t>igher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order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modes</a:t>
            </a:r>
            <a:r>
              <a:rPr lang="es-ES" sz="1600" b="1" dirty="0" smtClean="0">
                <a:solidFill>
                  <a:srgbClr val="0000FF"/>
                </a:solidFill>
              </a:rPr>
              <a:t>.</a:t>
            </a:r>
            <a:endParaRPr lang="es-ES" sz="1600" dirty="0" smtClean="0"/>
          </a:p>
        </p:txBody>
      </p:sp>
    </p:spTree>
    <p:extLst>
      <p:ext uri="{BB962C8B-B14F-4D97-AF65-F5344CB8AC3E}">
        <p14:creationId xmlns:p14="http://schemas.microsoft.com/office/powerpoint/2010/main" val="7411743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06686"/>
            <a:ext cx="8229600" cy="202034"/>
          </a:xfrm>
        </p:spPr>
        <p:txBody>
          <a:bodyPr>
            <a:noAutofit/>
          </a:bodyPr>
          <a:lstStyle/>
          <a:p>
            <a:r>
              <a:rPr lang="es-ES" sz="2800" b="1" dirty="0" smtClean="0"/>
              <a:t>EXPERIMENTAL TESTS</a:t>
            </a:r>
            <a:br>
              <a:rPr lang="es-ES" sz="2800" b="1" dirty="0" smtClean="0"/>
            </a:br>
            <a:endParaRPr lang="es-ES" sz="28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755576" y="910461"/>
            <a:ext cx="7488832" cy="646331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dirty="0" smtClean="0"/>
              <a:t>A set of </a:t>
            </a:r>
            <a:r>
              <a:rPr lang="es-ES" dirty="0" err="1" smtClean="0"/>
              <a:t>prototype</a:t>
            </a:r>
            <a:r>
              <a:rPr lang="es-ES" dirty="0" smtClean="0"/>
              <a:t> </a:t>
            </a:r>
            <a:r>
              <a:rPr lang="es-ES" dirty="0" err="1" smtClean="0"/>
              <a:t>striplines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built</a:t>
            </a:r>
            <a:r>
              <a:rPr lang="es-ES" dirty="0" smtClean="0"/>
              <a:t> </a:t>
            </a:r>
            <a:r>
              <a:rPr lang="es-ES" dirty="0" err="1" smtClean="0"/>
              <a:t>under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Spanish</a:t>
            </a:r>
            <a:r>
              <a:rPr lang="es-ES" dirty="0" smtClean="0"/>
              <a:t> </a:t>
            </a:r>
            <a:r>
              <a:rPr lang="es-ES" dirty="0" err="1" smtClean="0"/>
              <a:t>Industry</a:t>
            </a:r>
            <a:r>
              <a:rPr lang="es-ES" dirty="0" smtClean="0"/>
              <a:t> </a:t>
            </a:r>
            <a:r>
              <a:rPr lang="es-ES" dirty="0" err="1" smtClean="0"/>
              <a:t>Program</a:t>
            </a:r>
            <a:r>
              <a:rPr lang="es-ES" dirty="0" smtClean="0"/>
              <a:t> “</a:t>
            </a:r>
            <a:r>
              <a:rPr lang="es-ES" dirty="0" err="1" smtClean="0"/>
              <a:t>Science</a:t>
            </a:r>
            <a:r>
              <a:rPr lang="es-ES" dirty="0" smtClean="0"/>
              <a:t> </a:t>
            </a:r>
            <a:r>
              <a:rPr lang="es-ES" dirty="0" err="1" smtClean="0"/>
              <a:t>for</a:t>
            </a:r>
            <a:r>
              <a:rPr lang="es-ES" dirty="0" smtClean="0"/>
              <a:t> </a:t>
            </a:r>
            <a:r>
              <a:rPr lang="es-ES" dirty="0" err="1" smtClean="0"/>
              <a:t>Industry</a:t>
            </a:r>
            <a:r>
              <a:rPr lang="es-ES" dirty="0" smtClean="0"/>
              <a:t>”.</a:t>
            </a:r>
          </a:p>
        </p:txBody>
      </p:sp>
      <p:sp>
        <p:nvSpPr>
          <p:cNvPr id="9" name="8 CuadroTexto"/>
          <p:cNvSpPr txBox="1"/>
          <p:nvPr/>
        </p:nvSpPr>
        <p:spPr>
          <a:xfrm>
            <a:off x="755576" y="2449919"/>
            <a:ext cx="7488832" cy="313932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ES" dirty="0" err="1" smtClean="0"/>
              <a:t>Verification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stripline</a:t>
            </a:r>
            <a:r>
              <a:rPr lang="es-ES" dirty="0" smtClean="0"/>
              <a:t> </a:t>
            </a:r>
            <a:r>
              <a:rPr lang="es-ES" dirty="0" err="1" smtClean="0"/>
              <a:t>dimensions</a:t>
            </a:r>
            <a:r>
              <a:rPr lang="es-ES" dirty="0" smtClean="0"/>
              <a:t>.</a:t>
            </a:r>
          </a:p>
          <a:p>
            <a:endParaRPr lang="es-ES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s-ES" dirty="0" err="1" smtClean="0"/>
              <a:t>Vacuum</a:t>
            </a:r>
            <a:r>
              <a:rPr lang="es-ES" dirty="0" smtClean="0"/>
              <a:t> </a:t>
            </a:r>
            <a:r>
              <a:rPr lang="es-ES" dirty="0" err="1" smtClean="0"/>
              <a:t>compatibility</a:t>
            </a:r>
            <a:r>
              <a:rPr lang="es-ES" dirty="0" smtClean="0"/>
              <a:t>.</a:t>
            </a:r>
            <a:endParaRPr lang="es-ES" dirty="0"/>
          </a:p>
          <a:p>
            <a:endParaRPr lang="es-ES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s-ES" dirty="0" smtClean="0"/>
              <a:t>High </a:t>
            </a:r>
            <a:r>
              <a:rPr lang="es-ES" dirty="0" err="1" smtClean="0"/>
              <a:t>voltage</a:t>
            </a:r>
            <a:r>
              <a:rPr lang="es-ES" dirty="0" smtClean="0"/>
              <a:t> performance.</a:t>
            </a:r>
          </a:p>
          <a:p>
            <a:endParaRPr lang="es-ES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s-ES" dirty="0" smtClean="0"/>
              <a:t>Longitudinal and </a:t>
            </a:r>
            <a:r>
              <a:rPr lang="es-ES" dirty="0" err="1" smtClean="0"/>
              <a:t>transverse</a:t>
            </a:r>
            <a:r>
              <a:rPr lang="es-ES" dirty="0" smtClean="0"/>
              <a:t> </a:t>
            </a:r>
            <a:r>
              <a:rPr lang="es-ES" dirty="0" err="1" smtClean="0"/>
              <a:t>beam</a:t>
            </a:r>
            <a:r>
              <a:rPr lang="es-ES" dirty="0" smtClean="0"/>
              <a:t> </a:t>
            </a:r>
            <a:r>
              <a:rPr lang="es-ES" dirty="0" err="1" smtClean="0"/>
              <a:t>coupling</a:t>
            </a:r>
            <a:r>
              <a:rPr lang="es-ES" dirty="0" smtClean="0"/>
              <a:t> </a:t>
            </a:r>
            <a:r>
              <a:rPr lang="es-ES" dirty="0" err="1" smtClean="0"/>
              <a:t>impedance</a:t>
            </a:r>
            <a:r>
              <a:rPr lang="es-ES" dirty="0" smtClean="0"/>
              <a:t> </a:t>
            </a:r>
            <a:r>
              <a:rPr lang="es-ES" dirty="0" err="1" smtClean="0"/>
              <a:t>measurements</a:t>
            </a:r>
            <a:r>
              <a:rPr lang="es-ES" dirty="0" smtClean="0"/>
              <a:t>.</a:t>
            </a:r>
            <a:endParaRPr lang="es-ES" dirty="0"/>
          </a:p>
          <a:p>
            <a:endParaRPr lang="es-ES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s-ES" dirty="0" smtClean="0"/>
              <a:t>Field </a:t>
            </a:r>
            <a:r>
              <a:rPr lang="es-ES" dirty="0" err="1" smtClean="0"/>
              <a:t>homogeneity</a:t>
            </a:r>
            <a:r>
              <a:rPr lang="es-ES" dirty="0" smtClean="0"/>
              <a:t>.</a:t>
            </a:r>
            <a:endParaRPr lang="es-ES" dirty="0"/>
          </a:p>
          <a:p>
            <a:endParaRPr lang="es-ES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s-ES" dirty="0" err="1" smtClean="0"/>
              <a:t>Others</a:t>
            </a:r>
            <a:r>
              <a:rPr lang="es-ES" dirty="0" smtClean="0"/>
              <a:t>…</a:t>
            </a:r>
            <a:endParaRPr lang="es-ES" dirty="0"/>
          </a:p>
        </p:txBody>
      </p:sp>
      <p:sp>
        <p:nvSpPr>
          <p:cNvPr id="36" name="35 CuadroTexto"/>
          <p:cNvSpPr txBox="1"/>
          <p:nvPr/>
        </p:nvSpPr>
        <p:spPr>
          <a:xfrm>
            <a:off x="755576" y="1792561"/>
            <a:ext cx="74888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600" b="1" dirty="0" err="1" smtClean="0">
                <a:solidFill>
                  <a:srgbClr val="0000FF"/>
                </a:solidFill>
              </a:rPr>
              <a:t>Tests</a:t>
            </a:r>
            <a:r>
              <a:rPr lang="es-ES" sz="2600" b="1" dirty="0" smtClean="0">
                <a:solidFill>
                  <a:srgbClr val="0000FF"/>
                </a:solidFill>
              </a:rPr>
              <a:t> in </a:t>
            </a:r>
            <a:r>
              <a:rPr lang="es-ES" sz="2600" b="1" dirty="0" err="1" smtClean="0">
                <a:solidFill>
                  <a:srgbClr val="0000FF"/>
                </a:solidFill>
              </a:rPr>
              <a:t>the</a:t>
            </a:r>
            <a:r>
              <a:rPr lang="es-ES" sz="2600" b="1" dirty="0" smtClean="0">
                <a:solidFill>
                  <a:srgbClr val="0000FF"/>
                </a:solidFill>
              </a:rPr>
              <a:t> </a:t>
            </a:r>
            <a:r>
              <a:rPr lang="es-ES" sz="2600" b="1" dirty="0" err="1" smtClean="0">
                <a:solidFill>
                  <a:srgbClr val="0000FF"/>
                </a:solidFill>
              </a:rPr>
              <a:t>laboratory</a:t>
            </a:r>
            <a:r>
              <a:rPr lang="es-ES" sz="2600" b="1" dirty="0" smtClean="0">
                <a:solidFill>
                  <a:srgbClr val="0000FF"/>
                </a:solidFill>
              </a:rPr>
              <a:t>: IFIC, CIEMAT, CERN</a:t>
            </a:r>
          </a:p>
        </p:txBody>
      </p:sp>
    </p:spTree>
    <p:extLst>
      <p:ext uri="{BB962C8B-B14F-4D97-AF65-F5344CB8AC3E}">
        <p14:creationId xmlns:p14="http://schemas.microsoft.com/office/powerpoint/2010/main" val="1442641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706686"/>
            <a:ext cx="8229600" cy="202034"/>
          </a:xfrm>
        </p:spPr>
        <p:txBody>
          <a:bodyPr>
            <a:noAutofit/>
          </a:bodyPr>
          <a:lstStyle/>
          <a:p>
            <a:r>
              <a:rPr lang="es-ES" sz="2800" b="1" dirty="0" smtClean="0"/>
              <a:t>EXPERIMENTAL TESTS</a:t>
            </a:r>
            <a:br>
              <a:rPr lang="es-ES" sz="2800" b="1" dirty="0" smtClean="0"/>
            </a:br>
            <a:endParaRPr lang="es-ES" sz="28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1" name="30 CuadroTexto"/>
          <p:cNvSpPr txBox="1"/>
          <p:nvPr/>
        </p:nvSpPr>
        <p:spPr>
          <a:xfrm>
            <a:off x="755576" y="928465"/>
            <a:ext cx="7488832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2600" b="1" dirty="0" err="1" smtClean="0">
                <a:solidFill>
                  <a:srgbClr val="0000FF"/>
                </a:solidFill>
              </a:rPr>
              <a:t>Tests</a:t>
            </a:r>
            <a:r>
              <a:rPr lang="es-ES" sz="2600" b="1" dirty="0" smtClean="0">
                <a:solidFill>
                  <a:srgbClr val="0000FF"/>
                </a:solidFill>
              </a:rPr>
              <a:t> in a Test </a:t>
            </a:r>
            <a:r>
              <a:rPr lang="es-ES" sz="2600" b="1" dirty="0" err="1" smtClean="0">
                <a:solidFill>
                  <a:srgbClr val="0000FF"/>
                </a:solidFill>
              </a:rPr>
              <a:t>Facility</a:t>
            </a:r>
            <a:endParaRPr lang="es-ES" sz="2600" b="1" dirty="0" smtClean="0">
              <a:solidFill>
                <a:srgbClr val="0000FF"/>
              </a:solidFill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27584" y="1484784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00B0F0"/>
                </a:solidFill>
              </a:rPr>
              <a:t>ALBA:</a:t>
            </a:r>
            <a:endParaRPr lang="es-ES" sz="2000" b="1" dirty="0">
              <a:solidFill>
                <a:srgbClr val="00B0F0"/>
              </a:solidFill>
            </a:endParaRPr>
          </a:p>
        </p:txBody>
      </p:sp>
      <p:sp>
        <p:nvSpPr>
          <p:cNvPr id="33" name="32 CuadroTexto"/>
          <p:cNvSpPr txBox="1"/>
          <p:nvPr/>
        </p:nvSpPr>
        <p:spPr>
          <a:xfrm>
            <a:off x="827584" y="4149080"/>
            <a:ext cx="86409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2000" b="1" dirty="0" smtClean="0">
                <a:solidFill>
                  <a:srgbClr val="00B0F0"/>
                </a:solidFill>
              </a:rPr>
              <a:t>ATF2:</a:t>
            </a:r>
            <a:endParaRPr lang="es-ES" sz="2000" b="1" dirty="0">
              <a:solidFill>
                <a:srgbClr val="00B0F0"/>
              </a:solidFill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2123728" y="1988840"/>
            <a:ext cx="5328592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err="1" smtClean="0"/>
              <a:t>Using</a:t>
            </a:r>
            <a:r>
              <a:rPr lang="es-ES" dirty="0" smtClean="0"/>
              <a:t> DC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supplies</a:t>
            </a:r>
            <a:r>
              <a:rPr lang="es-ES" dirty="0" smtClean="0"/>
              <a:t> </a:t>
            </a:r>
            <a:r>
              <a:rPr lang="es-ES" dirty="0" err="1" smtClean="0"/>
              <a:t>instead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inductive</a:t>
            </a:r>
            <a:r>
              <a:rPr lang="es-ES" dirty="0" smtClean="0"/>
              <a:t> </a:t>
            </a:r>
            <a:r>
              <a:rPr lang="es-ES" dirty="0" err="1" smtClean="0"/>
              <a:t>adder</a:t>
            </a:r>
            <a:r>
              <a:rPr lang="es-ES" dirty="0" smtClean="0"/>
              <a:t> </a:t>
            </a:r>
            <a:endParaRPr lang="es-ES" dirty="0"/>
          </a:p>
        </p:txBody>
      </p:sp>
      <p:sp>
        <p:nvSpPr>
          <p:cNvPr id="12" name="11 CuadroTexto"/>
          <p:cNvSpPr txBox="1"/>
          <p:nvPr/>
        </p:nvSpPr>
        <p:spPr>
          <a:xfrm>
            <a:off x="827584" y="249289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ES" dirty="0" err="1" smtClean="0"/>
              <a:t>Transverse</a:t>
            </a:r>
            <a:r>
              <a:rPr lang="es-ES" dirty="0" smtClean="0"/>
              <a:t> </a:t>
            </a:r>
            <a:r>
              <a:rPr lang="es-ES" dirty="0" err="1" smtClean="0"/>
              <a:t>beam</a:t>
            </a:r>
            <a:r>
              <a:rPr lang="es-ES" dirty="0" smtClean="0"/>
              <a:t> </a:t>
            </a:r>
            <a:r>
              <a:rPr lang="es-ES" dirty="0" err="1" smtClean="0"/>
              <a:t>coupling</a:t>
            </a:r>
            <a:r>
              <a:rPr lang="es-ES" dirty="0" smtClean="0"/>
              <a:t> </a:t>
            </a:r>
            <a:r>
              <a:rPr lang="es-ES" dirty="0" err="1" smtClean="0"/>
              <a:t>impedance</a:t>
            </a:r>
            <a:endParaRPr lang="es-ES" dirty="0" smtClean="0"/>
          </a:p>
          <a:p>
            <a:pPr marL="285750" indent="-285750">
              <a:buFont typeface="Wingdings" pitchFamily="2" charset="2"/>
              <a:buChar char="q"/>
            </a:pPr>
            <a:r>
              <a:rPr lang="es-ES" dirty="0" smtClean="0"/>
              <a:t>Longitudinal </a:t>
            </a:r>
            <a:r>
              <a:rPr lang="es-ES" dirty="0" err="1" smtClean="0"/>
              <a:t>beam</a:t>
            </a:r>
            <a:r>
              <a:rPr lang="es-ES" dirty="0" smtClean="0"/>
              <a:t> </a:t>
            </a:r>
            <a:r>
              <a:rPr lang="es-ES" dirty="0" err="1" smtClean="0"/>
              <a:t>coupling</a:t>
            </a:r>
            <a:r>
              <a:rPr lang="es-ES" dirty="0" smtClean="0"/>
              <a:t> </a:t>
            </a:r>
            <a:r>
              <a:rPr lang="es-ES" dirty="0" err="1" smtClean="0"/>
              <a:t>impedance</a:t>
            </a:r>
            <a:r>
              <a:rPr lang="es-ES" dirty="0" smtClean="0"/>
              <a:t> (</a:t>
            </a:r>
            <a:r>
              <a:rPr lang="es-ES" dirty="0" err="1" smtClean="0"/>
              <a:t>if</a:t>
            </a:r>
            <a:r>
              <a:rPr lang="es-ES" dirty="0" smtClean="0"/>
              <a:t> </a:t>
            </a:r>
            <a:r>
              <a:rPr lang="es-ES" dirty="0" err="1" smtClean="0"/>
              <a:t>possible</a:t>
            </a:r>
            <a:r>
              <a:rPr lang="es-ES" dirty="0" smtClean="0"/>
              <a:t>)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ES" dirty="0" smtClean="0"/>
              <a:t>Field </a:t>
            </a:r>
            <a:r>
              <a:rPr lang="es-ES" dirty="0" err="1" smtClean="0"/>
              <a:t>homogeneity</a:t>
            </a:r>
            <a:r>
              <a:rPr lang="es-ES" dirty="0" smtClean="0"/>
              <a:t> </a:t>
            </a:r>
            <a:r>
              <a:rPr lang="es-ES" dirty="0" err="1" smtClean="0"/>
              <a:t>measurements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DC </a:t>
            </a:r>
            <a:r>
              <a:rPr lang="es-ES" dirty="0" err="1" smtClean="0"/>
              <a:t>power</a:t>
            </a:r>
            <a:r>
              <a:rPr lang="es-ES" dirty="0" smtClean="0"/>
              <a:t> </a:t>
            </a:r>
            <a:r>
              <a:rPr lang="es-ES" dirty="0" err="1" smtClean="0"/>
              <a:t>supplies</a:t>
            </a:r>
            <a:r>
              <a:rPr lang="es-ES" dirty="0" smtClean="0"/>
              <a:t> and a </a:t>
            </a:r>
            <a:r>
              <a:rPr lang="es-ES" dirty="0" err="1" smtClean="0"/>
              <a:t>closed</a:t>
            </a:r>
            <a:r>
              <a:rPr lang="es-ES" dirty="0" smtClean="0"/>
              <a:t> </a:t>
            </a:r>
            <a:r>
              <a:rPr lang="es-ES" dirty="0" err="1" smtClean="0"/>
              <a:t>bump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8" name="37 CuadroTexto"/>
          <p:cNvSpPr txBox="1"/>
          <p:nvPr/>
        </p:nvSpPr>
        <p:spPr>
          <a:xfrm>
            <a:off x="827584" y="5180999"/>
            <a:ext cx="79208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kicker</a:t>
            </a:r>
            <a:r>
              <a:rPr lang="es-ES" dirty="0" smtClean="0"/>
              <a:t> </a:t>
            </a:r>
            <a:r>
              <a:rPr lang="es-ES" dirty="0" err="1" smtClean="0"/>
              <a:t>will</a:t>
            </a:r>
            <a:r>
              <a:rPr lang="es-ES" dirty="0" smtClean="0"/>
              <a:t> be </a:t>
            </a:r>
            <a:r>
              <a:rPr lang="es-ES" dirty="0" err="1" smtClean="0"/>
              <a:t>installed</a:t>
            </a:r>
            <a:r>
              <a:rPr lang="es-ES" dirty="0" smtClean="0"/>
              <a:t> in a </a:t>
            </a:r>
            <a:r>
              <a:rPr lang="es-ES" dirty="0" err="1" smtClean="0"/>
              <a:t>straight</a:t>
            </a:r>
            <a:r>
              <a:rPr lang="es-ES" dirty="0" smtClean="0"/>
              <a:t> </a:t>
            </a:r>
            <a:r>
              <a:rPr lang="es-ES" dirty="0" err="1" smtClean="0"/>
              <a:t>section</a:t>
            </a:r>
            <a:r>
              <a:rPr lang="es-ES" dirty="0" smtClean="0"/>
              <a:t> in </a:t>
            </a:r>
            <a:r>
              <a:rPr lang="es-ES" dirty="0" err="1" smtClean="0"/>
              <a:t>the</a:t>
            </a:r>
            <a:r>
              <a:rPr lang="es-ES" dirty="0" smtClean="0"/>
              <a:t> Final </a:t>
            </a:r>
            <a:r>
              <a:rPr lang="es-ES" dirty="0" err="1" smtClean="0"/>
              <a:t>Focus</a:t>
            </a:r>
            <a:r>
              <a:rPr lang="es-ES" dirty="0" smtClean="0"/>
              <a:t> </a:t>
            </a:r>
            <a:r>
              <a:rPr lang="es-ES" dirty="0" err="1" smtClean="0"/>
              <a:t>System</a:t>
            </a:r>
            <a:r>
              <a:rPr lang="es-ES" dirty="0" smtClean="0"/>
              <a:t>, </a:t>
            </a:r>
            <a:r>
              <a:rPr lang="es-ES" dirty="0" err="1" smtClean="0"/>
              <a:t>where</a:t>
            </a:r>
            <a:r>
              <a:rPr lang="es-ES" dirty="0" smtClean="0"/>
              <a:t> </a:t>
            </a:r>
            <a:r>
              <a:rPr lang="es-ES" dirty="0" err="1" smtClean="0"/>
              <a:t>many</a:t>
            </a:r>
            <a:r>
              <a:rPr lang="es-ES" dirty="0" smtClean="0"/>
              <a:t> </a:t>
            </a:r>
            <a:r>
              <a:rPr lang="es-ES" dirty="0" err="1" smtClean="0"/>
              <a:t>cavity</a:t>
            </a:r>
            <a:r>
              <a:rPr lang="es-ES" dirty="0" smtClean="0"/>
              <a:t> </a:t>
            </a:r>
            <a:r>
              <a:rPr lang="es-ES" dirty="0" err="1" smtClean="0"/>
              <a:t>BPMs</a:t>
            </a:r>
            <a:r>
              <a:rPr lang="es-ES" dirty="0" smtClean="0"/>
              <a:t> </a:t>
            </a:r>
            <a:r>
              <a:rPr lang="es-ES" dirty="0" err="1" smtClean="0"/>
              <a:t>with</a:t>
            </a:r>
            <a:r>
              <a:rPr lang="es-ES" dirty="0" smtClean="0"/>
              <a:t> </a:t>
            </a:r>
            <a:r>
              <a:rPr lang="es-ES" dirty="0" err="1" smtClean="0"/>
              <a:t>high</a:t>
            </a:r>
            <a:r>
              <a:rPr lang="es-ES" dirty="0" smtClean="0"/>
              <a:t> </a:t>
            </a:r>
            <a:r>
              <a:rPr lang="es-ES" dirty="0" err="1" smtClean="0"/>
              <a:t>resolution</a:t>
            </a:r>
            <a:r>
              <a:rPr lang="es-ES" dirty="0" smtClean="0"/>
              <a:t> can be </a:t>
            </a:r>
            <a:r>
              <a:rPr lang="es-ES" dirty="0" err="1" smtClean="0"/>
              <a:t>used</a:t>
            </a:r>
            <a:r>
              <a:rPr lang="es-ES" dirty="0" smtClean="0"/>
              <a:t> </a:t>
            </a:r>
            <a:r>
              <a:rPr lang="es-ES" dirty="0" err="1" smtClean="0"/>
              <a:t>to</a:t>
            </a:r>
            <a:r>
              <a:rPr lang="es-ES" dirty="0" smtClean="0"/>
              <a:t> </a:t>
            </a:r>
            <a:r>
              <a:rPr lang="es-ES" dirty="0" err="1" smtClean="0"/>
              <a:t>measure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stability</a:t>
            </a:r>
            <a:r>
              <a:rPr lang="es-ES" dirty="0" smtClean="0"/>
              <a:t> and </a:t>
            </a:r>
            <a:r>
              <a:rPr lang="es-ES" dirty="0" err="1" smtClean="0"/>
              <a:t>jitter</a:t>
            </a:r>
            <a:r>
              <a:rPr lang="es-ES" dirty="0" smtClean="0"/>
              <a:t> of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beam</a:t>
            </a:r>
            <a:r>
              <a:rPr lang="es-ES" dirty="0" smtClean="0"/>
              <a:t> </a:t>
            </a:r>
            <a:r>
              <a:rPr lang="es-ES" dirty="0" err="1" smtClean="0"/>
              <a:t>deflection</a:t>
            </a:r>
            <a:r>
              <a:rPr lang="es-ES" dirty="0" smtClean="0"/>
              <a:t>.</a:t>
            </a:r>
            <a:endParaRPr lang="es-ES" dirty="0"/>
          </a:p>
        </p:txBody>
      </p:sp>
      <p:sp>
        <p:nvSpPr>
          <p:cNvPr id="39" name="38 CuadroTexto"/>
          <p:cNvSpPr txBox="1"/>
          <p:nvPr/>
        </p:nvSpPr>
        <p:spPr>
          <a:xfrm>
            <a:off x="2276128" y="4509120"/>
            <a:ext cx="5032176" cy="369332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dirty="0" err="1" smtClean="0"/>
              <a:t>Using</a:t>
            </a:r>
            <a:r>
              <a:rPr lang="es-ES" dirty="0" smtClean="0"/>
              <a:t> </a:t>
            </a:r>
            <a:r>
              <a:rPr lang="es-ES" dirty="0" err="1" smtClean="0"/>
              <a:t>the</a:t>
            </a:r>
            <a:r>
              <a:rPr lang="es-ES" dirty="0" smtClean="0"/>
              <a:t> </a:t>
            </a:r>
            <a:r>
              <a:rPr lang="es-ES" dirty="0" err="1" smtClean="0"/>
              <a:t>inductive</a:t>
            </a:r>
            <a:r>
              <a:rPr lang="es-ES" dirty="0" smtClean="0"/>
              <a:t> </a:t>
            </a:r>
            <a:r>
              <a:rPr lang="es-ES" dirty="0" err="1" smtClean="0"/>
              <a:t>adder</a:t>
            </a:r>
            <a:r>
              <a:rPr lang="es-ES" dirty="0" smtClean="0"/>
              <a:t>, </a:t>
            </a:r>
            <a:r>
              <a:rPr lang="es-ES" dirty="0" err="1" smtClean="0"/>
              <a:t>presently</a:t>
            </a:r>
            <a:r>
              <a:rPr lang="es-ES" dirty="0" smtClean="0"/>
              <a:t> </a:t>
            </a:r>
            <a:r>
              <a:rPr lang="es-ES" dirty="0" err="1" smtClean="0"/>
              <a:t>being</a:t>
            </a:r>
            <a:r>
              <a:rPr lang="es-ES" dirty="0" smtClean="0"/>
              <a:t> </a:t>
            </a:r>
            <a:r>
              <a:rPr lang="es-ES" dirty="0" err="1" smtClean="0"/>
              <a:t>designed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16641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12 Tabla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27788869"/>
              </p:ext>
            </p:extLst>
          </p:nvPr>
        </p:nvGraphicFramePr>
        <p:xfrm>
          <a:off x="35496" y="1080031"/>
          <a:ext cx="5090219" cy="5557791"/>
        </p:xfrm>
        <a:graphic>
          <a:graphicData uri="http://schemas.openxmlformats.org/drawingml/2006/table">
            <a:tbl>
              <a:tblPr/>
              <a:tblGrid>
                <a:gridCol w="3831146"/>
                <a:gridCol w="632664"/>
                <a:gridCol w="626409"/>
              </a:tblGrid>
              <a:tr h="474663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3AF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Extraction kicker CLIC Damping Ring (DR)</a:t>
                      </a:r>
                    </a:p>
                  </a:txBody>
                  <a:tcPr marL="27432" marR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474663"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GB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D3AF7"/>
                        </a:solidFill>
                        <a:effectLst/>
                        <a:latin typeface="+mn-lt"/>
                      </a:endParaRPr>
                    </a:p>
                  </a:txBody>
                  <a:tcPr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 GHz</a:t>
                      </a:r>
                    </a:p>
                  </a:txBody>
                  <a:tcPr marL="27432" marR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 GHz</a:t>
                      </a:r>
                    </a:p>
                  </a:txBody>
                  <a:tcPr marL="27432" marR="27432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Beam energy (</a:t>
                      </a:r>
                      <a:r>
                        <a:rPr kumimoji="0" lang="en-US" sz="13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GeV</a:t>
                      </a: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)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2.86</a:t>
                      </a: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Total kick deflection angle (</a:t>
                      </a:r>
                      <a:r>
                        <a:rPr kumimoji="0" lang="en-US" sz="13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mrad</a:t>
                      </a: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)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1.5</a:t>
                      </a: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Aperture (mm)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20</a:t>
                      </a: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Effective length (m)</a:t>
                      </a:r>
                    </a:p>
                  </a:txBody>
                  <a:tcPr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Field rise time (ns)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560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1000</a:t>
                      </a: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Field fall time (ns)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560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50" dirty="0" smtClean="0">
                          <a:solidFill>
                            <a:srgbClr val="0070C0"/>
                          </a:solidFill>
                          <a:latin typeface="+mn-lt"/>
                        </a:rPr>
                        <a:t>1000</a:t>
                      </a:r>
                      <a:endParaRPr lang="es-ES" sz="135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Pulse flattop duration (ns)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900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+mn-lt"/>
                      </a:endParaRP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 sz="1350" dirty="0" smtClean="0">
                          <a:solidFill>
                            <a:srgbClr val="0070C0"/>
                          </a:solidFill>
                          <a:latin typeface="+mn-lt"/>
                        </a:rPr>
                        <a:t>160</a:t>
                      </a:r>
                      <a:endParaRPr lang="es-ES" sz="1350" dirty="0">
                        <a:solidFill>
                          <a:srgbClr val="0070C0"/>
                        </a:solidFill>
                        <a:latin typeface="+mn-lt"/>
                      </a:endParaRP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</a:tr>
              <a:tr h="2857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Field inhomogeneity (%) [CLIC: 1mm radius]</a:t>
                      </a:r>
                    </a:p>
                  </a:txBody>
                  <a:tcPr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± </a:t>
                      </a:r>
                      <a:r>
                        <a:rPr kumimoji="0" lang="en-US" sz="135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cs typeface="+mn-cs"/>
                        </a:rPr>
                        <a:t>0.01</a:t>
                      </a:r>
                    </a:p>
                  </a:txBody>
                  <a:tcPr marL="27432" marR="27432" marT="43200" marB="43200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Repetition rate (Hz)</a:t>
                      </a:r>
                    </a:p>
                  </a:txBody>
                  <a:tcPr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50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Pulse voltage per </a:t>
                      </a:r>
                      <a:r>
                        <a:rPr kumimoji="0" lang="en-US" sz="13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stripline</a:t>
                      </a: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 electrode (kV)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± </a:t>
                      </a: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+mn-cs"/>
                        </a:rPr>
                        <a:t>12.5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Stripline pulse current [50 Ω load] (A)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9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Times New Roman" pitchFamily="18" charset="0"/>
                        </a:rPr>
                        <a:t>± </a:t>
                      </a: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  <a:cs typeface="+mn-cs"/>
                        </a:rPr>
                        <a:t>250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Beam current (A)</a:t>
                      </a:r>
                    </a:p>
                  </a:txBody>
                  <a:tcPr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110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120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Buch</a:t>
                      </a: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 length (</a:t>
                      </a:r>
                      <a:r>
                        <a:rPr kumimoji="0" lang="en-US" sz="135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ps</a:t>
                      </a: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)</a:t>
                      </a:r>
                    </a:p>
                  </a:txBody>
                  <a:tcPr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5.3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Bunch spacing (ns)</a:t>
                      </a:r>
                    </a:p>
                  </a:txBody>
                  <a:tcPr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1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+mn-lt"/>
                        </a:rPr>
                        <a:t>0.5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Longitudinal beam coupling impedance (</a:t>
                      </a:r>
                      <a:r>
                        <a:rPr kumimoji="0" lang="el-GR" sz="13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Ω</a:t>
                      </a:r>
                      <a:r>
                        <a:rPr kumimoji="0" lang="es-ES" sz="13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per </a:t>
                      </a:r>
                      <a:r>
                        <a:rPr kumimoji="0" lang="es-ES" sz="1350" b="0" i="0" u="none" strike="noStrike" kern="1200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turn</a:t>
                      </a:r>
                      <a:r>
                        <a:rPr kumimoji="0" lang="en-GB" sz="135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)</a:t>
                      </a:r>
                      <a:endParaRPr kumimoji="0" lang="en-US" sz="135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cs typeface="Arial" pitchFamily="34" charset="0"/>
                      </a:endParaRPr>
                    </a:p>
                  </a:txBody>
                  <a:tcPr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 </a:t>
                      </a:r>
                      <a:r>
                        <a:rPr kumimoji="0" lang="el-GR" sz="13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0.05</a:t>
                      </a:r>
                      <a:r>
                        <a:rPr kumimoji="0" lang="es-ES" sz="13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 </a:t>
                      </a:r>
                      <a:endParaRPr kumimoji="0" lang="en-GB" sz="1350" b="1" i="0" u="none" strike="noStrike" kern="1200" cap="none" normalizeH="0" baseline="0" dirty="0" smtClean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+mn-lt"/>
                        <a:ea typeface="+mn-ea"/>
                        <a:cs typeface="Arial" pitchFamily="34" charset="0"/>
                      </a:endParaRP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  <a:tr h="27432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Transverse beam coupling impedance (k</a:t>
                      </a:r>
                      <a:r>
                        <a:rPr kumimoji="0" lang="el-GR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Ω/</a:t>
                      </a:r>
                      <a:r>
                        <a:rPr kumimoji="0" lang="en-US" sz="135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cs typeface="Arial" pitchFamily="34" charset="0"/>
                        </a:rPr>
                        <a:t>m)</a:t>
                      </a:r>
                    </a:p>
                  </a:txBody>
                  <a:tcPr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88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GB" sz="1350" b="1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Arial" pitchFamily="34" charset="0"/>
                        </a:rPr>
                        <a:t>&lt; 200</a:t>
                      </a:r>
                    </a:p>
                  </a:txBody>
                  <a:tcPr marL="27432" marR="27432" marB="27432" anchor="ctr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E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es-ES" sz="2800" b="1" dirty="0" smtClean="0"/>
              <a:t>INTRODUCTION</a:t>
            </a:r>
            <a:endParaRPr lang="es-ES" sz="2800" b="1" dirty="0"/>
          </a:p>
        </p:txBody>
      </p:sp>
      <p:sp>
        <p:nvSpPr>
          <p:cNvPr id="12" name="11 CuadroTexto"/>
          <p:cNvSpPr txBox="1"/>
          <p:nvPr/>
        </p:nvSpPr>
        <p:spPr>
          <a:xfrm>
            <a:off x="5292080" y="2886035"/>
            <a:ext cx="3744416" cy="830997"/>
          </a:xfrm>
          <a:prstGeom prst="rect">
            <a:avLst/>
          </a:prstGeom>
          <a:solidFill>
            <a:srgbClr val="FFFF00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err="1" smtClean="0"/>
              <a:t>Kickers</a:t>
            </a:r>
            <a:r>
              <a:rPr lang="es-ES" sz="1600" dirty="0" smtClean="0"/>
              <a:t> are </a:t>
            </a:r>
            <a:r>
              <a:rPr lang="es-ES" sz="1600" dirty="0" err="1" smtClean="0"/>
              <a:t>required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inject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into</a:t>
            </a:r>
            <a:r>
              <a:rPr lang="es-ES" sz="1600" dirty="0" smtClean="0"/>
              <a:t> and </a:t>
            </a:r>
            <a:r>
              <a:rPr lang="es-ES" sz="1600" dirty="0" err="1" smtClean="0"/>
              <a:t>extract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from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PDRs</a:t>
            </a:r>
            <a:r>
              <a:rPr lang="es-ES" sz="1600" dirty="0" smtClean="0"/>
              <a:t> and </a:t>
            </a:r>
            <a:r>
              <a:rPr lang="es-ES" sz="1600" dirty="0" err="1" smtClean="0"/>
              <a:t>DRs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both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main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of CLIC.</a:t>
            </a:r>
            <a:endParaRPr lang="es-ES" sz="1600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4" name="13 CuadroTexto"/>
          <p:cNvSpPr txBox="1"/>
          <p:nvPr/>
        </p:nvSpPr>
        <p:spPr>
          <a:xfrm>
            <a:off x="179512" y="836712"/>
            <a:ext cx="3600400" cy="1323439"/>
          </a:xfrm>
          <a:prstGeom prst="rect">
            <a:avLst/>
          </a:prstGeom>
          <a:solidFill>
            <a:srgbClr val="0000FF"/>
          </a:solidFill>
          <a:ln>
            <a:solidFill>
              <a:srgbClr val="0000FF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CLIC </a:t>
            </a:r>
            <a:r>
              <a:rPr lang="es-ES" sz="1600" b="1" dirty="0" err="1" smtClean="0">
                <a:solidFill>
                  <a:schemeClr val="bg1"/>
                </a:solidFill>
              </a:rPr>
              <a:t>design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relies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on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presence</a:t>
            </a:r>
            <a:r>
              <a:rPr lang="es-ES" sz="1600" b="1" dirty="0" smtClean="0">
                <a:solidFill>
                  <a:schemeClr val="bg1"/>
                </a:solidFill>
              </a:rPr>
              <a:t> of </a:t>
            </a:r>
            <a:r>
              <a:rPr lang="es-ES" sz="1600" b="1" dirty="0" err="1" smtClean="0">
                <a:solidFill>
                  <a:schemeClr val="bg1"/>
                </a:solidFill>
              </a:rPr>
              <a:t>PDRs</a:t>
            </a:r>
            <a:r>
              <a:rPr lang="es-ES" sz="1600" b="1" dirty="0" smtClean="0">
                <a:solidFill>
                  <a:schemeClr val="bg1"/>
                </a:solidFill>
              </a:rPr>
              <a:t> and </a:t>
            </a:r>
            <a:r>
              <a:rPr lang="es-ES" sz="1600" b="1" dirty="0" err="1" smtClean="0">
                <a:solidFill>
                  <a:schemeClr val="bg1"/>
                </a:solidFill>
              </a:rPr>
              <a:t>DRs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to</a:t>
            </a:r>
            <a:r>
              <a:rPr lang="es-ES" sz="1600" b="1" dirty="0" smtClean="0">
                <a:solidFill>
                  <a:schemeClr val="bg1"/>
                </a:solidFill>
              </a:rPr>
              <a:t> reduce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beam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emittance</a:t>
            </a:r>
            <a:r>
              <a:rPr lang="es-ES" sz="1600" b="1" dirty="0" smtClean="0">
                <a:solidFill>
                  <a:schemeClr val="bg1"/>
                </a:solidFill>
              </a:rPr>
              <a:t> and, </a:t>
            </a:r>
            <a:r>
              <a:rPr lang="es-ES" sz="1600" b="1" dirty="0" err="1" smtClean="0">
                <a:solidFill>
                  <a:schemeClr val="bg1"/>
                </a:solidFill>
              </a:rPr>
              <a:t>therefore</a:t>
            </a:r>
            <a:r>
              <a:rPr lang="es-ES" sz="1600" b="1" dirty="0" smtClean="0">
                <a:solidFill>
                  <a:schemeClr val="bg1"/>
                </a:solidFill>
              </a:rPr>
              <a:t>, </a:t>
            </a:r>
            <a:r>
              <a:rPr lang="es-ES" sz="1600" b="1" dirty="0" err="1" smtClean="0">
                <a:solidFill>
                  <a:schemeClr val="bg1"/>
                </a:solidFill>
              </a:rPr>
              <a:t>to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achieve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lumonisity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requirements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for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CLIC </a:t>
            </a:r>
            <a:r>
              <a:rPr lang="es-ES" sz="1600" b="1" dirty="0" err="1" smtClean="0">
                <a:solidFill>
                  <a:schemeClr val="bg1"/>
                </a:solidFill>
              </a:rPr>
              <a:t>main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linac</a:t>
            </a:r>
            <a:r>
              <a:rPr lang="es-ES" sz="1600" b="1" dirty="0" smtClean="0">
                <a:solidFill>
                  <a:schemeClr val="bg1"/>
                </a:solidFill>
              </a:rPr>
              <a:t>.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15" name="Text Box 148"/>
          <p:cNvSpPr txBox="1">
            <a:spLocks noChangeArrowheads="1"/>
          </p:cNvSpPr>
          <p:nvPr/>
        </p:nvSpPr>
        <p:spPr bwMode="auto">
          <a:xfrm>
            <a:off x="5292080" y="3861048"/>
            <a:ext cx="3744416" cy="2745367"/>
          </a:xfrm>
          <a:prstGeom prst="rect">
            <a:avLst/>
          </a:prstGeom>
          <a:ln>
            <a:noFill/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lIns="27432" tIns="18288" rIns="27432" bIns="18288">
            <a:spAutoFit/>
          </a:bodyPr>
          <a:lstStyle/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r>
              <a:rPr lang="en-GB" sz="1600" dirty="0" smtClean="0">
                <a:latin typeface="Calibri"/>
                <a:cs typeface="Calibri"/>
              </a:rPr>
              <a:t>  to achieve low beam coupling impedance and reasonable broad band impedance matching to the electrical circuit, </a:t>
            </a:r>
            <a:r>
              <a:rPr lang="en-GB" sz="1600" b="1" dirty="0" err="1" smtClean="0">
                <a:solidFill>
                  <a:srgbClr val="0000FF"/>
                </a:solidFill>
                <a:latin typeface="Calibri"/>
                <a:cs typeface="Calibri"/>
              </a:rPr>
              <a:t>striplines</a:t>
            </a:r>
            <a:r>
              <a:rPr lang="en-GB" sz="1600" dirty="0" smtClean="0">
                <a:latin typeface="Calibri"/>
                <a:cs typeface="Calibri"/>
              </a:rPr>
              <a:t> have been chosen for the kicker element;</a:t>
            </a:r>
            <a:endParaRPr lang="en-GB" sz="1600" dirty="0">
              <a:latin typeface="Calibri"/>
              <a:cs typeface="Calibri"/>
            </a:endParaRPr>
          </a:p>
          <a:p>
            <a:pPr algn="just">
              <a:spcBef>
                <a:spcPts val="0"/>
              </a:spcBef>
              <a:buFont typeface="Wingdings" pitchFamily="2" charset="2"/>
              <a:buChar char="§"/>
            </a:pPr>
            <a:r>
              <a:rPr lang="en-GB" sz="1600" dirty="0" smtClean="0">
                <a:latin typeface="Calibri"/>
                <a:cs typeface="Calibri"/>
              </a:rPr>
              <a:t>  a set of prototype extraction </a:t>
            </a:r>
            <a:r>
              <a:rPr lang="en-GB" sz="1600" dirty="0" err="1" smtClean="0">
                <a:latin typeface="Calibri"/>
                <a:cs typeface="Calibri"/>
              </a:rPr>
              <a:t>striplines</a:t>
            </a:r>
            <a:r>
              <a:rPr lang="en-GB" sz="1600" dirty="0" smtClean="0">
                <a:latin typeface="Calibri"/>
                <a:cs typeface="Calibri"/>
              </a:rPr>
              <a:t>  will be built under the CDTI program, and tested:</a:t>
            </a:r>
          </a:p>
          <a:p>
            <a:pPr lvl="1" algn="just">
              <a:buFont typeface="Wingdings" pitchFamily="2" charset="2"/>
              <a:buChar char="§"/>
            </a:pPr>
            <a:r>
              <a:rPr lang="en-GB" sz="1600" dirty="0">
                <a:latin typeface="Calibri"/>
                <a:cs typeface="Calibri"/>
              </a:rPr>
              <a:t> </a:t>
            </a:r>
            <a:r>
              <a:rPr lang="en-GB" sz="1600" dirty="0" smtClean="0">
                <a:latin typeface="Calibri"/>
                <a:cs typeface="Calibri"/>
              </a:rPr>
              <a:t>without beam at CERN</a:t>
            </a:r>
          </a:p>
          <a:p>
            <a:pPr lvl="1" algn="just">
              <a:buFont typeface="Wingdings" pitchFamily="2" charset="2"/>
              <a:buChar char="§"/>
            </a:pPr>
            <a:r>
              <a:rPr lang="en-GB" sz="1600" dirty="0" smtClean="0">
                <a:latin typeface="Calibri"/>
                <a:cs typeface="Calibri"/>
              </a:rPr>
              <a:t> with beam at ALBA</a:t>
            </a:r>
          </a:p>
          <a:p>
            <a:pPr lvl="1" algn="just">
              <a:buFont typeface="Wingdings" pitchFamily="2" charset="2"/>
              <a:buChar char="§"/>
            </a:pPr>
            <a:r>
              <a:rPr lang="en-GB" sz="1600" dirty="0">
                <a:latin typeface="Calibri"/>
                <a:cs typeface="Calibri"/>
              </a:rPr>
              <a:t> </a:t>
            </a:r>
            <a:r>
              <a:rPr lang="en-GB" sz="1600" dirty="0" smtClean="0">
                <a:latin typeface="Calibri"/>
                <a:cs typeface="Calibri"/>
              </a:rPr>
              <a:t>with beam and with the inductive adder at ATF2</a:t>
            </a:r>
            <a:endParaRPr lang="en-GB" sz="16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7" name="5 Imagen" descr="CLIC_overview.jpg"/>
          <p:cNvPicPr>
            <a:picLocks noChangeAspect="1"/>
          </p:cNvPicPr>
          <p:nvPr/>
        </p:nvPicPr>
        <p:blipFill>
          <a:blip r:embed="rId3" cstate="print"/>
          <a:srcRect t="3181" r="2998" b="27485"/>
          <a:stretch>
            <a:fillRect/>
          </a:stretch>
        </p:blipFill>
        <p:spPr>
          <a:xfrm>
            <a:off x="5148063" y="620688"/>
            <a:ext cx="3960000" cy="2122863"/>
          </a:xfrm>
          <a:prstGeom prst="rect">
            <a:avLst/>
          </a:prstGeom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es-ES" sz="2800" b="1" dirty="0" smtClean="0"/>
              <a:t>STRIPLINE KICKER OPERATION</a:t>
            </a:r>
            <a:endParaRPr lang="es-ES" sz="28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pic>
        <p:nvPicPr>
          <p:cNvPr id="26" name="25 Imagen" descr="kicker3D.jpg"/>
          <p:cNvPicPr>
            <a:picLocks noChangeAspect="1"/>
          </p:cNvPicPr>
          <p:nvPr/>
        </p:nvPicPr>
        <p:blipFill rotWithShape="1">
          <a:blip r:embed="rId2" cstate="print"/>
          <a:srcRect l="5114" t="9596" r="776" b="10404"/>
          <a:stretch/>
        </p:blipFill>
        <p:spPr>
          <a:xfrm>
            <a:off x="191952" y="692696"/>
            <a:ext cx="3011896" cy="1920240"/>
          </a:xfrm>
          <a:prstGeom prst="rect">
            <a:avLst/>
          </a:prstGeom>
          <a:ln>
            <a:noFill/>
          </a:ln>
        </p:spPr>
      </p:pic>
      <p:sp>
        <p:nvSpPr>
          <p:cNvPr id="27" name="1 Título"/>
          <p:cNvSpPr txBox="1">
            <a:spLocks/>
          </p:cNvSpPr>
          <p:nvPr/>
        </p:nvSpPr>
        <p:spPr>
          <a:xfrm>
            <a:off x="2987824" y="2564904"/>
            <a:ext cx="3312368" cy="20203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s-ES" sz="1600" b="1" dirty="0" smtClean="0"/>
              <a:t>COUPLED TRANSMISSION LINES</a:t>
            </a:r>
            <a:endParaRPr lang="es-ES" sz="1600" b="1" dirty="0"/>
          </a:p>
        </p:txBody>
      </p:sp>
      <p:sp>
        <p:nvSpPr>
          <p:cNvPr id="6" name="5 CuadroTexto"/>
          <p:cNvSpPr txBox="1"/>
          <p:nvPr/>
        </p:nvSpPr>
        <p:spPr>
          <a:xfrm>
            <a:off x="251520" y="2780928"/>
            <a:ext cx="8712968" cy="1323439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</a:t>
            </a:r>
            <a:r>
              <a:rPr lang="es-ES" sz="1600" dirty="0" err="1" smtClean="0"/>
              <a:t>operates</a:t>
            </a:r>
            <a:r>
              <a:rPr lang="es-ES" sz="1600" dirty="0" smtClean="0"/>
              <a:t> as 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coupled</a:t>
            </a:r>
            <a:r>
              <a:rPr lang="es-ES" sz="1600" dirty="0" smtClean="0"/>
              <a:t> </a:t>
            </a:r>
            <a:r>
              <a:rPr lang="es-ES" sz="1600" dirty="0" err="1" smtClean="0"/>
              <a:t>transmission</a:t>
            </a:r>
            <a:r>
              <a:rPr lang="es-ES" sz="1600" dirty="0" smtClean="0"/>
              <a:t> </a:t>
            </a:r>
            <a:r>
              <a:rPr lang="es-ES" sz="1600" dirty="0" err="1" smtClean="0"/>
              <a:t>lines</a:t>
            </a:r>
            <a:r>
              <a:rPr lang="es-ES" sz="1600" dirty="0" smtClean="0"/>
              <a:t>, </a:t>
            </a:r>
            <a:r>
              <a:rPr lang="es-ES" sz="1600" dirty="0" err="1" smtClean="0"/>
              <a:t>each</a:t>
            </a:r>
            <a:r>
              <a:rPr lang="es-ES" sz="1600" dirty="0" smtClean="0"/>
              <a:t> of </a:t>
            </a:r>
            <a:r>
              <a:rPr lang="es-ES" sz="1600" dirty="0" err="1" smtClean="0"/>
              <a:t>which</a:t>
            </a:r>
            <a:r>
              <a:rPr lang="es-ES" sz="1600" dirty="0" smtClean="0"/>
              <a:t> </a:t>
            </a:r>
            <a:r>
              <a:rPr lang="es-ES" sz="1600" dirty="0" err="1" smtClean="0"/>
              <a:t>should</a:t>
            </a:r>
            <a:r>
              <a:rPr lang="es-ES" sz="1600" dirty="0" smtClean="0"/>
              <a:t> </a:t>
            </a:r>
            <a:r>
              <a:rPr lang="es-ES" sz="1600" dirty="0" err="1" smtClean="0"/>
              <a:t>ideally</a:t>
            </a:r>
            <a:r>
              <a:rPr lang="es-ES" sz="1600" dirty="0" smtClean="0"/>
              <a:t> </a:t>
            </a:r>
            <a:r>
              <a:rPr lang="es-ES" sz="1600" dirty="0" err="1" smtClean="0"/>
              <a:t>have</a:t>
            </a:r>
            <a:r>
              <a:rPr lang="es-ES" sz="1600" dirty="0" smtClean="0"/>
              <a:t> a </a:t>
            </a:r>
            <a:r>
              <a:rPr lang="es-ES" sz="1600" dirty="0" err="1" smtClean="0"/>
              <a:t>characteristic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matched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50 </a:t>
            </a:r>
            <a:r>
              <a:rPr lang="el-GR" sz="1600" dirty="0" smtClean="0"/>
              <a:t>Ω</a:t>
            </a:r>
            <a:r>
              <a:rPr lang="es-ES" sz="1600" dirty="0" smtClean="0"/>
              <a:t>. 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s-ES" sz="1600" dirty="0" err="1" smtClean="0"/>
              <a:t>Coupled</a:t>
            </a:r>
            <a:r>
              <a:rPr lang="es-ES" sz="1600" dirty="0" smtClean="0"/>
              <a:t> </a:t>
            </a:r>
            <a:r>
              <a:rPr lang="es-ES" sz="1600" dirty="0" err="1" smtClean="0"/>
              <a:t>transmission</a:t>
            </a:r>
            <a:r>
              <a:rPr lang="es-ES" sz="1600" dirty="0" smtClean="0"/>
              <a:t> line </a:t>
            </a:r>
            <a:r>
              <a:rPr lang="es-ES" sz="1600" dirty="0" err="1" smtClean="0"/>
              <a:t>theory</a:t>
            </a:r>
            <a:r>
              <a:rPr lang="es-ES" sz="1600" dirty="0" smtClean="0"/>
              <a:t> shows 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operating</a:t>
            </a:r>
            <a:r>
              <a:rPr lang="es-ES" sz="1600" dirty="0" smtClean="0"/>
              <a:t> </a:t>
            </a:r>
            <a:r>
              <a:rPr lang="es-ES" sz="1600" dirty="0" err="1" smtClean="0"/>
              <a:t>modes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, </a:t>
            </a:r>
            <a:r>
              <a:rPr lang="es-ES" sz="1600" dirty="0" err="1" smtClean="0"/>
              <a:t>since</a:t>
            </a:r>
            <a:r>
              <a:rPr lang="es-ES" sz="1600" dirty="0" smtClean="0"/>
              <a:t> </a:t>
            </a:r>
            <a:r>
              <a:rPr lang="es-ES" sz="1600" dirty="0" err="1" smtClean="0"/>
              <a:t>three</a:t>
            </a:r>
            <a:r>
              <a:rPr lang="es-ES" sz="1600" dirty="0" smtClean="0"/>
              <a:t> </a:t>
            </a:r>
            <a:r>
              <a:rPr lang="es-ES" sz="1600" dirty="0" err="1" smtClean="0"/>
              <a:t>conductors</a:t>
            </a:r>
            <a:r>
              <a:rPr lang="es-ES" sz="1600" dirty="0" smtClean="0"/>
              <a:t> are </a:t>
            </a:r>
            <a:r>
              <a:rPr lang="es-ES" sz="1600" dirty="0" err="1" smtClean="0"/>
              <a:t>involved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signal</a:t>
            </a:r>
            <a:r>
              <a:rPr lang="es-ES" sz="1600" dirty="0" smtClean="0"/>
              <a:t> </a:t>
            </a:r>
            <a:r>
              <a:rPr lang="es-ES" sz="1600" dirty="0" err="1" smtClean="0"/>
              <a:t>transmission</a:t>
            </a:r>
            <a:r>
              <a:rPr lang="es-ES" sz="1600" dirty="0" smtClean="0"/>
              <a:t>, i.e. </a:t>
            </a:r>
            <a:r>
              <a:rPr lang="es-ES" sz="1600" dirty="0" err="1" smtClean="0"/>
              <a:t>both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 and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vacuum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pipe: </a:t>
            </a:r>
            <a:r>
              <a:rPr lang="es-ES" sz="1600" b="1" dirty="0" err="1" smtClean="0">
                <a:solidFill>
                  <a:srgbClr val="0000FF"/>
                </a:solidFill>
              </a:rPr>
              <a:t>even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mode</a:t>
            </a:r>
            <a:r>
              <a:rPr lang="es-ES" sz="1600" dirty="0" smtClean="0"/>
              <a:t> and </a:t>
            </a:r>
            <a:r>
              <a:rPr lang="es-ES" sz="1600" b="1" dirty="0" err="1" smtClean="0">
                <a:solidFill>
                  <a:srgbClr val="0000FF"/>
                </a:solidFill>
              </a:rPr>
              <a:t>odd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mode</a:t>
            </a:r>
            <a:r>
              <a:rPr lang="es-ES" sz="1600" dirty="0" smtClean="0"/>
              <a:t>.</a:t>
            </a:r>
            <a:endParaRPr lang="es-ES" sz="1600" dirty="0"/>
          </a:p>
        </p:txBody>
      </p:sp>
      <p:pic>
        <p:nvPicPr>
          <p:cNvPr id="29" name="28 Imagen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137"/>
          <a:stretch/>
        </p:blipFill>
        <p:spPr>
          <a:xfrm>
            <a:off x="5450904" y="4238528"/>
            <a:ext cx="3657600" cy="2574848"/>
          </a:xfrm>
          <a:prstGeom prst="rect">
            <a:avLst/>
          </a:prstGeom>
          <a:ln>
            <a:noFill/>
          </a:ln>
        </p:spPr>
      </p:pic>
      <p:sp>
        <p:nvSpPr>
          <p:cNvPr id="8" name="7 CuadroTexto"/>
          <p:cNvSpPr txBox="1"/>
          <p:nvPr/>
        </p:nvSpPr>
        <p:spPr>
          <a:xfrm>
            <a:off x="110467" y="4077072"/>
            <a:ext cx="5340437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s-ES" sz="1600" dirty="0" err="1" smtClean="0"/>
              <a:t>When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 are </a:t>
            </a:r>
            <a:r>
              <a:rPr lang="es-ES" sz="1600" dirty="0" err="1" smtClean="0"/>
              <a:t>excited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</a:t>
            </a:r>
            <a:r>
              <a:rPr lang="es-ES" sz="1600" dirty="0" err="1" smtClean="0"/>
              <a:t>opposite</a:t>
            </a:r>
            <a:r>
              <a:rPr lang="es-ES" sz="1600" dirty="0" smtClean="0"/>
              <a:t> </a:t>
            </a:r>
            <a:r>
              <a:rPr lang="es-ES" sz="1600" dirty="0" err="1" smtClean="0"/>
              <a:t>polarity</a:t>
            </a:r>
            <a:r>
              <a:rPr lang="es-ES" sz="1600" dirty="0" smtClean="0"/>
              <a:t> </a:t>
            </a:r>
            <a:r>
              <a:rPr lang="es-ES" sz="1600" dirty="0" err="1" smtClean="0"/>
              <a:t>voltages</a:t>
            </a:r>
            <a:r>
              <a:rPr lang="es-ES" sz="1600" dirty="0" smtClean="0"/>
              <a:t>,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current</a:t>
            </a:r>
            <a:r>
              <a:rPr lang="es-ES" sz="1600" dirty="0" smtClean="0"/>
              <a:t> </a:t>
            </a:r>
            <a:r>
              <a:rPr lang="es-ES" sz="1600" dirty="0" err="1" smtClean="0"/>
              <a:t>flow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in </a:t>
            </a:r>
            <a:r>
              <a:rPr lang="es-ES" sz="1600" dirty="0" err="1" smtClean="0"/>
              <a:t>opposite</a:t>
            </a:r>
            <a:r>
              <a:rPr lang="es-ES" sz="1600" dirty="0" smtClean="0"/>
              <a:t> </a:t>
            </a:r>
            <a:r>
              <a:rPr lang="es-ES" sz="1600" dirty="0" err="1" smtClean="0"/>
              <a:t>directions</a:t>
            </a:r>
            <a:r>
              <a:rPr lang="es-ES" sz="1600" dirty="0" smtClean="0"/>
              <a:t> in </a:t>
            </a:r>
            <a:r>
              <a:rPr lang="es-ES" sz="1600" dirty="0" err="1" smtClean="0"/>
              <a:t>each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</a:t>
            </a:r>
            <a:r>
              <a:rPr lang="es-ES" sz="1600" dirty="0" smtClean="0"/>
              <a:t> and </a:t>
            </a:r>
            <a:r>
              <a:rPr lang="es-ES" sz="1600" dirty="0" err="1" smtClean="0"/>
              <a:t>an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electromagnetic</a:t>
            </a:r>
            <a:r>
              <a:rPr lang="es-ES" sz="1600" dirty="0" smtClean="0"/>
              <a:t> </a:t>
            </a:r>
            <a:r>
              <a:rPr lang="es-ES" sz="1600" dirty="0" err="1" smtClean="0"/>
              <a:t>field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created</a:t>
            </a:r>
            <a:r>
              <a:rPr lang="es-ES" sz="1600" dirty="0" smtClean="0"/>
              <a:t> </a:t>
            </a:r>
            <a:r>
              <a:rPr lang="es-ES" sz="1600" dirty="0" err="1" smtClean="0"/>
              <a:t>betweeen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, </a:t>
            </a:r>
            <a:r>
              <a:rPr lang="es-ES" sz="1600" dirty="0" err="1" smtClean="0"/>
              <a:t>giving</a:t>
            </a:r>
            <a:r>
              <a:rPr lang="es-ES" sz="1600" dirty="0" smtClean="0"/>
              <a:t> a </a:t>
            </a:r>
            <a:r>
              <a:rPr lang="es-ES" sz="1600" dirty="0" err="1" smtClean="0"/>
              <a:t>transverse</a:t>
            </a:r>
            <a:r>
              <a:rPr lang="es-ES" sz="1600" dirty="0" smtClean="0"/>
              <a:t> </a:t>
            </a:r>
            <a:r>
              <a:rPr lang="es-ES" sz="1600" dirty="0" err="1" smtClean="0"/>
              <a:t>kick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: </a:t>
            </a:r>
            <a:r>
              <a:rPr lang="es-ES" sz="1600" dirty="0" err="1" smtClean="0"/>
              <a:t>this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odd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mode</a:t>
            </a:r>
            <a:r>
              <a:rPr lang="es-ES" sz="1600" dirty="0" smtClean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s-ES" sz="1600" dirty="0" err="1" smtClean="0"/>
              <a:t>When</a:t>
            </a:r>
            <a:r>
              <a:rPr lang="es-ES" sz="1600" dirty="0" smtClean="0"/>
              <a:t> </a:t>
            </a:r>
            <a:r>
              <a:rPr lang="es-ES" sz="1600" dirty="0" err="1" smtClean="0"/>
              <a:t>unkicked</a:t>
            </a:r>
            <a:r>
              <a:rPr lang="es-ES" sz="1600" dirty="0" smtClean="0"/>
              <a:t> </a:t>
            </a:r>
            <a:r>
              <a:rPr lang="es-ES" sz="1600" dirty="0" err="1" smtClean="0"/>
              <a:t>circulating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passes</a:t>
            </a:r>
            <a:r>
              <a:rPr lang="es-ES" sz="1600" dirty="0" smtClean="0"/>
              <a:t> </a:t>
            </a:r>
            <a:r>
              <a:rPr lang="es-ES" sz="1600" dirty="0" err="1" smtClean="0"/>
              <a:t>through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aperture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striplines</a:t>
            </a:r>
            <a:r>
              <a:rPr lang="es-ES" sz="1600" dirty="0" smtClean="0"/>
              <a:t>, </a:t>
            </a:r>
            <a:r>
              <a:rPr lang="es-ES" sz="1600" dirty="0" err="1" smtClean="0"/>
              <a:t>it</a:t>
            </a:r>
            <a:r>
              <a:rPr lang="es-ES" sz="1600" dirty="0" smtClean="0"/>
              <a:t> induces </a:t>
            </a:r>
            <a:r>
              <a:rPr lang="es-ES" sz="1600" dirty="0" err="1" smtClean="0"/>
              <a:t>image</a:t>
            </a:r>
            <a:r>
              <a:rPr lang="es-ES" sz="1600" dirty="0" smtClean="0"/>
              <a:t> </a:t>
            </a:r>
            <a:r>
              <a:rPr lang="es-ES" sz="1600" dirty="0" err="1" smtClean="0"/>
              <a:t>currents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: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direction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current</a:t>
            </a:r>
            <a:r>
              <a:rPr lang="es-ES" sz="1600" dirty="0" smtClean="0"/>
              <a:t> </a:t>
            </a:r>
            <a:r>
              <a:rPr lang="es-ES" sz="1600" dirty="0" err="1" smtClean="0"/>
              <a:t>flow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same</a:t>
            </a:r>
            <a:r>
              <a:rPr lang="es-ES" sz="1600" dirty="0" smtClean="0"/>
              <a:t> in </a:t>
            </a:r>
            <a:r>
              <a:rPr lang="es-ES" sz="1600" dirty="0" err="1" smtClean="0"/>
              <a:t>both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. </a:t>
            </a:r>
            <a:r>
              <a:rPr lang="es-ES" sz="1600" dirty="0" err="1" smtClean="0"/>
              <a:t>This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even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mode</a:t>
            </a:r>
            <a:r>
              <a:rPr lang="es-ES" sz="1600" dirty="0" smtClean="0"/>
              <a:t>. </a:t>
            </a:r>
            <a:r>
              <a:rPr lang="es-ES" sz="1600" dirty="0" err="1" smtClean="0"/>
              <a:t>This</a:t>
            </a:r>
            <a:r>
              <a:rPr lang="es-ES" sz="1600" dirty="0" smtClean="0"/>
              <a:t> </a:t>
            </a:r>
            <a:r>
              <a:rPr lang="es-ES" sz="1600" dirty="0" err="1" smtClean="0"/>
              <a:t>generates</a:t>
            </a:r>
            <a:r>
              <a:rPr lang="es-ES" sz="1600" dirty="0" smtClean="0"/>
              <a:t> </a:t>
            </a:r>
            <a:r>
              <a:rPr lang="es-ES" sz="1600" dirty="0" err="1" smtClean="0"/>
              <a:t>an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electromagnetic</a:t>
            </a:r>
            <a:r>
              <a:rPr lang="es-ES" sz="1600" dirty="0" smtClean="0"/>
              <a:t> </a:t>
            </a:r>
            <a:r>
              <a:rPr lang="es-ES" sz="1600" dirty="0" err="1" smtClean="0"/>
              <a:t>field</a:t>
            </a:r>
            <a:r>
              <a:rPr lang="es-ES" sz="1600" dirty="0" smtClean="0"/>
              <a:t>, </a:t>
            </a:r>
            <a:r>
              <a:rPr lang="es-ES" sz="1600" dirty="0" err="1" smtClean="0"/>
              <a:t>which</a:t>
            </a:r>
            <a:r>
              <a:rPr lang="es-ES" sz="1600" dirty="0" smtClean="0"/>
              <a:t> </a:t>
            </a:r>
            <a:r>
              <a:rPr lang="es-ES" sz="1600" dirty="0" err="1" smtClean="0"/>
              <a:t>gives</a:t>
            </a:r>
            <a:r>
              <a:rPr lang="es-ES" sz="1600" dirty="0" smtClean="0"/>
              <a:t> a longitudinal </a:t>
            </a:r>
            <a:r>
              <a:rPr lang="es-ES" sz="1600" dirty="0" err="1" smtClean="0"/>
              <a:t>kick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and can produce </a:t>
            </a: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instabilities</a:t>
            </a:r>
            <a:r>
              <a:rPr lang="es-ES" sz="1600" dirty="0" smtClean="0"/>
              <a:t>.</a:t>
            </a:r>
          </a:p>
        </p:txBody>
      </p:sp>
      <p:sp>
        <p:nvSpPr>
          <p:cNvPr id="23" name="22 CuadroTexto"/>
          <p:cNvSpPr txBox="1"/>
          <p:nvPr/>
        </p:nvSpPr>
        <p:spPr>
          <a:xfrm>
            <a:off x="3203848" y="476672"/>
            <a:ext cx="583264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</a:t>
            </a:r>
            <a:r>
              <a:rPr lang="es-ES" sz="1600" dirty="0" err="1" smtClean="0"/>
              <a:t>proposed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extraction</a:t>
            </a:r>
            <a:r>
              <a:rPr lang="es-ES" sz="1600" dirty="0" smtClean="0"/>
              <a:t>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CLIC </a:t>
            </a:r>
            <a:r>
              <a:rPr lang="es-ES" sz="1600" dirty="0" err="1" smtClean="0"/>
              <a:t>DRs</a:t>
            </a:r>
            <a:r>
              <a:rPr lang="es-ES" sz="1600" dirty="0" smtClean="0"/>
              <a:t> </a:t>
            </a:r>
            <a:r>
              <a:rPr lang="es-ES" sz="1600" dirty="0" err="1" smtClean="0"/>
              <a:t>consists</a:t>
            </a:r>
            <a:r>
              <a:rPr lang="es-ES" sz="1600" dirty="0" smtClean="0"/>
              <a:t> of 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parallel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, </a:t>
            </a:r>
            <a:r>
              <a:rPr lang="es-ES" sz="1600" dirty="0" err="1" smtClean="0"/>
              <a:t>each</a:t>
            </a:r>
            <a:r>
              <a:rPr lang="es-ES" sz="1600" dirty="0" smtClean="0"/>
              <a:t> of 1.7 m </a:t>
            </a:r>
            <a:r>
              <a:rPr lang="es-ES" sz="1600" dirty="0" err="1" smtClean="0"/>
              <a:t>length</a:t>
            </a:r>
            <a:r>
              <a:rPr lang="es-ES" sz="1600" dirty="0" smtClean="0"/>
              <a:t>, </a:t>
            </a:r>
            <a:r>
              <a:rPr lang="es-ES" sz="1600" dirty="0" err="1" smtClean="0"/>
              <a:t>inside</a:t>
            </a:r>
            <a:r>
              <a:rPr lang="es-ES" sz="1600" dirty="0" smtClean="0"/>
              <a:t> a </a:t>
            </a:r>
            <a:r>
              <a:rPr lang="es-ES" sz="1600" dirty="0" err="1" smtClean="0"/>
              <a:t>cylindrical</a:t>
            </a:r>
            <a:r>
              <a:rPr lang="es-ES" sz="1600" dirty="0" smtClean="0"/>
              <a:t> </a:t>
            </a:r>
            <a:r>
              <a:rPr lang="es-ES" sz="1600" dirty="0" err="1" smtClean="0"/>
              <a:t>vacuum</a:t>
            </a:r>
            <a:r>
              <a:rPr lang="es-ES" sz="1600" dirty="0" smtClean="0"/>
              <a:t> pipe.</a:t>
            </a:r>
          </a:p>
          <a:p>
            <a:pPr marL="800100" lvl="1" indent="-342900" algn="just">
              <a:buFont typeface="Wingdings" pitchFamily="2" charset="2"/>
              <a:buChar char="Ø"/>
            </a:pPr>
            <a:r>
              <a:rPr lang="es-ES" sz="1600" dirty="0" err="1" smtClean="0"/>
              <a:t>Each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powered</a:t>
            </a:r>
            <a:r>
              <a:rPr lang="es-ES" sz="1600" dirty="0" smtClean="0"/>
              <a:t> </a:t>
            </a:r>
            <a:r>
              <a:rPr lang="es-ES" sz="1600" dirty="0" err="1" smtClean="0"/>
              <a:t>by</a:t>
            </a:r>
            <a:r>
              <a:rPr lang="es-ES" sz="1600" dirty="0" smtClean="0"/>
              <a:t> </a:t>
            </a:r>
            <a:r>
              <a:rPr lang="es-ES" sz="1600" dirty="0" err="1" smtClean="0"/>
              <a:t>an</a:t>
            </a:r>
            <a:r>
              <a:rPr lang="es-ES" sz="1600" dirty="0" smtClean="0"/>
              <a:t> </a:t>
            </a:r>
            <a:r>
              <a:rPr lang="es-ES" sz="1600" dirty="0" err="1" smtClean="0"/>
              <a:t>inductive</a:t>
            </a:r>
            <a:r>
              <a:rPr lang="es-ES" sz="1600" dirty="0" smtClean="0"/>
              <a:t> </a:t>
            </a:r>
            <a:r>
              <a:rPr lang="es-ES" sz="1600" dirty="0" err="1" smtClean="0"/>
              <a:t>adder</a:t>
            </a:r>
            <a:r>
              <a:rPr lang="es-ES" sz="1600" dirty="0" smtClean="0"/>
              <a:t>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es-ES" sz="1600" dirty="0" err="1"/>
              <a:t>T</a:t>
            </a:r>
            <a:r>
              <a:rPr lang="es-ES" sz="1600" dirty="0" err="1" smtClean="0"/>
              <a:t>he</a:t>
            </a:r>
            <a:r>
              <a:rPr lang="es-ES" sz="1600" dirty="0" smtClean="0"/>
              <a:t> </a:t>
            </a:r>
            <a:r>
              <a:rPr lang="es-ES" sz="1600" dirty="0" err="1" smtClean="0"/>
              <a:t>two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 are </a:t>
            </a:r>
            <a:r>
              <a:rPr lang="es-ES" sz="1600" dirty="0" err="1" smtClean="0"/>
              <a:t>charged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opposite</a:t>
            </a:r>
            <a:r>
              <a:rPr lang="es-ES" sz="1600" dirty="0" smtClean="0"/>
              <a:t> </a:t>
            </a:r>
            <a:r>
              <a:rPr lang="es-ES" sz="1600" dirty="0" err="1" smtClean="0"/>
              <a:t>polarity</a:t>
            </a:r>
            <a:r>
              <a:rPr lang="es-ES" sz="1600" dirty="0" smtClean="0"/>
              <a:t>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striplines</a:t>
            </a:r>
            <a:r>
              <a:rPr lang="es-ES" sz="1600" dirty="0" smtClean="0"/>
              <a:t> </a:t>
            </a:r>
            <a:r>
              <a:rPr lang="es-ES" sz="1600" dirty="0" err="1" smtClean="0"/>
              <a:t>will</a:t>
            </a:r>
            <a:r>
              <a:rPr lang="es-ES" sz="1600" dirty="0" smtClean="0"/>
              <a:t> be </a:t>
            </a:r>
            <a:r>
              <a:rPr lang="es-ES" sz="1600" dirty="0" err="1" smtClean="0"/>
              <a:t>powered</a:t>
            </a:r>
            <a:r>
              <a:rPr lang="es-ES" sz="1600" dirty="0" smtClean="0"/>
              <a:t>, </a:t>
            </a:r>
            <a:r>
              <a:rPr lang="es-ES" sz="1600" dirty="0" err="1" smtClean="0"/>
              <a:t>via</a:t>
            </a:r>
            <a:r>
              <a:rPr lang="es-ES" sz="1600" dirty="0" smtClean="0"/>
              <a:t> coaxial </a:t>
            </a:r>
            <a:r>
              <a:rPr lang="es-ES" sz="1600" dirty="0" err="1" smtClean="0"/>
              <a:t>feedthroughs</a:t>
            </a:r>
            <a:r>
              <a:rPr lang="es-ES" sz="1600" dirty="0" smtClean="0"/>
              <a:t>, </a:t>
            </a:r>
            <a:r>
              <a:rPr lang="es-ES" sz="1600" dirty="0" err="1" smtClean="0"/>
              <a:t>from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exit</a:t>
            </a:r>
            <a:r>
              <a:rPr lang="es-ES" sz="1600" dirty="0" smtClean="0"/>
              <a:t> </a:t>
            </a:r>
            <a:r>
              <a:rPr lang="es-ES" sz="1600" dirty="0" err="1" smtClean="0"/>
              <a:t>end</a:t>
            </a:r>
            <a:r>
              <a:rPr lang="es-ES" sz="1600" dirty="0" smtClean="0"/>
              <a:t>: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upstream</a:t>
            </a:r>
            <a:r>
              <a:rPr lang="es-ES" sz="1600" dirty="0" smtClean="0"/>
              <a:t> </a:t>
            </a:r>
            <a:r>
              <a:rPr lang="es-ES" sz="1600" dirty="0" err="1" smtClean="0"/>
              <a:t>feedthroughs</a:t>
            </a:r>
            <a:r>
              <a:rPr lang="es-ES" sz="1600" dirty="0" smtClean="0"/>
              <a:t> </a:t>
            </a:r>
            <a:r>
              <a:rPr lang="es-ES" sz="1600" dirty="0" err="1" smtClean="0"/>
              <a:t>will</a:t>
            </a:r>
            <a:r>
              <a:rPr lang="es-ES" sz="1600" dirty="0" smtClean="0"/>
              <a:t> be </a:t>
            </a:r>
            <a:r>
              <a:rPr lang="es-ES" sz="1600" dirty="0" err="1" smtClean="0"/>
              <a:t>connected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resistive</a:t>
            </a:r>
            <a:r>
              <a:rPr lang="es-ES" sz="1600" dirty="0" smtClean="0"/>
              <a:t> </a:t>
            </a:r>
            <a:r>
              <a:rPr lang="es-ES" sz="1600" dirty="0" err="1" smtClean="0"/>
              <a:t>loads</a:t>
            </a:r>
            <a:r>
              <a:rPr lang="es-ES" sz="1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es-ES" sz="2800" b="1" dirty="0" smtClean="0"/>
              <a:t>STRIPLINE DESIGN: CROSS SECTION STUDY</a:t>
            </a:r>
            <a:endParaRPr lang="es-ES" sz="28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3 CuadroTexto"/>
          <p:cNvSpPr txBox="1"/>
          <p:nvPr/>
        </p:nvSpPr>
        <p:spPr>
          <a:xfrm>
            <a:off x="611560" y="491188"/>
            <a:ext cx="81369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q"/>
            </a:pPr>
            <a:r>
              <a:rPr lang="en-US" sz="1600" dirty="0" smtClean="0"/>
              <a:t>The </a:t>
            </a:r>
            <a:r>
              <a:rPr lang="en-US" sz="1600" dirty="0" err="1" smtClean="0"/>
              <a:t>striplines</a:t>
            </a:r>
            <a:r>
              <a:rPr lang="en-US" sz="1600" dirty="0" smtClean="0"/>
              <a:t> cross section determines their characteristic impedance and the field homogeneity inside the aperture.</a:t>
            </a:r>
          </a:p>
          <a:p>
            <a:pPr marL="742950" lvl="1" indent="-285750">
              <a:buFont typeface="Wingdings" pitchFamily="2" charset="2"/>
              <a:buChar char="Ø"/>
            </a:pPr>
            <a:r>
              <a:rPr lang="en-US" sz="1600" dirty="0" smtClean="0"/>
              <a:t>The </a:t>
            </a:r>
            <a:r>
              <a:rPr lang="en-US" sz="1600" dirty="0" err="1" smtClean="0"/>
              <a:t>stripline</a:t>
            </a:r>
            <a:r>
              <a:rPr lang="en-US" sz="1600" dirty="0" smtClean="0"/>
              <a:t> aperture corresponds to the inner diameter of the beam pipe in the accelerator ring adjacent to the </a:t>
            </a:r>
            <a:r>
              <a:rPr lang="en-US" sz="1600" dirty="0" err="1" smtClean="0"/>
              <a:t>striplines</a:t>
            </a:r>
            <a:r>
              <a:rPr lang="en-US" sz="1600" dirty="0" smtClean="0"/>
              <a:t>.</a:t>
            </a:r>
          </a:p>
          <a:p>
            <a:pPr marL="285750" indent="-285750">
              <a:buFont typeface="Wingdings" pitchFamily="2" charset="2"/>
              <a:buChar char="q"/>
            </a:pPr>
            <a:r>
              <a:rPr lang="en-US" sz="1600" dirty="0" smtClean="0"/>
              <a:t>The cross section is optimized by simulating a slice, orthogonal to the length of the </a:t>
            </a:r>
            <a:r>
              <a:rPr lang="en-US" sz="1600" dirty="0" err="1" smtClean="0"/>
              <a:t>striplines</a:t>
            </a:r>
            <a:r>
              <a:rPr lang="en-US" sz="1600" dirty="0" smtClean="0"/>
              <a:t>, and applying the appropriate boundary conditions, by using </a:t>
            </a:r>
            <a:r>
              <a:rPr lang="en-US" sz="1600" b="1" dirty="0" smtClean="0">
                <a:solidFill>
                  <a:srgbClr val="00B050"/>
                </a:solidFill>
              </a:rPr>
              <a:t>HFSS</a:t>
            </a:r>
            <a:r>
              <a:rPr lang="en-US" sz="1600" dirty="0" smtClean="0"/>
              <a:t>.</a:t>
            </a:r>
          </a:p>
        </p:txBody>
      </p:sp>
      <p:sp>
        <p:nvSpPr>
          <p:cNvPr id="6" name="5 CuadroTexto"/>
          <p:cNvSpPr txBox="1"/>
          <p:nvPr/>
        </p:nvSpPr>
        <p:spPr>
          <a:xfrm>
            <a:off x="251520" y="2060848"/>
            <a:ext cx="8640960" cy="553998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500" dirty="0" smtClean="0"/>
              <a:t>Three possible electrode cross sections have been considered for the design of the </a:t>
            </a:r>
            <a:r>
              <a:rPr lang="en-US" sz="1500" dirty="0" err="1" smtClean="0"/>
              <a:t>striplines</a:t>
            </a:r>
            <a:r>
              <a:rPr lang="en-US" sz="1500" dirty="0" smtClean="0"/>
              <a:t>: all of them have a cylindrical </a:t>
            </a:r>
            <a:r>
              <a:rPr lang="en-US" sz="1500" dirty="0" err="1" smtClean="0"/>
              <a:t>stripline</a:t>
            </a:r>
            <a:r>
              <a:rPr lang="en-US" sz="1500" dirty="0" smtClean="0"/>
              <a:t> beam pipe, since it is the easiest shape for manufacturing from a commercial pipe.</a:t>
            </a:r>
            <a:endParaRPr lang="en-US" sz="1500" dirty="0"/>
          </a:p>
        </p:txBody>
      </p:sp>
      <p:pic>
        <p:nvPicPr>
          <p:cNvPr id="53252" name="Picture 4" descr="C:\Users\cbelver\Desktop\stripline kicker\imagenes\flat_c_electrodes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068" t="29954" r="16576" b="31324"/>
          <a:stretch/>
        </p:blipFill>
        <p:spPr bwMode="auto">
          <a:xfrm>
            <a:off x="4312420" y="4909494"/>
            <a:ext cx="1555724" cy="15933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7 CuadroTexto"/>
          <p:cNvSpPr txBox="1"/>
          <p:nvPr/>
        </p:nvSpPr>
        <p:spPr>
          <a:xfrm>
            <a:off x="4269158" y="2879065"/>
            <a:ext cx="476733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§"/>
            </a:pPr>
            <a:r>
              <a:rPr lang="es-ES" sz="1600" dirty="0" err="1" smtClean="0"/>
              <a:t>With</a:t>
            </a:r>
            <a:r>
              <a:rPr lang="es-ES" sz="1600" dirty="0" smtClean="0"/>
              <a:t> flat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 </a:t>
            </a:r>
            <a:r>
              <a:rPr lang="es-ES" sz="1600" dirty="0" err="1" smtClean="0"/>
              <a:t>it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possible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achieve</a:t>
            </a:r>
            <a:r>
              <a:rPr lang="es-ES" sz="1600" dirty="0" smtClean="0"/>
              <a:t> </a:t>
            </a:r>
            <a:r>
              <a:rPr lang="es-ES" sz="1600" dirty="0" err="1" smtClean="0"/>
              <a:t>very</a:t>
            </a:r>
            <a:r>
              <a:rPr lang="es-ES" sz="1600" dirty="0" smtClean="0"/>
              <a:t> </a:t>
            </a:r>
            <a:r>
              <a:rPr lang="es-ES" sz="1600" dirty="0" err="1" smtClean="0"/>
              <a:t>good</a:t>
            </a:r>
            <a:r>
              <a:rPr lang="es-ES" sz="1600" dirty="0" smtClean="0"/>
              <a:t> </a:t>
            </a:r>
            <a:r>
              <a:rPr lang="es-ES" sz="1600" dirty="0" err="1" smtClean="0"/>
              <a:t>field</a:t>
            </a:r>
            <a:r>
              <a:rPr lang="es-ES" sz="1600" dirty="0" smtClean="0"/>
              <a:t> </a:t>
            </a:r>
            <a:r>
              <a:rPr lang="es-ES" sz="1600" dirty="0" err="1" smtClean="0"/>
              <a:t>homogeneity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aperture</a:t>
            </a:r>
            <a:r>
              <a:rPr lang="es-ES" sz="1600" dirty="0" smtClean="0"/>
              <a:t>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s-ES" sz="1600" dirty="0" err="1"/>
              <a:t>B</a:t>
            </a:r>
            <a:r>
              <a:rPr lang="es-ES" sz="1600" dirty="0" err="1" smtClean="0"/>
              <a:t>y</a:t>
            </a:r>
            <a:r>
              <a:rPr lang="es-ES" sz="1600" dirty="0" smtClean="0"/>
              <a:t> </a:t>
            </a:r>
            <a:r>
              <a:rPr lang="es-ES" sz="1600" dirty="0" err="1" smtClean="0"/>
              <a:t>using</a:t>
            </a:r>
            <a:r>
              <a:rPr lang="es-ES" sz="1600" dirty="0" smtClean="0"/>
              <a:t> </a:t>
            </a:r>
            <a:r>
              <a:rPr lang="es-ES" sz="1600" dirty="0" err="1" smtClean="0"/>
              <a:t>curved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 </a:t>
            </a:r>
            <a:r>
              <a:rPr lang="es-ES" sz="1600" dirty="0" err="1" smtClean="0"/>
              <a:t>it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possible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decrease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pipe </a:t>
            </a:r>
            <a:r>
              <a:rPr lang="es-ES" sz="1600" dirty="0" err="1" smtClean="0"/>
              <a:t>radius</a:t>
            </a:r>
            <a:r>
              <a:rPr lang="es-ES" sz="1600" dirty="0" smtClean="0"/>
              <a:t>, </a:t>
            </a:r>
            <a:r>
              <a:rPr lang="es-ES" sz="1600" dirty="0" err="1" smtClean="0"/>
              <a:t>which</a:t>
            </a:r>
            <a:r>
              <a:rPr lang="es-ES" sz="1600" dirty="0" smtClean="0"/>
              <a:t> </a:t>
            </a:r>
            <a:r>
              <a:rPr lang="es-ES" sz="1600" dirty="0" err="1" smtClean="0"/>
              <a:t>results</a:t>
            </a:r>
            <a:r>
              <a:rPr lang="es-ES" sz="1600" dirty="0" smtClean="0"/>
              <a:t> in a </a:t>
            </a:r>
            <a:r>
              <a:rPr lang="es-ES" sz="1600" dirty="0" err="1" smtClean="0"/>
              <a:t>better</a:t>
            </a:r>
            <a:r>
              <a:rPr lang="es-ES" sz="1600" dirty="0" smtClean="0"/>
              <a:t> </a:t>
            </a:r>
            <a:r>
              <a:rPr lang="es-ES" sz="1600" dirty="0" err="1" smtClean="0"/>
              <a:t>matching</a:t>
            </a:r>
            <a:r>
              <a:rPr lang="es-ES" sz="1600" dirty="0" smtClean="0"/>
              <a:t> </a:t>
            </a:r>
            <a:r>
              <a:rPr lang="es-ES" sz="1600" dirty="0" err="1" smtClean="0"/>
              <a:t>between</a:t>
            </a:r>
            <a:r>
              <a:rPr lang="es-ES" sz="1600" dirty="0" smtClean="0"/>
              <a:t> </a:t>
            </a:r>
            <a:r>
              <a:rPr lang="es-ES" sz="1600" dirty="0" err="1" smtClean="0"/>
              <a:t>both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odd</a:t>
            </a:r>
            <a:r>
              <a:rPr lang="es-ES" sz="1600" dirty="0" smtClean="0"/>
              <a:t> and </a:t>
            </a:r>
            <a:r>
              <a:rPr lang="es-ES" sz="1600" dirty="0" err="1" smtClean="0"/>
              <a:t>even</a:t>
            </a:r>
            <a:r>
              <a:rPr lang="es-ES" sz="1600" dirty="0" smtClean="0"/>
              <a:t> </a:t>
            </a:r>
            <a:r>
              <a:rPr lang="es-ES" sz="1600" dirty="0" err="1" smtClean="0"/>
              <a:t>mode</a:t>
            </a:r>
            <a:r>
              <a:rPr lang="es-ES" sz="1600" dirty="0" smtClean="0"/>
              <a:t> </a:t>
            </a:r>
            <a:r>
              <a:rPr lang="es-ES" sz="1600" dirty="0" err="1" smtClean="0"/>
              <a:t>characteristic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impedances</a:t>
            </a:r>
            <a:r>
              <a:rPr lang="es-ES" sz="1600" dirty="0" smtClean="0"/>
              <a:t>; </a:t>
            </a:r>
            <a:r>
              <a:rPr lang="es-ES" sz="1600" dirty="0" err="1" smtClean="0"/>
              <a:t>however</a:t>
            </a:r>
            <a:r>
              <a:rPr lang="es-ES" sz="1600" dirty="0" smtClean="0"/>
              <a:t>,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field</a:t>
            </a:r>
            <a:r>
              <a:rPr lang="es-ES" sz="1600" dirty="0" smtClean="0"/>
              <a:t> </a:t>
            </a:r>
            <a:r>
              <a:rPr lang="es-ES" sz="1600" dirty="0" err="1" smtClean="0"/>
              <a:t>homogeneity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worse</a:t>
            </a:r>
            <a:r>
              <a:rPr lang="es-ES" sz="1600" dirty="0" smtClean="0"/>
              <a:t> </a:t>
            </a:r>
            <a:r>
              <a:rPr lang="es-ES" sz="1600" dirty="0" err="1" smtClean="0"/>
              <a:t>than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case of flat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.</a:t>
            </a:r>
            <a:endParaRPr lang="es-ES" sz="1600" dirty="0"/>
          </a:p>
        </p:txBody>
      </p:sp>
      <p:sp>
        <p:nvSpPr>
          <p:cNvPr id="9" name="8 CuadroTexto"/>
          <p:cNvSpPr txBox="1"/>
          <p:nvPr/>
        </p:nvSpPr>
        <p:spPr>
          <a:xfrm>
            <a:off x="5896889" y="4797152"/>
            <a:ext cx="2995591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1600" dirty="0" err="1" smtClean="0"/>
              <a:t>Different</a:t>
            </a:r>
            <a:r>
              <a:rPr lang="es-ES" sz="1600" dirty="0" smtClean="0"/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half-moon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electrode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/>
              <a:t>shapes</a:t>
            </a:r>
            <a:r>
              <a:rPr lang="es-ES" sz="1600" dirty="0" smtClean="0"/>
              <a:t> (</a:t>
            </a:r>
            <a:r>
              <a:rPr lang="es-ES" sz="1600" b="1" dirty="0" smtClean="0">
                <a:solidFill>
                  <a:srgbClr val="FF0000"/>
                </a:solidFill>
              </a:rPr>
              <a:t>(c)</a:t>
            </a:r>
            <a:r>
              <a:rPr lang="es-ES" sz="1600" dirty="0" smtClean="0"/>
              <a:t>, </a:t>
            </a:r>
            <a:r>
              <a:rPr lang="es-ES" sz="1600" b="1" dirty="0" smtClean="0">
                <a:solidFill>
                  <a:srgbClr val="FF0000"/>
                </a:solidFill>
              </a:rPr>
              <a:t>(d) </a:t>
            </a:r>
            <a:r>
              <a:rPr lang="es-ES" sz="1600" dirty="0" smtClean="0"/>
              <a:t>and </a:t>
            </a:r>
            <a:r>
              <a:rPr lang="es-ES" sz="1600" b="1" dirty="0" smtClean="0">
                <a:solidFill>
                  <a:srgbClr val="FF0000"/>
                </a:solidFill>
              </a:rPr>
              <a:t>(e)</a:t>
            </a:r>
            <a:r>
              <a:rPr lang="es-ES" sz="1600" dirty="0" smtClean="0"/>
              <a:t>) </a:t>
            </a:r>
            <a:r>
              <a:rPr lang="es-ES" sz="1600" dirty="0" err="1" smtClean="0"/>
              <a:t>have</a:t>
            </a:r>
            <a:r>
              <a:rPr lang="es-ES" sz="1600" dirty="0" smtClean="0"/>
              <a:t> </a:t>
            </a:r>
            <a:r>
              <a:rPr lang="es-ES" sz="1600" dirty="0" err="1" smtClean="0"/>
              <a:t>been</a:t>
            </a:r>
            <a:r>
              <a:rPr lang="es-ES" sz="1600" dirty="0" smtClean="0"/>
              <a:t> </a:t>
            </a:r>
            <a:r>
              <a:rPr lang="es-ES" sz="1600" dirty="0" err="1" smtClean="0"/>
              <a:t>studied</a:t>
            </a:r>
            <a:r>
              <a:rPr lang="es-ES" sz="1600" dirty="0" smtClean="0"/>
              <a:t> </a:t>
            </a:r>
            <a:r>
              <a:rPr lang="es-ES" sz="1600" dirty="0" err="1" smtClean="0"/>
              <a:t>because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</a:t>
            </a:r>
            <a:r>
              <a:rPr lang="es-ES" sz="1600" dirty="0" err="1" smtClean="0"/>
              <a:t>them</a:t>
            </a:r>
            <a:r>
              <a:rPr lang="es-ES" sz="1600" dirty="0" smtClean="0"/>
              <a:t> </a:t>
            </a:r>
            <a:r>
              <a:rPr lang="es-ES" sz="1600" dirty="0" err="1" smtClean="0"/>
              <a:t>we</a:t>
            </a:r>
            <a:r>
              <a:rPr lang="es-ES" sz="1600" dirty="0" smtClean="0"/>
              <a:t> </a:t>
            </a:r>
            <a:r>
              <a:rPr lang="es-ES" sz="1600" dirty="0" err="1" smtClean="0"/>
              <a:t>could</a:t>
            </a:r>
            <a:r>
              <a:rPr lang="es-ES" sz="1600" dirty="0" smtClean="0"/>
              <a:t> </a:t>
            </a:r>
            <a:r>
              <a:rPr lang="es-ES" sz="1600" dirty="0" err="1" smtClean="0"/>
              <a:t>keep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good</a:t>
            </a:r>
            <a:r>
              <a:rPr lang="es-ES" sz="1600" dirty="0" smtClean="0"/>
              <a:t> </a:t>
            </a:r>
            <a:r>
              <a:rPr lang="es-ES" sz="1600" dirty="0" err="1" smtClean="0"/>
              <a:t>field</a:t>
            </a:r>
            <a:r>
              <a:rPr lang="es-ES" sz="1600" dirty="0" smtClean="0"/>
              <a:t> </a:t>
            </a:r>
            <a:r>
              <a:rPr lang="es-ES" sz="1600" dirty="0" err="1" smtClean="0"/>
              <a:t>homogeneity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flat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, as </a:t>
            </a:r>
            <a:r>
              <a:rPr lang="es-ES" sz="1600" dirty="0" err="1" smtClean="0"/>
              <a:t>well</a:t>
            </a:r>
            <a:r>
              <a:rPr lang="es-ES" sz="1600" dirty="0" smtClean="0"/>
              <a:t> as </a:t>
            </a:r>
            <a:r>
              <a:rPr lang="es-ES" sz="1600" dirty="0" err="1" smtClean="0"/>
              <a:t>trying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</a:t>
            </a:r>
            <a:r>
              <a:rPr lang="es-ES" sz="1600" dirty="0" err="1" smtClean="0"/>
              <a:t>decrease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/>
              <a:t>beam</a:t>
            </a:r>
            <a:r>
              <a:rPr lang="es-ES" sz="1600" dirty="0"/>
              <a:t> pipe </a:t>
            </a:r>
            <a:r>
              <a:rPr lang="es-ES" sz="1600" dirty="0" err="1" smtClean="0"/>
              <a:t>radius</a:t>
            </a:r>
            <a:r>
              <a:rPr lang="es-ES" sz="1600" dirty="0" smtClean="0"/>
              <a:t>.</a:t>
            </a:r>
            <a:endParaRPr lang="es-ES" sz="1600" dirty="0"/>
          </a:p>
        </p:txBody>
      </p:sp>
      <p:pic>
        <p:nvPicPr>
          <p:cNvPr id="53253" name="Picture 5" descr="C:\Users\cbelver\Desktop\stripline kicker\imagenes\kickers4.jp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8186" b="4189"/>
          <a:stretch/>
        </p:blipFill>
        <p:spPr bwMode="auto">
          <a:xfrm>
            <a:off x="43263" y="3239989"/>
            <a:ext cx="4197752" cy="3285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9 CuadroTexto"/>
          <p:cNvSpPr txBox="1"/>
          <p:nvPr/>
        </p:nvSpPr>
        <p:spPr>
          <a:xfrm>
            <a:off x="4211960" y="4952201"/>
            <a:ext cx="482863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200" b="1" dirty="0" smtClean="0"/>
              <a:t>(e)</a:t>
            </a:r>
            <a:endParaRPr lang="es-ES" sz="1200" b="1" dirty="0"/>
          </a:p>
        </p:txBody>
      </p:sp>
      <p:sp>
        <p:nvSpPr>
          <p:cNvPr id="11" name="10 CuadroTexto"/>
          <p:cNvSpPr txBox="1"/>
          <p:nvPr/>
        </p:nvSpPr>
        <p:spPr>
          <a:xfrm>
            <a:off x="251520" y="2636912"/>
            <a:ext cx="864096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b="1" dirty="0">
                <a:solidFill>
                  <a:srgbClr val="0000FF"/>
                </a:solidFill>
              </a:rPr>
              <a:t>Flat</a:t>
            </a:r>
            <a:r>
              <a:rPr lang="es-ES" sz="1600" dirty="0"/>
              <a:t> </a:t>
            </a:r>
            <a:r>
              <a:rPr lang="es-ES" sz="1600" dirty="0" err="1"/>
              <a:t>an</a:t>
            </a:r>
            <a:r>
              <a:rPr lang="es-ES" sz="1600" dirty="0"/>
              <a:t> </a:t>
            </a:r>
            <a:r>
              <a:rPr lang="es-ES" sz="1600" b="1" dirty="0" err="1">
                <a:solidFill>
                  <a:srgbClr val="0000FF"/>
                </a:solidFill>
              </a:rPr>
              <a:t>curved</a:t>
            </a:r>
            <a:r>
              <a:rPr lang="es-ES" sz="1600" dirty="0"/>
              <a:t> </a:t>
            </a:r>
            <a:r>
              <a:rPr lang="es-ES" sz="1600" b="1" dirty="0" err="1">
                <a:solidFill>
                  <a:srgbClr val="0000FF"/>
                </a:solidFill>
              </a:rPr>
              <a:t>electrodes</a:t>
            </a:r>
            <a:r>
              <a:rPr lang="es-ES" sz="1600" dirty="0"/>
              <a:t> (</a:t>
            </a:r>
            <a:r>
              <a:rPr lang="es-ES" sz="1600" b="1" dirty="0">
                <a:solidFill>
                  <a:srgbClr val="FF0000"/>
                </a:solidFill>
              </a:rPr>
              <a:t>(a)</a:t>
            </a:r>
            <a:r>
              <a:rPr lang="es-ES" sz="1600" dirty="0"/>
              <a:t> and </a:t>
            </a:r>
            <a:r>
              <a:rPr lang="es-ES" sz="1600" b="1" dirty="0">
                <a:solidFill>
                  <a:srgbClr val="FF0000"/>
                </a:solidFill>
              </a:rPr>
              <a:t>(b)</a:t>
            </a:r>
            <a:r>
              <a:rPr lang="es-ES" sz="1600" dirty="0"/>
              <a:t>) are </a:t>
            </a:r>
            <a:r>
              <a:rPr lang="es-ES" sz="1600" dirty="0" err="1"/>
              <a:t>the</a:t>
            </a:r>
            <a:r>
              <a:rPr lang="es-ES" sz="1600" dirty="0"/>
              <a:t> </a:t>
            </a:r>
            <a:r>
              <a:rPr lang="es-ES" sz="1600" dirty="0" err="1"/>
              <a:t>most</a:t>
            </a:r>
            <a:r>
              <a:rPr lang="es-ES" sz="1600" dirty="0"/>
              <a:t> </a:t>
            </a:r>
            <a:r>
              <a:rPr lang="es-ES" sz="1600" dirty="0" err="1"/>
              <a:t>common</a:t>
            </a:r>
            <a:r>
              <a:rPr lang="es-ES" sz="1600" dirty="0"/>
              <a:t> </a:t>
            </a:r>
            <a:r>
              <a:rPr lang="es-ES" sz="1600" dirty="0" err="1"/>
              <a:t>electrodes</a:t>
            </a:r>
            <a:r>
              <a:rPr lang="es-ES" sz="1600" dirty="0"/>
              <a:t> </a:t>
            </a:r>
            <a:r>
              <a:rPr lang="es-ES" sz="1600" dirty="0" err="1"/>
              <a:t>used</a:t>
            </a:r>
            <a:r>
              <a:rPr lang="es-ES" sz="1600" dirty="0"/>
              <a:t> </a:t>
            </a:r>
            <a:r>
              <a:rPr lang="es-ES" sz="1600" dirty="0" err="1"/>
              <a:t>for</a:t>
            </a:r>
            <a:r>
              <a:rPr lang="es-ES" sz="1600" dirty="0"/>
              <a:t> </a:t>
            </a:r>
            <a:r>
              <a:rPr lang="es-ES" sz="1600" dirty="0" err="1"/>
              <a:t>stripline</a:t>
            </a:r>
            <a:r>
              <a:rPr lang="es-ES" sz="1600" dirty="0"/>
              <a:t> </a:t>
            </a:r>
            <a:r>
              <a:rPr lang="es-ES" sz="1600" dirty="0" err="1"/>
              <a:t>kickers</a:t>
            </a:r>
            <a:r>
              <a:rPr lang="es-ES" sz="1600" dirty="0"/>
              <a:t>. </a:t>
            </a:r>
          </a:p>
          <a:p>
            <a:endParaRPr lang="es-ES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395536" y="764704"/>
            <a:ext cx="4464496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The variables of the optimization process are the geometric dimensions of the cross section: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sz="1600" dirty="0" smtClean="0"/>
              <a:t>the ratio between the electrode height and the aperture;</a:t>
            </a:r>
          </a:p>
          <a:p>
            <a:pPr marL="742950" lvl="1" indent="-285750" algn="just">
              <a:buFont typeface="Wingdings" pitchFamily="2" charset="2"/>
              <a:buChar char="Ø"/>
            </a:pPr>
            <a:r>
              <a:rPr lang="en-US" sz="1600" dirty="0" smtClean="0"/>
              <a:t>in the case of curved electrodes, the equivalent parameter is the coverage angle, which is defined as the angle that each electrode forms with the beam pipe.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sz="1600" dirty="0" smtClean="0"/>
              <a:t>the shape of the edges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sz="1600" dirty="0"/>
              <a:t>t</a:t>
            </a:r>
            <a:r>
              <a:rPr lang="en-US" sz="1600" dirty="0" smtClean="0"/>
              <a:t>he electrode thickness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sz="1600" dirty="0"/>
              <a:t>t</a:t>
            </a:r>
            <a:r>
              <a:rPr lang="en-US" sz="1600" dirty="0" smtClean="0"/>
              <a:t>he </a:t>
            </a:r>
            <a:r>
              <a:rPr lang="en-US" sz="1600" dirty="0" err="1" smtClean="0"/>
              <a:t>stripline</a:t>
            </a:r>
            <a:r>
              <a:rPr lang="en-US" sz="1600" dirty="0" smtClean="0"/>
              <a:t> beam pipe radius</a:t>
            </a:r>
          </a:p>
        </p:txBody>
      </p:sp>
      <p:pic>
        <p:nvPicPr>
          <p:cNvPr id="54274" name="Picture 2" descr="C:\Users\cbelver\Desktop\stripline kicker\imagenes\geometric_parameters2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89" t="5114" r="26302" b="33881"/>
          <a:stretch/>
        </p:blipFill>
        <p:spPr bwMode="auto">
          <a:xfrm>
            <a:off x="5181685" y="1124744"/>
            <a:ext cx="3710795" cy="3137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11 CuadroTexto"/>
          <p:cNvSpPr txBox="1"/>
          <p:nvPr/>
        </p:nvSpPr>
        <p:spPr>
          <a:xfrm>
            <a:off x="505931" y="3574757"/>
            <a:ext cx="4426109" cy="73866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n-US" sz="1400" dirty="0" smtClean="0"/>
              <a:t>The minimum </a:t>
            </a:r>
            <a:r>
              <a:rPr lang="en-US" sz="1400" dirty="0" err="1" smtClean="0"/>
              <a:t>stripline</a:t>
            </a:r>
            <a:r>
              <a:rPr lang="en-US" sz="1400" dirty="0" smtClean="0"/>
              <a:t> beam pipe radius analyzed is 20 mm since this is the minimum radius to avoid potential problems of electric breakdown (Kilpatrick limit).</a:t>
            </a:r>
          </a:p>
        </p:txBody>
      </p:sp>
      <p:sp>
        <p:nvSpPr>
          <p:cNvPr id="13" name="12 CuadroTexto"/>
          <p:cNvSpPr txBox="1"/>
          <p:nvPr/>
        </p:nvSpPr>
        <p:spPr>
          <a:xfrm>
            <a:off x="179512" y="4293096"/>
            <a:ext cx="871296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In the optimization process, we must try to reduce the capacitance between both </a:t>
            </a:r>
            <a:r>
              <a:rPr lang="en-US" sz="1600" dirty="0" err="1" smtClean="0"/>
              <a:t>striplines</a:t>
            </a:r>
            <a:r>
              <a:rPr lang="en-US" sz="1600" dirty="0" smtClean="0"/>
              <a:t> in order to achieve odd and even mode characteristic impedance close to 50 Ω. </a:t>
            </a:r>
            <a:r>
              <a:rPr lang="en-US" sz="1600" dirty="0"/>
              <a:t>W</a:t>
            </a:r>
            <a:r>
              <a:rPr lang="en-US" sz="1600" dirty="0" smtClean="0"/>
              <a:t>e can find three different situations: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600" dirty="0" smtClean="0"/>
              <a:t>If </a:t>
            </a:r>
            <a:r>
              <a:rPr lang="en-US" sz="1600" b="1" dirty="0" smtClean="0">
                <a:solidFill>
                  <a:srgbClr val="0000FF"/>
                </a:solidFill>
              </a:rPr>
              <a:t>coupling is zero </a:t>
            </a:r>
            <a:r>
              <a:rPr lang="en-US" sz="1600" dirty="0" smtClean="0"/>
              <a:t>→ </a:t>
            </a:r>
            <a:r>
              <a:rPr lang="en-US" sz="1600" b="1" dirty="0" err="1" smtClean="0">
                <a:solidFill>
                  <a:srgbClr val="660066"/>
                </a:solidFill>
              </a:rPr>
              <a:t>Z</a:t>
            </a:r>
            <a:r>
              <a:rPr lang="en-US" sz="1600" b="1" baseline="-25000" dirty="0" err="1" smtClean="0">
                <a:solidFill>
                  <a:srgbClr val="660066"/>
                </a:solidFill>
              </a:rPr>
              <a:t>odd</a:t>
            </a:r>
            <a:r>
              <a:rPr lang="en-US" sz="1600" b="1" dirty="0" smtClean="0">
                <a:solidFill>
                  <a:srgbClr val="660066"/>
                </a:solidFill>
              </a:rPr>
              <a:t> = </a:t>
            </a:r>
            <a:r>
              <a:rPr lang="en-US" sz="1600" b="1" dirty="0" err="1" smtClean="0">
                <a:solidFill>
                  <a:srgbClr val="660066"/>
                </a:solidFill>
              </a:rPr>
              <a:t>Z</a:t>
            </a:r>
            <a:r>
              <a:rPr lang="en-US" sz="1600" b="1" baseline="-25000" dirty="0" err="1" smtClean="0">
                <a:solidFill>
                  <a:srgbClr val="660066"/>
                </a:solidFill>
              </a:rPr>
              <a:t>even</a:t>
            </a:r>
            <a:r>
              <a:rPr lang="en-US" sz="1600" b="1" baseline="-25000" dirty="0" smtClean="0">
                <a:solidFill>
                  <a:srgbClr val="660066"/>
                </a:solidFill>
              </a:rPr>
              <a:t> </a:t>
            </a:r>
            <a:r>
              <a:rPr lang="en-US" sz="1600" b="1" dirty="0" smtClean="0">
                <a:solidFill>
                  <a:srgbClr val="660066"/>
                </a:solidFill>
              </a:rPr>
              <a:t>= 50 Ω</a:t>
            </a:r>
            <a:r>
              <a:rPr lang="en-US" sz="1600" dirty="0" smtClean="0"/>
              <a:t>. This is the </a:t>
            </a:r>
            <a:r>
              <a:rPr lang="en-US" sz="1600" b="1" dirty="0" smtClean="0">
                <a:solidFill>
                  <a:srgbClr val="FF0000"/>
                </a:solidFill>
              </a:rPr>
              <a:t>ideal case</a:t>
            </a:r>
            <a:r>
              <a:rPr lang="en-US" sz="1600" dirty="0" smtClean="0"/>
              <a:t>.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en-US" sz="1600" dirty="0" smtClean="0"/>
              <a:t>If </a:t>
            </a:r>
            <a:r>
              <a:rPr lang="en-US" sz="1600" b="1" dirty="0" smtClean="0">
                <a:solidFill>
                  <a:srgbClr val="0000FF"/>
                </a:solidFill>
              </a:rPr>
              <a:t>coupling is different to zero</a:t>
            </a:r>
            <a:r>
              <a:rPr lang="en-US" sz="1600" dirty="0" smtClean="0"/>
              <a:t>:</a:t>
            </a:r>
          </a:p>
          <a:p>
            <a:pPr marL="742950" lvl="1" indent="-285750" algn="just">
              <a:buFont typeface="Calibri" pitchFamily="34" charset="0"/>
              <a:buChar char="→"/>
            </a:pPr>
            <a:r>
              <a:rPr lang="en-US" sz="1600" b="1" dirty="0" err="1" smtClean="0">
                <a:solidFill>
                  <a:srgbClr val="660066"/>
                </a:solidFill>
              </a:rPr>
              <a:t>Z</a:t>
            </a:r>
            <a:r>
              <a:rPr lang="en-US" sz="1600" b="1" baseline="-25000" dirty="0" err="1" smtClean="0">
                <a:solidFill>
                  <a:srgbClr val="660066"/>
                </a:solidFill>
              </a:rPr>
              <a:t>odd</a:t>
            </a:r>
            <a:r>
              <a:rPr lang="en-US" sz="1600" b="1" dirty="0" smtClean="0">
                <a:solidFill>
                  <a:srgbClr val="660066"/>
                </a:solidFill>
              </a:rPr>
              <a:t> = 50 Ω </a:t>
            </a:r>
            <a:r>
              <a:rPr lang="en-US" sz="1600" dirty="0" smtClean="0"/>
              <a:t>and </a:t>
            </a:r>
            <a:r>
              <a:rPr lang="en-US" sz="1600" b="1" dirty="0" err="1" smtClean="0">
                <a:solidFill>
                  <a:srgbClr val="660066"/>
                </a:solidFill>
              </a:rPr>
              <a:t>Z</a:t>
            </a:r>
            <a:r>
              <a:rPr lang="en-US" sz="1600" b="1" baseline="-25000" dirty="0" err="1" smtClean="0">
                <a:solidFill>
                  <a:srgbClr val="660066"/>
                </a:solidFill>
              </a:rPr>
              <a:t>even</a:t>
            </a:r>
            <a:r>
              <a:rPr lang="en-US" sz="1600" b="1" baseline="-25000" dirty="0" smtClean="0">
                <a:solidFill>
                  <a:srgbClr val="660066"/>
                </a:solidFill>
              </a:rPr>
              <a:t> </a:t>
            </a:r>
            <a:r>
              <a:rPr lang="en-US" sz="1600" b="1" dirty="0" smtClean="0">
                <a:solidFill>
                  <a:srgbClr val="660066"/>
                </a:solidFill>
              </a:rPr>
              <a:t>&gt; 50 Ω</a:t>
            </a:r>
            <a:r>
              <a:rPr lang="en-US" sz="1600" dirty="0" smtClean="0"/>
              <a:t>. The </a:t>
            </a:r>
            <a:r>
              <a:rPr lang="en-US" sz="1600" b="1" dirty="0" smtClean="0">
                <a:solidFill>
                  <a:srgbClr val="FF0000"/>
                </a:solidFill>
              </a:rPr>
              <a:t>beam coupling impedance  </a:t>
            </a:r>
            <a:r>
              <a:rPr lang="en-US" sz="1600" dirty="0" smtClean="0"/>
              <a:t>will increase in direct proportion to the value of the even mode characteristic impedance.</a:t>
            </a:r>
          </a:p>
          <a:p>
            <a:pPr marL="742950" lvl="1" indent="-285750" algn="just">
              <a:buFont typeface="Calibri" pitchFamily="34" charset="0"/>
              <a:buChar char="→"/>
            </a:pPr>
            <a:r>
              <a:rPr lang="en-US" sz="1600" b="1" dirty="0" err="1" smtClean="0">
                <a:solidFill>
                  <a:srgbClr val="660066"/>
                </a:solidFill>
              </a:rPr>
              <a:t>Z</a:t>
            </a:r>
            <a:r>
              <a:rPr lang="en-US" sz="1600" b="1" baseline="-25000" dirty="0" err="1" smtClean="0">
                <a:solidFill>
                  <a:srgbClr val="660066"/>
                </a:solidFill>
              </a:rPr>
              <a:t>even</a:t>
            </a:r>
            <a:r>
              <a:rPr lang="en-US" sz="1600" b="1" dirty="0" smtClean="0">
                <a:solidFill>
                  <a:srgbClr val="660066"/>
                </a:solidFill>
              </a:rPr>
              <a:t> = 50 Ω </a:t>
            </a:r>
            <a:r>
              <a:rPr lang="en-US" sz="1600" dirty="0" smtClean="0"/>
              <a:t>and </a:t>
            </a:r>
            <a:r>
              <a:rPr lang="en-US" sz="1600" b="1" dirty="0" err="1" smtClean="0">
                <a:solidFill>
                  <a:srgbClr val="660066"/>
                </a:solidFill>
              </a:rPr>
              <a:t>Z</a:t>
            </a:r>
            <a:r>
              <a:rPr lang="en-US" sz="1600" b="1" baseline="-25000" dirty="0" err="1" smtClean="0">
                <a:solidFill>
                  <a:srgbClr val="660066"/>
                </a:solidFill>
              </a:rPr>
              <a:t>odd</a:t>
            </a:r>
            <a:r>
              <a:rPr lang="en-US" sz="1600" b="1" dirty="0" smtClean="0">
                <a:solidFill>
                  <a:srgbClr val="660066"/>
                </a:solidFill>
              </a:rPr>
              <a:t> &lt; 50 Ω</a:t>
            </a:r>
            <a:r>
              <a:rPr lang="en-US" sz="1600" dirty="0" smtClean="0"/>
              <a:t>. The characteristic impedance of the </a:t>
            </a:r>
            <a:r>
              <a:rPr lang="en-US" sz="1600" dirty="0" err="1" smtClean="0"/>
              <a:t>striplines</a:t>
            </a:r>
            <a:r>
              <a:rPr lang="en-US" sz="1600" dirty="0" smtClean="0"/>
              <a:t>, seen by the pulse generator and the loads, is mismatched. As a result of the impedance mismatch, </a:t>
            </a:r>
            <a:r>
              <a:rPr lang="en-US" sz="1600" b="1" dirty="0" smtClean="0">
                <a:solidFill>
                  <a:srgbClr val="FF0000"/>
                </a:solidFill>
              </a:rPr>
              <a:t>multiple</a:t>
            </a:r>
            <a:r>
              <a:rPr lang="en-US" sz="1600" dirty="0" smtClean="0"/>
              <a:t> </a:t>
            </a:r>
            <a:r>
              <a:rPr lang="en-US" sz="1600" b="1" dirty="0" smtClean="0">
                <a:solidFill>
                  <a:srgbClr val="FF0000"/>
                </a:solidFill>
              </a:rPr>
              <a:t>reflections </a:t>
            </a:r>
            <a:r>
              <a:rPr lang="en-US" sz="1600" dirty="0" smtClean="0"/>
              <a:t>from the inductive adder can be expected.</a:t>
            </a:r>
          </a:p>
        </p:txBody>
      </p:sp>
      <p:sp>
        <p:nvSpPr>
          <p:cNvPr id="26" name="1 Título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es-ES" sz="2800" b="1" dirty="0" smtClean="0"/>
              <a:t>STRIPLINE DESIGN: CROSS SECTION STUDY</a:t>
            </a:r>
            <a:endParaRPr lang="es-ES" sz="2800" b="1" dirty="0"/>
          </a:p>
        </p:txBody>
      </p:sp>
    </p:spTree>
    <p:extLst>
      <p:ext uri="{BB962C8B-B14F-4D97-AF65-F5344CB8AC3E}">
        <p14:creationId xmlns:p14="http://schemas.microsoft.com/office/powerpoint/2010/main" val="58243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02034"/>
          </a:xfrm>
        </p:spPr>
        <p:txBody>
          <a:bodyPr>
            <a:noAutofit/>
          </a:bodyPr>
          <a:lstStyle/>
          <a:p>
            <a:r>
              <a:rPr lang="es-ES" sz="2400" b="1" dirty="0" smtClean="0"/>
              <a:t>STRIPLINE DESIGN: CROSS SECTION OPTIMIZATION</a:t>
            </a:r>
            <a:br>
              <a:rPr lang="es-ES" sz="2400" b="1" dirty="0" smtClean="0"/>
            </a:br>
            <a:r>
              <a:rPr lang="es-ES" sz="2400" b="1" dirty="0" smtClean="0"/>
              <a:t>FOR A 50 </a:t>
            </a:r>
            <a:r>
              <a:rPr lang="el-GR" sz="2400" b="1" dirty="0" smtClean="0"/>
              <a:t>Ω</a:t>
            </a:r>
            <a:r>
              <a:rPr lang="es-ES" sz="2400" b="1" dirty="0" smtClean="0"/>
              <a:t> EVEN MODE CHARACTERISTIC IMPEDANCE</a:t>
            </a:r>
            <a:endParaRPr lang="es-ES" sz="24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5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23709557"/>
                  </p:ext>
                </p:extLst>
              </p:nvPr>
            </p:nvGraphicFramePr>
            <p:xfrm>
              <a:off x="899592" y="836712"/>
              <a:ext cx="7344816" cy="243332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2092135"/>
                    <a:gridCol w="517714"/>
                    <a:gridCol w="930593"/>
                    <a:gridCol w="984504"/>
                    <a:gridCol w="940372"/>
                    <a:gridCol w="1879498"/>
                  </a:tblGrid>
                  <a:tr h="37084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 smtClean="0"/>
                            <a:t>Configuration</a:t>
                          </a:r>
                          <a:endParaRPr lang="es-ES" sz="16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R (mm)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s-ES" sz="1600" i="1" smtClean="0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s-ES" sz="1600" smtClean="0">
                                      <a:latin typeface="Cambria Math"/>
                                    </a:rPr>
                                    <m:t>𝝓</m:t>
                                  </m:r>
                                </m:e>
                                <m:sub>
                                  <m:r>
                                    <a:rPr lang="es-ES" sz="1600" smtClean="0">
                                      <a:latin typeface="Cambria Math"/>
                                    </a:rPr>
                                    <m:t>𝟎</m:t>
                                  </m:r>
                                </m:sub>
                              </m:sSub>
                            </m:oMath>
                          </a14:m>
                          <a:r>
                            <a:rPr lang="es-ES" sz="1600" dirty="0" smtClean="0"/>
                            <a:t> (</a:t>
                          </a:r>
                          <a:r>
                            <a:rPr lang="es-ES" sz="1600" dirty="0" err="1" smtClean="0"/>
                            <a:t>radians</a:t>
                          </a:r>
                          <a:r>
                            <a:rPr lang="es-ES" sz="1600" dirty="0" smtClean="0"/>
                            <a:t>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 smtClean="0"/>
                            <a:t>Z</a:t>
                          </a:r>
                          <a:r>
                            <a:rPr lang="es-ES" sz="1600" baseline="-25000" dirty="0" err="1" smtClean="0"/>
                            <a:t>odd</a:t>
                          </a:r>
                          <a:r>
                            <a:rPr lang="es-ES" sz="1600" baseline="0" dirty="0" smtClean="0"/>
                            <a:t> (</a:t>
                          </a:r>
                          <a:r>
                            <a:rPr lang="el-GR" sz="1600" baseline="0" dirty="0" smtClean="0"/>
                            <a:t>Ω</a:t>
                          </a:r>
                          <a:r>
                            <a:rPr lang="es-ES" sz="1600" baseline="0" dirty="0" smtClean="0"/>
                            <a:t>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Field </a:t>
                          </a:r>
                          <a:r>
                            <a:rPr lang="es-ES" sz="1600" dirty="0" err="1" smtClean="0"/>
                            <a:t>inhomogeneity</a:t>
                          </a:r>
                          <a:r>
                            <a:rPr lang="es-ES" sz="1600" baseline="0" dirty="0" smtClean="0"/>
                            <a:t> (%)</a:t>
                          </a:r>
                          <a:endParaRPr lang="es-E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ES" sz="1600" b="1" dirty="0" smtClean="0"/>
                            <a:t>Flat </a:t>
                          </a:r>
                          <a:r>
                            <a:rPr lang="es-ES" sz="1600" b="1" dirty="0" err="1" smtClean="0"/>
                            <a:t>electrode</a:t>
                          </a:r>
                          <a:endParaRPr lang="es-ES" sz="16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smtClean="0"/>
                            <a:t>(a)</a:t>
                          </a:r>
                          <a:endParaRPr lang="es-E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25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36.8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0.01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FFF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ES" sz="1600" dirty="0" err="1" smtClean="0"/>
                            <a:t>Curved</a:t>
                          </a:r>
                          <a:r>
                            <a:rPr lang="es-ES" sz="1600" baseline="0" dirty="0" smtClean="0"/>
                            <a:t> </a:t>
                          </a:r>
                          <a:r>
                            <a:rPr lang="es-ES" sz="1600" baseline="0" dirty="0" err="1" smtClean="0"/>
                            <a:t>electrode</a:t>
                          </a:r>
                          <a:endParaRPr lang="es-ES" sz="16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(b)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2.6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37.0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1.3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370840">
                    <a:tc rowSpan="3">
                      <a:txBody>
                        <a:bodyPr/>
                        <a:lstStyle/>
                        <a:p>
                          <a:r>
                            <a:rPr lang="es-ES" sz="1600" b="1" dirty="0" err="1" smtClean="0"/>
                            <a:t>Halfmoon</a:t>
                          </a:r>
                          <a:r>
                            <a:rPr lang="es-ES" sz="1600" b="1" baseline="0" dirty="0" smtClean="0"/>
                            <a:t> </a:t>
                          </a:r>
                          <a:r>
                            <a:rPr lang="es-ES" sz="1600" b="1" baseline="0" dirty="0" err="1" smtClean="0"/>
                            <a:t>electrode</a:t>
                          </a:r>
                          <a:endParaRPr lang="es-E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(c)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1.5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35.2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0.03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0" dirty="0" smtClean="0"/>
                            <a:t>(d)</a:t>
                          </a:r>
                          <a:endParaRPr lang="es-ES" sz="16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34.2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smtClean="0"/>
                            <a:t>± 0.01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smtClean="0"/>
                            <a:t>(e)</a:t>
                          </a:r>
                          <a:endParaRPr lang="es-E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1.8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40.9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smtClean="0"/>
                            <a:t>± 0.01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FFF00"/>
                        </a:solidFill>
                      </a:tcPr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5 Tabla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123709557"/>
                  </p:ext>
                </p:extLst>
              </p:nvPr>
            </p:nvGraphicFramePr>
            <p:xfrm>
              <a:off x="899592" y="836712"/>
              <a:ext cx="7344816" cy="2433320"/>
            </p:xfrm>
            <a:graphic>
              <a:graphicData uri="http://schemas.openxmlformats.org/drawingml/2006/table">
                <a:tbl>
                  <a:tblPr firstRow="1" bandRow="1">
                    <a:tableStyleId>{7E9639D4-E3E2-4D34-9284-5A2195B3D0D7}</a:tableStyleId>
                  </a:tblPr>
                  <a:tblGrid>
                    <a:gridCol w="2092135"/>
                    <a:gridCol w="517714"/>
                    <a:gridCol w="930593"/>
                    <a:gridCol w="984504"/>
                    <a:gridCol w="940372"/>
                    <a:gridCol w="1879498"/>
                  </a:tblGrid>
                  <a:tr h="579120">
                    <a:tc gridSpan="2"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 smtClean="0"/>
                            <a:t>Configuration</a:t>
                          </a:r>
                          <a:endParaRPr lang="es-ES" sz="1600" dirty="0"/>
                        </a:p>
                      </a:txBody>
                      <a:tcPr anchor="ctr"/>
                    </a:tc>
                    <a:tc h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R (mm)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endParaRPr lang="es-ES"/>
                        </a:p>
                      </a:txBody>
                      <a:tcPr anchor="ctr">
                        <a:blipFill rotWithShape="1">
                          <a:blip r:embed="rId3"/>
                          <a:stretch>
                            <a:fillRect l="-358642" t="-3158" r="-285802" b="-33157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err="1" smtClean="0"/>
                            <a:t>Z</a:t>
                          </a:r>
                          <a:r>
                            <a:rPr lang="es-ES" sz="1600" baseline="-25000" dirty="0" err="1" smtClean="0"/>
                            <a:t>odd</a:t>
                          </a:r>
                          <a:r>
                            <a:rPr lang="es-ES" sz="1600" baseline="0" dirty="0" smtClean="0"/>
                            <a:t> (</a:t>
                          </a:r>
                          <a:r>
                            <a:rPr lang="el-GR" sz="1600" baseline="0" dirty="0" smtClean="0"/>
                            <a:t>Ω</a:t>
                          </a:r>
                          <a:r>
                            <a:rPr lang="es-ES" sz="1600" baseline="0" dirty="0" smtClean="0"/>
                            <a:t>)</a:t>
                          </a:r>
                          <a:endParaRPr lang="es-ES" sz="16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Field </a:t>
                          </a:r>
                          <a:r>
                            <a:rPr lang="es-ES" sz="1600" dirty="0" err="1" smtClean="0"/>
                            <a:t>inhomogeneity</a:t>
                          </a:r>
                          <a:r>
                            <a:rPr lang="es-ES" sz="1600" baseline="0" dirty="0" smtClean="0"/>
                            <a:t> (%)</a:t>
                          </a:r>
                          <a:endParaRPr lang="es-ES" sz="1600" dirty="0"/>
                        </a:p>
                      </a:txBody>
                      <a:tcPr anchor="ctr"/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ES" sz="1600" b="1" dirty="0" smtClean="0"/>
                            <a:t>Flat </a:t>
                          </a:r>
                          <a:r>
                            <a:rPr lang="es-ES" sz="1600" b="1" dirty="0" err="1" smtClean="0"/>
                            <a:t>electrode</a:t>
                          </a:r>
                          <a:endParaRPr lang="es-ES" sz="1600" b="1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smtClean="0"/>
                            <a:t>(a)</a:t>
                          </a:r>
                          <a:endParaRPr lang="es-E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25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36.8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0.01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FFF00"/>
                        </a:solidFill>
                      </a:tcPr>
                    </a:tc>
                  </a:tr>
                  <a:tr h="370840">
                    <a:tc>
                      <a:txBody>
                        <a:bodyPr/>
                        <a:lstStyle/>
                        <a:p>
                          <a:r>
                            <a:rPr lang="es-ES" sz="1600" dirty="0" err="1" smtClean="0"/>
                            <a:t>Curved</a:t>
                          </a:r>
                          <a:r>
                            <a:rPr lang="es-ES" sz="1600" baseline="0" dirty="0" smtClean="0"/>
                            <a:t> </a:t>
                          </a:r>
                          <a:r>
                            <a:rPr lang="es-ES" sz="1600" baseline="0" dirty="0" err="1" smtClean="0"/>
                            <a:t>electrode</a:t>
                          </a:r>
                          <a:endParaRPr lang="es-ES" sz="1600" dirty="0"/>
                        </a:p>
                      </a:txBody>
                      <a:tcPr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(b)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2.6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37.0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1.3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370840">
                    <a:tc rowSpan="3">
                      <a:txBody>
                        <a:bodyPr/>
                        <a:lstStyle/>
                        <a:p>
                          <a:r>
                            <a:rPr lang="es-ES" sz="1600" b="1" dirty="0" err="1" smtClean="0"/>
                            <a:t>Halfmoon</a:t>
                          </a:r>
                          <a:r>
                            <a:rPr lang="es-ES" sz="1600" b="1" baseline="0" dirty="0" smtClean="0"/>
                            <a:t> </a:t>
                          </a:r>
                          <a:r>
                            <a:rPr lang="es-ES" sz="1600" b="1" baseline="0" dirty="0" err="1" smtClean="0"/>
                            <a:t>electrode</a:t>
                          </a:r>
                          <a:endParaRPr lang="es-ES" sz="1600" b="1" dirty="0"/>
                        </a:p>
                      </a:txBody>
                      <a:tcPr anchor="ctr"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(c)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1.5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35.2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± 0.03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0" dirty="0" smtClean="0"/>
                            <a:t>(d)</a:t>
                          </a:r>
                          <a:endParaRPr lang="es-ES" sz="1600" b="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34.2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smtClean="0"/>
                            <a:t>± 0.01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noFill/>
                      </a:tcPr>
                    </a:tc>
                  </a:tr>
                  <a:tr h="370840">
                    <a:tc vMerge="1">
                      <a:txBody>
                        <a:bodyPr/>
                        <a:lstStyle/>
                        <a:p>
                          <a:endParaRPr lang="es-ES" dirty="0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b="1" dirty="0" smtClean="0"/>
                            <a:t>(e)</a:t>
                          </a:r>
                          <a:endParaRPr lang="es-ES" sz="1600" b="1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20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1.8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s-ES" sz="1600" dirty="0" smtClean="0"/>
                            <a:t>40.9</a:t>
                          </a:r>
                          <a:endParaRPr lang="es-ES" sz="1600" dirty="0"/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lnR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R>
                        <a:solidFill>
                          <a:srgbClr val="FFFF0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marL="0" marR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s-ES" sz="1600" dirty="0" smtClean="0"/>
                            <a:t>± 0.01</a:t>
                          </a:r>
                        </a:p>
                      </a:txBody>
                      <a:tcPr anchor="ctr">
                        <a:lnL w="12700" cap="flat" cmpd="sng" algn="ctr">
                          <a:solidFill>
                            <a:schemeClr val="tx1"/>
                          </a:solidFill>
                          <a:prstDash val="solid"/>
                          <a:round/>
                          <a:headEnd type="none" w="med" len="med"/>
                          <a:tailEnd type="none" w="med" len="med"/>
                        </a:lnL>
                        <a:solidFill>
                          <a:srgbClr val="FFFF00"/>
                        </a:solidFill>
                      </a:tcPr>
                    </a:tc>
                  </a:tr>
                </a:tbl>
              </a:graphicData>
            </a:graphic>
          </p:graphicFrame>
        </mc:Fallback>
      </mc:AlternateContent>
      <p:sp>
        <p:nvSpPr>
          <p:cNvPr id="8" name="7 CuadroTexto"/>
          <p:cNvSpPr txBox="1"/>
          <p:nvPr/>
        </p:nvSpPr>
        <p:spPr>
          <a:xfrm>
            <a:off x="539552" y="3284984"/>
            <a:ext cx="48965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q"/>
            </a:pPr>
            <a:r>
              <a:rPr lang="es-ES" sz="1600" dirty="0" smtClean="0"/>
              <a:t>Flat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 </a:t>
            </a:r>
            <a:r>
              <a:rPr lang="es-ES" sz="1600" dirty="0" err="1" smtClean="0"/>
              <a:t>allow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50 </a:t>
            </a:r>
            <a:r>
              <a:rPr lang="el-GR" sz="1600" dirty="0" smtClean="0"/>
              <a:t>Ω</a:t>
            </a:r>
            <a:r>
              <a:rPr lang="en-GB" sz="1600" dirty="0" smtClean="0"/>
              <a:t> even mode </a:t>
            </a:r>
            <a:r>
              <a:rPr lang="es-ES" sz="1600" dirty="0" err="1" smtClean="0"/>
              <a:t>characteristic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and a </a:t>
            </a:r>
            <a:r>
              <a:rPr lang="es-ES" sz="1600" dirty="0" err="1" smtClean="0"/>
              <a:t>field</a:t>
            </a:r>
            <a:r>
              <a:rPr lang="es-ES" sz="1600" dirty="0" smtClean="0"/>
              <a:t> </a:t>
            </a:r>
            <a:r>
              <a:rPr lang="es-ES" sz="1600" dirty="0" err="1" smtClean="0"/>
              <a:t>homogeneity</a:t>
            </a:r>
            <a:r>
              <a:rPr lang="es-ES" sz="1600" dirty="0" smtClean="0"/>
              <a:t> </a:t>
            </a:r>
            <a:r>
              <a:rPr lang="es-ES" sz="1600" dirty="0"/>
              <a:t>of ± </a:t>
            </a:r>
            <a:r>
              <a:rPr lang="es-ES" sz="1600" dirty="0" smtClean="0"/>
              <a:t>0.01 % </a:t>
            </a:r>
            <a:r>
              <a:rPr lang="es-ES" sz="1600" dirty="0" err="1" smtClean="0"/>
              <a:t>with</a:t>
            </a:r>
            <a:r>
              <a:rPr lang="es-ES" sz="1600" dirty="0" smtClean="0"/>
              <a:t> a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pipe </a:t>
            </a:r>
            <a:r>
              <a:rPr lang="es-ES" sz="1600" dirty="0" err="1" smtClean="0"/>
              <a:t>radius</a:t>
            </a:r>
            <a:r>
              <a:rPr lang="es-ES" sz="1600" dirty="0" smtClean="0"/>
              <a:t> of 25 </a:t>
            </a:r>
            <a:r>
              <a:rPr lang="es-ES" sz="1600" dirty="0" err="1" smtClean="0"/>
              <a:t>mm.</a:t>
            </a:r>
            <a:r>
              <a:rPr lang="es-ES" sz="1600" dirty="0" smtClean="0"/>
              <a:t> </a:t>
            </a:r>
            <a:r>
              <a:rPr lang="es-ES" sz="1600" dirty="0" err="1" smtClean="0"/>
              <a:t>However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odd</a:t>
            </a:r>
            <a:r>
              <a:rPr lang="es-ES" sz="1600" dirty="0" smtClean="0"/>
              <a:t> </a:t>
            </a:r>
            <a:r>
              <a:rPr lang="es-ES" sz="1600" dirty="0" err="1" smtClean="0"/>
              <a:t>mode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not</a:t>
            </a:r>
            <a:r>
              <a:rPr lang="es-ES" sz="1600" dirty="0" smtClean="0"/>
              <a:t> ideal.</a:t>
            </a:r>
          </a:p>
          <a:p>
            <a:pPr marL="285750" indent="-285750" algn="just">
              <a:buFont typeface="Wingdings" pitchFamily="2" charset="2"/>
              <a:buChar char="q"/>
            </a:pPr>
            <a:r>
              <a:rPr lang="es-ES" sz="1600" dirty="0" err="1" smtClean="0"/>
              <a:t>Halfmoon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electrodes</a:t>
            </a:r>
            <a:r>
              <a:rPr lang="es-ES" sz="1600" dirty="0" smtClean="0"/>
              <a:t>, </a:t>
            </a:r>
            <a:r>
              <a:rPr lang="es-ES" sz="1600" dirty="0" err="1" smtClean="0"/>
              <a:t>with</a:t>
            </a:r>
            <a:r>
              <a:rPr lang="es-ES" sz="1600" dirty="0" smtClean="0"/>
              <a:t> a </a:t>
            </a:r>
            <a:r>
              <a:rPr lang="es-ES" sz="1600" dirty="0" err="1" smtClean="0"/>
              <a:t>reduced</a:t>
            </a:r>
            <a:r>
              <a:rPr lang="es-ES" sz="1600" dirty="0" smtClean="0"/>
              <a:t> </a:t>
            </a:r>
            <a:r>
              <a:rPr lang="es-ES" sz="1600" dirty="0" err="1" smtClean="0"/>
              <a:t>coverage</a:t>
            </a:r>
            <a:r>
              <a:rPr lang="es-ES" sz="1600" dirty="0" smtClean="0"/>
              <a:t> </a:t>
            </a:r>
            <a:r>
              <a:rPr lang="es-ES" sz="1600" dirty="0" err="1" smtClean="0"/>
              <a:t>angle</a:t>
            </a:r>
            <a:r>
              <a:rPr lang="es-ES" sz="1600" dirty="0" smtClean="0"/>
              <a:t>, </a:t>
            </a:r>
            <a:r>
              <a:rPr lang="es-ES" sz="1600" dirty="0" err="1" smtClean="0"/>
              <a:t>allow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better</a:t>
            </a:r>
            <a:r>
              <a:rPr lang="es-ES" sz="1600" dirty="0" smtClean="0"/>
              <a:t> </a:t>
            </a:r>
            <a:r>
              <a:rPr lang="es-ES" sz="1600" dirty="0" err="1" smtClean="0"/>
              <a:t>optimization</a:t>
            </a:r>
            <a:r>
              <a:rPr lang="es-ES" sz="1600" dirty="0" smtClean="0"/>
              <a:t> of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odd</a:t>
            </a:r>
            <a:r>
              <a:rPr lang="es-ES" sz="1600" dirty="0" smtClean="0"/>
              <a:t> </a:t>
            </a:r>
            <a:r>
              <a:rPr lang="es-ES" sz="1600" dirty="0" err="1" smtClean="0"/>
              <a:t>mode</a:t>
            </a:r>
            <a:r>
              <a:rPr lang="es-ES" sz="1600" dirty="0" smtClean="0"/>
              <a:t> </a:t>
            </a:r>
            <a:r>
              <a:rPr lang="es-ES" sz="1600" dirty="0" err="1" smtClean="0"/>
              <a:t>characteristic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, </a:t>
            </a:r>
            <a:r>
              <a:rPr lang="es-ES" sz="1600" dirty="0" err="1" smtClean="0"/>
              <a:t>with</a:t>
            </a:r>
            <a:r>
              <a:rPr lang="es-ES" sz="1600" dirty="0" smtClean="0"/>
              <a:t> a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pipe </a:t>
            </a:r>
            <a:r>
              <a:rPr lang="es-ES" sz="1600" dirty="0" err="1" smtClean="0"/>
              <a:t>radius</a:t>
            </a:r>
            <a:r>
              <a:rPr lang="es-ES" sz="1600" dirty="0" smtClean="0"/>
              <a:t> of 20 mm, </a:t>
            </a:r>
            <a:r>
              <a:rPr lang="es-ES" sz="1600" dirty="0" err="1" smtClean="0"/>
              <a:t>while</a:t>
            </a:r>
            <a:r>
              <a:rPr lang="es-ES" sz="1600" dirty="0" smtClean="0"/>
              <a:t> </a:t>
            </a:r>
            <a:r>
              <a:rPr lang="es-ES" sz="1600" dirty="0" err="1" smtClean="0"/>
              <a:t>achieving</a:t>
            </a:r>
            <a:r>
              <a:rPr lang="es-ES" sz="1600" dirty="0" smtClean="0"/>
              <a:t> </a:t>
            </a:r>
            <a:r>
              <a:rPr lang="es-ES" sz="1600" dirty="0"/>
              <a:t>50 </a:t>
            </a:r>
            <a:r>
              <a:rPr lang="el-GR" sz="1600" dirty="0"/>
              <a:t>Ω</a:t>
            </a:r>
            <a:r>
              <a:rPr lang="en-GB" sz="1600" dirty="0"/>
              <a:t> even mode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.</a:t>
            </a:r>
          </a:p>
        </p:txBody>
      </p:sp>
      <p:pic>
        <p:nvPicPr>
          <p:cNvPr id="9" name="8 Imagen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95" t="29041" r="15479" b="29940"/>
          <a:stretch/>
        </p:blipFill>
        <p:spPr>
          <a:xfrm>
            <a:off x="5436097" y="3573016"/>
            <a:ext cx="3312368" cy="1461471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1331640" y="5580529"/>
            <a:ext cx="6840760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s-ES" sz="1600" dirty="0" smtClean="0"/>
              <a:t>A </a:t>
            </a:r>
            <a:r>
              <a:rPr lang="es-ES" sz="1600" dirty="0" err="1" smtClean="0"/>
              <a:t>small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pipe </a:t>
            </a:r>
            <a:r>
              <a:rPr lang="es-ES" sz="1600" dirty="0" err="1" smtClean="0"/>
              <a:t>radius</a:t>
            </a:r>
            <a:r>
              <a:rPr lang="es-ES" sz="1600" dirty="0" smtClean="0"/>
              <a:t>  </a:t>
            </a:r>
            <a:r>
              <a:rPr lang="es-ES" sz="1600" dirty="0" err="1" smtClean="0"/>
              <a:t>results</a:t>
            </a:r>
            <a:r>
              <a:rPr lang="es-ES" sz="1600" dirty="0" smtClean="0"/>
              <a:t> in </a:t>
            </a:r>
            <a:r>
              <a:rPr lang="es-ES" sz="1600" dirty="0" err="1" smtClean="0"/>
              <a:t>closer</a:t>
            </a:r>
            <a:r>
              <a:rPr lang="es-ES" sz="1600" dirty="0" smtClean="0"/>
              <a:t> </a:t>
            </a:r>
            <a:r>
              <a:rPr lang="es-ES" sz="1600" dirty="0" err="1" smtClean="0"/>
              <a:t>values</a:t>
            </a:r>
            <a:r>
              <a:rPr lang="es-ES" sz="1600" dirty="0" smtClean="0"/>
              <a:t> of </a:t>
            </a:r>
            <a:r>
              <a:rPr lang="es-ES" sz="1600" dirty="0" err="1" smtClean="0"/>
              <a:t>even</a:t>
            </a:r>
            <a:r>
              <a:rPr lang="es-ES" sz="1600" dirty="0" smtClean="0"/>
              <a:t> and </a:t>
            </a:r>
            <a:r>
              <a:rPr lang="es-ES" sz="1600" dirty="0" err="1" smtClean="0"/>
              <a:t>odd</a:t>
            </a:r>
            <a:r>
              <a:rPr lang="es-ES" sz="1600" dirty="0" smtClean="0"/>
              <a:t> </a:t>
            </a:r>
            <a:r>
              <a:rPr lang="es-ES" sz="1600" dirty="0" err="1" smtClean="0"/>
              <a:t>mode</a:t>
            </a:r>
            <a:r>
              <a:rPr lang="es-ES" sz="1600" dirty="0" smtClean="0"/>
              <a:t> </a:t>
            </a:r>
            <a:r>
              <a:rPr lang="es-ES" sz="1600" dirty="0" err="1" smtClean="0"/>
              <a:t>characteristic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impedances</a:t>
            </a:r>
            <a:r>
              <a:rPr lang="es-ES" sz="1600" dirty="0" smtClean="0"/>
              <a:t>.</a:t>
            </a:r>
            <a:endParaRPr lang="es-ES" sz="1600" dirty="0"/>
          </a:p>
        </p:txBody>
      </p:sp>
      <p:sp>
        <p:nvSpPr>
          <p:cNvPr id="11" name="10 CuadroTexto"/>
          <p:cNvSpPr txBox="1"/>
          <p:nvPr/>
        </p:nvSpPr>
        <p:spPr>
          <a:xfrm>
            <a:off x="827584" y="6156593"/>
            <a:ext cx="777686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smtClean="0">
                <a:solidFill>
                  <a:srgbClr val="0000FF"/>
                </a:solidFill>
              </a:rPr>
              <a:t>In </a:t>
            </a:r>
            <a:r>
              <a:rPr lang="es-ES" sz="1600" dirty="0" err="1" smtClean="0">
                <a:solidFill>
                  <a:srgbClr val="0000FF"/>
                </a:solidFill>
              </a:rPr>
              <a:t>the</a:t>
            </a:r>
            <a:r>
              <a:rPr lang="es-ES" sz="1600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</a:rPr>
              <a:t>following</a:t>
            </a:r>
            <a:r>
              <a:rPr lang="es-ES" sz="1600" dirty="0" smtClean="0">
                <a:solidFill>
                  <a:srgbClr val="0000FF"/>
                </a:solidFill>
              </a:rPr>
              <a:t>, </a:t>
            </a:r>
            <a:r>
              <a:rPr lang="es-ES" sz="1600" dirty="0" err="1" smtClean="0">
                <a:solidFill>
                  <a:srgbClr val="0000FF"/>
                </a:solidFill>
              </a:rPr>
              <a:t>some</a:t>
            </a:r>
            <a:r>
              <a:rPr lang="es-ES" sz="1600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</a:rPr>
              <a:t>features</a:t>
            </a:r>
            <a:r>
              <a:rPr lang="es-ES" sz="1600" dirty="0" smtClean="0">
                <a:solidFill>
                  <a:srgbClr val="0000FF"/>
                </a:solidFill>
              </a:rPr>
              <a:t> of </a:t>
            </a:r>
            <a:r>
              <a:rPr lang="es-ES" sz="1600" dirty="0" err="1" smtClean="0">
                <a:solidFill>
                  <a:srgbClr val="0000FF"/>
                </a:solidFill>
              </a:rPr>
              <a:t>the</a:t>
            </a:r>
            <a:r>
              <a:rPr lang="es-ES" sz="1600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</a:rPr>
              <a:t>halfmoon</a:t>
            </a:r>
            <a:r>
              <a:rPr lang="es-ES" sz="1600" dirty="0" smtClean="0">
                <a:solidFill>
                  <a:srgbClr val="0000FF"/>
                </a:solidFill>
              </a:rPr>
              <a:t> and flat </a:t>
            </a:r>
            <a:r>
              <a:rPr lang="es-ES" sz="1600" dirty="0" err="1" smtClean="0">
                <a:solidFill>
                  <a:srgbClr val="0000FF"/>
                </a:solidFill>
              </a:rPr>
              <a:t>electrodes</a:t>
            </a:r>
            <a:r>
              <a:rPr lang="es-ES" sz="1600" dirty="0" smtClean="0">
                <a:solidFill>
                  <a:srgbClr val="0000FF"/>
                </a:solidFill>
              </a:rPr>
              <a:t> are </a:t>
            </a:r>
            <a:r>
              <a:rPr lang="es-ES" sz="1600" dirty="0" err="1" smtClean="0">
                <a:solidFill>
                  <a:srgbClr val="0000FF"/>
                </a:solidFill>
              </a:rPr>
              <a:t>compared</a:t>
            </a:r>
            <a:r>
              <a:rPr lang="es-ES" sz="1600" dirty="0" smtClean="0">
                <a:solidFill>
                  <a:srgbClr val="0000FF"/>
                </a:solidFill>
              </a:rPr>
              <a:t>, </a:t>
            </a:r>
            <a:r>
              <a:rPr lang="es-ES" sz="1600" dirty="0" err="1" smtClean="0">
                <a:solidFill>
                  <a:srgbClr val="0000FF"/>
                </a:solidFill>
              </a:rPr>
              <a:t>which</a:t>
            </a:r>
            <a:r>
              <a:rPr lang="es-ES" sz="1600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</a:rPr>
              <a:t>will</a:t>
            </a:r>
            <a:r>
              <a:rPr lang="es-ES" sz="1600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</a:rPr>
              <a:t>allow</a:t>
            </a:r>
            <a:r>
              <a:rPr lang="es-ES" sz="1600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</a:rPr>
              <a:t>the</a:t>
            </a:r>
            <a:r>
              <a:rPr lang="es-ES" sz="1600" dirty="0" smtClean="0">
                <a:solidFill>
                  <a:srgbClr val="0000FF"/>
                </a:solidFill>
              </a:rPr>
              <a:t> final </a:t>
            </a:r>
            <a:r>
              <a:rPr lang="es-ES" sz="1600" dirty="0" err="1" smtClean="0">
                <a:solidFill>
                  <a:srgbClr val="0000FF"/>
                </a:solidFill>
              </a:rPr>
              <a:t>geometric</a:t>
            </a:r>
            <a:r>
              <a:rPr lang="es-ES" sz="1600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</a:rPr>
              <a:t>design</a:t>
            </a:r>
            <a:r>
              <a:rPr lang="es-ES" sz="1600" dirty="0" smtClean="0">
                <a:solidFill>
                  <a:srgbClr val="0000FF"/>
                </a:solidFill>
              </a:rPr>
              <a:t> of </a:t>
            </a:r>
            <a:r>
              <a:rPr lang="es-ES" sz="1600" dirty="0" err="1" smtClean="0">
                <a:solidFill>
                  <a:srgbClr val="0000FF"/>
                </a:solidFill>
              </a:rPr>
              <a:t>the</a:t>
            </a:r>
            <a:r>
              <a:rPr lang="es-ES" sz="1600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</a:rPr>
              <a:t>striplines</a:t>
            </a:r>
            <a:r>
              <a:rPr lang="es-ES" sz="1600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>
                <a:solidFill>
                  <a:srgbClr val="0000FF"/>
                </a:solidFill>
              </a:rPr>
              <a:t>to</a:t>
            </a:r>
            <a:r>
              <a:rPr lang="es-ES" sz="1600" dirty="0" smtClean="0">
                <a:solidFill>
                  <a:srgbClr val="0000FF"/>
                </a:solidFill>
              </a:rPr>
              <a:t> be </a:t>
            </a:r>
            <a:r>
              <a:rPr lang="es-ES" sz="1600" dirty="0" err="1" smtClean="0">
                <a:solidFill>
                  <a:srgbClr val="0000FF"/>
                </a:solidFill>
              </a:rPr>
              <a:t>chosen</a:t>
            </a:r>
            <a:r>
              <a:rPr lang="es-ES" sz="1600" dirty="0" smtClean="0">
                <a:solidFill>
                  <a:srgbClr val="0000FF"/>
                </a:solidFill>
              </a:rPr>
              <a:t>.</a:t>
            </a:r>
            <a:endParaRPr lang="es-ES" sz="1600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024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es-ES" sz="2800" b="1" dirty="0" smtClean="0"/>
              <a:t>REFLECTION STUDIES DUE TO IMPEDANCE MISMATCHING</a:t>
            </a:r>
            <a:endParaRPr lang="es-ES" sz="28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-171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>
              <a:solidFill>
                <a:prstClr val="black"/>
              </a:solidFill>
            </a:endParaRPr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56322" name="Picture 2" descr="C:\Users\cbelver\Desktop\stripline kicker\imagenes\feedthrough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8205" b="34393"/>
          <a:stretch/>
        </p:blipFill>
        <p:spPr bwMode="auto">
          <a:xfrm>
            <a:off x="395536" y="464068"/>
            <a:ext cx="2116883" cy="15247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3 CuadroTexto"/>
          <p:cNvSpPr txBox="1"/>
          <p:nvPr/>
        </p:nvSpPr>
        <p:spPr>
          <a:xfrm>
            <a:off x="2728443" y="412209"/>
            <a:ext cx="6400793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1600" dirty="0" smtClean="0"/>
              <a:t>A total of four coaxial </a:t>
            </a:r>
            <a:r>
              <a:rPr lang="en-US" sz="1600" b="1" dirty="0" err="1" smtClean="0">
                <a:solidFill>
                  <a:srgbClr val="0000FF"/>
                </a:solidFill>
              </a:rPr>
              <a:t>feedthroughs</a:t>
            </a:r>
            <a:r>
              <a:rPr lang="en-US" sz="1600" dirty="0" smtClean="0"/>
              <a:t>, with 50 Ω characteristic impedance, are required to transfer power: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sz="1600" dirty="0" smtClean="0"/>
              <a:t>from the inductive adders to the two electrodes, 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sz="1600" dirty="0" smtClean="0"/>
              <a:t>from the electrodes to the two loads.</a:t>
            </a:r>
          </a:p>
          <a:p>
            <a:pPr algn="just"/>
            <a:r>
              <a:rPr lang="en-US" sz="1600" dirty="0" smtClean="0"/>
              <a:t>Multiple reflections could be expected due to, basically, two </a:t>
            </a:r>
            <a:r>
              <a:rPr lang="en-US" sz="1600" b="1" dirty="0" smtClean="0">
                <a:solidFill>
                  <a:srgbClr val="0000FF"/>
                </a:solidFill>
              </a:rPr>
              <a:t>mismatching</a:t>
            </a:r>
            <a:r>
              <a:rPr lang="en-US" sz="1600" dirty="0" smtClean="0"/>
              <a:t> problems: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sz="1600" dirty="0" smtClean="0"/>
              <a:t>The </a:t>
            </a:r>
            <a:r>
              <a:rPr lang="en-US" sz="1600" dirty="0" err="1" smtClean="0"/>
              <a:t>feedthroughs</a:t>
            </a:r>
            <a:r>
              <a:rPr lang="en-US" sz="1600" dirty="0" smtClean="0"/>
              <a:t> are coaxial outside of the </a:t>
            </a:r>
            <a:r>
              <a:rPr lang="en-US" sz="1600" dirty="0" err="1" smtClean="0"/>
              <a:t>stripline</a:t>
            </a:r>
            <a:r>
              <a:rPr lang="en-US" sz="1600" dirty="0" smtClean="0"/>
              <a:t> beam pipe but the connection from a </a:t>
            </a:r>
            <a:r>
              <a:rPr lang="en-US" sz="1600" dirty="0" err="1" smtClean="0"/>
              <a:t>feedthrough</a:t>
            </a:r>
            <a:r>
              <a:rPr lang="en-US" sz="1600" dirty="0" smtClean="0"/>
              <a:t> to an electrode cannot be coaxial: the characteristic impedance of the connection to the electrode is not 50 Ω.</a:t>
            </a:r>
          </a:p>
          <a:p>
            <a:pPr marL="285750" indent="-285750" algn="just">
              <a:buFont typeface="Wingdings" pitchFamily="2" charset="2"/>
              <a:buChar char="§"/>
            </a:pPr>
            <a:r>
              <a:rPr lang="en-US" sz="1600" dirty="0" smtClean="0"/>
              <a:t>During the kicker operation, the </a:t>
            </a:r>
            <a:r>
              <a:rPr lang="en-US" sz="1600" dirty="0" err="1" smtClean="0"/>
              <a:t>stripline</a:t>
            </a:r>
            <a:r>
              <a:rPr lang="en-US" sz="1600" dirty="0" smtClean="0"/>
              <a:t> characteristic impedance is lower than 50 Ω.</a:t>
            </a:r>
            <a:endParaRPr lang="en-US" sz="1600" dirty="0"/>
          </a:p>
        </p:txBody>
      </p:sp>
      <p:sp>
        <p:nvSpPr>
          <p:cNvPr id="6" name="5 CuadroTexto"/>
          <p:cNvSpPr txBox="1"/>
          <p:nvPr/>
        </p:nvSpPr>
        <p:spPr>
          <a:xfrm>
            <a:off x="323528" y="1772816"/>
            <a:ext cx="2404915" cy="1384995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1400" dirty="0"/>
              <a:t>HFSS has </a:t>
            </a:r>
            <a:r>
              <a:rPr lang="es-ES" sz="1400" dirty="0" err="1"/>
              <a:t>been</a:t>
            </a:r>
            <a:r>
              <a:rPr lang="es-ES" sz="1400" dirty="0"/>
              <a:t> </a:t>
            </a:r>
            <a:r>
              <a:rPr lang="es-ES" sz="1400" dirty="0" err="1"/>
              <a:t>used</a:t>
            </a:r>
            <a:r>
              <a:rPr lang="es-ES" sz="1400" dirty="0"/>
              <a:t> </a:t>
            </a:r>
            <a:r>
              <a:rPr lang="es-ES" sz="1400" dirty="0" err="1"/>
              <a:t>to</a:t>
            </a:r>
            <a:r>
              <a:rPr lang="es-ES" sz="1400" dirty="0"/>
              <a:t> </a:t>
            </a:r>
            <a:r>
              <a:rPr lang="es-ES" sz="1400" dirty="0" err="1"/>
              <a:t>calculate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reflection</a:t>
            </a:r>
            <a:r>
              <a:rPr lang="es-ES" sz="1400" dirty="0"/>
              <a:t> </a:t>
            </a:r>
            <a:r>
              <a:rPr lang="es-ES" sz="1400" dirty="0" err="1"/>
              <a:t>parameter</a:t>
            </a:r>
            <a:r>
              <a:rPr lang="es-ES" sz="1400" dirty="0"/>
              <a:t> </a:t>
            </a:r>
            <a:r>
              <a:rPr lang="es-ES" sz="1400" b="1" dirty="0"/>
              <a:t>S</a:t>
            </a:r>
            <a:r>
              <a:rPr lang="es-ES" sz="1400" b="1" baseline="-25000" dirty="0"/>
              <a:t>11</a:t>
            </a:r>
            <a:r>
              <a:rPr lang="es-ES" sz="1400" dirty="0"/>
              <a:t> </a:t>
            </a:r>
            <a:r>
              <a:rPr lang="es-ES" sz="1400" dirty="0" err="1"/>
              <a:t>looking</a:t>
            </a:r>
            <a:r>
              <a:rPr lang="es-ES" sz="1400" dirty="0"/>
              <a:t> </a:t>
            </a:r>
            <a:r>
              <a:rPr lang="es-ES" sz="1400" dirty="0" err="1"/>
              <a:t>into</a:t>
            </a:r>
            <a:r>
              <a:rPr lang="es-ES" sz="1400" dirty="0"/>
              <a:t> </a:t>
            </a:r>
            <a:r>
              <a:rPr lang="es-ES" sz="1400" dirty="0" err="1"/>
              <a:t>an</a:t>
            </a:r>
            <a:r>
              <a:rPr lang="es-ES" sz="1400" dirty="0"/>
              <a:t> input </a:t>
            </a:r>
            <a:r>
              <a:rPr lang="es-ES" sz="1400" dirty="0" err="1"/>
              <a:t>port</a:t>
            </a:r>
            <a:r>
              <a:rPr lang="es-ES" sz="1400" dirty="0"/>
              <a:t> </a:t>
            </a:r>
            <a:r>
              <a:rPr lang="es-ES" sz="1400" dirty="0" err="1"/>
              <a:t>when</a:t>
            </a:r>
            <a:r>
              <a:rPr lang="es-ES" sz="1400" dirty="0"/>
              <a:t> </a:t>
            </a:r>
            <a:r>
              <a:rPr lang="es-ES" sz="1400" dirty="0" err="1"/>
              <a:t>the</a:t>
            </a:r>
            <a:r>
              <a:rPr lang="es-ES" sz="1400" dirty="0"/>
              <a:t> </a:t>
            </a:r>
            <a:r>
              <a:rPr lang="es-ES" sz="1400" dirty="0" err="1"/>
              <a:t>corresponding</a:t>
            </a:r>
            <a:r>
              <a:rPr lang="es-ES" sz="1400" dirty="0"/>
              <a:t> output </a:t>
            </a:r>
            <a:r>
              <a:rPr lang="es-ES" sz="1400" dirty="0" err="1"/>
              <a:t>port</a:t>
            </a:r>
            <a:r>
              <a:rPr lang="es-ES" sz="1400" dirty="0"/>
              <a:t> </a:t>
            </a:r>
            <a:r>
              <a:rPr lang="es-ES" sz="1400" dirty="0" err="1"/>
              <a:t>is</a:t>
            </a:r>
            <a:r>
              <a:rPr lang="es-ES" sz="1400" dirty="0"/>
              <a:t> </a:t>
            </a:r>
            <a:r>
              <a:rPr lang="es-ES" sz="1400" dirty="0" err="1"/>
              <a:t>resistively</a:t>
            </a:r>
            <a:r>
              <a:rPr lang="es-ES" sz="1400" dirty="0"/>
              <a:t> </a:t>
            </a:r>
            <a:r>
              <a:rPr lang="es-ES" sz="1400" dirty="0" err="1"/>
              <a:t>terminated</a:t>
            </a:r>
            <a:r>
              <a:rPr lang="es-ES" sz="1400" dirty="0"/>
              <a:t> at 50 </a:t>
            </a:r>
            <a:r>
              <a:rPr lang="el-GR" sz="1400" dirty="0"/>
              <a:t>Ω</a:t>
            </a:r>
            <a:r>
              <a:rPr lang="es-ES" sz="1400" dirty="0"/>
              <a:t>.</a:t>
            </a:r>
          </a:p>
        </p:txBody>
      </p:sp>
      <p:sp>
        <p:nvSpPr>
          <p:cNvPr id="11" name="10 CuadroTexto"/>
          <p:cNvSpPr txBox="1"/>
          <p:nvPr/>
        </p:nvSpPr>
        <p:spPr>
          <a:xfrm>
            <a:off x="0" y="4941168"/>
            <a:ext cx="9144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 typeface="Wingdings" pitchFamily="2" charset="2"/>
              <a:buChar char="Ø"/>
            </a:pPr>
            <a:r>
              <a:rPr lang="es-ES" sz="1600" dirty="0" err="1" smtClean="0"/>
              <a:t>For</a:t>
            </a:r>
            <a:r>
              <a:rPr lang="es-ES" sz="1600" dirty="0" smtClean="0"/>
              <a:t> CLIC </a:t>
            </a:r>
            <a:r>
              <a:rPr lang="es-ES" sz="1600" dirty="0" err="1" smtClean="0"/>
              <a:t>the</a:t>
            </a:r>
            <a:r>
              <a:rPr lang="es-ES" sz="1600" dirty="0" smtClean="0"/>
              <a:t> S</a:t>
            </a:r>
            <a:r>
              <a:rPr lang="es-ES" sz="1600" baseline="-25000" dirty="0" smtClean="0"/>
              <a:t>11</a:t>
            </a:r>
            <a:r>
              <a:rPr lang="es-ES" sz="1600" dirty="0" smtClean="0"/>
              <a:t> </a:t>
            </a:r>
            <a:r>
              <a:rPr lang="es-ES" sz="1600" dirty="0" err="1" smtClean="0"/>
              <a:t>parameter</a:t>
            </a:r>
            <a:r>
              <a:rPr lang="es-ES" sz="1600" dirty="0" smtClean="0"/>
              <a:t> </a:t>
            </a:r>
            <a:r>
              <a:rPr lang="es-ES" sz="1600" dirty="0" err="1" smtClean="0"/>
              <a:t>must</a:t>
            </a:r>
            <a:r>
              <a:rPr lang="es-ES" sz="1600" dirty="0" smtClean="0"/>
              <a:t> be </a:t>
            </a:r>
            <a:r>
              <a:rPr lang="es-ES" sz="1600" dirty="0" err="1" smtClean="0"/>
              <a:t>below</a:t>
            </a:r>
            <a:r>
              <a:rPr lang="es-ES" sz="1600" dirty="0" smtClean="0"/>
              <a:t> 0.1 up </a:t>
            </a:r>
            <a:r>
              <a:rPr lang="es-ES" sz="1600" dirty="0" err="1" smtClean="0"/>
              <a:t>to</a:t>
            </a:r>
            <a:r>
              <a:rPr lang="es-ES" sz="1600" dirty="0" smtClean="0"/>
              <a:t> 10 MHz.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b="1" dirty="0" smtClean="0"/>
              <a:t>flat </a:t>
            </a:r>
            <a:r>
              <a:rPr lang="es-ES" sz="1600" b="1" dirty="0" err="1" smtClean="0"/>
              <a:t>electrode</a:t>
            </a:r>
            <a:r>
              <a:rPr lang="es-ES" sz="1600" dirty="0" smtClean="0"/>
              <a:t>, S</a:t>
            </a:r>
            <a:r>
              <a:rPr lang="es-ES" sz="1600" baseline="-25000" dirty="0" smtClean="0"/>
              <a:t>11</a:t>
            </a:r>
            <a:r>
              <a:rPr lang="es-ES" sz="1600" dirty="0" smtClean="0"/>
              <a:t> </a:t>
            </a:r>
            <a:r>
              <a:rPr lang="es-ES" sz="1600" dirty="0" err="1" smtClean="0"/>
              <a:t>parameter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lower</a:t>
            </a:r>
            <a:r>
              <a:rPr lang="es-ES" sz="1600" dirty="0" smtClean="0"/>
              <a:t> </a:t>
            </a:r>
            <a:r>
              <a:rPr lang="es-ES" sz="1600" dirty="0" err="1" smtClean="0"/>
              <a:t>than</a:t>
            </a:r>
            <a:r>
              <a:rPr lang="es-ES" sz="1600" dirty="0" smtClean="0"/>
              <a:t> 0.1 up </a:t>
            </a:r>
            <a:r>
              <a:rPr lang="es-ES" sz="1600" dirty="0" err="1" smtClean="0"/>
              <a:t>to</a:t>
            </a:r>
            <a:r>
              <a:rPr lang="es-ES" sz="1600" dirty="0" smtClean="0"/>
              <a:t> 18 MHz, </a:t>
            </a:r>
            <a:r>
              <a:rPr lang="es-ES" sz="1600" dirty="0" err="1" smtClean="0"/>
              <a:t>while</a:t>
            </a:r>
            <a:r>
              <a:rPr lang="es-ES" sz="1600" dirty="0" smtClean="0"/>
              <a:t> </a:t>
            </a:r>
            <a:r>
              <a:rPr lang="es-ES" sz="1600" dirty="0" err="1"/>
              <a:t>f</a:t>
            </a:r>
            <a:r>
              <a:rPr lang="es-ES" sz="1600" dirty="0" err="1" smtClean="0"/>
              <a:t>or</a:t>
            </a:r>
            <a:r>
              <a:rPr lang="es-ES" sz="1600" dirty="0" smtClean="0"/>
              <a:t> </a:t>
            </a:r>
            <a:r>
              <a:rPr lang="es-ES" sz="1600" b="1" dirty="0" err="1" smtClean="0"/>
              <a:t>halfmoon</a:t>
            </a:r>
            <a:r>
              <a:rPr lang="es-ES" sz="1600" b="1" dirty="0" smtClean="0"/>
              <a:t> </a:t>
            </a:r>
            <a:r>
              <a:rPr lang="es-ES" sz="1600" b="1" dirty="0" err="1" smtClean="0"/>
              <a:t>electrode</a:t>
            </a:r>
            <a:r>
              <a:rPr lang="es-ES" sz="1600" b="1" dirty="0" smtClean="0">
                <a:solidFill>
                  <a:srgbClr val="FF0000"/>
                </a:solidFill>
              </a:rPr>
              <a:t> </a:t>
            </a:r>
            <a:r>
              <a:rPr lang="es-ES" sz="1600" dirty="0" err="1" smtClean="0"/>
              <a:t>shape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excellent</a:t>
            </a:r>
            <a:r>
              <a:rPr lang="es-ES" sz="1600" dirty="0" smtClean="0"/>
              <a:t> </a:t>
            </a:r>
            <a:r>
              <a:rPr lang="es-ES" sz="1600" dirty="0" err="1" smtClean="0"/>
              <a:t>transmission</a:t>
            </a:r>
            <a:r>
              <a:rPr lang="es-ES" sz="1600" dirty="0" smtClean="0"/>
              <a:t> </a:t>
            </a:r>
            <a:r>
              <a:rPr lang="es-ES" sz="1600" dirty="0" err="1" smtClean="0"/>
              <a:t>stays</a:t>
            </a:r>
            <a:r>
              <a:rPr lang="es-ES" sz="1600" dirty="0" smtClean="0"/>
              <a:t> up </a:t>
            </a:r>
            <a:r>
              <a:rPr lang="es-ES" sz="1600" dirty="0" err="1" smtClean="0"/>
              <a:t>to</a:t>
            </a:r>
            <a:r>
              <a:rPr lang="es-ES" sz="1600" dirty="0" smtClean="0"/>
              <a:t> 636 MHz.</a:t>
            </a:r>
          </a:p>
          <a:p>
            <a:pPr marL="285750" indent="-285750" algn="just">
              <a:buFont typeface="Wingdings" pitchFamily="2" charset="2"/>
              <a:buChar char="Ø"/>
            </a:pPr>
            <a:r>
              <a:rPr lang="es-ES" sz="1600" dirty="0" err="1" smtClean="0"/>
              <a:t>Therefore</a:t>
            </a:r>
            <a:r>
              <a:rPr lang="es-ES" sz="1600" dirty="0" smtClean="0"/>
              <a:t>, </a:t>
            </a:r>
            <a:r>
              <a:rPr lang="es-ES" sz="1600" dirty="0" err="1" smtClean="0"/>
              <a:t>both</a:t>
            </a:r>
            <a:r>
              <a:rPr lang="es-ES" sz="1600" dirty="0" smtClean="0"/>
              <a:t> </a:t>
            </a:r>
            <a:r>
              <a:rPr lang="es-ES" sz="1600" dirty="0" err="1" smtClean="0"/>
              <a:t>geometries</a:t>
            </a:r>
            <a:r>
              <a:rPr lang="es-ES" sz="1600" dirty="0" smtClean="0"/>
              <a:t> are </a:t>
            </a:r>
            <a:r>
              <a:rPr lang="es-ES" sz="1600" dirty="0" err="1" smtClean="0"/>
              <a:t>suitable</a:t>
            </a:r>
            <a:r>
              <a:rPr lang="es-ES" sz="1600" dirty="0" smtClean="0"/>
              <a:t> </a:t>
            </a:r>
            <a:r>
              <a:rPr lang="es-ES" sz="1600" dirty="0" err="1" smtClean="0"/>
              <a:t>from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signal</a:t>
            </a:r>
            <a:r>
              <a:rPr lang="es-ES" sz="1600" dirty="0" smtClean="0"/>
              <a:t> </a:t>
            </a:r>
            <a:r>
              <a:rPr lang="es-ES" sz="1600" dirty="0" err="1" smtClean="0"/>
              <a:t>transmission</a:t>
            </a:r>
            <a:r>
              <a:rPr lang="es-ES" sz="1600" dirty="0" smtClean="0"/>
              <a:t> </a:t>
            </a:r>
            <a:r>
              <a:rPr lang="es-ES" sz="1600" dirty="0" err="1" smtClean="0"/>
              <a:t>point</a:t>
            </a:r>
            <a:r>
              <a:rPr lang="es-ES" sz="1600" dirty="0" smtClean="0"/>
              <a:t> of </a:t>
            </a:r>
            <a:r>
              <a:rPr lang="es-ES" sz="1600" dirty="0" err="1" smtClean="0"/>
              <a:t>view</a:t>
            </a:r>
            <a:r>
              <a:rPr lang="es-ES" sz="1600" dirty="0" smtClean="0"/>
              <a:t>, </a:t>
            </a:r>
            <a:r>
              <a:rPr lang="es-ES" sz="1600" dirty="0" err="1" smtClean="0"/>
              <a:t>although</a:t>
            </a:r>
            <a:r>
              <a:rPr lang="es-ES" sz="1600" dirty="0" smtClean="0"/>
              <a:t> </a:t>
            </a:r>
            <a:r>
              <a:rPr lang="es-ES" sz="1600" dirty="0" err="1" smtClean="0"/>
              <a:t>halfmoon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shape</a:t>
            </a:r>
            <a:r>
              <a:rPr lang="es-ES" sz="1600" dirty="0" smtClean="0"/>
              <a:t> shows a </a:t>
            </a:r>
            <a:r>
              <a:rPr lang="es-ES" sz="1600" dirty="0" err="1" smtClean="0"/>
              <a:t>better</a:t>
            </a:r>
            <a:r>
              <a:rPr lang="es-ES" sz="1600" dirty="0" smtClean="0"/>
              <a:t> </a:t>
            </a:r>
            <a:r>
              <a:rPr lang="es-ES" sz="1600" dirty="0" err="1" smtClean="0"/>
              <a:t>transmission</a:t>
            </a:r>
            <a:r>
              <a:rPr lang="es-ES" sz="1600" dirty="0" smtClean="0"/>
              <a:t> in a </a:t>
            </a:r>
            <a:r>
              <a:rPr lang="es-ES" sz="1600" dirty="0" err="1" smtClean="0"/>
              <a:t>wider</a:t>
            </a:r>
            <a:r>
              <a:rPr lang="es-ES" sz="1600" dirty="0" smtClean="0"/>
              <a:t> </a:t>
            </a:r>
            <a:r>
              <a:rPr lang="es-ES" sz="1600" dirty="0" err="1" smtClean="0"/>
              <a:t>frequency</a:t>
            </a:r>
            <a:r>
              <a:rPr lang="es-ES" sz="1600" dirty="0" smtClean="0"/>
              <a:t> </a:t>
            </a:r>
            <a:r>
              <a:rPr lang="es-ES" sz="1600" dirty="0" err="1" smtClean="0"/>
              <a:t>range</a:t>
            </a:r>
            <a:r>
              <a:rPr lang="es-ES" sz="1600" dirty="0" smtClean="0"/>
              <a:t>. </a:t>
            </a:r>
            <a:endParaRPr lang="es-ES" sz="1600" dirty="0"/>
          </a:p>
          <a:p>
            <a:pPr marL="285750" indent="-285750" algn="just">
              <a:buFont typeface="Wingdings" pitchFamily="2" charset="2"/>
              <a:buChar char="Ø"/>
            </a:pPr>
            <a:r>
              <a:rPr lang="es-ES" sz="1600" dirty="0" err="1" smtClean="0"/>
              <a:t>However</a:t>
            </a:r>
            <a:r>
              <a:rPr lang="es-ES" sz="1600" dirty="0" smtClean="0"/>
              <a:t>, a </a:t>
            </a:r>
            <a:r>
              <a:rPr lang="es-ES" sz="1600" dirty="0" err="1" smtClean="0"/>
              <a:t>reflection</a:t>
            </a:r>
            <a:r>
              <a:rPr lang="es-ES" sz="1600" dirty="0" smtClean="0"/>
              <a:t> </a:t>
            </a:r>
            <a:r>
              <a:rPr lang="es-ES" sz="1600" dirty="0" err="1" smtClean="0"/>
              <a:t>parameter</a:t>
            </a:r>
            <a:r>
              <a:rPr lang="es-ES" sz="1600" dirty="0" smtClean="0"/>
              <a:t> as </a:t>
            </a:r>
            <a:r>
              <a:rPr lang="es-ES" sz="1600" dirty="0" err="1" smtClean="0"/>
              <a:t>low</a:t>
            </a:r>
            <a:r>
              <a:rPr lang="es-ES" sz="1600" dirty="0" smtClean="0"/>
              <a:t> as </a:t>
            </a:r>
            <a:r>
              <a:rPr lang="es-ES" sz="1600" dirty="0" err="1" smtClean="0"/>
              <a:t>possible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better</a:t>
            </a:r>
            <a:r>
              <a:rPr lang="es-ES" sz="1600" dirty="0" smtClean="0"/>
              <a:t> </a:t>
            </a:r>
            <a:r>
              <a:rPr lang="es-ES" sz="1600" dirty="0" err="1" smtClean="0"/>
              <a:t>from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pulse </a:t>
            </a:r>
            <a:r>
              <a:rPr lang="es-ES" sz="1600" dirty="0" err="1" smtClean="0"/>
              <a:t>rise</a:t>
            </a:r>
            <a:r>
              <a:rPr lang="es-ES" sz="1600" dirty="0" smtClean="0"/>
              <a:t> time </a:t>
            </a:r>
            <a:r>
              <a:rPr lang="es-ES" sz="1600" dirty="0" err="1" smtClean="0"/>
              <a:t>point</a:t>
            </a:r>
            <a:r>
              <a:rPr lang="es-ES" sz="1600" dirty="0" smtClean="0"/>
              <a:t> of </a:t>
            </a:r>
            <a:r>
              <a:rPr lang="es-ES" sz="1600" dirty="0" err="1" smtClean="0"/>
              <a:t>view</a:t>
            </a:r>
            <a:r>
              <a:rPr lang="es-ES" sz="1600" dirty="0" smtClean="0"/>
              <a:t>: </a:t>
            </a:r>
            <a:r>
              <a:rPr lang="es-ES" sz="1600" b="1" dirty="0" err="1" smtClean="0">
                <a:solidFill>
                  <a:srgbClr val="FF0000"/>
                </a:solidFill>
              </a:rPr>
              <a:t>halfmoon</a:t>
            </a:r>
            <a:r>
              <a:rPr lang="es-ES" sz="1600" b="1" dirty="0" smtClean="0">
                <a:solidFill>
                  <a:srgbClr val="FF0000"/>
                </a:solidFill>
              </a:rPr>
              <a:t> </a:t>
            </a:r>
            <a:r>
              <a:rPr lang="es-ES" sz="1600" b="1" dirty="0" err="1" smtClean="0">
                <a:solidFill>
                  <a:srgbClr val="FF0000"/>
                </a:solidFill>
              </a:rPr>
              <a:t>electrode</a:t>
            </a:r>
            <a:r>
              <a:rPr lang="es-ES" sz="1600" b="1" dirty="0" smtClean="0">
                <a:solidFill>
                  <a:srgbClr val="FF0000"/>
                </a:solidFill>
              </a:rPr>
              <a:t> </a:t>
            </a:r>
            <a:r>
              <a:rPr lang="es-ES" sz="1600" dirty="0" err="1" smtClean="0"/>
              <a:t>would</a:t>
            </a:r>
            <a:r>
              <a:rPr lang="es-ES" sz="1600" dirty="0" smtClean="0"/>
              <a:t> be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better</a:t>
            </a:r>
            <a:r>
              <a:rPr lang="es-ES" sz="1600" dirty="0" smtClean="0"/>
              <a:t> </a:t>
            </a:r>
            <a:r>
              <a:rPr lang="es-ES" sz="1600" dirty="0" err="1" smtClean="0"/>
              <a:t>choice</a:t>
            </a:r>
            <a:r>
              <a:rPr lang="es-ES" sz="1600" dirty="0" smtClean="0"/>
              <a:t>.</a:t>
            </a:r>
          </a:p>
          <a:p>
            <a:pPr marL="285750" indent="-285750" algn="just">
              <a:buFont typeface="Wingdings" pitchFamily="2" charset="2"/>
              <a:buChar char="Ø"/>
            </a:pPr>
            <a:endParaRPr lang="es-ES" sz="1600" dirty="0"/>
          </a:p>
        </p:txBody>
      </p:sp>
      <p:pic>
        <p:nvPicPr>
          <p:cNvPr id="12" name="11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212976"/>
            <a:ext cx="4557236" cy="1626870"/>
          </a:xfrm>
          <a:prstGeom prst="rect">
            <a:avLst/>
          </a:prstGeom>
        </p:spPr>
      </p:pic>
      <p:pic>
        <p:nvPicPr>
          <p:cNvPr id="13" name="12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12976"/>
            <a:ext cx="4557236" cy="164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5214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548680"/>
            <a:ext cx="8229600" cy="202034"/>
          </a:xfrm>
        </p:spPr>
        <p:txBody>
          <a:bodyPr>
            <a:normAutofit fontScale="90000"/>
          </a:bodyPr>
          <a:lstStyle/>
          <a:p>
            <a:r>
              <a:rPr lang="es-ES" sz="2800" b="1" dirty="0" smtClean="0"/>
              <a:t>ONGOING BEAM  COUPLING IMPEDANCE OPTIMIZATION</a:t>
            </a:r>
            <a:br>
              <a:rPr lang="es-ES" sz="2800" b="1" dirty="0" smtClean="0"/>
            </a:br>
            <a:endParaRPr lang="es-ES" sz="28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45060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8035193"/>
              </p:ext>
            </p:extLst>
          </p:nvPr>
        </p:nvGraphicFramePr>
        <p:xfrm>
          <a:off x="246063" y="2890838"/>
          <a:ext cx="4692650" cy="2001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59" name="Ecuación" r:id="rId4" imgW="4165560" imgH="1777680" progId="Equation.3">
                  <p:embed/>
                </p:oleObj>
              </mc:Choice>
              <mc:Fallback>
                <p:oleObj name="Ecuación" r:id="rId4" imgW="4165560" imgH="1777680" progId="Equation.3">
                  <p:embed/>
                  <p:pic>
                    <p:nvPicPr>
                      <p:cNvPr id="0" name="Picture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46063" y="2890838"/>
                        <a:ext cx="4692650" cy="2001837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" name="30 CuadroTexto"/>
          <p:cNvSpPr txBox="1"/>
          <p:nvPr/>
        </p:nvSpPr>
        <p:spPr>
          <a:xfrm>
            <a:off x="827584" y="2542641"/>
            <a:ext cx="352839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smtClean="0">
                <a:solidFill>
                  <a:srgbClr val="FF0066"/>
                </a:solidFill>
              </a:rPr>
              <a:t>Longitudinal beam coupling impedance</a:t>
            </a:r>
          </a:p>
        </p:txBody>
      </p:sp>
      <p:sp>
        <p:nvSpPr>
          <p:cNvPr id="4" name="3 CuadroTexto"/>
          <p:cNvSpPr txBox="1"/>
          <p:nvPr/>
        </p:nvSpPr>
        <p:spPr>
          <a:xfrm>
            <a:off x="467544" y="836712"/>
            <a:ext cx="8208912" cy="830997"/>
          </a:xfrm>
          <a:prstGeom prst="rect">
            <a:avLst/>
          </a:prstGeom>
          <a:solidFill>
            <a:srgbClr val="0000FF"/>
          </a:solidFill>
          <a:ln>
            <a:solidFill>
              <a:schemeClr val="tx1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es-ES" sz="1600" b="1" dirty="0" err="1" smtClean="0">
                <a:solidFill>
                  <a:schemeClr val="bg1"/>
                </a:solidFill>
              </a:rPr>
              <a:t>Since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DRs</a:t>
            </a:r>
            <a:r>
              <a:rPr lang="es-ES" sz="1600" b="1" dirty="0" smtClean="0">
                <a:solidFill>
                  <a:schemeClr val="bg1"/>
                </a:solidFill>
              </a:rPr>
              <a:t> are </a:t>
            </a:r>
            <a:r>
              <a:rPr lang="es-ES" sz="1600" b="1" dirty="0" err="1" smtClean="0">
                <a:solidFill>
                  <a:schemeClr val="bg1"/>
                </a:solidFill>
              </a:rPr>
              <a:t>periodic</a:t>
            </a:r>
            <a:r>
              <a:rPr lang="es-ES" sz="1600" b="1" dirty="0" smtClean="0">
                <a:solidFill>
                  <a:schemeClr val="bg1"/>
                </a:solidFill>
              </a:rPr>
              <a:t>, </a:t>
            </a:r>
            <a:r>
              <a:rPr lang="es-ES" sz="1600" b="1" dirty="0" err="1" smtClean="0">
                <a:solidFill>
                  <a:schemeClr val="bg1"/>
                </a:solidFill>
              </a:rPr>
              <a:t>it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is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important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to</a:t>
            </a:r>
            <a:r>
              <a:rPr lang="es-ES" sz="1600" b="1" dirty="0" smtClean="0">
                <a:solidFill>
                  <a:schemeClr val="bg1"/>
                </a:solidFill>
              </a:rPr>
              <a:t> reduce as </a:t>
            </a:r>
            <a:r>
              <a:rPr lang="es-ES" sz="1600" b="1" dirty="0" err="1" smtClean="0">
                <a:solidFill>
                  <a:schemeClr val="bg1"/>
                </a:solidFill>
              </a:rPr>
              <a:t>much</a:t>
            </a:r>
            <a:r>
              <a:rPr lang="es-ES" sz="1600" b="1" dirty="0" smtClean="0">
                <a:solidFill>
                  <a:schemeClr val="bg1"/>
                </a:solidFill>
              </a:rPr>
              <a:t> as </a:t>
            </a:r>
            <a:r>
              <a:rPr lang="es-ES" sz="1600" b="1" dirty="0" err="1" smtClean="0">
                <a:solidFill>
                  <a:schemeClr val="bg1"/>
                </a:solidFill>
              </a:rPr>
              <a:t>possible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effect</a:t>
            </a:r>
            <a:r>
              <a:rPr lang="es-ES" sz="1600" b="1" dirty="0" smtClean="0">
                <a:solidFill>
                  <a:schemeClr val="bg1"/>
                </a:solidFill>
              </a:rPr>
              <a:t> of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field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produced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by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beam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itself</a:t>
            </a:r>
            <a:r>
              <a:rPr lang="es-ES" sz="1600" b="1" dirty="0" smtClean="0">
                <a:solidFill>
                  <a:schemeClr val="bg1"/>
                </a:solidFill>
              </a:rPr>
              <a:t>, in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striplines</a:t>
            </a:r>
            <a:r>
              <a:rPr lang="es-ES" sz="1600" b="1" dirty="0" smtClean="0">
                <a:solidFill>
                  <a:schemeClr val="bg1"/>
                </a:solidFill>
              </a:rPr>
              <a:t>, </a:t>
            </a:r>
            <a:r>
              <a:rPr lang="es-ES" sz="1600" b="1" dirty="0" err="1" smtClean="0">
                <a:solidFill>
                  <a:schemeClr val="bg1"/>
                </a:solidFill>
              </a:rPr>
              <a:t>when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kicker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is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not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operating</a:t>
            </a:r>
            <a:r>
              <a:rPr lang="es-ES" sz="1600" b="1" dirty="0" smtClean="0">
                <a:solidFill>
                  <a:schemeClr val="bg1"/>
                </a:solidFill>
              </a:rPr>
              <a:t>, in </a:t>
            </a:r>
            <a:r>
              <a:rPr lang="es-ES" sz="1600" b="1" dirty="0" err="1" smtClean="0">
                <a:solidFill>
                  <a:schemeClr val="bg1"/>
                </a:solidFill>
              </a:rPr>
              <a:t>order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to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diminish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wake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field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effects</a:t>
            </a:r>
            <a:r>
              <a:rPr lang="es-ES" sz="1600" b="1" dirty="0" smtClean="0">
                <a:solidFill>
                  <a:schemeClr val="bg1"/>
                </a:solidFill>
              </a:rPr>
              <a:t> in </a:t>
            </a:r>
            <a:r>
              <a:rPr lang="es-ES" sz="1600" b="1" dirty="0" err="1" smtClean="0">
                <a:solidFill>
                  <a:schemeClr val="bg1"/>
                </a:solidFill>
              </a:rPr>
              <a:t>the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unkicked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circulating</a:t>
            </a:r>
            <a:r>
              <a:rPr lang="es-ES" sz="1600" b="1" dirty="0" smtClean="0">
                <a:solidFill>
                  <a:schemeClr val="bg1"/>
                </a:solidFill>
              </a:rPr>
              <a:t> </a:t>
            </a:r>
            <a:r>
              <a:rPr lang="es-ES" sz="1600" b="1" dirty="0" err="1" smtClean="0">
                <a:solidFill>
                  <a:schemeClr val="bg1"/>
                </a:solidFill>
              </a:rPr>
              <a:t>beam</a:t>
            </a:r>
            <a:r>
              <a:rPr lang="es-ES" sz="1600" b="1" dirty="0" smtClean="0">
                <a:solidFill>
                  <a:schemeClr val="bg1"/>
                </a:solidFill>
              </a:rPr>
              <a:t>.</a:t>
            </a:r>
            <a:endParaRPr lang="es-ES" sz="1600" b="1" dirty="0">
              <a:solidFill>
                <a:schemeClr val="bg1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67544" y="1713582"/>
            <a:ext cx="82089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600" dirty="0" err="1" smtClean="0"/>
              <a:t>From</a:t>
            </a:r>
            <a:r>
              <a:rPr lang="es-ES" sz="1600" dirty="0" smtClean="0"/>
              <a:t> </a:t>
            </a:r>
            <a:r>
              <a:rPr lang="es-ES" sz="1600" dirty="0" err="1" smtClean="0"/>
              <a:t>beam</a:t>
            </a:r>
            <a:r>
              <a:rPr lang="es-ES" sz="1600" dirty="0" smtClean="0"/>
              <a:t> </a:t>
            </a:r>
            <a:r>
              <a:rPr lang="es-ES" sz="1600" dirty="0" err="1" smtClean="0"/>
              <a:t>dynamics</a:t>
            </a:r>
            <a:r>
              <a:rPr lang="es-ES" sz="1600" dirty="0" smtClean="0"/>
              <a:t>,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allowable</a:t>
            </a:r>
            <a:r>
              <a:rPr lang="es-ES" sz="1600" dirty="0" smtClean="0"/>
              <a:t> </a:t>
            </a:r>
            <a:r>
              <a:rPr lang="es-ES" sz="1600" dirty="0" err="1" smtClean="0"/>
              <a:t>broad</a:t>
            </a:r>
            <a:r>
              <a:rPr lang="es-ES" sz="1600" dirty="0" smtClean="0"/>
              <a:t> band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, per </a:t>
            </a:r>
            <a:r>
              <a:rPr lang="es-ES" sz="1600" dirty="0" err="1" smtClean="0"/>
              <a:t>kicker</a:t>
            </a:r>
            <a:r>
              <a:rPr lang="es-ES" sz="1600" dirty="0" smtClean="0"/>
              <a:t> </a:t>
            </a:r>
            <a:r>
              <a:rPr lang="es-ES" sz="1600" dirty="0" err="1" smtClean="0"/>
              <a:t>system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: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s-ES" sz="1600" dirty="0" smtClean="0"/>
              <a:t>0.05 </a:t>
            </a:r>
            <a:r>
              <a:rPr lang="el-GR" sz="1600" dirty="0" smtClean="0"/>
              <a:t>Ω</a:t>
            </a:r>
            <a:r>
              <a:rPr lang="es-ES" sz="1600" dirty="0"/>
              <a:t> </a:t>
            </a:r>
            <a:r>
              <a:rPr lang="es-ES" sz="1600" dirty="0" smtClean="0"/>
              <a:t>per</a:t>
            </a:r>
            <a:r>
              <a:rPr lang="es-ES" sz="1600" dirty="0" smtClean="0"/>
              <a:t> </a:t>
            </a:r>
            <a:r>
              <a:rPr lang="es-ES" sz="1600" dirty="0" err="1" smtClean="0"/>
              <a:t>turn</a:t>
            </a:r>
            <a:r>
              <a:rPr lang="es-ES" sz="1600" dirty="0" smtClean="0"/>
              <a:t> </a:t>
            </a:r>
            <a:r>
              <a:rPr lang="es-ES" sz="1600" b="1" dirty="0" smtClean="0">
                <a:solidFill>
                  <a:srgbClr val="00CC00"/>
                </a:solidFill>
              </a:rPr>
              <a:t>longitudinal </a:t>
            </a:r>
            <a:r>
              <a:rPr lang="es-ES" sz="1600" b="1" dirty="0" err="1" smtClean="0">
                <a:solidFill>
                  <a:srgbClr val="00CC00"/>
                </a:solidFill>
              </a:rPr>
              <a:t>beam</a:t>
            </a:r>
            <a:r>
              <a:rPr lang="es-ES" sz="1600" b="1" dirty="0" smtClean="0">
                <a:solidFill>
                  <a:srgbClr val="00CC00"/>
                </a:solidFill>
              </a:rPr>
              <a:t> </a:t>
            </a:r>
            <a:r>
              <a:rPr lang="es-ES" sz="1600" b="1" dirty="0" err="1" smtClean="0">
                <a:solidFill>
                  <a:srgbClr val="00CC00"/>
                </a:solidFill>
              </a:rPr>
              <a:t>coupling</a:t>
            </a:r>
            <a:r>
              <a:rPr lang="es-ES" sz="1600" b="1" dirty="0" smtClean="0">
                <a:solidFill>
                  <a:srgbClr val="00CC00"/>
                </a:solidFill>
              </a:rPr>
              <a:t> </a:t>
            </a:r>
            <a:r>
              <a:rPr lang="es-ES" sz="1600" b="1" dirty="0" err="1" smtClean="0">
                <a:solidFill>
                  <a:srgbClr val="00CC00"/>
                </a:solidFill>
              </a:rPr>
              <a:t>impedance</a:t>
            </a:r>
            <a:r>
              <a:rPr lang="es-ES" sz="1600" dirty="0" smtClean="0"/>
              <a:t>,</a:t>
            </a:r>
          </a:p>
          <a:p>
            <a:pPr marL="742950" lvl="1" indent="-285750">
              <a:buFont typeface="Wingdings" pitchFamily="2" charset="2"/>
              <a:buChar char="§"/>
            </a:pPr>
            <a:r>
              <a:rPr lang="es-ES" sz="1600" dirty="0" smtClean="0"/>
              <a:t>200 k</a:t>
            </a:r>
            <a:r>
              <a:rPr lang="el-GR" sz="1600" dirty="0" smtClean="0"/>
              <a:t>Ω</a:t>
            </a:r>
            <a:r>
              <a:rPr lang="es-ES" sz="1600" dirty="0" smtClean="0"/>
              <a:t>/m </a:t>
            </a:r>
            <a:r>
              <a:rPr lang="es-ES" sz="1600" b="1" dirty="0" err="1" smtClean="0">
                <a:solidFill>
                  <a:srgbClr val="00CC00"/>
                </a:solidFill>
              </a:rPr>
              <a:t>transverse</a:t>
            </a:r>
            <a:r>
              <a:rPr lang="es-ES" sz="1600" b="1" dirty="0" smtClean="0">
                <a:solidFill>
                  <a:srgbClr val="00CC00"/>
                </a:solidFill>
              </a:rPr>
              <a:t> </a:t>
            </a:r>
            <a:r>
              <a:rPr lang="es-ES" sz="1600" b="1" dirty="0" err="1" smtClean="0">
                <a:solidFill>
                  <a:srgbClr val="00CC00"/>
                </a:solidFill>
              </a:rPr>
              <a:t>beam</a:t>
            </a:r>
            <a:r>
              <a:rPr lang="es-ES" sz="1600" b="1" dirty="0" smtClean="0">
                <a:solidFill>
                  <a:srgbClr val="00CC00"/>
                </a:solidFill>
              </a:rPr>
              <a:t> </a:t>
            </a:r>
            <a:r>
              <a:rPr lang="es-ES" sz="1600" b="1" dirty="0" err="1" smtClean="0">
                <a:solidFill>
                  <a:srgbClr val="00CC00"/>
                </a:solidFill>
              </a:rPr>
              <a:t>coupling</a:t>
            </a:r>
            <a:r>
              <a:rPr lang="es-ES" sz="1600" b="1" dirty="0" smtClean="0">
                <a:solidFill>
                  <a:srgbClr val="00CC00"/>
                </a:solidFill>
              </a:rPr>
              <a:t> </a:t>
            </a:r>
            <a:r>
              <a:rPr lang="es-ES" sz="1600" b="1" dirty="0" err="1" smtClean="0">
                <a:solidFill>
                  <a:srgbClr val="00CC00"/>
                </a:solidFill>
              </a:rPr>
              <a:t>impedance</a:t>
            </a:r>
            <a:r>
              <a:rPr lang="es-ES" sz="1600" dirty="0"/>
              <a:t>.</a:t>
            </a:r>
          </a:p>
        </p:txBody>
      </p:sp>
      <p:sp>
        <p:nvSpPr>
          <p:cNvPr id="28" name="27 CuadroTexto"/>
          <p:cNvSpPr txBox="1"/>
          <p:nvPr/>
        </p:nvSpPr>
        <p:spPr>
          <a:xfrm>
            <a:off x="5112060" y="2542641"/>
            <a:ext cx="36364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600" b="1" dirty="0" smtClean="0">
                <a:solidFill>
                  <a:srgbClr val="FF0066"/>
                </a:solidFill>
              </a:rPr>
              <a:t>Transverse beam coupling impedance</a:t>
            </a:r>
          </a:p>
        </p:txBody>
      </p:sp>
      <p:graphicFrame>
        <p:nvGraphicFramePr>
          <p:cNvPr id="8" name="7 Objeto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84420657"/>
              </p:ext>
            </p:extLst>
          </p:nvPr>
        </p:nvGraphicFramePr>
        <p:xfrm>
          <a:off x="4996631" y="2889250"/>
          <a:ext cx="3679825" cy="20018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5360" name="Ecuación" r:id="rId6" imgW="3301920" imgH="1828800" progId="Equation.3">
                  <p:embed/>
                </p:oleObj>
              </mc:Choice>
              <mc:Fallback>
                <p:oleObj name="Ecuación" r:id="rId6" imgW="3301920" imgH="1828800" progId="Equation.3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996631" y="2889250"/>
                        <a:ext cx="3679825" cy="2001838"/>
                      </a:xfrm>
                      <a:prstGeom prst="rect">
                        <a:avLst/>
                      </a:prstGeom>
                      <a:solidFill>
                        <a:srgbClr val="CCFFFF"/>
                      </a:solidFill>
                      <a:ln w="19050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</p:spPr>
                  </p:pic>
                </p:oleObj>
              </mc:Fallback>
            </mc:AlternateContent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9" name="8 CuadroTexto"/>
              <p:cNvSpPr txBox="1"/>
              <p:nvPr/>
            </p:nvSpPr>
            <p:spPr>
              <a:xfrm>
                <a:off x="2843808" y="5024400"/>
                <a:ext cx="5436096" cy="132343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171450" indent="-1714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s-ES" sz="160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s-ES" sz="1600" i="1" smtClean="0">
                            <a:latin typeface="Cambria Math"/>
                            <a:ea typeface="Cambria Math"/>
                          </a:rPr>
                          <m:t>𝜙</m:t>
                        </m:r>
                      </m:e>
                      <m:sub>
                        <m:r>
                          <a:rPr lang="es-ES" sz="1600" b="0" i="1" smtClean="0">
                            <a:latin typeface="Cambria Math"/>
                            <a:ea typeface="Cambria Math"/>
                          </a:rPr>
                          <m:t>0</m:t>
                        </m:r>
                      </m:sub>
                    </m:sSub>
                  </m:oMath>
                </a14:m>
                <a:r>
                  <a:rPr lang="es-ES" sz="1600" dirty="0" smtClean="0">
                    <a:ea typeface="Cambria Math" pitchFamily="18" charset="0"/>
                  </a:rPr>
                  <a:t> [rad] </a:t>
                </a:r>
                <a:r>
                  <a:rPr lang="es-ES" sz="1600" dirty="0" err="1" smtClean="0">
                    <a:ea typeface="Cambria Math" pitchFamily="18" charset="0"/>
                  </a:rPr>
                  <a:t>is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dirty="0" err="1" smtClean="0">
                    <a:ea typeface="Cambria Math" pitchFamily="18" charset="0"/>
                  </a:rPr>
                  <a:t>the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coverage</a:t>
                </a:r>
                <a:r>
                  <a:rPr lang="es-ES" sz="1600" b="1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angle</a:t>
                </a:r>
                <a:r>
                  <a:rPr lang="es-ES" sz="1600" b="1" dirty="0" smtClean="0">
                    <a:ea typeface="Cambria Math" pitchFamily="18" charset="0"/>
                  </a:rPr>
                  <a:t> per </a:t>
                </a:r>
                <a:r>
                  <a:rPr lang="es-ES" sz="1600" b="1" dirty="0" err="1" smtClean="0">
                    <a:ea typeface="Cambria Math" pitchFamily="18" charset="0"/>
                  </a:rPr>
                  <a:t>electrode</a:t>
                </a:r>
                <a:endParaRPr lang="es-ES" sz="1600" b="1" dirty="0" smtClean="0">
                  <a:ea typeface="Cambria Math" pitchFamily="18" charset="0"/>
                </a:endParaRPr>
              </a:p>
              <a:p>
                <a:pPr marL="171450" indent="-1714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s-ES" sz="1600" b="0" i="1" smtClean="0">
                        <a:latin typeface="Cambria Math"/>
                        <a:ea typeface="Cambria Math" pitchFamily="18" charset="0"/>
                      </a:rPr>
                      <m:t>𝐿</m:t>
                    </m:r>
                    <m:r>
                      <a:rPr lang="es-ES" sz="1600" b="0" i="0" smtClean="0">
                        <a:latin typeface="Cambria Math"/>
                        <a:ea typeface="Cambria Math" pitchFamily="18" charset="0"/>
                      </a:rPr>
                      <m:t> </m:t>
                    </m:r>
                  </m:oMath>
                </a14:m>
                <a:r>
                  <a:rPr lang="es-ES" sz="1600" dirty="0" smtClean="0">
                    <a:ea typeface="Cambria Math" pitchFamily="18" charset="0"/>
                  </a:rPr>
                  <a:t>[m] </a:t>
                </a:r>
                <a:r>
                  <a:rPr lang="es-ES" sz="1600" dirty="0" err="1" smtClean="0">
                    <a:ea typeface="Cambria Math" pitchFamily="18" charset="0"/>
                  </a:rPr>
                  <a:t>is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dirty="0" err="1" smtClean="0">
                    <a:ea typeface="Cambria Math" pitchFamily="18" charset="0"/>
                  </a:rPr>
                  <a:t>the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electrode</a:t>
                </a:r>
                <a:r>
                  <a:rPr lang="es-ES" sz="1600" b="1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length</a:t>
                </a:r>
                <a:endParaRPr lang="es-ES" sz="1600" b="1" dirty="0" smtClean="0">
                  <a:ea typeface="Cambria Math" pitchFamily="18" charset="0"/>
                </a:endParaRPr>
              </a:p>
              <a:p>
                <a:pPr marL="171450" indent="-1714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s-ES" sz="1600" b="0" i="1" smtClean="0">
                        <a:latin typeface="Cambria Math"/>
                        <a:ea typeface="Cambria Math" pitchFamily="18" charset="0"/>
                      </a:rPr>
                      <m:t>𝑐</m:t>
                    </m:r>
                  </m:oMath>
                </a14:m>
                <a:r>
                  <a:rPr lang="es-ES" sz="1600" dirty="0" smtClean="0">
                    <a:ea typeface="Cambria Math" pitchFamily="18" charset="0"/>
                  </a:rPr>
                  <a:t> [m/s] </a:t>
                </a:r>
                <a:r>
                  <a:rPr lang="es-ES" sz="1600" dirty="0" err="1" smtClean="0">
                    <a:ea typeface="Cambria Math" pitchFamily="18" charset="0"/>
                  </a:rPr>
                  <a:t>is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dirty="0" err="1" smtClean="0">
                    <a:ea typeface="Cambria Math" pitchFamily="18" charset="0"/>
                  </a:rPr>
                  <a:t>the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speed</a:t>
                </a:r>
                <a:r>
                  <a:rPr lang="es-ES" sz="1600" b="1" dirty="0" smtClean="0">
                    <a:ea typeface="Cambria Math" pitchFamily="18" charset="0"/>
                  </a:rPr>
                  <a:t> of light</a:t>
                </a:r>
              </a:p>
              <a:p>
                <a:pPr marL="171450" indent="-1714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s-ES" sz="1600" b="0" i="1" smtClean="0">
                        <a:latin typeface="Cambria Math"/>
                        <a:ea typeface="Cambria Math" pitchFamily="18" charset="0"/>
                      </a:rPr>
                      <m:t>𝑙</m:t>
                    </m:r>
                  </m:oMath>
                </a14:m>
                <a:r>
                  <a:rPr lang="es-ES" sz="1600" dirty="0" smtClean="0">
                    <a:ea typeface="Cambria Math" pitchFamily="18" charset="0"/>
                  </a:rPr>
                  <a:t> [m] </a:t>
                </a:r>
                <a:r>
                  <a:rPr lang="es-ES" sz="1600" dirty="0" err="1" smtClean="0">
                    <a:ea typeface="Cambria Math" pitchFamily="18" charset="0"/>
                  </a:rPr>
                  <a:t>is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dirty="0" err="1" smtClean="0">
                    <a:ea typeface="Cambria Math" pitchFamily="18" charset="0"/>
                  </a:rPr>
                  <a:t>the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taper</a:t>
                </a:r>
                <a:r>
                  <a:rPr lang="es-ES" sz="1600" b="1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length</a:t>
                </a:r>
                <a:endParaRPr lang="es-ES" sz="1600" b="1" dirty="0" smtClean="0">
                  <a:ea typeface="Cambria Math" pitchFamily="18" charset="0"/>
                </a:endParaRPr>
              </a:p>
              <a:p>
                <a:pPr marL="171450" indent="-171450">
                  <a:buFont typeface="Wingdings" pitchFamily="2" charset="2"/>
                  <a:buChar char="§"/>
                </a:pPr>
                <a14:m>
                  <m:oMath xmlns:m="http://schemas.openxmlformats.org/officeDocument/2006/math">
                    <m:r>
                      <a:rPr lang="es-ES" sz="1600" b="0" i="1" smtClean="0">
                        <a:latin typeface="Cambria Math"/>
                        <a:ea typeface="Cambria Math" pitchFamily="18" charset="0"/>
                      </a:rPr>
                      <m:t>𝑏</m:t>
                    </m:r>
                  </m:oMath>
                </a14:m>
                <a:r>
                  <a:rPr lang="es-ES" sz="1600" dirty="0" smtClean="0">
                    <a:ea typeface="Cambria Math" pitchFamily="18" charset="0"/>
                  </a:rPr>
                  <a:t> [m] </a:t>
                </a:r>
                <a:r>
                  <a:rPr lang="es-ES" sz="1600" dirty="0" err="1" smtClean="0">
                    <a:ea typeface="Cambria Math" pitchFamily="18" charset="0"/>
                  </a:rPr>
                  <a:t>is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dirty="0" err="1" smtClean="0">
                    <a:ea typeface="Cambria Math" pitchFamily="18" charset="0"/>
                  </a:rPr>
                  <a:t>the</a:t>
                </a:r>
                <a:r>
                  <a:rPr lang="es-ES" sz="1600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radius</a:t>
                </a:r>
                <a:r>
                  <a:rPr lang="es-ES" sz="1600" b="1" dirty="0" smtClean="0">
                    <a:ea typeface="Cambria Math" pitchFamily="18" charset="0"/>
                  </a:rPr>
                  <a:t> of </a:t>
                </a:r>
                <a:r>
                  <a:rPr lang="es-ES" sz="1600" b="1" dirty="0" err="1" smtClean="0">
                    <a:ea typeface="Cambria Math" pitchFamily="18" charset="0"/>
                  </a:rPr>
                  <a:t>the</a:t>
                </a:r>
                <a:r>
                  <a:rPr lang="es-ES" sz="1600" b="1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striplines</a:t>
                </a:r>
                <a:r>
                  <a:rPr lang="es-ES" sz="1600" b="1" dirty="0" smtClean="0">
                    <a:ea typeface="Cambria Math" pitchFamily="18" charset="0"/>
                  </a:rPr>
                  <a:t> </a:t>
                </a:r>
                <a:r>
                  <a:rPr lang="es-ES" sz="1600" b="1" dirty="0" err="1" smtClean="0">
                    <a:ea typeface="Cambria Math" pitchFamily="18" charset="0"/>
                  </a:rPr>
                  <a:t>beam</a:t>
                </a:r>
                <a:r>
                  <a:rPr lang="es-ES" sz="1600" b="1" dirty="0" smtClean="0">
                    <a:ea typeface="Cambria Math" pitchFamily="18" charset="0"/>
                  </a:rPr>
                  <a:t> pipe</a:t>
                </a:r>
                <a:endParaRPr lang="es-ES" sz="1600" b="1" dirty="0">
                  <a:ea typeface="Cambria Math" pitchFamily="18" charset="0"/>
                </a:endParaRPr>
              </a:p>
            </p:txBody>
          </p:sp>
        </mc:Choice>
        <mc:Fallback xmlns="">
          <p:sp>
            <p:nvSpPr>
              <p:cNvPr id="9" name="8 CuadroTexto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843808" y="5024400"/>
                <a:ext cx="5436096" cy="1323439"/>
              </a:xfrm>
              <a:prstGeom prst="rect">
                <a:avLst/>
              </a:prstGeom>
              <a:blipFill rotWithShape="1">
                <a:blip r:embed="rId8"/>
                <a:stretch>
                  <a:fillRect l="-449" t="-1382" b="-5069"/>
                </a:stretch>
              </a:blipFill>
            </p:spPr>
            <p:txBody>
              <a:bodyPr/>
              <a:lstStyle/>
              <a:p>
                <a:r>
                  <a:rPr lang="es-E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2" name="11 Imagen"/>
          <p:cNvPicPr>
            <a:picLocks noChangeAspect="1"/>
          </p:cNvPicPr>
          <p:nvPr/>
        </p:nvPicPr>
        <p:blipFill rotWithShape="1"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t="13366" r="44701" b="39116"/>
          <a:stretch/>
        </p:blipFill>
        <p:spPr>
          <a:xfrm>
            <a:off x="395536" y="4990913"/>
            <a:ext cx="2140880" cy="1390415"/>
          </a:xfrm>
          <a:prstGeom prst="rect">
            <a:avLst/>
          </a:prstGeom>
        </p:spPr>
      </p:pic>
      <p:sp>
        <p:nvSpPr>
          <p:cNvPr id="10" name="9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95536" y="6448251"/>
            <a:ext cx="8424936" cy="365125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The correction factor for tapered </a:t>
            </a:r>
            <a:r>
              <a:rPr lang="en-US" dirty="0" err="1" smtClean="0">
                <a:solidFill>
                  <a:schemeClr val="tx1"/>
                </a:solidFill>
              </a:rPr>
              <a:t>stripline</a:t>
            </a:r>
            <a:r>
              <a:rPr lang="en-US" dirty="0" smtClean="0">
                <a:solidFill>
                  <a:schemeClr val="tx1"/>
                </a:solidFill>
              </a:rPr>
              <a:t> beam pipe has been derived by S. Smith (SLAC)</a:t>
            </a:r>
            <a:endParaRPr lang="es-E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332656"/>
            <a:ext cx="8229600" cy="202034"/>
          </a:xfrm>
        </p:spPr>
        <p:txBody>
          <a:bodyPr>
            <a:noAutofit/>
          </a:bodyPr>
          <a:lstStyle/>
          <a:p>
            <a:r>
              <a:rPr lang="es-ES" sz="2400" b="1" dirty="0" smtClean="0"/>
              <a:t>ONGOING BEAM  COUPLING IMPEDANCE STUDIES: </a:t>
            </a:r>
            <a:br>
              <a:rPr lang="es-ES" sz="2400" b="1" dirty="0" smtClean="0"/>
            </a:br>
            <a:r>
              <a:rPr lang="es-ES" sz="2400" b="1" dirty="0" err="1" smtClean="0"/>
              <a:t>untapered</a:t>
            </a:r>
            <a:r>
              <a:rPr lang="es-ES" sz="2400" b="1" dirty="0" smtClean="0"/>
              <a:t> </a:t>
            </a:r>
            <a:r>
              <a:rPr lang="es-ES" sz="2400" b="1" dirty="0" err="1" smtClean="0"/>
              <a:t>beam</a:t>
            </a:r>
            <a:r>
              <a:rPr lang="es-ES" sz="2400" b="1" dirty="0"/>
              <a:t> </a:t>
            </a:r>
            <a:r>
              <a:rPr lang="es-ES" sz="2400" b="1" dirty="0" smtClean="0"/>
              <a:t>pipe</a:t>
            </a:r>
            <a:endParaRPr lang="es-ES" sz="2400" b="1" dirty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685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87" name="Rectangle 3"/>
          <p:cNvSpPr>
            <a:spLocks noChangeArrowheads="1"/>
          </p:cNvSpPr>
          <p:nvPr/>
        </p:nvSpPr>
        <p:spPr bwMode="auto">
          <a:xfrm>
            <a:off x="0" y="8667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38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0" y="857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0" y="647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7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41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7414" name="Rectangle 6"/>
          <p:cNvSpPr>
            <a:spLocks noChangeArrowheads="1"/>
          </p:cNvSpPr>
          <p:nvPr/>
        </p:nvSpPr>
        <p:spPr bwMode="auto">
          <a:xfrm>
            <a:off x="0" y="9048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ES"/>
          </a:p>
        </p:txBody>
      </p:sp>
      <p:sp>
        <p:nvSpPr>
          <p:cNvPr id="18438" name="Rectangle 6"/>
          <p:cNvSpPr>
            <a:spLocks noChangeArrowheads="1"/>
          </p:cNvSpPr>
          <p:nvPr/>
        </p:nvSpPr>
        <p:spPr bwMode="auto">
          <a:xfrm>
            <a:off x="0" y="10572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8439" name="Rectangle 7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E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6" name="15 CuadroTexto"/>
          <p:cNvSpPr txBox="1"/>
          <p:nvPr/>
        </p:nvSpPr>
        <p:spPr>
          <a:xfrm>
            <a:off x="3419872" y="764704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660066"/>
                </a:solidFill>
              </a:rPr>
              <a:t>ANALYTICAL EQUATIONS</a:t>
            </a:r>
            <a:endParaRPr lang="es-ES" sz="1400" b="1" dirty="0">
              <a:solidFill>
                <a:srgbClr val="660066"/>
              </a:solidFill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251520" y="4725144"/>
            <a:ext cx="878497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itchFamily="2" charset="2"/>
              <a:buChar char="§"/>
            </a:pPr>
            <a:r>
              <a:rPr lang="es-ES" sz="1600" dirty="0" err="1" smtClean="0"/>
              <a:t>Simulations</a:t>
            </a:r>
            <a:r>
              <a:rPr lang="es-ES" sz="1600" dirty="0" smtClean="0"/>
              <a:t> and </a:t>
            </a:r>
            <a:r>
              <a:rPr lang="es-ES" sz="1600" dirty="0" err="1" smtClean="0"/>
              <a:t>analytical</a:t>
            </a:r>
            <a:r>
              <a:rPr lang="es-ES" sz="1600" dirty="0" smtClean="0"/>
              <a:t> </a:t>
            </a:r>
            <a:r>
              <a:rPr lang="es-ES" sz="1600" dirty="0" err="1" smtClean="0"/>
              <a:t>equations</a:t>
            </a:r>
            <a:r>
              <a:rPr lang="es-ES" sz="1600" dirty="0" smtClean="0"/>
              <a:t> </a:t>
            </a:r>
            <a:r>
              <a:rPr lang="es-ES" sz="1600" dirty="0" err="1" smtClean="0"/>
              <a:t>agree</a:t>
            </a:r>
            <a:r>
              <a:rPr lang="es-ES" sz="1600" dirty="0" smtClean="0"/>
              <a:t> </a:t>
            </a:r>
            <a:r>
              <a:rPr lang="es-ES" sz="1600" dirty="0" err="1" smtClean="0"/>
              <a:t>reasonably</a:t>
            </a:r>
            <a:r>
              <a:rPr lang="es-ES" sz="1600" dirty="0" smtClean="0"/>
              <a:t> </a:t>
            </a:r>
            <a:r>
              <a:rPr lang="es-ES" sz="1600" dirty="0" err="1" smtClean="0"/>
              <a:t>well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both</a:t>
            </a:r>
            <a:r>
              <a:rPr lang="es-ES" sz="1600" dirty="0" smtClean="0"/>
              <a:t> </a:t>
            </a:r>
            <a:r>
              <a:rPr lang="es-ES" sz="1600" dirty="0" err="1" smtClean="0"/>
              <a:t>geometries</a:t>
            </a:r>
            <a:r>
              <a:rPr lang="es-ES" sz="1600" dirty="0" smtClean="0"/>
              <a:t>.</a:t>
            </a:r>
          </a:p>
          <a:p>
            <a:endParaRPr lang="es-ES" sz="1600" dirty="0"/>
          </a:p>
          <a:p>
            <a:pPr marL="285750" indent="-285750">
              <a:buFont typeface="Wingdings" pitchFamily="2" charset="2"/>
              <a:buChar char="§"/>
            </a:pP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b="1" dirty="0" smtClean="0">
                <a:solidFill>
                  <a:srgbClr val="0000FF"/>
                </a:solidFill>
              </a:rPr>
              <a:t>longitudinal </a:t>
            </a:r>
            <a:r>
              <a:rPr lang="es-ES" sz="1600" b="1" dirty="0" err="1" smtClean="0">
                <a:solidFill>
                  <a:srgbClr val="0000FF"/>
                </a:solidFill>
              </a:rPr>
              <a:t>beam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coupling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b="1" dirty="0" err="1" smtClean="0">
                <a:solidFill>
                  <a:srgbClr val="FF0000"/>
                </a:solidFill>
              </a:rPr>
              <a:t>halfmoon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striplines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lower</a:t>
            </a:r>
            <a:r>
              <a:rPr lang="es-ES" sz="1600" dirty="0" smtClean="0"/>
              <a:t> </a:t>
            </a:r>
            <a:r>
              <a:rPr lang="es-ES" sz="1600" dirty="0" err="1" smtClean="0"/>
              <a:t>than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case of flat </a:t>
            </a:r>
            <a:r>
              <a:rPr lang="es-ES" sz="1600" dirty="0" err="1" smtClean="0"/>
              <a:t>striplines</a:t>
            </a:r>
            <a:r>
              <a:rPr lang="es-ES" sz="1600" dirty="0" smtClean="0"/>
              <a:t>, </a:t>
            </a:r>
            <a:r>
              <a:rPr lang="es-ES" sz="1600" dirty="0" err="1" smtClean="0"/>
              <a:t>since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halfmoon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dirty="0" err="1" smtClean="0"/>
              <a:t>coverage</a:t>
            </a:r>
            <a:r>
              <a:rPr lang="es-ES" sz="1600" dirty="0" smtClean="0"/>
              <a:t> </a:t>
            </a:r>
            <a:r>
              <a:rPr lang="es-ES" sz="1600" dirty="0" err="1" smtClean="0"/>
              <a:t>angle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reduced</a:t>
            </a:r>
            <a:r>
              <a:rPr lang="es-ES" sz="1600" dirty="0" smtClean="0"/>
              <a:t> </a:t>
            </a:r>
            <a:r>
              <a:rPr lang="es-ES" sz="1600" dirty="0" err="1" smtClean="0"/>
              <a:t>from</a:t>
            </a:r>
            <a:r>
              <a:rPr lang="es-ES" sz="1600" dirty="0" smtClean="0"/>
              <a:t> 2 </a:t>
            </a:r>
            <a:r>
              <a:rPr lang="es-ES" sz="1600" dirty="0" err="1" smtClean="0"/>
              <a:t>radians</a:t>
            </a:r>
            <a:r>
              <a:rPr lang="es-ES" sz="1600" dirty="0" smtClean="0"/>
              <a:t> </a:t>
            </a:r>
            <a:r>
              <a:rPr lang="es-ES" sz="1600" dirty="0" err="1" smtClean="0"/>
              <a:t>to</a:t>
            </a:r>
            <a:r>
              <a:rPr lang="es-ES" sz="1600" dirty="0" smtClean="0"/>
              <a:t> 1.8 </a:t>
            </a:r>
            <a:r>
              <a:rPr lang="es-ES" sz="1600" dirty="0" err="1" smtClean="0"/>
              <a:t>radians</a:t>
            </a:r>
            <a:r>
              <a:rPr lang="es-ES" sz="1600" dirty="0" smtClean="0"/>
              <a:t>.</a:t>
            </a:r>
          </a:p>
          <a:p>
            <a:pPr marL="285750" indent="-285750">
              <a:buFont typeface="Wingdings" pitchFamily="2" charset="2"/>
              <a:buChar char="§"/>
            </a:pPr>
            <a:r>
              <a:rPr lang="es-ES" sz="1600" dirty="0" err="1" smtClean="0"/>
              <a:t>The</a:t>
            </a:r>
            <a:r>
              <a:rPr lang="es-ES" sz="1600" dirty="0" smtClean="0"/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transverse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beam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b="1" dirty="0" err="1" smtClean="0">
                <a:solidFill>
                  <a:srgbClr val="0000FF"/>
                </a:solidFill>
              </a:rPr>
              <a:t>coupling</a:t>
            </a:r>
            <a:r>
              <a:rPr lang="es-ES" sz="1600" b="1" dirty="0" smtClean="0">
                <a:solidFill>
                  <a:srgbClr val="0000FF"/>
                </a:solidFill>
              </a:rPr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better</a:t>
            </a:r>
            <a:r>
              <a:rPr lang="es-ES" sz="1600" dirty="0" smtClean="0"/>
              <a:t> in </a:t>
            </a:r>
            <a:r>
              <a:rPr lang="es-ES" sz="1600" dirty="0" err="1" smtClean="0"/>
              <a:t>the</a:t>
            </a:r>
            <a:r>
              <a:rPr lang="es-ES" sz="1600" dirty="0" smtClean="0"/>
              <a:t> case of </a:t>
            </a:r>
            <a:r>
              <a:rPr lang="es-ES" sz="1600" b="1" dirty="0" smtClean="0">
                <a:solidFill>
                  <a:srgbClr val="FF0000"/>
                </a:solidFill>
              </a:rPr>
              <a:t>flat</a:t>
            </a:r>
            <a:r>
              <a:rPr lang="es-ES" sz="1600" dirty="0" smtClean="0"/>
              <a:t> </a:t>
            </a:r>
            <a:r>
              <a:rPr lang="es-ES" sz="1600" dirty="0" err="1" smtClean="0"/>
              <a:t>striplines</a:t>
            </a:r>
            <a:r>
              <a:rPr lang="es-ES" sz="1600" dirty="0" smtClean="0"/>
              <a:t>. </a:t>
            </a:r>
            <a:r>
              <a:rPr lang="es-ES" sz="1600" dirty="0" err="1" smtClean="0"/>
              <a:t>Although</a:t>
            </a:r>
            <a:r>
              <a:rPr lang="es-ES" sz="1600" dirty="0" smtClean="0"/>
              <a:t> </a:t>
            </a:r>
            <a:r>
              <a:rPr lang="es-ES" sz="1600" dirty="0" err="1" smtClean="0"/>
              <a:t>halfmoon</a:t>
            </a:r>
            <a:r>
              <a:rPr lang="es-ES" sz="1600" dirty="0" smtClean="0"/>
              <a:t> </a:t>
            </a:r>
            <a:r>
              <a:rPr lang="es-ES" sz="1600" dirty="0" err="1" smtClean="0"/>
              <a:t>electrode</a:t>
            </a:r>
            <a:r>
              <a:rPr lang="es-ES" sz="1600" dirty="0" smtClean="0"/>
              <a:t> </a:t>
            </a:r>
            <a:r>
              <a:rPr lang="es-ES" sz="1600" dirty="0" err="1" smtClean="0"/>
              <a:t>allows</a:t>
            </a:r>
            <a:r>
              <a:rPr lang="es-ES" sz="1600" dirty="0" smtClean="0"/>
              <a:t> </a:t>
            </a:r>
            <a:r>
              <a:rPr lang="es-ES" sz="1600" dirty="0" err="1" smtClean="0"/>
              <a:t>for</a:t>
            </a:r>
            <a:r>
              <a:rPr lang="es-ES" sz="1600" dirty="0" smtClean="0"/>
              <a:t> a </a:t>
            </a:r>
            <a:r>
              <a:rPr lang="es-ES" sz="1600" dirty="0" err="1" smtClean="0"/>
              <a:t>better</a:t>
            </a:r>
            <a:r>
              <a:rPr lang="es-ES" sz="1600" dirty="0" smtClean="0"/>
              <a:t> </a:t>
            </a:r>
            <a:r>
              <a:rPr lang="es-ES" sz="1600" dirty="0" err="1" smtClean="0"/>
              <a:t>matching</a:t>
            </a:r>
            <a:r>
              <a:rPr lang="es-ES" sz="1600" dirty="0" smtClean="0"/>
              <a:t> of </a:t>
            </a:r>
            <a:r>
              <a:rPr lang="es-ES" sz="1600" dirty="0" err="1" smtClean="0"/>
              <a:t>both</a:t>
            </a:r>
            <a:r>
              <a:rPr lang="es-ES" sz="1600" dirty="0"/>
              <a:t> </a:t>
            </a:r>
            <a:r>
              <a:rPr lang="es-ES" sz="1600" dirty="0" err="1" smtClean="0"/>
              <a:t>modes</a:t>
            </a:r>
            <a:r>
              <a:rPr lang="es-ES" sz="1600" dirty="0" smtClean="0"/>
              <a:t> (</a:t>
            </a:r>
            <a:r>
              <a:rPr lang="es-ES" sz="1600" dirty="0" err="1" smtClean="0"/>
              <a:t>odd</a:t>
            </a:r>
            <a:r>
              <a:rPr lang="es-ES" sz="1600" dirty="0" smtClean="0"/>
              <a:t> and </a:t>
            </a:r>
            <a:r>
              <a:rPr lang="es-ES" sz="1600" dirty="0" err="1" smtClean="0"/>
              <a:t>even</a:t>
            </a:r>
            <a:r>
              <a:rPr lang="es-ES" sz="1600" dirty="0" smtClean="0"/>
              <a:t>), </a:t>
            </a:r>
            <a:r>
              <a:rPr lang="es-ES" sz="1600" dirty="0" err="1" smtClean="0"/>
              <a:t>it</a:t>
            </a:r>
            <a:r>
              <a:rPr lang="es-ES" sz="1600" dirty="0" smtClean="0"/>
              <a:t> </a:t>
            </a:r>
            <a:r>
              <a:rPr lang="es-ES" sz="1600" dirty="0" err="1" smtClean="0"/>
              <a:t>is</a:t>
            </a:r>
            <a:r>
              <a:rPr lang="es-ES" sz="1600" dirty="0" smtClean="0"/>
              <a:t> </a:t>
            </a:r>
            <a:r>
              <a:rPr lang="es-ES" sz="1600" dirty="0" err="1" smtClean="0"/>
              <a:t>achieved</a:t>
            </a:r>
            <a:r>
              <a:rPr lang="es-ES" sz="1600" dirty="0" smtClean="0"/>
              <a:t> </a:t>
            </a:r>
            <a:r>
              <a:rPr lang="es-ES" sz="1600" dirty="0" err="1" smtClean="0"/>
              <a:t>with</a:t>
            </a:r>
            <a:r>
              <a:rPr lang="es-ES" sz="1600" dirty="0" smtClean="0"/>
              <a:t> a 20 mm </a:t>
            </a:r>
            <a:r>
              <a:rPr lang="es-ES" sz="1600" dirty="0" err="1" smtClean="0"/>
              <a:t>radius</a:t>
            </a:r>
            <a:r>
              <a:rPr lang="es-ES" sz="1600" dirty="0" smtClean="0"/>
              <a:t>, </a:t>
            </a:r>
            <a:r>
              <a:rPr lang="es-ES" sz="1600" dirty="0" err="1" smtClean="0"/>
              <a:t>wich</a:t>
            </a:r>
            <a:r>
              <a:rPr lang="es-ES" sz="1600" dirty="0" smtClean="0"/>
              <a:t> produces a </a:t>
            </a:r>
            <a:r>
              <a:rPr lang="es-ES" sz="1600" dirty="0" err="1" smtClean="0"/>
              <a:t>higher</a:t>
            </a:r>
            <a:r>
              <a:rPr lang="es-ES" sz="1600" dirty="0" smtClean="0"/>
              <a:t> </a:t>
            </a:r>
            <a:r>
              <a:rPr lang="es-ES" sz="1600" dirty="0" err="1" smtClean="0"/>
              <a:t>transverse</a:t>
            </a:r>
            <a:r>
              <a:rPr lang="es-ES" sz="1600" dirty="0" smtClean="0"/>
              <a:t> </a:t>
            </a:r>
            <a:r>
              <a:rPr lang="es-ES" sz="1600" dirty="0" err="1" smtClean="0"/>
              <a:t>impedance</a:t>
            </a:r>
            <a:r>
              <a:rPr lang="es-ES" sz="1600" dirty="0" smtClean="0"/>
              <a:t>. </a:t>
            </a:r>
            <a:endParaRPr lang="es-ES" sz="1600" dirty="0"/>
          </a:p>
        </p:txBody>
      </p:sp>
      <p:sp>
        <p:nvSpPr>
          <p:cNvPr id="39" name="38 CuadroTexto"/>
          <p:cNvSpPr txBox="1"/>
          <p:nvPr/>
        </p:nvSpPr>
        <p:spPr>
          <a:xfrm>
            <a:off x="3419872" y="2708920"/>
            <a:ext cx="28083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sz="1400" b="1" dirty="0" smtClean="0">
                <a:solidFill>
                  <a:srgbClr val="660066"/>
                </a:solidFill>
              </a:rPr>
              <a:t>SIMULATIONS</a:t>
            </a:r>
            <a:endParaRPr lang="es-ES" sz="1400" b="1" dirty="0">
              <a:solidFill>
                <a:srgbClr val="660066"/>
              </a:solidFill>
            </a:endParaRPr>
          </a:p>
        </p:txBody>
      </p:sp>
      <p:pic>
        <p:nvPicPr>
          <p:cNvPr id="13" name="12 Imagen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52736"/>
            <a:ext cx="4557236" cy="1666875"/>
          </a:xfrm>
          <a:prstGeom prst="rect">
            <a:avLst/>
          </a:prstGeom>
        </p:spPr>
      </p:pic>
      <p:pic>
        <p:nvPicPr>
          <p:cNvPr id="14" name="13 Imagen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268" y="1052736"/>
            <a:ext cx="4557236" cy="1653540"/>
          </a:xfrm>
          <a:prstGeom prst="rect">
            <a:avLst/>
          </a:prstGeom>
        </p:spPr>
      </p:pic>
      <p:pic>
        <p:nvPicPr>
          <p:cNvPr id="15" name="14 Imagen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959591"/>
            <a:ext cx="4557236" cy="1693545"/>
          </a:xfrm>
          <a:prstGeom prst="rect">
            <a:avLst/>
          </a:prstGeom>
        </p:spPr>
      </p:pic>
      <p:pic>
        <p:nvPicPr>
          <p:cNvPr id="19" name="18 Imagen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268" y="2996952"/>
            <a:ext cx="4557236" cy="16802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897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5763</TotalTime>
  <Words>2065</Words>
  <Application>Microsoft Office PowerPoint</Application>
  <PresentationFormat>Presentación en pantalla (4:3)</PresentationFormat>
  <Paragraphs>208</Paragraphs>
  <Slides>12</Slides>
  <Notes>9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12</vt:i4>
      </vt:variant>
    </vt:vector>
  </HeadingPairs>
  <TitlesOfParts>
    <vt:vector size="14" baseType="lpstr">
      <vt:lpstr>Tema de Office</vt:lpstr>
      <vt:lpstr>Ecuación</vt:lpstr>
      <vt:lpstr>CLIC DR EXTRACTION KICKER DESIGN, MANUFACTURING AND EXPERIMENTAL PROGRAM</vt:lpstr>
      <vt:lpstr>INTRODUCTION</vt:lpstr>
      <vt:lpstr>STRIPLINE KICKER OPERATION</vt:lpstr>
      <vt:lpstr>STRIPLINE DESIGN: CROSS SECTION STUDY</vt:lpstr>
      <vt:lpstr>STRIPLINE DESIGN: CROSS SECTION STUDY</vt:lpstr>
      <vt:lpstr>STRIPLINE DESIGN: CROSS SECTION OPTIMIZATION FOR A 50 Ω EVEN MODE CHARACTERISTIC IMPEDANCE</vt:lpstr>
      <vt:lpstr>REFLECTION STUDIES DUE TO IMPEDANCE MISMATCHING</vt:lpstr>
      <vt:lpstr>ONGOING BEAM  COUPLING IMPEDANCE OPTIMIZATION </vt:lpstr>
      <vt:lpstr>ONGOING BEAM  COUPLING IMPEDANCE STUDIES:  untapered beam pipe</vt:lpstr>
      <vt:lpstr>SUMMARY OF THE DESIGN RESULTS</vt:lpstr>
      <vt:lpstr>EXPERIMENTAL TESTS </vt:lpstr>
      <vt:lpstr>EXPERIMENTAL TESTS </vt:lpstr>
    </vt:vector>
  </TitlesOfParts>
  <Company>UVEG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STRIPLINES FOR CLIC PRE-DAMPING AND DAMPING RINGS</dc:title>
  <dc:creator>cbelver</dc:creator>
  <cp:lastModifiedBy>cbelver</cp:lastModifiedBy>
  <cp:revision>329</cp:revision>
  <cp:lastPrinted>2012-10-23T08:23:00Z</cp:lastPrinted>
  <dcterms:created xsi:type="dcterms:W3CDTF">2011-09-13T13:45:07Z</dcterms:created>
  <dcterms:modified xsi:type="dcterms:W3CDTF">2012-10-25T14:46:04Z</dcterms:modified>
</cp:coreProperties>
</file>