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08" r:id="rId4"/>
    <p:sldMasterId id="2147483720" r:id="rId5"/>
  </p:sldMasterIdLst>
  <p:notesMasterIdLst>
    <p:notesMasterId r:id="rId38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83" r:id="rId24"/>
    <p:sldId id="284" r:id="rId25"/>
    <p:sldId id="285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6" y="3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9749C0-5692-42FD-89FA-6A7E10B4F4B1}" type="datetimeFigureOut">
              <a:rPr kumimoji="1" lang="ja-JP" altLang="en-US" smtClean="0"/>
              <a:t>2012/10/26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71EE60-1C9E-40A9-8B22-41EBAB9422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32331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698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699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077190-20C3-CB49-8F78-07FE7081F07E}" type="slidenum">
              <a:rPr lang="ja-JP" altLang="en-US" sz="1200">
                <a:solidFill>
                  <a:prstClr val="black"/>
                </a:solidFill>
                <a:latin typeface="Calibri" charset="0"/>
              </a:rPr>
              <a:pPr/>
              <a:t>4</a:t>
            </a:fld>
            <a:endParaRPr lang="ja-JP" altLang="en-US" sz="1200">
              <a:solidFill>
                <a:prstClr val="black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9698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699" name="スライド番号プレースホルダー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8077190-20C3-CB49-8F78-07FE7081F07E}" type="slidenum">
              <a:rPr lang="ja-JP" altLang="en-US" sz="1200">
                <a:solidFill>
                  <a:prstClr val="black"/>
                </a:solidFill>
                <a:latin typeface="Calibri" charset="0"/>
              </a:rPr>
              <a:pPr/>
              <a:t>5</a:t>
            </a:fld>
            <a:endParaRPr lang="ja-JP" altLang="en-US" sz="1200">
              <a:solidFill>
                <a:prstClr val="black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  <p:txBody>
          <a:bodyPr/>
          <a:lstStyle/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meas120223_133534,  10 data points/phase,  30 degree mode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ave. ICT/10</a:t>
            </a:r>
            <a:r>
              <a:rPr lang="en-US" altLang="ja-JP" baseline="32000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-9</a:t>
            </a: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= 5.70  C_stat= 29.0, C_stat/SQRT(E), E in MeV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N_0=22609.4329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M=0.51689777 ± 0.022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phi0=1.646673838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Cphi=1.031352918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en-US" altLang="ja-JP">
              <a:latin typeface="ヒラギノ明朝 ProN W3" charset="0"/>
              <a:ea typeface="ヒラギノ明朝 ProN W3" charset="0"/>
              <a:cs typeface="ヒラギノ明朝 ProN W3" charset="0"/>
              <a:sym typeface="ヒラギノ明朝 ProN W3" charset="0"/>
            </a:endParaRP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>
                <a:latin typeface="ヒラギノ明朝 ProN W3" charset="0"/>
                <a:ea typeface="ヒラギノ明朝 ProN W3" charset="0"/>
                <a:cs typeface="ヒラギノ明朝 ProN W3" charset="0"/>
                <a:sym typeface="ヒラギノ明朝 ProN W3" charset="0"/>
              </a:rPr>
              <a:t>166.2±6.7nm  </a:t>
            </a:r>
          </a:p>
          <a:p>
            <a:pPr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endParaRPr lang="ja-JP" altLang="en-US" sz="2200">
              <a:latin typeface="Lucida Grande" charset="0"/>
              <a:cs typeface="Lucida Grande" charset="0"/>
              <a:sym typeface="Lucida Grande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Marcador de imagen d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latin typeface="Times New Roman" charset="0"/>
              </a:rPr>
              <a:t>ALBA test: beam impedance and field homogeneity with a dc power supply</a:t>
            </a:r>
          </a:p>
          <a:p>
            <a:r>
              <a:rPr lang="en-GB">
                <a:latin typeface="Times New Roman" charset="0"/>
              </a:rPr>
              <a:t>ATF2 test: beam impedance and filed homogeneity but with a pulsed generator (inductive adder)</a:t>
            </a:r>
          </a:p>
        </p:txBody>
      </p:sp>
      <p:sp>
        <p:nvSpPr>
          <p:cNvPr id="21507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90B2286-ADFE-944E-9E5B-48BF08F01BE6}" type="slidenum">
              <a:rPr lang="en-US" altLang="ja-JP" sz="1300">
                <a:solidFill>
                  <a:prstClr val="black"/>
                </a:solidFill>
                <a:latin typeface="Times New Roman" charset="0"/>
                <a:cs typeface="Arial" charset="0"/>
              </a:rPr>
              <a:pPr eaLnBrk="1" hangingPunct="1"/>
              <a:t>28</a:t>
            </a:fld>
            <a:endParaRPr lang="en-US" altLang="ja-JP" sz="1300">
              <a:solidFill>
                <a:prstClr val="black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Marcador de imagen de diapositiva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3554" name="Marcador de nota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latin typeface="Times New Roman" charset="0"/>
              </a:rPr>
              <a:t>Field homogeneity over 3.5 mm or 1mm radius</a:t>
            </a:r>
          </a:p>
        </p:txBody>
      </p:sp>
      <p:sp>
        <p:nvSpPr>
          <p:cNvPr id="23555" name="Marcador de número de diapositiva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5408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303CFA7-0885-D24E-9C7F-005EC44736B9}" type="slidenum">
              <a:rPr lang="en-US" altLang="ja-JP" sz="1300">
                <a:solidFill>
                  <a:prstClr val="black"/>
                </a:solidFill>
                <a:latin typeface="Times New Roman" charset="0"/>
                <a:cs typeface="Arial" charset="0"/>
              </a:rPr>
              <a:pPr eaLnBrk="1" hangingPunct="1"/>
              <a:t>29</a:t>
            </a:fld>
            <a:endParaRPr lang="en-US" altLang="ja-JP" sz="1300">
              <a:solidFill>
                <a:prstClr val="black"/>
              </a:solidFill>
              <a:latin typeface="Times New Roman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350FD83-D431-8A43-8C60-3D65DDE60E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096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B5DBB7D-6A70-9643-88C5-1A5CDFA94D2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5226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5C1E9F7-3CD6-9340-9C19-1BB0AC17309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20648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524183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901893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457" indent="0">
              <a:buNone/>
              <a:defRPr sz="1300"/>
            </a:lvl2pPr>
            <a:lvl3pPr marL="642915" indent="0">
              <a:buNone/>
              <a:defRPr sz="1100"/>
            </a:lvl3pPr>
            <a:lvl4pPr marL="964372" indent="0">
              <a:buNone/>
              <a:defRPr sz="1000"/>
            </a:lvl4pPr>
            <a:lvl5pPr marL="1285829" indent="0">
              <a:buNone/>
              <a:defRPr sz="1000"/>
            </a:lvl5pPr>
            <a:lvl6pPr marL="1607287" indent="0">
              <a:buNone/>
              <a:defRPr sz="1000"/>
            </a:lvl6pPr>
            <a:lvl7pPr marL="1928744" indent="0">
              <a:buNone/>
              <a:defRPr sz="1000"/>
            </a:lvl7pPr>
            <a:lvl8pPr marL="2250201" indent="0">
              <a:buNone/>
              <a:defRPr sz="1000"/>
            </a:lvl8pPr>
            <a:lvl9pPr marL="2571659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35052438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92969" y="3536156"/>
            <a:ext cx="3625453" cy="79474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5578" y="3536156"/>
            <a:ext cx="3625453" cy="794742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1705705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457" indent="0">
              <a:buNone/>
              <a:defRPr sz="1400" b="1"/>
            </a:lvl2pPr>
            <a:lvl3pPr marL="642915" indent="0">
              <a:buNone/>
              <a:defRPr sz="1300" b="1"/>
            </a:lvl3pPr>
            <a:lvl4pPr marL="964372" indent="0">
              <a:buNone/>
              <a:defRPr sz="1100" b="1"/>
            </a:lvl4pPr>
            <a:lvl5pPr marL="1285829" indent="0">
              <a:buNone/>
              <a:defRPr sz="1100" b="1"/>
            </a:lvl5pPr>
            <a:lvl6pPr marL="1607287" indent="0">
              <a:buNone/>
              <a:defRPr sz="1100" b="1"/>
            </a:lvl6pPr>
            <a:lvl7pPr marL="1928744" indent="0">
              <a:buNone/>
              <a:defRPr sz="1100" b="1"/>
            </a:lvl7pPr>
            <a:lvl8pPr marL="2250201" indent="0">
              <a:buNone/>
              <a:defRPr sz="1100" b="1"/>
            </a:lvl8pPr>
            <a:lvl9pPr marL="2571659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1578849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838834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06744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865310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DC91C46-FA25-3045-BC35-A9546A82143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09294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457" indent="0">
              <a:buNone/>
              <a:defRPr sz="2000"/>
            </a:lvl2pPr>
            <a:lvl3pPr marL="642915" indent="0">
              <a:buNone/>
              <a:defRPr sz="1700"/>
            </a:lvl3pPr>
            <a:lvl4pPr marL="964372" indent="0">
              <a:buNone/>
              <a:defRPr sz="1400"/>
            </a:lvl4pPr>
            <a:lvl5pPr marL="1285829" indent="0">
              <a:buNone/>
              <a:defRPr sz="1400"/>
            </a:lvl5pPr>
            <a:lvl6pPr marL="1607287" indent="0">
              <a:buNone/>
              <a:defRPr sz="1400"/>
            </a:lvl6pPr>
            <a:lvl7pPr marL="1928744" indent="0">
              <a:buNone/>
              <a:defRPr sz="1400"/>
            </a:lvl7pPr>
            <a:lvl8pPr marL="2250201" indent="0">
              <a:buNone/>
              <a:defRPr sz="1400"/>
            </a:lvl8pPr>
            <a:lvl9pPr marL="2571659" indent="0">
              <a:buNone/>
              <a:defRPr sz="14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457" indent="0">
              <a:buNone/>
              <a:defRPr sz="800"/>
            </a:lvl2pPr>
            <a:lvl3pPr marL="642915" indent="0">
              <a:buNone/>
              <a:defRPr sz="700"/>
            </a:lvl3pPr>
            <a:lvl4pPr marL="964372" indent="0">
              <a:buNone/>
              <a:defRPr sz="600"/>
            </a:lvl4pPr>
            <a:lvl5pPr marL="1285829" indent="0">
              <a:buNone/>
              <a:defRPr sz="600"/>
            </a:lvl5pPr>
            <a:lvl6pPr marL="1607287" indent="0">
              <a:buNone/>
              <a:defRPr sz="600"/>
            </a:lvl6pPr>
            <a:lvl7pPr marL="1928744" indent="0">
              <a:buNone/>
              <a:defRPr sz="600"/>
            </a:lvl7pPr>
            <a:lvl8pPr marL="2250201" indent="0">
              <a:buNone/>
              <a:defRPr sz="600"/>
            </a:lvl8pPr>
            <a:lvl9pPr marL="2571659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0263384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6150487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411515" y="1151930"/>
            <a:ext cx="1839516" cy="317896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2969" y="1151930"/>
            <a:ext cx="5411391" cy="317896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596123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745145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14805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519457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567761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784619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617602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3060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36A5449-F548-8D45-B35B-31E85590F6F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40701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789949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9163325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9535187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928564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2F9C0-70E0-D74C-97EA-628B6CCD198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F66BC-29F9-5B46-ADD0-5C1433B02591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1596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E3D78A-3E27-0D42-BFF3-8AA54B1AEEF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2BADA-FB1B-A041-A0DA-AC719A451290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45105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DBE09-E23E-2A46-9131-3D44ADCB9DF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DDCEB-8F1E-BF47-A660-CC99AC2F86F3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9658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2D4FF-864E-F94C-9BFE-6876F5D6FEDC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CA251-371E-6D41-95B3-EBA811DCB87C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64532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DFCFB-E797-AC4B-B625-58F216061EF9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4FE10-1505-C145-9B97-5E6948CFCB6B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5594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6BA82-31AB-C742-86DF-BAFFD39180CA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4A33-E6E4-D146-ACE9-1D66057A4184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19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6B1B6001-8F40-D64C-AE0B-E3F6D5C09E9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558514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AE32A-26D8-E54D-A198-2FC779A6AF84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619A7-D688-1342-81A1-C2D7F95AD568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30103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DE6CD-6F81-C146-B8F9-6959EEF48DFE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B97B5-68AE-0845-BD3B-8E98AE66848E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610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DE733-FBCD-6E43-8125-4F66E1054C03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7F292-662A-E54B-9C6D-B5870F4821ED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0924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44C1C-9D38-B641-B8B3-1C2D0207A03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C43C3-20D8-BD49-8800-AC71C5253A50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76610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89246-F0D9-E74A-AE15-8DE7D27FF562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81C02-E733-B146-9940-1B7FD33D33B2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887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713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2728482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DDE9EC"/>
                </a:solidFill>
              </a:rPr>
              <a:pPr/>
              <a:t>10/26/2012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A3C8630-A373-4DE2-80D2-E8F8483F46B2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8619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500479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5746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58F0068D-0628-EE43-9648-DB2B5239358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581806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89384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3298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>
              <a:solidFill>
                <a:prstClr val="black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24112076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DDE9EC"/>
                </a:solidFill>
              </a:rPr>
              <a:pPr/>
              <a:t>10/26/2012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DE9E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DDE9EC"/>
                </a:solidFill>
              </a:rPr>
              <a:pPr/>
              <a:t>‹#›</a:t>
            </a:fld>
            <a:endParaRPr lang="en-US">
              <a:solidFill>
                <a:srgbClr val="DDE9EC"/>
              </a:solidFill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3935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78086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556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F3E091C-2417-0447-AABB-0C7432073D4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9781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696BAEA-1236-C346-9661-B351221296E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8502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EF65541D-0BC3-BD4C-8280-DDBB2FA2A1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567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altLang="ja-JP">
                <a:solidFill>
                  <a:prstClr val="white"/>
                </a:solidFill>
              </a:rPr>
              <a:t>PAC’11, NY, March 30, 2011</a:t>
            </a: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N. Terunuma, KEK ATF Beam Instrumentation Program</a:t>
            </a:r>
            <a:endParaRPr lang="ja-JP" altLang="en-US" dirty="0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AAC064B0-757E-CB4A-AA12-7790A3E26E5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9482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244725" cy="365125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solidFill>
                  <a:prstClr val="white"/>
                </a:solidFill>
                <a:latin typeface="Arial" charset="0"/>
              </a:rPr>
              <a:t>PAC’11, NY, March 30, 2011</a:t>
            </a:r>
            <a:endParaRPr lang="ja-JP" altLang="en-US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44725" y="6492875"/>
            <a:ext cx="4749800" cy="36512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latin typeface="Arial" charset="0"/>
              </a:rPr>
              <a:t>N. Terunuma, KEK ATF Beam Instrumentation Program</a:t>
            </a:r>
            <a:endParaRPr lang="ja-JP" altLang="en-US">
              <a:latin typeface="Arial" charset="0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994525" y="6492875"/>
            <a:ext cx="2149475" cy="365125"/>
          </a:xfrm>
          <a:prstGeom prst="rect">
            <a:avLst/>
          </a:prstGeom>
          <a:solidFill>
            <a:srgbClr val="1F497D"/>
          </a:soli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>
                <a:latin typeface="Arial" charset="0"/>
              </a:rPr>
              <a:t>Slide </a:t>
            </a:r>
            <a:fld id="{C7670BD6-DFA7-6644-9E03-B5BFC58F9C74}" type="slidenum">
              <a:rPr lang="ja-JP" altLang="en-US">
                <a:latin typeface="Arial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altLang="ja-JP">
                <a:latin typeface="Arial" charset="0"/>
              </a:rPr>
              <a:t> of 33</a:t>
            </a:r>
            <a:endParaRPr lang="ja-JP" alt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446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2969" y="3536156"/>
            <a:ext cx="7358063" cy="794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Gill Sans" charset="0"/>
              </a:rPr>
              <a:t>Click to edit Master text styles</a:t>
            </a:r>
          </a:p>
          <a:p>
            <a:pPr lvl="1"/>
            <a:r>
              <a:rPr lang="en-US" altLang="ja-JP">
                <a:sym typeface="Gill Sans" charset="0"/>
              </a:rPr>
              <a:t>Second level</a:t>
            </a:r>
          </a:p>
          <a:p>
            <a:pPr lvl="2"/>
            <a:r>
              <a:rPr lang="en-US" altLang="ja-JP">
                <a:sym typeface="Gill Sans" charset="0"/>
              </a:rPr>
              <a:t>Third level</a:t>
            </a:r>
          </a:p>
          <a:p>
            <a:pPr lvl="3"/>
            <a:r>
              <a:rPr lang="en-US" altLang="ja-JP">
                <a:sym typeface="Gill Sans" charset="0"/>
              </a:rPr>
              <a:t>Fourth level</a:t>
            </a:r>
          </a:p>
          <a:p>
            <a:pPr lvl="4"/>
            <a:r>
              <a:rPr lang="en-US" altLang="ja-JP">
                <a:sym typeface="Gill Sans" charset="0"/>
              </a:rPr>
              <a:t>Fifth level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92969" y="1151930"/>
            <a:ext cx="7358063" cy="2321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5717" tIns="35717" rIns="35717" bIns="3571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Gill Sans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59940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+mj-lt"/>
          <a:ea typeface="+mj-ea"/>
          <a:cs typeface="+mj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5900">
          <a:solidFill>
            <a:schemeClr val="tx1"/>
          </a:solidFill>
          <a:latin typeface="Gill Sans" charset="0"/>
          <a:ea typeface="ヒラギノ角ゴ ProN W3" charset="0"/>
          <a:cs typeface="ヒラギノ角ゴ ProN W3" charset="0"/>
          <a:sym typeface="Gill Sans" charset="0"/>
        </a:defRPr>
      </a:lvl9pPr>
    </p:titleStyle>
    <p:bodyStyle>
      <a:lvl1pPr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321457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642915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964372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285829" algn="ctr" rtl="0" fontAlgn="base">
        <a:spcBef>
          <a:spcPct val="0"/>
        </a:spcBef>
        <a:spcAft>
          <a:spcPct val="0"/>
        </a:spcAft>
        <a:defRPr sz="25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ja-JP"/>
      </a:defPPr>
      <a:lvl1pPr marL="0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97C567F7-2E2F-B84A-B002-19D4E4E4302F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FBE71997-DBF8-374F-8337-F258D09FDAD9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30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6084F01B-7B50-1A4A-BEF0-3347122BF476}" type="datetimeFigureOut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2012/10/26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E1154303-D2FB-FA4F-9BED-B34B1AB242C4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710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A8FD6B2-81AD-45FE-8941-30028EE2B348}" type="datetimeFigureOut">
              <a:rPr lang="en-US" smtClean="0">
                <a:solidFill>
                  <a:srgbClr val="464653"/>
                </a:solidFill>
              </a:rPr>
              <a:pPr/>
              <a:t>10/26/2012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464653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A3C8630-A373-4DE2-80D2-E8F8483F46B2}" type="slidenum">
              <a:rPr lang="en-US" smtClean="0">
                <a:solidFill>
                  <a:srgbClr val="464653"/>
                </a:solidFill>
              </a:rPr>
              <a:pPr/>
              <a:t>‹#›</a:t>
            </a:fld>
            <a:endParaRPr lang="en-US">
              <a:solidFill>
                <a:srgbClr val="464653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>
              <a:solidFill>
                <a:prstClr val="black"/>
              </a:solidFill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kumimoji="0"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78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9.jp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4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4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4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40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2204865"/>
            <a:ext cx="8229600" cy="576064"/>
          </a:xfrm>
        </p:spPr>
        <p:txBody>
          <a:bodyPr/>
          <a:lstStyle/>
          <a:p>
            <a:r>
              <a:rPr kumimoji="1" lang="en-US" altLang="ja-JP" sz="3200" dirty="0" smtClean="0"/>
              <a:t>Contents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4968" y="2708920"/>
            <a:ext cx="8229600" cy="3885553"/>
          </a:xfrm>
        </p:spPr>
        <p:txBody>
          <a:bodyPr/>
          <a:lstStyle/>
          <a:p>
            <a:r>
              <a:rPr kumimoji="1" lang="en-US" altLang="ja-JP" dirty="0" smtClean="0"/>
              <a:t>Introduction </a:t>
            </a:r>
          </a:p>
          <a:p>
            <a:r>
              <a:rPr lang="en-US" altLang="ja-JP" dirty="0" smtClean="0"/>
              <a:t>R&amp;D Progress</a:t>
            </a:r>
            <a:endParaRPr lang="en-US" altLang="ja-JP" dirty="0"/>
          </a:p>
          <a:p>
            <a:pPr lvl="2"/>
            <a:r>
              <a:rPr lang="en-US" altLang="ja-JP" dirty="0"/>
              <a:t>Beam Size Monitors (Laser Wire, IP-BSM,…)</a:t>
            </a:r>
          </a:p>
          <a:p>
            <a:pPr lvl="2"/>
            <a:r>
              <a:rPr lang="en-US" altLang="ja-JP" dirty="0"/>
              <a:t>Beam Position Monitors (Cavity BPMs,…)</a:t>
            </a:r>
          </a:p>
          <a:p>
            <a:pPr lvl="2"/>
            <a:r>
              <a:rPr lang="en-US" altLang="ja-JP" dirty="0"/>
              <a:t>Orbit feedback (FONT)</a:t>
            </a:r>
          </a:p>
          <a:p>
            <a:pPr lvl="2"/>
            <a:r>
              <a:rPr lang="en-US" altLang="ja-JP" dirty="0"/>
              <a:t>R&amp;D for Polarized Positron (Cavity Compton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r>
              <a:rPr lang="en-US" altLang="ja-JP" dirty="0" smtClean="0"/>
              <a:t>Future R&amp;D Proposals</a:t>
            </a:r>
          </a:p>
          <a:p>
            <a:pPr lvl="2"/>
            <a:endParaRPr kumimoji="1" lang="ja-JP" altLang="en-US" sz="1800" dirty="0"/>
          </a:p>
        </p:txBody>
      </p:sp>
      <p:sp>
        <p:nvSpPr>
          <p:cNvPr id="4" name="タイトル 1"/>
          <p:cNvSpPr txBox="1">
            <a:spLocks/>
          </p:cNvSpPr>
          <p:nvPr/>
        </p:nvSpPr>
        <p:spPr bwMode="auto">
          <a:xfrm>
            <a:off x="683568" y="13805"/>
            <a:ext cx="7772400" cy="132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ja-JP" dirty="0" smtClean="0">
                <a:ea typeface="ＭＳ ゴシック"/>
              </a:rPr>
              <a:t>Progress and future of ATF experimental program</a:t>
            </a:r>
            <a:endParaRPr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726886" y="1426113"/>
            <a:ext cx="2947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Junji</a:t>
            </a:r>
            <a:r>
              <a:rPr kumimoji="1" lang="en-US" altLang="ja-JP" dirty="0" smtClean="0"/>
              <a:t> Urakawa, KEK</a:t>
            </a:r>
          </a:p>
          <a:p>
            <a:r>
              <a:rPr lang="en-US" altLang="ja-JP" dirty="0" smtClean="0"/>
              <a:t>LCWS2012 at Arlington, Texas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149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09" name="図 38" descr="ATF2-layout-IPAC10-bpm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5128"/>
            <a:ext cx="91440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0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74713"/>
          </a:xfrm>
          <a:solidFill>
            <a:srgbClr val="17375E"/>
          </a:solidFill>
        </p:spPr>
        <p:txBody>
          <a:bodyPr/>
          <a:lstStyle/>
          <a:p>
            <a:r>
              <a:rPr lang="en-US" altLang="ja-JP" sz="3600" b="1" i="1" dirty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Nano-meter Beam Position Monitors</a:t>
            </a:r>
            <a:endParaRPr lang="ja-JP" altLang="en-US" sz="3600" b="1" i="1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94211" name="Line 1041"/>
          <p:cNvSpPr>
            <a:spLocks noChangeShapeType="1"/>
          </p:cNvSpPr>
          <p:nvPr/>
        </p:nvSpPr>
        <p:spPr bwMode="auto">
          <a:xfrm flipH="1" flipV="1">
            <a:off x="5372100" y="1985753"/>
            <a:ext cx="614363" cy="658812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4212" name="Line 1041"/>
          <p:cNvSpPr>
            <a:spLocks noChangeShapeType="1"/>
          </p:cNvSpPr>
          <p:nvPr/>
        </p:nvSpPr>
        <p:spPr bwMode="auto">
          <a:xfrm flipV="1">
            <a:off x="5986463" y="1880978"/>
            <a:ext cx="557212" cy="7635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4213" name="Line 1041"/>
          <p:cNvSpPr>
            <a:spLocks noChangeShapeType="1"/>
          </p:cNvSpPr>
          <p:nvPr/>
        </p:nvSpPr>
        <p:spPr bwMode="auto">
          <a:xfrm flipV="1">
            <a:off x="604838" y="1726990"/>
            <a:ext cx="131762" cy="12144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94214" name="図 14" descr="IP-BPM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838" y="3986003"/>
            <a:ext cx="2036762" cy="1365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 Box 1033"/>
          <p:cNvSpPr txBox="1">
            <a:spLocks noChangeArrowheads="1"/>
          </p:cNvSpPr>
          <p:nvPr/>
        </p:nvSpPr>
        <p:spPr bwMode="auto">
          <a:xfrm>
            <a:off x="344488" y="2474703"/>
            <a:ext cx="2297112" cy="1511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000" b="1" smtClean="0">
                <a:solidFill>
                  <a:prstClr val="black"/>
                </a:solidFill>
                <a:ea typeface="Osaka" charset="0"/>
                <a:cs typeface="Osaka" charset="0"/>
              </a:rPr>
              <a:t>IP BPM system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smtClean="0">
                <a:solidFill>
                  <a:srgbClr val="660066"/>
                </a:solidFill>
                <a:ea typeface="Osaka" charset="0"/>
                <a:cs typeface="Osaka" charset="0"/>
              </a:rPr>
              <a:t>(BPM + Ref) Cavity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b="1" smtClean="0">
                <a:solidFill>
                  <a:srgbClr val="660066"/>
                </a:solidFill>
                <a:ea typeface="Osaka" charset="0"/>
                <a:cs typeface="Osaka" charset="0"/>
              </a:rPr>
              <a:t>1 unit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smtClean="0">
                <a:solidFill>
                  <a:srgbClr val="660066"/>
                </a:solidFill>
                <a:ea typeface="Osaka" charset="0"/>
                <a:cs typeface="Osaka" charset="0"/>
              </a:rPr>
              <a:t>Target : 2 nm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b="1" smtClean="0">
                <a:solidFill>
                  <a:srgbClr val="000090"/>
                </a:solidFill>
                <a:ea typeface="Osaka" charset="0"/>
                <a:cs typeface="Osaka" charset="0"/>
              </a:rPr>
              <a:t>Aperture: 6 mm(V)</a:t>
            </a:r>
            <a:endParaRPr lang="ja-JP" altLang="en-US" sz="1800" b="1" smtClean="0">
              <a:solidFill>
                <a:srgbClr val="000090"/>
              </a:solidFill>
            </a:endParaRPr>
          </a:p>
        </p:txBody>
      </p:sp>
      <p:pic>
        <p:nvPicPr>
          <p:cNvPr id="94216" name="図 17" descr="SBPM-magne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487" y="3897103"/>
            <a:ext cx="2334201" cy="1454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7" name="Line 1041"/>
          <p:cNvSpPr>
            <a:spLocks noChangeShapeType="1"/>
          </p:cNvSpPr>
          <p:nvPr/>
        </p:nvSpPr>
        <p:spPr bwMode="auto">
          <a:xfrm flipH="1" flipV="1">
            <a:off x="1063625" y="1726990"/>
            <a:ext cx="2043113" cy="1074738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3" name="Text Box 1033"/>
          <p:cNvSpPr txBox="1">
            <a:spLocks noChangeArrowheads="1"/>
          </p:cNvSpPr>
          <p:nvPr/>
        </p:nvSpPr>
        <p:spPr bwMode="auto">
          <a:xfrm>
            <a:off x="2797175" y="2379453"/>
            <a:ext cx="2703513" cy="15208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2000" b="1" smtClean="0">
                <a:solidFill>
                  <a:prstClr val="black"/>
                </a:solidFill>
                <a:ea typeface="Osaka" charset="0"/>
                <a:cs typeface="Osaka" charset="0"/>
              </a:rPr>
              <a:t>S-band BPM system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smtClean="0">
                <a:solidFill>
                  <a:srgbClr val="660066"/>
                </a:solidFill>
                <a:ea typeface="Osaka" charset="0"/>
                <a:cs typeface="Osaka" charset="0"/>
              </a:rPr>
              <a:t>BPM cavity: </a:t>
            </a:r>
            <a:r>
              <a:rPr kumimoji="0" lang="en-US" altLang="ja-JP" sz="1800" b="1" smtClean="0">
                <a:solidFill>
                  <a:srgbClr val="660066"/>
                </a:solidFill>
                <a:ea typeface="Osaka" charset="0"/>
                <a:cs typeface="Osaka" charset="0"/>
              </a:rPr>
              <a:t>4 units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smtClean="0">
                <a:solidFill>
                  <a:srgbClr val="660066"/>
                </a:solidFill>
                <a:ea typeface="Osaka" charset="0"/>
                <a:cs typeface="Osaka" charset="0"/>
              </a:rPr>
              <a:t>Ref. cavity: </a:t>
            </a:r>
            <a:r>
              <a:rPr kumimoji="0" lang="en-US" altLang="ja-JP" sz="1800" b="1" smtClean="0">
                <a:solidFill>
                  <a:srgbClr val="660066"/>
                </a:solidFill>
                <a:ea typeface="Osaka" charset="0"/>
                <a:cs typeface="Osaka" charset="0"/>
              </a:rPr>
              <a:t>1 unit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smtClean="0">
                <a:solidFill>
                  <a:srgbClr val="660066"/>
                </a:solidFill>
                <a:ea typeface="Osaka" charset="0"/>
                <a:cs typeface="Osaka" charset="0"/>
              </a:rPr>
              <a:t>Target : 100 nm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z="1800" b="1" smtClean="0">
                <a:solidFill>
                  <a:srgbClr val="000090"/>
                </a:solidFill>
                <a:ea typeface="Osaka" charset="0"/>
                <a:cs typeface="Osaka" charset="0"/>
              </a:rPr>
              <a:t>Aperture: </a:t>
            </a:r>
            <a:r>
              <a:rPr kumimoji="0" lang="en-US" altLang="ja-JP" sz="1800" b="1" smtClean="0">
                <a:solidFill>
                  <a:srgbClr val="000090"/>
                </a:solidFill>
                <a:latin typeface="Symbol" charset="0"/>
                <a:ea typeface="Symbol" charset="0"/>
                <a:cs typeface="Symbol" charset="0"/>
              </a:rPr>
              <a:t>f</a:t>
            </a:r>
            <a:r>
              <a:rPr kumimoji="0" lang="en-US" altLang="ja-JP" sz="1800" b="1" smtClean="0">
                <a:solidFill>
                  <a:srgbClr val="000090"/>
                </a:solidFill>
                <a:ea typeface="Osaka" charset="0"/>
                <a:cs typeface="Osaka" charset="0"/>
              </a:rPr>
              <a:t>40 mm</a:t>
            </a:r>
            <a:endParaRPr lang="ja-JP" altLang="en-US" sz="1800" b="1" smtClean="0">
              <a:solidFill>
                <a:srgbClr val="000090"/>
              </a:solidFill>
            </a:endParaRPr>
          </a:p>
        </p:txBody>
      </p:sp>
      <p:sp>
        <p:nvSpPr>
          <p:cNvPr id="94219" name="Line 1041"/>
          <p:cNvSpPr>
            <a:spLocks noChangeShapeType="1"/>
          </p:cNvSpPr>
          <p:nvPr/>
        </p:nvSpPr>
        <p:spPr bwMode="auto">
          <a:xfrm flipH="1" flipV="1">
            <a:off x="3887788" y="1880978"/>
            <a:ext cx="2098675" cy="76358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4220" name="Text Box 1033"/>
          <p:cNvSpPr txBox="1">
            <a:spLocks noChangeArrowheads="1"/>
          </p:cNvSpPr>
          <p:nvPr/>
        </p:nvSpPr>
        <p:spPr bwMode="auto">
          <a:xfrm>
            <a:off x="5634038" y="2268328"/>
            <a:ext cx="2849562" cy="152082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000" b="1">
                <a:solidFill>
                  <a:prstClr val="black"/>
                </a:solidFill>
                <a:ea typeface="Osaka" charset="0"/>
                <a:cs typeface="Osaka" charset="0"/>
              </a:rPr>
              <a:t>C-band BPM system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800">
                <a:solidFill>
                  <a:srgbClr val="660066"/>
                </a:solidFill>
                <a:ea typeface="Osaka" charset="0"/>
                <a:cs typeface="Osaka" charset="0"/>
              </a:rPr>
              <a:t>BPM cavity: </a:t>
            </a:r>
            <a:r>
              <a:rPr kumimoji="0" lang="en-US" altLang="ja-JP" sz="1800" b="1">
                <a:solidFill>
                  <a:srgbClr val="660066"/>
                </a:solidFill>
                <a:ea typeface="Osaka" charset="0"/>
                <a:cs typeface="Osaka" charset="0"/>
              </a:rPr>
              <a:t>34 units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800">
                <a:solidFill>
                  <a:srgbClr val="660066"/>
                </a:solidFill>
                <a:ea typeface="Osaka" charset="0"/>
                <a:cs typeface="Osaka" charset="0"/>
              </a:rPr>
              <a:t>Reference cavity: </a:t>
            </a:r>
            <a:r>
              <a:rPr kumimoji="0" lang="en-US" altLang="ja-JP" sz="1800" b="1">
                <a:solidFill>
                  <a:srgbClr val="660066"/>
                </a:solidFill>
                <a:ea typeface="Osaka" charset="0"/>
                <a:cs typeface="Osaka" charset="0"/>
              </a:rPr>
              <a:t>4 units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800">
                <a:solidFill>
                  <a:srgbClr val="660066"/>
                </a:solidFill>
                <a:ea typeface="Osaka" charset="0"/>
                <a:cs typeface="Osaka" charset="0"/>
              </a:rPr>
              <a:t>Target resolution: 100 nm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800" b="1">
                <a:solidFill>
                  <a:srgbClr val="000090"/>
                </a:solidFill>
                <a:ea typeface="Osaka" charset="0"/>
                <a:cs typeface="Osaka" charset="0"/>
              </a:rPr>
              <a:t>Aperture: </a:t>
            </a:r>
            <a:r>
              <a:rPr kumimoji="0" lang="en-US" altLang="ja-JP" sz="1800" b="1">
                <a:solidFill>
                  <a:srgbClr val="000090"/>
                </a:solidFill>
                <a:latin typeface="Symbol" charset="0"/>
                <a:cs typeface="Symbol" charset="0"/>
              </a:rPr>
              <a:t>f</a:t>
            </a:r>
            <a:r>
              <a:rPr kumimoji="0" lang="en-US" altLang="ja-JP" sz="1800" b="1">
                <a:solidFill>
                  <a:srgbClr val="000090"/>
                </a:solidFill>
                <a:ea typeface="Osaka" charset="0"/>
                <a:cs typeface="Osaka" charset="0"/>
              </a:rPr>
              <a:t>20 mm</a:t>
            </a:r>
            <a:endParaRPr lang="ja-JP" altLang="en-US" sz="1800" b="1">
              <a:solidFill>
                <a:srgbClr val="000090"/>
              </a:solidFill>
            </a:endParaRPr>
          </a:p>
        </p:txBody>
      </p:sp>
      <p:pic>
        <p:nvPicPr>
          <p:cNvPr id="94221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463" y="3789153"/>
            <a:ext cx="2204357" cy="147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23" name="Rectangle 1049"/>
          <p:cNvSpPr>
            <a:spLocks noChangeArrowheads="1"/>
          </p:cNvSpPr>
          <p:nvPr/>
        </p:nvSpPr>
        <p:spPr bwMode="auto">
          <a:xfrm>
            <a:off x="5451475" y="886471"/>
            <a:ext cx="3692525" cy="3667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/>
          <a:p>
            <a:pPr defTabSz="893763" eaLnBrk="0" fontAlgn="base" hangingPunct="0"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n-GB" altLang="ja-JP" b="1" i="1" dirty="0">
                <a:solidFill>
                  <a:srgbClr val="1F497D"/>
                </a:solidFill>
                <a:latin typeface="Helvetica" charset="0"/>
                <a:ea typeface="ヒラギノ角ゴ Pro W3" charset="0"/>
                <a:cs typeface="ヒラギノ角ゴ Pro W3" charset="0"/>
              </a:rPr>
              <a:t>KNU / PAL / KEK / RHUL / SLAC</a:t>
            </a:r>
            <a:endParaRPr lang="en-US" altLang="ja-JP" b="1" i="1" dirty="0">
              <a:solidFill>
                <a:srgbClr val="1F497D"/>
              </a:solidFill>
              <a:latin typeface="Helvetica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7" name="テキスト ボックス 16"/>
          <p:cNvSpPr txBox="1">
            <a:spLocks noChangeArrowheads="1"/>
          </p:cNvSpPr>
          <p:nvPr/>
        </p:nvSpPr>
        <p:spPr bwMode="auto">
          <a:xfrm>
            <a:off x="145405" y="5405276"/>
            <a:ext cx="3664479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altLang="ja-JP" sz="1600" b="1" dirty="0" smtClean="0">
                <a:solidFill>
                  <a:srgbClr val="FF0000"/>
                </a:solidFill>
              </a:rPr>
              <a:t>Achieved </a:t>
            </a:r>
            <a:r>
              <a:rPr lang="en-US" altLang="ja-JP" sz="1600" b="1" dirty="0">
                <a:solidFill>
                  <a:srgbClr val="FF0000"/>
                </a:solidFill>
              </a:rPr>
              <a:t>resolution at ATF</a:t>
            </a:r>
          </a:p>
          <a:p>
            <a:pPr lvl="1" defTabSz="457200"/>
            <a:r>
              <a:rPr lang="en-US" altLang="ja-JP" sz="1600" b="1" dirty="0">
                <a:solidFill>
                  <a:srgbClr val="FF0000"/>
                </a:solidFill>
              </a:rPr>
              <a:t>8.72 +-0.28(stat) +-0.35(sys) nm</a:t>
            </a:r>
            <a:endParaRPr lang="en-GB" altLang="ja-JP" sz="1600" b="1" dirty="0">
              <a:solidFill>
                <a:srgbClr val="FF0000"/>
              </a:solidFill>
            </a:endParaRPr>
          </a:p>
          <a:p>
            <a:pPr defTabSz="457200"/>
            <a:r>
              <a:rPr lang="en-GB" altLang="ja-JP" sz="1600" dirty="0">
                <a:solidFill>
                  <a:prstClr val="black"/>
                </a:solidFill>
              </a:rPr>
              <a:t>	</a:t>
            </a:r>
            <a:r>
              <a:rPr lang="en-GB" altLang="ja-JP" sz="1400" b="1" dirty="0">
                <a:solidFill>
                  <a:prstClr val="black"/>
                </a:solidFill>
              </a:rPr>
              <a:t>@ 0.7×10</a:t>
            </a:r>
            <a:r>
              <a:rPr lang="en-GB" altLang="ja-JP" sz="1400" b="1" baseline="30000" dirty="0">
                <a:solidFill>
                  <a:prstClr val="black"/>
                </a:solidFill>
              </a:rPr>
              <a:t>10</a:t>
            </a:r>
            <a:r>
              <a:rPr lang="en-GB" altLang="ja-JP" sz="1400" b="1" dirty="0">
                <a:solidFill>
                  <a:prstClr val="black"/>
                </a:solidFill>
              </a:rPr>
              <a:t> electrons/bunch, </a:t>
            </a:r>
          </a:p>
          <a:p>
            <a:pPr defTabSz="457200"/>
            <a:r>
              <a:rPr lang="en-GB" altLang="ja-JP" sz="1400" b="1" dirty="0">
                <a:solidFill>
                  <a:prstClr val="black"/>
                </a:solidFill>
              </a:rPr>
              <a:t>	@ 5 </a:t>
            </a:r>
            <a:r>
              <a:rPr lang="en-GB" altLang="ja-JP" sz="1400" b="1" i="1" dirty="0">
                <a:solidFill>
                  <a:prstClr val="black"/>
                </a:solidFill>
              </a:rPr>
              <a:t>μ</a:t>
            </a:r>
            <a:r>
              <a:rPr lang="en-GB" altLang="ja-JP" sz="1400" b="1" dirty="0">
                <a:solidFill>
                  <a:prstClr val="black"/>
                </a:solidFill>
              </a:rPr>
              <a:t>m dynamic range </a:t>
            </a:r>
          </a:p>
          <a:p>
            <a:pPr defTabSz="457200"/>
            <a:r>
              <a:rPr lang="en-GB" altLang="ja-JP" sz="1100" b="1" dirty="0">
                <a:solidFill>
                  <a:srgbClr val="000090"/>
                </a:solidFill>
              </a:rPr>
              <a:t>[Y. Inoue et al., Phys. Rev. ST-AB 11, 62801 (2008)</a:t>
            </a:r>
            <a:r>
              <a:rPr lang="en-US" altLang="ja-JP" sz="1100" b="1" dirty="0">
                <a:solidFill>
                  <a:srgbClr val="000090"/>
                </a:solidFill>
              </a:rPr>
              <a:t>]</a:t>
            </a:r>
            <a:endParaRPr lang="en-GB" altLang="ja-JP" sz="1100" b="1" dirty="0">
              <a:solidFill>
                <a:srgbClr val="000090"/>
              </a:solidFill>
            </a:endParaRPr>
          </a:p>
        </p:txBody>
      </p:sp>
      <p:sp>
        <p:nvSpPr>
          <p:cNvPr id="18" name="Text Box 1035"/>
          <p:cNvSpPr txBox="1">
            <a:spLocks noChangeArrowheads="1"/>
          </p:cNvSpPr>
          <p:nvPr/>
        </p:nvSpPr>
        <p:spPr bwMode="auto">
          <a:xfrm>
            <a:off x="5796137" y="5367088"/>
            <a:ext cx="3218514" cy="116955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kumimoji="0" lang="en-US" altLang="ja-JP" sz="1800" b="1" dirty="0" smtClean="0">
                <a:solidFill>
                  <a:srgbClr val="FF0000"/>
                </a:solidFill>
              </a:rPr>
              <a:t>Proto-type</a:t>
            </a:r>
          </a:p>
          <a:p>
            <a:pPr defTabSz="457200"/>
            <a:r>
              <a:rPr kumimoji="0" lang="en-US" altLang="ja-JP" sz="1800" b="1" dirty="0" smtClean="0">
                <a:solidFill>
                  <a:srgbClr val="FF0000"/>
                </a:solidFill>
              </a:rPr>
              <a:t>Achieved resolution</a:t>
            </a:r>
            <a:endParaRPr kumimoji="0" lang="en-US" altLang="ja-JP" sz="1800" b="1" dirty="0">
              <a:solidFill>
                <a:srgbClr val="FF0000"/>
              </a:solidFill>
            </a:endParaRPr>
          </a:p>
          <a:p>
            <a:pPr lvl="1" defTabSz="457200"/>
            <a:r>
              <a:rPr kumimoji="0" lang="en-US" altLang="ja-JP" sz="1800" b="1" dirty="0">
                <a:solidFill>
                  <a:srgbClr val="FF0000"/>
                </a:solidFill>
              </a:rPr>
              <a:t>15.6 nm</a:t>
            </a:r>
          </a:p>
          <a:p>
            <a:pPr lvl="1" defTabSz="457200"/>
            <a:r>
              <a:rPr kumimoji="0" lang="en-US" altLang="ja-JP" sz="1600" b="1" dirty="0">
                <a:solidFill>
                  <a:prstClr val="black"/>
                </a:solidFill>
              </a:rPr>
              <a:t>@</a:t>
            </a:r>
            <a:r>
              <a:rPr kumimoji="0" lang="en-US" altLang="ja-JP" sz="1600" b="1" dirty="0" err="1">
                <a:solidFill>
                  <a:prstClr val="black"/>
                </a:solidFill>
              </a:rPr>
              <a:t>dymamic</a:t>
            </a:r>
            <a:r>
              <a:rPr kumimoji="0" lang="en-US" altLang="ja-JP" sz="1600" b="1" dirty="0">
                <a:solidFill>
                  <a:prstClr val="black"/>
                </a:solidFill>
              </a:rPr>
              <a:t> </a:t>
            </a:r>
            <a:r>
              <a:rPr kumimoji="0" lang="en-US" altLang="ja-JP" sz="1600" b="1" dirty="0" smtClean="0">
                <a:solidFill>
                  <a:prstClr val="black"/>
                </a:solidFill>
              </a:rPr>
              <a:t>range</a:t>
            </a:r>
            <a:r>
              <a:rPr kumimoji="0" lang="en-US" altLang="ja-JP" sz="1600" b="1" dirty="0">
                <a:solidFill>
                  <a:prstClr val="black"/>
                </a:solidFill>
              </a:rPr>
              <a:t> </a:t>
            </a:r>
            <a:r>
              <a:rPr kumimoji="0" lang="en-US" altLang="ja-JP" sz="1600" b="1" dirty="0" smtClean="0">
                <a:solidFill>
                  <a:prstClr val="black"/>
                </a:solidFill>
              </a:rPr>
              <a:t>±</a:t>
            </a:r>
            <a:r>
              <a:rPr kumimoji="0" lang="en-US" altLang="ja-JP" sz="1600" b="1" dirty="0">
                <a:solidFill>
                  <a:prstClr val="black"/>
                </a:solidFill>
              </a:rPr>
              <a:t>20</a:t>
            </a:r>
            <a:r>
              <a:rPr kumimoji="0" lang="en-US" altLang="ja-JP" sz="1600" b="1" dirty="0">
                <a:solidFill>
                  <a:prstClr val="black"/>
                </a:solidFill>
                <a:latin typeface="Symbol" charset="0"/>
                <a:cs typeface="Symbol" charset="0"/>
              </a:rPr>
              <a:t>m</a:t>
            </a:r>
            <a:r>
              <a:rPr kumimoji="0" lang="en-US" altLang="ja-JP" sz="1600" b="1" dirty="0">
                <a:solidFill>
                  <a:prstClr val="black"/>
                </a:solidFill>
              </a:rPr>
              <a:t>m</a:t>
            </a:r>
            <a:endParaRPr kumimoji="0" lang="ja-JP" altLang="en-US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59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87413"/>
          </a:xfrm>
          <a:solidFill>
            <a:srgbClr val="17375E"/>
          </a:solidFill>
        </p:spPr>
        <p:txBody>
          <a:bodyPr>
            <a:normAutofit fontScale="90000"/>
          </a:bodyPr>
          <a:lstStyle/>
          <a:p>
            <a:r>
              <a:rPr lang="en-US" altLang="ja-JP" sz="36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Operational status of the ATF2 </a:t>
            </a:r>
            <a:r>
              <a:rPr lang="en-US" altLang="ja-JP" sz="3600" b="1" i="1" dirty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Cavity </a:t>
            </a:r>
            <a:r>
              <a:rPr lang="en-US" altLang="ja-JP" sz="36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BPMs</a:t>
            </a:r>
            <a:endParaRPr lang="ja-JP" altLang="en-US" sz="3600" b="1" i="1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0483" name="テキスト ボックス 3"/>
          <p:cNvSpPr txBox="1">
            <a:spLocks noChangeArrowheads="1"/>
          </p:cNvSpPr>
          <p:nvPr/>
        </p:nvSpPr>
        <p:spPr bwMode="auto">
          <a:xfrm>
            <a:off x="421460" y="4691845"/>
            <a:ext cx="484148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800100" indent="-3429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>
              <a:defRPr/>
            </a:pPr>
            <a:r>
              <a:rPr lang="en-GB" altLang="ja-JP" sz="2000" b="1" dirty="0" smtClean="0">
                <a:solidFill>
                  <a:prstClr val="black"/>
                </a:solidFill>
              </a:rPr>
              <a:t>S-band BPM</a:t>
            </a:r>
          </a:p>
          <a:p>
            <a:pPr marL="623888" lvl="1" indent="12700" defTabSz="457200">
              <a:defRPr/>
            </a:pPr>
            <a:r>
              <a:rPr lang="en-US" altLang="ja-JP" sz="1800" dirty="0" smtClean="0">
                <a:solidFill>
                  <a:prstClr val="black"/>
                </a:solidFill>
              </a:rPr>
              <a:t>It needed only for the ATF2 large aperture final doublet. Not for ILC.</a:t>
            </a:r>
          </a:p>
          <a:p>
            <a:pPr marL="979488" lvl="1" defTabSz="457200">
              <a:defRPr/>
            </a:pPr>
            <a:r>
              <a:rPr lang="en-US" altLang="ja-JP" sz="1800" b="1" dirty="0" smtClean="0">
                <a:solidFill>
                  <a:srgbClr val="0000FF"/>
                </a:solidFill>
              </a:rPr>
              <a:t>Present resolution </a:t>
            </a:r>
            <a:r>
              <a:rPr lang="en-US" altLang="ja-JP" sz="1800" b="1" dirty="0">
                <a:solidFill>
                  <a:srgbClr val="0000FF"/>
                </a:solidFill>
              </a:rPr>
              <a:t>~ 1 </a:t>
            </a:r>
            <a:r>
              <a:rPr lang="en-US" altLang="ja-JP" sz="18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m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m</a:t>
            </a:r>
            <a:r>
              <a:rPr lang="en-US" altLang="ja-JP" sz="1600" b="1" dirty="0" smtClean="0">
                <a:solidFill>
                  <a:prstClr val="black"/>
                </a:solidFill>
              </a:rPr>
              <a:t> </a:t>
            </a:r>
            <a:endParaRPr lang="en-US" altLang="ja-JP" sz="1050" b="1" dirty="0">
              <a:solidFill>
                <a:prstClr val="black"/>
              </a:solidFill>
            </a:endParaRPr>
          </a:p>
          <a:p>
            <a:pPr defTabSz="457200">
              <a:defRPr/>
            </a:pPr>
            <a:r>
              <a:rPr lang="en-GB" altLang="ja-JP" sz="1800" b="1" dirty="0" smtClean="0">
                <a:solidFill>
                  <a:prstClr val="black"/>
                </a:solidFill>
              </a:rPr>
              <a:t>IP-BPMs</a:t>
            </a:r>
            <a:endParaRPr lang="en-GB" altLang="ja-JP" sz="1800" b="1" dirty="0">
              <a:solidFill>
                <a:prstClr val="black"/>
              </a:solidFill>
            </a:endParaRPr>
          </a:p>
          <a:p>
            <a:pPr lvl="1" defTabSz="457200">
              <a:defRPr/>
            </a:pPr>
            <a:r>
              <a:rPr lang="en-US" altLang="ja-JP" sz="2000" dirty="0" smtClean="0">
                <a:solidFill>
                  <a:prstClr val="black"/>
                </a:solidFill>
              </a:rPr>
              <a:t>Trial installation: ~several 100 nm</a:t>
            </a:r>
            <a:endParaRPr lang="en-GB" altLang="ja-JP" dirty="0" smtClean="0">
              <a:solidFill>
                <a:prstClr val="black"/>
              </a:solidFill>
            </a:endParaRPr>
          </a:p>
        </p:txBody>
      </p:sp>
      <p:sp>
        <p:nvSpPr>
          <p:cNvPr id="51203" name="テキスト ボックス 2"/>
          <p:cNvSpPr txBox="1">
            <a:spLocks noChangeArrowheads="1"/>
          </p:cNvSpPr>
          <p:nvPr/>
        </p:nvSpPr>
        <p:spPr bwMode="auto">
          <a:xfrm>
            <a:off x="5867400" y="6086475"/>
            <a:ext cx="1531938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/>
            <a:r>
              <a:rPr lang="en-US" altLang="ja-JP" sz="1800">
                <a:solidFill>
                  <a:prstClr val="black"/>
                </a:solidFill>
              </a:rPr>
              <a:t>BPM number</a:t>
            </a:r>
            <a:endParaRPr lang="ja-JP" altLang="en-US" sz="1800">
              <a:solidFill>
                <a:prstClr val="black"/>
              </a:solidFill>
            </a:endParaRPr>
          </a:p>
        </p:txBody>
      </p:sp>
      <p:sp>
        <p:nvSpPr>
          <p:cNvPr id="51204" name="正方形/長方形 3"/>
          <p:cNvSpPr>
            <a:spLocks noChangeArrowheads="1"/>
          </p:cNvSpPr>
          <p:nvPr/>
        </p:nvSpPr>
        <p:spPr bwMode="auto">
          <a:xfrm>
            <a:off x="344488" y="1006475"/>
            <a:ext cx="8799512" cy="401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/>
            <a:r>
              <a:rPr lang="en-GB" altLang="ja-JP" sz="2400" b="1" dirty="0">
                <a:solidFill>
                  <a:prstClr val="black"/>
                </a:solidFill>
              </a:rPr>
              <a:t>C-band BPM</a:t>
            </a:r>
          </a:p>
          <a:p>
            <a:pPr lvl="1" defTabSz="457200">
              <a:spcBef>
                <a:spcPct val="20000"/>
              </a:spcBef>
            </a:pPr>
            <a:r>
              <a:rPr lang="en-US" altLang="ja-JP" sz="2400" b="1" dirty="0" smtClean="0">
                <a:solidFill>
                  <a:prstClr val="black"/>
                </a:solidFill>
              </a:rPr>
              <a:t>It is in the steady operation for ATF2.</a:t>
            </a:r>
          </a:p>
          <a:p>
            <a:pPr lvl="1" defTabSz="457200">
              <a:spcBef>
                <a:spcPct val="20000"/>
              </a:spcBef>
            </a:pPr>
            <a:r>
              <a:rPr lang="en-US" altLang="ja-JP" sz="2000" b="1" u="sng" dirty="0" smtClean="0">
                <a:solidFill>
                  <a:prstClr val="black"/>
                </a:solidFill>
              </a:rPr>
              <a:t>Achieved Resolutions</a:t>
            </a:r>
            <a:r>
              <a:rPr lang="en-US" altLang="ja-JP" sz="2000" b="1" u="sng" dirty="0">
                <a:solidFill>
                  <a:prstClr val="black"/>
                </a:solidFill>
              </a:rPr>
              <a:t>:</a:t>
            </a:r>
            <a:r>
              <a:rPr lang="en-US" altLang="ja-JP" sz="2000" b="1" dirty="0">
                <a:solidFill>
                  <a:prstClr val="black"/>
                </a:solidFill>
              </a:rPr>
              <a:t> </a:t>
            </a:r>
          </a:p>
          <a:p>
            <a:pPr marL="800100" lvl="3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altLang="ja-JP" sz="2400" b="1" dirty="0" smtClean="0">
                <a:solidFill>
                  <a:srgbClr val="000090"/>
                </a:solidFill>
              </a:rPr>
              <a:t>200 nm for typical BPMs with 20 dB attenuator to realize the wider dynamic range (~10 mm) for ATF2 tuning.</a:t>
            </a:r>
          </a:p>
          <a:p>
            <a:pPr marL="800100" lvl="3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altLang="ja-JP" sz="2400" b="1" dirty="0" smtClean="0">
                <a:solidFill>
                  <a:srgbClr val="FF0000"/>
                </a:solidFill>
              </a:rPr>
              <a:t>50 </a:t>
            </a:r>
            <a:r>
              <a:rPr lang="en-US" altLang="ja-JP" sz="2400" b="1" dirty="0">
                <a:solidFill>
                  <a:srgbClr val="FF0000"/>
                </a:solidFill>
              </a:rPr>
              <a:t>nm for 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BPMs w/o attenuator</a:t>
            </a:r>
            <a:endParaRPr lang="en-US" altLang="ja-JP" sz="2400" b="1" dirty="0">
              <a:solidFill>
                <a:srgbClr val="FF0000"/>
              </a:solidFill>
            </a:endParaRPr>
          </a:p>
          <a:p>
            <a:pPr marL="800100" lvl="3" indent="-3429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US" altLang="ja-JP" sz="2400" dirty="0">
                <a:solidFill>
                  <a:srgbClr val="000090"/>
                </a:solidFill>
              </a:rPr>
              <a:t>27 nm </a:t>
            </a:r>
            <a:r>
              <a:rPr lang="en-US" altLang="ja-JP" sz="2400" dirty="0" smtClean="0">
                <a:solidFill>
                  <a:srgbClr val="000090"/>
                </a:solidFill>
              </a:rPr>
              <a:t>was confirmed when BPMs are carefully tuned and  a </a:t>
            </a:r>
            <a:r>
              <a:rPr lang="en-US" altLang="ja-JP" sz="2400" dirty="0">
                <a:solidFill>
                  <a:srgbClr val="000090"/>
                </a:solidFill>
              </a:rPr>
              <a:t>beam is well centered</a:t>
            </a:r>
            <a:r>
              <a:rPr lang="en-US" altLang="ja-JP" sz="2400" dirty="0" smtClean="0">
                <a:solidFill>
                  <a:srgbClr val="000090"/>
                </a:solidFill>
              </a:rPr>
              <a:t>.</a:t>
            </a:r>
          </a:p>
          <a:p>
            <a:pPr marL="914400" lvl="4" defTabSz="457200">
              <a:lnSpc>
                <a:spcPct val="80000"/>
              </a:lnSpc>
              <a:spcBef>
                <a:spcPct val="20000"/>
              </a:spcBef>
            </a:pPr>
            <a:r>
              <a:rPr lang="en-US" altLang="ja-JP" sz="2400" b="1" dirty="0" smtClean="0">
                <a:solidFill>
                  <a:srgbClr val="FF0000"/>
                </a:solidFill>
              </a:rPr>
              <a:t>The Cavity BPM on ATF2 demonstrates well the target resolution of ILC, 100 nm.</a:t>
            </a:r>
          </a:p>
          <a:p>
            <a:pPr marL="914400" lvl="4" defTabSz="457200">
              <a:lnSpc>
                <a:spcPct val="80000"/>
              </a:lnSpc>
              <a:spcBef>
                <a:spcPct val="20000"/>
              </a:spcBef>
            </a:pPr>
            <a:endParaRPr lang="en-GB" altLang="ja-JP" sz="2400" dirty="0">
              <a:solidFill>
                <a:srgbClr val="FF0000"/>
              </a:solidFill>
            </a:endParaRPr>
          </a:p>
        </p:txBody>
      </p:sp>
      <p:pic>
        <p:nvPicPr>
          <p:cNvPr id="51205" name="図 4" descr="cbpm-res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940" y="4561988"/>
            <a:ext cx="3553929" cy="229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213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3" name="図 1" descr="fo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325" y="2417763"/>
            <a:ext cx="3495675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17" name="テキスト ボックス 3"/>
          <p:cNvSpPr txBox="1">
            <a:spLocks noChangeArrowheads="1"/>
          </p:cNvSpPr>
          <p:nvPr/>
        </p:nvSpPr>
        <p:spPr bwMode="auto">
          <a:xfrm>
            <a:off x="146050" y="1185863"/>
            <a:ext cx="5972175" cy="430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1430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sz="2000" b="1" i="1" dirty="0" smtClean="0">
                <a:solidFill>
                  <a:prstClr val="black"/>
                </a:solidFill>
                <a:cs typeface="Arial" charset="0"/>
              </a:rPr>
              <a:t>One of the challenging goals for</a:t>
            </a:r>
            <a:r>
              <a:rPr lang="ja-JP" altLang="en-US" sz="20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GB" altLang="ja-JP" sz="2000" b="1" i="1" dirty="0" smtClean="0">
                <a:solidFill>
                  <a:prstClr val="black"/>
                </a:solidFill>
                <a:cs typeface="Arial" charset="0"/>
              </a:rPr>
              <a:t>ATF2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 typeface="Calibri" charset="0"/>
              <a:buAutoNum type="arabicPeriod"/>
              <a:defRPr/>
            </a:pPr>
            <a:r>
              <a:rPr lang="en-GB" altLang="ja-JP" sz="2000" i="1" dirty="0" smtClean="0">
                <a:solidFill>
                  <a:srgbClr val="A6A6A6"/>
                </a:solidFill>
                <a:cs typeface="Arial" charset="0"/>
              </a:rPr>
              <a:t>achieving of the 37 nm vertical beam size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 typeface="Calibri" charset="0"/>
              <a:buAutoNum type="arabicPeriod"/>
              <a:defRPr/>
            </a:pPr>
            <a:r>
              <a:rPr lang="en-GB" altLang="ja-JP" sz="2000" b="1" i="1" dirty="0" smtClean="0">
                <a:solidFill>
                  <a:srgbClr val="0000FF"/>
                </a:solidFill>
                <a:cs typeface="Arial" charset="0"/>
              </a:rPr>
              <a:t>Stabilize a beam in a few nanometer level at the IP. </a:t>
            </a:r>
          </a:p>
          <a:p>
            <a:pPr defTabSz="457200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b="1" i="1" dirty="0" smtClean="0">
              <a:solidFill>
                <a:prstClr val="black"/>
              </a:solidFill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sz="2000" b="1" i="1" dirty="0" smtClean="0">
                <a:solidFill>
                  <a:srgbClr val="000090"/>
                </a:solidFill>
              </a:rPr>
              <a:t>FONT (Feedback On Nano-Second Timescales) has been developed</a:t>
            </a:r>
          </a:p>
          <a:p>
            <a:pPr marL="800100" lvl="1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000" i="1" dirty="0" smtClean="0">
                <a:solidFill>
                  <a:prstClr val="black"/>
                </a:solidFill>
              </a:rPr>
              <a:t>as a prototype of a beam-based intra-train feedback system for IP of LCs.</a:t>
            </a:r>
          </a:p>
          <a:p>
            <a:pPr marL="800100" lvl="1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000" i="1" dirty="0" smtClean="0">
                <a:solidFill>
                  <a:prstClr val="black"/>
                </a:solidFill>
                <a:cs typeface="Arial" charset="0"/>
              </a:rPr>
              <a:t>Correct the impact of fast jitter sources such as the vibration of magnets.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  <a:defRPr/>
            </a:pPr>
            <a:endParaRPr lang="en-US" altLang="ja-JP" sz="2000" b="1" i="1" dirty="0" smtClean="0">
              <a:solidFill>
                <a:srgbClr val="FF0000"/>
              </a:solidFill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 b="1" i="1" dirty="0" smtClean="0">
              <a:solidFill>
                <a:prstClr val="black"/>
              </a:solidFill>
              <a:cs typeface="Arial" charset="0"/>
            </a:endParaRP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000" b="1" i="1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95235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95350"/>
          </a:xfrm>
          <a:solidFill>
            <a:srgbClr val="17375E"/>
          </a:solidFill>
        </p:spPr>
        <p:txBody>
          <a:bodyPr/>
          <a:lstStyle/>
          <a:p>
            <a:r>
              <a:rPr lang="en-US" altLang="ja-JP" sz="3600" b="1" i="1" dirty="0">
                <a:solidFill>
                  <a:schemeClr val="bg1"/>
                </a:solidFill>
                <a:latin typeface="Arial" charset="0"/>
                <a:ea typeface="ＭＳ Ｐゴシック" charset="0"/>
                <a:cs typeface="Arial" charset="0"/>
              </a:rPr>
              <a:t>Nano-meter Beam Position Stabilization</a:t>
            </a:r>
            <a:endParaRPr lang="ja-JP" altLang="en-US" sz="3600" b="1" i="1" dirty="0">
              <a:solidFill>
                <a:schemeClr val="bg1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95236" name="正方形/長方形 7"/>
          <p:cNvSpPr>
            <a:spLocks noChangeArrowheads="1"/>
          </p:cNvSpPr>
          <p:nvPr/>
        </p:nvSpPr>
        <p:spPr bwMode="auto">
          <a:xfrm>
            <a:off x="258763" y="4716463"/>
            <a:ext cx="392271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2000" b="1" i="1">
                <a:solidFill>
                  <a:srgbClr val="000090"/>
                </a:solidFill>
                <a:latin typeface="Arial" charset="0"/>
              </a:rPr>
              <a:t>FONT1~FONT3</a:t>
            </a: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2000" b="1" i="1">
                <a:solidFill>
                  <a:srgbClr val="FF0000"/>
                </a:solidFill>
                <a:latin typeface="Arial" charset="0"/>
              </a:rPr>
              <a:t>Analogue feedback system </a:t>
            </a:r>
            <a:r>
              <a:rPr lang="en-GB" altLang="ja-JP" sz="2000" b="1" i="1">
                <a:solidFill>
                  <a:prstClr val="black"/>
                </a:solidFill>
                <a:latin typeface="Arial" charset="0"/>
              </a:rPr>
              <a:t>for very short bunch-train LCs.</a:t>
            </a:r>
          </a:p>
          <a:p>
            <a:pPr algn="r" defTabSz="457200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</a:pPr>
            <a:endParaRPr lang="en-GB" altLang="ja-JP" sz="2000" b="1" i="1">
              <a:solidFill>
                <a:prstClr val="black"/>
              </a:solidFill>
              <a:latin typeface="Arial" charset="0"/>
            </a:endParaRPr>
          </a:p>
          <a:p>
            <a:pPr lvl="1"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2000" b="1" i="1">
                <a:solidFill>
                  <a:srgbClr val="000090"/>
                </a:solidFill>
                <a:latin typeface="Arial" charset="0"/>
              </a:rPr>
              <a:t>Latency</a:t>
            </a:r>
            <a:r>
              <a:rPr lang="en-GB" altLang="ja-JP" b="1" i="1">
                <a:solidFill>
                  <a:srgbClr val="800000"/>
                </a:solidFill>
                <a:latin typeface="Arial" charset="0"/>
              </a:rPr>
              <a:t> FONT3(ATF) 23 ns.</a:t>
            </a:r>
          </a:p>
        </p:txBody>
      </p:sp>
      <p:sp>
        <p:nvSpPr>
          <p:cNvPr id="95237" name="正方形/長方形 19"/>
          <p:cNvSpPr>
            <a:spLocks noChangeArrowheads="1"/>
          </p:cNvSpPr>
          <p:nvPr/>
        </p:nvSpPr>
        <p:spPr bwMode="auto">
          <a:xfrm>
            <a:off x="4805363" y="4676775"/>
            <a:ext cx="401161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>
                <a:solidFill>
                  <a:srgbClr val="000090"/>
                </a:solidFill>
                <a:latin typeface="Arial" charset="0"/>
              </a:rPr>
              <a:t>FONT4 &amp; FONT5 (ATF2)</a:t>
            </a:r>
            <a:endParaRPr lang="en-GB" altLang="ja-JP" sz="2000" b="1" i="1">
              <a:solidFill>
                <a:srgbClr val="000090"/>
              </a:solidFill>
              <a:latin typeface="Arial" charset="0"/>
            </a:endParaRPr>
          </a:p>
          <a:p>
            <a:pPr algn="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2000" b="1" i="1">
                <a:solidFill>
                  <a:srgbClr val="FF0000"/>
                </a:solidFill>
                <a:latin typeface="Arial" charset="0"/>
              </a:rPr>
              <a:t>Digital feedback system </a:t>
            </a:r>
            <a:r>
              <a:rPr lang="en-GB" altLang="ja-JP" sz="2000" b="1" i="1">
                <a:solidFill>
                  <a:prstClr val="black"/>
                </a:solidFill>
                <a:latin typeface="Arial" charset="0"/>
              </a:rPr>
              <a:t>for long bunch-train </a:t>
            </a:r>
            <a:r>
              <a:rPr lang="en-GB" altLang="ja-JP" sz="2000" b="1" i="1">
                <a:solidFill>
                  <a:srgbClr val="000000"/>
                </a:solidFill>
                <a:latin typeface="Arial" charset="0"/>
              </a:rPr>
              <a:t>ILC.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GB" altLang="ja-JP" sz="2000">
                <a:solidFill>
                  <a:srgbClr val="000000"/>
                </a:solidFill>
                <a:latin typeface="Arial" charset="0"/>
              </a:rPr>
              <a:t>allow the implementation of more sophisticated algorithms</a:t>
            </a:r>
            <a:r>
              <a:rPr lang="ja-JP" altLang="en-US" sz="2000">
                <a:solidFill>
                  <a:srgbClr val="000000"/>
                </a:solidFill>
                <a:latin typeface="Arial" charset="0"/>
              </a:rPr>
              <a:t> </a:t>
            </a:r>
            <a:endParaRPr lang="en-US" altLang="ja-JP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" name="右矢印 20"/>
          <p:cNvSpPr/>
          <p:nvPr/>
        </p:nvSpPr>
        <p:spPr>
          <a:xfrm>
            <a:off x="4260850" y="5111750"/>
            <a:ext cx="461963" cy="989013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5239" name="Rectangle 1049"/>
          <p:cNvSpPr>
            <a:spLocks noChangeArrowheads="1"/>
          </p:cNvSpPr>
          <p:nvPr/>
        </p:nvSpPr>
        <p:spPr bwMode="auto">
          <a:xfrm>
            <a:off x="5951538" y="936625"/>
            <a:ext cx="31924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/>
          <a:p>
            <a:pPr algn="r" defTabSz="893763" eaLnBrk="0" fontAlgn="base" hangingPunct="0"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n-GB" altLang="ja-JP" b="1" i="1">
                <a:solidFill>
                  <a:srgbClr val="1F497D"/>
                </a:solidFill>
                <a:latin typeface="Helvetica" charset="0"/>
                <a:ea typeface="ヒラギノ角ゴ Pro W3" charset="0"/>
                <a:cs typeface="ヒラギノ角ゴ Pro W3" charset="0"/>
              </a:rPr>
              <a:t>Oxford / KNU / RHUL / KEK</a:t>
            </a:r>
            <a:endParaRPr lang="en-US" altLang="ja-JP" b="1" i="1">
              <a:solidFill>
                <a:srgbClr val="1F497D"/>
              </a:solidFill>
              <a:latin typeface="Helvetica" charset="0"/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966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gchristian_200312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95552" y="120011"/>
            <a:ext cx="9144000" cy="6461615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98592" y="5624316"/>
            <a:ext cx="3177397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Beam Position detection</a:t>
            </a:r>
            <a:endParaRPr lang="ja-JP" altLang="en-US" sz="20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68112" y="2413215"/>
            <a:ext cx="2321669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Analog Front-end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BPM processor</a:t>
            </a:r>
            <a:endParaRPr lang="ja-JP" altLang="en-US" sz="20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047764" y="2421245"/>
            <a:ext cx="2251287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FPGA based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digital processor </a:t>
            </a:r>
            <a:endParaRPr lang="ja-JP" altLang="en-US" sz="20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946513" y="3350819"/>
            <a:ext cx="2826490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Kicker drive Amplifier</a:t>
            </a:r>
            <a:endParaRPr lang="ja-JP" altLang="en-US" sz="2000" b="1" dirty="0">
              <a:solidFill>
                <a:srgbClr val="800000"/>
              </a:solidFill>
              <a:latin typeface="Arial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55313" y="5236385"/>
            <a:ext cx="210902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800000"/>
                </a:solidFill>
                <a:latin typeface="Arial" charset="0"/>
              </a:rPr>
              <a:t>Strip-line kicker</a:t>
            </a:r>
            <a:endParaRPr lang="ja-JP" altLang="en-US" sz="2000" b="1" dirty="0">
              <a:solidFill>
                <a:srgbClr val="800000"/>
              </a:solidFill>
              <a:latin typeface="Arial" charset="0"/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608" y="4729491"/>
            <a:ext cx="2214391" cy="221439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994027" y="4665137"/>
            <a:ext cx="2297215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0090"/>
                </a:solidFill>
                <a:latin typeface="Arial" charset="0"/>
              </a:rPr>
              <a:t>Multi-bunch beam</a:t>
            </a:r>
            <a:endParaRPr lang="ja-JP" altLang="en-US" b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 idx="4294967295"/>
          </p:nvPr>
        </p:nvSpPr>
        <p:spPr>
          <a:xfrm>
            <a:off x="-1" y="0"/>
            <a:ext cx="9143999" cy="935789"/>
          </a:xfrm>
          <a:solidFill>
            <a:srgbClr val="17375E"/>
          </a:solidFill>
        </p:spPr>
        <p:txBody>
          <a:bodyPr/>
          <a:lstStyle/>
          <a:p>
            <a:r>
              <a:rPr kumimoji="1" lang="en-US" altLang="ja-JP" sz="4000" dirty="0" smtClean="0">
                <a:solidFill>
                  <a:schemeClr val="bg1"/>
                </a:solidFill>
              </a:rPr>
              <a:t>FONT-5 Digital feedback system at ATF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5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図 13" descr="ATF2-layout-IPAC10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423863"/>
            <a:ext cx="914400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9" name="Group 3"/>
          <p:cNvGrpSpPr>
            <a:grpSpLocks/>
          </p:cNvGrpSpPr>
          <p:nvPr/>
        </p:nvGrpSpPr>
        <p:grpSpPr bwMode="auto">
          <a:xfrm>
            <a:off x="0" y="3245296"/>
            <a:ext cx="2511425" cy="2058988"/>
            <a:chOff x="285" y="1344"/>
            <a:chExt cx="2776" cy="2086"/>
          </a:xfrm>
        </p:grpSpPr>
        <p:pic>
          <p:nvPicPr>
            <p:cNvPr id="18454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83" b="23009"/>
            <a:stretch>
              <a:fillRect/>
            </a:stretch>
          </p:blipFill>
          <p:spPr bwMode="auto">
            <a:xfrm>
              <a:off x="476" y="1344"/>
              <a:ext cx="2585" cy="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55" name="Text Box 6"/>
            <p:cNvSpPr txBox="1">
              <a:spLocks noChangeArrowheads="1"/>
            </p:cNvSpPr>
            <p:nvPr/>
          </p:nvSpPr>
          <p:spPr bwMode="auto">
            <a:xfrm rot="-5400000">
              <a:off x="-15" y="2042"/>
              <a:ext cx="842" cy="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en-GB" altLang="ja-JP" sz="1400">
                  <a:solidFill>
                    <a:prstClr val="black"/>
                  </a:solidFill>
                  <a:latin typeface="Arial" charset="0"/>
                </a:rPr>
                <a:t>Counts</a:t>
              </a:r>
            </a:p>
          </p:txBody>
        </p:sp>
      </p:grpSp>
      <p:sp>
        <p:nvSpPr>
          <p:cNvPr id="18440" name="Text Box 7"/>
          <p:cNvSpPr txBox="1">
            <a:spLocks noChangeArrowheads="1"/>
          </p:cNvSpPr>
          <p:nvPr/>
        </p:nvSpPr>
        <p:spPr bwMode="auto">
          <a:xfrm>
            <a:off x="201613" y="5304284"/>
            <a:ext cx="2309812" cy="1384995"/>
          </a:xfrm>
          <a:prstGeom prst="rect">
            <a:avLst/>
          </a:prstGeom>
          <a:solidFill>
            <a:srgbClr val="FFFFFF"/>
          </a:solidFill>
          <a:ln w="9525">
            <a:solidFill>
              <a:srgbClr val="8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Simulation</a:t>
            </a:r>
            <a:endParaRPr lang="en-US" altLang="ja-JP" sz="2000" b="1" i="1" dirty="0">
              <a:solidFill>
                <a:srgbClr val="800000"/>
              </a:solidFill>
              <a:latin typeface="Arial" charset="0"/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1600" b="1" dirty="0">
                <a:solidFill>
                  <a:prstClr val="black"/>
                </a:solidFill>
                <a:latin typeface="Arial" charset="0"/>
              </a:rPr>
              <a:t>FB OFF: jitter 14.7 nm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kumimoji="0" lang="en-GB" altLang="ja-JP" b="1" dirty="0">
                <a:solidFill>
                  <a:srgbClr val="FF0000"/>
                </a:solidFill>
                <a:latin typeface="Arial" charset="0"/>
              </a:rPr>
              <a:t>FB ON:   jitter   2.6 nm</a:t>
            </a:r>
          </a:p>
        </p:txBody>
      </p:sp>
      <p:sp>
        <p:nvSpPr>
          <p:cNvPr id="18441" name="正方形/長方形 7"/>
          <p:cNvSpPr>
            <a:spLocks noChangeArrowheads="1"/>
          </p:cNvSpPr>
          <p:nvPr/>
        </p:nvSpPr>
        <p:spPr bwMode="auto">
          <a:xfrm>
            <a:off x="3916583" y="5612061"/>
            <a:ext cx="370532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b="1" i="1" dirty="0">
                <a:solidFill>
                  <a:srgbClr val="800000"/>
                </a:solidFill>
                <a:latin typeface="Arial" charset="0"/>
                <a:cs typeface="Arial" charset="0"/>
              </a:rPr>
              <a:t>FONT + IP-</a:t>
            </a:r>
            <a:r>
              <a:rPr lang="en-US" altLang="ja-JP" sz="3200" b="1" i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BPM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b="1" i="1" dirty="0" smtClean="0">
                <a:solidFill>
                  <a:srgbClr val="800000"/>
                </a:solidFill>
                <a:latin typeface="Arial" charset="0"/>
                <a:cs typeface="Arial" charset="0"/>
              </a:rPr>
              <a:t>“for ATF2 Goal 2”</a:t>
            </a:r>
            <a:endParaRPr lang="en-US" altLang="ja-JP" sz="3200" b="1" i="1" dirty="0">
              <a:solidFill>
                <a:srgbClr val="800000"/>
              </a:solidFill>
              <a:latin typeface="Arial" charset="0"/>
              <a:cs typeface="Arial" charset="0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124200" y="1539875"/>
            <a:ext cx="3309938" cy="6381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H="1">
            <a:off x="6181725" y="1463675"/>
            <a:ext cx="395288" cy="273050"/>
          </a:xfrm>
          <a:prstGeom prst="line">
            <a:avLst/>
          </a:prstGeom>
          <a:ln w="76200" cmpd="sng">
            <a:solidFill>
              <a:srgbClr val="558ED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6408738" y="1303338"/>
            <a:ext cx="369887" cy="2857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H="1">
            <a:off x="2511425" y="3982720"/>
            <a:ext cx="1968500" cy="2153920"/>
          </a:xfrm>
          <a:prstGeom prst="straightConnector1">
            <a:avLst/>
          </a:prstGeom>
          <a:ln w="571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>
            <a:off x="965200" y="1683196"/>
            <a:ext cx="101600" cy="1024444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073303" y="4852620"/>
            <a:ext cx="3386138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ja-JP" sz="1800" b="1" dirty="0" smtClean="0">
                <a:solidFill>
                  <a:prstClr val="black"/>
                </a:solidFill>
              </a:rPr>
              <a:t>Assuming perfect lattice,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GB" altLang="ja-JP" sz="1800" b="1" dirty="0" smtClean="0">
                <a:solidFill>
                  <a:prstClr val="black"/>
                </a:solidFill>
              </a:rPr>
              <a:t>no further imperfections (!)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511425" y="1777652"/>
            <a:ext cx="6307137" cy="293528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1" name="Text Box 8"/>
          <p:cNvSpPr txBox="1">
            <a:spLocks noChangeArrowheads="1"/>
          </p:cNvSpPr>
          <p:nvPr/>
        </p:nvSpPr>
        <p:spPr bwMode="auto">
          <a:xfrm>
            <a:off x="3252787" y="4122389"/>
            <a:ext cx="5400675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 b="1">
                <a:solidFill>
                  <a:srgbClr val="FF0000"/>
                </a:solidFill>
              </a:rPr>
              <a:t>2.1 um   </a:t>
            </a:r>
            <a:r>
              <a:rPr kumimoji="0" lang="en-GB" altLang="ja-JP" b="1">
                <a:solidFill>
                  <a:srgbClr val="FF0000"/>
                </a:solidFill>
                <a:sym typeface="Wingdings" charset="0"/>
              </a:rPr>
              <a:t></a:t>
            </a:r>
            <a:r>
              <a:rPr kumimoji="0" lang="en-GB" altLang="ja-JP" b="1">
                <a:solidFill>
                  <a:srgbClr val="FF0000"/>
                </a:solidFill>
              </a:rPr>
              <a:t>      0.4 um    </a:t>
            </a:r>
            <a:r>
              <a:rPr kumimoji="0" lang="en-GB" altLang="ja-JP" b="1">
                <a:solidFill>
                  <a:srgbClr val="FF0000"/>
                </a:solidFill>
                <a:sym typeface="Wingdings" charset="0"/>
              </a:rPr>
              <a:t></a:t>
            </a:r>
            <a:r>
              <a:rPr kumimoji="0" lang="en-GB" altLang="ja-JP" b="1">
                <a:solidFill>
                  <a:srgbClr val="FF0000"/>
                </a:solidFill>
              </a:rPr>
              <a:t>    0.8 um</a:t>
            </a:r>
          </a:p>
        </p:txBody>
      </p:sp>
      <p:pic>
        <p:nvPicPr>
          <p:cNvPr id="32" name="Picture 12" descr="P2_jitterhis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t="53368" r="52615" b="4880"/>
          <a:stretch>
            <a:fillRect/>
          </a:stretch>
        </p:blipFill>
        <p:spPr bwMode="auto">
          <a:xfrm>
            <a:off x="6626225" y="2809527"/>
            <a:ext cx="1935162" cy="139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11" descr="P2_jitterhis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4" t="6320" r="7611" b="51207"/>
          <a:stretch>
            <a:fillRect/>
          </a:stretch>
        </p:blipFill>
        <p:spPr bwMode="auto">
          <a:xfrm>
            <a:off x="4611687" y="2842864"/>
            <a:ext cx="1935163" cy="140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ectangle 3"/>
          <p:cNvSpPr>
            <a:spLocks noChangeArrowheads="1"/>
          </p:cNvSpPr>
          <p:nvPr/>
        </p:nvSpPr>
        <p:spPr bwMode="auto">
          <a:xfrm>
            <a:off x="2724150" y="1915764"/>
            <a:ext cx="6094412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ja-JP" sz="2800" b="1" dirty="0">
                <a:solidFill>
                  <a:srgbClr val="000090"/>
                </a:solidFill>
                <a:latin typeface="Arial" charset="0"/>
              </a:rPr>
              <a:t>Results at ATF EXT-line feedback</a:t>
            </a:r>
          </a:p>
        </p:txBody>
      </p:sp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3135312" y="2442814"/>
            <a:ext cx="5064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 sz="2000">
                <a:solidFill>
                  <a:prstClr val="black"/>
                </a:solidFill>
              </a:rPr>
              <a:t>Bunch 1            Bunch 2            Bunch 3</a:t>
            </a:r>
          </a:p>
        </p:txBody>
      </p:sp>
      <p:pic>
        <p:nvPicPr>
          <p:cNvPr id="36" name="Picture 10" descr="P2_jitterhist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9" t="6099" r="53116" b="51207"/>
          <a:stretch>
            <a:fillRect/>
          </a:stretch>
        </p:blipFill>
        <p:spPr bwMode="auto">
          <a:xfrm>
            <a:off x="2511425" y="2842864"/>
            <a:ext cx="1892300" cy="141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50913"/>
          </a:xfrm>
          <a:solidFill>
            <a:schemeClr val="tx2">
              <a:lumMod val="7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altLang="ja-JP" dirty="0" smtClean="0">
                <a:solidFill>
                  <a:schemeClr val="bg1"/>
                </a:solidFill>
                <a:latin typeface="Calibri" charset="0"/>
                <a:ea typeface="ＭＳ Ｐゴシック" charset="0"/>
              </a:rPr>
              <a:t>    Results of the fast feedback</a:t>
            </a:r>
            <a:endParaRPr lang="ja-JP" altLang="en-US" sz="2400" dirty="0">
              <a:solidFill>
                <a:schemeClr val="bg1"/>
              </a:solidFill>
              <a:latin typeface="Calibri" charset="0"/>
              <a:ea typeface="ＭＳ Ｐゴシック" charset="0"/>
            </a:endParaRPr>
          </a:p>
        </p:txBody>
      </p:sp>
      <p:pic>
        <p:nvPicPr>
          <p:cNvPr id="18442" name="Picture 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640" y="-209550"/>
            <a:ext cx="2058035" cy="205803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angle 3"/>
          <p:cNvSpPr>
            <a:spLocks noChangeArrowheads="1"/>
          </p:cNvSpPr>
          <p:nvPr/>
        </p:nvSpPr>
        <p:spPr bwMode="auto">
          <a:xfrm>
            <a:off x="137477" y="2707640"/>
            <a:ext cx="2239963" cy="7429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45720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altLang="ja-JP" b="1" dirty="0">
                <a:solidFill>
                  <a:srgbClr val="000090"/>
                </a:solidFill>
                <a:latin typeface="Arial" charset="0"/>
              </a:rPr>
              <a:t>Jitter comparison at ATF2-IP (simulation)</a:t>
            </a:r>
          </a:p>
        </p:txBody>
      </p:sp>
    </p:spTree>
    <p:extLst>
      <p:ext uri="{BB962C8B-B14F-4D97-AF65-F5344CB8AC3E}">
        <p14:creationId xmlns:p14="http://schemas.microsoft.com/office/powerpoint/2010/main" val="9017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atf2-ipbpm-tauchi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098" y="1515637"/>
            <a:ext cx="7069709" cy="5440362"/>
          </a:xfrm>
          <a:prstGeom prst="rect">
            <a:avLst/>
          </a:prstGeom>
        </p:spPr>
      </p:pic>
      <p:sp>
        <p:nvSpPr>
          <p:cNvPr id="36" name="正方形/長方形 35"/>
          <p:cNvSpPr/>
          <p:nvPr/>
        </p:nvSpPr>
        <p:spPr>
          <a:xfrm>
            <a:off x="0" y="2999944"/>
            <a:ext cx="3589040" cy="242940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"/>
            <a:ext cx="9149104" cy="1187156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/>
              <a:t>Preparation for the nm-beam position stabilization</a:t>
            </a:r>
            <a:br>
              <a:rPr lang="en-US" altLang="ja-JP" sz="3600" dirty="0" smtClean="0"/>
            </a:br>
            <a:r>
              <a:rPr kumimoji="1" lang="en-US" altLang="ja-JP" sz="3600" dirty="0" smtClean="0"/>
              <a:t>IPBPM+FONT</a:t>
            </a:r>
            <a:endParaRPr kumimoji="1" lang="ja-JP" altLang="en-US" sz="36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1525" y="5128327"/>
            <a:ext cx="6014262" cy="15081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b="1" dirty="0" smtClean="0">
                <a:solidFill>
                  <a:prstClr val="black"/>
                </a:solidFill>
                <a:latin typeface="Arial" charset="0"/>
              </a:rPr>
              <a:t>IPBPM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Triplet of the Low-Q cavity BPM. Fabricated by KNU. Sensitivity was tested at ATF LINAC.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Readout electronics has been tested at ATF2.</a:t>
            </a:r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4951035" y="4797861"/>
            <a:ext cx="762661" cy="631485"/>
          </a:xfrm>
          <a:prstGeom prst="straightConnector1">
            <a:avLst/>
          </a:prstGeom>
          <a:ln w="3810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 flipH="1" flipV="1">
            <a:off x="5259702" y="4770251"/>
            <a:ext cx="531498" cy="787269"/>
          </a:xfrm>
          <a:prstGeom prst="straightConnector1">
            <a:avLst/>
          </a:prstGeom>
          <a:ln w="3810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 flipV="1">
            <a:off x="4723424" y="4808895"/>
            <a:ext cx="990272" cy="620451"/>
          </a:xfrm>
          <a:prstGeom prst="straightConnector1">
            <a:avLst/>
          </a:prstGeom>
          <a:ln w="3810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151525" y="1207908"/>
            <a:ext cx="3183409" cy="329320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 dirty="0" smtClean="0">
                <a:solidFill>
                  <a:prstClr val="black"/>
                </a:solidFill>
                <a:latin typeface="Arial" charset="0"/>
              </a:rPr>
              <a:t>FONT-kicker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Installed near the ATF2-IP.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Tested in June 2012.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円/楕円 13"/>
          <p:cNvSpPr/>
          <p:nvPr/>
        </p:nvSpPr>
        <p:spPr>
          <a:xfrm>
            <a:off x="5036805" y="4618905"/>
            <a:ext cx="151346" cy="15134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6" name="直線矢印コネクタ 15"/>
          <p:cNvCxnSpPr/>
          <p:nvPr/>
        </p:nvCxnSpPr>
        <p:spPr>
          <a:xfrm flipH="1">
            <a:off x="5123219" y="3647351"/>
            <a:ext cx="129863" cy="97155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図 7" descr="LowQ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696" y="4893132"/>
            <a:ext cx="2659571" cy="1964868"/>
          </a:xfrm>
          <a:prstGeom prst="rect">
            <a:avLst/>
          </a:prstGeom>
        </p:spPr>
      </p:pic>
      <p:pic>
        <p:nvPicPr>
          <p:cNvPr id="13" name="図 12" descr="P103057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51" y="2524222"/>
            <a:ext cx="2494884" cy="1871163"/>
          </a:xfrm>
          <a:prstGeom prst="rect">
            <a:avLst/>
          </a:prstGeom>
        </p:spPr>
      </p:pic>
      <p:cxnSp>
        <p:nvCxnSpPr>
          <p:cNvPr id="12" name="直線矢印コネクタ 11"/>
          <p:cNvCxnSpPr/>
          <p:nvPr/>
        </p:nvCxnSpPr>
        <p:spPr>
          <a:xfrm>
            <a:off x="1812925" y="3545840"/>
            <a:ext cx="2190235" cy="1073065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3352895" y="1735649"/>
            <a:ext cx="2659777" cy="1200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0090"/>
                </a:solidFill>
                <a:latin typeface="Arial" charset="0"/>
              </a:rPr>
              <a:t>Full setup will be assembled at IP in early 2013.</a:t>
            </a:r>
            <a:endParaRPr lang="ja-JP" altLang="en-US" sz="2400" b="1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951246" y="873467"/>
            <a:ext cx="3192754" cy="36009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  <a:latin typeface="Arial" charset="0"/>
              </a:rPr>
              <a:t>New vacuum chamber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prstClr val="black"/>
                </a:solidFill>
                <a:latin typeface="Arial" charset="0"/>
              </a:rPr>
              <a:t>S</a:t>
            </a: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tore the triplet of IPBPM.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 smtClean="0">
                <a:solidFill>
                  <a:prstClr val="black"/>
                </a:solidFill>
                <a:latin typeface="Arial" charset="0"/>
              </a:rPr>
              <a:t>Under fabrication at LAL.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800" dirty="0" smtClean="0">
              <a:solidFill>
                <a:prstClr val="black"/>
              </a:solidFill>
              <a:latin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 sz="28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図 9" descr="IPchamb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9841" y="1904954"/>
            <a:ext cx="1720898" cy="2518194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036805" y="3367251"/>
            <a:ext cx="471503" cy="52322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 dirty="0" smtClean="0">
                <a:solidFill>
                  <a:srgbClr val="FF0000"/>
                </a:solidFill>
                <a:latin typeface="Arial" charset="0"/>
              </a:rPr>
              <a:t>IP</a:t>
            </a:r>
            <a:endParaRPr lang="ja-JP" altLang="en-US" sz="2800" b="1" dirty="0">
              <a:solidFill>
                <a:srgbClr val="FF0000"/>
              </a:solidFill>
              <a:latin typeface="Arial" charset="0"/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5412102" y="3759200"/>
            <a:ext cx="1059818" cy="715253"/>
          </a:xfrm>
          <a:prstGeom prst="straightConnector1">
            <a:avLst/>
          </a:prstGeom>
          <a:ln w="38100" cmpd="sng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1361440" y="4678811"/>
            <a:ext cx="2227600" cy="0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632993" y="4533851"/>
            <a:ext cx="1130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0090"/>
                </a:solidFill>
                <a:latin typeface="Arial" charset="0"/>
              </a:rPr>
              <a:t>Beam</a:t>
            </a:r>
            <a:endParaRPr lang="ja-JP" altLang="en-US" sz="2400" b="1" dirty="0">
              <a:solidFill>
                <a:srgbClr val="00009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923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49313"/>
          </a:xfrm>
          <a:solidFill>
            <a:schemeClr val="accent1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chemeClr val="bg1"/>
                </a:solidFill>
              </a:rPr>
              <a:t>Polarized Positron Source R&amp;D</a:t>
            </a:r>
            <a:endParaRPr lang="ja-JP" altLang="en-US" dirty="0">
              <a:solidFill>
                <a:schemeClr val="bg1"/>
              </a:solidFill>
            </a:endParaRPr>
          </a:p>
        </p:txBody>
      </p:sp>
      <p:pic>
        <p:nvPicPr>
          <p:cNvPr id="100354" name="コンテンツ プレースホルダー 3" descr="“ATF-layout-DR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01" b="11401"/>
          <a:stretch>
            <a:fillRect/>
          </a:stretch>
        </p:blipFill>
        <p:spPr>
          <a:xfrm>
            <a:off x="38100" y="1006475"/>
            <a:ext cx="9067800" cy="4987925"/>
          </a:xfrm>
        </p:spPr>
      </p:pic>
      <p:pic>
        <p:nvPicPr>
          <p:cNvPr id="100355" name="Image 7" descr="Image_cav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363" y="1892300"/>
            <a:ext cx="3117850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0356" name="図 1" descr="4M_Cavity_Presentation（ドラッグされました）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3913" y="1981200"/>
            <a:ext cx="2076450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7" name="テキスト ボックス 5"/>
          <p:cNvSpPr txBox="1">
            <a:spLocks noChangeArrowheads="1"/>
          </p:cNvSpPr>
          <p:nvPr/>
        </p:nvSpPr>
        <p:spPr bwMode="auto">
          <a:xfrm>
            <a:off x="1605280" y="3411538"/>
            <a:ext cx="300736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>
                <a:solidFill>
                  <a:prstClr val="black"/>
                </a:solidFill>
              </a:rPr>
              <a:t>Hiroshima/KEK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srgbClr val="800000"/>
                </a:solidFill>
              </a:rPr>
              <a:t>2-mirror cavity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altLang="ja-JP" sz="1800" b="1" dirty="0" smtClean="0">
                <a:solidFill>
                  <a:srgbClr val="0000FF"/>
                </a:solidFill>
              </a:rPr>
              <a:t>4</a:t>
            </a:r>
            <a:r>
              <a:rPr lang="en-US" altLang="ja-JP" sz="1800" b="1" dirty="0">
                <a:solidFill>
                  <a:srgbClr val="0000FF"/>
                </a:solidFill>
              </a:rPr>
              <a:t>-mirror cavity system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prstClr val="black"/>
                </a:solidFill>
              </a:rPr>
              <a:t>     Installed </a:t>
            </a:r>
            <a:r>
              <a:rPr lang="en-US" altLang="ja-JP" sz="1800" dirty="0">
                <a:solidFill>
                  <a:prstClr val="black"/>
                </a:solidFill>
              </a:rPr>
              <a:t>in 2011 Nov.</a:t>
            </a:r>
            <a:endParaRPr lang="ja-JP" altLang="en-US" sz="1800" dirty="0">
              <a:solidFill>
                <a:prstClr val="black"/>
              </a:solidFill>
            </a:endParaRPr>
          </a:p>
        </p:txBody>
      </p:sp>
      <p:sp>
        <p:nvSpPr>
          <p:cNvPr id="100358" name="テキスト ボックス 5"/>
          <p:cNvSpPr txBox="1">
            <a:spLocks noChangeArrowheads="1"/>
          </p:cNvSpPr>
          <p:nvPr/>
        </p:nvSpPr>
        <p:spPr bwMode="auto">
          <a:xfrm>
            <a:off x="4724400" y="3411538"/>
            <a:ext cx="292608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>
                <a:solidFill>
                  <a:prstClr val="black"/>
                </a:solidFill>
              </a:rPr>
              <a:t>LAL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srgbClr val="0000FF"/>
                </a:solidFill>
              </a:rPr>
              <a:t>4-mirror cavity system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>
                <a:solidFill>
                  <a:prstClr val="black"/>
                </a:solidFill>
              </a:rPr>
              <a:t>Installed in 2010 Aug.</a:t>
            </a:r>
            <a:endParaRPr lang="ja-JP" altLang="en-US" sz="1800" dirty="0">
              <a:solidFill>
                <a:prstClr val="black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3476625" y="1533525"/>
            <a:ext cx="552450" cy="447675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H="1" flipV="1">
            <a:off x="4352925" y="1533525"/>
            <a:ext cx="744538" cy="447675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 flipH="1">
            <a:off x="849313" y="1489075"/>
            <a:ext cx="3013075" cy="0"/>
          </a:xfrm>
          <a:prstGeom prst="straightConnector1">
            <a:avLst/>
          </a:prstGeom>
          <a:ln w="114300" cmpd="sng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5"/>
          <p:cNvSpPr txBox="1">
            <a:spLocks noChangeArrowheads="1"/>
          </p:cNvSpPr>
          <p:nvPr/>
        </p:nvSpPr>
        <p:spPr bwMode="auto">
          <a:xfrm>
            <a:off x="1743075" y="1058863"/>
            <a:ext cx="1751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dirty="0" smtClean="0">
                <a:solidFill>
                  <a:srgbClr val="F79646">
                    <a:lumMod val="50000"/>
                  </a:srgbClr>
                </a:solidFill>
              </a:rPr>
              <a:t>Compton </a:t>
            </a:r>
            <a:r>
              <a:rPr lang="en-US" altLang="ja-JP" sz="1800" dirty="0" smtClean="0">
                <a:solidFill>
                  <a:srgbClr val="F79646">
                    <a:lumMod val="50000"/>
                  </a:srgbClr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sz="1800" dirty="0" smtClean="0">
                <a:solidFill>
                  <a:srgbClr val="F79646">
                    <a:lumMod val="50000"/>
                  </a:srgbClr>
                </a:solidFill>
              </a:rPr>
              <a:t>-ray</a:t>
            </a:r>
            <a:endParaRPr lang="ja-JP" altLang="en-US" sz="1800" dirty="0" smtClean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17" name="テキスト ボックス 5"/>
          <p:cNvSpPr txBox="1">
            <a:spLocks noChangeArrowheads="1"/>
          </p:cNvSpPr>
          <p:nvPr/>
        </p:nvSpPr>
        <p:spPr bwMode="auto">
          <a:xfrm>
            <a:off x="187325" y="1722438"/>
            <a:ext cx="10382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dirty="0" smtClean="0">
                <a:solidFill>
                  <a:srgbClr val="F79646">
                    <a:lumMod val="50000"/>
                  </a:srgbClr>
                </a:solidFill>
              </a:rPr>
              <a:t>Detector</a:t>
            </a:r>
            <a:endParaRPr lang="ja-JP" altLang="en-US" sz="1600" dirty="0" smtClean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368300" y="1279525"/>
            <a:ext cx="411163" cy="39211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9" name="テキスト ボックス 5"/>
          <p:cNvSpPr txBox="1">
            <a:spLocks noChangeArrowheads="1"/>
          </p:cNvSpPr>
          <p:nvPr/>
        </p:nvSpPr>
        <p:spPr bwMode="auto">
          <a:xfrm>
            <a:off x="1467097" y="4634270"/>
            <a:ext cx="6818559" cy="193899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 smtClean="0">
                <a:solidFill>
                  <a:prstClr val="black"/>
                </a:solidFill>
              </a:rPr>
              <a:t>High-intense laser by Optical cavity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 smtClean="0">
                <a:solidFill>
                  <a:srgbClr val="660066"/>
                </a:solidFill>
              </a:rPr>
              <a:t>2-mirror system </a:t>
            </a:r>
            <a:r>
              <a:rPr lang="en-US" altLang="ja-JP" sz="2000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altLang="ja-JP" sz="2000" b="1" dirty="0" smtClean="0">
                <a:solidFill>
                  <a:srgbClr val="800000"/>
                </a:solidFill>
                <a:sym typeface="Wingdings"/>
              </a:rPr>
              <a:t>4-mirror system</a:t>
            </a:r>
          </a:p>
          <a:p>
            <a:pPr marL="2628900" lvl="5" indent="-342900" defTabSz="457200">
              <a:buFont typeface="Arial"/>
              <a:buChar char="•"/>
              <a:defRPr/>
            </a:pPr>
            <a:r>
              <a:rPr lang="en-US" altLang="ja-JP" sz="2000" dirty="0" smtClean="0">
                <a:solidFill>
                  <a:prstClr val="black"/>
                </a:solidFill>
                <a:sym typeface="Wingdings"/>
              </a:rPr>
              <a:t>Higher tolerance</a:t>
            </a:r>
          </a:p>
          <a:p>
            <a:pPr marL="2628900" lvl="5" indent="-342900" defTabSz="457200">
              <a:buFont typeface="Arial"/>
              <a:buChar char="•"/>
              <a:defRPr/>
            </a:pPr>
            <a:r>
              <a:rPr lang="en-US" altLang="ja-JP" sz="2000" b="1" dirty="0" smtClean="0">
                <a:solidFill>
                  <a:prstClr val="black"/>
                </a:solidFill>
              </a:rPr>
              <a:t>Higher number of Compton </a:t>
            </a:r>
            <a:r>
              <a:rPr lang="en-US" altLang="ja-JP" sz="2000" b="1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g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-ray</a:t>
            </a:r>
            <a:endParaRPr lang="en-US" altLang="ja-JP" sz="2000" dirty="0" smtClean="0">
              <a:solidFill>
                <a:prstClr val="black"/>
              </a:solidFill>
            </a:endParaRPr>
          </a:p>
          <a:p>
            <a:pPr lvl="4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altLang="ja-JP" sz="2000" b="1" dirty="0" smtClean="0">
                <a:solidFill>
                  <a:srgbClr val="000090"/>
                </a:solidFill>
                <a:sym typeface="Wingdings"/>
              </a:rPr>
              <a:t>Polarized positron source</a:t>
            </a:r>
          </a:p>
          <a:p>
            <a:pPr lvl="4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000" dirty="0" smtClean="0">
                <a:solidFill>
                  <a:srgbClr val="000090"/>
                </a:solidFill>
                <a:sym typeface="Wingdings"/>
              </a:rPr>
              <a:t> Future </a:t>
            </a:r>
            <a:r>
              <a:rPr lang="en-US" altLang="ja-JP" sz="2000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altLang="ja-JP" sz="2000" b="1" dirty="0" smtClean="0">
                <a:solidFill>
                  <a:srgbClr val="000090"/>
                </a:solidFill>
                <a:sym typeface="Wingdings"/>
              </a:rPr>
              <a:t>-</a:t>
            </a:r>
            <a:r>
              <a:rPr lang="en-US" altLang="ja-JP" sz="2000" b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altLang="ja-JP" sz="2000" b="1" dirty="0" smtClean="0">
                <a:solidFill>
                  <a:srgbClr val="000090"/>
                </a:solidFill>
                <a:sym typeface="Wingdings"/>
              </a:rPr>
              <a:t> collider technique</a:t>
            </a:r>
            <a:endParaRPr lang="ja-JP" altLang="en-US" sz="2000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765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Akagi_june2012_ATFTB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972" y="4282826"/>
            <a:ext cx="5330552" cy="257517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9144001" cy="905840"/>
          </a:xfrm>
          <a:solidFill>
            <a:srgbClr val="10253F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4-mirror Optical Cavities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8" name="テキスト ボックス 5"/>
          <p:cNvSpPr txBox="1">
            <a:spLocks noChangeArrowheads="1"/>
          </p:cNvSpPr>
          <p:nvPr/>
        </p:nvSpPr>
        <p:spPr bwMode="auto">
          <a:xfrm>
            <a:off x="285376" y="1041329"/>
            <a:ext cx="4322632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</a:rPr>
              <a:t>Hiroshima/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KEK</a:t>
            </a:r>
            <a:r>
              <a:rPr lang="en-US" altLang="ja-JP" sz="2000" b="1" dirty="0">
                <a:solidFill>
                  <a:prstClr val="black"/>
                </a:solidFill>
              </a:rPr>
              <a:t> </a:t>
            </a:r>
            <a:r>
              <a:rPr lang="en-US" altLang="ja-JP" sz="2000" b="1" dirty="0" smtClean="0">
                <a:solidFill>
                  <a:prstClr val="black"/>
                </a:solidFill>
              </a:rPr>
              <a:t>System</a:t>
            </a:r>
            <a:endParaRPr lang="en-US" altLang="ja-JP" sz="2000" b="1" dirty="0">
              <a:solidFill>
                <a:prstClr val="black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srgbClr val="800000"/>
                </a:solidFill>
              </a:rPr>
              <a:t>Improvement by 2</a:t>
            </a:r>
            <a:r>
              <a:rPr lang="en-US" altLang="ja-JP" sz="1800" b="1" dirty="0" smtClean="0">
                <a:solidFill>
                  <a:srgbClr val="800000"/>
                </a:solidFill>
                <a:sym typeface="Wingdings"/>
              </a:rPr>
              <a:t>4-mirror 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altLang="ja-JP" sz="1800" dirty="0" smtClean="0">
                <a:solidFill>
                  <a:srgbClr val="800000"/>
                </a:solidFill>
                <a:sym typeface="Wingdings"/>
              </a:rPr>
              <a:t>~30um  15um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srgbClr val="800000"/>
                </a:solidFill>
                <a:sym typeface="Wingdings"/>
              </a:rPr>
              <a:t>finesse 2000  5000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1800" b="1" dirty="0">
              <a:solidFill>
                <a:srgbClr val="800000"/>
              </a:solidFill>
              <a:sym typeface="Wingdings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srgbClr val="800000"/>
                </a:solidFill>
                <a:sym typeface="Wingdings"/>
              </a:rPr>
              <a:t>~100 photons/train was observed. Stored power 2.6kW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1800" b="1" dirty="0" smtClean="0">
              <a:solidFill>
                <a:srgbClr val="800000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srgbClr val="800000"/>
                </a:solidFill>
              </a:rPr>
              <a:t>M</a:t>
            </a:r>
            <a:r>
              <a:rPr lang="en-US" altLang="ja-JP" sz="1800" b="1" dirty="0" smtClean="0">
                <a:solidFill>
                  <a:srgbClr val="800000"/>
                </a:solidFill>
              </a:rPr>
              <a:t>ore improvements in JFY2013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1800" dirty="0" smtClean="0">
                <a:solidFill>
                  <a:srgbClr val="800000"/>
                </a:solidFill>
              </a:rPr>
              <a:t>finesse 5000 </a:t>
            </a:r>
            <a:r>
              <a:rPr lang="en-US" altLang="ja-JP" sz="1800" dirty="0" smtClean="0">
                <a:solidFill>
                  <a:srgbClr val="800000"/>
                </a:solidFill>
                <a:sym typeface="Wingdings"/>
              </a:rPr>
              <a:t> 28000 or more (R&gt;99.996%)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1800" dirty="0" smtClean="0">
                <a:solidFill>
                  <a:srgbClr val="800000"/>
                </a:solidFill>
              </a:rPr>
              <a:t>Digital feedback</a:t>
            </a:r>
          </a:p>
        </p:txBody>
      </p:sp>
      <p:sp>
        <p:nvSpPr>
          <p:cNvPr id="9" name="テキスト ボックス 5"/>
          <p:cNvSpPr txBox="1">
            <a:spLocks noChangeArrowheads="1"/>
          </p:cNvSpPr>
          <p:nvPr/>
        </p:nvSpPr>
        <p:spPr bwMode="auto">
          <a:xfrm>
            <a:off x="4608008" y="1050600"/>
            <a:ext cx="4373432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prstClr val="black"/>
                </a:solidFill>
              </a:rPr>
              <a:t>LAL System</a:t>
            </a:r>
            <a:endParaRPr lang="en-US" altLang="ja-JP" sz="2000" b="1" dirty="0">
              <a:solidFill>
                <a:prstClr val="black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 smtClean="0">
                <a:solidFill>
                  <a:srgbClr val="0000FF"/>
                </a:solidFill>
              </a:rPr>
              <a:t>Detect the first Compton signal on October 2010.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1800" b="1" dirty="0">
              <a:solidFill>
                <a:srgbClr val="0000FF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srgbClr val="800000"/>
                </a:solidFill>
              </a:rPr>
              <a:t>Laser trouble was happened.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prstClr val="black"/>
                </a:solidFill>
              </a:rPr>
              <a:t>Checkout of the Improved system with new laser is carried out at LAL.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dirty="0" smtClean="0">
                <a:solidFill>
                  <a:prstClr val="black"/>
                </a:solidFill>
              </a:rPr>
              <a:t>It is planning to install in ATF again in early 2013.</a:t>
            </a:r>
            <a:endParaRPr lang="ja-JP" altLang="en-US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kumimoji="1" lang="en-US" altLang="ja-JP" sz="3600" dirty="0" smtClean="0"/>
              <a:t>Application of 4-mirror cavity</a:t>
            </a:r>
            <a:br>
              <a:rPr kumimoji="1" lang="en-US" altLang="ja-JP" sz="3600" dirty="0" smtClean="0"/>
            </a:br>
            <a:r>
              <a:rPr kumimoji="1" lang="en-US" altLang="ja-JP" sz="3600" dirty="0" smtClean="0"/>
              <a:t>- </a:t>
            </a:r>
            <a:r>
              <a:rPr lang="en-US" altLang="ja-JP" sz="3600" dirty="0" smtClean="0"/>
              <a:t>Upgrade of the </a:t>
            </a:r>
            <a:r>
              <a:rPr kumimoji="1" lang="en-US" altLang="ja-JP" sz="3600" dirty="0" smtClean="0"/>
              <a:t>DR Laser Wire -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052" y="1052736"/>
            <a:ext cx="9144000" cy="3384376"/>
          </a:xfrm>
        </p:spPr>
        <p:txBody>
          <a:bodyPr/>
          <a:lstStyle/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Emittance measurement by direct collision of a laser and an electron beam.</a:t>
            </a:r>
          </a:p>
          <a:p>
            <a:r>
              <a:rPr lang="en-US" altLang="ja-JP" sz="2400" dirty="0" smtClean="0"/>
              <a:t>2-mirror LW system </a:t>
            </a:r>
            <a:r>
              <a:rPr lang="en-US" altLang="ja-JP" sz="2400" dirty="0" smtClean="0">
                <a:sym typeface="Wingdings"/>
              </a:rPr>
              <a:t> 4-mirror system</a:t>
            </a:r>
          </a:p>
          <a:p>
            <a:pPr lvl="1"/>
            <a:r>
              <a:rPr lang="en-US" altLang="ja-JP" sz="2400" b="1" dirty="0" smtClean="0">
                <a:solidFill>
                  <a:srgbClr val="FF0000"/>
                </a:solidFill>
                <a:sym typeface="Wingdings"/>
              </a:rPr>
              <a:t>expect 100 times increase of the </a:t>
            </a:r>
            <a:r>
              <a:rPr lang="en-US" altLang="ja-JP" sz="2400" b="1" dirty="0">
                <a:solidFill>
                  <a:srgbClr val="FF0000"/>
                </a:solidFill>
                <a:sym typeface="Wingdings"/>
              </a:rPr>
              <a:t>C</a:t>
            </a:r>
            <a:r>
              <a:rPr lang="en-US" altLang="ja-JP" sz="2400" b="1" dirty="0" smtClean="0">
                <a:solidFill>
                  <a:srgbClr val="FF0000"/>
                </a:solidFill>
                <a:sym typeface="Wingdings"/>
              </a:rPr>
              <a:t>ompton signal</a:t>
            </a:r>
          </a:p>
          <a:p>
            <a:pPr lvl="1"/>
            <a:r>
              <a:rPr kumimoji="1" lang="en-US" altLang="ja-JP" sz="2400" dirty="0" smtClean="0">
                <a:sym typeface="Wingdings"/>
              </a:rPr>
              <a:t>reliable and faster measurement</a:t>
            </a:r>
          </a:p>
          <a:p>
            <a:pPr lvl="1"/>
            <a:r>
              <a:rPr lang="en-US" altLang="ja-JP" sz="2400" b="1" dirty="0" smtClean="0">
                <a:solidFill>
                  <a:srgbClr val="000090"/>
                </a:solidFill>
                <a:sym typeface="Wingdings"/>
              </a:rPr>
              <a:t>for vertical, horizontal and longitudinal beam size measurement.</a:t>
            </a:r>
            <a:endParaRPr lang="en-US" altLang="ja-JP" sz="2400" dirty="0" smtClean="0">
              <a:sym typeface="Wingdings"/>
            </a:endParaRPr>
          </a:p>
          <a:p>
            <a:r>
              <a:rPr kumimoji="1" lang="en-US" altLang="ja-JP" sz="2400" dirty="0" smtClean="0">
                <a:sym typeface="Wingdings"/>
              </a:rPr>
              <a:t>manufacturing has been started. </a:t>
            </a:r>
          </a:p>
          <a:p>
            <a:r>
              <a:rPr kumimoji="1" lang="en-US" altLang="ja-JP" sz="2400" dirty="0" smtClean="0">
                <a:sym typeface="Wingdings"/>
              </a:rPr>
              <a:t>the system will be installed in DR</a:t>
            </a:r>
            <a:r>
              <a:rPr lang="en-US" altLang="ja-JP" sz="2400" dirty="0">
                <a:sym typeface="Wingdings"/>
              </a:rPr>
              <a:t> </a:t>
            </a:r>
            <a:r>
              <a:rPr lang="en-US" altLang="ja-JP" sz="2400" dirty="0" smtClean="0">
                <a:sym typeface="Wingdings"/>
              </a:rPr>
              <a:t>by the end of this </a:t>
            </a:r>
            <a:r>
              <a:rPr kumimoji="1" lang="en-US" altLang="ja-JP" sz="2400" dirty="0" smtClean="0">
                <a:sym typeface="Wingdings"/>
              </a:rPr>
              <a:t>year.</a:t>
            </a:r>
            <a:endParaRPr kumimoji="1" lang="ja-JP" altLang="en-US" sz="24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6" t="2615" b="35658"/>
          <a:stretch>
            <a:fillRect/>
          </a:stretch>
        </p:blipFill>
        <p:spPr bwMode="auto">
          <a:xfrm>
            <a:off x="6300192" y="4531000"/>
            <a:ext cx="2679576" cy="232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" y="5560595"/>
            <a:ext cx="25908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3" r="47078" b="34351"/>
          <a:stretch>
            <a:fillRect/>
          </a:stretch>
        </p:blipFill>
        <p:spPr bwMode="auto">
          <a:xfrm>
            <a:off x="2620852" y="4478105"/>
            <a:ext cx="3148136" cy="2432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345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4524375" y="1233488"/>
            <a:ext cx="4379913" cy="319087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377825" y="1235075"/>
            <a:ext cx="85248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390525" y="1554163"/>
            <a:ext cx="851217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4" name="テキスト ボックス 23"/>
          <p:cNvSpPr txBox="1">
            <a:spLocks noChangeArrowheads="1"/>
          </p:cNvSpPr>
          <p:nvPr/>
        </p:nvSpPr>
        <p:spPr bwMode="auto">
          <a:xfrm>
            <a:off x="762000" y="1152525"/>
            <a:ext cx="989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</a:rPr>
              <a:t>CY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5" name="テキスト ボックス 24"/>
          <p:cNvSpPr txBox="1">
            <a:spLocks noChangeArrowheads="1"/>
          </p:cNvSpPr>
          <p:nvPr/>
        </p:nvSpPr>
        <p:spPr bwMode="auto">
          <a:xfrm>
            <a:off x="19319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2011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6" name="テキスト ボックス 24"/>
          <p:cNvSpPr txBox="1">
            <a:spLocks noChangeArrowheads="1"/>
          </p:cNvSpPr>
          <p:nvPr/>
        </p:nvSpPr>
        <p:spPr bwMode="auto">
          <a:xfrm>
            <a:off x="2795588" y="1208088"/>
            <a:ext cx="839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2012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7" name="テキスト ボックス 24"/>
          <p:cNvSpPr txBox="1">
            <a:spLocks noChangeArrowheads="1"/>
          </p:cNvSpPr>
          <p:nvPr/>
        </p:nvSpPr>
        <p:spPr bwMode="auto">
          <a:xfrm>
            <a:off x="3659188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2013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8" name="テキスト ボックス 24"/>
          <p:cNvSpPr txBox="1">
            <a:spLocks noChangeArrowheads="1"/>
          </p:cNvSpPr>
          <p:nvPr/>
        </p:nvSpPr>
        <p:spPr bwMode="auto">
          <a:xfrm>
            <a:off x="4524375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2014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89" name="テキスト ボックス 24"/>
          <p:cNvSpPr txBox="1">
            <a:spLocks noChangeArrowheads="1"/>
          </p:cNvSpPr>
          <p:nvPr/>
        </p:nvSpPr>
        <p:spPr bwMode="auto">
          <a:xfrm>
            <a:off x="54356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2015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0" name="テキスト ボックス 24"/>
          <p:cNvSpPr txBox="1">
            <a:spLocks noChangeArrowheads="1"/>
          </p:cNvSpPr>
          <p:nvPr/>
        </p:nvSpPr>
        <p:spPr bwMode="auto">
          <a:xfrm>
            <a:off x="63246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2016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1" name="テキスト ボックス 24"/>
          <p:cNvSpPr txBox="1">
            <a:spLocks noChangeArrowheads="1"/>
          </p:cNvSpPr>
          <p:nvPr/>
        </p:nvSpPr>
        <p:spPr bwMode="auto">
          <a:xfrm>
            <a:off x="7188200" y="1208088"/>
            <a:ext cx="839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2017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20492" name="テキスト ボックス 24"/>
          <p:cNvSpPr txBox="1">
            <a:spLocks noChangeArrowheads="1"/>
          </p:cNvSpPr>
          <p:nvPr/>
        </p:nvSpPr>
        <p:spPr bwMode="auto">
          <a:xfrm>
            <a:off x="8051800" y="1208088"/>
            <a:ext cx="841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</a:rPr>
              <a:t>2018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 rot="5400000">
            <a:off x="5289550" y="397510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rot="5400000">
            <a:off x="1781175" y="3973513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 rot="5400000">
            <a:off x="2669382" y="3967956"/>
            <a:ext cx="5481638" cy="3175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 rot="5400000">
            <a:off x="3547269" y="3969544"/>
            <a:ext cx="5481638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H="1">
            <a:off x="7164388" y="1235075"/>
            <a:ext cx="1587" cy="545623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/>
          <p:nvPr/>
        </p:nvCxnSpPr>
        <p:spPr>
          <a:xfrm rot="5400000">
            <a:off x="-2362200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V="1">
            <a:off x="395288" y="6697663"/>
            <a:ext cx="8521700" cy="158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 rot="5400000">
            <a:off x="901700" y="3963988"/>
            <a:ext cx="5481637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直線コネクタ 50"/>
          <p:cNvCxnSpPr/>
          <p:nvPr/>
        </p:nvCxnSpPr>
        <p:spPr>
          <a:xfrm rot="5400000">
            <a:off x="6162675" y="3968750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02" name="TextBox 97"/>
          <p:cNvSpPr txBox="1">
            <a:spLocks noChangeArrowheads="1"/>
          </p:cNvSpPr>
          <p:nvPr/>
        </p:nvSpPr>
        <p:spPr bwMode="auto">
          <a:xfrm>
            <a:off x="3089275" y="179388"/>
            <a:ext cx="3582988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>
                <a:solidFill>
                  <a:prstClr val="white"/>
                </a:solidFill>
              </a:rPr>
              <a:t>ATF</a:t>
            </a:r>
            <a:r>
              <a:rPr lang="ja-JP" altLang="en-US" sz="3200">
                <a:solidFill>
                  <a:prstClr val="white"/>
                </a:solidFill>
              </a:rPr>
              <a:t>長期計画</a:t>
            </a:r>
            <a:r>
              <a:rPr lang="en-US" altLang="ja-JP" sz="3200">
                <a:solidFill>
                  <a:prstClr val="white"/>
                </a:solidFill>
              </a:rPr>
              <a:t>(</a:t>
            </a:r>
            <a:r>
              <a:rPr lang="ja-JP" altLang="en-US" sz="3200">
                <a:solidFill>
                  <a:prstClr val="white"/>
                </a:solidFill>
              </a:rPr>
              <a:t>案</a:t>
            </a:r>
            <a:r>
              <a:rPr lang="en-US" altLang="ja-JP" sz="3200">
                <a:solidFill>
                  <a:prstClr val="white"/>
                </a:solidFill>
              </a:rPr>
              <a:t>)</a:t>
            </a:r>
            <a:endParaRPr lang="ja-JP" altLang="en-US" sz="3200">
              <a:solidFill>
                <a:prstClr val="white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  <p:cxnSp>
        <p:nvCxnSpPr>
          <p:cNvPr id="76" name="直線コネクタ 75"/>
          <p:cNvCxnSpPr/>
          <p:nvPr/>
        </p:nvCxnSpPr>
        <p:spPr>
          <a:xfrm rot="5400000">
            <a:off x="2857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正方形/長方形 131"/>
          <p:cNvSpPr/>
          <p:nvPr/>
        </p:nvSpPr>
        <p:spPr>
          <a:xfrm>
            <a:off x="4506913" y="4170363"/>
            <a:ext cx="4368800" cy="639762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05" name="テキスト ボックス 30"/>
          <p:cNvSpPr txBox="1">
            <a:spLocks noChangeArrowheads="1"/>
          </p:cNvSpPr>
          <p:nvPr/>
        </p:nvSpPr>
        <p:spPr bwMode="auto">
          <a:xfrm>
            <a:off x="4633913" y="4314825"/>
            <a:ext cx="43862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Gamma-gamma laser system R&amp;D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4478338" y="4940300"/>
            <a:ext cx="4395787" cy="4318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07" name="テキスト ボックス 30"/>
          <p:cNvSpPr txBox="1">
            <a:spLocks noChangeArrowheads="1"/>
          </p:cNvSpPr>
          <p:nvPr/>
        </p:nvSpPr>
        <p:spPr bwMode="auto">
          <a:xfrm>
            <a:off x="4624388" y="4960938"/>
            <a:ext cx="27384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High Field Physics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 rot="5400000">
            <a:off x="-835025" y="3971925"/>
            <a:ext cx="5481638" cy="158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正方形/長方形 129"/>
          <p:cNvSpPr/>
          <p:nvPr/>
        </p:nvSpPr>
        <p:spPr bwMode="auto">
          <a:xfrm>
            <a:off x="4479925" y="2528888"/>
            <a:ext cx="2627313" cy="425450"/>
          </a:xfrm>
          <a:prstGeom prst="rect">
            <a:avLst/>
          </a:prstGeom>
          <a:solidFill>
            <a:srgbClr val="B7DE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0510" name="テキスト ボックス 30"/>
          <p:cNvSpPr txBox="1">
            <a:spLocks noChangeArrowheads="1"/>
          </p:cNvSpPr>
          <p:nvPr/>
        </p:nvSpPr>
        <p:spPr bwMode="auto">
          <a:xfrm>
            <a:off x="4473575" y="2528888"/>
            <a:ext cx="2738438" cy="461962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Nano beam orbit control (FONT extension)</a:t>
            </a:r>
            <a:endParaRPr lang="ja-JP" altLang="en-US" sz="1200" b="1" dirty="0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36" name="正方形/長方形 135"/>
          <p:cNvSpPr/>
          <p:nvPr/>
        </p:nvSpPr>
        <p:spPr bwMode="auto">
          <a:xfrm>
            <a:off x="3595688" y="2528888"/>
            <a:ext cx="871537" cy="6477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37" name="正方形/長方形 136"/>
          <p:cNvSpPr/>
          <p:nvPr/>
        </p:nvSpPr>
        <p:spPr bwMode="auto">
          <a:xfrm>
            <a:off x="2520950" y="2528888"/>
            <a:ext cx="1074738" cy="636587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138" name="正方形/長方形 137"/>
          <p:cNvSpPr/>
          <p:nvPr/>
        </p:nvSpPr>
        <p:spPr bwMode="auto">
          <a:xfrm>
            <a:off x="4319588" y="2954338"/>
            <a:ext cx="1524000" cy="2286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0514" name="テキスト ボックス 30"/>
          <p:cNvSpPr txBox="1">
            <a:spLocks noChangeArrowheads="1"/>
          </p:cNvSpPr>
          <p:nvPr/>
        </p:nvSpPr>
        <p:spPr bwMode="auto">
          <a:xfrm>
            <a:off x="2698750" y="2528888"/>
            <a:ext cx="1063625" cy="600075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Develop.(2nmBPM, Fast FB)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5" name="テキスト ボックス 30"/>
          <p:cNvSpPr txBox="1">
            <a:spLocks noChangeArrowheads="1"/>
          </p:cNvSpPr>
          <p:nvPr/>
        </p:nvSpPr>
        <p:spPr bwMode="auto">
          <a:xfrm>
            <a:off x="4473575" y="2954338"/>
            <a:ext cx="1370013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stab. R&amp;D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6" name="テキスト ボックス 30"/>
          <p:cNvSpPr txBox="1">
            <a:spLocks noChangeArrowheads="1"/>
          </p:cNvSpPr>
          <p:nvPr/>
        </p:nvSpPr>
        <p:spPr bwMode="auto">
          <a:xfrm>
            <a:off x="3621088" y="2681288"/>
            <a:ext cx="9636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2" name="正方形/長方形 141"/>
          <p:cNvSpPr/>
          <p:nvPr/>
        </p:nvSpPr>
        <p:spPr bwMode="auto">
          <a:xfrm>
            <a:off x="5691188" y="2941638"/>
            <a:ext cx="1416050" cy="24765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0518" name="テキスト ボックス 30"/>
          <p:cNvSpPr txBox="1">
            <a:spLocks noChangeArrowheads="1"/>
          </p:cNvSpPr>
          <p:nvPr/>
        </p:nvSpPr>
        <p:spPr bwMode="auto">
          <a:xfrm>
            <a:off x="5840413" y="2916238"/>
            <a:ext cx="1370012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2nm steady op.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19" name="テキスト ボックス 30"/>
          <p:cNvSpPr txBox="1">
            <a:spLocks noChangeArrowheads="1"/>
          </p:cNvSpPr>
          <p:nvPr/>
        </p:nvSpPr>
        <p:spPr bwMode="auto">
          <a:xfrm>
            <a:off x="369888" y="2528888"/>
            <a:ext cx="1490662" cy="5857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white"/>
                </a:solidFill>
                <a:latin typeface="13" charset="0"/>
                <a:ea typeface="13" charset="0"/>
                <a:cs typeface="13" charset="0"/>
              </a:rPr>
              <a:t>Nano beam orbit control</a:t>
            </a:r>
            <a:endParaRPr lang="ja-JP" altLang="en-US" sz="1600" b="1">
              <a:solidFill>
                <a:prstClr val="white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2" name="正方形/長方形 61"/>
          <p:cNvSpPr/>
          <p:nvPr/>
        </p:nvSpPr>
        <p:spPr bwMode="auto">
          <a:xfrm>
            <a:off x="2536825" y="3317875"/>
            <a:ext cx="1071563" cy="63182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21" name="テキスト ボックス 30"/>
          <p:cNvSpPr txBox="1">
            <a:spLocks noChangeArrowheads="1"/>
          </p:cNvSpPr>
          <p:nvPr/>
        </p:nvSpPr>
        <p:spPr bwMode="auto">
          <a:xfrm>
            <a:off x="2647950" y="3516313"/>
            <a:ext cx="101123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Beam study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81" name="正方形/長方形 80"/>
          <p:cNvSpPr/>
          <p:nvPr/>
        </p:nvSpPr>
        <p:spPr bwMode="auto">
          <a:xfrm>
            <a:off x="4468813" y="3317875"/>
            <a:ext cx="4395787" cy="6477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23" name="テキスト ボックス 30"/>
          <p:cNvSpPr txBox="1">
            <a:spLocks noChangeArrowheads="1"/>
          </p:cNvSpPr>
          <p:nvPr/>
        </p:nvSpPr>
        <p:spPr bwMode="auto">
          <a:xfrm>
            <a:off x="4473575" y="3317876"/>
            <a:ext cx="467042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dirty="0" smtClean="0">
                <a:solidFill>
                  <a:srgbClr val="0000FF"/>
                </a:solidFill>
              </a:rPr>
              <a:t>Challenging R&amp;D of the Very </a:t>
            </a:r>
            <a:r>
              <a:rPr lang="en-US" altLang="ja-JP" sz="1600" dirty="0">
                <a:solidFill>
                  <a:srgbClr val="0000FF"/>
                </a:solidFill>
              </a:rPr>
              <a:t>high chromaticity </a:t>
            </a:r>
            <a:r>
              <a:rPr lang="en-US" altLang="ja-JP" sz="1600" dirty="0" smtClean="0">
                <a:solidFill>
                  <a:srgbClr val="0000FF"/>
                </a:solidFill>
              </a:rPr>
              <a:t>optics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Ultra </a:t>
            </a: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 ~ 20 nm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4" name="テキスト ボックス 30"/>
          <p:cNvSpPr txBox="1">
            <a:spLocks noChangeArrowheads="1"/>
          </p:cNvSpPr>
          <p:nvPr/>
        </p:nvSpPr>
        <p:spPr bwMode="auto">
          <a:xfrm>
            <a:off x="379413" y="3462338"/>
            <a:ext cx="1490662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Small beam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8" name="正方形/長方形 147"/>
          <p:cNvSpPr/>
          <p:nvPr/>
        </p:nvSpPr>
        <p:spPr bwMode="auto">
          <a:xfrm>
            <a:off x="3598863" y="3317875"/>
            <a:ext cx="882650" cy="631825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26" name="テキスト ボックス 30"/>
          <p:cNvSpPr txBox="1">
            <a:spLocks noChangeArrowheads="1"/>
          </p:cNvSpPr>
          <p:nvPr/>
        </p:nvSpPr>
        <p:spPr bwMode="auto">
          <a:xfrm>
            <a:off x="3633788" y="3432175"/>
            <a:ext cx="1200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35nm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Steady op.</a:t>
            </a:r>
            <a:endParaRPr lang="ja-JP" altLang="en-US" sz="12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49" name="正方形/長方形 148"/>
          <p:cNvSpPr/>
          <p:nvPr/>
        </p:nvSpPr>
        <p:spPr>
          <a:xfrm>
            <a:off x="2544763" y="4170363"/>
            <a:ext cx="1933575" cy="647700"/>
          </a:xfrm>
          <a:prstGeom prst="rect">
            <a:avLst/>
          </a:prstGeom>
          <a:solidFill>
            <a:srgbClr val="8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srgbClr val="FFFFFF"/>
              </a:solidFill>
            </a:endParaRPr>
          </a:p>
        </p:txBody>
      </p:sp>
      <p:sp>
        <p:nvSpPr>
          <p:cNvPr id="20528" name="テキスト ボックス 30"/>
          <p:cNvSpPr txBox="1">
            <a:spLocks noChangeArrowheads="1"/>
          </p:cNvSpPr>
          <p:nvPr/>
        </p:nvSpPr>
        <p:spPr bwMode="auto">
          <a:xfrm>
            <a:off x="2760663" y="4194175"/>
            <a:ext cx="17272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Develop. / beam study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4-mirror optical cavity (LAL/KEK)</a:t>
            </a:r>
            <a:endParaRPr lang="ja-JP" altLang="en-US" sz="11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29" name="テキスト ボックス 30"/>
          <p:cNvSpPr txBox="1">
            <a:spLocks noChangeArrowheads="1"/>
          </p:cNvSpPr>
          <p:nvPr/>
        </p:nvSpPr>
        <p:spPr bwMode="auto">
          <a:xfrm>
            <a:off x="385763" y="4059238"/>
            <a:ext cx="1490662" cy="831850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Gamma-gamma collider R&amp;D</a:t>
            </a:r>
            <a:endParaRPr lang="ja-JP" altLang="en-US" sz="16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0" name="テキスト ボックス 30"/>
          <p:cNvSpPr txBox="1">
            <a:spLocks noChangeArrowheads="1"/>
          </p:cNvSpPr>
          <p:nvPr/>
        </p:nvSpPr>
        <p:spPr bwMode="auto">
          <a:xfrm>
            <a:off x="395288" y="5588000"/>
            <a:ext cx="1490662" cy="3381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General R&amp;D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155" name="正方形/長方形 154"/>
          <p:cNvSpPr/>
          <p:nvPr/>
        </p:nvSpPr>
        <p:spPr>
          <a:xfrm>
            <a:off x="2760663" y="5491163"/>
            <a:ext cx="6115050" cy="11747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0532" name="テキスト ボックス 30"/>
          <p:cNvSpPr txBox="1">
            <a:spLocks noChangeArrowheads="1"/>
          </p:cNvSpPr>
          <p:nvPr/>
        </p:nvSpPr>
        <p:spPr bwMode="auto">
          <a:xfrm>
            <a:off x="3643313" y="5588000"/>
            <a:ext cx="537686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Ex) for KEKB; CSR, RF gun,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Instrument develop.,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Low emittance,… 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Test beamline for detector?</a:t>
            </a:r>
            <a:endParaRPr lang="ja-JP" altLang="en-US" sz="1600" b="1" dirty="0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3" name="テキスト ボックス 30"/>
          <p:cNvSpPr txBox="1">
            <a:spLocks noChangeArrowheads="1"/>
          </p:cNvSpPr>
          <p:nvPr/>
        </p:nvSpPr>
        <p:spPr bwMode="auto">
          <a:xfrm>
            <a:off x="1538288" y="1989138"/>
            <a:ext cx="2797175" cy="261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1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Delay by fire and earthquake</a:t>
            </a:r>
            <a:endParaRPr lang="ja-JP" altLang="en-US" sz="11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34" name="テキスト ボックス 30"/>
          <p:cNvSpPr txBox="1">
            <a:spLocks noChangeArrowheads="1"/>
          </p:cNvSpPr>
          <p:nvPr/>
        </p:nvSpPr>
        <p:spPr bwMode="auto">
          <a:xfrm>
            <a:off x="400050" y="5033963"/>
            <a:ext cx="1490663" cy="33813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Application</a:t>
            </a:r>
            <a:endParaRPr lang="ja-JP" altLang="en-US" sz="16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524375" y="950913"/>
            <a:ext cx="4368800" cy="338137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cs typeface="ＭＳ Ｐゴシック" charset="0"/>
              </a:rPr>
              <a:t>Next KEK Roadmap</a:t>
            </a:r>
            <a:endParaRPr lang="ja-JP" altLang="en-US" sz="1600" b="1" dirty="0">
              <a:solidFill>
                <a:prstClr val="black"/>
              </a:solidFill>
              <a:cs typeface="ＭＳ Ｐゴシック" charset="0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897063" y="950913"/>
            <a:ext cx="2185987" cy="33813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b="1" dirty="0">
                <a:solidFill>
                  <a:prstClr val="black"/>
                </a:solidFill>
                <a:cs typeface="ＭＳ Ｐゴシック" charset="0"/>
              </a:rPr>
              <a:t>GDE</a:t>
            </a:r>
            <a:endParaRPr lang="ja-JP" altLang="en-US" sz="1600" b="1" dirty="0">
              <a:solidFill>
                <a:prstClr val="black"/>
              </a:solidFill>
              <a:cs typeface="ＭＳ Ｐゴシック" charset="0"/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2144713" y="2247900"/>
            <a:ext cx="650875" cy="2159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68363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>
              <a:defRPr/>
            </a:pPr>
            <a:r>
              <a:rPr lang="en-US" altLang="ja-JP" dirty="0" smtClean="0">
                <a:solidFill>
                  <a:srgbClr val="FFFFFF"/>
                </a:solidFill>
                <a:latin typeface="Calibri"/>
                <a:ea typeface="ＭＳ Ｐゴシック"/>
                <a:cs typeface="ＭＳ Ｐゴシック"/>
              </a:rPr>
              <a:t>ATF Future Plan</a:t>
            </a:r>
            <a:endParaRPr lang="ja-JP" altLang="en-US" sz="6000" dirty="0" smtClean="0"/>
          </a:p>
        </p:txBody>
      </p:sp>
      <p:sp>
        <p:nvSpPr>
          <p:cNvPr id="20539" name="テキスト ボックス 30"/>
          <p:cNvSpPr txBox="1">
            <a:spLocks noChangeArrowheads="1"/>
          </p:cNvSpPr>
          <p:nvPr/>
        </p:nvSpPr>
        <p:spPr bwMode="auto">
          <a:xfrm>
            <a:off x="4335463" y="1687513"/>
            <a:ext cx="1589087" cy="522287"/>
          </a:xfrm>
          <a:prstGeom prst="rect">
            <a:avLst/>
          </a:prstGeom>
          <a:solidFill>
            <a:srgbClr val="8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srgbClr val="FFFFFF"/>
                </a:solidFill>
                <a:latin typeface="13" charset="0"/>
                <a:ea typeface="13" charset="0"/>
                <a:cs typeface="13" charset="0"/>
              </a:rPr>
              <a:t>ILC</a:t>
            </a:r>
            <a:endParaRPr lang="ja-JP" altLang="en-US" sz="2800" b="1">
              <a:solidFill>
                <a:srgbClr val="FFFFFF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20540" name="テキスト ボックス 30"/>
          <p:cNvSpPr txBox="1">
            <a:spLocks noChangeArrowheads="1"/>
          </p:cNvSpPr>
          <p:nvPr/>
        </p:nvSpPr>
        <p:spPr bwMode="auto">
          <a:xfrm>
            <a:off x="5945188" y="1687513"/>
            <a:ext cx="1589087" cy="5222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b="1">
                <a:solidFill>
                  <a:prstClr val="black"/>
                </a:solidFill>
                <a:latin typeface="13" charset="0"/>
                <a:ea typeface="13" charset="0"/>
                <a:cs typeface="13" charset="0"/>
              </a:rPr>
              <a:t>others</a:t>
            </a:r>
            <a:endParaRPr lang="ja-JP" altLang="en-US" sz="2800" b="1">
              <a:solidFill>
                <a:prstClr val="black"/>
              </a:solidFill>
              <a:latin typeface="13" charset="0"/>
              <a:ea typeface="13" charset="0"/>
              <a:cs typeface="13" charset="0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4473575" y="1552575"/>
            <a:ext cx="4546600" cy="5305425"/>
          </a:xfrm>
          <a:prstGeom prst="rect">
            <a:avLst/>
          </a:prstGeom>
          <a:solidFill>
            <a:schemeClr val="accent2">
              <a:lumMod val="50000"/>
              <a:alpha val="74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US" altLang="ja-JP" sz="3600" b="1" dirty="0" smtClean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Not yet approved,</a:t>
            </a:r>
          </a:p>
          <a:p>
            <a:pPr algn="ctr" defTabSz="457200"/>
            <a:r>
              <a:rPr lang="en-US" altLang="ja-JP" sz="3600" b="1" dirty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</a:t>
            </a:r>
            <a:r>
              <a:rPr lang="en-US" altLang="ja-JP" sz="3600" b="1" dirty="0" smtClean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aiting discussion</a:t>
            </a:r>
            <a:r>
              <a:rPr lang="en-US" altLang="ja-JP" sz="3600" b="1" dirty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altLang="ja-JP" sz="3600" b="1" dirty="0" smtClean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of the next KEK roadmap</a:t>
            </a:r>
          </a:p>
          <a:p>
            <a:pPr algn="ctr" defTabSz="457200"/>
            <a:r>
              <a:rPr lang="en-US" altLang="ja-JP" sz="3600" b="1" dirty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b</a:t>
            </a:r>
            <a:r>
              <a:rPr lang="en-US" altLang="ja-JP" sz="3600" b="1" dirty="0" smtClean="0">
                <a:ln w="18415" cmpd="sng">
                  <a:solidFill>
                    <a:prstClr val="black">
                      <a:lumMod val="85000"/>
                      <a:lumOff val="15000"/>
                    </a:prstClr>
                  </a:solidFill>
                  <a:prstDash val="solid"/>
                </a:ln>
                <a:solidFill>
                  <a:prstClr val="whit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y end of this year</a:t>
            </a:r>
            <a:endParaRPr lang="ja-JP" altLang="en-US" sz="3600" b="1" dirty="0">
              <a:ln w="18415" cmpd="sng">
                <a:solidFill>
                  <a:prstClr val="black">
                    <a:lumMod val="85000"/>
                    <a:lumOff val="15000"/>
                  </a:prstClr>
                </a:solidFill>
                <a:prstDash val="solid"/>
              </a:ln>
              <a:solidFill>
                <a:prstClr val="whit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850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2512361"/>
            <a:ext cx="9144000" cy="43456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68610" name="図 13" descr="名称未設定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33" y="881762"/>
            <a:ext cx="3332162" cy="248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図 3" descr="ATF-layout-2011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29930"/>
            <a:ext cx="9144000" cy="33924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</p:pic>
      <p:sp>
        <p:nvSpPr>
          <p:cNvPr id="68612" name="Text Box 1034"/>
          <p:cNvSpPr txBox="1">
            <a:spLocks noChangeArrowheads="1"/>
          </p:cNvSpPr>
          <p:nvPr/>
        </p:nvSpPr>
        <p:spPr bwMode="auto">
          <a:xfrm>
            <a:off x="168167" y="6016097"/>
            <a:ext cx="2713037" cy="58420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i="1" dirty="0">
                <a:solidFill>
                  <a:srgbClr val="000090"/>
                </a:solidFill>
              </a:rPr>
              <a:t>Photo-cathode RF gun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i="1" dirty="0">
                <a:solidFill>
                  <a:srgbClr val="000090"/>
                </a:solidFill>
              </a:rPr>
              <a:t>Multi-bunch electron source</a:t>
            </a:r>
          </a:p>
        </p:txBody>
      </p:sp>
      <p:sp>
        <p:nvSpPr>
          <p:cNvPr id="68613" name="Text Box 1035"/>
          <p:cNvSpPr txBox="1">
            <a:spLocks noChangeArrowheads="1"/>
          </p:cNvSpPr>
          <p:nvPr/>
        </p:nvSpPr>
        <p:spPr bwMode="auto">
          <a:xfrm>
            <a:off x="5308102" y="6042340"/>
            <a:ext cx="3625850" cy="615950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 dirty="0">
                <a:solidFill>
                  <a:srgbClr val="000090"/>
                </a:solidFill>
              </a:rPr>
              <a:t>S-band Linac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i="1" dirty="0">
                <a:solidFill>
                  <a:srgbClr val="000090"/>
                </a:solidFill>
              </a:rPr>
              <a:t>Multi-bunch beam acceleration, 1.3 GeV</a:t>
            </a:r>
          </a:p>
        </p:txBody>
      </p:sp>
      <p:pic>
        <p:nvPicPr>
          <p:cNvPr id="68614" name="Picture 1041" descr="DSC0314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50" y="5173105"/>
            <a:ext cx="217805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タイトル 1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803275"/>
          </a:xfrm>
          <a:solidFill>
            <a:srgbClr val="1F497D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ja-JP" sz="4000" b="1" i="1" dirty="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KEK Accelerator Test Facility (1.3 GeV)</a:t>
            </a:r>
            <a:endParaRPr lang="ja-JP" altLang="en-US" sz="4000" b="1" i="1" dirty="0" smtClean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68616" name="テキスト ボックス 4"/>
          <p:cNvSpPr txBox="1">
            <a:spLocks noChangeArrowheads="1"/>
          </p:cNvSpPr>
          <p:nvPr/>
        </p:nvSpPr>
        <p:spPr bwMode="auto">
          <a:xfrm>
            <a:off x="-247650" y="6263718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  <p:pic>
        <p:nvPicPr>
          <p:cNvPr id="68617" name="図 2" descr="RFGun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4325380"/>
            <a:ext cx="1833562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9" name="Picture 1040" descr="DR_ARC_00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342" y="3830080"/>
            <a:ext cx="2352675" cy="154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1" name="Text Box 1035"/>
          <p:cNvSpPr txBox="1">
            <a:spLocks noChangeArrowheads="1"/>
          </p:cNvSpPr>
          <p:nvPr/>
        </p:nvSpPr>
        <p:spPr bwMode="auto">
          <a:xfrm>
            <a:off x="686521" y="2903833"/>
            <a:ext cx="3123670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 dirty="0">
                <a:solidFill>
                  <a:srgbClr val="000090"/>
                </a:solidFill>
              </a:rPr>
              <a:t>ATF2 beamline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i="1" dirty="0">
                <a:solidFill>
                  <a:srgbClr val="000090"/>
                </a:solidFill>
              </a:rPr>
              <a:t>Nano-meter beam studies</a:t>
            </a:r>
            <a:r>
              <a:rPr lang="en-US" altLang="ja-JP" sz="1400" b="1" i="1" dirty="0" smtClean="0">
                <a:solidFill>
                  <a:srgbClr val="000090"/>
                </a:solidFill>
              </a:rPr>
              <a:t>;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i="1" dirty="0" smtClean="0">
                <a:solidFill>
                  <a:srgbClr val="000090"/>
                </a:solidFill>
              </a:rPr>
              <a:t>Advanced </a:t>
            </a:r>
            <a:r>
              <a:rPr lang="en-US" altLang="ja-JP" sz="1400" b="1" i="1" dirty="0">
                <a:solidFill>
                  <a:srgbClr val="000090"/>
                </a:solidFill>
              </a:rPr>
              <a:t>beam instruments R&amp;D</a:t>
            </a:r>
          </a:p>
        </p:txBody>
      </p:sp>
      <p:sp>
        <p:nvSpPr>
          <p:cNvPr id="68609" name="Text Box 1036"/>
          <p:cNvSpPr txBox="1">
            <a:spLocks noChangeArrowheads="1"/>
          </p:cNvSpPr>
          <p:nvPr/>
        </p:nvSpPr>
        <p:spPr bwMode="auto">
          <a:xfrm>
            <a:off x="5427663" y="3242705"/>
            <a:ext cx="2687637" cy="6159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>
                <a:solidFill>
                  <a:srgbClr val="000090"/>
                </a:solidFill>
              </a:rPr>
              <a:t>Damping Ring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i="1">
                <a:solidFill>
                  <a:srgbClr val="000090"/>
                </a:solidFill>
              </a:rPr>
              <a:t>Low emittance beam studies</a:t>
            </a:r>
          </a:p>
        </p:txBody>
      </p:sp>
      <p:sp>
        <p:nvSpPr>
          <p:cNvPr id="16" name="Text Box 1035"/>
          <p:cNvSpPr txBox="1">
            <a:spLocks noChangeArrowheads="1"/>
          </p:cNvSpPr>
          <p:nvPr/>
        </p:nvSpPr>
        <p:spPr bwMode="auto">
          <a:xfrm>
            <a:off x="3673133" y="881761"/>
            <a:ext cx="5470867" cy="1631216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2000" b="1" i="1" dirty="0" smtClean="0">
                <a:solidFill>
                  <a:srgbClr val="000090"/>
                </a:solidFill>
              </a:rPr>
              <a:t>R&amp;D for the advanced accelerator technologies using the </a:t>
            </a:r>
            <a:r>
              <a:rPr lang="en-US" altLang="ja-JP" sz="2000" b="1" i="1" dirty="0">
                <a:solidFill>
                  <a:srgbClr val="000090"/>
                </a:solidFill>
              </a:rPr>
              <a:t>Low emittance multi-bunch </a:t>
            </a:r>
            <a:r>
              <a:rPr lang="en-US" altLang="ja-JP" sz="2000" b="1" i="1" dirty="0" smtClean="0">
                <a:solidFill>
                  <a:srgbClr val="000090"/>
                </a:solidFill>
              </a:rPr>
              <a:t>beam; for ILC,…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2000" b="1" i="1" dirty="0" smtClean="0">
                <a:solidFill>
                  <a:srgbClr val="000090"/>
                </a:solidFill>
              </a:rPr>
              <a:t>Global collaboration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2000" b="1" i="1" dirty="0" smtClean="0">
                <a:solidFill>
                  <a:srgbClr val="000090"/>
                </a:solidFill>
              </a:rPr>
              <a:t>Education of the young researches</a:t>
            </a:r>
            <a:endParaRPr lang="en-US" altLang="ja-JP" sz="2000" b="1" i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03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3156047" y="2561208"/>
            <a:ext cx="2949021" cy="263489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508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rgbClr val="215968"/>
          </a:solidFill>
        </p:spPr>
        <p:txBody>
          <a:bodyPr/>
          <a:lstStyle/>
          <a:p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Proposal</a:t>
            </a:r>
            <a:r>
              <a:rPr lang="ja-JP" altLang="en-US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：</a:t>
            </a:r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nm beam orbit control</a:t>
            </a:r>
            <a:endParaRPr lang="ja-JP" alt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21509" name="正方形/長方形 1"/>
          <p:cNvSpPr>
            <a:spLocks noChangeArrowheads="1"/>
          </p:cNvSpPr>
          <p:nvPr/>
        </p:nvSpPr>
        <p:spPr bwMode="auto">
          <a:xfrm>
            <a:off x="426824" y="1089258"/>
            <a:ext cx="839787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dirty="0" smtClean="0">
                <a:solidFill>
                  <a:srgbClr val="0000FF"/>
                </a:solidFill>
                <a:cs typeface="ＭＳ Ｐゴシック" charset="0"/>
              </a:rPr>
              <a:t>The nm-level beam stabilization is one of the key for ILC and Goal-2 on the ATF2 project. It is so challenging then will not be completed at the end of FY2013. Extension of this program will be necessary. </a:t>
            </a:r>
            <a:endParaRPr lang="en-US" altLang="ja-JP" sz="2400" b="1" dirty="0">
              <a:solidFill>
                <a:srgbClr val="0000FF"/>
              </a:solidFill>
              <a:cs typeface="ＭＳ Ｐゴシック" charset="0"/>
            </a:endParaRPr>
          </a:p>
        </p:txBody>
      </p:sp>
      <p:pic>
        <p:nvPicPr>
          <p:cNvPr id="21511" name="그림 225" descr="17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493" y="2720861"/>
            <a:ext cx="2588749" cy="171962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4" name="正方形/長方形 9"/>
          <p:cNvSpPr>
            <a:spLocks noChangeArrowheads="1"/>
          </p:cNvSpPr>
          <p:nvPr/>
        </p:nvSpPr>
        <p:spPr bwMode="auto">
          <a:xfrm>
            <a:off x="3326240" y="4455980"/>
            <a:ext cx="201021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 smtClean="0">
                <a:solidFill>
                  <a:srgbClr val="FF0000"/>
                </a:solidFill>
                <a:cs typeface="ＭＳ Ｐゴシック" charset="0"/>
              </a:rPr>
              <a:t>Upgrade of </a:t>
            </a:r>
            <a:r>
              <a:rPr lang="en-US" altLang="ja-JP" sz="2000" b="1" dirty="0">
                <a:solidFill>
                  <a:srgbClr val="FF0000"/>
                </a:solidFill>
                <a:cs typeface="ＭＳ Ｐゴシック" charset="0"/>
              </a:rPr>
              <a:t>2 nm readout</a:t>
            </a:r>
          </a:p>
        </p:txBody>
      </p:sp>
      <p:sp>
        <p:nvSpPr>
          <p:cNvPr id="21515" name="正方形/長方形 10"/>
          <p:cNvSpPr>
            <a:spLocks noChangeArrowheads="1"/>
          </p:cNvSpPr>
          <p:nvPr/>
        </p:nvSpPr>
        <p:spPr bwMode="auto">
          <a:xfrm>
            <a:off x="6246973" y="4209661"/>
            <a:ext cx="1027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prstClr val="black"/>
                </a:solidFill>
                <a:cs typeface="ＭＳ Ｐゴシック" charset="0"/>
              </a:rPr>
              <a:t>Beam test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6246974" y="2570363"/>
            <a:ext cx="2235240" cy="26257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520" name="正方形/長方形 16"/>
          <p:cNvSpPr>
            <a:spLocks noChangeArrowheads="1"/>
          </p:cNvSpPr>
          <p:nvPr/>
        </p:nvSpPr>
        <p:spPr bwMode="auto">
          <a:xfrm>
            <a:off x="6412415" y="4520235"/>
            <a:ext cx="194151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cs typeface="ＭＳ Ｐゴシック" charset="0"/>
              </a:rPr>
              <a:t>Upgrade of FONT </a:t>
            </a:r>
            <a:r>
              <a:rPr lang="en-US" altLang="ja-JP" b="1" dirty="0">
                <a:solidFill>
                  <a:prstClr val="black"/>
                </a:solidFill>
                <a:cs typeface="ＭＳ Ｐゴシック" charset="0"/>
              </a:rPr>
              <a:t>feedback </a:t>
            </a:r>
            <a:r>
              <a:rPr lang="en-US" altLang="ja-JP" b="1" dirty="0" smtClean="0">
                <a:solidFill>
                  <a:prstClr val="black"/>
                </a:solidFill>
                <a:cs typeface="ＭＳ Ｐゴシック" charset="0"/>
              </a:rPr>
              <a:t>system</a:t>
            </a:r>
            <a:endParaRPr lang="en-US" altLang="ja-JP" b="1" dirty="0">
              <a:solidFill>
                <a:prstClr val="black"/>
              </a:solidFill>
              <a:cs typeface="ＭＳ Ｐゴシック" charset="0"/>
            </a:endParaRPr>
          </a:p>
        </p:txBody>
      </p:sp>
      <p:pic>
        <p:nvPicPr>
          <p:cNvPr id="21521" name="Picture 5" descr="FONT5_ForTalk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882" y="2705724"/>
            <a:ext cx="1941512" cy="1771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右カーブ矢印 25"/>
          <p:cNvSpPr/>
          <p:nvPr/>
        </p:nvSpPr>
        <p:spPr>
          <a:xfrm rot="19413717" flipH="1" flipV="1">
            <a:off x="5222980" y="4519364"/>
            <a:ext cx="1144984" cy="1655257"/>
          </a:xfrm>
          <a:prstGeom prst="curvedRightArrow">
            <a:avLst>
              <a:gd name="adj1" fmla="val 8883"/>
              <a:gd name="adj2" fmla="val 24982"/>
              <a:gd name="adj3" fmla="val 16180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29" name="図 28" descr="IPchambe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11" y="3892138"/>
            <a:ext cx="1955889" cy="2862057"/>
          </a:xfrm>
          <a:prstGeom prst="rect">
            <a:avLst/>
          </a:prstGeom>
        </p:spPr>
      </p:pic>
      <p:sp>
        <p:nvSpPr>
          <p:cNvPr id="30" name="テキスト ボックス 29"/>
          <p:cNvSpPr txBox="1"/>
          <p:nvPr/>
        </p:nvSpPr>
        <p:spPr>
          <a:xfrm>
            <a:off x="192068" y="3003064"/>
            <a:ext cx="2659777" cy="1200328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altLang="ja-JP" sz="2400" b="1" dirty="0" smtClean="0">
                <a:solidFill>
                  <a:srgbClr val="000090"/>
                </a:solidFill>
              </a:rPr>
              <a:t>Full setup at IP will be assembled in early 2013.</a:t>
            </a:r>
            <a:endParaRPr lang="ja-JP" altLang="en-US" sz="2400" b="1" dirty="0">
              <a:solidFill>
                <a:srgbClr val="000090"/>
              </a:solidFill>
            </a:endParaRPr>
          </a:p>
        </p:txBody>
      </p:sp>
      <p:sp>
        <p:nvSpPr>
          <p:cNvPr id="31" name="右カーブ矢印 30"/>
          <p:cNvSpPr/>
          <p:nvPr/>
        </p:nvSpPr>
        <p:spPr>
          <a:xfrm rot="8707334" flipH="1" flipV="1">
            <a:off x="3991931" y="5417164"/>
            <a:ext cx="1298002" cy="1670742"/>
          </a:xfrm>
          <a:prstGeom prst="curvedRightArrow">
            <a:avLst>
              <a:gd name="adj1" fmla="val 8883"/>
              <a:gd name="adj2" fmla="val 24982"/>
              <a:gd name="adj3" fmla="val 16180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21524" name="正方形/長方形 22"/>
          <p:cNvSpPr>
            <a:spLocks noChangeArrowheads="1"/>
          </p:cNvSpPr>
          <p:nvPr/>
        </p:nvSpPr>
        <p:spPr bwMode="auto">
          <a:xfrm>
            <a:off x="3520426" y="5478197"/>
            <a:ext cx="3366276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600" dirty="0" smtClean="0">
                <a:solidFill>
                  <a:prstClr val="black"/>
                </a:solidFill>
                <a:cs typeface="ＭＳ Ｐゴシック" charset="0"/>
                <a:sym typeface="Wingdings" charset="0"/>
              </a:rPr>
              <a:t>nm </a:t>
            </a:r>
            <a:r>
              <a:rPr lang="en-US" altLang="ja-JP" sz="3600" dirty="0">
                <a:solidFill>
                  <a:prstClr val="black"/>
                </a:solidFill>
                <a:cs typeface="ＭＳ Ｐゴシック" charset="0"/>
                <a:sym typeface="Wingdings" charset="0"/>
              </a:rPr>
              <a:t>Stability R&amp;D</a:t>
            </a:r>
            <a:endParaRPr lang="en-US" altLang="ja-JP" sz="3600" dirty="0">
              <a:solidFill>
                <a:prstClr val="black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93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rgbClr val="215968"/>
          </a:solidFill>
        </p:spPr>
        <p:txBody>
          <a:bodyPr/>
          <a:lstStyle/>
          <a:p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Proposal</a:t>
            </a:r>
            <a:r>
              <a:rPr lang="ja-JP" altLang="en-US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：</a:t>
            </a:r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nm small </a:t>
            </a:r>
            <a:r>
              <a:rPr lang="en-US" altLang="ja-JP" dirty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beam</a:t>
            </a:r>
            <a:endParaRPr lang="ja-JP" alt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324858" y="1466850"/>
            <a:ext cx="8585805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>
                <a:solidFill>
                  <a:srgbClr val="0000FF"/>
                </a:solidFill>
                <a:cs typeface="ＭＳ Ｐゴシック" charset="0"/>
              </a:rPr>
              <a:t>E</a:t>
            </a: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xplore the small beam after the 37 nm at ATF2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Collaborated R&amp;D for CLIC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Demonstration of the final focus with</a:t>
            </a:r>
            <a:r>
              <a:rPr lang="en-US" altLang="ja-JP" sz="2800" dirty="0" smtClean="0">
                <a:solidFill>
                  <a:srgbClr val="660066"/>
                </a:solidFill>
                <a:cs typeface="ＭＳ Ｐゴシック" charset="0"/>
              </a:rPr>
              <a:t> </a:t>
            </a:r>
            <a:r>
              <a:rPr lang="en-US" altLang="ja-JP" sz="2800" b="1" dirty="0" smtClean="0">
                <a:solidFill>
                  <a:srgbClr val="660066"/>
                </a:solidFill>
                <a:cs typeface="ＭＳ Ｐゴシック" charset="0"/>
              </a:rPr>
              <a:t>the Very </a:t>
            </a:r>
            <a:r>
              <a:rPr lang="en-US" altLang="ja-JP" sz="2800" b="1" dirty="0">
                <a:solidFill>
                  <a:srgbClr val="660066"/>
                </a:solidFill>
                <a:cs typeface="ＭＳ Ｐゴシック" charset="0"/>
              </a:rPr>
              <a:t>high chromaticity </a:t>
            </a:r>
            <a:r>
              <a:rPr lang="en-US" altLang="ja-JP" sz="2800" b="1" dirty="0" smtClean="0">
                <a:solidFill>
                  <a:srgbClr val="660066"/>
                </a:solidFill>
                <a:cs typeface="ＭＳ Ｐゴシック" charset="0"/>
              </a:rPr>
              <a:t>optics </a:t>
            </a: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and establish the beam tuning method </a:t>
            </a: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  <a:sym typeface="Wingdings"/>
              </a:rPr>
              <a:t> </a:t>
            </a:r>
            <a:r>
              <a:rPr lang="en-US" altLang="ja-JP" sz="2800" b="1" dirty="0" smtClean="0">
                <a:solidFill>
                  <a:srgbClr val="0000FF"/>
                </a:solidFill>
                <a:cs typeface="ＭＳ Ｐゴシック" charset="0"/>
                <a:sym typeface="Wingdings"/>
              </a:rPr>
              <a:t>20 nm beam</a:t>
            </a:r>
            <a:endParaRPr lang="en-US" altLang="ja-JP" sz="2800" b="1" dirty="0" smtClean="0">
              <a:solidFill>
                <a:srgbClr val="0000FF"/>
              </a:solidFill>
              <a:cs typeface="ＭＳ Ｐゴシック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400" dirty="0">
              <a:solidFill>
                <a:srgbClr val="000000"/>
              </a:solidFill>
              <a:cs typeface="ＭＳ Ｐゴシック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dirty="0" smtClean="0">
                <a:solidFill>
                  <a:srgbClr val="000000"/>
                </a:solidFill>
                <a:cs typeface="ＭＳ Ｐゴシック" charset="0"/>
              </a:rPr>
              <a:t>Critical Developments</a:t>
            </a:r>
            <a:endParaRPr lang="en-US" altLang="ja-JP" sz="2800" dirty="0">
              <a:solidFill>
                <a:srgbClr val="000000"/>
              </a:solidFill>
              <a:cs typeface="ＭＳ Ｐゴシック" charset="0"/>
            </a:endParaRP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Beam Size </a:t>
            </a:r>
            <a:r>
              <a:rPr lang="en-US" altLang="ja-JP" sz="2800" dirty="0">
                <a:solidFill>
                  <a:srgbClr val="0000FF"/>
                </a:solidFill>
                <a:cs typeface="ＭＳ Ｐゴシック" charset="0"/>
              </a:rPr>
              <a:t>M</a:t>
            </a: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onitor (</a:t>
            </a:r>
            <a:r>
              <a:rPr lang="en-US" altLang="ja-JP" sz="2800" dirty="0">
                <a:solidFill>
                  <a:srgbClr val="0000FF"/>
                </a:solidFill>
                <a:cs typeface="ＭＳ Ｐゴシック" charset="0"/>
              </a:rPr>
              <a:t>Highly stable </a:t>
            </a: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Laser Interference Fringe Monitor at ATF2); </a:t>
            </a:r>
            <a:r>
              <a:rPr lang="en-US" altLang="ja-JP" sz="2000" dirty="0" smtClean="0">
                <a:solidFill>
                  <a:srgbClr val="000000"/>
                </a:solidFill>
                <a:cs typeface="ＭＳ Ｐゴシック" charset="0"/>
              </a:rPr>
              <a:t>Modulation 0.8 (</a:t>
            </a:r>
            <a:r>
              <a:rPr lang="en-US" altLang="ja-JP" sz="2000" dirty="0">
                <a:solidFill>
                  <a:srgbClr val="000000"/>
                </a:solidFill>
                <a:cs typeface="ＭＳ Ｐゴシック" charset="0"/>
              </a:rPr>
              <a:t>37nm</a:t>
            </a:r>
            <a:r>
              <a:rPr lang="en-US" altLang="ja-JP" sz="2000" dirty="0" smtClean="0">
                <a:solidFill>
                  <a:srgbClr val="000000"/>
                </a:solidFill>
                <a:cs typeface="ＭＳ Ｐゴシック" charset="0"/>
              </a:rPr>
              <a:t>) </a:t>
            </a:r>
            <a:r>
              <a:rPr lang="en-US" altLang="ja-JP" sz="2000" dirty="0" smtClean="0">
                <a:solidFill>
                  <a:srgbClr val="000000"/>
                </a:solidFill>
                <a:cs typeface="ＭＳ Ｐゴシック" charset="0"/>
                <a:sym typeface="Wingdings"/>
              </a:rPr>
              <a:t> 0.9 (</a:t>
            </a:r>
            <a:r>
              <a:rPr lang="en-US" altLang="ja-JP" sz="2000" dirty="0">
                <a:solidFill>
                  <a:srgbClr val="000000"/>
                </a:solidFill>
                <a:cs typeface="ＭＳ Ｐゴシック" charset="0"/>
                <a:sym typeface="Wingdings"/>
              </a:rPr>
              <a:t>20nm)</a:t>
            </a:r>
            <a:endParaRPr lang="en-US" altLang="ja-JP" sz="2800" dirty="0">
              <a:solidFill>
                <a:srgbClr val="000000"/>
              </a:solidFill>
              <a:cs typeface="ＭＳ Ｐゴシック" charset="0"/>
              <a:sym typeface="Wingdings"/>
            </a:endParaRP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 smtClean="0">
                <a:solidFill>
                  <a:srgbClr val="0000FF"/>
                </a:solidFill>
                <a:cs typeface="ＭＳ Ｐゴシック" charset="0"/>
              </a:rPr>
              <a:t>Beam Stabilization (IP-BPM + FONT</a:t>
            </a:r>
            <a:r>
              <a:rPr lang="en-US" altLang="ja-JP" sz="2800" dirty="0">
                <a:solidFill>
                  <a:srgbClr val="0000FF"/>
                </a:solidFill>
                <a:cs typeface="ＭＳ Ｐゴシック" charset="0"/>
              </a:rPr>
              <a:t>)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dirty="0" smtClean="0">
                <a:solidFill>
                  <a:srgbClr val="000000"/>
                </a:solidFill>
                <a:cs typeface="ＭＳ Ｐゴシック" charset="0"/>
              </a:rPr>
              <a:t>Renew the Final Doublet Quadrupole (QF1) at ATF2; </a:t>
            </a:r>
            <a:r>
              <a:rPr lang="en-US" altLang="ja-JP" sz="2000" b="1" dirty="0" smtClean="0">
                <a:solidFill>
                  <a:srgbClr val="FF0000"/>
                </a:solidFill>
                <a:cs typeface="ＭＳ Ｐゴシック" charset="0"/>
              </a:rPr>
              <a:t>CERN</a:t>
            </a:r>
            <a:r>
              <a:rPr lang="en-US" altLang="ja-JP" sz="2000" b="1" dirty="0">
                <a:solidFill>
                  <a:srgbClr val="FF0000"/>
                </a:solidFill>
                <a:cs typeface="ＭＳ Ｐゴシック" charset="0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cs typeface="ＭＳ Ｐゴシック" charset="0"/>
              </a:rPr>
              <a:t>proposed In</a:t>
            </a:r>
            <a:r>
              <a:rPr lang="en-US" altLang="ja-JP" sz="2000" b="1" dirty="0">
                <a:solidFill>
                  <a:srgbClr val="FF0000"/>
                </a:solidFill>
                <a:cs typeface="ＭＳ Ｐゴシック" charset="0"/>
              </a:rPr>
              <a:t>-</a:t>
            </a:r>
            <a:r>
              <a:rPr lang="en-US" altLang="ja-JP" sz="2000" b="1" dirty="0" smtClean="0">
                <a:solidFill>
                  <a:srgbClr val="FF0000"/>
                </a:solidFill>
                <a:cs typeface="ＭＳ Ｐゴシック" charset="0"/>
              </a:rPr>
              <a:t>kind Contribution</a:t>
            </a:r>
            <a:endParaRPr lang="en-US" altLang="ja-JP" sz="2000" dirty="0">
              <a:solidFill>
                <a:srgbClr val="000000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0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ATF2_CLIC_overview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5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6" name="タイトル 2"/>
          <p:cNvSpPr txBox="1">
            <a:spLocks/>
          </p:cNvSpPr>
          <p:nvPr/>
        </p:nvSpPr>
        <p:spPr bwMode="auto">
          <a:xfrm>
            <a:off x="0" y="6358859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2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TF2_CLIC_overview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2242"/>
          </a:xfrm>
          <a:prstGeom prst="rect">
            <a:avLst/>
          </a:prstGeom>
        </p:spPr>
      </p:pic>
      <p:sp>
        <p:nvSpPr>
          <p:cNvPr id="3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6358859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08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TF2_CLIC_overview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81" y="427684"/>
            <a:ext cx="8477919" cy="6353101"/>
          </a:xfrm>
          <a:prstGeom prst="rect">
            <a:avLst/>
          </a:prstGeom>
        </p:spPr>
      </p:pic>
      <p:sp>
        <p:nvSpPr>
          <p:cNvPr id="3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6358859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 idx="4294967295"/>
          </p:nvPr>
        </p:nvSpPr>
        <p:spPr>
          <a:xfrm>
            <a:off x="479482" y="541995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Grand Motion Sensors prepared by LAPP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1012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TF2_CLIC_overview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66"/>
            <a:ext cx="9144000" cy="6852242"/>
          </a:xfrm>
          <a:prstGeom prst="rect">
            <a:avLst/>
          </a:prstGeom>
        </p:spPr>
      </p:pic>
      <p:sp>
        <p:nvSpPr>
          <p:cNvPr id="4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5" name="タイトル 2"/>
          <p:cNvSpPr txBox="1">
            <a:spLocks/>
          </p:cNvSpPr>
          <p:nvPr/>
        </p:nvSpPr>
        <p:spPr bwMode="auto">
          <a:xfrm>
            <a:off x="0" y="6447467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256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4D1AA-6E7C-4805-9315-7811F02C08AA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0" y="838200"/>
            <a:ext cx="7215188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 anchor="ctr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900" b="1">
                <a:solidFill>
                  <a:srgbClr val="000000"/>
                </a:solidFill>
              </a:rPr>
              <a:t>motivation</a:t>
            </a:r>
          </a:p>
        </p:txBody>
      </p:sp>
      <p:graphicFrame>
        <p:nvGraphicFramePr>
          <p:cNvPr id="4" name="Group 2"/>
          <p:cNvGraphicFramePr>
            <a:graphicFrameLocks noGrp="1"/>
          </p:cNvGraphicFramePr>
          <p:nvPr/>
        </p:nvGraphicFramePr>
        <p:xfrm>
          <a:off x="0" y="1371600"/>
          <a:ext cx="5638800" cy="2256848"/>
        </p:xfrm>
        <a:graphic>
          <a:graphicData uri="http://schemas.openxmlformats.org/drawingml/2006/table">
            <a:tbl>
              <a:tblPr/>
              <a:tblGrid>
                <a:gridCol w="2013857"/>
                <a:gridCol w="966651"/>
                <a:gridCol w="1324858"/>
                <a:gridCol w="1333434"/>
              </a:tblGrid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project</a:t>
                      </a:r>
                    </a:p>
                  </a:txBody>
                  <a:tcPr marL="90000" marR="90000" marT="335700" marB="46800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L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*[m]</a:t>
                      </a:r>
                    </a:p>
                  </a:txBody>
                  <a:tcPr marL="90000" marR="90000" marT="335700" marB="46800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b</a:t>
                      </a:r>
                      <a:r>
                        <a:rPr kumimoji="0" lang="en-US" sz="2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y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* [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m</a:t>
                      </a: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m]</a:t>
                      </a:r>
                    </a:p>
                  </a:txBody>
                  <a:tcPr marL="81638" marR="81638" marT="63879" marB="42456" horzOverflow="overflow">
                    <a:lnL>
                      <a:noFill/>
                    </a:lnL>
                    <a:lnR>
                      <a:noFill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DejaVu LGC Sans" charset="0"/>
                          <a:cs typeface="DejaVu LGC Sans" charset="0"/>
                        </a:rPr>
                        <a:t></a:t>
                      </a:r>
                      <a:r>
                        <a:rPr kumimoji="0" lang="en-US" sz="2400" b="0" i="0" u="none" strike="noStrike" cap="none" normalizeH="0" baseline="-33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y</a:t>
                      </a:r>
                    </a:p>
                  </a:txBody>
                  <a:tcPr marL="81638" marR="81638" marT="6387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4644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ATF2 nominal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1.0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~19000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44644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ILC  design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3.5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400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~15000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</a:tr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ATF2 ultra-low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1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25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~76000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450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CLIC  3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TeV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ea typeface="DejaVu LGC Sans" charset="0"/>
                        <a:cs typeface="DejaVu LGC Sans" charset="0"/>
                      </a:endParaRP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3.5</a:t>
                      </a:r>
                    </a:p>
                  </a:txBody>
                  <a:tcPr marL="90000" marR="90000" marT="298440" marB="4680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90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0">
                        <a:lnSpc>
                          <a:spcPct val="2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ea typeface="DejaVu LGC Sans" charset="0"/>
                          <a:cs typeface="DejaVu LGC Sans" charset="0"/>
                        </a:rPr>
                        <a:t>~63000</a:t>
                      </a:r>
                    </a:p>
                  </a:txBody>
                  <a:tcPr marL="81638" marR="81638" marT="270739" marB="42456" horzOverflow="overflow">
                    <a:lnL>
                      <a:noFill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ext Box 41"/>
          <p:cNvSpPr txBox="1">
            <a:spLocks noChangeArrowheads="1"/>
          </p:cNvSpPr>
          <p:nvPr/>
        </p:nvSpPr>
        <p:spPr bwMode="auto">
          <a:xfrm>
            <a:off x="5715000" y="1219200"/>
            <a:ext cx="3429000" cy="10366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8421" rIns="81639" bIns="40820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400">
                <a:solidFill>
                  <a:srgbClr val="000000"/>
                </a:solidFill>
              </a:rPr>
              <a:t>To prove CLIC chromaticity levels in ATF2 requires a factor 4 lower IP beta function. The main obstacle is the field quality  (already issue for ATF2 nominal)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6019800" y="4191000"/>
            <a:ext cx="3124200" cy="514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16001" rIns="0" bIns="0"/>
          <a:lstStyle/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400">
                <a:solidFill>
                  <a:srgbClr val="000000"/>
                </a:solidFill>
              </a:rPr>
              <a:t>with measured magnetic multipoles; optimization with MAPCLASS; no further reduction when decreasing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400" baseline="-33000">
                <a:solidFill>
                  <a:srgbClr val="000000"/>
                </a:solidFill>
              </a:rPr>
              <a:t>y</a:t>
            </a:r>
            <a:r>
              <a:rPr lang="en-US" altLang="ja-JP" sz="2400" baseline="33000">
                <a:solidFill>
                  <a:srgbClr val="000000"/>
                </a:solidFill>
              </a:rPr>
              <a:t>*</a:t>
            </a:r>
            <a:r>
              <a:rPr lang="en-US" altLang="ja-JP" sz="2400">
                <a:solidFill>
                  <a:srgbClr val="000000"/>
                </a:solidFill>
              </a:rPr>
              <a:t> below 40 </a:t>
            </a:r>
            <a:r>
              <a:rPr lang="en-US" altLang="ja-JP" sz="240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US" altLang="ja-JP" sz="2400">
                <a:solidFill>
                  <a:srgbClr val="000000"/>
                </a:solidFill>
              </a:rPr>
              <a:t>m</a:t>
            </a:r>
          </a:p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endParaRPr lang="en-US" altLang="ja-JP" sz="2400">
              <a:solidFill>
                <a:srgbClr val="000000"/>
              </a:solidFill>
            </a:endParaRPr>
          </a:p>
          <a:p>
            <a:pPr marL="114300" indent="-17463">
              <a:spcAft>
                <a:spcPts val="1288"/>
              </a:spcAft>
              <a:buSzPct val="4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</a:tabLst>
            </a:pPr>
            <a:r>
              <a:rPr lang="en-US" altLang="ja-JP" sz="240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990975"/>
            <a:ext cx="6096000" cy="2867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0" y="3657600"/>
            <a:ext cx="6834188" cy="573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25602" rIns="0" bIns="0" anchor="ctr"/>
          <a:lstStyle/>
          <a:p>
            <a:pPr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</a:tabLst>
            </a:pPr>
            <a:r>
              <a:rPr lang="en-US" altLang="ja-JP" sz="2900" b="1">
                <a:solidFill>
                  <a:srgbClr val="000000"/>
                </a:solidFill>
              </a:rPr>
              <a:t>limitation from multipoles:</a:t>
            </a:r>
            <a:r>
              <a:rPr lang="en-US" altLang="ja-JP" sz="2900" b="1">
                <a:solidFill>
                  <a:srgbClr val="000000"/>
                </a:solidFill>
                <a:latin typeface="Standard Symbols L" charset="2"/>
              </a:rPr>
              <a:t> </a:t>
            </a:r>
            <a:r>
              <a:rPr lang="en-US" altLang="ja-JP" sz="2900" b="1">
                <a:solidFill>
                  <a:srgbClr val="000000"/>
                </a:solidFill>
                <a:latin typeface="Symbol" pitchFamily="18" charset="2"/>
              </a:rPr>
              <a:t>s</a:t>
            </a:r>
            <a:r>
              <a:rPr lang="en-US" altLang="ja-JP" sz="2900" b="1" baseline="-33000">
                <a:solidFill>
                  <a:srgbClr val="000000"/>
                </a:solidFill>
              </a:rPr>
              <a:t>y</a:t>
            </a:r>
            <a:r>
              <a:rPr lang="en-US" altLang="ja-JP" sz="2900" b="1" baseline="33000">
                <a:solidFill>
                  <a:srgbClr val="000000"/>
                </a:solidFill>
              </a:rPr>
              <a:t>*</a:t>
            </a:r>
            <a:r>
              <a:rPr lang="en-US" altLang="ja-JP" sz="2900" b="1">
                <a:solidFill>
                  <a:srgbClr val="000000"/>
                </a:solidFill>
              </a:rPr>
              <a:t> </a:t>
            </a:r>
            <a:r>
              <a:rPr lang="en-US" altLang="ja-JP" sz="2200" b="1">
                <a:solidFill>
                  <a:srgbClr val="000000"/>
                </a:solidFill>
              </a:rPr>
              <a:t>vs</a:t>
            </a:r>
            <a:r>
              <a:rPr lang="en-US" altLang="ja-JP" sz="2900" b="1">
                <a:solidFill>
                  <a:srgbClr val="000000"/>
                </a:solidFill>
              </a:rPr>
              <a:t> </a:t>
            </a:r>
            <a:r>
              <a:rPr lang="en-US" altLang="ja-JP" sz="2900" b="1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sz="2900" b="1" baseline="-33000">
                <a:solidFill>
                  <a:srgbClr val="000000"/>
                </a:solidFill>
              </a:rPr>
              <a:t>y</a:t>
            </a:r>
            <a:r>
              <a:rPr lang="en-US" altLang="ja-JP" sz="2900" b="1" baseline="33000">
                <a:solidFill>
                  <a:srgbClr val="000000"/>
                </a:solidFill>
              </a:rPr>
              <a:t>*  </a:t>
            </a: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6858000" y="5334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prstClr val="black"/>
                </a:solidFill>
              </a:rPr>
              <a:t>	R. Tomas</a:t>
            </a: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3886200" y="5943600"/>
            <a:ext cx="12906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>
                <a:solidFill>
                  <a:srgbClr val="000000"/>
                </a:solidFill>
                <a:latin typeface="Symbol" pitchFamily="18" charset="2"/>
              </a:rPr>
              <a:t>b</a:t>
            </a:r>
            <a:r>
              <a:rPr lang="en-US" altLang="ja-JP" baseline="-33000">
                <a:solidFill>
                  <a:srgbClr val="000000"/>
                </a:solidFill>
              </a:rPr>
              <a:t>x</a:t>
            </a:r>
            <a:r>
              <a:rPr lang="en-US" altLang="ja-JP" baseline="33000">
                <a:solidFill>
                  <a:srgbClr val="000000"/>
                </a:solidFill>
              </a:rPr>
              <a:t>*</a:t>
            </a:r>
            <a:r>
              <a:rPr lang="en-US" altLang="ja-JP">
                <a:solidFill>
                  <a:srgbClr val="000000"/>
                </a:solidFill>
              </a:rPr>
              <a:t>=10 mm</a:t>
            </a:r>
            <a:r>
              <a:rPr lang="en-US" altLang="ja-JP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12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28600" y="152400"/>
            <a:ext cx="470250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514350" lvl="1" indent="-514350"/>
            <a:r>
              <a:rPr lang="en-US" altLang="ja-JP" sz="3600" b="1" dirty="0">
                <a:solidFill>
                  <a:srgbClr val="0000FF"/>
                </a:solidFill>
              </a:rPr>
              <a:t>U</a:t>
            </a:r>
            <a:r>
              <a:rPr lang="en-US" altLang="ja-JP" sz="3600" b="1" dirty="0" smtClean="0">
                <a:solidFill>
                  <a:srgbClr val="0000FF"/>
                </a:solidFill>
              </a:rPr>
              <a:t>ltra-low </a:t>
            </a:r>
            <a:r>
              <a:rPr lang="en-US" altLang="ja-JP" sz="3600" b="1" dirty="0">
                <a:solidFill>
                  <a:srgbClr val="0000FF"/>
                </a:solidFill>
              </a:rPr>
              <a:t>beta-function</a:t>
            </a:r>
          </a:p>
        </p:txBody>
      </p:sp>
    </p:spTree>
    <p:extLst>
      <p:ext uri="{BB962C8B-B14F-4D97-AF65-F5344CB8AC3E}">
        <p14:creationId xmlns:p14="http://schemas.microsoft.com/office/powerpoint/2010/main" val="114380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324272"/>
          </a:xfrm>
        </p:spPr>
        <p:txBody>
          <a:bodyPr>
            <a:normAutofit fontScale="90000"/>
          </a:bodyPr>
          <a:lstStyle/>
          <a:p>
            <a:r>
              <a:rPr lang="en-US" sz="1600" i="1" dirty="0" smtClean="0">
                <a:solidFill>
                  <a:srgbClr val="FF0000"/>
                </a:solidFill>
              </a:rPr>
              <a:t>…from FJPPL-FKPPL WS on ATDF2 in March 2012:</a:t>
            </a:r>
            <a:endParaRPr lang="en-US" sz="1600" i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 t="7705" b="3692"/>
          <a:stretch>
            <a:fillRect/>
          </a:stretch>
        </p:blipFill>
        <p:spPr bwMode="auto">
          <a:xfrm>
            <a:off x="539552" y="611581"/>
            <a:ext cx="7776864" cy="5512439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3568" y="6381328"/>
            <a:ext cx="8229600" cy="324272"/>
          </a:xfrm>
          <a:prstGeom prst="rect">
            <a:avLst/>
          </a:prstGeom>
        </p:spPr>
        <p:txBody>
          <a:bodyPr vert="horz" anchor="b" anchorCtr="0">
            <a:normAutofit fontScale="97500"/>
          </a:bodyPr>
          <a:lstStyle/>
          <a:p>
            <a:pPr>
              <a:spcBef>
                <a:spcPct val="0"/>
              </a:spcBef>
              <a:defRPr/>
            </a:pPr>
            <a:r>
              <a:rPr kumimoji="0" lang="en-US" sz="1000" i="1" dirty="0">
                <a:solidFill>
                  <a:prstClr val="black"/>
                </a:solidFill>
                <a:latin typeface="Bookman Old Style"/>
              </a:rPr>
              <a:t>14</a:t>
            </a:r>
            <a:r>
              <a:rPr kumimoji="0" lang="en-US" sz="1000" i="1" baseline="30000" dirty="0">
                <a:solidFill>
                  <a:prstClr val="black"/>
                </a:solidFill>
                <a:latin typeface="Bookman Old Style"/>
              </a:rPr>
              <a:t>th</a:t>
            </a:r>
            <a:r>
              <a:rPr kumimoji="0" lang="en-US" sz="1000" i="1" dirty="0">
                <a:solidFill>
                  <a:prstClr val="black"/>
                </a:solidFill>
                <a:latin typeface="Bookman Old Style"/>
              </a:rPr>
              <a:t> ATF2 Project Meeting 26-27 June 2012: A. </a:t>
            </a:r>
            <a:r>
              <a:rPr kumimoji="0" lang="en-US" sz="1000" i="1" dirty="0" err="1">
                <a:solidFill>
                  <a:prstClr val="black"/>
                </a:solidFill>
                <a:latin typeface="Bookman Old Style"/>
              </a:rPr>
              <a:t>Bartalesi</a:t>
            </a:r>
            <a:r>
              <a:rPr kumimoji="0" lang="en-US" sz="1000" i="1" dirty="0">
                <a:solidFill>
                  <a:prstClr val="black"/>
                </a:solidFill>
                <a:latin typeface="Bookman Old Style"/>
              </a:rPr>
              <a:t>, M. Modena, A. </a:t>
            </a:r>
            <a:r>
              <a:rPr kumimoji="0" lang="en-US" sz="1000" i="1" dirty="0" err="1">
                <a:solidFill>
                  <a:prstClr val="black"/>
                </a:solidFill>
                <a:latin typeface="Bookman Old Style"/>
              </a:rPr>
              <a:t>Vorozhtsov</a:t>
            </a:r>
            <a:r>
              <a:rPr kumimoji="0" lang="en-US" sz="1000" i="1" dirty="0">
                <a:solidFill>
                  <a:prstClr val="black"/>
                </a:solidFill>
                <a:latin typeface="Bookman Old Style"/>
              </a:rPr>
              <a:t> on “New Final Doublets”</a:t>
            </a:r>
          </a:p>
        </p:txBody>
      </p:sp>
    </p:spTree>
    <p:extLst>
      <p:ext uri="{BB962C8B-B14F-4D97-AF65-F5344CB8AC3E}">
        <p14:creationId xmlns:p14="http://schemas.microsoft.com/office/powerpoint/2010/main" val="3719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9000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AE8A239-FD82-814A-A4D6-BF97E599B67E}" type="slidenum">
              <a:rPr lang="en-US" altLang="ja-JP" sz="1400">
                <a:solidFill>
                  <a:srgbClr val="000000"/>
                </a:solidFill>
                <a:latin typeface="Times New Roman" charset="0"/>
              </a:rPr>
              <a:pPr eaLnBrk="1" hangingPunct="1"/>
              <a:t>28</a:t>
            </a:fld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565150" y="142875"/>
            <a:ext cx="7967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7200" eaLnBrk="1" hangingPunct="1">
              <a:defRPr/>
            </a:pPr>
            <a:r>
              <a:rPr lang="en-US" sz="3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Introduction and Motivation</a:t>
            </a:r>
            <a:endParaRPr lang="fr-FR" sz="300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0484" name="5 Imagen" descr="Descripción: CLIC_overvie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1" r="2998" b="27486"/>
          <a:stretch>
            <a:fillRect/>
          </a:stretch>
        </p:blipFill>
        <p:spPr bwMode="auto">
          <a:xfrm>
            <a:off x="107950" y="2644775"/>
            <a:ext cx="5240338" cy="294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1 CuadroTexto"/>
          <p:cNvSpPr txBox="1">
            <a:spLocks noChangeArrowheads="1"/>
          </p:cNvSpPr>
          <p:nvPr/>
        </p:nvSpPr>
        <p:spPr bwMode="auto">
          <a:xfrm>
            <a:off x="5348288" y="2890838"/>
            <a:ext cx="34718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defTabSz="457200" eaLnBrk="1" hangingPunct="1">
              <a:buFont typeface="Wingdings" charset="0"/>
              <a:buChar char="§"/>
            </a:pPr>
            <a:r>
              <a:rPr lang="es-ES" sz="1600">
                <a:solidFill>
                  <a:prstClr val="black"/>
                </a:solidFill>
                <a:latin typeface="Calibri" charset="0"/>
                <a:cs typeface="Calibri" charset="0"/>
              </a:rPr>
              <a:t>Several challenging kicker systems are required to inject the beam into and extract the beam from the PDRs and DRs</a:t>
            </a:r>
          </a:p>
          <a:p>
            <a:pPr algn="just" defTabSz="457200" eaLnBrk="1" hangingPunct="1">
              <a:buFont typeface="Wingdings" charset="0"/>
              <a:buChar char="§"/>
            </a:pPr>
            <a:r>
              <a:rPr lang="es-ES" sz="1600">
                <a:solidFill>
                  <a:prstClr val="black"/>
                </a:solidFill>
                <a:latin typeface="Calibri" charset="0"/>
                <a:cs typeface="Calibri" charset="0"/>
              </a:rPr>
              <a:t>In order to achieve both low beam coupling impedance and broadband impedance matching to the electrical circuit, striplines have been chosen for the kicker elements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50825" y="5589588"/>
            <a:ext cx="8713788" cy="8302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7200" eaLnBrk="1" hangingPunct="1">
              <a:defRPr/>
            </a:pPr>
            <a:r>
              <a:rPr lang="es-ES" sz="1600" b="1" smtClean="0">
                <a:solidFill>
                  <a:srgbClr val="000000"/>
                </a:solidFill>
                <a:latin typeface="Calibri" charset="0"/>
                <a:cs typeface="Calibri" charset="0"/>
              </a:rPr>
              <a:t>A set of protoype striplines will be built by the Spanish company Trinos Vacuum Projects under the Centro de Desarrollo Tecnológico e Industrial (CDTI) program in collaboration with the IFIC and the CIEMAT Accelerators groups</a:t>
            </a:r>
          </a:p>
        </p:txBody>
      </p:sp>
      <p:sp>
        <p:nvSpPr>
          <p:cNvPr id="20487" name="Marcador de fecha 7"/>
          <p:cNvSpPr>
            <a:spLocks noGrp="1"/>
          </p:cNvSpPr>
          <p:nvPr>
            <p:ph type="dt" sz="quarter" idx="10"/>
          </p:nvPr>
        </p:nvSpPr>
        <p:spPr>
          <a:xfrm>
            <a:off x="685800" y="6427788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1400">
                <a:solidFill>
                  <a:srgbClr val="000000"/>
                </a:solidFill>
                <a:latin typeface="Times New Roman" charset="0"/>
              </a:rPr>
              <a:t>26-28 June</a:t>
            </a:r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20488" name="Marcador de pie de página 8"/>
          <p:cNvSpPr>
            <a:spLocks noGrp="1"/>
          </p:cNvSpPr>
          <p:nvPr>
            <p:ph type="ftr" sz="quarter" idx="11"/>
          </p:nvPr>
        </p:nvSpPr>
        <p:spPr>
          <a:xfrm>
            <a:off x="3124200" y="6427788"/>
            <a:ext cx="2895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1400">
                <a:solidFill>
                  <a:srgbClr val="000000"/>
                </a:solidFill>
                <a:latin typeface="Times New Roman" charset="0"/>
              </a:rPr>
              <a:t>14th ATF2 Project Meeting</a:t>
            </a:r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10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119815" name="Text Box 3"/>
          <p:cNvSpPr txBox="1">
            <a:spLocks noChangeArrowheads="1"/>
          </p:cNvSpPr>
          <p:nvPr/>
        </p:nvSpPr>
        <p:spPr bwMode="auto">
          <a:xfrm>
            <a:off x="565150" y="539439"/>
            <a:ext cx="7632700" cy="2431435"/>
          </a:xfrm>
          <a:prstGeom prst="rect">
            <a:avLst/>
          </a:prstGeom>
          <a:solidFill>
            <a:schemeClr val="accent2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just" defTabSz="457200" eaLnBrk="1" hangingPunct="1">
              <a:defRPr/>
            </a:pPr>
            <a:r>
              <a:rPr lang="en-US" sz="2000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We </a:t>
            </a:r>
            <a:r>
              <a:rPr lang="en-US" b="1" dirty="0" smtClean="0">
                <a:solidFill>
                  <a:prstClr val="black"/>
                </a:solidFill>
                <a:latin typeface="Calibri" charset="0"/>
                <a:cs typeface="Calibri" charset="0"/>
              </a:rPr>
              <a:t>propose</a:t>
            </a:r>
            <a:r>
              <a:rPr lang="en-US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 </a:t>
            </a:r>
            <a:r>
              <a:rPr lang="en-US" sz="2000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to install a first </a:t>
            </a:r>
            <a:r>
              <a:rPr lang="en-US" b="1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prototype stripline kicker</a:t>
            </a:r>
            <a:r>
              <a:rPr lang="en-US" sz="2000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, together with the </a:t>
            </a:r>
            <a:r>
              <a:rPr lang="en-US" b="1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inductive adders </a:t>
            </a:r>
            <a:r>
              <a:rPr lang="en-US" sz="2000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for the pulsed power supplies, for </a:t>
            </a:r>
            <a:r>
              <a:rPr lang="en-US" sz="2000" b="1" dirty="0" smtClean="0">
                <a:solidFill>
                  <a:srgbClr val="000000"/>
                </a:solidFill>
                <a:latin typeface="Calibri" charset="0"/>
                <a:cs typeface="Calibri" charset="0"/>
              </a:rPr>
              <a:t>testing in a straight section of the extraction line of ATF2</a:t>
            </a:r>
            <a:r>
              <a:rPr lang="en-US" sz="2000" b="1" dirty="0" smtClean="0">
                <a:solidFill>
                  <a:srgbClr val="FFFF00"/>
                </a:solidFill>
                <a:latin typeface="Calibri" charset="0"/>
                <a:cs typeface="Calibri" charset="0"/>
              </a:rPr>
              <a:t>. This kicker system is being designed to extract horizontally the beam from the CLIC Damping Rings. </a:t>
            </a:r>
            <a:r>
              <a:rPr lang="en-US" sz="2000" b="1" dirty="0" smtClean="0">
                <a:solidFill>
                  <a:prstClr val="black"/>
                </a:solidFill>
                <a:latin typeface="Calibri" charset="0"/>
                <a:cs typeface="Calibri" charset="0"/>
              </a:rPr>
              <a:t>The main objective of these tests is the validation of the proposed design from the field stability, field homogeneity and impedance points of view</a:t>
            </a:r>
          </a:p>
        </p:txBody>
      </p:sp>
      <p:sp>
        <p:nvSpPr>
          <p:cNvPr id="11" name="タイトル 2"/>
          <p:cNvSpPr txBox="1">
            <a:spLocks/>
          </p:cNvSpPr>
          <p:nvPr/>
        </p:nvSpPr>
        <p:spPr bwMode="auto">
          <a:xfrm>
            <a:off x="0" y="6358859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57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79388" y="1143000"/>
          <a:ext cx="8731250" cy="5486436"/>
        </p:xfrm>
        <a:graphic>
          <a:graphicData uri="http://schemas.openxmlformats.org/drawingml/2006/table">
            <a:tbl>
              <a:tblPr/>
              <a:tblGrid>
                <a:gridCol w="3040062"/>
                <a:gridCol w="684213"/>
                <a:gridCol w="684212"/>
                <a:gridCol w="720725"/>
                <a:gridCol w="719138"/>
                <a:gridCol w="969962"/>
                <a:gridCol w="117475"/>
                <a:gridCol w="765175"/>
                <a:gridCol w="117475"/>
                <a:gridCol w="912813"/>
              </a:tblGrid>
              <a:tr h="3048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Parameter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CLIC PDR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CLIC DR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ATF2 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 GHz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 GHz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 GHz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 GHz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1-bunch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3-bunch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20-bunch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Beam energy (GeV)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2.86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2.86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1.30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Total kick deflection angle (mrad)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2.0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Aperture (mm)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40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Effective length (m)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3.4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1.7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1.7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Field rise time (ns)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428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1000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560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1000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560/1000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Field fall time (ns)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428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1000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560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1000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560/1000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Pulse flat top duration (ns)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900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160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900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160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900/160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Extraction field inhomogeneity (%)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±0.1 (3.5 mm)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±0.01 (1mm)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±0.01 (1mm)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Repetition rate (Hz)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1.56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Vacuum (mbar)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</a:t>
                      </a:r>
                      <a:r>
                        <a:rPr kumimoji="0" lang="es-E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-10</a:t>
                      </a:r>
                      <a:endParaRPr kumimoji="0" 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</a:t>
                      </a:r>
                      <a:r>
                        <a:rPr kumimoji="0" lang="es-E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-10</a:t>
                      </a:r>
                      <a:endParaRPr kumimoji="0" lang="es-E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Calibri" charset="0"/>
                      </a:endParaRP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</a:t>
                      </a:r>
                      <a:r>
                        <a:rPr kumimoji="0" lang="es-ES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-10</a:t>
                      </a: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 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Pulse voltage per stripline (kV)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17.0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12.5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5.5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Stripline pulse current  (A)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335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250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± 115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Longitudinal coupling impedance (</a:t>
                      </a:r>
                      <a:r>
                        <a:rPr kumimoji="0" lang="el-G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Ω</a:t>
                      </a: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0.05 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0.05 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0.05 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Transverse coupling impedance (k</a:t>
                      </a:r>
                      <a:r>
                        <a:rPr kumimoji="0" lang="el-GR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Ω</a:t>
                      </a: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/m)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200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200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&lt; 200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Peak beam current (A)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70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110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120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60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30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20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Bunch length (ps)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10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14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6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5.3</a:t>
                      </a:r>
                    </a:p>
                  </a:txBody>
                  <a:tcPr marL="91436" marR="91436" marT="45721" marB="45721" anchor="ctr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ＭＳ Ｐゴシック" charset="0"/>
                          <a:cs typeface="Calibri" charset="0"/>
                        </a:rPr>
                        <a:t>16.7</a:t>
                      </a:r>
                    </a:p>
                  </a:txBody>
                  <a:tcPr marL="91436" marR="91436" marT="45721" marB="45721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62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37413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3BD3BB9-17F5-D749-81CD-FCFB4F3BACB3}" type="slidenum">
              <a:rPr lang="en-US" altLang="ja-JP" sz="1400">
                <a:solidFill>
                  <a:srgbClr val="000000"/>
                </a:solidFill>
                <a:latin typeface="Times New Roman" charset="0"/>
              </a:rPr>
              <a:pPr eaLnBrk="1" hangingPunct="1"/>
              <a:t>29</a:t>
            </a:fld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28600" y="76200"/>
            <a:ext cx="7967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7200" eaLnBrk="1" hangingPunct="1">
              <a:defRPr/>
            </a:pPr>
            <a:r>
              <a:rPr lang="en-US" sz="300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Introduction and Motivation</a:t>
            </a:r>
            <a:endParaRPr lang="fr-FR" sz="300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2627" name="Text Box 3"/>
          <p:cNvSpPr txBox="1">
            <a:spLocks noChangeArrowheads="1"/>
          </p:cNvSpPr>
          <p:nvPr/>
        </p:nvSpPr>
        <p:spPr bwMode="auto">
          <a:xfrm>
            <a:off x="228600" y="652463"/>
            <a:ext cx="8382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altLang="ja-JP" sz="1600" b="1">
                <a:solidFill>
                  <a:srgbClr val="009900"/>
                </a:solidFill>
              </a:rPr>
              <a:t>Specifications for the CLIC DR, CLIC PDR and ATF2</a:t>
            </a:r>
            <a:endParaRPr lang="en-US" altLang="ja-JP" sz="1600" b="1">
              <a:solidFill>
                <a:srgbClr val="EEECE1"/>
              </a:solidFill>
            </a:endParaRPr>
          </a:p>
        </p:txBody>
      </p:sp>
      <p:sp>
        <p:nvSpPr>
          <p:cNvPr id="6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179388" y="4769194"/>
            <a:ext cx="5841992" cy="411137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8" name="角丸四角形 7"/>
          <p:cNvSpPr/>
          <p:nvPr/>
        </p:nvSpPr>
        <p:spPr>
          <a:xfrm>
            <a:off x="179387" y="3563191"/>
            <a:ext cx="5841993" cy="392864"/>
          </a:xfrm>
          <a:prstGeom prst="roundRect">
            <a:avLst/>
          </a:prstGeom>
          <a:noFill/>
          <a:ln w="571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113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90588"/>
          </a:xfrm>
          <a:solidFill>
            <a:srgbClr val="1F497D"/>
          </a:solidFill>
        </p:spPr>
        <p:txBody>
          <a:bodyPr/>
          <a:lstStyle/>
          <a:p>
            <a:r>
              <a:rPr lang="en-US" altLang="ja-JP" sz="4000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Challenging goals for ATF/ATF2</a:t>
            </a:r>
            <a:endParaRPr lang="ja-JP" altLang="en-US" sz="4000" i="1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4098" name="テキスト ボックス 3"/>
          <p:cNvSpPr txBox="1">
            <a:spLocks noChangeArrowheads="1"/>
          </p:cNvSpPr>
          <p:nvPr/>
        </p:nvSpPr>
        <p:spPr bwMode="auto">
          <a:xfrm>
            <a:off x="384175" y="1069975"/>
            <a:ext cx="859472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914400" indent="-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i="1" dirty="0" smtClean="0">
                <a:solidFill>
                  <a:prstClr val="black"/>
                </a:solidFill>
              </a:rPr>
              <a:t>An important technical challenge of ILC is the collision of extremely small beams of </a:t>
            </a:r>
            <a:r>
              <a:rPr lang="en-GB" altLang="ja-JP" b="1" i="1" dirty="0" smtClean="0">
                <a:solidFill>
                  <a:prstClr val="black"/>
                </a:solidFill>
              </a:rPr>
              <a:t>a few nanometers in vertical size.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 altLang="ja-JP" sz="2000" i="1" dirty="0" smtClean="0">
              <a:solidFill>
                <a:prstClr val="black"/>
              </a:solidFill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i="1" dirty="0" smtClean="0">
                <a:solidFill>
                  <a:srgbClr val="000090"/>
                </a:solidFill>
              </a:rPr>
              <a:t>ATF/ATF2 will address the development of the techniques for following issues: </a:t>
            </a:r>
          </a:p>
          <a:p>
            <a:pPr defTabSz="457200" fontAlgn="base">
              <a:lnSpc>
                <a:spcPct val="50000"/>
              </a:lnSpc>
              <a:spcBef>
                <a:spcPct val="0"/>
              </a:spcBef>
              <a:spcAft>
                <a:spcPct val="0"/>
              </a:spcAft>
              <a:defRPr/>
            </a:pPr>
            <a:endParaRPr lang="en-GB" altLang="ja-JP" i="1" dirty="0" smtClean="0">
              <a:solidFill>
                <a:srgbClr val="000090"/>
              </a:solidFill>
            </a:endParaRP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altLang="ja-JP" sz="2800" b="1" i="1" dirty="0" smtClean="0">
                <a:solidFill>
                  <a:srgbClr val="800000"/>
                </a:solidFill>
              </a:rPr>
              <a:t>achieve the small vertical emittance</a:t>
            </a:r>
          </a:p>
          <a:p>
            <a:pPr lvl="2" indent="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i="1" dirty="0" smtClean="0">
                <a:solidFill>
                  <a:srgbClr val="000090"/>
                </a:solidFill>
              </a:rPr>
              <a:t>ATF</a:t>
            </a:r>
            <a:r>
              <a:rPr lang="en-GB" altLang="ja-JP" i="1" dirty="0">
                <a:solidFill>
                  <a:srgbClr val="000090"/>
                </a:solidFill>
              </a:rPr>
              <a:t> </a:t>
            </a:r>
            <a:r>
              <a:rPr lang="en-GB" altLang="ja-JP" i="1" dirty="0" smtClean="0">
                <a:solidFill>
                  <a:srgbClr val="000090"/>
                </a:solidFill>
              </a:rPr>
              <a:t>DR 4 pm(achieved)</a:t>
            </a:r>
            <a:r>
              <a:rPr lang="en-GB" altLang="ja-JP" i="1" dirty="0" smtClean="0">
                <a:solidFill>
                  <a:srgbClr val="000090"/>
                </a:solidFill>
                <a:sym typeface="Wingdings"/>
              </a:rPr>
              <a:t> 2 pm or less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altLang="ja-JP" sz="2800" b="1" i="1" dirty="0" smtClean="0">
                <a:solidFill>
                  <a:srgbClr val="800000"/>
                </a:solidFill>
                <a:cs typeface="Arial" charset="0"/>
              </a:rPr>
              <a:t>achieve the design vertical beam size at the IP; 37 nm</a:t>
            </a:r>
            <a:endParaRPr lang="en-GB" altLang="ja-JP" sz="2800" b="1" i="1" dirty="0" smtClean="0">
              <a:solidFill>
                <a:srgbClr val="000090"/>
              </a:solidFill>
              <a:cs typeface="Arial" charset="0"/>
            </a:endParaRP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altLang="ja-JP" sz="2800" b="1" i="1" dirty="0">
                <a:solidFill>
                  <a:srgbClr val="800000"/>
                </a:solidFill>
                <a:cs typeface="Arial" charset="0"/>
              </a:rPr>
              <a:t>s</a:t>
            </a:r>
            <a:r>
              <a:rPr lang="en-GB" altLang="ja-JP" sz="2800" b="1" i="1" dirty="0" smtClean="0">
                <a:solidFill>
                  <a:srgbClr val="800000"/>
                </a:solidFill>
                <a:cs typeface="Arial" charset="0"/>
              </a:rPr>
              <a:t>tabilize the the beam position in a few nanometer level at the IP.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endParaRPr lang="en-GB" altLang="ja-JP" sz="2000" b="1" i="1" dirty="0">
              <a:solidFill>
                <a:srgbClr val="800000"/>
              </a:solidFill>
              <a:cs typeface="Arial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altLang="ja-JP" b="1" i="1" dirty="0" smtClean="0">
                <a:solidFill>
                  <a:prstClr val="black"/>
                </a:solidFill>
                <a:cs typeface="Arial" charset="0"/>
              </a:rPr>
              <a:t>The ATF international collaboration is strongly promoting these activities.</a:t>
            </a:r>
          </a:p>
        </p:txBody>
      </p:sp>
    </p:spTree>
    <p:extLst>
      <p:ext uri="{BB962C8B-B14F-4D97-AF65-F5344CB8AC3E}">
        <p14:creationId xmlns:p14="http://schemas.microsoft.com/office/powerpoint/2010/main" val="411637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70750" y="6400800"/>
            <a:ext cx="19050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C006441-DCE8-6347-AC4B-836B29F59D6C}" type="slidenum">
              <a:rPr lang="en-US" altLang="ja-JP" sz="1400">
                <a:solidFill>
                  <a:srgbClr val="000000"/>
                </a:solidFill>
                <a:latin typeface="Times New Roman" charset="0"/>
              </a:rPr>
              <a:pPr eaLnBrk="1" hangingPunct="1"/>
              <a:t>30</a:t>
            </a:fld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11188" y="523626"/>
            <a:ext cx="79676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7200" eaLnBrk="1" hangingPunct="1">
              <a:defRPr/>
            </a:pPr>
            <a:r>
              <a:rPr lang="en-GB" sz="3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Proposed Schedule and Commissioning</a:t>
            </a:r>
            <a:endParaRPr lang="en-GB" sz="30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  <a:p>
            <a:pPr defTabSz="457200" eaLnBrk="1" hangingPunct="1">
              <a:defRPr/>
            </a:pPr>
            <a:endParaRPr lang="en-GB" sz="3000" dirty="0" smtClean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6083" name="1 CuadroTexto"/>
          <p:cNvSpPr txBox="1">
            <a:spLocks noChangeArrowheads="1"/>
          </p:cNvSpPr>
          <p:nvPr/>
        </p:nvSpPr>
        <p:spPr bwMode="auto">
          <a:xfrm>
            <a:off x="611188" y="1288801"/>
            <a:ext cx="8137525" cy="4862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GB" sz="2000" b="1" dirty="0">
                <a:solidFill>
                  <a:prstClr val="black"/>
                </a:solidFill>
              </a:rPr>
              <a:t>We have essentially finalized the cross section design of the </a:t>
            </a:r>
            <a:r>
              <a:rPr lang="en-GB" sz="2000" b="1" dirty="0" err="1">
                <a:solidFill>
                  <a:prstClr val="black"/>
                </a:solidFill>
              </a:rPr>
              <a:t>striplines</a:t>
            </a:r>
            <a:r>
              <a:rPr lang="en-GB" sz="1800" dirty="0">
                <a:solidFill>
                  <a:prstClr val="black"/>
                </a:solidFill>
              </a:rPr>
              <a:t>. Once the beam coupling impedance study is finished, the </a:t>
            </a:r>
            <a:r>
              <a:rPr lang="en-GB" sz="1800" dirty="0" err="1">
                <a:solidFill>
                  <a:prstClr val="black"/>
                </a:solidFill>
              </a:rPr>
              <a:t>striplines</a:t>
            </a:r>
            <a:r>
              <a:rPr lang="en-GB" sz="1800" dirty="0">
                <a:solidFill>
                  <a:prstClr val="black"/>
                </a:solidFill>
              </a:rPr>
              <a:t> will be manufactured by December 2012. The tests planned by 2013 are the following:</a:t>
            </a:r>
          </a:p>
          <a:p>
            <a:pPr defTabSz="457200" eaLnBrk="1" hangingPunct="1">
              <a:buFont typeface="Arial" charset="0"/>
              <a:buChar char="•"/>
            </a:pPr>
            <a:r>
              <a:rPr lang="en-GB" sz="1800" b="1" dirty="0">
                <a:solidFill>
                  <a:srgbClr val="9900FF"/>
                </a:solidFill>
              </a:rPr>
              <a:t>Laboratory test at CERN: </a:t>
            </a:r>
            <a:r>
              <a:rPr lang="en-GB" sz="1800" dirty="0">
                <a:solidFill>
                  <a:prstClr val="black"/>
                </a:solidFill>
              </a:rPr>
              <a:t>verification of the stripline dimensions, field homogeneity, longitudinal and transverse beam coupling impedance, vacuum performance and high voltage performance.</a:t>
            </a:r>
          </a:p>
          <a:p>
            <a:pPr defTabSz="457200" eaLnBrk="1" hangingPunct="1">
              <a:buFont typeface="Arial" charset="0"/>
              <a:buChar char="•"/>
            </a:pPr>
            <a:r>
              <a:rPr lang="en-GB" sz="1800" b="1" dirty="0">
                <a:solidFill>
                  <a:srgbClr val="9900FF"/>
                </a:solidFill>
              </a:rPr>
              <a:t>Tests and measurements at ALBA: </a:t>
            </a:r>
            <a:r>
              <a:rPr lang="en-GB" sz="1800" dirty="0">
                <a:solidFill>
                  <a:prstClr val="black"/>
                </a:solidFill>
              </a:rPr>
              <a:t>using </a:t>
            </a:r>
            <a:r>
              <a:rPr lang="en-GB" sz="1800" dirty="0" err="1">
                <a:solidFill>
                  <a:prstClr val="black"/>
                </a:solidFill>
              </a:rPr>
              <a:t>d.c.</a:t>
            </a:r>
            <a:r>
              <a:rPr lang="en-GB" sz="1800" dirty="0">
                <a:solidFill>
                  <a:prstClr val="black"/>
                </a:solidFill>
              </a:rPr>
              <a:t> power supplies instead of a pulse generator, to determine transverse beam coupling impedance and, if possible, longitudinal beam coupling impedance. Field homogeneity measurements will be carried out with the </a:t>
            </a:r>
            <a:r>
              <a:rPr lang="en-GB" sz="1800" dirty="0" err="1">
                <a:solidFill>
                  <a:prstClr val="black"/>
                </a:solidFill>
              </a:rPr>
              <a:t>d.c.</a:t>
            </a:r>
            <a:r>
              <a:rPr lang="en-GB" sz="1800" dirty="0">
                <a:solidFill>
                  <a:prstClr val="black"/>
                </a:solidFill>
              </a:rPr>
              <a:t> power supplies and a closed bump.</a:t>
            </a:r>
          </a:p>
          <a:p>
            <a:pPr defTabSz="457200" eaLnBrk="1" hangingPunct="1">
              <a:buFont typeface="Arial" charset="0"/>
              <a:buChar char="•"/>
            </a:pPr>
            <a:r>
              <a:rPr lang="en-GB" sz="1800" dirty="0">
                <a:solidFill>
                  <a:prstClr val="black"/>
                </a:solidFill>
              </a:rPr>
              <a:t>It is planned that two inductive adders will be built and tested by 2014: </a:t>
            </a:r>
            <a:r>
              <a:rPr lang="en-GB" sz="1800" dirty="0">
                <a:solidFill>
                  <a:srgbClr val="9900FF"/>
                </a:solidFill>
              </a:rPr>
              <a:t>hence </a:t>
            </a:r>
            <a:r>
              <a:rPr lang="en-GB" sz="1800" b="1" dirty="0">
                <a:solidFill>
                  <a:srgbClr val="9900FF"/>
                </a:solidFill>
              </a:rPr>
              <a:t>our goal is that the kicker </a:t>
            </a:r>
            <a:r>
              <a:rPr lang="en-GB" sz="1800" b="1" dirty="0" err="1">
                <a:solidFill>
                  <a:srgbClr val="9900FF"/>
                </a:solidFill>
              </a:rPr>
              <a:t>striplines</a:t>
            </a:r>
            <a:r>
              <a:rPr lang="en-GB" sz="1800" b="1" dirty="0">
                <a:solidFill>
                  <a:srgbClr val="9900FF"/>
                </a:solidFill>
              </a:rPr>
              <a:t> and the two inductive adders are installed in ATF2 during 2014</a:t>
            </a:r>
            <a:r>
              <a:rPr lang="en-GB" sz="1800" dirty="0">
                <a:solidFill>
                  <a:srgbClr val="9900FF"/>
                </a:solidFill>
              </a:rPr>
              <a:t>.</a:t>
            </a:r>
          </a:p>
          <a:p>
            <a:pPr defTabSz="457200" eaLnBrk="1" hangingPunct="1">
              <a:buFont typeface="Arial" charset="0"/>
              <a:buChar char="•"/>
            </a:pPr>
            <a:r>
              <a:rPr lang="en-GB" sz="1800" dirty="0">
                <a:solidFill>
                  <a:prstClr val="black"/>
                </a:solidFill>
              </a:rPr>
              <a:t>We anticipate being able to commission the kicker system immediately after the kicker has been installed</a:t>
            </a:r>
          </a:p>
        </p:txBody>
      </p:sp>
      <p:sp>
        <p:nvSpPr>
          <p:cNvPr id="46084" name="Marcador de fecha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1400">
                <a:solidFill>
                  <a:srgbClr val="000000"/>
                </a:solidFill>
                <a:latin typeface="Times New Roman" charset="0"/>
              </a:rPr>
              <a:t>26-28 June</a:t>
            </a:r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46085" name="Marcador de pie de página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s-ES_tradnl" sz="1400">
                <a:solidFill>
                  <a:srgbClr val="000000"/>
                </a:solidFill>
                <a:latin typeface="Times New Roman" charset="0"/>
              </a:rPr>
              <a:t>14th ATF2 Project Meeting</a:t>
            </a:r>
            <a:endParaRPr lang="en-US" altLang="ja-JP" sz="14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" name="タイトル 2"/>
          <p:cNvSpPr txBox="1">
            <a:spLocks/>
          </p:cNvSpPr>
          <p:nvPr/>
        </p:nvSpPr>
        <p:spPr bwMode="auto">
          <a:xfrm>
            <a:off x="0" y="5758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smtClean="0">
                <a:solidFill>
                  <a:prstClr val="black"/>
                </a:solidFill>
              </a:rPr>
              <a:t>Proposal from CERN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  <p:sp>
        <p:nvSpPr>
          <p:cNvPr id="8" name="タイトル 2"/>
          <p:cNvSpPr txBox="1">
            <a:spLocks/>
          </p:cNvSpPr>
          <p:nvPr/>
        </p:nvSpPr>
        <p:spPr bwMode="auto">
          <a:xfrm>
            <a:off x="0" y="6358859"/>
            <a:ext cx="9144000" cy="49914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defTabSz="4572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ＭＳ Ｐゴシック" charset="0"/>
              </a:defRPr>
            </a:lvl1pPr>
            <a:lvl2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r"/>
            <a:r>
              <a:rPr lang="en-US" altLang="ja-JP" sz="2000" dirty="0">
                <a:solidFill>
                  <a:prstClr val="black"/>
                </a:solidFill>
              </a:rPr>
              <a:t>12 January </a:t>
            </a:r>
            <a:r>
              <a:rPr lang="en-US" altLang="ja-JP" sz="2000" dirty="0" smtClean="0">
                <a:solidFill>
                  <a:prstClr val="black"/>
                </a:solidFill>
              </a:rPr>
              <a:t>2012, KEK,14th </a:t>
            </a:r>
            <a:r>
              <a:rPr lang="en-US" altLang="ja-JP" sz="2000" dirty="0">
                <a:solidFill>
                  <a:prstClr val="black"/>
                </a:solidFill>
              </a:rPr>
              <a:t>ATF TB/SGC </a:t>
            </a:r>
            <a:r>
              <a:rPr lang="en-US" altLang="ja-JP" sz="2000" dirty="0" smtClean="0">
                <a:solidFill>
                  <a:prstClr val="black"/>
                </a:solidFill>
              </a:rPr>
              <a:t>Meeting</a:t>
            </a:r>
            <a:endParaRPr lang="ja-JP" altLang="en-US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26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rgbClr val="215968"/>
          </a:solidFill>
        </p:spPr>
        <p:txBody>
          <a:bodyPr/>
          <a:lstStyle/>
          <a:p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Proposal</a:t>
            </a:r>
            <a:r>
              <a:rPr lang="ja-JP" altLang="en-US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：</a:t>
            </a:r>
            <a:r>
              <a:rPr lang="en-US" altLang="ja-JP" dirty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Gamma-gamma R&amp;D</a:t>
            </a:r>
            <a:endParaRPr lang="ja-JP" alt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2289078"/>
            <a:ext cx="6022975" cy="4465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4" descr="K:\Bibliothèque\Documents\My Notes\Labo\Seillac 2010\photos\000_434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0" r="1112"/>
          <a:stretch>
            <a:fillRect/>
          </a:stretch>
        </p:blipFill>
        <p:spPr bwMode="auto">
          <a:xfrm>
            <a:off x="5859463" y="4389438"/>
            <a:ext cx="3179762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正方形/長方形 7"/>
          <p:cNvSpPr>
            <a:spLocks noChangeArrowheads="1"/>
          </p:cNvSpPr>
          <p:nvPr/>
        </p:nvSpPr>
        <p:spPr bwMode="auto">
          <a:xfrm>
            <a:off x="188662" y="983945"/>
            <a:ext cx="722765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3200" b="1" dirty="0">
                <a:solidFill>
                  <a:srgbClr val="0000FF"/>
                </a:solidFill>
                <a:cs typeface="ＭＳ Ｐゴシック" charset="0"/>
              </a:rPr>
              <a:t>Apply the Grant for Scientific </a:t>
            </a:r>
            <a:r>
              <a:rPr lang="en-US" altLang="ja-JP" sz="3200" b="1" dirty="0" smtClean="0">
                <a:solidFill>
                  <a:srgbClr val="0000FF"/>
                </a:solidFill>
                <a:cs typeface="ＭＳ Ｐゴシック" charset="0"/>
              </a:rPr>
              <a:t>Researches,</a:t>
            </a:r>
            <a:endParaRPr lang="en-US" altLang="ja-JP" sz="3200" b="1" dirty="0">
              <a:solidFill>
                <a:srgbClr val="0000FF"/>
              </a:solidFill>
              <a:cs typeface="ＭＳ Ｐゴシック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3200" b="1" dirty="0" smtClean="0">
                <a:solidFill>
                  <a:srgbClr val="0000FF"/>
                </a:solidFill>
                <a:cs typeface="ＭＳ Ｐゴシック" charset="0"/>
              </a:rPr>
              <a:t>In</a:t>
            </a:r>
            <a:r>
              <a:rPr lang="en-US" altLang="ja-JP" sz="3200" b="1" dirty="0">
                <a:solidFill>
                  <a:srgbClr val="0000FF"/>
                </a:solidFill>
                <a:cs typeface="ＭＳ Ｐゴシック" charset="0"/>
              </a:rPr>
              <a:t>-kind contribution (LAL)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5652736" y="1634589"/>
            <a:ext cx="3491264" cy="504753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1" dirty="0" smtClean="0">
                <a:solidFill>
                  <a:srgbClr val="000000"/>
                </a:solidFill>
                <a:cs typeface="ＭＳ Ｐゴシック" charset="0"/>
              </a:rPr>
              <a:t>Establish the fundamental technology for Photon LC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solidFill>
                <a:srgbClr val="000000"/>
              </a:solidFill>
              <a:cs typeface="ＭＳ Ｐゴシック" charset="0"/>
            </a:endParaRP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400" dirty="0" smtClean="0">
                <a:solidFill>
                  <a:srgbClr val="000000"/>
                </a:solidFill>
                <a:cs typeface="ＭＳ Ｐゴシック" charset="0"/>
              </a:rPr>
              <a:t>several 10 m scale high power  Optical Cavity</a:t>
            </a: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400" dirty="0" smtClean="0">
                <a:solidFill>
                  <a:srgbClr val="000000"/>
                </a:solidFill>
                <a:cs typeface="ＭＳ Ｐゴシック" charset="0"/>
              </a:rPr>
              <a:t>(100 m for PLC)</a:t>
            </a: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sz="2400" dirty="0" smtClean="0">
              <a:solidFill>
                <a:srgbClr val="000000"/>
              </a:solidFill>
              <a:cs typeface="ＭＳ Ｐゴシック" charset="0"/>
            </a:endParaRP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400" dirty="0" smtClean="0">
                <a:solidFill>
                  <a:srgbClr val="000000"/>
                </a:solidFill>
                <a:cs typeface="ＭＳ Ｐゴシック" charset="0"/>
              </a:rPr>
              <a:t>Laser cavity system at ATF-EXT line</a:t>
            </a:r>
          </a:p>
          <a:p>
            <a:pPr marL="34290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400" dirty="0" smtClean="0">
                <a:solidFill>
                  <a:srgbClr val="000000"/>
                </a:solidFill>
                <a:cs typeface="ＭＳ Ｐゴシック" charset="0"/>
              </a:rPr>
              <a:t>Realize several micron laser</a:t>
            </a:r>
            <a:endParaRPr lang="en-US" altLang="ja-JP" sz="2400" dirty="0">
              <a:solidFill>
                <a:srgbClr val="000000"/>
              </a:solidFill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87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タイトル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513"/>
          </a:xfrm>
          <a:solidFill>
            <a:srgbClr val="215968"/>
          </a:solidFill>
        </p:spPr>
        <p:txBody>
          <a:bodyPr/>
          <a:lstStyle/>
          <a:p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Proposal</a:t>
            </a:r>
            <a:r>
              <a:rPr lang="ja-JP" altLang="en-US" dirty="0" smtClean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：</a:t>
            </a:r>
            <a:r>
              <a:rPr lang="en-US" altLang="ja-JP" dirty="0">
                <a:solidFill>
                  <a:srgbClr val="FFFFFF"/>
                </a:solidFill>
                <a:latin typeface="Calibri" charset="0"/>
                <a:ea typeface="ＭＳ Ｐゴシック" charset="0"/>
              </a:rPr>
              <a:t>High Field Physics</a:t>
            </a:r>
            <a:endParaRPr lang="ja-JP" alt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pic>
        <p:nvPicPr>
          <p:cNvPr id="24578" name="図 1" descr="atf2-PIF-Nov2010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816493"/>
            <a:ext cx="7545998" cy="5041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33337" y="1052513"/>
            <a:ext cx="92376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3600" b="1" dirty="0" smtClean="0">
                <a:solidFill>
                  <a:srgbClr val="0000FF"/>
                </a:solidFill>
                <a:cs typeface="ＭＳ Ｐゴシック" charset="0"/>
              </a:rPr>
              <a:t>Apply the Grant for Scientific Researches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6196850" y="2431927"/>
            <a:ext cx="3339941" cy="52322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1" dirty="0" smtClean="0">
                <a:solidFill>
                  <a:prstClr val="black"/>
                </a:solidFill>
                <a:cs typeface="ＭＳ Ｐゴシック" charset="0"/>
              </a:rPr>
              <a:t>ATF2 small beam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6317334" y="3901399"/>
            <a:ext cx="3339941" cy="138499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2800" b="1" dirty="0">
                <a:solidFill>
                  <a:prstClr val="black"/>
                </a:solidFill>
                <a:cs typeface="ＭＳ Ｐゴシック" charset="0"/>
              </a:rPr>
              <a:t>Development</a:t>
            </a: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b="1" dirty="0">
                <a:solidFill>
                  <a:prstClr val="black"/>
                </a:solidFill>
                <a:cs typeface="ＭＳ Ｐゴシック" charset="0"/>
              </a:rPr>
              <a:t>3</a:t>
            </a:r>
            <a:r>
              <a:rPr lang="en-US" altLang="ja-JP" sz="2800" b="1" dirty="0" smtClean="0">
                <a:solidFill>
                  <a:prstClr val="black"/>
                </a:solidFill>
                <a:cs typeface="ＭＳ Ｐゴシック" charset="0"/>
              </a:rPr>
              <a:t>00 </a:t>
            </a:r>
            <a:r>
              <a:rPr lang="en-US" altLang="ja-JP" sz="2800" b="1" dirty="0">
                <a:solidFill>
                  <a:prstClr val="black"/>
                </a:solidFill>
                <a:cs typeface="ＭＳ Ｐゴシック" charset="0"/>
              </a:rPr>
              <a:t>TW laser</a:t>
            </a:r>
          </a:p>
          <a:p>
            <a:pPr marL="285750" indent="-28575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800" b="1" dirty="0" smtClean="0">
                <a:solidFill>
                  <a:prstClr val="black"/>
                </a:solidFill>
                <a:cs typeface="ＭＳ Ｐゴシック" charset="0"/>
              </a:rPr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190856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タイトル 1"/>
          <p:cNvSpPr>
            <a:spLocks noGrp="1"/>
          </p:cNvSpPr>
          <p:nvPr>
            <p:ph type="ctrTitle"/>
          </p:nvPr>
        </p:nvSpPr>
        <p:spPr>
          <a:xfrm>
            <a:off x="0" y="-1"/>
            <a:ext cx="9144000" cy="1167320"/>
          </a:xfrm>
          <a:solidFill>
            <a:srgbClr val="10253F"/>
          </a:solidFill>
        </p:spPr>
        <p:txBody>
          <a:bodyPr>
            <a:noAutofit/>
          </a:bodyPr>
          <a:lstStyle/>
          <a:p>
            <a:r>
              <a:rPr lang="en-US" altLang="ja-JP" sz="3600" dirty="0" smtClean="0">
                <a:solidFill>
                  <a:srgbClr val="FFFFFF"/>
                </a:solidFill>
              </a:rPr>
              <a:t>Development of the Beam Size Monitor for ILC</a:t>
            </a:r>
            <a:endParaRPr lang="ja-JP" altLang="en-US" sz="2800" b="1" i="1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8677" name="正方形/長方形 12"/>
          <p:cNvSpPr>
            <a:spLocks noChangeArrowheads="1"/>
          </p:cNvSpPr>
          <p:nvPr/>
        </p:nvSpPr>
        <p:spPr bwMode="auto">
          <a:xfrm>
            <a:off x="323670" y="1374252"/>
            <a:ext cx="8566330" cy="304698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</a:rPr>
              <a:t>Non-destructive beam profile measurement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</a:rPr>
              <a:t>Survive against the high intensity multi-bunch beam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400" i="1" dirty="0" smtClean="0">
              <a:solidFill>
                <a:prstClr val="black"/>
              </a:solidFill>
              <a:latin typeface="Arial" charset="0"/>
            </a:endParaRPr>
          </a:p>
          <a:p>
            <a:pPr marL="1828800" lvl="3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  <a:sym typeface="Wingdings"/>
              </a:rPr>
              <a:t> </a:t>
            </a: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</a:rPr>
              <a:t>The Laser Wire Scanner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endParaRPr lang="en-US" altLang="ja-JP" sz="2400" i="1" dirty="0">
              <a:solidFill>
                <a:prstClr val="black"/>
              </a:solidFill>
              <a:latin typeface="Arial" charset="0"/>
            </a:endParaRP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srgbClr val="FF0000"/>
                </a:solidFill>
                <a:latin typeface="Arial" charset="0"/>
              </a:rPr>
              <a:t>Two types of laser wires have been developed at ATF.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</a:rPr>
              <a:t>based on the Optical Cavity </a:t>
            </a: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  <a:sym typeface="Wingdings"/>
              </a:rPr>
              <a:t> in DR </a:t>
            </a:r>
            <a:endParaRPr lang="en-US" altLang="ja-JP" sz="2400" i="1" dirty="0" smtClean="0">
              <a:solidFill>
                <a:srgbClr val="008000"/>
              </a:solidFill>
              <a:latin typeface="Arial" charset="0"/>
            </a:endParaRP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</a:pP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</a:rPr>
              <a:t>based on the Pulsed Laser </a:t>
            </a:r>
            <a:r>
              <a:rPr lang="en-US" altLang="ja-JP" sz="2400" i="1" dirty="0" smtClean="0">
                <a:solidFill>
                  <a:prstClr val="black"/>
                </a:solidFill>
                <a:latin typeface="Arial" charset="0"/>
                <a:sym typeface="Wingdings"/>
              </a:rPr>
              <a:t> in EXT-line/ATF2-FF</a:t>
            </a:r>
            <a:endParaRPr lang="en-US" altLang="ja-JP" sz="2400" i="1" dirty="0" smtClean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Picture 10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43" y="4594988"/>
            <a:ext cx="2984817" cy="217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10" descr="lw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328" y="4438493"/>
            <a:ext cx="3587432" cy="2535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4265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タイトル 1"/>
          <p:cNvSpPr>
            <a:spLocks noGrp="1"/>
          </p:cNvSpPr>
          <p:nvPr>
            <p:ph type="ctrTitle"/>
          </p:nvPr>
        </p:nvSpPr>
        <p:spPr>
          <a:xfrm>
            <a:off x="0" y="-1"/>
            <a:ext cx="9144000" cy="1167320"/>
          </a:xfrm>
          <a:solidFill>
            <a:srgbClr val="10253F"/>
          </a:solidFill>
        </p:spPr>
        <p:txBody>
          <a:bodyPr>
            <a:noAutofit/>
          </a:bodyPr>
          <a:lstStyle/>
          <a:p>
            <a:r>
              <a:rPr lang="en-US" altLang="ja-JP" sz="3600" dirty="0" smtClean="0">
                <a:solidFill>
                  <a:srgbClr val="FFFFFF"/>
                </a:solidFill>
              </a:rPr>
              <a:t>Development of the Pulsed Laser Wire </a:t>
            </a:r>
            <a:br>
              <a:rPr lang="en-US" altLang="ja-JP" sz="3600" dirty="0" smtClean="0">
                <a:solidFill>
                  <a:srgbClr val="FFFFFF"/>
                </a:solidFill>
              </a:rPr>
            </a:br>
            <a:r>
              <a:rPr lang="en-US" altLang="ja-JP" sz="3600" dirty="0" smtClean="0">
                <a:solidFill>
                  <a:srgbClr val="FFFFFF"/>
                </a:solidFill>
              </a:rPr>
              <a:t>- Beam Size Monitor for BDS -</a:t>
            </a:r>
            <a:endParaRPr lang="ja-JP" altLang="en-US" sz="2800" b="1" i="1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5863547" y="6409596"/>
            <a:ext cx="32924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i="1" dirty="0">
                <a:solidFill>
                  <a:srgbClr val="8064A2">
                    <a:lumMod val="50000"/>
                  </a:srgbClr>
                </a:solidFill>
              </a:rPr>
              <a:t>JAI(</a:t>
            </a:r>
            <a:r>
              <a:rPr lang="en-US" altLang="ja-JP" sz="1800" b="1" i="1" dirty="0" err="1">
                <a:solidFill>
                  <a:srgbClr val="8064A2">
                    <a:lumMod val="50000"/>
                  </a:srgbClr>
                </a:solidFill>
              </a:rPr>
              <a:t>RHUL,Oxford</a:t>
            </a:r>
            <a:r>
              <a:rPr lang="en-US" altLang="ja-JP" sz="1800" b="1" i="1" dirty="0">
                <a:solidFill>
                  <a:srgbClr val="8064A2">
                    <a:lumMod val="50000"/>
                  </a:srgbClr>
                </a:solidFill>
              </a:rPr>
              <a:t>) / KEK</a:t>
            </a:r>
          </a:p>
        </p:txBody>
      </p:sp>
      <p:sp>
        <p:nvSpPr>
          <p:cNvPr id="28679" name="Text Box 1033"/>
          <p:cNvSpPr txBox="1">
            <a:spLocks noChangeArrowheads="1"/>
          </p:cNvSpPr>
          <p:nvPr/>
        </p:nvSpPr>
        <p:spPr bwMode="auto">
          <a:xfrm>
            <a:off x="100150" y="1224571"/>
            <a:ext cx="4278313" cy="769441"/>
          </a:xfrm>
          <a:prstGeom prst="rect">
            <a:avLst/>
          </a:prstGeom>
          <a:solidFill>
            <a:srgbClr val="FFF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altLang="ja-JP" sz="2000" b="1" i="1" dirty="0" smtClean="0">
                <a:solidFill>
                  <a:srgbClr val="000090"/>
                </a:solidFill>
                <a:cs typeface="Arial" charset="0"/>
              </a:rPr>
              <a:t>ILC </a:t>
            </a:r>
            <a:r>
              <a:rPr kumimoji="0" lang="en-US" altLang="ja-JP" sz="2000" b="1" i="1" dirty="0">
                <a:solidFill>
                  <a:srgbClr val="000090"/>
                </a:solidFill>
                <a:cs typeface="Arial" charset="0"/>
              </a:rPr>
              <a:t>design requirement:</a:t>
            </a:r>
          </a:p>
          <a:p>
            <a:pPr lvl="1" defTabSz="457200" fontAlgn="base">
              <a:spcBef>
                <a:spcPct val="20000"/>
              </a:spcBef>
              <a:spcAft>
                <a:spcPct val="0"/>
              </a:spcAft>
            </a:pPr>
            <a:r>
              <a:rPr kumimoji="0" lang="en-US" altLang="ja-JP" sz="2000" b="1" i="1" dirty="0">
                <a:solidFill>
                  <a:srgbClr val="FF0000"/>
                </a:solidFill>
                <a:cs typeface="Arial" charset="0"/>
              </a:rPr>
              <a:t>&lt; 1 um laser wire scanner</a:t>
            </a:r>
            <a:endParaRPr lang="en-US" altLang="ja-JP" sz="2000" b="1" i="1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28681" name="日付プレースホルダー 1"/>
          <p:cNvSpPr>
            <a:spLocks noGrp="1"/>
          </p:cNvSpPr>
          <p:nvPr>
            <p:ph type="dt" sz="quarter" idx="10"/>
          </p:nvPr>
        </p:nvSpPr>
        <p:spPr bwMode="auto"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200">
                <a:solidFill>
                  <a:prstClr val="white"/>
                </a:solidFill>
              </a:rPr>
              <a:t>PAC’11, NY, March 30, 2011</a:t>
            </a:r>
            <a:endParaRPr lang="ja-JP" altLang="en-US" sz="1200">
              <a:solidFill>
                <a:prstClr val="white"/>
              </a:solidFill>
            </a:endParaRPr>
          </a:p>
        </p:txBody>
      </p:sp>
      <p:pic>
        <p:nvPicPr>
          <p:cNvPr id="2" name="図 1" descr="LW-FF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73" y="3451386"/>
            <a:ext cx="4201990" cy="3406614"/>
          </a:xfrm>
          <a:prstGeom prst="rect">
            <a:avLst/>
          </a:prstGeom>
        </p:spPr>
      </p:pic>
      <p:sp>
        <p:nvSpPr>
          <p:cNvPr id="28677" name="正方形/長方形 12"/>
          <p:cNvSpPr>
            <a:spLocks noChangeArrowheads="1"/>
          </p:cNvSpPr>
          <p:nvPr/>
        </p:nvSpPr>
        <p:spPr bwMode="auto">
          <a:xfrm>
            <a:off x="100150" y="1994012"/>
            <a:ext cx="4524375" cy="1723549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i="1" dirty="0">
                <a:solidFill>
                  <a:srgbClr val="000090"/>
                </a:solidFill>
                <a:latin typeface="Arial" charset="0"/>
              </a:rPr>
              <a:t>Results at ATF extraction </a:t>
            </a:r>
            <a:r>
              <a:rPr lang="en-US" altLang="ja-JP" sz="2000" i="1" dirty="0" smtClean="0">
                <a:solidFill>
                  <a:srgbClr val="000090"/>
                </a:solidFill>
                <a:latin typeface="Arial" charset="0"/>
              </a:rPr>
              <a:t>line (2008)</a:t>
            </a:r>
            <a:endParaRPr lang="en-US" altLang="ja-JP" sz="2000" i="1" dirty="0">
              <a:solidFill>
                <a:srgbClr val="000090"/>
              </a:solidFill>
              <a:latin typeface="Arial" charset="0"/>
            </a:endParaRP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i="1" dirty="0" smtClean="0">
                <a:solidFill>
                  <a:prstClr val="black"/>
                </a:solidFill>
                <a:latin typeface="Arial" charset="0"/>
              </a:rPr>
              <a:t>σ</a:t>
            </a:r>
            <a:r>
              <a:rPr lang="en-US" altLang="ja-JP" i="1" baseline="-25000" dirty="0" smtClean="0">
                <a:solidFill>
                  <a:prstClr val="black"/>
                </a:solidFill>
                <a:latin typeface="Arial" charset="0"/>
              </a:rPr>
              <a:t>lw</a:t>
            </a:r>
            <a:r>
              <a:rPr lang="en-US" altLang="ja-JP" i="1" dirty="0" smtClean="0">
                <a:solidFill>
                  <a:prstClr val="black"/>
                </a:solidFill>
                <a:latin typeface="Arial" charset="0"/>
              </a:rPr>
              <a:t> </a:t>
            </a:r>
            <a:r>
              <a:rPr lang="en-US" altLang="ja-JP" i="1" dirty="0">
                <a:solidFill>
                  <a:prstClr val="black"/>
                </a:solidFill>
                <a:latin typeface="Arial" charset="0"/>
              </a:rPr>
              <a:t>= </a:t>
            </a:r>
            <a:r>
              <a:rPr lang="en-US" altLang="ja-JP" i="1" dirty="0" smtClean="0">
                <a:solidFill>
                  <a:prstClr val="black"/>
                </a:solidFill>
                <a:latin typeface="Arial" charset="0"/>
              </a:rPr>
              <a:t>2.2 μm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i="1" dirty="0">
                <a:solidFill>
                  <a:srgbClr val="000090"/>
                </a:solidFill>
                <a:latin typeface="Arial" charset="0"/>
              </a:rPr>
              <a:t>Results at </a:t>
            </a:r>
            <a:r>
              <a:rPr lang="en-US" altLang="ja-JP" sz="2000" b="1" i="1" dirty="0" smtClean="0">
                <a:solidFill>
                  <a:srgbClr val="000090"/>
                </a:solidFill>
                <a:latin typeface="Arial" charset="0"/>
              </a:rPr>
              <a:t>ATF2 FF line (2012 June)</a:t>
            </a:r>
            <a:endParaRPr lang="en-US" altLang="ja-JP" sz="2000" b="1" i="1" dirty="0">
              <a:solidFill>
                <a:srgbClr val="000090"/>
              </a:solidFill>
              <a:latin typeface="Arial" charset="0"/>
            </a:endParaRP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i="1" dirty="0" smtClean="0">
                <a:solidFill>
                  <a:srgbClr val="000090"/>
                </a:solidFill>
                <a:latin typeface="Arial" charset="0"/>
              </a:rPr>
              <a:t>σ</a:t>
            </a:r>
            <a:r>
              <a:rPr lang="en-US" altLang="ja-JP" sz="2400" b="1" i="1" baseline="-25000" dirty="0" smtClean="0">
                <a:solidFill>
                  <a:srgbClr val="000090"/>
                </a:solidFill>
                <a:latin typeface="Arial" charset="0"/>
              </a:rPr>
              <a:t>lw</a:t>
            </a:r>
            <a:r>
              <a:rPr lang="en-US" altLang="ja-JP" sz="2400" b="1" i="1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altLang="ja-JP" sz="2400" b="1" i="1" dirty="0">
                <a:solidFill>
                  <a:srgbClr val="000090"/>
                </a:solidFill>
                <a:latin typeface="Arial" charset="0"/>
              </a:rPr>
              <a:t>= </a:t>
            </a:r>
            <a:r>
              <a:rPr lang="en-US" altLang="ja-JP" sz="2400" b="1" i="1" dirty="0" smtClean="0">
                <a:solidFill>
                  <a:srgbClr val="000090"/>
                </a:solidFill>
                <a:latin typeface="Arial" charset="0"/>
              </a:rPr>
              <a:t>0.9 </a:t>
            </a:r>
            <a:r>
              <a:rPr lang="en-US" altLang="ja-JP" sz="2400" b="1" i="1" dirty="0">
                <a:solidFill>
                  <a:srgbClr val="000090"/>
                </a:solidFill>
                <a:latin typeface="Arial" charset="0"/>
              </a:rPr>
              <a:t>~ 1.4 </a:t>
            </a:r>
            <a:r>
              <a:rPr lang="en-US" altLang="ja-JP" sz="2400" b="1" i="1" dirty="0" smtClean="0">
                <a:solidFill>
                  <a:srgbClr val="000090"/>
                </a:solidFill>
                <a:latin typeface="Arial" charset="0"/>
              </a:rPr>
              <a:t>μm</a:t>
            </a:r>
          </a:p>
          <a:p>
            <a:pPr lvl="1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i="1" dirty="0" smtClean="0">
                <a:solidFill>
                  <a:srgbClr val="FF0000"/>
                </a:solidFill>
                <a:latin typeface="Arial" charset="0"/>
              </a:rPr>
              <a:t>Almost achieved the goal.</a:t>
            </a:r>
            <a:endParaRPr lang="en-US" altLang="ja-JP" sz="2400" b="1" i="1" dirty="0">
              <a:solidFill>
                <a:srgbClr val="FF0000"/>
              </a:solidFill>
              <a:latin typeface="Arial" charset="0"/>
            </a:endParaRPr>
          </a:p>
        </p:txBody>
      </p:sp>
      <p:pic>
        <p:nvPicPr>
          <p:cNvPr id="3" name="図 2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1251389"/>
            <a:ext cx="4047489" cy="5085911"/>
          </a:xfrm>
          <a:prstGeom prst="rect">
            <a:avLst/>
          </a:prstGeom>
        </p:spPr>
      </p:pic>
      <p:sp>
        <p:nvSpPr>
          <p:cNvPr id="11" name="正方形/長方形 12"/>
          <p:cNvSpPr>
            <a:spLocks noChangeArrowheads="1"/>
          </p:cNvSpPr>
          <p:nvPr/>
        </p:nvSpPr>
        <p:spPr bwMode="auto">
          <a:xfrm>
            <a:off x="4542154" y="1251389"/>
            <a:ext cx="4524375" cy="1508105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i="1" dirty="0" smtClean="0">
                <a:solidFill>
                  <a:srgbClr val="000090"/>
                </a:solidFill>
                <a:latin typeface="Arial" charset="0"/>
              </a:rPr>
              <a:t>Relocated in the matching section of ATF2 beam line.</a:t>
            </a:r>
          </a:p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 b="1" i="1" dirty="0" smtClean="0">
                <a:solidFill>
                  <a:srgbClr val="000090"/>
                </a:solidFill>
                <a:latin typeface="Arial" charset="0"/>
              </a:rPr>
              <a:t>Virtual IP of ATF2 IP</a:t>
            </a:r>
          </a:p>
          <a:p>
            <a:pPr marL="914400" lvl="1" indent="-457200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i="1" dirty="0" smtClean="0">
                <a:solidFill>
                  <a:srgbClr val="000090"/>
                </a:solidFill>
                <a:latin typeface="Arial" charset="0"/>
              </a:rPr>
              <a:t>e- beam ~1.4um (by OTR meas.)</a:t>
            </a:r>
            <a:endParaRPr lang="en-US" altLang="ja-JP" sz="2000" i="1" dirty="0">
              <a:solidFill>
                <a:srgbClr val="00009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59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図 2" descr="ipb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7963"/>
            <a:ext cx="6159500" cy="362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4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79475"/>
          </a:xfrm>
          <a:solidFill>
            <a:srgbClr val="17375E"/>
          </a:solidFill>
        </p:spPr>
        <p:txBody>
          <a:bodyPr/>
          <a:lstStyle/>
          <a:p>
            <a:r>
              <a:rPr lang="en-US" altLang="ja-JP" sz="4000" b="1" i="1" dirty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Nano-meter Beam Size Monitor</a:t>
            </a:r>
            <a:endParaRPr lang="ja-JP" altLang="en-US" sz="4000" b="1" i="1" dirty="0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90115" name="Rectangle 1049"/>
          <p:cNvSpPr>
            <a:spLocks noChangeArrowheads="1"/>
          </p:cNvSpPr>
          <p:nvPr/>
        </p:nvSpPr>
        <p:spPr bwMode="auto">
          <a:xfrm>
            <a:off x="6853238" y="936625"/>
            <a:ext cx="21828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9383" tIns="44691" rIns="89383" bIns="44691">
            <a:spAutoFit/>
          </a:bodyPr>
          <a:lstStyle/>
          <a:p>
            <a:pPr defTabSz="893763" eaLnBrk="0" fontAlgn="base" hangingPunct="0">
              <a:spcBef>
                <a:spcPct val="20000"/>
              </a:spcBef>
              <a:spcAft>
                <a:spcPct val="0"/>
              </a:spcAft>
              <a:buClr>
                <a:prstClr val="black"/>
              </a:buClr>
            </a:pPr>
            <a:r>
              <a:rPr lang="en-GB" altLang="ja-JP" b="1" i="1">
                <a:solidFill>
                  <a:srgbClr val="1F497D"/>
                </a:solidFill>
                <a:latin typeface="Helvetica" charset="0"/>
                <a:ea typeface="ヒラギノ角ゴ Pro W3" charset="0"/>
                <a:cs typeface="ヒラギノ角ゴ Pro W3" charset="0"/>
              </a:rPr>
              <a:t>Univ. Tokyo / KEK</a:t>
            </a:r>
            <a:endParaRPr lang="en-US" altLang="ja-JP" b="1" i="1">
              <a:solidFill>
                <a:srgbClr val="1F497D"/>
              </a:solidFill>
              <a:latin typeface="Helvetica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158750" y="1031875"/>
            <a:ext cx="8394700" cy="17541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457200" indent="-45720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b="1" i="1" dirty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Beam Size </a:t>
            </a:r>
            <a:r>
              <a:rPr lang="en-US" altLang="ja-JP" b="1" i="1" dirty="0" smtClean="0">
                <a:solidFill>
                  <a:srgbClr val="000090"/>
                </a:solidFill>
                <a:ea typeface="ＭＳ Ｐゴシック" charset="-128"/>
                <a:cs typeface="ＭＳ Ｐゴシック" charset="-128"/>
              </a:rPr>
              <a:t>Measurements at ATF2-IP</a:t>
            </a:r>
            <a:endParaRPr lang="en-US" altLang="ja-JP" b="1" i="1" dirty="0">
              <a:solidFill>
                <a:srgbClr val="000090"/>
              </a:solidFill>
              <a:ea typeface="ＭＳ Ｐゴシック" charset="-128"/>
              <a:cs typeface="ＭＳ Ｐゴシック" charset="-128"/>
            </a:endParaRPr>
          </a:p>
          <a:p>
            <a:pPr marL="5715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000" b="1" i="1" dirty="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t>Solid (W,C) wire Scanners 		</a:t>
            </a:r>
            <a:r>
              <a:rPr lang="en-US" altLang="ja-JP" sz="2000" b="1" i="1" dirty="0" smtClean="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t>	(</a:t>
            </a:r>
            <a:r>
              <a:rPr lang="en-US" altLang="ja-JP" sz="2000" b="1" i="1" dirty="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t>meas. for 2um or more)</a:t>
            </a:r>
          </a:p>
          <a:p>
            <a:pPr marL="5715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altLang="ja-JP" sz="2000" b="1" i="1" dirty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Laser interference fringe monitor 	(meas. for 20nm</a:t>
            </a:r>
            <a:r>
              <a:rPr lang="en-US" altLang="ja-JP" sz="2000" b="1" i="1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~6um)</a:t>
            </a:r>
          </a:p>
          <a:p>
            <a:pPr marL="57150" indent="-342900" defTabSz="4572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endParaRPr lang="en-US" altLang="ja-JP" sz="2000" b="1" i="1" dirty="0">
              <a:solidFill>
                <a:srgbClr val="800000"/>
              </a:solidFill>
              <a:ea typeface="ＭＳ Ｐゴシック" charset="-128"/>
              <a:cs typeface="ＭＳ Ｐゴシック" charset="-128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b="1" i="1" dirty="0" smtClean="0">
                <a:solidFill>
                  <a:prstClr val="black"/>
                </a:solidFill>
                <a:cs typeface="Arial" charset="0"/>
              </a:rPr>
              <a:t>FFTB </a:t>
            </a:r>
            <a:r>
              <a:rPr lang="en-US" altLang="ja-JP" b="1" i="1" dirty="0">
                <a:solidFill>
                  <a:prstClr val="black"/>
                </a:solidFill>
                <a:cs typeface="Arial" charset="0"/>
              </a:rPr>
              <a:t>~</a:t>
            </a:r>
            <a:r>
              <a:rPr lang="en-US" altLang="ja-JP" b="1" i="1" dirty="0" smtClean="0">
                <a:solidFill>
                  <a:prstClr val="black"/>
                </a:solidFill>
                <a:cs typeface="Arial" charset="0"/>
              </a:rPr>
              <a:t>70nm(measured)</a:t>
            </a:r>
            <a:r>
              <a:rPr lang="en-US" altLang="ja-JP" sz="2000" b="1" i="1" dirty="0" smtClean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altLang="ja-JP" sz="2000" b="1" i="1" dirty="0">
                <a:solidFill>
                  <a:prstClr val="black"/>
                </a:solidFill>
                <a:cs typeface="Arial" charset="0"/>
              </a:rPr>
              <a:t>-&gt; </a:t>
            </a:r>
            <a:r>
              <a:rPr lang="en-US" altLang="ja-JP" b="1" i="1" dirty="0">
                <a:solidFill>
                  <a:srgbClr val="FF0000"/>
                </a:solidFill>
                <a:cs typeface="Arial" charset="0"/>
              </a:rPr>
              <a:t>ATF2 </a:t>
            </a:r>
            <a:r>
              <a:rPr lang="en-US" altLang="ja-JP" b="1" i="1" dirty="0" smtClean="0">
                <a:solidFill>
                  <a:srgbClr val="FF0000"/>
                </a:solidFill>
                <a:cs typeface="Arial" charset="0"/>
              </a:rPr>
              <a:t>37nm(goal)</a:t>
            </a:r>
            <a:endParaRPr lang="en-US" altLang="ja-JP" sz="2000" b="1" i="1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90117" name="図 12" descr="BSM-photo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150" y="2108200"/>
            <a:ext cx="262255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0118" name="図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75" y="4202113"/>
            <a:ext cx="4278313" cy="229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0119" name="正方形/長方形 3"/>
          <p:cNvSpPr>
            <a:spLocks noChangeArrowheads="1"/>
          </p:cNvSpPr>
          <p:nvPr/>
        </p:nvSpPr>
        <p:spPr bwMode="auto">
          <a:xfrm>
            <a:off x="2263775" y="2895600"/>
            <a:ext cx="1843088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lvl="2"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i="1">
                <a:solidFill>
                  <a:prstClr val="black"/>
                </a:solidFill>
                <a:latin typeface="Arial" charset="0"/>
                <a:cs typeface="Arial" charset="0"/>
              </a:rPr>
              <a:t>Laser wavelength </a:t>
            </a:r>
          </a:p>
          <a:p>
            <a:pPr lvl="2" algn="ctr"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i="1">
                <a:solidFill>
                  <a:prstClr val="black"/>
                </a:solidFill>
                <a:latin typeface="Arial" charset="0"/>
                <a:cs typeface="Arial" charset="0"/>
              </a:rPr>
              <a:t>(1064 </a:t>
            </a:r>
            <a:r>
              <a:rPr lang="ja-JP" altLang="en-US" sz="1600" i="1">
                <a:solidFill>
                  <a:prstClr val="black"/>
                </a:solidFill>
                <a:latin typeface="Arial" charset="0"/>
                <a:cs typeface="Arial" charset="0"/>
                <a:sym typeface="Wingdings" charset="0"/>
              </a:rPr>
              <a:t></a:t>
            </a:r>
            <a:r>
              <a:rPr lang="en-US" altLang="ja-JP" sz="1600" i="1">
                <a:solidFill>
                  <a:prstClr val="black"/>
                </a:solidFill>
                <a:latin typeface="Arial" charset="0"/>
                <a:cs typeface="Arial" charset="0"/>
                <a:sym typeface="Wingdings" charset="0"/>
              </a:rPr>
              <a:t> </a:t>
            </a:r>
            <a:r>
              <a:rPr lang="en-US" altLang="ja-JP" sz="1600" i="1">
                <a:solidFill>
                  <a:prstClr val="black"/>
                </a:solidFill>
                <a:latin typeface="Arial" charset="0"/>
                <a:cs typeface="Arial" charset="0"/>
              </a:rPr>
              <a:t>532 nm)</a:t>
            </a:r>
          </a:p>
        </p:txBody>
      </p:sp>
    </p:spTree>
    <p:extLst>
      <p:ext uri="{BB962C8B-B14F-4D97-AF65-F5344CB8AC3E}">
        <p14:creationId xmlns:p14="http://schemas.microsoft.com/office/powerpoint/2010/main" val="403551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90588"/>
          </a:xfrm>
          <a:solidFill>
            <a:schemeClr val="tx2"/>
          </a:solidFill>
        </p:spPr>
        <p:txBody>
          <a:bodyPr wrap="none"/>
          <a:lstStyle/>
          <a:p>
            <a:r>
              <a:rPr lang="en-US" altLang="ja-JP" sz="32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Laser Interference Fringe Monitor for ATF2</a:t>
            </a:r>
            <a:endParaRPr lang="ja-JP" altLang="en-US" sz="3200" b="1" i="1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pic>
        <p:nvPicPr>
          <p:cNvPr id="91138" name="図 4" descr="Laser_Table_0811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813" y="1173163"/>
            <a:ext cx="3532187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図 6" descr="8degree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1638" y="4268788"/>
            <a:ext cx="1939925" cy="1685925"/>
          </a:xfrm>
          <a:prstGeom prst="rect">
            <a:avLst/>
          </a:prstGeom>
          <a:solidFill>
            <a:srgbClr val="4A45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図 7" descr="30degree.pd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725" y="4268788"/>
            <a:ext cx="1906588" cy="1673225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</p:pic>
      <p:sp>
        <p:nvSpPr>
          <p:cNvPr id="91141" name="テキスト ボックス 6"/>
          <p:cNvSpPr txBox="1">
            <a:spLocks noChangeArrowheads="1"/>
          </p:cNvSpPr>
          <p:nvPr/>
        </p:nvSpPr>
        <p:spPr bwMode="auto">
          <a:xfrm>
            <a:off x="8026400" y="1343025"/>
            <a:ext cx="863600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800000"/>
                </a:solidFill>
              </a:rPr>
              <a:t>174°</a:t>
            </a:r>
            <a:endParaRPr lang="ja-JP" altLang="en-US" b="1">
              <a:solidFill>
                <a:srgbClr val="800000"/>
              </a:solidFill>
            </a:endParaRPr>
          </a:p>
        </p:txBody>
      </p:sp>
      <p:sp>
        <p:nvSpPr>
          <p:cNvPr id="91142" name="テキスト ボックス 6"/>
          <p:cNvSpPr txBox="1">
            <a:spLocks noChangeArrowheads="1"/>
          </p:cNvSpPr>
          <p:nvPr/>
        </p:nvSpPr>
        <p:spPr bwMode="auto">
          <a:xfrm>
            <a:off x="7767638" y="5937250"/>
            <a:ext cx="863600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800000"/>
                </a:solidFill>
              </a:rPr>
              <a:t>30°</a:t>
            </a:r>
            <a:endParaRPr lang="ja-JP" altLang="en-US" b="1">
              <a:solidFill>
                <a:srgbClr val="800000"/>
              </a:solidFill>
            </a:endParaRPr>
          </a:p>
        </p:txBody>
      </p:sp>
      <p:graphicFrame>
        <p:nvGraphicFramePr>
          <p:cNvPr id="21" name="表 20"/>
          <p:cNvGraphicFramePr>
            <a:graphicFrameLocks noGrp="1"/>
          </p:cNvGraphicFramePr>
          <p:nvPr/>
        </p:nvGraphicFramePr>
        <p:xfrm>
          <a:off x="331788" y="4543425"/>
          <a:ext cx="5072063" cy="1670074"/>
        </p:xfrm>
        <a:graphic>
          <a:graphicData uri="http://schemas.openxmlformats.org/drawingml/2006/table">
            <a:tbl>
              <a:tblPr/>
              <a:tblGrid>
                <a:gridCol w="1014413"/>
                <a:gridCol w="1014412"/>
                <a:gridCol w="1014413"/>
                <a:gridCol w="1014412"/>
                <a:gridCol w="1014413"/>
              </a:tblGrid>
              <a:tr h="383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174°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30°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8°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2°</a:t>
                      </a: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9646"/>
                    </a:solidFill>
                  </a:tcPr>
                </a:tc>
              </a:tr>
              <a:tr h="5180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Fringe pitch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266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1.03μm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3.81μm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15.2μm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  <a:tr h="383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Minimum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25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100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360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EFE9"/>
                    </a:solidFill>
                  </a:tcPr>
                </a:tc>
              </a:tr>
              <a:tr h="3839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Maximum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100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360 nm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endParaRPr kumimoji="1" lang="ja-JP" altLang="en-US" sz="19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6 μm</a:t>
                      </a:r>
                      <a:endParaRPr kumimoji="1" lang="ja-JP" altLang="en-US" sz="1900" b="1" i="0" u="none" strike="noStrike" cap="none" normalizeH="0" baseline="0" dirty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  <p:cxnSp>
        <p:nvCxnSpPr>
          <p:cNvPr id="22" name="直線矢印コネクタ 21"/>
          <p:cNvCxnSpPr/>
          <p:nvPr/>
        </p:nvCxnSpPr>
        <p:spPr>
          <a:xfrm>
            <a:off x="3783013" y="4768850"/>
            <a:ext cx="608012" cy="1588"/>
          </a:xfrm>
          <a:prstGeom prst="straightConnector1">
            <a:avLst/>
          </a:prstGeom>
          <a:ln w="38100" cap="flat" cmpd="sng" algn="ctr">
            <a:solidFill>
              <a:srgbClr val="80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176" name="テキスト ボックス 6"/>
          <p:cNvSpPr txBox="1">
            <a:spLocks noChangeArrowheads="1"/>
          </p:cNvSpPr>
          <p:nvPr/>
        </p:nvSpPr>
        <p:spPr bwMode="auto">
          <a:xfrm>
            <a:off x="6012160" y="5954713"/>
            <a:ext cx="1152128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800000"/>
                </a:solidFill>
              </a:rPr>
              <a:t>2~8°</a:t>
            </a:r>
            <a:endParaRPr lang="ja-JP" altLang="en-US" b="1">
              <a:solidFill>
                <a:srgbClr val="800000"/>
              </a:solidFill>
            </a:endParaRPr>
          </a:p>
        </p:txBody>
      </p:sp>
      <p:pic>
        <p:nvPicPr>
          <p:cNvPr id="91177" name="図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1076325"/>
            <a:ext cx="5119688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78" name="テキスト ボックス 6"/>
          <p:cNvSpPr txBox="1">
            <a:spLocks noChangeArrowheads="1"/>
          </p:cNvSpPr>
          <p:nvPr/>
        </p:nvSpPr>
        <p:spPr bwMode="auto">
          <a:xfrm>
            <a:off x="687388" y="941388"/>
            <a:ext cx="4716462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</a:rPr>
              <a:t>Measureable beam size</a:t>
            </a:r>
            <a:endParaRPr lang="ja-JP" altLang="en-US" sz="2000" b="1">
              <a:solidFill>
                <a:prstClr val="black"/>
              </a:solidFill>
            </a:endParaRPr>
          </a:p>
        </p:txBody>
      </p:sp>
      <p:sp>
        <p:nvSpPr>
          <p:cNvPr id="91179" name="テキスト ボックス 2"/>
          <p:cNvSpPr txBox="1">
            <a:spLocks noChangeArrowheads="1"/>
          </p:cNvSpPr>
          <p:nvPr/>
        </p:nvSpPr>
        <p:spPr bwMode="auto">
          <a:xfrm>
            <a:off x="-466725" y="53308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89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90588"/>
          </a:xfrm>
          <a:solidFill>
            <a:schemeClr val="tx2"/>
          </a:solidFill>
        </p:spPr>
        <p:txBody>
          <a:bodyPr wrap="none"/>
          <a:lstStyle/>
          <a:p>
            <a:r>
              <a:rPr lang="en-US" altLang="ja-JP" sz="3200" b="1" i="1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Laser Interference Fringe Monitor for ATF2</a:t>
            </a:r>
            <a:endParaRPr lang="ja-JP" altLang="en-US" sz="3200" b="1" i="1">
              <a:solidFill>
                <a:srgbClr val="FFFFFF"/>
              </a:solidFill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91179" name="テキスト ボックス 2"/>
          <p:cNvSpPr txBox="1">
            <a:spLocks noChangeArrowheads="1"/>
          </p:cNvSpPr>
          <p:nvPr/>
        </p:nvSpPr>
        <p:spPr bwMode="auto">
          <a:xfrm>
            <a:off x="-466725" y="53308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 sz="1800">
              <a:solidFill>
                <a:prstClr val="black"/>
              </a:solidFill>
            </a:endParaRPr>
          </a:p>
        </p:txBody>
      </p:sp>
      <p:pic>
        <p:nvPicPr>
          <p:cNvPr id="2" name="図 1" descr="IPBSM-laser-afte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194" y="3529664"/>
            <a:ext cx="1275365" cy="1078803"/>
          </a:xfrm>
          <a:prstGeom prst="rect">
            <a:avLst/>
          </a:prstGeom>
        </p:spPr>
      </p:pic>
      <p:pic>
        <p:nvPicPr>
          <p:cNvPr id="3" name="図 2" descr="IPBSM-laser-befor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9844" y="3529664"/>
            <a:ext cx="1282779" cy="1078803"/>
          </a:xfrm>
          <a:prstGeom prst="rect">
            <a:avLst/>
          </a:prstGeom>
        </p:spPr>
      </p:pic>
      <p:sp>
        <p:nvSpPr>
          <p:cNvPr id="16" name="正方形/長方形 3"/>
          <p:cNvSpPr>
            <a:spLocks noChangeArrowheads="1"/>
          </p:cNvSpPr>
          <p:nvPr/>
        </p:nvSpPr>
        <p:spPr bwMode="auto">
          <a:xfrm>
            <a:off x="144021" y="907224"/>
            <a:ext cx="4086719" cy="4955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457200"/>
            <a:r>
              <a:rPr lang="en-GB" altLang="ja-JP" sz="2400" b="1" dirty="0">
                <a:solidFill>
                  <a:prstClr val="black"/>
                </a:solidFill>
              </a:rPr>
              <a:t>2-8</a:t>
            </a:r>
            <a:r>
              <a:rPr lang="en-US" altLang="ja-JP" sz="2400" b="1" dirty="0">
                <a:solidFill>
                  <a:prstClr val="black"/>
                </a:solidFill>
              </a:rPr>
              <a:t>° </a:t>
            </a:r>
            <a:r>
              <a:rPr lang="en-US" altLang="ja-JP" sz="2400" b="1" dirty="0" smtClean="0">
                <a:solidFill>
                  <a:prstClr val="black"/>
                </a:solidFill>
              </a:rPr>
              <a:t>mode</a:t>
            </a:r>
            <a:endParaRPr lang="en-US" altLang="ja-JP" sz="2400" b="1" dirty="0">
              <a:solidFill>
                <a:prstClr val="black"/>
              </a:solidFill>
            </a:endParaRPr>
          </a:p>
          <a:p>
            <a:pPr lvl="1" defTabSz="457200"/>
            <a:r>
              <a:rPr lang="en-US" altLang="ja-JP" sz="2000" b="1" dirty="0" smtClean="0">
                <a:solidFill>
                  <a:prstClr val="black"/>
                </a:solidFill>
              </a:rPr>
              <a:t>Spend most beam time in 2010~2011.</a:t>
            </a:r>
          </a:p>
          <a:p>
            <a:pPr marL="800100" lvl="1" indent="-342900" defTabSz="457200">
              <a:buFont typeface="Arial"/>
              <a:buChar char="•"/>
            </a:pPr>
            <a:r>
              <a:rPr lang="en-US" altLang="ja-JP" b="1" dirty="0" smtClean="0">
                <a:solidFill>
                  <a:prstClr val="black"/>
                </a:solidFill>
              </a:rPr>
              <a:t>beam tuning down to 300 nm</a:t>
            </a:r>
          </a:p>
          <a:p>
            <a:pPr marL="800100" lvl="1" indent="-342900" defTabSz="457200">
              <a:buFont typeface="Arial"/>
              <a:buChar char="•"/>
            </a:pPr>
            <a:r>
              <a:rPr lang="en-US" altLang="ja-JP" b="1" dirty="0" smtClean="0">
                <a:solidFill>
                  <a:prstClr val="black"/>
                </a:solidFill>
              </a:rPr>
              <a:t>commissioning of the fringe monitor</a:t>
            </a:r>
          </a:p>
          <a:p>
            <a:pPr marL="800100" lvl="1" indent="-342900" defTabSz="457200">
              <a:buFont typeface="Arial"/>
              <a:buChar char="•"/>
            </a:pPr>
            <a:r>
              <a:rPr lang="en-US" altLang="ja-JP" b="1" dirty="0" smtClean="0">
                <a:solidFill>
                  <a:prstClr val="black"/>
                </a:solidFill>
              </a:rPr>
              <a:t>beam size ~ 300 nm</a:t>
            </a:r>
          </a:p>
          <a:p>
            <a:pPr defTabSz="457200"/>
            <a:r>
              <a:rPr lang="en-GB" altLang="ja-JP" sz="2400" b="1" dirty="0" smtClean="0">
                <a:solidFill>
                  <a:srgbClr val="FF0000"/>
                </a:solidFill>
              </a:rPr>
              <a:t>30</a:t>
            </a:r>
            <a:r>
              <a:rPr lang="en-US" altLang="ja-JP" sz="2400" b="1" dirty="0" smtClean="0">
                <a:solidFill>
                  <a:srgbClr val="FF0000"/>
                </a:solidFill>
              </a:rPr>
              <a:t>° mode</a:t>
            </a:r>
          </a:p>
          <a:p>
            <a:pPr lvl="1" defTabSz="457200"/>
            <a:r>
              <a:rPr lang="en-US" altLang="ja-JP" sz="2000" b="1" dirty="0" smtClean="0">
                <a:solidFill>
                  <a:srgbClr val="FF0000"/>
                </a:solidFill>
              </a:rPr>
              <a:t>First modulation was detected in February 2012. </a:t>
            </a:r>
          </a:p>
          <a:p>
            <a:pPr marL="742950" lvl="1" indent="-285750" defTabSz="457200">
              <a:buFont typeface="Arial"/>
              <a:buChar char="•"/>
            </a:pPr>
            <a:r>
              <a:rPr lang="en-US" altLang="ja-JP" b="1" dirty="0" smtClean="0">
                <a:solidFill>
                  <a:srgbClr val="FF0000"/>
                </a:solidFill>
              </a:rPr>
              <a:t>beam </a:t>
            </a:r>
            <a:r>
              <a:rPr lang="en-US" altLang="ja-JP" b="1" dirty="0">
                <a:solidFill>
                  <a:srgbClr val="FF0000"/>
                </a:solidFill>
              </a:rPr>
              <a:t>size ~165 nm</a:t>
            </a:r>
          </a:p>
          <a:p>
            <a:pPr defTabSz="457200"/>
            <a:r>
              <a:rPr lang="en-GB" altLang="ja-JP" sz="2400" b="1" dirty="0" smtClean="0">
                <a:solidFill>
                  <a:srgbClr val="0000FF"/>
                </a:solidFill>
              </a:rPr>
              <a:t>174</a:t>
            </a:r>
            <a:r>
              <a:rPr lang="en-US" altLang="ja-JP" sz="2400" b="1" dirty="0" smtClean="0">
                <a:solidFill>
                  <a:srgbClr val="0000FF"/>
                </a:solidFill>
              </a:rPr>
              <a:t>° </a:t>
            </a:r>
            <a:r>
              <a:rPr lang="en-US" altLang="ja-JP" sz="2400" b="1" dirty="0">
                <a:solidFill>
                  <a:srgbClr val="0000FF"/>
                </a:solidFill>
              </a:rPr>
              <a:t>mode</a:t>
            </a:r>
          </a:p>
          <a:p>
            <a:pPr lvl="1" defTabSz="457200"/>
            <a:r>
              <a:rPr lang="en-US" altLang="ja-JP" sz="2000" b="1" dirty="0">
                <a:solidFill>
                  <a:srgbClr val="0000FF"/>
                </a:solidFill>
              </a:rPr>
              <a:t>M</a:t>
            </a:r>
            <a:r>
              <a:rPr lang="en-US" altLang="ja-JP" sz="2000" b="1" dirty="0" smtClean="0">
                <a:solidFill>
                  <a:srgbClr val="0000FF"/>
                </a:solidFill>
              </a:rPr>
              <a:t>odulation is not yet detected.</a:t>
            </a:r>
          </a:p>
          <a:p>
            <a:pPr marL="742950" lvl="1" indent="-285750" defTabSz="457200">
              <a:buFont typeface="Arial"/>
              <a:buChar char="•"/>
            </a:pPr>
            <a:r>
              <a:rPr lang="en-US" altLang="ja-JP" b="1" dirty="0" smtClean="0">
                <a:solidFill>
                  <a:srgbClr val="0000FF"/>
                </a:solidFill>
              </a:rPr>
              <a:t>Need improvement on the split laser handling (crossing angle control) in summer. Almost done.</a:t>
            </a:r>
          </a:p>
        </p:txBody>
      </p:sp>
      <p:pic>
        <p:nvPicPr>
          <p:cNvPr id="4" name="図 3" descr="IPBSM-damage-viewpor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223" y="1622221"/>
            <a:ext cx="1282779" cy="1191806"/>
          </a:xfrm>
          <a:prstGeom prst="rect">
            <a:avLst/>
          </a:prstGeom>
        </p:spPr>
      </p:pic>
      <p:pic>
        <p:nvPicPr>
          <p:cNvPr id="5" name="図 4" descr="IPBSM-damage-viewport2.pd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823" y="1622221"/>
            <a:ext cx="1622413" cy="1215505"/>
          </a:xfrm>
          <a:prstGeom prst="rect">
            <a:avLst/>
          </a:prstGeom>
        </p:spPr>
      </p:pic>
      <p:sp>
        <p:nvSpPr>
          <p:cNvPr id="8" name="右矢印 7"/>
          <p:cNvSpPr/>
          <p:nvPr/>
        </p:nvSpPr>
        <p:spPr>
          <a:xfrm>
            <a:off x="7073245" y="3902959"/>
            <a:ext cx="463515" cy="42645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62781" y="4301594"/>
            <a:ext cx="783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dirty="0" smtClean="0">
                <a:solidFill>
                  <a:srgbClr val="FFFF00"/>
                </a:solidFill>
                <a:latin typeface="Arial" charset="0"/>
              </a:rPr>
              <a:t>Hot Spot</a:t>
            </a:r>
            <a:endParaRPr lang="ja-JP" altLang="en-US" sz="12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11" name="図 10" descr="IPBSM-rotator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160" y="4633230"/>
            <a:ext cx="2046469" cy="23058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4230740" y="907224"/>
            <a:ext cx="4844496" cy="40626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200"/>
            <a:r>
              <a:rPr lang="en-GB" altLang="ja-JP" sz="2400" b="1" dirty="0">
                <a:solidFill>
                  <a:prstClr val="black"/>
                </a:solidFill>
              </a:rPr>
              <a:t>Improvements on the fringe </a:t>
            </a:r>
            <a:r>
              <a:rPr lang="en-GB" altLang="ja-JP" sz="2400" b="1" dirty="0" smtClean="0">
                <a:solidFill>
                  <a:prstClr val="black"/>
                </a:solidFill>
              </a:rPr>
              <a:t>monitor</a:t>
            </a:r>
            <a:endParaRPr lang="en-GB" altLang="ja-JP" sz="2400" b="1" dirty="0">
              <a:solidFill>
                <a:prstClr val="black"/>
              </a:solidFill>
            </a:endParaRPr>
          </a:p>
          <a:p>
            <a:pPr defTabSz="457200"/>
            <a:r>
              <a:rPr lang="en-GB" altLang="ja-JP" b="1" dirty="0">
                <a:solidFill>
                  <a:prstClr val="black"/>
                </a:solidFill>
              </a:rPr>
              <a:t>Damage </a:t>
            </a:r>
            <a:r>
              <a:rPr lang="en-GB" altLang="ja-JP" b="1" dirty="0" smtClean="0">
                <a:solidFill>
                  <a:prstClr val="black"/>
                </a:solidFill>
                <a:sym typeface="Wingdings"/>
              </a:rPr>
              <a:t> laser spot size optimization </a:t>
            </a:r>
            <a:r>
              <a:rPr lang="en-GB" altLang="ja-JP" b="1" dirty="0" err="1" smtClean="0">
                <a:solidFill>
                  <a:prstClr val="black"/>
                </a:solidFill>
              </a:rPr>
              <a:t>vs</a:t>
            </a:r>
            <a:r>
              <a:rPr lang="en-GB" altLang="ja-JP" b="1" dirty="0" smtClean="0">
                <a:solidFill>
                  <a:prstClr val="black"/>
                </a:solidFill>
              </a:rPr>
              <a:t> </a:t>
            </a:r>
            <a:r>
              <a:rPr lang="en-GB" altLang="ja-JP" b="1" dirty="0">
                <a:solidFill>
                  <a:prstClr val="black"/>
                </a:solidFill>
              </a:rPr>
              <a:t>Compton </a:t>
            </a:r>
            <a:r>
              <a:rPr lang="en-GB" altLang="ja-JP" b="1" dirty="0" smtClean="0">
                <a:solidFill>
                  <a:prstClr val="black"/>
                </a:solidFill>
              </a:rPr>
              <a:t>Signal</a:t>
            </a:r>
          </a:p>
          <a:p>
            <a:pPr defTabSz="457200"/>
            <a:endParaRPr lang="en-GB" altLang="ja-JP" b="1" dirty="0">
              <a:solidFill>
                <a:prstClr val="black"/>
              </a:solidFill>
            </a:endParaRPr>
          </a:p>
          <a:p>
            <a:pPr defTabSz="457200"/>
            <a:endParaRPr lang="en-GB" altLang="ja-JP" b="1" dirty="0" smtClean="0">
              <a:solidFill>
                <a:prstClr val="black"/>
              </a:solidFill>
            </a:endParaRPr>
          </a:p>
          <a:p>
            <a:pPr defTabSz="457200"/>
            <a:endParaRPr lang="en-GB" altLang="ja-JP" b="1" dirty="0">
              <a:solidFill>
                <a:prstClr val="black"/>
              </a:solidFill>
            </a:endParaRPr>
          </a:p>
          <a:p>
            <a:pPr defTabSz="457200"/>
            <a:endParaRPr lang="en-GB" altLang="ja-JP" b="1" dirty="0">
              <a:solidFill>
                <a:prstClr val="black"/>
              </a:solidFill>
            </a:endParaRPr>
          </a:p>
          <a:p>
            <a:pPr defTabSz="457200"/>
            <a:r>
              <a:rPr lang="en-GB" altLang="ja-JP" b="1" dirty="0" smtClean="0">
                <a:solidFill>
                  <a:prstClr val="black"/>
                </a:solidFill>
              </a:rPr>
              <a:t>pointing stabilization </a:t>
            </a:r>
            <a:r>
              <a:rPr lang="en-GB" altLang="ja-JP" b="1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altLang="ja-JP" b="1" i="1" dirty="0" smtClean="0">
                <a:solidFill>
                  <a:prstClr val="black"/>
                </a:solidFill>
                <a:sym typeface="Wingdings"/>
              </a:rPr>
              <a:t>Beam </a:t>
            </a:r>
            <a:r>
              <a:rPr lang="en-GB" altLang="ja-JP" b="1" i="1" dirty="0" err="1" smtClean="0">
                <a:solidFill>
                  <a:prstClr val="black"/>
                </a:solidFill>
                <a:sym typeface="Wingdings"/>
              </a:rPr>
              <a:t>Lok</a:t>
            </a:r>
            <a:r>
              <a:rPr lang="en-GB" altLang="ja-JP" b="1" dirty="0" smtClean="0">
                <a:solidFill>
                  <a:prstClr val="black"/>
                </a:solidFill>
                <a:sym typeface="Wingdings"/>
              </a:rPr>
              <a:t> device</a:t>
            </a:r>
          </a:p>
          <a:p>
            <a:pPr defTabSz="457200"/>
            <a:r>
              <a:rPr lang="en-GB" altLang="ja-JP" b="1" dirty="0" smtClean="0">
                <a:solidFill>
                  <a:prstClr val="black"/>
                </a:solidFill>
              </a:rPr>
              <a:t>profile improvement </a:t>
            </a:r>
            <a:r>
              <a:rPr lang="en-GB" altLang="ja-JP" b="1" dirty="0" smtClean="0">
                <a:solidFill>
                  <a:prstClr val="black"/>
                </a:solidFill>
                <a:sym typeface="Wingdings"/>
              </a:rPr>
              <a:t> laser cavity exchange</a:t>
            </a:r>
          </a:p>
          <a:p>
            <a:pPr defTabSz="457200"/>
            <a:endParaRPr lang="en-GB" altLang="ja-JP" b="1" dirty="0" smtClean="0">
              <a:solidFill>
                <a:prstClr val="black"/>
              </a:solidFill>
            </a:endParaRPr>
          </a:p>
          <a:p>
            <a:pPr defTabSz="457200"/>
            <a:endParaRPr lang="en-GB" altLang="ja-JP" b="1" dirty="0" smtClean="0">
              <a:solidFill>
                <a:prstClr val="black"/>
              </a:solidFill>
            </a:endParaRPr>
          </a:p>
          <a:p>
            <a:pPr defTabSz="457200"/>
            <a:endParaRPr lang="en-GB" altLang="ja-JP" b="1" dirty="0">
              <a:solidFill>
                <a:prstClr val="black"/>
              </a:solidFill>
            </a:endParaRPr>
          </a:p>
          <a:p>
            <a:pPr defTabSz="457200"/>
            <a:endParaRPr lang="en-GB" altLang="ja-JP" b="1" dirty="0" smtClean="0">
              <a:solidFill>
                <a:prstClr val="black"/>
              </a:solidFill>
            </a:endParaRPr>
          </a:p>
          <a:p>
            <a:pPr defTabSz="457200"/>
            <a:r>
              <a:rPr lang="en-US" altLang="ja-JP" b="1" dirty="0" smtClean="0">
                <a:solidFill>
                  <a:prstClr val="black"/>
                </a:solidFill>
              </a:rPr>
              <a:t>Laser </a:t>
            </a:r>
            <a:r>
              <a:rPr lang="en-US" altLang="ja-JP" b="1" dirty="0">
                <a:solidFill>
                  <a:prstClr val="black"/>
                </a:solidFill>
              </a:rPr>
              <a:t>crossing angle control</a:t>
            </a:r>
            <a:endParaRPr lang="en-GB" altLang="ja-JP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74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/>
          </p:cNvSpPr>
          <p:nvPr/>
        </p:nvSpPr>
        <p:spPr bwMode="auto">
          <a:xfrm>
            <a:off x="4272969" y="6143536"/>
            <a:ext cx="15479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642915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mtClean="0">
                <a:solidFill>
                  <a:srgbClr val="000000"/>
                </a:solidFill>
                <a:latin typeface="ヒラギノ丸ゴ ProN W4" charset="0"/>
                <a:ea typeface="ヒラギノ丸ゴ ProN W4" charset="0"/>
                <a:cs typeface="ヒラギノ丸ゴ ProN W4" charset="0"/>
                <a:sym typeface="ヒラギノ丸ゴ ProN W4" charset="0"/>
              </a:rPr>
              <a:t>Phase  [ rad ]</a:t>
            </a:r>
          </a:p>
        </p:txBody>
      </p:sp>
      <p:sp>
        <p:nvSpPr>
          <p:cNvPr id="15362" name="Rectangle 2"/>
          <p:cNvSpPr>
            <a:spLocks/>
          </p:cNvSpPr>
          <p:nvPr/>
        </p:nvSpPr>
        <p:spPr bwMode="auto">
          <a:xfrm rot="-5400000">
            <a:off x="-1605215" y="3120472"/>
            <a:ext cx="4634716" cy="2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 defTabSz="642915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dirty="0" smtClean="0">
                <a:solidFill>
                  <a:srgbClr val="000000"/>
                </a:solidFill>
                <a:latin typeface="ヒラギノ丸ゴ ProN W4" charset="0"/>
                <a:ea typeface="ヒラギノ丸ゴ ProN W4" charset="0"/>
                <a:cs typeface="ヒラギノ丸ゴ ProN W4" charset="0"/>
                <a:sym typeface="ヒラギノ丸ゴ ProN W4" charset="0"/>
              </a:rPr>
              <a:t>Signal Energy / ICT intensity  [ </a:t>
            </a:r>
            <a:r>
              <a:rPr kumimoji="0" lang="en-US" altLang="ja-JP" dirty="0" err="1" smtClean="0">
                <a:solidFill>
                  <a:srgbClr val="000000"/>
                </a:solidFill>
                <a:latin typeface="ヒラギノ丸ゴ ProN W4" charset="0"/>
                <a:ea typeface="ヒラギノ丸ゴ ProN W4" charset="0"/>
                <a:cs typeface="ヒラギノ丸ゴ ProN W4" charset="0"/>
                <a:sym typeface="ヒラギノ丸ゴ ProN W4" charset="0"/>
              </a:rPr>
              <a:t>arb</a:t>
            </a:r>
            <a:r>
              <a:rPr kumimoji="0" lang="en-US" altLang="ja-JP" dirty="0" smtClean="0">
                <a:solidFill>
                  <a:srgbClr val="000000"/>
                </a:solidFill>
                <a:latin typeface="ヒラギノ丸ゴ ProN W4" charset="0"/>
                <a:ea typeface="ヒラギノ丸ゴ ProN W4" charset="0"/>
                <a:cs typeface="ヒラギノ丸ゴ ProN W4" charset="0"/>
                <a:sym typeface="ヒラギノ丸ゴ ProN W4" charset="0"/>
              </a:rPr>
              <a:t>. unit ]</a:t>
            </a:r>
          </a:p>
        </p:txBody>
      </p:sp>
      <p:sp>
        <p:nvSpPr>
          <p:cNvPr id="15363" name="Rectangle 3"/>
          <p:cNvSpPr>
            <a:spLocks/>
          </p:cNvSpPr>
          <p:nvPr/>
        </p:nvSpPr>
        <p:spPr bwMode="auto">
          <a:xfrm>
            <a:off x="1987786" y="454090"/>
            <a:ext cx="538609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642915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700">
                <a:solidFill>
                  <a:srgbClr val="000000"/>
                </a:solidFill>
                <a:latin typeface="ヒラギノ丸ゴ ProN W4" charset="0"/>
                <a:ea typeface="ヒラギノ丸ゴ ProN W4" charset="0"/>
                <a:cs typeface="ヒラギノ丸ゴ ProN W4" charset="0"/>
                <a:sym typeface="ヒラギノ丸ゴ ProN W4" charset="0"/>
              </a:rPr>
              <a:t>2012.2.23 data, 30 degree mode, 10points/phase</a:t>
            </a:r>
          </a:p>
        </p:txBody>
      </p:sp>
      <p:grpSp>
        <p:nvGrpSpPr>
          <p:cNvPr id="15370" name="Group 10"/>
          <p:cNvGrpSpPr>
            <a:grpSpLocks/>
          </p:cNvGrpSpPr>
          <p:nvPr/>
        </p:nvGrpSpPr>
        <p:grpSpPr bwMode="auto">
          <a:xfrm>
            <a:off x="946547" y="919759"/>
            <a:ext cx="7474148" cy="5286375"/>
            <a:chOff x="0" y="0"/>
            <a:chExt cx="6696" cy="4736"/>
          </a:xfrm>
        </p:grpSpPr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" y="73"/>
              <a:ext cx="6623" cy="4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65" name="Rectangle 5"/>
            <p:cNvSpPr>
              <a:spLocks/>
            </p:cNvSpPr>
            <p:nvPr/>
          </p:nvSpPr>
          <p:spPr bwMode="auto">
            <a:xfrm>
              <a:off x="0" y="8"/>
              <a:ext cx="64" cy="47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642915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5366" name="Rectangle 6"/>
            <p:cNvSpPr>
              <a:spLocks/>
            </p:cNvSpPr>
            <p:nvPr/>
          </p:nvSpPr>
          <p:spPr bwMode="auto">
            <a:xfrm>
              <a:off x="6560" y="0"/>
              <a:ext cx="120" cy="47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642915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5367" name="Rectangle 7"/>
            <p:cNvSpPr>
              <a:spLocks/>
            </p:cNvSpPr>
            <p:nvPr/>
          </p:nvSpPr>
          <p:spPr bwMode="auto">
            <a:xfrm rot="-5400000">
              <a:off x="3328" y="-3256"/>
              <a:ext cx="112" cy="66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642915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5368" name="Line 8"/>
            <p:cNvSpPr>
              <a:spLocks noChangeShapeType="1"/>
            </p:cNvSpPr>
            <p:nvPr/>
          </p:nvSpPr>
          <p:spPr bwMode="auto">
            <a:xfrm>
              <a:off x="6472" y="201"/>
              <a:ext cx="0" cy="4056"/>
            </a:xfrm>
            <a:prstGeom prst="line">
              <a:avLst/>
            </a:prstGeom>
            <a:noFill/>
            <a:ln w="9525" cap="flat">
              <a:solidFill>
                <a:srgbClr val="4C4C4C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pPr algn="ctr" defTabSz="642915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  <p:sp>
          <p:nvSpPr>
            <p:cNvPr id="15369" name="Rectangle 9"/>
            <p:cNvSpPr>
              <a:spLocks/>
            </p:cNvSpPr>
            <p:nvPr/>
          </p:nvSpPr>
          <p:spPr bwMode="auto">
            <a:xfrm rot="-5400000">
              <a:off x="3296" y="1336"/>
              <a:ext cx="112" cy="66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ctr" defTabSz="642915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3000">
                <a:solidFill>
                  <a:srgbClr val="000000"/>
                </a:solidFill>
                <a:sym typeface="Gill Sans" charset="0"/>
              </a:endParaRP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5513950" y="4655806"/>
            <a:ext cx="3025886" cy="1015663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 sz="2000" dirty="0" err="1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ave.</a:t>
            </a:r>
            <a:r>
              <a:rPr lang="en-US" altLang="ja-JP" sz="2000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  </a:t>
            </a:r>
            <a:r>
              <a:rPr lang="en-US" altLang="ja-JP" sz="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ICT/10</a:t>
            </a:r>
            <a:r>
              <a:rPr lang="en-US" altLang="ja-JP" sz="2000" baseline="3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-9</a:t>
            </a:r>
            <a:r>
              <a:rPr lang="en-US" altLang="ja-JP" sz="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= </a:t>
            </a:r>
            <a:r>
              <a:rPr lang="en-US" altLang="ja-JP" sz="2000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5.70</a:t>
            </a:r>
            <a:endParaRPr lang="en-US" altLang="ja-JP" sz="2000" dirty="0">
              <a:solidFill>
                <a:srgbClr val="000000"/>
              </a:solidFill>
              <a:latin typeface="Osaka"/>
              <a:ea typeface="Osaka"/>
              <a:cs typeface="Osaka"/>
              <a:sym typeface="ヒラギノ明朝 ProN W3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 sz="2000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M</a:t>
            </a:r>
            <a:r>
              <a:rPr lang="en-US" altLang="ja-JP" sz="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=</a:t>
            </a:r>
            <a:r>
              <a:rPr lang="en-US" altLang="ja-JP" sz="2000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0.517 </a:t>
            </a:r>
            <a:r>
              <a:rPr lang="en-US" altLang="ja-JP" sz="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± </a:t>
            </a:r>
            <a:r>
              <a:rPr lang="en-US" altLang="ja-JP" sz="2000" dirty="0" smtClean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0.022</a:t>
            </a:r>
            <a:endParaRPr lang="en-US" altLang="ja-JP" sz="2000" dirty="0">
              <a:solidFill>
                <a:srgbClr val="000000"/>
              </a:solidFill>
              <a:latin typeface="Osaka"/>
              <a:ea typeface="Osaka"/>
              <a:cs typeface="Osaka"/>
              <a:sym typeface="ヒラギノ明朝 ProN W3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</a:pPr>
            <a:r>
              <a:rPr lang="en-US" altLang="ja-JP" sz="2000" b="1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166.2±6.7nm</a:t>
            </a:r>
            <a:r>
              <a:rPr lang="en-US" altLang="ja-JP" sz="2000" dirty="0">
                <a:solidFill>
                  <a:srgbClr val="000000"/>
                </a:solidFill>
                <a:latin typeface="Osaka"/>
                <a:ea typeface="Osaka"/>
                <a:cs typeface="Osaka"/>
                <a:sym typeface="ヒラギノ明朝 ProN W3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54499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タイトル &amp; サブタイトル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タイトル &amp; サブタイトル">
      <a:majorFont>
        <a:latin typeface="Gill Sans"/>
        <a:ea typeface="ヒラギノ角ゴ ProN W3"/>
        <a:cs typeface="ヒラギノ角ゴ ProN W3"/>
      </a:majorFont>
      <a:minorFont>
        <a:latin typeface="Gill Sans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タイトル &amp; サブタイトル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2448</Words>
  <Application>Microsoft Office PowerPoint</Application>
  <PresentationFormat>画面に合わせる (4:3)</PresentationFormat>
  <Paragraphs>505</Paragraphs>
  <Slides>32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5</vt:i4>
      </vt:variant>
      <vt:variant>
        <vt:lpstr>スライド タイトル</vt:lpstr>
      </vt:variant>
      <vt:variant>
        <vt:i4>32</vt:i4>
      </vt:variant>
    </vt:vector>
  </HeadingPairs>
  <TitlesOfParts>
    <vt:vector size="37" baseType="lpstr">
      <vt:lpstr>ホワイト</vt:lpstr>
      <vt:lpstr>タイトル &amp; サブタイトル</vt:lpstr>
      <vt:lpstr>1_ホワイト</vt:lpstr>
      <vt:lpstr>3_ホワイト</vt:lpstr>
      <vt:lpstr>Origin</vt:lpstr>
      <vt:lpstr>Contents</vt:lpstr>
      <vt:lpstr>KEK Accelerator Test Facility (1.3 GeV)</vt:lpstr>
      <vt:lpstr>Challenging goals for ATF/ATF2</vt:lpstr>
      <vt:lpstr>Development of the Beam Size Monitor for ILC</vt:lpstr>
      <vt:lpstr>Development of the Pulsed Laser Wire  - Beam Size Monitor for BDS -</vt:lpstr>
      <vt:lpstr>Nano-meter Beam Size Monitor</vt:lpstr>
      <vt:lpstr>Laser Interference Fringe Monitor for ATF2</vt:lpstr>
      <vt:lpstr>Laser Interference Fringe Monitor for ATF2</vt:lpstr>
      <vt:lpstr>PowerPoint プレゼンテーション</vt:lpstr>
      <vt:lpstr>Nano-meter Beam Position Monitors</vt:lpstr>
      <vt:lpstr>Operational status of the ATF2 Cavity BPMs</vt:lpstr>
      <vt:lpstr>Nano-meter Beam Position Stabilization</vt:lpstr>
      <vt:lpstr>FONT-5 Digital feedback system at ATF</vt:lpstr>
      <vt:lpstr>    Results of the fast feedback</vt:lpstr>
      <vt:lpstr>Preparation for the nm-beam position stabilization IPBPM+FONT</vt:lpstr>
      <vt:lpstr>Polarized Positron Source R&amp;D</vt:lpstr>
      <vt:lpstr>4-mirror Optical Cavities</vt:lpstr>
      <vt:lpstr>Application of 4-mirror cavity - Upgrade of the DR Laser Wire -</vt:lpstr>
      <vt:lpstr>ATF Future Plan</vt:lpstr>
      <vt:lpstr>Proposal：nm beam orbit control</vt:lpstr>
      <vt:lpstr>Proposal：nm small beam</vt:lpstr>
      <vt:lpstr>PowerPoint プレゼンテーション</vt:lpstr>
      <vt:lpstr>PowerPoint プレゼンテーション</vt:lpstr>
      <vt:lpstr>Grand Motion Sensors prepared by LAPP </vt:lpstr>
      <vt:lpstr>PowerPoint プレゼンテーション</vt:lpstr>
      <vt:lpstr>PowerPoint プレゼンテーション</vt:lpstr>
      <vt:lpstr>…from FJPPL-FKPPL WS on ATDF2 in March 2012:</vt:lpstr>
      <vt:lpstr>PowerPoint プレゼンテーション</vt:lpstr>
      <vt:lpstr>PowerPoint プレゼンテーション</vt:lpstr>
      <vt:lpstr>PowerPoint プレゼンテーション</vt:lpstr>
      <vt:lpstr>Proposal：Gamma-gamma R&amp;D</vt:lpstr>
      <vt:lpstr>Proposal：High Field Physics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and future of ATF experimental program</dc:title>
  <dc:creator>URAKAWA-12</dc:creator>
  <cp:lastModifiedBy>URAKAWA-12</cp:lastModifiedBy>
  <cp:revision>13</cp:revision>
  <dcterms:created xsi:type="dcterms:W3CDTF">2012-10-22T16:17:13Z</dcterms:created>
  <dcterms:modified xsi:type="dcterms:W3CDTF">2012-10-25T18:44:20Z</dcterms:modified>
</cp:coreProperties>
</file>