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53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Default Extension="pict" ContentType="image/pict"/>
  <Override PartName="/ppt/slides/slide26.xml" ContentType="application/vnd.openxmlformats-officedocument.presentationml.slide+xml"/>
  <Override PartName="/ppt/charts/chart3.xml" ContentType="application/vnd.openxmlformats-officedocument.drawingml.chart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charts/chart2.xml" ContentType="application/vnd.openxmlformats-officedocument.drawingml.chart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charts/chart1.xml" ContentType="application/vnd.openxmlformats-officedocument.drawingml.chart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drawings/drawing2.xml" ContentType="application/vnd.openxmlformats-officedocument.drawingml.chartshapes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Default Extension="tiff" ContentType="image/tiff"/>
  <Override PartName="/ppt/drawings/drawing1.xml" ContentType="application/vnd.openxmlformats-officedocument.drawingml.chartshapes+xml"/>
  <Default Extension="wdp" ContentType="image/vnd.ms-photo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292" r:id="rId3"/>
    <p:sldId id="260" r:id="rId4"/>
    <p:sldId id="321" r:id="rId5"/>
    <p:sldId id="293" r:id="rId6"/>
    <p:sldId id="294" r:id="rId7"/>
    <p:sldId id="295" r:id="rId8"/>
    <p:sldId id="304" r:id="rId9"/>
    <p:sldId id="306" r:id="rId10"/>
    <p:sldId id="305" r:id="rId11"/>
    <p:sldId id="313" r:id="rId12"/>
    <p:sldId id="315" r:id="rId13"/>
    <p:sldId id="316" r:id="rId14"/>
    <p:sldId id="302" r:id="rId15"/>
    <p:sldId id="307" r:id="rId16"/>
    <p:sldId id="291" r:id="rId17"/>
    <p:sldId id="317" r:id="rId18"/>
    <p:sldId id="297" r:id="rId19"/>
    <p:sldId id="299" r:id="rId20"/>
    <p:sldId id="300" r:id="rId21"/>
    <p:sldId id="301" r:id="rId22"/>
    <p:sldId id="308" r:id="rId23"/>
    <p:sldId id="322" r:id="rId24"/>
    <p:sldId id="312" r:id="rId25"/>
    <p:sldId id="319" r:id="rId26"/>
    <p:sldId id="320" r:id="rId27"/>
    <p:sldId id="347" r:id="rId28"/>
    <p:sldId id="348" r:id="rId29"/>
    <p:sldId id="296" r:id="rId30"/>
    <p:sldId id="324" r:id="rId31"/>
    <p:sldId id="325" r:id="rId32"/>
    <p:sldId id="326" r:id="rId33"/>
    <p:sldId id="327" r:id="rId34"/>
    <p:sldId id="328" r:id="rId35"/>
    <p:sldId id="329" r:id="rId36"/>
    <p:sldId id="330" r:id="rId37"/>
    <p:sldId id="331" r:id="rId38"/>
    <p:sldId id="332" r:id="rId39"/>
    <p:sldId id="342" r:id="rId40"/>
    <p:sldId id="334" r:id="rId41"/>
    <p:sldId id="336" r:id="rId42"/>
    <p:sldId id="323" r:id="rId43"/>
    <p:sldId id="335" r:id="rId44"/>
    <p:sldId id="339" r:id="rId45"/>
    <p:sldId id="337" r:id="rId46"/>
    <p:sldId id="340" r:id="rId47"/>
    <p:sldId id="341" r:id="rId48"/>
    <p:sldId id="345" r:id="rId49"/>
    <p:sldId id="344" r:id="rId50"/>
    <p:sldId id="346" r:id="rId51"/>
    <p:sldId id="286" r:id="rId52"/>
    <p:sldId id="343" r:id="rId53"/>
    <p:sldId id="349" r:id="rId54"/>
  </p:sldIdLst>
  <p:sldSz cx="9144000" cy="6858000" type="screen4x3"/>
  <p:notesSz cx="6934200" cy="92329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CACFF"/>
    <a:srgbClr val="1AE4FF"/>
    <a:srgbClr val="010000"/>
    <a:srgbClr val="E3DC1C"/>
    <a:srgbClr val="FF0000"/>
    <a:srgbClr val="0000FF"/>
    <a:srgbClr val="2BFC19"/>
    <a:srgbClr val="CCFF33"/>
    <a:srgbClr val="020000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horzBarState="maximized">
    <p:restoredLeft sz="16013" autoAdjust="0"/>
    <p:restoredTop sz="94700" autoAdjust="0"/>
  </p:normalViewPr>
  <p:slideViewPr>
    <p:cSldViewPr>
      <p:cViewPr varScale="1">
        <p:scale>
          <a:sx n="86" d="100"/>
          <a:sy n="86" d="100"/>
        </p:scale>
        <p:origin x="-97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2908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f97\Documents\Reentrant\LR9_1_history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eng:Desktop:ILC:LCWS12:PittedAESCaviti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f97\Desktop\Cornell%20data\ACCEL9\2012-04-05-A9\A9-2012Apr05_VT_KEK_cal_table_.xlsx" TargetMode="External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>
        <c:manualLayout>
          <c:layoutTarget val="inner"/>
          <c:xMode val="edge"/>
          <c:yMode val="edge"/>
          <c:x val="0.212028753373425"/>
          <c:y val="0.078730064137534"/>
          <c:w val="0.734965053760765"/>
          <c:h val="0.673654250675716"/>
        </c:manualLayout>
      </c:layout>
      <c:scatterChart>
        <c:scatterStyle val="lineMarker"/>
        <c:ser>
          <c:idx val="1"/>
          <c:order val="0"/>
          <c:tx>
            <c:strRef>
              <c:f>'law data'!$B$2</c:f>
              <c:strCache>
                <c:ptCount val="1"/>
                <c:pt idx="0">
                  <c:v>12-Jul-07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33CC33"/>
              </a:solidFill>
            </c:spPr>
          </c:marker>
          <c:xVal>
            <c:numRef>
              <c:f>'law data'!$B$4:$B$17</c:f>
              <c:numCache>
                <c:formatCode>0.00</c:formatCode>
                <c:ptCount val="14"/>
                <c:pt idx="0">
                  <c:v>2.598472087219298</c:v>
                </c:pt>
                <c:pt idx="1">
                  <c:v>3.68401604873709</c:v>
                </c:pt>
                <c:pt idx="2">
                  <c:v>5.285418336562106</c:v>
                </c:pt>
                <c:pt idx="3">
                  <c:v>7.321837083481291</c:v>
                </c:pt>
                <c:pt idx="4">
                  <c:v>10.15056178221101</c:v>
                </c:pt>
                <c:pt idx="5">
                  <c:v>11.8424547239712</c:v>
                </c:pt>
                <c:pt idx="6">
                  <c:v>14.22844390143698</c:v>
                </c:pt>
                <c:pt idx="7">
                  <c:v>14.30771161172295</c:v>
                </c:pt>
                <c:pt idx="11">
                  <c:v>22.48457339408233</c:v>
                </c:pt>
                <c:pt idx="12">
                  <c:v>24.22783288282275</c:v>
                </c:pt>
                <c:pt idx="13">
                  <c:v>14.81261569289942</c:v>
                </c:pt>
              </c:numCache>
            </c:numRef>
          </c:xVal>
          <c:yVal>
            <c:numRef>
              <c:f>'law data'!$C$4:$C$17</c:f>
              <c:numCache>
                <c:formatCode>0.00E+00</c:formatCode>
                <c:ptCount val="14"/>
                <c:pt idx="0">
                  <c:v>1.86312184258916E10</c:v>
                </c:pt>
                <c:pt idx="1">
                  <c:v>1.9029251741684E10</c:v>
                </c:pt>
                <c:pt idx="2">
                  <c:v>1.90562599653699E10</c:v>
                </c:pt>
                <c:pt idx="3">
                  <c:v>1.83210715220968E10</c:v>
                </c:pt>
                <c:pt idx="4">
                  <c:v>1.70680434515065E10</c:v>
                </c:pt>
                <c:pt idx="5">
                  <c:v>1.55688950054511E10</c:v>
                </c:pt>
                <c:pt idx="6">
                  <c:v>1.40033050566381E10</c:v>
                </c:pt>
                <c:pt idx="7">
                  <c:v>1.3286632374867E10</c:v>
                </c:pt>
                <c:pt idx="11">
                  <c:v>1.72955866221124E10</c:v>
                </c:pt>
                <c:pt idx="12">
                  <c:v>1.23330620815334E10</c:v>
                </c:pt>
                <c:pt idx="13">
                  <c:v>1.56591940383921E10</c:v>
                </c:pt>
              </c:numCache>
            </c:numRef>
          </c:yVal>
        </c:ser>
        <c:ser>
          <c:idx val="2"/>
          <c:order val="1"/>
          <c:tx>
            <c:strRef>
              <c:f>'law data'!$D$2</c:f>
              <c:strCache>
                <c:ptCount val="1"/>
                <c:pt idx="0">
                  <c:v>31-Jan-08</c:v>
                </c:pt>
              </c:strCache>
            </c:strRef>
          </c:tx>
          <c:spPr>
            <a:ln w="28575">
              <a:noFill/>
            </a:ln>
          </c:spPr>
          <c:xVal>
            <c:numRef>
              <c:f>'law data'!$D$4:$D$13</c:f>
              <c:numCache>
                <c:formatCode>0.00</c:formatCode>
                <c:ptCount val="10"/>
                <c:pt idx="0">
                  <c:v>2.798515524108097</c:v>
                </c:pt>
                <c:pt idx="1">
                  <c:v>3.551866078510559</c:v>
                </c:pt>
                <c:pt idx="2">
                  <c:v>4.478574460337245</c:v>
                </c:pt>
                <c:pt idx="3">
                  <c:v>5.38732944720602</c:v>
                </c:pt>
                <c:pt idx="4">
                  <c:v>6.243497269663537</c:v>
                </c:pt>
                <c:pt idx="5">
                  <c:v>8.66761303470609</c:v>
                </c:pt>
                <c:pt idx="6">
                  <c:v>10.44736918260424</c:v>
                </c:pt>
                <c:pt idx="7">
                  <c:v>12.67011872829572</c:v>
                </c:pt>
                <c:pt idx="8">
                  <c:v>13.67881716926652</c:v>
                </c:pt>
                <c:pt idx="9">
                  <c:v>14.59381442814165</c:v>
                </c:pt>
              </c:numCache>
            </c:numRef>
          </c:xVal>
          <c:yVal>
            <c:numRef>
              <c:f>'law data'!$E$4:$E$13</c:f>
              <c:numCache>
                <c:formatCode>0.00E+00</c:formatCode>
                <c:ptCount val="10"/>
                <c:pt idx="0">
                  <c:v>2.05528924831572E10</c:v>
                </c:pt>
                <c:pt idx="1">
                  <c:v>2.1128704759842E10</c:v>
                </c:pt>
                <c:pt idx="2">
                  <c:v>2.06255026169446E10</c:v>
                </c:pt>
                <c:pt idx="3">
                  <c:v>1.85615361205302E10</c:v>
                </c:pt>
                <c:pt idx="4">
                  <c:v>1.82207906871367E10</c:v>
                </c:pt>
                <c:pt idx="5">
                  <c:v>1.83087483687285E10</c:v>
                </c:pt>
                <c:pt idx="6">
                  <c:v>1.69545597514761E10</c:v>
                </c:pt>
                <c:pt idx="7">
                  <c:v>1.53141241670537E10</c:v>
                </c:pt>
                <c:pt idx="8">
                  <c:v>1.15495518985526E10</c:v>
                </c:pt>
                <c:pt idx="9">
                  <c:v>1.04503131640443E10</c:v>
                </c:pt>
              </c:numCache>
            </c:numRef>
          </c:yVal>
        </c:ser>
        <c:ser>
          <c:idx val="3"/>
          <c:order val="2"/>
          <c:tx>
            <c:strRef>
              <c:f>'law data'!$F$2</c:f>
              <c:strCache>
                <c:ptCount val="1"/>
                <c:pt idx="0">
                  <c:v>15-May-08</c:v>
                </c:pt>
              </c:strCache>
            </c:strRef>
          </c:tx>
          <c:spPr>
            <a:ln w="28575">
              <a:noFill/>
            </a:ln>
          </c:spPr>
          <c:xVal>
            <c:numRef>
              <c:f>'law data'!$F$4:$F$13</c:f>
              <c:numCache>
                <c:formatCode>0.00</c:formatCode>
                <c:ptCount val="10"/>
                <c:pt idx="0">
                  <c:v>2.943283441005734</c:v>
                </c:pt>
                <c:pt idx="1">
                  <c:v>3.735605010403463</c:v>
                </c:pt>
                <c:pt idx="2">
                  <c:v>4.710252251547859</c:v>
                </c:pt>
                <c:pt idx="3">
                  <c:v>5.666017364065713</c:v>
                </c:pt>
                <c:pt idx="4">
                  <c:v>6.566474964837584</c:v>
                </c:pt>
                <c:pt idx="5">
                  <c:v>9.11599085240971</c:v>
                </c:pt>
                <c:pt idx="6">
                  <c:v>10.98781423663275</c:v>
                </c:pt>
                <c:pt idx="7">
                  <c:v>13.32554717932273</c:v>
                </c:pt>
                <c:pt idx="8">
                  <c:v>14.38642584613801</c:v>
                </c:pt>
                <c:pt idx="9">
                  <c:v>15.34875614497421</c:v>
                </c:pt>
              </c:numCache>
            </c:numRef>
          </c:xVal>
          <c:yVal>
            <c:numRef>
              <c:f>'law data'!$G$4:$G$13</c:f>
              <c:numCache>
                <c:formatCode>0.00E+00</c:formatCode>
                <c:ptCount val="10"/>
                <c:pt idx="0">
                  <c:v>2.05528924831572E10</c:v>
                </c:pt>
                <c:pt idx="1">
                  <c:v>2.1128704759842E10</c:v>
                </c:pt>
                <c:pt idx="2">
                  <c:v>2.06255026169446E10</c:v>
                </c:pt>
                <c:pt idx="3">
                  <c:v>1.85615361205302E10</c:v>
                </c:pt>
                <c:pt idx="4">
                  <c:v>1.82207906871367E10</c:v>
                </c:pt>
                <c:pt idx="5">
                  <c:v>1.83087483687285E10</c:v>
                </c:pt>
                <c:pt idx="6">
                  <c:v>1.69545597514761E10</c:v>
                </c:pt>
                <c:pt idx="7">
                  <c:v>1.53141241670537E10</c:v>
                </c:pt>
                <c:pt idx="8">
                  <c:v>1.15495518985526E10</c:v>
                </c:pt>
                <c:pt idx="9">
                  <c:v>1.04503131640443E10</c:v>
                </c:pt>
              </c:numCache>
            </c:numRef>
          </c:yVal>
        </c:ser>
        <c:ser>
          <c:idx val="4"/>
          <c:order val="3"/>
          <c:tx>
            <c:strRef>
              <c:f>'law data'!$H$2</c:f>
              <c:strCache>
                <c:ptCount val="1"/>
                <c:pt idx="0">
                  <c:v>2-Apr-09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7030A0"/>
              </a:solidFill>
            </c:spPr>
          </c:marker>
          <c:xVal>
            <c:numRef>
              <c:f>'law data'!$H$4:$H$22</c:f>
              <c:numCache>
                <c:formatCode>0.00</c:formatCode>
                <c:ptCount val="19"/>
                <c:pt idx="0">
                  <c:v>3.80330408170645</c:v>
                </c:pt>
                <c:pt idx="1">
                  <c:v>4.216066708583472</c:v>
                </c:pt>
                <c:pt idx="2">
                  <c:v>4.709314908467681</c:v>
                </c:pt>
                <c:pt idx="3">
                  <c:v>5.350919097318934</c:v>
                </c:pt>
                <c:pt idx="4">
                  <c:v>5.937383960352782</c:v>
                </c:pt>
                <c:pt idx="5">
                  <c:v>6.496439875392242</c:v>
                </c:pt>
                <c:pt idx="6">
                  <c:v>8.237534785520983</c:v>
                </c:pt>
                <c:pt idx="7">
                  <c:v>9.98996551956125</c:v>
                </c:pt>
                <c:pt idx="8">
                  <c:v>12.69652323062315</c:v>
                </c:pt>
                <c:pt idx="9">
                  <c:v>16.37430367427489</c:v>
                </c:pt>
                <c:pt idx="10">
                  <c:v>17.73299671695635</c:v>
                </c:pt>
                <c:pt idx="11">
                  <c:v>18.68730013600798</c:v>
                </c:pt>
                <c:pt idx="12">
                  <c:v>21.29514563937562</c:v>
                </c:pt>
                <c:pt idx="13">
                  <c:v>22.39374081802955</c:v>
                </c:pt>
                <c:pt idx="14">
                  <c:v>24.27338432290723</c:v>
                </c:pt>
                <c:pt idx="15">
                  <c:v>25.89004735498623</c:v>
                </c:pt>
                <c:pt idx="16">
                  <c:v>27.44170122051381</c:v>
                </c:pt>
                <c:pt idx="17">
                  <c:v>28.50664315269983</c:v>
                </c:pt>
                <c:pt idx="18">
                  <c:v>29.70085405261423</c:v>
                </c:pt>
              </c:numCache>
            </c:numRef>
          </c:xVal>
          <c:yVal>
            <c:numRef>
              <c:f>'law data'!$I$4:$I$22</c:f>
              <c:numCache>
                <c:formatCode>0.00E+00</c:formatCode>
                <c:ptCount val="19"/>
                <c:pt idx="0">
                  <c:v>8.58381204425622E9</c:v>
                </c:pt>
                <c:pt idx="1">
                  <c:v>8.43468940788675E9</c:v>
                </c:pt>
                <c:pt idx="2">
                  <c:v>8.3570664477191E9</c:v>
                </c:pt>
                <c:pt idx="3">
                  <c:v>8.18834369094543E9</c:v>
                </c:pt>
                <c:pt idx="4">
                  <c:v>8.13335977933277E9</c:v>
                </c:pt>
                <c:pt idx="5">
                  <c:v>8.00663384601573E9</c:v>
                </c:pt>
                <c:pt idx="6">
                  <c:v>7.71642936597217E9</c:v>
                </c:pt>
                <c:pt idx="7">
                  <c:v>7.34845497989093E9</c:v>
                </c:pt>
                <c:pt idx="8">
                  <c:v>7.20459768698364E9</c:v>
                </c:pt>
                <c:pt idx="9">
                  <c:v>7.25609949114134E9</c:v>
                </c:pt>
                <c:pt idx="10">
                  <c:v>6.93036884485811E9</c:v>
                </c:pt>
                <c:pt idx="11">
                  <c:v>6.89549006169503E9</c:v>
                </c:pt>
                <c:pt idx="12">
                  <c:v>6.87558314813327E9</c:v>
                </c:pt>
                <c:pt idx="13">
                  <c:v>6.62122532806332E9</c:v>
                </c:pt>
                <c:pt idx="14">
                  <c:v>6.41690097121269E9</c:v>
                </c:pt>
                <c:pt idx="15">
                  <c:v>6.06861986305793E9</c:v>
                </c:pt>
                <c:pt idx="16">
                  <c:v>5.33428382046229E9</c:v>
                </c:pt>
                <c:pt idx="17">
                  <c:v>4.74142185602135E9</c:v>
                </c:pt>
                <c:pt idx="18">
                  <c:v>4.11995417941904E9</c:v>
                </c:pt>
              </c:numCache>
            </c:numRef>
          </c:yVal>
        </c:ser>
        <c:ser>
          <c:idx val="5"/>
          <c:order val="4"/>
          <c:tx>
            <c:strRef>
              <c:f>'law data'!$J$2</c:f>
              <c:strCache>
                <c:ptCount val="1"/>
                <c:pt idx="0">
                  <c:v>2-Feb-10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'law data'!$J$4:$J$26</c:f>
              <c:numCache>
                <c:formatCode>0.00</c:formatCode>
                <c:ptCount val="23"/>
                <c:pt idx="0">
                  <c:v>2.815749203561376</c:v>
                </c:pt>
                <c:pt idx="1">
                  <c:v>4.005426165628061</c:v>
                </c:pt>
                <c:pt idx="2">
                  <c:v>4.467776029925846</c:v>
                </c:pt>
                <c:pt idx="3">
                  <c:v>5.018412879980676</c:v>
                </c:pt>
                <c:pt idx="4">
                  <c:v>5.73814950987927</c:v>
                </c:pt>
                <c:pt idx="5">
                  <c:v>6.34417139041289</c:v>
                </c:pt>
                <c:pt idx="6">
                  <c:v>7.041029137148672</c:v>
                </c:pt>
                <c:pt idx="7">
                  <c:v>7.99336772911235</c:v>
                </c:pt>
                <c:pt idx="8">
                  <c:v>8.956405185200676</c:v>
                </c:pt>
                <c:pt idx="9">
                  <c:v>9.943457909599432</c:v>
                </c:pt>
                <c:pt idx="10">
                  <c:v>10.86249950943267</c:v>
                </c:pt>
                <c:pt idx="11">
                  <c:v>12.31150624569141</c:v>
                </c:pt>
                <c:pt idx="12">
                  <c:v>13.53835146342136</c:v>
                </c:pt>
                <c:pt idx="13">
                  <c:v>14.93081304664642</c:v>
                </c:pt>
                <c:pt idx="14">
                  <c:v>16.76981089574881</c:v>
                </c:pt>
                <c:pt idx="15">
                  <c:v>17.70329660889643</c:v>
                </c:pt>
                <c:pt idx="16">
                  <c:v>19.20692104070977</c:v>
                </c:pt>
                <c:pt idx="17">
                  <c:v>21.12639901880527</c:v>
                </c:pt>
                <c:pt idx="18">
                  <c:v>23.1790562172923</c:v>
                </c:pt>
                <c:pt idx="19">
                  <c:v>25.09206439990342</c:v>
                </c:pt>
                <c:pt idx="20">
                  <c:v>26.4493582331069</c:v>
                </c:pt>
                <c:pt idx="21">
                  <c:v>27.05947307913759</c:v>
                </c:pt>
                <c:pt idx="22">
                  <c:v>27.9079377008906</c:v>
                </c:pt>
              </c:numCache>
            </c:numRef>
          </c:xVal>
          <c:yVal>
            <c:numRef>
              <c:f>'law data'!$K$4:$K$26</c:f>
              <c:numCache>
                <c:formatCode>0.00E+00</c:formatCode>
                <c:ptCount val="23"/>
                <c:pt idx="0">
                  <c:v>1.6329794330931E10</c:v>
                </c:pt>
                <c:pt idx="1">
                  <c:v>1.63490058536733E10</c:v>
                </c:pt>
                <c:pt idx="2">
                  <c:v>1.63490058536733E10</c:v>
                </c:pt>
                <c:pt idx="3">
                  <c:v>1.6409782827107E10</c:v>
                </c:pt>
                <c:pt idx="4">
                  <c:v>1.62568987784413E10</c:v>
                </c:pt>
                <c:pt idx="5">
                  <c:v>1.60696948197267E10</c:v>
                </c:pt>
                <c:pt idx="6">
                  <c:v>1.61815579352465E10</c:v>
                </c:pt>
                <c:pt idx="7">
                  <c:v>1.59758473748448E10</c:v>
                </c:pt>
                <c:pt idx="8">
                  <c:v>1.57096592560436E10</c:v>
                </c:pt>
                <c:pt idx="9">
                  <c:v>1.53770596316714E10</c:v>
                </c:pt>
                <c:pt idx="10">
                  <c:v>1.50959798575888E10</c:v>
                </c:pt>
                <c:pt idx="11">
                  <c:v>1.45973266550654E10</c:v>
                </c:pt>
                <c:pt idx="12">
                  <c:v>1.41523332609991E10</c:v>
                </c:pt>
                <c:pt idx="13">
                  <c:v>1.36622811154822E10</c:v>
                </c:pt>
                <c:pt idx="14">
                  <c:v>1.30402784785251E10</c:v>
                </c:pt>
                <c:pt idx="15">
                  <c:v>1.17628821559619E10</c:v>
                </c:pt>
                <c:pt idx="16">
                  <c:v>1.13042514250486E10</c:v>
                </c:pt>
                <c:pt idx="17">
                  <c:v>1.07903438634243E10</c:v>
                </c:pt>
                <c:pt idx="18">
                  <c:v>1.02693864468002E10</c:v>
                </c:pt>
                <c:pt idx="19">
                  <c:v>9.75736423627714E9</c:v>
                </c:pt>
                <c:pt idx="20">
                  <c:v>9.01599587518746E9</c:v>
                </c:pt>
                <c:pt idx="21">
                  <c:v>8.44340104942994E9</c:v>
                </c:pt>
                <c:pt idx="22">
                  <c:v>7.8E9</c:v>
                </c:pt>
              </c:numCache>
            </c:numRef>
          </c:yVal>
        </c:ser>
        <c:ser>
          <c:idx val="6"/>
          <c:order val="5"/>
          <c:tx>
            <c:strRef>
              <c:f>'law data'!$L$2</c:f>
              <c:strCache>
                <c:ptCount val="1"/>
                <c:pt idx="0">
                  <c:v>17-Apr-10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0000FF"/>
              </a:solidFill>
            </c:spPr>
          </c:marker>
          <c:xVal>
            <c:numRef>
              <c:f>'law data'!$L$4:$L$22</c:f>
              <c:numCache>
                <c:formatCode>0.00</c:formatCode>
                <c:ptCount val="19"/>
                <c:pt idx="0">
                  <c:v>2.627658000347743</c:v>
                </c:pt>
                <c:pt idx="1">
                  <c:v>3.699541391596665</c:v>
                </c:pt>
                <c:pt idx="2">
                  <c:v>4.117651011604036</c:v>
                </c:pt>
                <c:pt idx="3">
                  <c:v>4.587003818932045</c:v>
                </c:pt>
                <c:pt idx="4">
                  <c:v>5.192750484870291</c:v>
                </c:pt>
                <c:pt idx="5">
                  <c:v>5.717030125184532</c:v>
                </c:pt>
                <c:pt idx="6">
                  <c:v>6.278980637953707</c:v>
                </c:pt>
                <c:pt idx="7">
                  <c:v>7.146287656480663</c:v>
                </c:pt>
                <c:pt idx="8">
                  <c:v>7.996181772633637</c:v>
                </c:pt>
                <c:pt idx="9">
                  <c:v>8.868309759729786</c:v>
                </c:pt>
                <c:pt idx="10">
                  <c:v>9.67259999985093</c:v>
                </c:pt>
                <c:pt idx="11">
                  <c:v>10.95971226525053</c:v>
                </c:pt>
                <c:pt idx="12">
                  <c:v>12.00065768610427</c:v>
                </c:pt>
                <c:pt idx="13">
                  <c:v>13.30054495351217</c:v>
                </c:pt>
                <c:pt idx="14">
                  <c:v>14.94924124261424</c:v>
                </c:pt>
                <c:pt idx="15">
                  <c:v>17.73661951945957</c:v>
                </c:pt>
                <c:pt idx="16">
                  <c:v>21.76980213639703</c:v>
                </c:pt>
                <c:pt idx="17">
                  <c:v>25.16467560167787</c:v>
                </c:pt>
                <c:pt idx="18">
                  <c:v>27.49231753751706</c:v>
                </c:pt>
              </c:numCache>
            </c:numRef>
          </c:xVal>
          <c:yVal>
            <c:numRef>
              <c:f>'law data'!$M$4:$M$22</c:f>
              <c:numCache>
                <c:formatCode>0.00E+00</c:formatCode>
                <c:ptCount val="19"/>
                <c:pt idx="0">
                  <c:v>1.61741500647575E10</c:v>
                </c:pt>
                <c:pt idx="1">
                  <c:v>1.58572888168872E10</c:v>
                </c:pt>
                <c:pt idx="2">
                  <c:v>1.58006923934655E10</c:v>
                </c:pt>
                <c:pt idx="3">
                  <c:v>1.56864705207417E10</c:v>
                </c:pt>
                <c:pt idx="4">
                  <c:v>1.53102695624547E10</c:v>
                </c:pt>
                <c:pt idx="5">
                  <c:v>1.51472609594147E10</c:v>
                </c:pt>
                <c:pt idx="6">
                  <c:v>1.48908669658777E10</c:v>
                </c:pt>
                <c:pt idx="7">
                  <c:v>1.47424414851206E10</c:v>
                </c:pt>
                <c:pt idx="8">
                  <c:v>1.44640855187155E10</c:v>
                </c:pt>
                <c:pt idx="9">
                  <c:v>1.41657518623203E10</c:v>
                </c:pt>
                <c:pt idx="10">
                  <c:v>1.38539229392402E10</c:v>
                </c:pt>
                <c:pt idx="11">
                  <c:v>1.35147559642809E10</c:v>
                </c:pt>
                <c:pt idx="12">
                  <c:v>1.30384207407052E10</c:v>
                </c:pt>
                <c:pt idx="13">
                  <c:v>1.27884837600539E10</c:v>
                </c:pt>
                <c:pt idx="14">
                  <c:v>1.22040372037259E10</c:v>
                </c:pt>
                <c:pt idx="15">
                  <c:v>1.16256860111456E10</c:v>
                </c:pt>
                <c:pt idx="16">
                  <c:v>1.10115250741544E10</c:v>
                </c:pt>
                <c:pt idx="17">
                  <c:v>9.96210339475266E9</c:v>
                </c:pt>
                <c:pt idx="18">
                  <c:v>9.39157620173854E9</c:v>
                </c:pt>
              </c:numCache>
            </c:numRef>
          </c:yVal>
        </c:ser>
        <c:axId val="463183656"/>
        <c:axId val="463193768"/>
      </c:scatterChart>
      <c:valAx>
        <c:axId val="463183656"/>
        <c:scaling>
          <c:orientation val="minMax"/>
          <c:max val="40.0"/>
          <c:min val="0.0"/>
        </c:scaling>
        <c:axPos val="b"/>
        <c:majorGridlines>
          <c:spPr>
            <a:ln w="25400">
              <a:solidFill>
                <a:srgbClr val="99CC00"/>
              </a:solidFill>
              <a:prstDash val="solid"/>
            </a:ln>
          </c:spPr>
        </c:majorGridlines>
        <c:minorGridlines>
          <c:spPr>
            <a:ln w="3175">
              <a:solidFill>
                <a:srgbClr val="99CC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lang="ja-JP"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/>
                  <a:t>Eacc (MV/M)</a:t>
                </a:r>
              </a:p>
            </c:rich>
          </c:tx>
          <c:layout>
            <c:manualLayout>
              <c:xMode val="edge"/>
              <c:yMode val="edge"/>
              <c:x val="0.49541331462138"/>
              <c:y val="0.926826941423393"/>
            </c:manualLayout>
          </c:layout>
          <c:spPr>
            <a:noFill/>
            <a:ln w="25400">
              <a:noFill/>
            </a:ln>
          </c:spPr>
        </c:title>
        <c:numFmt formatCode="0.00" sourceLinked="1"/>
        <c:majorTickMark val="in"/>
        <c:minorTickMark val="in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63193768"/>
        <c:crosses val="autoZero"/>
        <c:crossBetween val="midCat"/>
        <c:majorUnit val="10.0"/>
        <c:minorUnit val="2.0"/>
      </c:valAx>
      <c:valAx>
        <c:axId val="463193768"/>
        <c:scaling>
          <c:logBase val="10.0"/>
          <c:orientation val="minMax"/>
          <c:max val="1.0E11"/>
          <c:min val="1.0E9"/>
        </c:scaling>
        <c:axPos val="l"/>
        <c:majorGridlines>
          <c:spPr>
            <a:ln w="25400">
              <a:solidFill>
                <a:srgbClr val="99CC00"/>
              </a:solidFill>
              <a:prstDash val="solid"/>
            </a:ln>
          </c:spPr>
        </c:majorGridlines>
        <c:minorGridlines>
          <c:spPr>
            <a:ln w="3175">
              <a:solidFill>
                <a:srgbClr val="99CC00"/>
              </a:solidFill>
              <a:prstDash val="solid"/>
            </a:ln>
          </c:spPr>
        </c:minorGridlines>
        <c:title>
          <c:tx>
            <c:rich>
              <a:bodyPr rot="0" vert="horz"/>
              <a:lstStyle/>
              <a:p>
                <a:pPr>
                  <a:defRPr lang="ja-JP"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Qo</a:t>
                </a:r>
              </a:p>
            </c:rich>
          </c:tx>
          <c:layout>
            <c:manualLayout>
              <c:xMode val="edge"/>
              <c:yMode val="edge"/>
              <c:x val="0.108863221866118"/>
              <c:y val="0.294633499007338"/>
            </c:manualLayout>
          </c:layout>
          <c:spPr>
            <a:noFill/>
            <a:ln w="25400">
              <a:noFill/>
            </a:ln>
          </c:spPr>
        </c:title>
        <c:numFmt formatCode="0.00E+00" sourceLinked="1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63183656"/>
        <c:crossesAt val="0.0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84233923884514"/>
          <c:y val="0.0980023622047247"/>
          <c:w val="0.155953134160319"/>
          <c:h val="0.295737245584734"/>
        </c:manualLayout>
      </c:layout>
      <c:spPr>
        <a:solidFill>
          <a:schemeClr val="bg1"/>
        </a:solidFill>
      </c:spPr>
      <c:txPr>
        <a:bodyPr/>
        <a:lstStyle/>
        <a:p>
          <a:pPr>
            <a:defRPr lang="ja-JP" sz="1100"/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0853932559277548"/>
          <c:y val="0.0290462040106586"/>
          <c:w val="0.871764535788959"/>
          <c:h val="0.781252909424058"/>
        </c:manualLayout>
      </c:layout>
      <c:scatterChart>
        <c:scatterStyle val="lineMarker"/>
        <c:ser>
          <c:idx val="0"/>
          <c:order val="0"/>
          <c:tx>
            <c:v>TB9AES012 - Tumbled</c:v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Compare!$A$2:$A$258</c:f>
              <c:numCache>
                <c:formatCode>0.00E+00</c:formatCode>
                <c:ptCount val="257"/>
                <c:pt idx="0">
                  <c:v>2.31854121</c:v>
                </c:pt>
                <c:pt idx="1">
                  <c:v>4.03866016</c:v>
                </c:pt>
                <c:pt idx="2">
                  <c:v>4.04401901</c:v>
                </c:pt>
                <c:pt idx="3">
                  <c:v>4.03665024</c:v>
                </c:pt>
                <c:pt idx="4">
                  <c:v>4.027969999999994</c:v>
                </c:pt>
                <c:pt idx="5">
                  <c:v>4.5908506</c:v>
                </c:pt>
                <c:pt idx="6">
                  <c:v>4.04362938</c:v>
                </c:pt>
                <c:pt idx="7">
                  <c:v>3.37429668</c:v>
                </c:pt>
                <c:pt idx="8">
                  <c:v>2.99671116</c:v>
                </c:pt>
                <c:pt idx="9">
                  <c:v>2.24408064</c:v>
                </c:pt>
                <c:pt idx="10">
                  <c:v>1.77944166</c:v>
                </c:pt>
                <c:pt idx="11">
                  <c:v>1.44032806</c:v>
                </c:pt>
                <c:pt idx="12">
                  <c:v>1.08647048</c:v>
                </c:pt>
                <c:pt idx="13">
                  <c:v>1.05894283</c:v>
                </c:pt>
                <c:pt idx="14">
                  <c:v>0.767365442</c:v>
                </c:pt>
                <c:pt idx="15">
                  <c:v>4.354645899999991</c:v>
                </c:pt>
                <c:pt idx="16">
                  <c:v>4.706862</c:v>
                </c:pt>
                <c:pt idx="17">
                  <c:v>4.82104006</c:v>
                </c:pt>
                <c:pt idx="18">
                  <c:v>4.97611974</c:v>
                </c:pt>
                <c:pt idx="19">
                  <c:v>5.455481539999989</c:v>
                </c:pt>
                <c:pt idx="20">
                  <c:v>5.867605929999987</c:v>
                </c:pt>
                <c:pt idx="21">
                  <c:v>5.42083291</c:v>
                </c:pt>
                <c:pt idx="22">
                  <c:v>6.54855801</c:v>
                </c:pt>
                <c:pt idx="23">
                  <c:v>7.188498569999989</c:v>
                </c:pt>
                <c:pt idx="24">
                  <c:v>7.962134559999982</c:v>
                </c:pt>
                <c:pt idx="25">
                  <c:v>7.96291138</c:v>
                </c:pt>
                <c:pt idx="26">
                  <c:v>8.54330282</c:v>
                </c:pt>
                <c:pt idx="27">
                  <c:v>9.34352682</c:v>
                </c:pt>
                <c:pt idx="28">
                  <c:v>9.8158281</c:v>
                </c:pt>
                <c:pt idx="29">
                  <c:v>10.6315535</c:v>
                </c:pt>
                <c:pt idx="30">
                  <c:v>11.3855599</c:v>
                </c:pt>
                <c:pt idx="31">
                  <c:v>12.1727018</c:v>
                </c:pt>
                <c:pt idx="32">
                  <c:v>12.9841749</c:v>
                </c:pt>
                <c:pt idx="33">
                  <c:v>14.3003063</c:v>
                </c:pt>
                <c:pt idx="34">
                  <c:v>13.8410437</c:v>
                </c:pt>
                <c:pt idx="35">
                  <c:v>14.7272572</c:v>
                </c:pt>
                <c:pt idx="36">
                  <c:v>15.4728279</c:v>
                </c:pt>
                <c:pt idx="37">
                  <c:v>16.3947757</c:v>
                </c:pt>
                <c:pt idx="38">
                  <c:v>17.2787078</c:v>
                </c:pt>
                <c:pt idx="39">
                  <c:v>17.4744645</c:v>
                </c:pt>
                <c:pt idx="40">
                  <c:v>17.4813695</c:v>
                </c:pt>
                <c:pt idx="41">
                  <c:v>18.033731</c:v>
                </c:pt>
                <c:pt idx="43">
                  <c:v>18.6019062</c:v>
                </c:pt>
                <c:pt idx="44">
                  <c:v>21.820943</c:v>
                </c:pt>
                <c:pt idx="45">
                  <c:v>17.7716143</c:v>
                </c:pt>
                <c:pt idx="46">
                  <c:v>18.5044765</c:v>
                </c:pt>
                <c:pt idx="47">
                  <c:v>18.2729245</c:v>
                </c:pt>
                <c:pt idx="48">
                  <c:v>19.5598007</c:v>
                </c:pt>
                <c:pt idx="49">
                  <c:v>18.7834687</c:v>
                </c:pt>
                <c:pt idx="50">
                  <c:v>19.0726756</c:v>
                </c:pt>
                <c:pt idx="51">
                  <c:v>20.1949299</c:v>
                </c:pt>
                <c:pt idx="52">
                  <c:v>21.4057474</c:v>
                </c:pt>
                <c:pt idx="53">
                  <c:v>21.0108748</c:v>
                </c:pt>
                <c:pt idx="54">
                  <c:v>22.9261212</c:v>
                </c:pt>
                <c:pt idx="55">
                  <c:v>21.9428801</c:v>
                </c:pt>
                <c:pt idx="56">
                  <c:v>22.3858455</c:v>
                </c:pt>
                <c:pt idx="57">
                  <c:v>22.847962</c:v>
                </c:pt>
                <c:pt idx="58">
                  <c:v>23.3162606</c:v>
                </c:pt>
                <c:pt idx="59">
                  <c:v>23.8357493</c:v>
                </c:pt>
                <c:pt idx="60">
                  <c:v>24.7210702</c:v>
                </c:pt>
                <c:pt idx="61">
                  <c:v>24.5844703</c:v>
                </c:pt>
                <c:pt idx="62">
                  <c:v>25.6221086</c:v>
                </c:pt>
                <c:pt idx="63">
                  <c:v>27.0200861</c:v>
                </c:pt>
                <c:pt idx="64">
                  <c:v>26.4024045</c:v>
                </c:pt>
                <c:pt idx="65">
                  <c:v>30.1834611</c:v>
                </c:pt>
                <c:pt idx="66">
                  <c:v>24.5928522</c:v>
                </c:pt>
                <c:pt idx="67">
                  <c:v>29.5400996</c:v>
                </c:pt>
                <c:pt idx="68">
                  <c:v>12.3635039</c:v>
                </c:pt>
                <c:pt idx="69">
                  <c:v>18.9811636</c:v>
                </c:pt>
                <c:pt idx="70">
                  <c:v>18.6147961</c:v>
                </c:pt>
                <c:pt idx="71">
                  <c:v>22.1002659</c:v>
                </c:pt>
                <c:pt idx="72">
                  <c:v>26.9079038</c:v>
                </c:pt>
                <c:pt idx="73">
                  <c:v>27.3171262</c:v>
                </c:pt>
                <c:pt idx="74">
                  <c:v>27.8937209</c:v>
                </c:pt>
                <c:pt idx="75">
                  <c:v>30.6430526</c:v>
                </c:pt>
                <c:pt idx="76">
                  <c:v>31.3975152</c:v>
                </c:pt>
                <c:pt idx="77">
                  <c:v>32.94048979999999</c:v>
                </c:pt>
                <c:pt idx="78">
                  <c:v>33.120127</c:v>
                </c:pt>
                <c:pt idx="79">
                  <c:v>35.0930916</c:v>
                </c:pt>
                <c:pt idx="80">
                  <c:v>36.0671016</c:v>
                </c:pt>
                <c:pt idx="81">
                  <c:v>32.2833931</c:v>
                </c:pt>
                <c:pt idx="82">
                  <c:v>32.9341982</c:v>
                </c:pt>
                <c:pt idx="83">
                  <c:v>33.0056171</c:v>
                </c:pt>
                <c:pt idx="84">
                  <c:v>36.4382447</c:v>
                </c:pt>
                <c:pt idx="85">
                  <c:v>36.7171813</c:v>
                </c:pt>
                <c:pt idx="86">
                  <c:v>23.3056437</c:v>
                </c:pt>
                <c:pt idx="87">
                  <c:v>33.6822893</c:v>
                </c:pt>
                <c:pt idx="88">
                  <c:v>33.91122859999999</c:v>
                </c:pt>
                <c:pt idx="89">
                  <c:v>34.6979275</c:v>
                </c:pt>
                <c:pt idx="90">
                  <c:v>36.5073287</c:v>
                </c:pt>
                <c:pt idx="91">
                  <c:v>37.05708009999999</c:v>
                </c:pt>
                <c:pt idx="92">
                  <c:v>33.232964</c:v>
                </c:pt>
                <c:pt idx="93">
                  <c:v>36.0503767</c:v>
                </c:pt>
                <c:pt idx="94">
                  <c:v>37.2864345</c:v>
                </c:pt>
                <c:pt idx="95">
                  <c:v>2.853665859999999</c:v>
                </c:pt>
                <c:pt idx="96">
                  <c:v>3.371886109999997</c:v>
                </c:pt>
                <c:pt idx="97">
                  <c:v>3.30950465</c:v>
                </c:pt>
                <c:pt idx="98">
                  <c:v>3.312838499999992</c:v>
                </c:pt>
                <c:pt idx="99">
                  <c:v>3.30755818</c:v>
                </c:pt>
                <c:pt idx="100">
                  <c:v>3.28357164</c:v>
                </c:pt>
                <c:pt idx="101">
                  <c:v>3.31140422</c:v>
                </c:pt>
                <c:pt idx="102">
                  <c:v>3.30054728</c:v>
                </c:pt>
                <c:pt idx="103">
                  <c:v>3.30805483</c:v>
                </c:pt>
                <c:pt idx="104">
                  <c:v>3.04815195</c:v>
                </c:pt>
                <c:pt idx="105">
                  <c:v>2.61500755</c:v>
                </c:pt>
                <c:pt idx="106">
                  <c:v>2.18242174</c:v>
                </c:pt>
                <c:pt idx="107">
                  <c:v>1.9193788</c:v>
                </c:pt>
                <c:pt idx="108">
                  <c:v>1.62547134</c:v>
                </c:pt>
                <c:pt idx="109">
                  <c:v>1.62763356</c:v>
                </c:pt>
                <c:pt idx="110">
                  <c:v>1.31284381</c:v>
                </c:pt>
                <c:pt idx="111">
                  <c:v>1.06726708</c:v>
                </c:pt>
                <c:pt idx="112">
                  <c:v>0.886612749</c:v>
                </c:pt>
                <c:pt idx="113">
                  <c:v>0.641827911</c:v>
                </c:pt>
                <c:pt idx="114">
                  <c:v>0.536762727</c:v>
                </c:pt>
                <c:pt idx="115">
                  <c:v>3.19672492</c:v>
                </c:pt>
                <c:pt idx="116">
                  <c:v>3.60862698</c:v>
                </c:pt>
                <c:pt idx="117">
                  <c:v>3.97407736</c:v>
                </c:pt>
                <c:pt idx="118">
                  <c:v>4.27507673</c:v>
                </c:pt>
                <c:pt idx="119">
                  <c:v>4.813432619999991</c:v>
                </c:pt>
                <c:pt idx="120">
                  <c:v>5.294110719999987</c:v>
                </c:pt>
                <c:pt idx="121">
                  <c:v>6.046915629999989</c:v>
                </c:pt>
                <c:pt idx="122">
                  <c:v>6.66669306</c:v>
                </c:pt>
                <c:pt idx="123">
                  <c:v>7.46078975</c:v>
                </c:pt>
                <c:pt idx="124">
                  <c:v>7.98355091</c:v>
                </c:pt>
                <c:pt idx="125">
                  <c:v>8.68528002</c:v>
                </c:pt>
                <c:pt idx="126">
                  <c:v>9.29666505</c:v>
                </c:pt>
                <c:pt idx="127">
                  <c:v>9.94640276</c:v>
                </c:pt>
                <c:pt idx="128">
                  <c:v>10.721887</c:v>
                </c:pt>
                <c:pt idx="129">
                  <c:v>11.7297424</c:v>
                </c:pt>
                <c:pt idx="130">
                  <c:v>12.2276572</c:v>
                </c:pt>
                <c:pt idx="131">
                  <c:v>12.6318618</c:v>
                </c:pt>
                <c:pt idx="132">
                  <c:v>13.5665253</c:v>
                </c:pt>
                <c:pt idx="133">
                  <c:v>14.3184977</c:v>
                </c:pt>
                <c:pt idx="134">
                  <c:v>14.9761664</c:v>
                </c:pt>
                <c:pt idx="135">
                  <c:v>15.5291986</c:v>
                </c:pt>
                <c:pt idx="136">
                  <c:v>15.5508187</c:v>
                </c:pt>
                <c:pt idx="137">
                  <c:v>16.4588798</c:v>
                </c:pt>
                <c:pt idx="138">
                  <c:v>17.0641875</c:v>
                </c:pt>
                <c:pt idx="139">
                  <c:v>17.0408722</c:v>
                </c:pt>
                <c:pt idx="140">
                  <c:v>17.1743819</c:v>
                </c:pt>
                <c:pt idx="141">
                  <c:v>17.3182819</c:v>
                </c:pt>
                <c:pt idx="142">
                  <c:v>17.2420063</c:v>
                </c:pt>
                <c:pt idx="143">
                  <c:v>17.2175535</c:v>
                </c:pt>
                <c:pt idx="144">
                  <c:v>17.3118027</c:v>
                </c:pt>
                <c:pt idx="145">
                  <c:v>3.19894729</c:v>
                </c:pt>
                <c:pt idx="146">
                  <c:v>3.23089788</c:v>
                </c:pt>
                <c:pt idx="147">
                  <c:v>3.25093441</c:v>
                </c:pt>
                <c:pt idx="148">
                  <c:v>3.16619158</c:v>
                </c:pt>
                <c:pt idx="149">
                  <c:v>3.154204</c:v>
                </c:pt>
                <c:pt idx="150">
                  <c:v>3.21187412</c:v>
                </c:pt>
                <c:pt idx="151">
                  <c:v>3.22100801</c:v>
                </c:pt>
                <c:pt idx="152">
                  <c:v>2.896068359999996</c:v>
                </c:pt>
                <c:pt idx="153">
                  <c:v>2.51133271</c:v>
                </c:pt>
                <c:pt idx="154">
                  <c:v>2.10259097</c:v>
                </c:pt>
                <c:pt idx="155">
                  <c:v>1.57009497</c:v>
                </c:pt>
                <c:pt idx="156">
                  <c:v>1.905668</c:v>
                </c:pt>
                <c:pt idx="157">
                  <c:v>1.8485338</c:v>
                </c:pt>
                <c:pt idx="158">
                  <c:v>1.84568886</c:v>
                </c:pt>
                <c:pt idx="159">
                  <c:v>1.5523226</c:v>
                </c:pt>
                <c:pt idx="160">
                  <c:v>1.34781526</c:v>
                </c:pt>
                <c:pt idx="161">
                  <c:v>1.34729439</c:v>
                </c:pt>
                <c:pt idx="162">
                  <c:v>1.31391278</c:v>
                </c:pt>
                <c:pt idx="163">
                  <c:v>1.34799735</c:v>
                </c:pt>
                <c:pt idx="164">
                  <c:v>1.31373934</c:v>
                </c:pt>
                <c:pt idx="165">
                  <c:v>1.27878983</c:v>
                </c:pt>
                <c:pt idx="166">
                  <c:v>1.24481186</c:v>
                </c:pt>
                <c:pt idx="167">
                  <c:v>1.1810563</c:v>
                </c:pt>
                <c:pt idx="168">
                  <c:v>1.14967833</c:v>
                </c:pt>
                <c:pt idx="169">
                  <c:v>1.11813269</c:v>
                </c:pt>
                <c:pt idx="170">
                  <c:v>1.06064831</c:v>
                </c:pt>
                <c:pt idx="171">
                  <c:v>1.0101958</c:v>
                </c:pt>
                <c:pt idx="172">
                  <c:v>0.958716859</c:v>
                </c:pt>
                <c:pt idx="173">
                  <c:v>0.838939227</c:v>
                </c:pt>
                <c:pt idx="174">
                  <c:v>0.817868187</c:v>
                </c:pt>
                <c:pt idx="175">
                  <c:v>0.728608469</c:v>
                </c:pt>
                <c:pt idx="176">
                  <c:v>0.636962262</c:v>
                </c:pt>
                <c:pt idx="177">
                  <c:v>0.621168599</c:v>
                </c:pt>
                <c:pt idx="178">
                  <c:v>0.543392303</c:v>
                </c:pt>
                <c:pt idx="179">
                  <c:v>0.489260519</c:v>
                </c:pt>
                <c:pt idx="180">
                  <c:v>0.335773886</c:v>
                </c:pt>
                <c:pt idx="181">
                  <c:v>2.18335206</c:v>
                </c:pt>
                <c:pt idx="182">
                  <c:v>3.74035664</c:v>
                </c:pt>
                <c:pt idx="183">
                  <c:v>4.13071316</c:v>
                </c:pt>
                <c:pt idx="184">
                  <c:v>4.70294061</c:v>
                </c:pt>
                <c:pt idx="185">
                  <c:v>5.191852509999991</c:v>
                </c:pt>
                <c:pt idx="186">
                  <c:v>5.68361148</c:v>
                </c:pt>
                <c:pt idx="187">
                  <c:v>6.679311839999991</c:v>
                </c:pt>
                <c:pt idx="188">
                  <c:v>7.13907153</c:v>
                </c:pt>
                <c:pt idx="189">
                  <c:v>7.75163611</c:v>
                </c:pt>
                <c:pt idx="190">
                  <c:v>8.447359699999997</c:v>
                </c:pt>
                <c:pt idx="191">
                  <c:v>9.60687988</c:v>
                </c:pt>
                <c:pt idx="192">
                  <c:v>8.761121399999997</c:v>
                </c:pt>
                <c:pt idx="193">
                  <c:v>9.17456984</c:v>
                </c:pt>
                <c:pt idx="194">
                  <c:v>9.98468067</c:v>
                </c:pt>
                <c:pt idx="195">
                  <c:v>10.641795</c:v>
                </c:pt>
                <c:pt idx="196">
                  <c:v>11.0847383</c:v>
                </c:pt>
                <c:pt idx="197">
                  <c:v>11.5030036</c:v>
                </c:pt>
                <c:pt idx="198">
                  <c:v>12.1027987</c:v>
                </c:pt>
                <c:pt idx="199">
                  <c:v>12.9645599</c:v>
                </c:pt>
                <c:pt idx="200">
                  <c:v>13.5028755</c:v>
                </c:pt>
                <c:pt idx="201">
                  <c:v>14.1011235</c:v>
                </c:pt>
                <c:pt idx="202">
                  <c:v>14.701848</c:v>
                </c:pt>
                <c:pt idx="203">
                  <c:v>15.3142826</c:v>
                </c:pt>
                <c:pt idx="204">
                  <c:v>17.1818205</c:v>
                </c:pt>
                <c:pt idx="205">
                  <c:v>15.7361763</c:v>
                </c:pt>
                <c:pt idx="206">
                  <c:v>16.242993</c:v>
                </c:pt>
                <c:pt idx="207">
                  <c:v>16.9433501</c:v>
                </c:pt>
                <c:pt idx="208">
                  <c:v>17.8186384</c:v>
                </c:pt>
                <c:pt idx="209">
                  <c:v>18.2213481</c:v>
                </c:pt>
                <c:pt idx="210">
                  <c:v>18.6609314</c:v>
                </c:pt>
                <c:pt idx="211">
                  <c:v>19.6336741</c:v>
                </c:pt>
                <c:pt idx="212">
                  <c:v>19.137354</c:v>
                </c:pt>
                <c:pt idx="213">
                  <c:v>20.1887287</c:v>
                </c:pt>
                <c:pt idx="214">
                  <c:v>21.3011818</c:v>
                </c:pt>
                <c:pt idx="215">
                  <c:v>20.7393646</c:v>
                </c:pt>
                <c:pt idx="216">
                  <c:v>22.5330863</c:v>
                </c:pt>
                <c:pt idx="217">
                  <c:v>21.8490253</c:v>
                </c:pt>
                <c:pt idx="218">
                  <c:v>22.9486681</c:v>
                </c:pt>
                <c:pt idx="219">
                  <c:v>23.7939679</c:v>
                </c:pt>
                <c:pt idx="220">
                  <c:v>24.8969761</c:v>
                </c:pt>
                <c:pt idx="221">
                  <c:v>25.96511</c:v>
                </c:pt>
                <c:pt idx="222">
                  <c:v>26.58364319999998</c:v>
                </c:pt>
                <c:pt idx="223">
                  <c:v>27.1711058</c:v>
                </c:pt>
                <c:pt idx="224">
                  <c:v>28.8622267</c:v>
                </c:pt>
                <c:pt idx="225">
                  <c:v>27.1243758</c:v>
                </c:pt>
                <c:pt idx="226">
                  <c:v>27.7584816</c:v>
                </c:pt>
                <c:pt idx="227">
                  <c:v>28.4886563</c:v>
                </c:pt>
                <c:pt idx="228">
                  <c:v>29.1682594</c:v>
                </c:pt>
                <c:pt idx="229">
                  <c:v>30.5394189</c:v>
                </c:pt>
                <c:pt idx="230">
                  <c:v>29.1550306</c:v>
                </c:pt>
                <c:pt idx="231">
                  <c:v>29.426557</c:v>
                </c:pt>
                <c:pt idx="232">
                  <c:v>30.1681913</c:v>
                </c:pt>
                <c:pt idx="233">
                  <c:v>30.7206634</c:v>
                </c:pt>
                <c:pt idx="234">
                  <c:v>29.9541916</c:v>
                </c:pt>
                <c:pt idx="235">
                  <c:v>31.5908378</c:v>
                </c:pt>
                <c:pt idx="236">
                  <c:v>31.7253453</c:v>
                </c:pt>
                <c:pt idx="237">
                  <c:v>32.5824272</c:v>
                </c:pt>
                <c:pt idx="238">
                  <c:v>33.0839689</c:v>
                </c:pt>
                <c:pt idx="239">
                  <c:v>33.3091789</c:v>
                </c:pt>
                <c:pt idx="240">
                  <c:v>33.2211548</c:v>
                </c:pt>
                <c:pt idx="241">
                  <c:v>33.6742232</c:v>
                </c:pt>
                <c:pt idx="242">
                  <c:v>34.1041617</c:v>
                </c:pt>
                <c:pt idx="243">
                  <c:v>34.4890568</c:v>
                </c:pt>
                <c:pt idx="244">
                  <c:v>35.0201794</c:v>
                </c:pt>
                <c:pt idx="245">
                  <c:v>35.2640204</c:v>
                </c:pt>
                <c:pt idx="246">
                  <c:v>35.6722388</c:v>
                </c:pt>
                <c:pt idx="247">
                  <c:v>36.8553329</c:v>
                </c:pt>
                <c:pt idx="248">
                  <c:v>36.6457222</c:v>
                </c:pt>
                <c:pt idx="249">
                  <c:v>25.6743242</c:v>
                </c:pt>
                <c:pt idx="250">
                  <c:v>36.38076169999999</c:v>
                </c:pt>
                <c:pt idx="251">
                  <c:v>36.8127731</c:v>
                </c:pt>
                <c:pt idx="252">
                  <c:v>25.499238</c:v>
                </c:pt>
                <c:pt idx="253">
                  <c:v>36.57428769999999</c:v>
                </c:pt>
                <c:pt idx="254">
                  <c:v>20.2972431</c:v>
                </c:pt>
                <c:pt idx="255">
                  <c:v>25.4490543</c:v>
                </c:pt>
                <c:pt idx="256">
                  <c:v>25.9294636</c:v>
                </c:pt>
              </c:numCache>
            </c:numRef>
          </c:xVal>
          <c:yVal>
            <c:numRef>
              <c:f>Compare!$B$2:$B$258</c:f>
              <c:numCache>
                <c:formatCode>0.00E+00</c:formatCode>
                <c:ptCount val="257"/>
                <c:pt idx="0">
                  <c:v>2.63703731E10</c:v>
                </c:pt>
                <c:pt idx="1">
                  <c:v>2.63912085E10</c:v>
                </c:pt>
                <c:pt idx="2">
                  <c:v>2.64550356E10</c:v>
                </c:pt>
                <c:pt idx="3">
                  <c:v>2.63608425E10</c:v>
                </c:pt>
                <c:pt idx="4">
                  <c:v>2.62534945E10</c:v>
                </c:pt>
                <c:pt idx="5">
                  <c:v>2.60439425E10</c:v>
                </c:pt>
                <c:pt idx="6">
                  <c:v>2.64017821E10</c:v>
                </c:pt>
                <c:pt idx="7">
                  <c:v>2.64355967E10</c:v>
                </c:pt>
                <c:pt idx="8">
                  <c:v>2.64985118E10</c:v>
                </c:pt>
                <c:pt idx="9">
                  <c:v>2.61134002E10</c:v>
                </c:pt>
                <c:pt idx="10">
                  <c:v>2.64708115E10</c:v>
                </c:pt>
                <c:pt idx="11">
                  <c:v>2.5608411E10</c:v>
                </c:pt>
                <c:pt idx="12">
                  <c:v>2.53438878E10</c:v>
                </c:pt>
                <c:pt idx="13">
                  <c:v>2.51365068E10</c:v>
                </c:pt>
                <c:pt idx="14">
                  <c:v>2.40593188E10</c:v>
                </c:pt>
                <c:pt idx="15">
                  <c:v>2.66714232E10</c:v>
                </c:pt>
                <c:pt idx="16">
                  <c:v>2.64438897E10</c:v>
                </c:pt>
                <c:pt idx="17">
                  <c:v>2.64056336E10</c:v>
                </c:pt>
                <c:pt idx="18">
                  <c:v>2.62259861E10</c:v>
                </c:pt>
                <c:pt idx="19">
                  <c:v>2.4748943E10</c:v>
                </c:pt>
                <c:pt idx="20">
                  <c:v>2.5729849E10</c:v>
                </c:pt>
                <c:pt idx="21">
                  <c:v>2.60177E10</c:v>
                </c:pt>
                <c:pt idx="22">
                  <c:v>2.52826965E10</c:v>
                </c:pt>
                <c:pt idx="23">
                  <c:v>2.48475172E10</c:v>
                </c:pt>
                <c:pt idx="24">
                  <c:v>2.40118778E10</c:v>
                </c:pt>
                <c:pt idx="25">
                  <c:v>2.4057481E10</c:v>
                </c:pt>
                <c:pt idx="26">
                  <c:v>2.36840893E10</c:v>
                </c:pt>
                <c:pt idx="27">
                  <c:v>2.30480884E10</c:v>
                </c:pt>
                <c:pt idx="28">
                  <c:v>2.23596327E10</c:v>
                </c:pt>
                <c:pt idx="29">
                  <c:v>2.20012502E10</c:v>
                </c:pt>
                <c:pt idx="30">
                  <c:v>2.14129262E10</c:v>
                </c:pt>
                <c:pt idx="31">
                  <c:v>2.07675594E10</c:v>
                </c:pt>
                <c:pt idx="32">
                  <c:v>2.01234837E10</c:v>
                </c:pt>
                <c:pt idx="33">
                  <c:v>1.91883665E10</c:v>
                </c:pt>
                <c:pt idx="34">
                  <c:v>1.9458509E10</c:v>
                </c:pt>
                <c:pt idx="35">
                  <c:v>1.87910868E10</c:v>
                </c:pt>
                <c:pt idx="36">
                  <c:v>1.83317839E10</c:v>
                </c:pt>
                <c:pt idx="37">
                  <c:v>1.78746835E10</c:v>
                </c:pt>
                <c:pt idx="38">
                  <c:v>1.75592881E10</c:v>
                </c:pt>
                <c:pt idx="39">
                  <c:v>1.74759218E10</c:v>
                </c:pt>
                <c:pt idx="40">
                  <c:v>1.75570533E10</c:v>
                </c:pt>
                <c:pt idx="41">
                  <c:v>1.71224752E10</c:v>
                </c:pt>
                <c:pt idx="43">
                  <c:v>1.63649474E10</c:v>
                </c:pt>
                <c:pt idx="44">
                  <c:v>1.66372284E10</c:v>
                </c:pt>
                <c:pt idx="45">
                  <c:v>1.69943901E10</c:v>
                </c:pt>
                <c:pt idx="46">
                  <c:v>1.65620815E10</c:v>
                </c:pt>
                <c:pt idx="47">
                  <c:v>1.72056321E10</c:v>
                </c:pt>
                <c:pt idx="48">
                  <c:v>1.68871287E10</c:v>
                </c:pt>
                <c:pt idx="49">
                  <c:v>1.70321574E10</c:v>
                </c:pt>
                <c:pt idx="50">
                  <c:v>1.69429999E10</c:v>
                </c:pt>
                <c:pt idx="51">
                  <c:v>1.68222395E10</c:v>
                </c:pt>
                <c:pt idx="52">
                  <c:v>1.66360132E10</c:v>
                </c:pt>
                <c:pt idx="53">
                  <c:v>1.67415977E10</c:v>
                </c:pt>
                <c:pt idx="54">
                  <c:v>1.65668913E10</c:v>
                </c:pt>
                <c:pt idx="55">
                  <c:v>1.66997448E10</c:v>
                </c:pt>
                <c:pt idx="56">
                  <c:v>1.66273577E10</c:v>
                </c:pt>
                <c:pt idx="57">
                  <c:v>1.65730119E10</c:v>
                </c:pt>
                <c:pt idx="58">
                  <c:v>1.64990334E10</c:v>
                </c:pt>
                <c:pt idx="59">
                  <c:v>1.64335289E10</c:v>
                </c:pt>
                <c:pt idx="60">
                  <c:v>1.62835061E10</c:v>
                </c:pt>
                <c:pt idx="61">
                  <c:v>1.65676929E10</c:v>
                </c:pt>
                <c:pt idx="62">
                  <c:v>1.6341323E10</c:v>
                </c:pt>
                <c:pt idx="63">
                  <c:v>1.56498273E10</c:v>
                </c:pt>
                <c:pt idx="64">
                  <c:v>1.61589255E10</c:v>
                </c:pt>
                <c:pt idx="65">
                  <c:v>1.5303832E10</c:v>
                </c:pt>
                <c:pt idx="66">
                  <c:v>1.64752671E10</c:v>
                </c:pt>
                <c:pt idx="67">
                  <c:v>1.69186822E10</c:v>
                </c:pt>
                <c:pt idx="68">
                  <c:v>2.02603459E10</c:v>
                </c:pt>
                <c:pt idx="69">
                  <c:v>1.72480957E10</c:v>
                </c:pt>
                <c:pt idx="70">
                  <c:v>1.74001294E10</c:v>
                </c:pt>
                <c:pt idx="71">
                  <c:v>1.67312428E10</c:v>
                </c:pt>
                <c:pt idx="72">
                  <c:v>1.59706142E10</c:v>
                </c:pt>
                <c:pt idx="73">
                  <c:v>1.61487075E10</c:v>
                </c:pt>
                <c:pt idx="74">
                  <c:v>1.59776804E10</c:v>
                </c:pt>
                <c:pt idx="75">
                  <c:v>1.54746932E10</c:v>
                </c:pt>
                <c:pt idx="76">
                  <c:v>1.59345344E10</c:v>
                </c:pt>
                <c:pt idx="77">
                  <c:v>1.40833411E10</c:v>
                </c:pt>
                <c:pt idx="78">
                  <c:v>1.47009293E10</c:v>
                </c:pt>
                <c:pt idx="79">
                  <c:v>1.31029655E10</c:v>
                </c:pt>
                <c:pt idx="80">
                  <c:v>1.25170769E10</c:v>
                </c:pt>
                <c:pt idx="81">
                  <c:v>1.80233753E10</c:v>
                </c:pt>
                <c:pt idx="82">
                  <c:v>1.44921826E10</c:v>
                </c:pt>
                <c:pt idx="83">
                  <c:v>1.44859562E10</c:v>
                </c:pt>
                <c:pt idx="84">
                  <c:v>1.18832255E10</c:v>
                </c:pt>
                <c:pt idx="85">
                  <c:v>1.15007067E10</c:v>
                </c:pt>
                <c:pt idx="86">
                  <c:v>1.6131545E10</c:v>
                </c:pt>
                <c:pt idx="87">
                  <c:v>1.40441415E10</c:v>
                </c:pt>
                <c:pt idx="88">
                  <c:v>1.40705846E10</c:v>
                </c:pt>
                <c:pt idx="89">
                  <c:v>1.369788E10</c:v>
                </c:pt>
                <c:pt idx="90">
                  <c:v>1.2524723E10</c:v>
                </c:pt>
                <c:pt idx="91">
                  <c:v>1.21921174E10</c:v>
                </c:pt>
                <c:pt idx="92">
                  <c:v>1.45218389E10</c:v>
                </c:pt>
                <c:pt idx="93">
                  <c:v>1.28011059E10</c:v>
                </c:pt>
                <c:pt idx="94">
                  <c:v>1.18962896E10</c:v>
                </c:pt>
              </c:numCache>
            </c:numRef>
          </c:yVal>
        </c:ser>
        <c:ser>
          <c:idx val="1"/>
          <c:order val="1"/>
          <c:tx>
            <c:v>TB9AES013 - EP</c:v>
          </c:tx>
          <c:spPr>
            <a:ln w="28575">
              <a:noFill/>
            </a:ln>
          </c:spPr>
          <c:xVal>
            <c:numRef>
              <c:f>Compare!$A$2:$A$258</c:f>
              <c:numCache>
                <c:formatCode>0.00E+00</c:formatCode>
                <c:ptCount val="257"/>
                <c:pt idx="0">
                  <c:v>2.31854121</c:v>
                </c:pt>
                <c:pt idx="1">
                  <c:v>4.03866016</c:v>
                </c:pt>
                <c:pt idx="2">
                  <c:v>4.04401901</c:v>
                </c:pt>
                <c:pt idx="3">
                  <c:v>4.03665024</c:v>
                </c:pt>
                <c:pt idx="4">
                  <c:v>4.027969999999994</c:v>
                </c:pt>
                <c:pt idx="5">
                  <c:v>4.5908506</c:v>
                </c:pt>
                <c:pt idx="6">
                  <c:v>4.04362938</c:v>
                </c:pt>
                <c:pt idx="7">
                  <c:v>3.37429668</c:v>
                </c:pt>
                <c:pt idx="8">
                  <c:v>2.99671116</c:v>
                </c:pt>
                <c:pt idx="9">
                  <c:v>2.24408064</c:v>
                </c:pt>
                <c:pt idx="10">
                  <c:v>1.77944166</c:v>
                </c:pt>
                <c:pt idx="11">
                  <c:v>1.44032806</c:v>
                </c:pt>
                <c:pt idx="12">
                  <c:v>1.08647048</c:v>
                </c:pt>
                <c:pt idx="13">
                  <c:v>1.05894283</c:v>
                </c:pt>
                <c:pt idx="14">
                  <c:v>0.767365442</c:v>
                </c:pt>
                <c:pt idx="15">
                  <c:v>4.354645899999991</c:v>
                </c:pt>
                <c:pt idx="16">
                  <c:v>4.706862</c:v>
                </c:pt>
                <c:pt idx="17">
                  <c:v>4.82104006</c:v>
                </c:pt>
                <c:pt idx="18">
                  <c:v>4.97611974</c:v>
                </c:pt>
                <c:pt idx="19">
                  <c:v>5.455481539999989</c:v>
                </c:pt>
                <c:pt idx="20">
                  <c:v>5.867605929999987</c:v>
                </c:pt>
                <c:pt idx="21">
                  <c:v>5.42083291</c:v>
                </c:pt>
                <c:pt idx="22">
                  <c:v>6.54855801</c:v>
                </c:pt>
                <c:pt idx="23">
                  <c:v>7.188498569999989</c:v>
                </c:pt>
                <c:pt idx="24">
                  <c:v>7.962134559999982</c:v>
                </c:pt>
                <c:pt idx="25">
                  <c:v>7.96291138</c:v>
                </c:pt>
                <c:pt idx="26">
                  <c:v>8.54330282</c:v>
                </c:pt>
                <c:pt idx="27">
                  <c:v>9.34352682</c:v>
                </c:pt>
                <c:pt idx="28">
                  <c:v>9.8158281</c:v>
                </c:pt>
                <c:pt idx="29">
                  <c:v>10.6315535</c:v>
                </c:pt>
                <c:pt idx="30">
                  <c:v>11.3855599</c:v>
                </c:pt>
                <c:pt idx="31">
                  <c:v>12.1727018</c:v>
                </c:pt>
                <c:pt idx="32">
                  <c:v>12.9841749</c:v>
                </c:pt>
                <c:pt idx="33">
                  <c:v>14.3003063</c:v>
                </c:pt>
                <c:pt idx="34">
                  <c:v>13.8410437</c:v>
                </c:pt>
                <c:pt idx="35">
                  <c:v>14.7272572</c:v>
                </c:pt>
                <c:pt idx="36">
                  <c:v>15.4728279</c:v>
                </c:pt>
                <c:pt idx="37">
                  <c:v>16.3947757</c:v>
                </c:pt>
                <c:pt idx="38">
                  <c:v>17.2787078</c:v>
                </c:pt>
                <c:pt idx="39">
                  <c:v>17.4744645</c:v>
                </c:pt>
                <c:pt idx="40">
                  <c:v>17.4813695</c:v>
                </c:pt>
                <c:pt idx="41">
                  <c:v>18.033731</c:v>
                </c:pt>
                <c:pt idx="43">
                  <c:v>18.6019062</c:v>
                </c:pt>
                <c:pt idx="44">
                  <c:v>21.820943</c:v>
                </c:pt>
                <c:pt idx="45">
                  <c:v>17.7716143</c:v>
                </c:pt>
                <c:pt idx="46">
                  <c:v>18.5044765</c:v>
                </c:pt>
                <c:pt idx="47">
                  <c:v>18.2729245</c:v>
                </c:pt>
                <c:pt idx="48">
                  <c:v>19.5598007</c:v>
                </c:pt>
                <c:pt idx="49">
                  <c:v>18.7834687</c:v>
                </c:pt>
                <c:pt idx="50">
                  <c:v>19.0726756</c:v>
                </c:pt>
                <c:pt idx="51">
                  <c:v>20.1949299</c:v>
                </c:pt>
                <c:pt idx="52">
                  <c:v>21.4057474</c:v>
                </c:pt>
                <c:pt idx="53">
                  <c:v>21.0108748</c:v>
                </c:pt>
                <c:pt idx="54">
                  <c:v>22.9261212</c:v>
                </c:pt>
                <c:pt idx="55">
                  <c:v>21.9428801</c:v>
                </c:pt>
                <c:pt idx="56">
                  <c:v>22.3858455</c:v>
                </c:pt>
                <c:pt idx="57">
                  <c:v>22.847962</c:v>
                </c:pt>
                <c:pt idx="58">
                  <c:v>23.3162606</c:v>
                </c:pt>
                <c:pt idx="59">
                  <c:v>23.8357493</c:v>
                </c:pt>
                <c:pt idx="60">
                  <c:v>24.7210702</c:v>
                </c:pt>
                <c:pt idx="61">
                  <c:v>24.5844703</c:v>
                </c:pt>
                <c:pt idx="62">
                  <c:v>25.6221086</c:v>
                </c:pt>
                <c:pt idx="63">
                  <c:v>27.0200861</c:v>
                </c:pt>
                <c:pt idx="64">
                  <c:v>26.4024045</c:v>
                </c:pt>
                <c:pt idx="65">
                  <c:v>30.1834611</c:v>
                </c:pt>
                <c:pt idx="66">
                  <c:v>24.5928522</c:v>
                </c:pt>
                <c:pt idx="67">
                  <c:v>29.5400996</c:v>
                </c:pt>
                <c:pt idx="68">
                  <c:v>12.3635039</c:v>
                </c:pt>
                <c:pt idx="69">
                  <c:v>18.9811636</c:v>
                </c:pt>
                <c:pt idx="70">
                  <c:v>18.6147961</c:v>
                </c:pt>
                <c:pt idx="71">
                  <c:v>22.1002659</c:v>
                </c:pt>
                <c:pt idx="72">
                  <c:v>26.9079038</c:v>
                </c:pt>
                <c:pt idx="73">
                  <c:v>27.3171262</c:v>
                </c:pt>
                <c:pt idx="74">
                  <c:v>27.8937209</c:v>
                </c:pt>
                <c:pt idx="75">
                  <c:v>30.6430526</c:v>
                </c:pt>
                <c:pt idx="76">
                  <c:v>31.3975152</c:v>
                </c:pt>
                <c:pt idx="77">
                  <c:v>32.94048979999999</c:v>
                </c:pt>
                <c:pt idx="78">
                  <c:v>33.120127</c:v>
                </c:pt>
                <c:pt idx="79">
                  <c:v>35.0930916</c:v>
                </c:pt>
                <c:pt idx="80">
                  <c:v>36.0671016</c:v>
                </c:pt>
                <c:pt idx="81">
                  <c:v>32.2833931</c:v>
                </c:pt>
                <c:pt idx="82">
                  <c:v>32.9341982</c:v>
                </c:pt>
                <c:pt idx="83">
                  <c:v>33.0056171</c:v>
                </c:pt>
                <c:pt idx="84">
                  <c:v>36.4382447</c:v>
                </c:pt>
                <c:pt idx="85">
                  <c:v>36.7171813</c:v>
                </c:pt>
                <c:pt idx="86">
                  <c:v>23.3056437</c:v>
                </c:pt>
                <c:pt idx="87">
                  <c:v>33.6822893</c:v>
                </c:pt>
                <c:pt idx="88">
                  <c:v>33.91122859999999</c:v>
                </c:pt>
                <c:pt idx="89">
                  <c:v>34.6979275</c:v>
                </c:pt>
                <c:pt idx="90">
                  <c:v>36.5073287</c:v>
                </c:pt>
                <c:pt idx="91">
                  <c:v>37.05708009999999</c:v>
                </c:pt>
                <c:pt idx="92">
                  <c:v>33.232964</c:v>
                </c:pt>
                <c:pt idx="93">
                  <c:v>36.0503767</c:v>
                </c:pt>
                <c:pt idx="94">
                  <c:v>37.2864345</c:v>
                </c:pt>
                <c:pt idx="95">
                  <c:v>2.853665859999999</c:v>
                </c:pt>
                <c:pt idx="96">
                  <c:v>3.371886109999997</c:v>
                </c:pt>
                <c:pt idx="97">
                  <c:v>3.30950465</c:v>
                </c:pt>
                <c:pt idx="98">
                  <c:v>3.312838499999992</c:v>
                </c:pt>
                <c:pt idx="99">
                  <c:v>3.30755818</c:v>
                </c:pt>
                <c:pt idx="100">
                  <c:v>3.28357164</c:v>
                </c:pt>
                <c:pt idx="101">
                  <c:v>3.31140422</c:v>
                </c:pt>
                <c:pt idx="102">
                  <c:v>3.30054728</c:v>
                </c:pt>
                <c:pt idx="103">
                  <c:v>3.30805483</c:v>
                </c:pt>
                <c:pt idx="104">
                  <c:v>3.04815195</c:v>
                </c:pt>
                <c:pt idx="105">
                  <c:v>2.61500755</c:v>
                </c:pt>
                <c:pt idx="106">
                  <c:v>2.18242174</c:v>
                </c:pt>
                <c:pt idx="107">
                  <c:v>1.9193788</c:v>
                </c:pt>
                <c:pt idx="108">
                  <c:v>1.62547134</c:v>
                </c:pt>
                <c:pt idx="109">
                  <c:v>1.62763356</c:v>
                </c:pt>
                <c:pt idx="110">
                  <c:v>1.31284381</c:v>
                </c:pt>
                <c:pt idx="111">
                  <c:v>1.06726708</c:v>
                </c:pt>
                <c:pt idx="112">
                  <c:v>0.886612749</c:v>
                </c:pt>
                <c:pt idx="113">
                  <c:v>0.641827911</c:v>
                </c:pt>
                <c:pt idx="114">
                  <c:v>0.536762727</c:v>
                </c:pt>
                <c:pt idx="115">
                  <c:v>3.19672492</c:v>
                </c:pt>
                <c:pt idx="116">
                  <c:v>3.60862698</c:v>
                </c:pt>
                <c:pt idx="117">
                  <c:v>3.97407736</c:v>
                </c:pt>
                <c:pt idx="118">
                  <c:v>4.27507673</c:v>
                </c:pt>
                <c:pt idx="119">
                  <c:v>4.813432619999991</c:v>
                </c:pt>
                <c:pt idx="120">
                  <c:v>5.294110719999987</c:v>
                </c:pt>
                <c:pt idx="121">
                  <c:v>6.046915629999989</c:v>
                </c:pt>
                <c:pt idx="122">
                  <c:v>6.66669306</c:v>
                </c:pt>
                <c:pt idx="123">
                  <c:v>7.46078975</c:v>
                </c:pt>
                <c:pt idx="124">
                  <c:v>7.98355091</c:v>
                </c:pt>
                <c:pt idx="125">
                  <c:v>8.68528002</c:v>
                </c:pt>
                <c:pt idx="126">
                  <c:v>9.29666505</c:v>
                </c:pt>
                <c:pt idx="127">
                  <c:v>9.94640276</c:v>
                </c:pt>
                <c:pt idx="128">
                  <c:v>10.721887</c:v>
                </c:pt>
                <c:pt idx="129">
                  <c:v>11.7297424</c:v>
                </c:pt>
                <c:pt idx="130">
                  <c:v>12.2276572</c:v>
                </c:pt>
                <c:pt idx="131">
                  <c:v>12.6318618</c:v>
                </c:pt>
                <c:pt idx="132">
                  <c:v>13.5665253</c:v>
                </c:pt>
                <c:pt idx="133">
                  <c:v>14.3184977</c:v>
                </c:pt>
                <c:pt idx="134">
                  <c:v>14.9761664</c:v>
                </c:pt>
                <c:pt idx="135">
                  <c:v>15.5291986</c:v>
                </c:pt>
                <c:pt idx="136">
                  <c:v>15.5508187</c:v>
                </c:pt>
                <c:pt idx="137">
                  <c:v>16.4588798</c:v>
                </c:pt>
                <c:pt idx="138">
                  <c:v>17.0641875</c:v>
                </c:pt>
                <c:pt idx="139">
                  <c:v>17.0408722</c:v>
                </c:pt>
                <c:pt idx="140">
                  <c:v>17.1743819</c:v>
                </c:pt>
                <c:pt idx="141">
                  <c:v>17.3182819</c:v>
                </c:pt>
                <c:pt idx="142">
                  <c:v>17.2420063</c:v>
                </c:pt>
                <c:pt idx="143">
                  <c:v>17.2175535</c:v>
                </c:pt>
                <c:pt idx="144">
                  <c:v>17.3118027</c:v>
                </c:pt>
                <c:pt idx="145">
                  <c:v>3.19894729</c:v>
                </c:pt>
                <c:pt idx="146">
                  <c:v>3.23089788</c:v>
                </c:pt>
                <c:pt idx="147">
                  <c:v>3.25093441</c:v>
                </c:pt>
                <c:pt idx="148">
                  <c:v>3.16619158</c:v>
                </c:pt>
                <c:pt idx="149">
                  <c:v>3.154204</c:v>
                </c:pt>
                <c:pt idx="150">
                  <c:v>3.21187412</c:v>
                </c:pt>
                <c:pt idx="151">
                  <c:v>3.22100801</c:v>
                </c:pt>
                <c:pt idx="152">
                  <c:v>2.896068359999996</c:v>
                </c:pt>
                <c:pt idx="153">
                  <c:v>2.51133271</c:v>
                </c:pt>
                <c:pt idx="154">
                  <c:v>2.10259097</c:v>
                </c:pt>
                <c:pt idx="155">
                  <c:v>1.57009497</c:v>
                </c:pt>
                <c:pt idx="156">
                  <c:v>1.905668</c:v>
                </c:pt>
                <c:pt idx="157">
                  <c:v>1.8485338</c:v>
                </c:pt>
                <c:pt idx="158">
                  <c:v>1.84568886</c:v>
                </c:pt>
                <c:pt idx="159">
                  <c:v>1.5523226</c:v>
                </c:pt>
                <c:pt idx="160">
                  <c:v>1.34781526</c:v>
                </c:pt>
                <c:pt idx="161">
                  <c:v>1.34729439</c:v>
                </c:pt>
                <c:pt idx="162">
                  <c:v>1.31391278</c:v>
                </c:pt>
                <c:pt idx="163">
                  <c:v>1.34799735</c:v>
                </c:pt>
                <c:pt idx="164">
                  <c:v>1.31373934</c:v>
                </c:pt>
                <c:pt idx="165">
                  <c:v>1.27878983</c:v>
                </c:pt>
                <c:pt idx="166">
                  <c:v>1.24481186</c:v>
                </c:pt>
                <c:pt idx="167">
                  <c:v>1.1810563</c:v>
                </c:pt>
                <c:pt idx="168">
                  <c:v>1.14967833</c:v>
                </c:pt>
                <c:pt idx="169">
                  <c:v>1.11813269</c:v>
                </c:pt>
                <c:pt idx="170">
                  <c:v>1.06064831</c:v>
                </c:pt>
                <c:pt idx="171">
                  <c:v>1.0101958</c:v>
                </c:pt>
                <c:pt idx="172">
                  <c:v>0.958716859</c:v>
                </c:pt>
                <c:pt idx="173">
                  <c:v>0.838939227</c:v>
                </c:pt>
                <c:pt idx="174">
                  <c:v>0.817868187</c:v>
                </c:pt>
                <c:pt idx="175">
                  <c:v>0.728608469</c:v>
                </c:pt>
                <c:pt idx="176">
                  <c:v>0.636962262</c:v>
                </c:pt>
                <c:pt idx="177">
                  <c:v>0.621168599</c:v>
                </c:pt>
                <c:pt idx="178">
                  <c:v>0.543392303</c:v>
                </c:pt>
                <c:pt idx="179">
                  <c:v>0.489260519</c:v>
                </c:pt>
                <c:pt idx="180">
                  <c:v>0.335773886</c:v>
                </c:pt>
                <c:pt idx="181">
                  <c:v>2.18335206</c:v>
                </c:pt>
                <c:pt idx="182">
                  <c:v>3.74035664</c:v>
                </c:pt>
                <c:pt idx="183">
                  <c:v>4.13071316</c:v>
                </c:pt>
                <c:pt idx="184">
                  <c:v>4.70294061</c:v>
                </c:pt>
                <c:pt idx="185">
                  <c:v>5.191852509999991</c:v>
                </c:pt>
                <c:pt idx="186">
                  <c:v>5.68361148</c:v>
                </c:pt>
                <c:pt idx="187">
                  <c:v>6.679311839999991</c:v>
                </c:pt>
                <c:pt idx="188">
                  <c:v>7.13907153</c:v>
                </c:pt>
                <c:pt idx="189">
                  <c:v>7.75163611</c:v>
                </c:pt>
                <c:pt idx="190">
                  <c:v>8.447359699999997</c:v>
                </c:pt>
                <c:pt idx="191">
                  <c:v>9.60687988</c:v>
                </c:pt>
                <c:pt idx="192">
                  <c:v>8.761121399999997</c:v>
                </c:pt>
                <c:pt idx="193">
                  <c:v>9.17456984</c:v>
                </c:pt>
                <c:pt idx="194">
                  <c:v>9.98468067</c:v>
                </c:pt>
                <c:pt idx="195">
                  <c:v>10.641795</c:v>
                </c:pt>
                <c:pt idx="196">
                  <c:v>11.0847383</c:v>
                </c:pt>
                <c:pt idx="197">
                  <c:v>11.5030036</c:v>
                </c:pt>
                <c:pt idx="198">
                  <c:v>12.1027987</c:v>
                </c:pt>
                <c:pt idx="199">
                  <c:v>12.9645599</c:v>
                </c:pt>
                <c:pt idx="200">
                  <c:v>13.5028755</c:v>
                </c:pt>
                <c:pt idx="201">
                  <c:v>14.1011235</c:v>
                </c:pt>
                <c:pt idx="202">
                  <c:v>14.701848</c:v>
                </c:pt>
                <c:pt idx="203">
                  <c:v>15.3142826</c:v>
                </c:pt>
                <c:pt idx="204">
                  <c:v>17.1818205</c:v>
                </c:pt>
                <c:pt idx="205">
                  <c:v>15.7361763</c:v>
                </c:pt>
                <c:pt idx="206">
                  <c:v>16.242993</c:v>
                </c:pt>
                <c:pt idx="207">
                  <c:v>16.9433501</c:v>
                </c:pt>
                <c:pt idx="208">
                  <c:v>17.8186384</c:v>
                </c:pt>
                <c:pt idx="209">
                  <c:v>18.2213481</c:v>
                </c:pt>
                <c:pt idx="210">
                  <c:v>18.6609314</c:v>
                </c:pt>
                <c:pt idx="211">
                  <c:v>19.6336741</c:v>
                </c:pt>
                <c:pt idx="212">
                  <c:v>19.137354</c:v>
                </c:pt>
                <c:pt idx="213">
                  <c:v>20.1887287</c:v>
                </c:pt>
                <c:pt idx="214">
                  <c:v>21.3011818</c:v>
                </c:pt>
                <c:pt idx="215">
                  <c:v>20.7393646</c:v>
                </c:pt>
                <c:pt idx="216">
                  <c:v>22.5330863</c:v>
                </c:pt>
                <c:pt idx="217">
                  <c:v>21.8490253</c:v>
                </c:pt>
                <c:pt idx="218">
                  <c:v>22.9486681</c:v>
                </c:pt>
                <c:pt idx="219">
                  <c:v>23.7939679</c:v>
                </c:pt>
                <c:pt idx="220">
                  <c:v>24.8969761</c:v>
                </c:pt>
                <c:pt idx="221">
                  <c:v>25.96511</c:v>
                </c:pt>
                <c:pt idx="222">
                  <c:v>26.58364319999998</c:v>
                </c:pt>
                <c:pt idx="223">
                  <c:v>27.1711058</c:v>
                </c:pt>
                <c:pt idx="224">
                  <c:v>28.8622267</c:v>
                </c:pt>
                <c:pt idx="225">
                  <c:v>27.1243758</c:v>
                </c:pt>
                <c:pt idx="226">
                  <c:v>27.7584816</c:v>
                </c:pt>
                <c:pt idx="227">
                  <c:v>28.4886563</c:v>
                </c:pt>
                <c:pt idx="228">
                  <c:v>29.1682594</c:v>
                </c:pt>
                <c:pt idx="229">
                  <c:v>30.5394189</c:v>
                </c:pt>
                <c:pt idx="230">
                  <c:v>29.1550306</c:v>
                </c:pt>
                <c:pt idx="231">
                  <c:v>29.426557</c:v>
                </c:pt>
                <c:pt idx="232">
                  <c:v>30.1681913</c:v>
                </c:pt>
                <c:pt idx="233">
                  <c:v>30.7206634</c:v>
                </c:pt>
                <c:pt idx="234">
                  <c:v>29.9541916</c:v>
                </c:pt>
                <c:pt idx="235">
                  <c:v>31.5908378</c:v>
                </c:pt>
                <c:pt idx="236">
                  <c:v>31.7253453</c:v>
                </c:pt>
                <c:pt idx="237">
                  <c:v>32.5824272</c:v>
                </c:pt>
                <c:pt idx="238">
                  <c:v>33.0839689</c:v>
                </c:pt>
                <c:pt idx="239">
                  <c:v>33.3091789</c:v>
                </c:pt>
                <c:pt idx="240">
                  <c:v>33.2211548</c:v>
                </c:pt>
                <c:pt idx="241">
                  <c:v>33.6742232</c:v>
                </c:pt>
                <c:pt idx="242">
                  <c:v>34.1041617</c:v>
                </c:pt>
                <c:pt idx="243">
                  <c:v>34.4890568</c:v>
                </c:pt>
                <c:pt idx="244">
                  <c:v>35.0201794</c:v>
                </c:pt>
                <c:pt idx="245">
                  <c:v>35.2640204</c:v>
                </c:pt>
                <c:pt idx="246">
                  <c:v>35.6722388</c:v>
                </c:pt>
                <c:pt idx="247">
                  <c:v>36.8553329</c:v>
                </c:pt>
                <c:pt idx="248">
                  <c:v>36.6457222</c:v>
                </c:pt>
                <c:pt idx="249">
                  <c:v>25.6743242</c:v>
                </c:pt>
                <c:pt idx="250">
                  <c:v>36.38076169999999</c:v>
                </c:pt>
                <c:pt idx="251">
                  <c:v>36.8127731</c:v>
                </c:pt>
                <c:pt idx="252">
                  <c:v>25.499238</c:v>
                </c:pt>
                <c:pt idx="253">
                  <c:v>36.57428769999999</c:v>
                </c:pt>
                <c:pt idx="254">
                  <c:v>20.2972431</c:v>
                </c:pt>
                <c:pt idx="255">
                  <c:v>25.4490543</c:v>
                </c:pt>
                <c:pt idx="256">
                  <c:v>25.9294636</c:v>
                </c:pt>
              </c:numCache>
            </c:numRef>
          </c:xVal>
          <c:yVal>
            <c:numRef>
              <c:f>Compare!$C$2:$C$258</c:f>
              <c:numCache>
                <c:formatCode>General</c:formatCode>
                <c:ptCount val="257"/>
                <c:pt idx="95" formatCode="0.00E+00">
                  <c:v>2.14178687E10</c:v>
                </c:pt>
                <c:pt idx="96" formatCode="0.00E+00">
                  <c:v>2.05776466E10</c:v>
                </c:pt>
                <c:pt idx="97" formatCode="0.00E+00">
                  <c:v>1.98150427E10</c:v>
                </c:pt>
                <c:pt idx="98" formatCode="0.00E+00">
                  <c:v>1.98586737E10</c:v>
                </c:pt>
                <c:pt idx="99" formatCode="0.00E+00">
                  <c:v>1.98015269E10</c:v>
                </c:pt>
                <c:pt idx="100" formatCode="0.00E+00">
                  <c:v>1.95116438E10</c:v>
                </c:pt>
                <c:pt idx="101" formatCode="0.00E+00">
                  <c:v>1.98548793E10</c:v>
                </c:pt>
                <c:pt idx="102" formatCode="0.00E+00">
                  <c:v>1.97350636E10</c:v>
                </c:pt>
                <c:pt idx="103" formatCode="0.00E+00">
                  <c:v>1.98358949E10</c:v>
                </c:pt>
                <c:pt idx="104" formatCode="0.00E+00">
                  <c:v>1.98266056E10</c:v>
                </c:pt>
                <c:pt idx="105" formatCode="0.00E+00">
                  <c:v>1.97143764E10</c:v>
                </c:pt>
                <c:pt idx="106" formatCode="0.00E+00">
                  <c:v>1.96831408E10</c:v>
                </c:pt>
                <c:pt idx="107" formatCode="0.00E+00">
                  <c:v>1.97425911E10</c:v>
                </c:pt>
                <c:pt idx="108" formatCode="0.00E+00">
                  <c:v>1.93675342E10</c:v>
                </c:pt>
                <c:pt idx="109" formatCode="0.00E+00">
                  <c:v>1.92938912E10</c:v>
                </c:pt>
                <c:pt idx="110" formatCode="0.00E+00">
                  <c:v>1.87361368E10</c:v>
                </c:pt>
                <c:pt idx="111" formatCode="0.00E+00">
                  <c:v>1.82991578E10</c:v>
                </c:pt>
                <c:pt idx="112" formatCode="0.00E+00">
                  <c:v>1.79030262E10</c:v>
                </c:pt>
                <c:pt idx="113" formatCode="0.00E+00">
                  <c:v>1.70685845E10</c:v>
                </c:pt>
                <c:pt idx="114" formatCode="0.00E+00">
                  <c:v>1.64905752E10</c:v>
                </c:pt>
                <c:pt idx="115" formatCode="0.00E+00">
                  <c:v>2.00301935E10</c:v>
                </c:pt>
                <c:pt idx="116" formatCode="0.00E+00">
                  <c:v>1.98469891E10</c:v>
                </c:pt>
                <c:pt idx="117" formatCode="0.00E+00">
                  <c:v>1.96916088E10</c:v>
                </c:pt>
                <c:pt idx="118" formatCode="0.00E+00">
                  <c:v>1.92726895E10</c:v>
                </c:pt>
                <c:pt idx="119" formatCode="0.00E+00">
                  <c:v>1.91034471E10</c:v>
                </c:pt>
                <c:pt idx="120" formatCode="0.00E+00">
                  <c:v>1.89403029E10</c:v>
                </c:pt>
                <c:pt idx="121" formatCode="0.00E+00">
                  <c:v>1.86332744E10</c:v>
                </c:pt>
                <c:pt idx="122" formatCode="0.00E+00">
                  <c:v>1.83683826E10</c:v>
                </c:pt>
                <c:pt idx="123" formatCode="0.00E+00">
                  <c:v>1.80004648E10</c:v>
                </c:pt>
                <c:pt idx="124" formatCode="0.00E+00">
                  <c:v>1.76902104E10</c:v>
                </c:pt>
                <c:pt idx="125" formatCode="0.00E+00">
                  <c:v>1.75323951E10</c:v>
                </c:pt>
                <c:pt idx="126" formatCode="0.00E+00">
                  <c:v>1.72189139E10</c:v>
                </c:pt>
                <c:pt idx="127" formatCode="0.00E+00">
                  <c:v>1.67331537E10</c:v>
                </c:pt>
                <c:pt idx="128" formatCode="0.00E+00">
                  <c:v>1.65745628E10</c:v>
                </c:pt>
                <c:pt idx="129" formatCode="0.00E+00">
                  <c:v>1.61186693E10</c:v>
                </c:pt>
                <c:pt idx="130" formatCode="0.00E+00">
                  <c:v>1.60529181E10</c:v>
                </c:pt>
                <c:pt idx="131" formatCode="0.00E+00">
                  <c:v>1.58290664E10</c:v>
                </c:pt>
                <c:pt idx="132" formatCode="0.00E+00">
                  <c:v>1.54254755E10</c:v>
                </c:pt>
                <c:pt idx="133" formatCode="0.00E+00">
                  <c:v>1.51616581E10</c:v>
                </c:pt>
                <c:pt idx="134" formatCode="0.00E+00">
                  <c:v>1.50391084E10</c:v>
                </c:pt>
                <c:pt idx="135" formatCode="0.00E+00">
                  <c:v>1.48873582E10</c:v>
                </c:pt>
                <c:pt idx="136" formatCode="0.00E+00">
                  <c:v>1.49312785E10</c:v>
                </c:pt>
                <c:pt idx="137" formatCode="0.00E+00">
                  <c:v>1.46421455E10</c:v>
                </c:pt>
                <c:pt idx="138" formatCode="0.00E+00">
                  <c:v>1.44591982E10</c:v>
                </c:pt>
                <c:pt idx="139" formatCode="0.00E+00">
                  <c:v>1.45805725E10</c:v>
                </c:pt>
                <c:pt idx="140" formatCode="0.00E+00">
                  <c:v>1.45202386E10</c:v>
                </c:pt>
                <c:pt idx="141" formatCode="0.00E+00">
                  <c:v>1.44408203E10</c:v>
                </c:pt>
                <c:pt idx="142" formatCode="0.00E+00">
                  <c:v>1.44770017E10</c:v>
                </c:pt>
                <c:pt idx="143" formatCode="0.00E+00">
                  <c:v>1.43695957E10</c:v>
                </c:pt>
                <c:pt idx="144" formatCode="0.00E+00">
                  <c:v>1.43990476E10</c:v>
                </c:pt>
              </c:numCache>
            </c:numRef>
          </c:yVal>
        </c:ser>
        <c:ser>
          <c:idx val="2"/>
          <c:order val="2"/>
          <c:tx>
            <c:v>TB9AES017 - EP</c:v>
          </c:tx>
          <c:spPr>
            <a:ln w="28575">
              <a:noFill/>
            </a:ln>
          </c:spPr>
          <c:marker>
            <c:spPr>
              <a:solidFill>
                <a:srgbClr val="0000FF"/>
              </a:solidFill>
            </c:spPr>
          </c:marker>
          <c:xVal>
            <c:numRef>
              <c:f>Compare!$A$2:$A$258</c:f>
              <c:numCache>
                <c:formatCode>0.00E+00</c:formatCode>
                <c:ptCount val="257"/>
                <c:pt idx="0">
                  <c:v>2.31854121</c:v>
                </c:pt>
                <c:pt idx="1">
                  <c:v>4.03866016</c:v>
                </c:pt>
                <c:pt idx="2">
                  <c:v>4.04401901</c:v>
                </c:pt>
                <c:pt idx="3">
                  <c:v>4.03665024</c:v>
                </c:pt>
                <c:pt idx="4">
                  <c:v>4.027969999999994</c:v>
                </c:pt>
                <c:pt idx="5">
                  <c:v>4.5908506</c:v>
                </c:pt>
                <c:pt idx="6">
                  <c:v>4.04362938</c:v>
                </c:pt>
                <c:pt idx="7">
                  <c:v>3.37429668</c:v>
                </c:pt>
                <c:pt idx="8">
                  <c:v>2.99671116</c:v>
                </c:pt>
                <c:pt idx="9">
                  <c:v>2.24408064</c:v>
                </c:pt>
                <c:pt idx="10">
                  <c:v>1.77944166</c:v>
                </c:pt>
                <c:pt idx="11">
                  <c:v>1.44032806</c:v>
                </c:pt>
                <c:pt idx="12">
                  <c:v>1.08647048</c:v>
                </c:pt>
                <c:pt idx="13">
                  <c:v>1.05894283</c:v>
                </c:pt>
                <c:pt idx="14">
                  <c:v>0.767365442</c:v>
                </c:pt>
                <c:pt idx="15">
                  <c:v>4.354645899999991</c:v>
                </c:pt>
                <c:pt idx="16">
                  <c:v>4.706862</c:v>
                </c:pt>
                <c:pt idx="17">
                  <c:v>4.82104006</c:v>
                </c:pt>
                <c:pt idx="18">
                  <c:v>4.97611974</c:v>
                </c:pt>
                <c:pt idx="19">
                  <c:v>5.455481539999989</c:v>
                </c:pt>
                <c:pt idx="20">
                  <c:v>5.867605929999987</c:v>
                </c:pt>
                <c:pt idx="21">
                  <c:v>5.42083291</c:v>
                </c:pt>
                <c:pt idx="22">
                  <c:v>6.54855801</c:v>
                </c:pt>
                <c:pt idx="23">
                  <c:v>7.188498569999989</c:v>
                </c:pt>
                <c:pt idx="24">
                  <c:v>7.962134559999982</c:v>
                </c:pt>
                <c:pt idx="25">
                  <c:v>7.96291138</c:v>
                </c:pt>
                <c:pt idx="26">
                  <c:v>8.54330282</c:v>
                </c:pt>
                <c:pt idx="27">
                  <c:v>9.34352682</c:v>
                </c:pt>
                <c:pt idx="28">
                  <c:v>9.8158281</c:v>
                </c:pt>
                <c:pt idx="29">
                  <c:v>10.6315535</c:v>
                </c:pt>
                <c:pt idx="30">
                  <c:v>11.3855599</c:v>
                </c:pt>
                <c:pt idx="31">
                  <c:v>12.1727018</c:v>
                </c:pt>
                <c:pt idx="32">
                  <c:v>12.9841749</c:v>
                </c:pt>
                <c:pt idx="33">
                  <c:v>14.3003063</c:v>
                </c:pt>
                <c:pt idx="34">
                  <c:v>13.8410437</c:v>
                </c:pt>
                <c:pt idx="35">
                  <c:v>14.7272572</c:v>
                </c:pt>
                <c:pt idx="36">
                  <c:v>15.4728279</c:v>
                </c:pt>
                <c:pt idx="37">
                  <c:v>16.3947757</c:v>
                </c:pt>
                <c:pt idx="38">
                  <c:v>17.2787078</c:v>
                </c:pt>
                <c:pt idx="39">
                  <c:v>17.4744645</c:v>
                </c:pt>
                <c:pt idx="40">
                  <c:v>17.4813695</c:v>
                </c:pt>
                <c:pt idx="41">
                  <c:v>18.033731</c:v>
                </c:pt>
                <c:pt idx="43">
                  <c:v>18.6019062</c:v>
                </c:pt>
                <c:pt idx="44">
                  <c:v>21.820943</c:v>
                </c:pt>
                <c:pt idx="45">
                  <c:v>17.7716143</c:v>
                </c:pt>
                <c:pt idx="46">
                  <c:v>18.5044765</c:v>
                </c:pt>
                <c:pt idx="47">
                  <c:v>18.2729245</c:v>
                </c:pt>
                <c:pt idx="48">
                  <c:v>19.5598007</c:v>
                </c:pt>
                <c:pt idx="49">
                  <c:v>18.7834687</c:v>
                </c:pt>
                <c:pt idx="50">
                  <c:v>19.0726756</c:v>
                </c:pt>
                <c:pt idx="51">
                  <c:v>20.1949299</c:v>
                </c:pt>
                <c:pt idx="52">
                  <c:v>21.4057474</c:v>
                </c:pt>
                <c:pt idx="53">
                  <c:v>21.0108748</c:v>
                </c:pt>
                <c:pt idx="54">
                  <c:v>22.9261212</c:v>
                </c:pt>
                <c:pt idx="55">
                  <c:v>21.9428801</c:v>
                </c:pt>
                <c:pt idx="56">
                  <c:v>22.3858455</c:v>
                </c:pt>
                <c:pt idx="57">
                  <c:v>22.847962</c:v>
                </c:pt>
                <c:pt idx="58">
                  <c:v>23.3162606</c:v>
                </c:pt>
                <c:pt idx="59">
                  <c:v>23.8357493</c:v>
                </c:pt>
                <c:pt idx="60">
                  <c:v>24.7210702</c:v>
                </c:pt>
                <c:pt idx="61">
                  <c:v>24.5844703</c:v>
                </c:pt>
                <c:pt idx="62">
                  <c:v>25.6221086</c:v>
                </c:pt>
                <c:pt idx="63">
                  <c:v>27.0200861</c:v>
                </c:pt>
                <c:pt idx="64">
                  <c:v>26.4024045</c:v>
                </c:pt>
                <c:pt idx="65">
                  <c:v>30.1834611</c:v>
                </c:pt>
                <c:pt idx="66">
                  <c:v>24.5928522</c:v>
                </c:pt>
                <c:pt idx="67">
                  <c:v>29.5400996</c:v>
                </c:pt>
                <c:pt idx="68">
                  <c:v>12.3635039</c:v>
                </c:pt>
                <c:pt idx="69">
                  <c:v>18.9811636</c:v>
                </c:pt>
                <c:pt idx="70">
                  <c:v>18.6147961</c:v>
                </c:pt>
                <c:pt idx="71">
                  <c:v>22.1002659</c:v>
                </c:pt>
                <c:pt idx="72">
                  <c:v>26.9079038</c:v>
                </c:pt>
                <c:pt idx="73">
                  <c:v>27.3171262</c:v>
                </c:pt>
                <c:pt idx="74">
                  <c:v>27.8937209</c:v>
                </c:pt>
                <c:pt idx="75">
                  <c:v>30.6430526</c:v>
                </c:pt>
                <c:pt idx="76">
                  <c:v>31.3975152</c:v>
                </c:pt>
                <c:pt idx="77">
                  <c:v>32.94048979999999</c:v>
                </c:pt>
                <c:pt idx="78">
                  <c:v>33.120127</c:v>
                </c:pt>
                <c:pt idx="79">
                  <c:v>35.0930916</c:v>
                </c:pt>
                <c:pt idx="80">
                  <c:v>36.0671016</c:v>
                </c:pt>
                <c:pt idx="81">
                  <c:v>32.2833931</c:v>
                </c:pt>
                <c:pt idx="82">
                  <c:v>32.9341982</c:v>
                </c:pt>
                <c:pt idx="83">
                  <c:v>33.0056171</c:v>
                </c:pt>
                <c:pt idx="84">
                  <c:v>36.4382447</c:v>
                </c:pt>
                <c:pt idx="85">
                  <c:v>36.7171813</c:v>
                </c:pt>
                <c:pt idx="86">
                  <c:v>23.3056437</c:v>
                </c:pt>
                <c:pt idx="87">
                  <c:v>33.6822893</c:v>
                </c:pt>
                <c:pt idx="88">
                  <c:v>33.91122859999999</c:v>
                </c:pt>
                <c:pt idx="89">
                  <c:v>34.6979275</c:v>
                </c:pt>
                <c:pt idx="90">
                  <c:v>36.5073287</c:v>
                </c:pt>
                <c:pt idx="91">
                  <c:v>37.05708009999999</c:v>
                </c:pt>
                <c:pt idx="92">
                  <c:v>33.232964</c:v>
                </c:pt>
                <c:pt idx="93">
                  <c:v>36.0503767</c:v>
                </c:pt>
                <c:pt idx="94">
                  <c:v>37.2864345</c:v>
                </c:pt>
                <c:pt idx="95">
                  <c:v>2.853665859999999</c:v>
                </c:pt>
                <c:pt idx="96">
                  <c:v>3.371886109999997</c:v>
                </c:pt>
                <c:pt idx="97">
                  <c:v>3.30950465</c:v>
                </c:pt>
                <c:pt idx="98">
                  <c:v>3.312838499999992</c:v>
                </c:pt>
                <c:pt idx="99">
                  <c:v>3.30755818</c:v>
                </c:pt>
                <c:pt idx="100">
                  <c:v>3.28357164</c:v>
                </c:pt>
                <c:pt idx="101">
                  <c:v>3.31140422</c:v>
                </c:pt>
                <c:pt idx="102">
                  <c:v>3.30054728</c:v>
                </c:pt>
                <c:pt idx="103">
                  <c:v>3.30805483</c:v>
                </c:pt>
                <c:pt idx="104">
                  <c:v>3.04815195</c:v>
                </c:pt>
                <c:pt idx="105">
                  <c:v>2.61500755</c:v>
                </c:pt>
                <c:pt idx="106">
                  <c:v>2.18242174</c:v>
                </c:pt>
                <c:pt idx="107">
                  <c:v>1.9193788</c:v>
                </c:pt>
                <c:pt idx="108">
                  <c:v>1.62547134</c:v>
                </c:pt>
                <c:pt idx="109">
                  <c:v>1.62763356</c:v>
                </c:pt>
                <c:pt idx="110">
                  <c:v>1.31284381</c:v>
                </c:pt>
                <c:pt idx="111">
                  <c:v>1.06726708</c:v>
                </c:pt>
                <c:pt idx="112">
                  <c:v>0.886612749</c:v>
                </c:pt>
                <c:pt idx="113">
                  <c:v>0.641827911</c:v>
                </c:pt>
                <c:pt idx="114">
                  <c:v>0.536762727</c:v>
                </c:pt>
                <c:pt idx="115">
                  <c:v>3.19672492</c:v>
                </c:pt>
                <c:pt idx="116">
                  <c:v>3.60862698</c:v>
                </c:pt>
                <c:pt idx="117">
                  <c:v>3.97407736</c:v>
                </c:pt>
                <c:pt idx="118">
                  <c:v>4.27507673</c:v>
                </c:pt>
                <c:pt idx="119">
                  <c:v>4.813432619999991</c:v>
                </c:pt>
                <c:pt idx="120">
                  <c:v>5.294110719999987</c:v>
                </c:pt>
                <c:pt idx="121">
                  <c:v>6.046915629999989</c:v>
                </c:pt>
                <c:pt idx="122">
                  <c:v>6.66669306</c:v>
                </c:pt>
                <c:pt idx="123">
                  <c:v>7.46078975</c:v>
                </c:pt>
                <c:pt idx="124">
                  <c:v>7.98355091</c:v>
                </c:pt>
                <c:pt idx="125">
                  <c:v>8.68528002</c:v>
                </c:pt>
                <c:pt idx="126">
                  <c:v>9.29666505</c:v>
                </c:pt>
                <c:pt idx="127">
                  <c:v>9.94640276</c:v>
                </c:pt>
                <c:pt idx="128">
                  <c:v>10.721887</c:v>
                </c:pt>
                <c:pt idx="129">
                  <c:v>11.7297424</c:v>
                </c:pt>
                <c:pt idx="130">
                  <c:v>12.2276572</c:v>
                </c:pt>
                <c:pt idx="131">
                  <c:v>12.6318618</c:v>
                </c:pt>
                <c:pt idx="132">
                  <c:v>13.5665253</c:v>
                </c:pt>
                <c:pt idx="133">
                  <c:v>14.3184977</c:v>
                </c:pt>
                <c:pt idx="134">
                  <c:v>14.9761664</c:v>
                </c:pt>
                <c:pt idx="135">
                  <c:v>15.5291986</c:v>
                </c:pt>
                <c:pt idx="136">
                  <c:v>15.5508187</c:v>
                </c:pt>
                <c:pt idx="137">
                  <c:v>16.4588798</c:v>
                </c:pt>
                <c:pt idx="138">
                  <c:v>17.0641875</c:v>
                </c:pt>
                <c:pt idx="139">
                  <c:v>17.0408722</c:v>
                </c:pt>
                <c:pt idx="140">
                  <c:v>17.1743819</c:v>
                </c:pt>
                <c:pt idx="141">
                  <c:v>17.3182819</c:v>
                </c:pt>
                <c:pt idx="142">
                  <c:v>17.2420063</c:v>
                </c:pt>
                <c:pt idx="143">
                  <c:v>17.2175535</c:v>
                </c:pt>
                <c:pt idx="144">
                  <c:v>17.3118027</c:v>
                </c:pt>
                <c:pt idx="145">
                  <c:v>3.19894729</c:v>
                </c:pt>
                <c:pt idx="146">
                  <c:v>3.23089788</c:v>
                </c:pt>
                <c:pt idx="147">
                  <c:v>3.25093441</c:v>
                </c:pt>
                <c:pt idx="148">
                  <c:v>3.16619158</c:v>
                </c:pt>
                <c:pt idx="149">
                  <c:v>3.154204</c:v>
                </c:pt>
                <c:pt idx="150">
                  <c:v>3.21187412</c:v>
                </c:pt>
                <c:pt idx="151">
                  <c:v>3.22100801</c:v>
                </c:pt>
                <c:pt idx="152">
                  <c:v>2.896068359999996</c:v>
                </c:pt>
                <c:pt idx="153">
                  <c:v>2.51133271</c:v>
                </c:pt>
                <c:pt idx="154">
                  <c:v>2.10259097</c:v>
                </c:pt>
                <c:pt idx="155">
                  <c:v>1.57009497</c:v>
                </c:pt>
                <c:pt idx="156">
                  <c:v>1.905668</c:v>
                </c:pt>
                <c:pt idx="157">
                  <c:v>1.8485338</c:v>
                </c:pt>
                <c:pt idx="158">
                  <c:v>1.84568886</c:v>
                </c:pt>
                <c:pt idx="159">
                  <c:v>1.5523226</c:v>
                </c:pt>
                <c:pt idx="160">
                  <c:v>1.34781526</c:v>
                </c:pt>
                <c:pt idx="161">
                  <c:v>1.34729439</c:v>
                </c:pt>
                <c:pt idx="162">
                  <c:v>1.31391278</c:v>
                </c:pt>
                <c:pt idx="163">
                  <c:v>1.34799735</c:v>
                </c:pt>
                <c:pt idx="164">
                  <c:v>1.31373934</c:v>
                </c:pt>
                <c:pt idx="165">
                  <c:v>1.27878983</c:v>
                </c:pt>
                <c:pt idx="166">
                  <c:v>1.24481186</c:v>
                </c:pt>
                <c:pt idx="167">
                  <c:v>1.1810563</c:v>
                </c:pt>
                <c:pt idx="168">
                  <c:v>1.14967833</c:v>
                </c:pt>
                <c:pt idx="169">
                  <c:v>1.11813269</c:v>
                </c:pt>
                <c:pt idx="170">
                  <c:v>1.06064831</c:v>
                </c:pt>
                <c:pt idx="171">
                  <c:v>1.0101958</c:v>
                </c:pt>
                <c:pt idx="172">
                  <c:v>0.958716859</c:v>
                </c:pt>
                <c:pt idx="173">
                  <c:v>0.838939227</c:v>
                </c:pt>
                <c:pt idx="174">
                  <c:v>0.817868187</c:v>
                </c:pt>
                <c:pt idx="175">
                  <c:v>0.728608469</c:v>
                </c:pt>
                <c:pt idx="176">
                  <c:v>0.636962262</c:v>
                </c:pt>
                <c:pt idx="177">
                  <c:v>0.621168599</c:v>
                </c:pt>
                <c:pt idx="178">
                  <c:v>0.543392303</c:v>
                </c:pt>
                <c:pt idx="179">
                  <c:v>0.489260519</c:v>
                </c:pt>
                <c:pt idx="180">
                  <c:v>0.335773886</c:v>
                </c:pt>
                <c:pt idx="181">
                  <c:v>2.18335206</c:v>
                </c:pt>
                <c:pt idx="182">
                  <c:v>3.74035664</c:v>
                </c:pt>
                <c:pt idx="183">
                  <c:v>4.13071316</c:v>
                </c:pt>
                <c:pt idx="184">
                  <c:v>4.70294061</c:v>
                </c:pt>
                <c:pt idx="185">
                  <c:v>5.191852509999991</c:v>
                </c:pt>
                <c:pt idx="186">
                  <c:v>5.68361148</c:v>
                </c:pt>
                <c:pt idx="187">
                  <c:v>6.679311839999991</c:v>
                </c:pt>
                <c:pt idx="188">
                  <c:v>7.13907153</c:v>
                </c:pt>
                <c:pt idx="189">
                  <c:v>7.75163611</c:v>
                </c:pt>
                <c:pt idx="190">
                  <c:v>8.447359699999997</c:v>
                </c:pt>
                <c:pt idx="191">
                  <c:v>9.60687988</c:v>
                </c:pt>
                <c:pt idx="192">
                  <c:v>8.761121399999997</c:v>
                </c:pt>
                <c:pt idx="193">
                  <c:v>9.17456984</c:v>
                </c:pt>
                <c:pt idx="194">
                  <c:v>9.98468067</c:v>
                </c:pt>
                <c:pt idx="195">
                  <c:v>10.641795</c:v>
                </c:pt>
                <c:pt idx="196">
                  <c:v>11.0847383</c:v>
                </c:pt>
                <c:pt idx="197">
                  <c:v>11.5030036</c:v>
                </c:pt>
                <c:pt idx="198">
                  <c:v>12.1027987</c:v>
                </c:pt>
                <c:pt idx="199">
                  <c:v>12.9645599</c:v>
                </c:pt>
                <c:pt idx="200">
                  <c:v>13.5028755</c:v>
                </c:pt>
                <c:pt idx="201">
                  <c:v>14.1011235</c:v>
                </c:pt>
                <c:pt idx="202">
                  <c:v>14.701848</c:v>
                </c:pt>
                <c:pt idx="203">
                  <c:v>15.3142826</c:v>
                </c:pt>
                <c:pt idx="204">
                  <c:v>17.1818205</c:v>
                </c:pt>
                <c:pt idx="205">
                  <c:v>15.7361763</c:v>
                </c:pt>
                <c:pt idx="206">
                  <c:v>16.242993</c:v>
                </c:pt>
                <c:pt idx="207">
                  <c:v>16.9433501</c:v>
                </c:pt>
                <c:pt idx="208">
                  <c:v>17.8186384</c:v>
                </c:pt>
                <c:pt idx="209">
                  <c:v>18.2213481</c:v>
                </c:pt>
                <c:pt idx="210">
                  <c:v>18.6609314</c:v>
                </c:pt>
                <c:pt idx="211">
                  <c:v>19.6336741</c:v>
                </c:pt>
                <c:pt idx="212">
                  <c:v>19.137354</c:v>
                </c:pt>
                <c:pt idx="213">
                  <c:v>20.1887287</c:v>
                </c:pt>
                <c:pt idx="214">
                  <c:v>21.3011818</c:v>
                </c:pt>
                <c:pt idx="215">
                  <c:v>20.7393646</c:v>
                </c:pt>
                <c:pt idx="216">
                  <c:v>22.5330863</c:v>
                </c:pt>
                <c:pt idx="217">
                  <c:v>21.8490253</c:v>
                </c:pt>
                <c:pt idx="218">
                  <c:v>22.9486681</c:v>
                </c:pt>
                <c:pt idx="219">
                  <c:v>23.7939679</c:v>
                </c:pt>
                <c:pt idx="220">
                  <c:v>24.8969761</c:v>
                </c:pt>
                <c:pt idx="221">
                  <c:v>25.96511</c:v>
                </c:pt>
                <c:pt idx="222">
                  <c:v>26.58364319999998</c:v>
                </c:pt>
                <c:pt idx="223">
                  <c:v>27.1711058</c:v>
                </c:pt>
                <c:pt idx="224">
                  <c:v>28.8622267</c:v>
                </c:pt>
                <c:pt idx="225">
                  <c:v>27.1243758</c:v>
                </c:pt>
                <c:pt idx="226">
                  <c:v>27.7584816</c:v>
                </c:pt>
                <c:pt idx="227">
                  <c:v>28.4886563</c:v>
                </c:pt>
                <c:pt idx="228">
                  <c:v>29.1682594</c:v>
                </c:pt>
                <c:pt idx="229">
                  <c:v>30.5394189</c:v>
                </c:pt>
                <c:pt idx="230">
                  <c:v>29.1550306</c:v>
                </c:pt>
                <c:pt idx="231">
                  <c:v>29.426557</c:v>
                </c:pt>
                <c:pt idx="232">
                  <c:v>30.1681913</c:v>
                </c:pt>
                <c:pt idx="233">
                  <c:v>30.7206634</c:v>
                </c:pt>
                <c:pt idx="234">
                  <c:v>29.9541916</c:v>
                </c:pt>
                <c:pt idx="235">
                  <c:v>31.5908378</c:v>
                </c:pt>
                <c:pt idx="236">
                  <c:v>31.7253453</c:v>
                </c:pt>
                <c:pt idx="237">
                  <c:v>32.5824272</c:v>
                </c:pt>
                <c:pt idx="238">
                  <c:v>33.0839689</c:v>
                </c:pt>
                <c:pt idx="239">
                  <c:v>33.3091789</c:v>
                </c:pt>
                <c:pt idx="240">
                  <c:v>33.2211548</c:v>
                </c:pt>
                <c:pt idx="241">
                  <c:v>33.6742232</c:v>
                </c:pt>
                <c:pt idx="242">
                  <c:v>34.1041617</c:v>
                </c:pt>
                <c:pt idx="243">
                  <c:v>34.4890568</c:v>
                </c:pt>
                <c:pt idx="244">
                  <c:v>35.0201794</c:v>
                </c:pt>
                <c:pt idx="245">
                  <c:v>35.2640204</c:v>
                </c:pt>
                <c:pt idx="246">
                  <c:v>35.6722388</c:v>
                </c:pt>
                <c:pt idx="247">
                  <c:v>36.8553329</c:v>
                </c:pt>
                <c:pt idx="248">
                  <c:v>36.6457222</c:v>
                </c:pt>
                <c:pt idx="249">
                  <c:v>25.6743242</c:v>
                </c:pt>
                <c:pt idx="250">
                  <c:v>36.38076169999999</c:v>
                </c:pt>
                <c:pt idx="251">
                  <c:v>36.8127731</c:v>
                </c:pt>
                <c:pt idx="252">
                  <c:v>25.499238</c:v>
                </c:pt>
                <c:pt idx="253">
                  <c:v>36.57428769999999</c:v>
                </c:pt>
                <c:pt idx="254">
                  <c:v>20.2972431</c:v>
                </c:pt>
                <c:pt idx="255">
                  <c:v>25.4490543</c:v>
                </c:pt>
                <c:pt idx="256">
                  <c:v>25.9294636</c:v>
                </c:pt>
              </c:numCache>
            </c:numRef>
          </c:xVal>
          <c:yVal>
            <c:numRef>
              <c:f>Compare!$D$2:$D$258</c:f>
              <c:numCache>
                <c:formatCode>General</c:formatCode>
                <c:ptCount val="257"/>
                <c:pt idx="145" formatCode="0.00E+00">
                  <c:v>1.44260274E10</c:v>
                </c:pt>
                <c:pt idx="146" formatCode="0.00E+00">
                  <c:v>1.363363E10</c:v>
                </c:pt>
                <c:pt idx="147" formatCode="0.00E+00">
                  <c:v>1.41127732E10</c:v>
                </c:pt>
                <c:pt idx="148" formatCode="0.00E+00">
                  <c:v>1.37333508E10</c:v>
                </c:pt>
                <c:pt idx="149" formatCode="0.00E+00">
                  <c:v>1.36582571E10</c:v>
                </c:pt>
                <c:pt idx="150" formatCode="0.00E+00">
                  <c:v>1.36300473E10</c:v>
                </c:pt>
                <c:pt idx="151" formatCode="0.00E+00">
                  <c:v>1.36488078E10</c:v>
                </c:pt>
                <c:pt idx="152" formatCode="0.00E+00">
                  <c:v>1.35406022E10</c:v>
                </c:pt>
                <c:pt idx="153" formatCode="0.00E+00">
                  <c:v>1.33605726E10</c:v>
                </c:pt>
                <c:pt idx="154" formatCode="0.00E+00">
                  <c:v>1.31507427E10</c:v>
                </c:pt>
                <c:pt idx="155" formatCode="0.00E+00">
                  <c:v>1.24489857E10</c:v>
                </c:pt>
                <c:pt idx="156" formatCode="0.00E+00">
                  <c:v>1.28668429E10</c:v>
                </c:pt>
                <c:pt idx="157" formatCode="0.00E+00">
                  <c:v>1.27886064E10</c:v>
                </c:pt>
                <c:pt idx="158" formatCode="0.00E+00">
                  <c:v>1.27552687E10</c:v>
                </c:pt>
                <c:pt idx="159" formatCode="0.00E+00">
                  <c:v>1.23377389E10</c:v>
                </c:pt>
                <c:pt idx="160" formatCode="0.00E+00">
                  <c:v>1.24113581E10</c:v>
                </c:pt>
                <c:pt idx="161" formatCode="0.00E+00">
                  <c:v>1.23672189E10</c:v>
                </c:pt>
                <c:pt idx="162" formatCode="0.00E+00">
                  <c:v>1.19028611E10</c:v>
                </c:pt>
                <c:pt idx="163" formatCode="0.00E+00">
                  <c:v>1.19719899E10</c:v>
                </c:pt>
                <c:pt idx="164" formatCode="0.00E+00">
                  <c:v>1.18372954E10</c:v>
                </c:pt>
                <c:pt idx="165" formatCode="0.00E+00">
                  <c:v>1.17901338E10</c:v>
                </c:pt>
                <c:pt idx="166" formatCode="0.00E+00">
                  <c:v>1.1924817E10</c:v>
                </c:pt>
                <c:pt idx="167" formatCode="0.00E+00">
                  <c:v>1.1654202E10</c:v>
                </c:pt>
                <c:pt idx="168" formatCode="0.00E+00">
                  <c:v>1.16577046E10</c:v>
                </c:pt>
                <c:pt idx="169" formatCode="0.00E+00">
                  <c:v>1.21244511E10</c:v>
                </c:pt>
                <c:pt idx="170" formatCode="0.00E+00">
                  <c:v>1.15401794E10</c:v>
                </c:pt>
                <c:pt idx="171" formatCode="0.00E+00">
                  <c:v>1.17551268E10</c:v>
                </c:pt>
                <c:pt idx="172" formatCode="0.00E+00">
                  <c:v>1.13294911E10</c:v>
                </c:pt>
                <c:pt idx="173" formatCode="0.00E+00">
                  <c:v>1.1381432E10</c:v>
                </c:pt>
                <c:pt idx="174" formatCode="0.00E+00">
                  <c:v>1.12294776E10</c:v>
                </c:pt>
                <c:pt idx="175" formatCode="0.00E+00">
                  <c:v>1.13154399E10</c:v>
                </c:pt>
                <c:pt idx="176" formatCode="0.00E+00">
                  <c:v>1.05155044E10</c:v>
                </c:pt>
                <c:pt idx="177" formatCode="0.00E+00">
                  <c:v>1.08680065E10</c:v>
                </c:pt>
                <c:pt idx="178" formatCode="0.00E+00">
                  <c:v>1.01563686E10</c:v>
                </c:pt>
                <c:pt idx="179" formatCode="0.00E+00">
                  <c:v>1.00049983E10</c:v>
                </c:pt>
                <c:pt idx="180" formatCode="0.00E+00">
                  <c:v>9.38189732E9</c:v>
                </c:pt>
                <c:pt idx="181" formatCode="0.00E+00">
                  <c:v>1.37850604E10</c:v>
                </c:pt>
                <c:pt idx="182" formatCode="0.00E+00">
                  <c:v>1.42514492E10</c:v>
                </c:pt>
                <c:pt idx="183" formatCode="0.00E+00">
                  <c:v>1.42043986E10</c:v>
                </c:pt>
                <c:pt idx="184" formatCode="0.00E+00">
                  <c:v>1.41685255E10</c:v>
                </c:pt>
                <c:pt idx="185" formatCode="0.00E+00">
                  <c:v>1.41754168E10</c:v>
                </c:pt>
                <c:pt idx="186" formatCode="0.00E+00">
                  <c:v>1.4121048E10</c:v>
                </c:pt>
                <c:pt idx="187" formatCode="0.00E+00">
                  <c:v>1.40896723E10</c:v>
                </c:pt>
                <c:pt idx="188" formatCode="0.00E+00">
                  <c:v>1.39538853E10</c:v>
                </c:pt>
                <c:pt idx="189" formatCode="0.00E+00">
                  <c:v>1.37905552E10</c:v>
                </c:pt>
                <c:pt idx="190" formatCode="0.00E+00">
                  <c:v>1.3835165E10</c:v>
                </c:pt>
                <c:pt idx="191" formatCode="0.00E+00">
                  <c:v>1.35144543E10</c:v>
                </c:pt>
                <c:pt idx="192" formatCode="0.00E+00">
                  <c:v>1.38397954E10</c:v>
                </c:pt>
                <c:pt idx="193" formatCode="0.00E+00">
                  <c:v>1.36941051E10</c:v>
                </c:pt>
                <c:pt idx="194" formatCode="0.00E+00">
                  <c:v>1.33078349E10</c:v>
                </c:pt>
                <c:pt idx="195" formatCode="0.00E+00">
                  <c:v>1.27606961E10</c:v>
                </c:pt>
                <c:pt idx="196" formatCode="0.00E+00">
                  <c:v>1.25579651E10</c:v>
                </c:pt>
                <c:pt idx="197" formatCode="0.00E+00">
                  <c:v>1.23308087E10</c:v>
                </c:pt>
                <c:pt idx="198" formatCode="0.00E+00">
                  <c:v>1.19002522E10</c:v>
                </c:pt>
                <c:pt idx="199" formatCode="0.00E+00">
                  <c:v>1.18006812E10</c:v>
                </c:pt>
                <c:pt idx="200" formatCode="0.00E+00">
                  <c:v>1.15996359E10</c:v>
                </c:pt>
                <c:pt idx="201" formatCode="0.00E+00">
                  <c:v>1.15252199E10</c:v>
                </c:pt>
                <c:pt idx="202" formatCode="0.00E+00">
                  <c:v>1.13784937E10</c:v>
                </c:pt>
                <c:pt idx="203" formatCode="0.00E+00">
                  <c:v>1.12218291E10</c:v>
                </c:pt>
                <c:pt idx="204" formatCode="0.00E+00">
                  <c:v>1.06951877E10</c:v>
                </c:pt>
                <c:pt idx="205" formatCode="0.00E+00">
                  <c:v>1.10792043E10</c:v>
                </c:pt>
                <c:pt idx="206" formatCode="0.00E+00">
                  <c:v>1.07182364E10</c:v>
                </c:pt>
                <c:pt idx="207" formatCode="0.00E+00">
                  <c:v>1.05370128E10</c:v>
                </c:pt>
                <c:pt idx="208" formatCode="0.00E+00">
                  <c:v>1.03726587E10</c:v>
                </c:pt>
                <c:pt idx="209" formatCode="0.00E+00">
                  <c:v>1.0349599E10</c:v>
                </c:pt>
                <c:pt idx="210" formatCode="0.00E+00">
                  <c:v>1.03296546E10</c:v>
                </c:pt>
                <c:pt idx="211" formatCode="0.00E+00">
                  <c:v>1.0156257E10</c:v>
                </c:pt>
                <c:pt idx="212" formatCode="0.00E+00">
                  <c:v>1.02278563E10</c:v>
                </c:pt>
                <c:pt idx="213" formatCode="0.00E+00">
                  <c:v>1.00337029E10</c:v>
                </c:pt>
                <c:pt idx="214" formatCode="0.00E+00">
                  <c:v>9.84042623E9</c:v>
                </c:pt>
                <c:pt idx="215" formatCode="0.00E+00">
                  <c:v>9.96720316E9</c:v>
                </c:pt>
                <c:pt idx="216" formatCode="0.00E+00">
                  <c:v>9.67177264E9</c:v>
                </c:pt>
                <c:pt idx="217" formatCode="0.00E+00">
                  <c:v>9.80729841E9</c:v>
                </c:pt>
                <c:pt idx="218" formatCode="0.00E+00">
                  <c:v>9.62592735E9</c:v>
                </c:pt>
                <c:pt idx="219" formatCode="0.00E+00">
                  <c:v>9.46879694E9</c:v>
                </c:pt>
                <c:pt idx="220" formatCode="0.00E+00">
                  <c:v>9.32265241E9</c:v>
                </c:pt>
                <c:pt idx="221" formatCode="0.00E+00">
                  <c:v>9.13140399E9</c:v>
                </c:pt>
                <c:pt idx="222" formatCode="0.00E+00">
                  <c:v>8.95403747E9</c:v>
                </c:pt>
                <c:pt idx="223" formatCode="0.00E+00">
                  <c:v>8.93886504E9</c:v>
                </c:pt>
                <c:pt idx="224" formatCode="0.00E+00">
                  <c:v>8.55834684E9</c:v>
                </c:pt>
                <c:pt idx="225" formatCode="0.00E+00">
                  <c:v>8.94654557E9</c:v>
                </c:pt>
                <c:pt idx="226" formatCode="0.00E+00">
                  <c:v>8.81889927E9</c:v>
                </c:pt>
                <c:pt idx="227" formatCode="0.00E+00">
                  <c:v>8.66101323E9</c:v>
                </c:pt>
                <c:pt idx="228" formatCode="0.00E+00">
                  <c:v>8.52266289E9</c:v>
                </c:pt>
                <c:pt idx="229" formatCode="0.00E+00">
                  <c:v>8.21400776E9</c:v>
                </c:pt>
                <c:pt idx="230" formatCode="0.00E+00">
                  <c:v>8.50122885E9</c:v>
                </c:pt>
                <c:pt idx="231" formatCode="0.00E+00">
                  <c:v>8.43086256E9</c:v>
                </c:pt>
                <c:pt idx="232" formatCode="0.00E+00">
                  <c:v>8.25408283E9</c:v>
                </c:pt>
                <c:pt idx="233" formatCode="0.00E+00">
                  <c:v>8.15276451E9</c:v>
                </c:pt>
                <c:pt idx="234" formatCode="0.00E+00">
                  <c:v>8.27820473E9</c:v>
                </c:pt>
                <c:pt idx="235" formatCode="0.00E+00">
                  <c:v>7.90648952E9</c:v>
                </c:pt>
                <c:pt idx="236" formatCode="0.00E+00">
                  <c:v>7.81993681E9</c:v>
                </c:pt>
                <c:pt idx="237" formatCode="0.00E+00">
                  <c:v>7.59363301E9</c:v>
                </c:pt>
                <c:pt idx="238" formatCode="0.00E+00">
                  <c:v>7.45080529E9</c:v>
                </c:pt>
                <c:pt idx="239" formatCode="0.00E+00">
                  <c:v>7.38254371E9</c:v>
                </c:pt>
                <c:pt idx="240" formatCode="0.00E+00">
                  <c:v>7.38616287E9</c:v>
                </c:pt>
                <c:pt idx="241" formatCode="0.00E+00">
                  <c:v>7.2487324E9</c:v>
                </c:pt>
                <c:pt idx="242" formatCode="0.00E+00">
                  <c:v>7.10825782E9</c:v>
                </c:pt>
                <c:pt idx="243" formatCode="0.00E+00">
                  <c:v>6.97376046E9</c:v>
                </c:pt>
                <c:pt idx="244" formatCode="0.00E+00">
                  <c:v>6.774157E9</c:v>
                </c:pt>
                <c:pt idx="245" formatCode="0.00E+00">
                  <c:v>6.63542936E9</c:v>
                </c:pt>
                <c:pt idx="246" formatCode="0.00E+00">
                  <c:v>6.41719835E9</c:v>
                </c:pt>
                <c:pt idx="247" formatCode="0.00E+00">
                  <c:v>5.90143463E9</c:v>
                </c:pt>
                <c:pt idx="248" formatCode="0.00E+00">
                  <c:v>5.91755102E9</c:v>
                </c:pt>
                <c:pt idx="249" formatCode="0.00E+00">
                  <c:v>8.87944314E9</c:v>
                </c:pt>
                <c:pt idx="250" formatCode="0.00E+00">
                  <c:v>6.26785079E9</c:v>
                </c:pt>
                <c:pt idx="251" formatCode="0.00E+00">
                  <c:v>6.12590713E9</c:v>
                </c:pt>
                <c:pt idx="252" formatCode="0.00E+00">
                  <c:v>9.24351442E9</c:v>
                </c:pt>
                <c:pt idx="253" formatCode="0.00E+00">
                  <c:v>6.35788776E9</c:v>
                </c:pt>
                <c:pt idx="254" formatCode="0.00E+00">
                  <c:v>9.92219079E9</c:v>
                </c:pt>
                <c:pt idx="255" formatCode="0.00E+00">
                  <c:v>9.12822656E9</c:v>
                </c:pt>
                <c:pt idx="256" formatCode="0.00E+00">
                  <c:v>9.29491154E9</c:v>
                </c:pt>
              </c:numCache>
            </c:numRef>
          </c:yVal>
        </c:ser>
        <c:axId val="462626200"/>
        <c:axId val="462642776"/>
      </c:scatterChart>
      <c:valAx>
        <c:axId val="462626200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Accelerating</a:t>
                </a:r>
                <a:r>
                  <a:rPr lang="en-US" sz="1600" baseline="0"/>
                  <a:t> Gradient</a:t>
                </a:r>
                <a:endParaRPr lang="en-US" sz="1600"/>
              </a:p>
            </c:rich>
          </c:tx>
          <c:layout/>
        </c:title>
        <c:numFmt formatCode="General" sourceLinked="0"/>
        <c:minorTickMark val="out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62642776"/>
        <c:crosses val="autoZero"/>
        <c:crossBetween val="midCat"/>
      </c:valAx>
      <c:valAx>
        <c:axId val="462642776"/>
        <c:scaling>
          <c:logBase val="10.0"/>
          <c:orientation val="minMax"/>
          <c:max val="1.0E11"/>
          <c:min val="1.0E9"/>
        </c:scaling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Quality</a:t>
                </a:r>
                <a:r>
                  <a:rPr lang="en-US" sz="1200" baseline="0"/>
                  <a:t> Factor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0355578476013182"/>
              <c:y val="0.476178626256624"/>
            </c:manualLayout>
          </c:layout>
        </c:title>
        <c:numFmt formatCode="0E+00" sourceLinked="0"/>
        <c:minorTickMark val="out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626262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4516114778582"/>
          <c:y val="0.0457346908279556"/>
          <c:w val="0.30698816688318"/>
          <c:h val="0.261776832792043"/>
        </c:manualLayout>
      </c:layout>
      <c:spPr>
        <a:solidFill>
          <a:schemeClr val="bg1"/>
        </a:solidFill>
      </c:spPr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0962947850142214"/>
          <c:y val="0.030088129227749"/>
          <c:w val="0.815531759490143"/>
          <c:h val="0.866192714394387"/>
        </c:manualLayout>
      </c:layout>
      <c:scatterChart>
        <c:scatterStyle val="lineMarker"/>
        <c:ser>
          <c:idx val="2"/>
          <c:order val="0"/>
          <c:tx>
            <c:v>ILC 9-cell cavity "A9"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0000"/>
              </a:solidFill>
            </c:spPr>
          </c:marker>
          <c:xVal>
            <c:numRef>
              <c:f>Sheet4!$J$10:$J$38</c:f>
              <c:numCache>
                <c:formatCode>General</c:formatCode>
                <c:ptCount val="29"/>
                <c:pt idx="0">
                  <c:v>4.1</c:v>
                </c:pt>
                <c:pt idx="1">
                  <c:v>4.83</c:v>
                </c:pt>
                <c:pt idx="2">
                  <c:v>5.95</c:v>
                </c:pt>
                <c:pt idx="3">
                  <c:v>8.27</c:v>
                </c:pt>
                <c:pt idx="4">
                  <c:v>12.16</c:v>
                </c:pt>
                <c:pt idx="5">
                  <c:v>18.47</c:v>
                </c:pt>
                <c:pt idx="6">
                  <c:v>28.87</c:v>
                </c:pt>
                <c:pt idx="7">
                  <c:v>38.02</c:v>
                </c:pt>
                <c:pt idx="12">
                  <c:v>6.58</c:v>
                </c:pt>
                <c:pt idx="13">
                  <c:v>7.81</c:v>
                </c:pt>
                <c:pt idx="14">
                  <c:v>9.460000000000002</c:v>
                </c:pt>
                <c:pt idx="15">
                  <c:v>11.37</c:v>
                </c:pt>
                <c:pt idx="16">
                  <c:v>14.68</c:v>
                </c:pt>
                <c:pt idx="17">
                  <c:v>17.37</c:v>
                </c:pt>
                <c:pt idx="18">
                  <c:v>20.65000000000001</c:v>
                </c:pt>
                <c:pt idx="19">
                  <c:v>25.86</c:v>
                </c:pt>
                <c:pt idx="20">
                  <c:v>23.08</c:v>
                </c:pt>
                <c:pt idx="21">
                  <c:v>27.95999999999999</c:v>
                </c:pt>
                <c:pt idx="22">
                  <c:v>30.93</c:v>
                </c:pt>
                <c:pt idx="23">
                  <c:v>32.41</c:v>
                </c:pt>
                <c:pt idx="24">
                  <c:v>33.98</c:v>
                </c:pt>
                <c:pt idx="25">
                  <c:v>37.26000000000001</c:v>
                </c:pt>
                <c:pt idx="26">
                  <c:v>37.58</c:v>
                </c:pt>
                <c:pt idx="27">
                  <c:v>38.09</c:v>
                </c:pt>
              </c:numCache>
            </c:numRef>
          </c:xVal>
          <c:yVal>
            <c:numRef>
              <c:f>Sheet4!$K$10:$K$38</c:f>
              <c:numCache>
                <c:formatCode>0.00E+00</c:formatCode>
                <c:ptCount val="29"/>
                <c:pt idx="0">
                  <c:v>1.6251E10</c:v>
                </c:pt>
                <c:pt idx="1">
                  <c:v>2.0221E10</c:v>
                </c:pt>
                <c:pt idx="2">
                  <c:v>1.5071E10</c:v>
                </c:pt>
                <c:pt idx="3">
                  <c:v>1.6628E10</c:v>
                </c:pt>
                <c:pt idx="4">
                  <c:v>1.4125E10</c:v>
                </c:pt>
                <c:pt idx="5">
                  <c:v>1.3059E10</c:v>
                </c:pt>
                <c:pt idx="6">
                  <c:v>1.1103E10</c:v>
                </c:pt>
                <c:pt idx="7">
                  <c:v>1.0723E10</c:v>
                </c:pt>
                <c:pt idx="12">
                  <c:v>1.8202E10</c:v>
                </c:pt>
                <c:pt idx="13">
                  <c:v>1.6986E10</c:v>
                </c:pt>
                <c:pt idx="14">
                  <c:v>1.6957E10</c:v>
                </c:pt>
                <c:pt idx="15">
                  <c:v>1.595E10</c:v>
                </c:pt>
                <c:pt idx="16">
                  <c:v>1.6326E10</c:v>
                </c:pt>
                <c:pt idx="17">
                  <c:v>1.4039E10</c:v>
                </c:pt>
                <c:pt idx="18">
                  <c:v>1.3077E10</c:v>
                </c:pt>
                <c:pt idx="19">
                  <c:v>1.2318E10</c:v>
                </c:pt>
                <c:pt idx="20">
                  <c:v>1.2408E10</c:v>
                </c:pt>
                <c:pt idx="21">
                  <c:v>1.1613E10</c:v>
                </c:pt>
                <c:pt idx="22">
                  <c:v>1.1898E10</c:v>
                </c:pt>
                <c:pt idx="23">
                  <c:v>1.0399E10</c:v>
                </c:pt>
                <c:pt idx="24">
                  <c:v>9.4255E9</c:v>
                </c:pt>
                <c:pt idx="25">
                  <c:v>9.3255E9</c:v>
                </c:pt>
                <c:pt idx="26">
                  <c:v>9.5537E9</c:v>
                </c:pt>
                <c:pt idx="27">
                  <c:v>9.1647E9</c:v>
                </c:pt>
              </c:numCache>
            </c:numRef>
          </c:yVal>
        </c:ser>
        <c:ser>
          <c:idx val="4"/>
          <c:order val="1"/>
          <c:tx>
            <c:v>ILC BCD specs</c:v>
          </c:tx>
          <c:spPr>
            <a:ln w="28575">
              <a:noFill/>
            </a:ln>
          </c:spPr>
          <c:marker>
            <c:symbol val="x"/>
            <c:size val="7"/>
            <c:spPr>
              <a:solidFill>
                <a:srgbClr val="FFFF00"/>
              </a:solidFill>
              <a:ln w="15875">
                <a:solidFill>
                  <a:schemeClr val="tx1"/>
                </a:solidFill>
              </a:ln>
            </c:spPr>
          </c:marker>
          <c:xVal>
            <c:numRef>
              <c:f>Sheet4!$D$44:$D$45</c:f>
              <c:numCache>
                <c:formatCode>General</c:formatCode>
                <c:ptCount val="2"/>
                <c:pt idx="0">
                  <c:v>31.5</c:v>
                </c:pt>
                <c:pt idx="1">
                  <c:v>35.0</c:v>
                </c:pt>
              </c:numCache>
            </c:numRef>
          </c:xVal>
          <c:yVal>
            <c:numRef>
              <c:f>Sheet4!$E$44:$E$45</c:f>
              <c:numCache>
                <c:formatCode>0.00E+00</c:formatCode>
                <c:ptCount val="2"/>
                <c:pt idx="0">
                  <c:v>1.0E10</c:v>
                </c:pt>
                <c:pt idx="1">
                  <c:v>8.0E9</c:v>
                </c:pt>
              </c:numCache>
            </c:numRef>
          </c:yVal>
        </c:ser>
        <c:axId val="462667128"/>
        <c:axId val="462674008"/>
      </c:scatterChart>
      <c:valAx>
        <c:axId val="46266712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Eacc [MV/m]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462674008"/>
        <c:crosses val="autoZero"/>
        <c:crossBetween val="midCat"/>
      </c:valAx>
      <c:valAx>
        <c:axId val="462674008"/>
        <c:scaling>
          <c:logBase val="10.0"/>
          <c:orientation val="minMax"/>
          <c:max val="1.0E11"/>
          <c:min val="1.0E9"/>
        </c:scaling>
        <c:axPos val="l"/>
        <c:majorGridlines/>
        <c:minorGridlines/>
        <c:title>
          <c:tx>
            <c:rich>
              <a:bodyPr rot="0" vert="horz"/>
              <a:lstStyle/>
              <a:p>
                <a:pPr>
                  <a:defRPr sz="2000"/>
                </a:pPr>
                <a:r>
                  <a:rPr lang="en-US" sz="2000"/>
                  <a:t>Qo</a:t>
                </a:r>
              </a:p>
            </c:rich>
          </c:tx>
          <c:layout>
            <c:manualLayout>
              <c:xMode val="edge"/>
              <c:yMode val="edge"/>
              <c:x val="0.00748051634210685"/>
              <c:y val="0.327709583327037"/>
            </c:manualLayout>
          </c:layout>
        </c:title>
        <c:numFmt formatCode="0.00E+00" sourceLinked="1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462667128"/>
        <c:crosses val="autoZero"/>
        <c:crossBetween val="midCat"/>
      </c:valAx>
      <c:spPr>
        <a:solidFill>
          <a:srgbClr val="FFFFCC"/>
        </a:solidFill>
      </c:spPr>
    </c:plotArea>
    <c:legend>
      <c:legendPos val="r"/>
      <c:layout>
        <c:manualLayout>
          <c:xMode val="edge"/>
          <c:yMode val="edge"/>
          <c:x val="0.103397526473109"/>
          <c:y val="0.0401265484808639"/>
          <c:w val="0.232232405723497"/>
          <c:h val="0.130978080714959"/>
        </c:manualLayout>
      </c:layout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pict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0.52439</cdr:x>
      <cdr:y>0.03815</cdr:y>
    </cdr:from>
    <cdr:to>
      <cdr:x>0.53651</cdr:x>
      <cdr:y>0.10398</cdr:y>
    </cdr:to>
    <cdr:sp macro="" textlink="">
      <cdr:nvSpPr>
        <cdr:cNvPr id="7884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00400" y="105408"/>
          <a:ext cx="73969" cy="1818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0.74643</cdr:x>
      <cdr:y>0.03133</cdr:y>
    </cdr:from>
    <cdr:to>
      <cdr:x>0.90579</cdr:x>
      <cdr:y>0.08892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147023" y="177007"/>
          <a:ext cx="1312371" cy="32536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/>
          <a:r>
            <a:rPr lang="en-US" sz="1400"/>
            <a:t>2.0K, pi-mode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64C6F837-5857-6C4E-B836-4DDF79102A8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78CAEE8E-66DD-224A-AC83-A0D4C919B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775" y="0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420" y="4385628"/>
            <a:ext cx="5547360" cy="4154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9653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775" y="8769653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fld id="{DF5168F3-BDD8-994C-BD5E-7A67A90A81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747BDF-8E98-E040-8CC9-23EAD024FCAD}" type="slidenum">
              <a:rPr lang="en-US"/>
              <a:pPr/>
              <a:t>1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2ADA0-9038-FF48-ACF9-426B725702C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692150"/>
            <a:ext cx="4618038" cy="3462338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2C0A8-A073-4C4E-B5AE-C39213BA23F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7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50602" indent="-288693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54773" indent="-23095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16682" indent="-23095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78591" indent="-23095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40500" indent="-230955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3002410" indent="-230955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64319" indent="-230955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926228" indent="-230955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22F219C0-150A-484E-AA08-8029E689D6B7}" type="slidenum">
              <a:rPr kumimoji="0" lang="en-US" altLang="ja-JP" sz="1200"/>
              <a:pPr/>
              <a:t>18</a:t>
            </a:fld>
            <a:endParaRPr kumimoji="0" lang="en-US" altLang="ja-JP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/>
          <a:lstStyle/>
          <a:p>
            <a:pPr>
              <a:defRPr/>
            </a:pPr>
            <a:endParaRPr kumimoji="0" lang="ja-JP" altLang="en-US">
              <a:latin typeface="Arial" charset="0"/>
              <a:cs typeface="+mn-cs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3904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9994" indent="-273075" defTabSz="923904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92300" indent="-218460" defTabSz="923904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29219" indent="-218460" defTabSz="923904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66140" indent="-218460" defTabSz="923904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03059" indent="-218460" defTabSz="923904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39980" indent="-218460" defTabSz="923904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76899" indent="-218460" defTabSz="923904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713819" indent="-218460" defTabSz="923904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4712945F-DBAE-3946-8ABF-43ECC0FB7407}" type="slidenum">
              <a:rPr lang="en-GB" sz="120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GB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C93E61-9D4A-ED44-8655-537EE15B3AAA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21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78FCE88-E1A4-BB43-B2F0-98E29ABAA41E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407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</p:spPr>
      </p:pic>
      <p:pic>
        <p:nvPicPr>
          <p:cNvPr id="102408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</p:spPr>
      </p:pic>
      <p:sp>
        <p:nvSpPr>
          <p:cNvPr id="102409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0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2412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A75148B-17B7-8645-95F1-79BCD40C20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BDFCD-F3AE-5047-9247-AAA8029CF2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Rongli Geng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LCWS12, 10/22-26, 2012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53663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6ABC78E-40B4-684F-889A-573585B42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E0302D-8399-3B43-8CEE-0AA1B92C9D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4DE09F4-5F6E-2A4E-9653-099E3DF740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3378E72-DC1C-1746-BE48-4D4F4F7AA2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07BA536-4BB2-1E4D-ABC2-316A4C7218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916C211-6457-9E42-92D8-FCF264DCA2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1873CA8-A16B-0F4B-BD89-29BA236CF8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AEABDC4-A440-DF4D-B3C4-982A60E859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5853C43B-79AD-164C-B2C0-38FE5D10D18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9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</p:spPr>
      </p:pic>
      <p:pic>
        <p:nvPicPr>
          <p:cNvPr id="1040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4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tiff"/><Relationship Id="rId5" Type="http://schemas.openxmlformats.org/officeDocument/2006/relationships/image" Target="../media/image3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emf"/><Relationship Id="rId5" Type="http://schemas.openxmlformats.org/officeDocument/2006/relationships/image" Target="../media/image42.emf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jpeg"/><Relationship Id="rId9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jpe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55.jpeg"/><Relationship Id="rId5" Type="http://schemas.openxmlformats.org/officeDocument/2006/relationships/image" Target="../media/image56.jpeg"/><Relationship Id="rId6" Type="http://schemas.microsoft.com/office/2007/relationships/hdphoto" Target="../media/hdphoto3.wdp"/><Relationship Id="rId7" Type="http://schemas.openxmlformats.org/officeDocument/2006/relationships/image" Target="../media/image57.jpeg"/><Relationship Id="rId8" Type="http://schemas.openxmlformats.org/officeDocument/2006/relationships/image" Target="../media/image58.jpeg"/><Relationship Id="rId9" Type="http://schemas.openxmlformats.org/officeDocument/2006/relationships/image" Target="../media/image59.jpeg"/><Relationship Id="rId10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Relationship Id="rId3" Type="http://schemas.openxmlformats.org/officeDocument/2006/relationships/image" Target="../media/image6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jpeg"/><Relationship Id="rId5" Type="http://schemas.openxmlformats.org/officeDocument/2006/relationships/oleObject" Target="!OLE_LINK1" TargetMode="Externa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jpeg"/><Relationship Id="rId5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4" Type="http://schemas.openxmlformats.org/officeDocument/2006/relationships/image" Target="../media/image72.jpeg"/><Relationship Id="rId5" Type="http://schemas.openxmlformats.org/officeDocument/2006/relationships/image" Target="../media/image73.jpeg"/><Relationship Id="rId6" Type="http://schemas.openxmlformats.org/officeDocument/2006/relationships/image" Target="../media/image74.jpeg"/><Relationship Id="rId7" Type="http://schemas.openxmlformats.org/officeDocument/2006/relationships/image" Target="../media/image75.png"/><Relationship Id="rId8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4" Type="http://schemas.openxmlformats.org/officeDocument/2006/relationships/image" Target="../media/image81.jpeg"/><Relationship Id="rId5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Relationship Id="rId3" Type="http://schemas.openxmlformats.org/officeDocument/2006/relationships/image" Target="../media/image85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image" Target="../media/image8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oleObject" Target="???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2B4CC4C-51D7-A74C-B09E-0C13582593D3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3048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000090"/>
                </a:solidFill>
              </a:rPr>
              <a:t>SRF Technical Status </a:t>
            </a:r>
            <a:br>
              <a:rPr lang="en-US" sz="4000" b="1" dirty="0" smtClean="0">
                <a:solidFill>
                  <a:srgbClr val="000090"/>
                </a:solidFill>
              </a:rPr>
            </a:br>
            <a:r>
              <a:rPr lang="en-US" sz="4000" b="1" dirty="0" smtClean="0">
                <a:solidFill>
                  <a:srgbClr val="000090"/>
                </a:solidFill>
              </a:rPr>
              <a:t>and Future R&amp;D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7239000" cy="2438400"/>
          </a:xfrm>
        </p:spPr>
        <p:txBody>
          <a:bodyPr/>
          <a:lstStyle/>
          <a:p>
            <a:r>
              <a:rPr lang="en-US" b="1" dirty="0" err="1" smtClean="0">
                <a:solidFill>
                  <a:srgbClr val="000090"/>
                </a:solidFill>
              </a:rPr>
              <a:t>Rong</a:t>
            </a:r>
            <a:r>
              <a:rPr lang="en-US" b="1" dirty="0" smtClean="0">
                <a:solidFill>
                  <a:srgbClr val="000090"/>
                </a:solidFill>
              </a:rPr>
              <a:t>-Li </a:t>
            </a:r>
            <a:r>
              <a:rPr lang="en-US" b="1" dirty="0" err="1" smtClean="0">
                <a:solidFill>
                  <a:srgbClr val="000090"/>
                </a:solidFill>
              </a:rPr>
              <a:t>Geng</a:t>
            </a:r>
            <a:endParaRPr lang="en-US" b="1" dirty="0" smtClean="0">
              <a:solidFill>
                <a:srgbClr val="000090"/>
              </a:solidFill>
            </a:endParaRPr>
          </a:p>
          <a:p>
            <a:r>
              <a:rPr lang="en-US" b="1" dirty="0" smtClean="0">
                <a:solidFill>
                  <a:srgbClr val="000090"/>
                </a:solidFill>
              </a:rPr>
              <a:t>Jefferson Lab &amp; GDE</a:t>
            </a:r>
          </a:p>
          <a:p>
            <a:endParaRPr lang="en-US" dirty="0" smtClean="0">
              <a:solidFill>
                <a:srgbClr val="00009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" y="4619625"/>
            <a:ext cx="90487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sz="3200" b="1" dirty="0" smtClean="0"/>
              <a:t>Global Cavity Gradient Results - Asia</a:t>
            </a:r>
            <a:endParaRPr lang="en-US" sz="32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9458" name="Picture 2" descr="C:\ILC TDR\Figure 3.3-3c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774256"/>
            <a:ext cx="7772400" cy="48645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6200" y="5801380"/>
            <a:ext cx="8992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KEK data, Y. Yamamoto et al., IPAC2012, WEPPC013.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914400"/>
          </a:xfrm>
        </p:spPr>
        <p:txBody>
          <a:bodyPr/>
          <a:lstStyle/>
          <a:p>
            <a:r>
              <a:rPr lang="en-US" sz="2800" b="1" dirty="0" smtClean="0"/>
              <a:t>Gradient Limit Understanding and Control </a:t>
            </a:r>
            <a:endParaRPr lang="en-US" sz="2800" b="1" dirty="0"/>
          </a:p>
        </p:txBody>
      </p:sp>
      <p:pic>
        <p:nvPicPr>
          <p:cNvPr id="8" name="Content Placeholder 7" descr="Max_gradient_reached_by_cavity_A11A12A13A14A15A16_RI18RI19RI27RI28_AES5AES6AES7AES8AES9AES10_HiRes.tif"/>
          <p:cNvPicPr>
            <a:picLocks noGrp="1" noChangeAspect="1"/>
          </p:cNvPicPr>
          <p:nvPr>
            <p:ph idx="1"/>
          </p:nvPr>
        </p:nvPicPr>
        <p:blipFill>
          <a:blip r:embed="rId2"/>
          <a:srcRect l="-3223" t="7143" r="-3223"/>
          <a:stretch>
            <a:fillRect/>
          </a:stretch>
        </p:blipFill>
        <p:spPr>
          <a:xfrm>
            <a:off x="76200" y="986135"/>
            <a:ext cx="7772400" cy="4953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8"/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914775"/>
            <a:ext cx="582937" cy="404165"/>
          </a:xfrm>
          <a:prstGeom prst="rect">
            <a:avLst/>
          </a:prstGeom>
        </p:spPr>
      </p:pic>
      <p:pic>
        <p:nvPicPr>
          <p:cNvPr id="10" name="Picture 9"/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676401" y="3881247"/>
            <a:ext cx="492248" cy="4145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0" y="3838575"/>
            <a:ext cx="520700" cy="4572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>
            <a:off x="5943600" y="5710535"/>
            <a:ext cx="1219200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410200" y="5710535"/>
            <a:ext cx="2471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Hpk</a:t>
            </a:r>
            <a:r>
              <a:rPr lang="en-US" sz="2400" dirty="0" smtClean="0">
                <a:solidFill>
                  <a:srgbClr val="0000FF"/>
                </a:solidFill>
              </a:rPr>
              <a:t> 160-180 </a:t>
            </a:r>
            <a:r>
              <a:rPr lang="en-US" sz="2400" dirty="0" err="1" smtClean="0">
                <a:solidFill>
                  <a:srgbClr val="0000FF"/>
                </a:solidFill>
              </a:rPr>
              <a:t>mT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00800" y="1447800"/>
            <a:ext cx="2590800" cy="160043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Optimized baseline surface processing and treatment create high performance surface of </a:t>
            </a:r>
            <a:r>
              <a:rPr lang="en-US" sz="1400" dirty="0" err="1" smtClean="0"/>
              <a:t>Eacc</a:t>
            </a:r>
            <a:r>
              <a:rPr lang="en-US" sz="1400" dirty="0" smtClean="0"/>
              <a:t> &gt; 38 MV/m.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Repeatable EP controls gradient scatter    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1" y="2286000"/>
            <a:ext cx="3733800" cy="523220"/>
          </a:xfrm>
          <a:prstGeom prst="rect">
            <a:avLst/>
          </a:prstGeom>
          <a:solidFill>
            <a:srgbClr val="CCFF33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Geometrical defects cause quench and </a:t>
            </a:r>
          </a:p>
          <a:p>
            <a:r>
              <a:rPr lang="en-US" sz="1400" dirty="0" smtClean="0"/>
              <a:t>limit gradient &lt; 20 MV/m (more on next slide)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33800" y="1685925"/>
            <a:ext cx="1447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(2008-2010)</a:t>
            </a:r>
            <a:endParaRPr lang="en-US" sz="1400" b="1" dirty="0"/>
          </a:p>
        </p:txBody>
      </p:sp>
      <p:cxnSp>
        <p:nvCxnSpPr>
          <p:cNvPr id="18" name="Straight Connector 17"/>
          <p:cNvCxnSpPr/>
          <p:nvPr/>
        </p:nvCxnSpPr>
        <p:spPr bwMode="auto">
          <a:xfrm flipH="1" flipV="1">
            <a:off x="5267325" y="1295400"/>
            <a:ext cx="19050" cy="405765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2BFC1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 rot="16200000">
            <a:off x="4504273" y="3175120"/>
            <a:ext cx="1540806" cy="33855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ILC R&amp;D Goal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914400"/>
          </a:xfrm>
        </p:spPr>
        <p:txBody>
          <a:bodyPr/>
          <a:lstStyle/>
          <a:p>
            <a:r>
              <a:rPr lang="en-US" sz="2800" b="1" dirty="0" smtClean="0"/>
              <a:t>Gradient Limit Understanding and Control </a:t>
            </a:r>
            <a:endParaRPr lang="en-US" sz="2800" b="1" dirty="0"/>
          </a:p>
        </p:txBody>
      </p:sp>
      <p:pic>
        <p:nvPicPr>
          <p:cNvPr id="8" name="Content Placeholder 7" descr="Max_gradient_reached_by_cavity_A11A12A13A14A15A16_RI18RI19RI27RI28_AES5AES6AES7AES8AES9AES10_HiRes.tif"/>
          <p:cNvPicPr>
            <a:picLocks noGrp="1" noChangeAspect="1"/>
          </p:cNvPicPr>
          <p:nvPr>
            <p:ph idx="1"/>
          </p:nvPr>
        </p:nvPicPr>
        <p:blipFill>
          <a:blip r:embed="rId2"/>
          <a:srcRect l="-3223" t="7143" r="-3223"/>
          <a:stretch>
            <a:fillRect/>
          </a:stretch>
        </p:blipFill>
        <p:spPr>
          <a:xfrm>
            <a:off x="76200" y="986135"/>
            <a:ext cx="7772400" cy="4953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/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914775"/>
            <a:ext cx="582937" cy="404165"/>
          </a:xfrm>
          <a:prstGeom prst="rect">
            <a:avLst/>
          </a:prstGeom>
        </p:spPr>
      </p:pic>
      <p:pic>
        <p:nvPicPr>
          <p:cNvPr id="10" name="Picture 9"/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676401" y="3881247"/>
            <a:ext cx="492248" cy="4145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0" y="3838575"/>
            <a:ext cx="520700" cy="4572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>
            <a:off x="5943600" y="5710535"/>
            <a:ext cx="1219200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800060" y="5758160"/>
            <a:ext cx="2924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0000FF"/>
                </a:solidFill>
              </a:rPr>
              <a:t>Hpk</a:t>
            </a:r>
            <a:r>
              <a:rPr lang="en-US" sz="1800" dirty="0" smtClean="0">
                <a:solidFill>
                  <a:srgbClr val="0000FF"/>
                </a:solidFill>
              </a:rPr>
              <a:t> 160-180 </a:t>
            </a:r>
            <a:r>
              <a:rPr lang="en-US" sz="1800" dirty="0" err="1" smtClean="0">
                <a:solidFill>
                  <a:srgbClr val="0000FF"/>
                </a:solidFill>
              </a:rPr>
              <a:t>mT</a:t>
            </a:r>
            <a:endParaRPr lang="en-US" sz="1800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Average gradient 39 MV/m</a:t>
            </a:r>
            <a:endParaRPr lang="en-US" sz="18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7000" y="1295400"/>
            <a:ext cx="2590800" cy="1077218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Gradient yield of 100% achieved at an average gradient of 39 MV/m when allowing post-cycle repair     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66801" y="2286000"/>
            <a:ext cx="3733800" cy="523220"/>
          </a:xfrm>
          <a:prstGeom prst="rect">
            <a:avLst/>
          </a:prstGeom>
          <a:solidFill>
            <a:srgbClr val="CCFF33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Geometrical defects cause quench and </a:t>
            </a:r>
          </a:p>
          <a:p>
            <a:r>
              <a:rPr lang="en-US" sz="1400" dirty="0" smtClean="0"/>
              <a:t>limit gradient &lt; 20 MV/m (more on next slide)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381500" y="4391025"/>
            <a:ext cx="228600" cy="9906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257800" y="4391025"/>
            <a:ext cx="228600" cy="9906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391150" y="3362325"/>
            <a:ext cx="228600" cy="9906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8225" y="4305300"/>
            <a:ext cx="2286000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Mechanical abrasive polishing removes geometrical defects and raises gradients  </a:t>
            </a:r>
            <a:endParaRPr lang="en-US" sz="1600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9200" y="3505200"/>
            <a:ext cx="318228" cy="32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15372" y="3505200"/>
            <a:ext cx="318228" cy="32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48772" y="3505200"/>
            <a:ext cx="318228" cy="32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1066800" y="1905000"/>
            <a:ext cx="5180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+ mechanical polishing at Cornell &amp; FNAL (2010-2011) 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733800" y="1685925"/>
            <a:ext cx="1447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(2008-2010)</a:t>
            </a:r>
            <a:endParaRPr lang="en-US" sz="1400" b="1" dirty="0"/>
          </a:p>
        </p:txBody>
      </p:sp>
      <p:cxnSp>
        <p:nvCxnSpPr>
          <p:cNvPr id="25" name="Straight Connector 24"/>
          <p:cNvCxnSpPr/>
          <p:nvPr/>
        </p:nvCxnSpPr>
        <p:spPr bwMode="auto">
          <a:xfrm flipH="1" flipV="1">
            <a:off x="5248275" y="1304925"/>
            <a:ext cx="19050" cy="405765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2BFC1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 rot="16200000">
            <a:off x="4437599" y="3156070"/>
            <a:ext cx="1540806" cy="33855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ILC R&amp;D Goal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79" y="5050715"/>
            <a:ext cx="1979406" cy="1196506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914400"/>
          </a:xfrm>
        </p:spPr>
        <p:txBody>
          <a:bodyPr/>
          <a:lstStyle/>
          <a:p>
            <a:r>
              <a:rPr kumimoji="1" lang="en-US" altLang="ja-JP" sz="3200" dirty="0" smtClean="0"/>
              <a:t>Gradient Limit Understanding and Control  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693" y="1097761"/>
            <a:ext cx="3505196" cy="1710350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en-US" altLang="ja-JP" sz="2000" b="1" dirty="0" smtClean="0">
                <a:solidFill>
                  <a:srgbClr val="3366FF"/>
                </a:solidFill>
              </a:rPr>
              <a:t>Technology in progress:</a:t>
            </a:r>
          </a:p>
          <a:p>
            <a:r>
              <a:rPr kumimoji="1" lang="en-US" altLang="ja-JP" sz="2000" dirty="0" smtClean="0"/>
              <a:t>Localization during test</a:t>
            </a:r>
            <a:endParaRPr kumimoji="1" lang="en-US" altLang="ja-JP" sz="2000" dirty="0"/>
          </a:p>
          <a:p>
            <a:pPr marL="0" indent="0">
              <a:buNone/>
            </a:pPr>
            <a:r>
              <a:rPr kumimoji="1" lang="en-US" altLang="ja-JP" sz="2000" dirty="0" smtClean="0"/>
              <a:t>      + Optical inspection</a:t>
            </a:r>
          </a:p>
          <a:p>
            <a:pPr marL="0" indent="0">
              <a:buNone/>
            </a:pPr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     + Local repairing</a:t>
            </a:r>
          </a:p>
          <a:p>
            <a:endParaRPr kumimoji="1" lang="en-US" altLang="ja-JP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280439780"/>
              </p:ext>
            </p:extLst>
          </p:nvPr>
        </p:nvGraphicFramePr>
        <p:xfrm>
          <a:off x="3922890" y="2010940"/>
          <a:ext cx="5037666" cy="332305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59554"/>
                <a:gridCol w="1340556"/>
                <a:gridCol w="874889"/>
                <a:gridCol w="585779"/>
                <a:gridCol w="577960"/>
                <a:gridCol w="698928"/>
              </a:tblGrid>
              <a:tr h="48221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Cavity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Repaired at</a:t>
                      </a:r>
                    </a:p>
                    <a:p>
                      <a:r>
                        <a:rPr kumimoji="1" lang="en-US" altLang="ja-JP" sz="1400" baseline="0" dirty="0" smtClean="0"/>
                        <a:t> (EP/ MT/ LG)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Tested at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Bef.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Aft.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Year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8118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MHI-08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KEK (LG)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KEK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16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27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2009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917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/>
                        <a:t>MHI-14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/>
                        <a:t>KEK (LG)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KEK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37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8118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MHI-15-1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KEK (LG)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KEK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23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33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8118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/>
                        <a:t>MHI-15-2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/>
                        <a:t>KEK (LG)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KEK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36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8118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/>
                        <a:t>MHI-15-3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/>
                        <a:t>KEK (LG)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KEK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36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2012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917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/>
                        <a:t>MHI-16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/>
                        <a:t>KEK (LG)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KEK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2012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917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MHI-19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KEK (LG)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KEK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26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37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2012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917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HIT-2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KEK (LG)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KEK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35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41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2012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コンテンツ プレースホルダー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 b="5847"/>
          <a:stretch/>
        </p:blipFill>
        <p:spPr bwMode="auto">
          <a:xfrm>
            <a:off x="1422406" y="3958252"/>
            <a:ext cx="2339622" cy="1360572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4343400" y="5449669"/>
            <a:ext cx="439575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3366FF"/>
                </a:solidFill>
              </a:rPr>
              <a:t>Blue:</a:t>
            </a:r>
            <a:r>
              <a:rPr kumimoji="1" lang="en-US" altLang="ja-JP" sz="1800" dirty="0" smtClean="0"/>
              <a:t> Repaired after the 1</a:t>
            </a:r>
            <a:r>
              <a:rPr kumimoji="1" lang="en-US" altLang="ja-JP" sz="1800" baseline="30000" dirty="0" smtClean="0"/>
              <a:t>st</a:t>
            </a:r>
            <a:r>
              <a:rPr kumimoji="1" lang="en-US" altLang="ja-JP" sz="1800" dirty="0" smtClean="0"/>
              <a:t> cycle process</a:t>
            </a:r>
          </a:p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Red</a:t>
            </a:r>
            <a:r>
              <a:rPr kumimoji="1" lang="en-US" altLang="ja-JP" sz="1800" dirty="0" smtClean="0"/>
              <a:t>:  Satisfy ILC requirements </a:t>
            </a:r>
            <a:endParaRPr kumimoji="1" lang="ja-JP" altLang="en-US" sz="18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980" y="2878666"/>
            <a:ext cx="2035752" cy="1298223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13" name="正方形/長方形 12"/>
          <p:cNvSpPr/>
          <p:nvPr/>
        </p:nvSpPr>
        <p:spPr bwMode="auto">
          <a:xfrm>
            <a:off x="3886200" y="4727245"/>
            <a:ext cx="5037666" cy="606755"/>
          </a:xfrm>
          <a:prstGeom prst="rect">
            <a:avLst/>
          </a:prstGeom>
          <a:noFill/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66126" y="1143000"/>
            <a:ext cx="4673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Guided repair at KEK 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564980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mv="urn:schemas-microsoft-com:mac:vml" xmlns:p="http://schemas.openxmlformats.org/presentationml/2006/main" xmlns="" xmlns:wpc="http://schemas.microsoft.com/office/word/2010/wordprocessingCanvas" xmlns:mc="http://schemas.openxmlformats.org/markup-compatibility/2006" xmlns:o="urn:schemas-microsoft-com:office:office" xmlns:r="http://schemas.openxmlformats.org/officeDocument/2006/relationships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="http://schemas.openxmlformats.org/drawingml/2006/main" xmlns:pic="http://schemas.openxmlformats.org/drawingml/2006/picture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7010400" cy="5334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65960" y="0"/>
            <a:ext cx="7086600" cy="914400"/>
          </a:xfrm>
        </p:spPr>
        <p:txBody>
          <a:bodyPr/>
          <a:lstStyle/>
          <a:p>
            <a:r>
              <a:rPr lang="en-US" altLang="ja-JP" sz="28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  <a:t>Global Progress </a:t>
            </a:r>
            <a:r>
              <a:rPr lang="en-US" altLang="ja-JP" sz="2800" b="1" dirty="0">
                <a:solidFill>
                  <a:srgbClr val="000090"/>
                </a:solidFill>
                <a:latin typeface="Arial" charset="0"/>
                <a:cs typeface="Arial Unicode MS" charset="0"/>
              </a:rPr>
              <a:t>in Cavity Gradient </a:t>
            </a:r>
            <a:r>
              <a:rPr lang="en-US" altLang="ja-JP" sz="28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  <a:t>Yield</a:t>
            </a:r>
            <a:r>
              <a:rPr lang="en-US" altLang="ja-JP" sz="2400" b="1" dirty="0" smtClean="0">
                <a:solidFill>
                  <a:srgbClr val="3366FF"/>
                </a:solidFill>
                <a:latin typeface="Arial" charset="0"/>
                <a:cs typeface="Arial Unicode MS" charset="0"/>
              </a:rPr>
              <a:t> </a:t>
            </a:r>
            <a:r>
              <a:rPr lang="en-US" altLang="ja-JP" sz="24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  <a:t>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D4A7E-7350-4E08-B72E-9EB9E9E740C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Rongli Geng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19" name="Oval 18"/>
          <p:cNvSpPr/>
          <p:nvPr/>
        </p:nvSpPr>
        <p:spPr bwMode="auto">
          <a:xfrm>
            <a:off x="5562600" y="1832850"/>
            <a:ext cx="762000" cy="762000"/>
          </a:xfrm>
          <a:prstGeom prst="ellipse">
            <a:avLst/>
          </a:prstGeom>
          <a:solidFill>
            <a:srgbClr val="FFFF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cxnSp>
        <p:nvCxnSpPr>
          <p:cNvPr id="22" name="Straight Arrow Connector 21"/>
          <p:cNvCxnSpPr>
            <a:endCxn id="19" idx="7"/>
          </p:cNvCxnSpPr>
          <p:nvPr/>
        </p:nvCxnSpPr>
        <p:spPr bwMode="auto">
          <a:xfrm rot="10800000" flipV="1">
            <a:off x="6213008" y="1752600"/>
            <a:ext cx="644992" cy="19184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858000" y="838200"/>
            <a:ext cx="2209800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(94+/-6)% acceptable for ILC mass production </a:t>
            </a:r>
            <a:endParaRPr lang="en-US" sz="24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500710354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620000" cy="914400"/>
          </a:xfrm>
        </p:spPr>
        <p:txBody>
          <a:bodyPr/>
          <a:lstStyle/>
          <a:p>
            <a:r>
              <a:rPr lang="en-US" sz="2400" dirty="0" smtClean="0"/>
              <a:t>Demonstration of 90% Yield  at 38 MV/m w/ Q0 ≥ 8E9</a:t>
            </a:r>
            <a:endParaRPr lang="en-US" sz="2400" dirty="0"/>
          </a:p>
        </p:txBody>
      </p:sp>
      <p:pic>
        <p:nvPicPr>
          <p:cNvPr id="7" name="Content Placeholder 6" descr="A11A12A13A14A15A16_RI18RI19RI27RI28_1stpass_and_2ndpass_yield_19oct10_HiRes.tif"/>
          <p:cNvPicPr>
            <a:picLocks noGrp="1" noChangeAspect="1"/>
          </p:cNvPicPr>
          <p:nvPr>
            <p:ph idx="1"/>
          </p:nvPr>
        </p:nvPicPr>
        <p:blipFill>
          <a:blip r:embed="rId2"/>
          <a:srcRect l="-973" r="5705"/>
          <a:stretch>
            <a:fillRect/>
          </a:stretch>
        </p:blipFill>
        <p:spPr>
          <a:xfrm>
            <a:off x="76200" y="838200"/>
            <a:ext cx="7086600" cy="508932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5943600"/>
            <a:ext cx="4819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R.L. Geng et al., IPAC2011, MOPC111. 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1600200"/>
            <a:ext cx="3124200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Cavities built by one vendor with experience of many cavities and close feedback with lab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Same yield can be expected if other vendors are given similar level of practice in fabrication and seek feedback from labs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C211-6457-9E42-92D8-FCF264DCA293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990600"/>
          <a:ext cx="7391400" cy="5123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3852"/>
                <a:gridCol w="3103748"/>
                <a:gridCol w="24638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Labs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#9-cell cavities fabricated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Regional</a:t>
                      </a:r>
                      <a:r>
                        <a:rPr lang="en-US" baseline="0" dirty="0" smtClean="0"/>
                        <a:t> and world total</a:t>
                      </a:r>
                      <a:endParaRPr lang="en-US" dirty="0"/>
                    </a:p>
                  </a:txBody>
                  <a:tcPr/>
                </a:tc>
              </a:tr>
              <a:tr h="488100">
                <a:tc>
                  <a:txBody>
                    <a:bodyPr/>
                    <a:lstStyle/>
                    <a:p>
                      <a:r>
                        <a:rPr lang="en-US" dirty="0" smtClean="0"/>
                        <a:t>KEK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8100">
                <a:tc>
                  <a:txBody>
                    <a:bodyPr/>
                    <a:lstStyle/>
                    <a:p>
                      <a:r>
                        <a:rPr lang="en-US" dirty="0" smtClean="0"/>
                        <a:t>IHEP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(2 new under fabrication)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8100">
                <a:tc>
                  <a:txBody>
                    <a:bodyPr/>
                    <a:lstStyle/>
                    <a:p>
                      <a:r>
                        <a:rPr lang="en-US" dirty="0" smtClean="0"/>
                        <a:t>PKU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Asia total 43</a:t>
                      </a:r>
                      <a:endParaRPr lang="en-US" dirty="0"/>
                    </a:p>
                  </a:txBody>
                  <a:tcPr/>
                </a:tc>
              </a:tr>
              <a:tr h="488100">
                <a:tc>
                  <a:txBody>
                    <a:bodyPr/>
                    <a:lstStyle/>
                    <a:p>
                      <a:r>
                        <a:rPr lang="en-US" dirty="0" smtClean="0"/>
                        <a:t>FNAL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 (80 ordered)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8100">
                <a:tc>
                  <a:txBody>
                    <a:bodyPr/>
                    <a:lstStyle/>
                    <a:p>
                      <a:r>
                        <a:rPr lang="en-US" dirty="0" smtClean="0"/>
                        <a:t>JLab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r>
                        <a:rPr lang="en-US" baseline="0" dirty="0" smtClean="0"/>
                        <a:t> (1 new under fabrication)</a:t>
                      </a:r>
                      <a:endParaRPr lang="en-US" dirty="0" smtClean="0"/>
                    </a:p>
                    <a:p>
                      <a:r>
                        <a:rPr lang="en-US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 addition 112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7-cells</a:t>
                      </a:r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8100">
                <a:tc>
                  <a:txBody>
                    <a:bodyPr/>
                    <a:lstStyle/>
                    <a:p>
                      <a:r>
                        <a:rPr lang="en-US" dirty="0" smtClean="0"/>
                        <a:t>Cornell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Americas total 78</a:t>
                      </a:r>
                      <a:endParaRPr lang="en-US" dirty="0"/>
                    </a:p>
                  </a:txBody>
                  <a:tcPr/>
                </a:tc>
              </a:tr>
              <a:tr h="488100">
                <a:tc>
                  <a:txBody>
                    <a:bodyPr/>
                    <a:lstStyle/>
                    <a:p>
                      <a:r>
                        <a:rPr lang="en-US" dirty="0" smtClean="0"/>
                        <a:t>DESY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 (800 for</a:t>
                      </a:r>
                      <a:r>
                        <a:rPr lang="en-US" baseline="0" dirty="0" smtClean="0"/>
                        <a:t> XFEL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EU total 200</a:t>
                      </a:r>
                      <a:endParaRPr lang="en-US" dirty="0"/>
                    </a:p>
                  </a:txBody>
                  <a:tcPr/>
                </a:tc>
              </a:tr>
              <a:tr h="488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World total </a:t>
                      </a:r>
                    </a:p>
                    <a:p>
                      <a:r>
                        <a:rPr lang="en-US" dirty="0" smtClean="0"/>
                        <a:t>321 (9-cell only)</a:t>
                      </a:r>
                    </a:p>
                    <a:p>
                      <a:r>
                        <a:rPr lang="en-US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433 (9-cell &amp;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7-cell</a:t>
                      </a:r>
                      <a:r>
                        <a:rPr lang="en-US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219200" y="76200"/>
            <a:ext cx="78486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Global ILC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9-Cell Cavity R&amp;D Experiences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Gradient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34000"/>
          </a:xfrm>
        </p:spPr>
        <p:txBody>
          <a:bodyPr/>
          <a:lstStyle/>
          <a:p>
            <a:r>
              <a:rPr lang="en-US" sz="2400" b="1" dirty="0" smtClean="0"/>
              <a:t>Baseline surface processing and handling procedure optimized and standardized.</a:t>
            </a:r>
          </a:p>
          <a:p>
            <a:pPr lvl="1"/>
            <a:r>
              <a:rPr lang="en-US" sz="2000" b="0" dirty="0" smtClean="0"/>
              <a:t>Added optical inspection for fabrication QA.</a:t>
            </a:r>
          </a:p>
          <a:p>
            <a:pPr lvl="1"/>
            <a:r>
              <a:rPr lang="en-US" sz="2000" b="0" dirty="0" smtClean="0"/>
              <a:t>Allowed data-driven second-pass processing.</a:t>
            </a:r>
          </a:p>
          <a:p>
            <a:r>
              <a:rPr lang="en-US" sz="2400" b="1" dirty="0" smtClean="0"/>
              <a:t>Steady gradient yield progress made in past 5 years on a global basis (tracked by Global Cavity Database).</a:t>
            </a:r>
          </a:p>
          <a:p>
            <a:pPr lvl="1"/>
            <a:r>
              <a:rPr lang="en-US" sz="2000" b="0" dirty="0" smtClean="0"/>
              <a:t>According to the current yield definition</a:t>
            </a:r>
          </a:p>
          <a:p>
            <a:pPr lvl="2"/>
            <a:r>
              <a:rPr lang="en-US" sz="1600" dirty="0" smtClean="0"/>
              <a:t>94</a:t>
            </a:r>
            <a:r>
              <a:rPr lang="en-US" sz="1600" b="0" dirty="0" smtClean="0"/>
              <a:t>% </a:t>
            </a:r>
            <a:r>
              <a:rPr lang="en-US" sz="1600" b="0" dirty="0" smtClean="0"/>
              <a:t>yield at gradient acceptable for ILC mass production (</a:t>
            </a:r>
            <a:r>
              <a:rPr lang="en-US" sz="1600" dirty="0" smtClean="0">
                <a:latin typeface="Symath"/>
                <a:cs typeface="Symath"/>
              </a:rPr>
              <a:t>&gt;</a:t>
            </a:r>
            <a:r>
              <a:rPr lang="en-US" sz="1600" dirty="0" smtClean="0">
                <a:latin typeface="Symath"/>
                <a:cs typeface="Symath"/>
              </a:rPr>
              <a:t> =28 </a:t>
            </a:r>
            <a:r>
              <a:rPr lang="en-US" sz="1600" dirty="0" smtClean="0">
                <a:latin typeface="Symath"/>
                <a:cs typeface="Symath"/>
              </a:rPr>
              <a:t>MV/</a:t>
            </a:r>
            <a:r>
              <a:rPr lang="en-US" sz="1600" dirty="0" err="1" smtClean="0">
                <a:latin typeface="Symath"/>
                <a:cs typeface="Symath"/>
              </a:rPr>
              <a:t>m</a:t>
            </a:r>
            <a:r>
              <a:rPr lang="en-US" sz="1600" dirty="0" smtClean="0">
                <a:latin typeface="Symath"/>
                <a:cs typeface="Symath"/>
              </a:rPr>
              <a:t> with average gradient</a:t>
            </a:r>
            <a:r>
              <a:rPr lang="en-US" sz="1600" dirty="0" smtClean="0">
                <a:latin typeface="Symath"/>
                <a:cs typeface="Symath"/>
              </a:rPr>
              <a:t> AG=35 </a:t>
            </a:r>
            <a:r>
              <a:rPr lang="en-US" sz="1600" dirty="0" smtClean="0">
                <a:latin typeface="Symath"/>
                <a:cs typeface="Symath"/>
              </a:rPr>
              <a:t>MV/</a:t>
            </a:r>
            <a:r>
              <a:rPr lang="en-US" sz="1600" dirty="0" err="1" smtClean="0">
                <a:latin typeface="Symath"/>
                <a:cs typeface="Symath"/>
              </a:rPr>
              <a:t>m</a:t>
            </a:r>
            <a:r>
              <a:rPr lang="en-US" sz="1600" b="0" dirty="0" smtClean="0"/>
              <a:t>) on global basis.</a:t>
            </a:r>
          </a:p>
          <a:p>
            <a:pPr lvl="1"/>
            <a:r>
              <a:rPr lang="en-US" sz="2000" b="0" dirty="0" smtClean="0"/>
              <a:t>Further yield improvement can be expected when allowing repair </a:t>
            </a:r>
          </a:p>
          <a:p>
            <a:pPr lvl="2"/>
            <a:r>
              <a:rPr lang="en-US" sz="1600" dirty="0" smtClean="0"/>
              <a:t>100% yield at </a:t>
            </a:r>
            <a:r>
              <a:rPr lang="en-US" sz="1600" dirty="0" smtClean="0">
                <a:latin typeface="Symath"/>
                <a:cs typeface="Symath"/>
              </a:rPr>
              <a:t>&gt;</a:t>
            </a:r>
            <a:r>
              <a:rPr lang="en-US" sz="1600" dirty="0" smtClean="0"/>
              <a:t>31 MV/</a:t>
            </a:r>
            <a:r>
              <a:rPr lang="en-US" sz="1600" dirty="0" err="1" smtClean="0"/>
              <a:t>m</a:t>
            </a:r>
            <a:r>
              <a:rPr lang="en-US" sz="1600" dirty="0" smtClean="0"/>
              <a:t> (</a:t>
            </a:r>
            <a:r>
              <a:rPr lang="en-US" sz="1600" dirty="0" err="1" smtClean="0"/>
              <a:t>w</a:t>
            </a:r>
            <a:r>
              <a:rPr lang="en-US" sz="1600" dirty="0" smtClean="0"/>
              <a:t>/ AG=39MV/m) demonstrated </a:t>
            </a:r>
            <a:r>
              <a:rPr lang="en-US" sz="1600" dirty="0" smtClean="0"/>
              <a:t>in Americas region</a:t>
            </a:r>
          </a:p>
          <a:p>
            <a:pPr lvl="2"/>
            <a:r>
              <a:rPr lang="en-US" sz="1600" dirty="0" smtClean="0"/>
              <a:t>New progress being made with post-cycle local repair technology in Asia region</a:t>
            </a:r>
          </a:p>
          <a:p>
            <a:pPr lvl="2"/>
            <a:r>
              <a:rPr lang="en-US" sz="1600" dirty="0" smtClean="0"/>
              <a:t>Repair can be included in procedure if cost effectiveness justified</a:t>
            </a:r>
          </a:p>
          <a:p>
            <a:r>
              <a:rPr lang="en-US" sz="2400" b="1" dirty="0" smtClean="0"/>
              <a:t>Qualified vendors for cavity fabrication and labs for cavity processing in place in all regions         </a:t>
            </a:r>
            <a:endParaRPr lang="en-US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622822" cy="914400"/>
          </a:xfrm>
        </p:spPr>
        <p:txBody>
          <a:bodyPr/>
          <a:lstStyle/>
          <a:p>
            <a:r>
              <a:rPr lang="en-US" altLang="ja-JP" b="1" dirty="0" smtClean="0">
                <a:latin typeface="Arial" charset="0"/>
                <a:cs typeface="Arial Unicode MS" charset="0"/>
              </a:rPr>
              <a:t>Progress in SCRF System Tests  </a:t>
            </a:r>
            <a:endParaRPr lang="en-US" altLang="ja-JP" b="1" dirty="0">
              <a:latin typeface="Arial" charset="0"/>
              <a:cs typeface="Arial Unicode MS" charset="0"/>
            </a:endParaRP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121533" y="990599"/>
            <a:ext cx="4029075" cy="5410201"/>
          </a:xfrm>
          <a:solidFill>
            <a:srgbClr val="CCFFCC"/>
          </a:solidFill>
        </p:spPr>
        <p:txBody>
          <a:bodyPr/>
          <a:lstStyle/>
          <a:p>
            <a:r>
              <a:rPr lang="en-US" altLang="ja-JP" sz="2400" dirty="0">
                <a:latin typeface="Arial" charset="0"/>
                <a:cs typeface="Arial Unicode MS" charset="0"/>
              </a:rPr>
              <a:t>DESY: FLASH</a:t>
            </a:r>
          </a:p>
          <a:p>
            <a:pPr lvl="1"/>
            <a:r>
              <a:rPr lang="en-US" altLang="ja-JP" sz="2000" dirty="0" smtClean="0">
                <a:latin typeface="Arial" charset="0"/>
                <a:ea typeface="Arial Unicode MS" charset="0"/>
                <a:cs typeface="Arial Unicode MS" charset="0"/>
              </a:rPr>
              <a:t>SRF-CM string + Beam,  </a:t>
            </a:r>
          </a:p>
          <a:p>
            <a:pPr lvl="2"/>
            <a:r>
              <a:rPr lang="en-US" altLang="ja-JP" sz="1600" dirty="0" smtClean="0">
                <a:latin typeface="Arial" charset="0"/>
                <a:ea typeface="Arial Unicode MS" charset="0"/>
                <a:cs typeface="Arial Unicode MS" charset="0"/>
              </a:rPr>
              <a:t>ACC7/PXFEL1 &lt; 32 </a:t>
            </a:r>
            <a:r>
              <a:rPr lang="en-US" altLang="ja-JP" sz="1600" dirty="0">
                <a:latin typeface="Arial" charset="0"/>
                <a:ea typeface="Arial Unicode MS" charset="0"/>
                <a:cs typeface="Arial Unicode MS" charset="0"/>
              </a:rPr>
              <a:t>MV/</a:t>
            </a:r>
            <a:r>
              <a:rPr lang="en-US" altLang="ja-JP" sz="1600" dirty="0" smtClean="0">
                <a:latin typeface="Arial" charset="0"/>
                <a:ea typeface="Arial Unicode MS" charset="0"/>
                <a:cs typeface="Arial Unicode MS" charset="0"/>
              </a:rPr>
              <a:t>m &gt;</a:t>
            </a:r>
            <a:endParaRPr lang="en-US" altLang="ja-JP" sz="1600" dirty="0">
              <a:latin typeface="Arial" charset="0"/>
              <a:ea typeface="Arial Unicode MS" charset="0"/>
              <a:cs typeface="Arial Unicode MS" charset="0"/>
            </a:endParaRPr>
          </a:p>
          <a:p>
            <a:pPr lvl="1"/>
            <a:r>
              <a:rPr lang="en-US" altLang="ja-JP" sz="2000" dirty="0" smtClean="0">
                <a:latin typeface="Arial" charset="0"/>
                <a:ea typeface="Arial Unicode MS" charset="0"/>
                <a:cs typeface="Arial Unicode MS" charset="0"/>
              </a:rPr>
              <a:t>9 mA beam, 2009</a:t>
            </a:r>
          </a:p>
          <a:p>
            <a:pPr lvl="1"/>
            <a:r>
              <a:rPr lang="en-US" altLang="ja-JP" sz="2000" dirty="0" smtClean="0">
                <a:latin typeface="Arial" charset="0"/>
                <a:ea typeface="Arial Unicode MS" charset="0"/>
                <a:cs typeface="Arial Unicode MS" charset="0"/>
              </a:rPr>
              <a:t>800</a:t>
            </a:r>
            <a:r>
              <a:rPr lang="en-US" altLang="ja-JP" sz="2000" dirty="0" smtClean="0">
                <a:latin typeface="Symbol" charset="2"/>
                <a:ea typeface="Arial Unicode MS" charset="0"/>
                <a:cs typeface="Symbol" charset="2"/>
              </a:rPr>
              <a:t>m</a:t>
            </a:r>
            <a:r>
              <a:rPr lang="en-US" altLang="ja-JP" sz="2000" dirty="0" smtClean="0">
                <a:latin typeface="Arial" charset="0"/>
                <a:ea typeface="Arial Unicode MS" charset="0"/>
                <a:cs typeface="Arial Unicode MS" charset="0"/>
              </a:rPr>
              <a:t>s</a:t>
            </a:r>
            <a:r>
              <a:rPr lang="en-US" altLang="ja-JP" sz="2000" dirty="0">
                <a:latin typeface="Arial" charset="0"/>
                <a:ea typeface="Arial Unicode MS" charset="0"/>
                <a:cs typeface="Arial Unicode MS" charset="0"/>
              </a:rPr>
              <a:t>, </a:t>
            </a:r>
            <a:r>
              <a:rPr lang="en-US" altLang="ja-JP" sz="2000" dirty="0" smtClean="0">
                <a:latin typeface="Arial" charset="0"/>
                <a:ea typeface="Arial Unicode MS" charset="0"/>
                <a:cs typeface="Arial Unicode MS" charset="0"/>
              </a:rPr>
              <a:t>4.5mA beam, 2012</a:t>
            </a:r>
            <a:endParaRPr lang="en-US" altLang="ja-JP" sz="2400" dirty="0" smtClean="0">
              <a:latin typeface="Arial" charset="0"/>
              <a:cs typeface="Arial Unicode MS" charset="0"/>
            </a:endParaRPr>
          </a:p>
          <a:p>
            <a:r>
              <a:rPr lang="en-US" altLang="ja-JP" sz="2400" dirty="0" smtClean="0">
                <a:latin typeface="Arial" charset="0"/>
                <a:cs typeface="Arial Unicode MS" charset="0"/>
              </a:rPr>
              <a:t>KEK</a:t>
            </a:r>
            <a:r>
              <a:rPr lang="en-US" altLang="ja-JP" sz="2400" dirty="0">
                <a:latin typeface="Arial" charset="0"/>
                <a:cs typeface="Arial Unicode MS" charset="0"/>
              </a:rPr>
              <a:t>: </a:t>
            </a:r>
            <a:r>
              <a:rPr lang="en-US" altLang="ja-JP" sz="2400" dirty="0" smtClean="0">
                <a:latin typeface="Arial" charset="0"/>
                <a:cs typeface="Arial Unicode MS" charset="0"/>
              </a:rPr>
              <a:t>STF</a:t>
            </a:r>
          </a:p>
          <a:p>
            <a:pPr lvl="1"/>
            <a:r>
              <a:rPr lang="en-US" altLang="ja-JP" sz="2000" dirty="0" smtClean="0">
                <a:latin typeface="Arial" charset="0"/>
                <a:cs typeface="Arial Unicode MS" charset="0"/>
              </a:rPr>
              <a:t>S1</a:t>
            </a:r>
            <a:r>
              <a:rPr lang="en-US" altLang="ja-JP" sz="2000" dirty="0">
                <a:latin typeface="Arial" charset="0"/>
                <a:cs typeface="Arial Unicode MS" charset="0"/>
              </a:rPr>
              <a:t>-</a:t>
            </a:r>
            <a:r>
              <a:rPr lang="en-US" altLang="ja-JP" sz="2000" dirty="0" smtClean="0">
                <a:latin typeface="Arial" charset="0"/>
                <a:cs typeface="Arial Unicode MS" charset="0"/>
              </a:rPr>
              <a:t>Global: complete, 2010</a:t>
            </a:r>
          </a:p>
          <a:p>
            <a:pPr lvl="2"/>
            <a:r>
              <a:rPr lang="en-US" altLang="ja-JP" sz="1600" dirty="0" smtClean="0">
                <a:latin typeface="Arial" charset="0"/>
                <a:cs typeface="Arial Unicode MS" charset="0"/>
              </a:rPr>
              <a:t>Cavity string : &lt; 26 MV/m&gt; </a:t>
            </a:r>
          </a:p>
          <a:p>
            <a:pPr lvl="1"/>
            <a:r>
              <a:rPr lang="en-US" altLang="ja-JP" sz="2000" dirty="0" smtClean="0">
                <a:latin typeface="Arial" charset="0"/>
                <a:cs typeface="Arial Unicode MS" charset="0"/>
              </a:rPr>
              <a:t>Quantum Beam : 1 </a:t>
            </a:r>
            <a:r>
              <a:rPr lang="en-US" altLang="ja-JP" sz="2000" dirty="0" err="1" smtClean="0">
                <a:latin typeface="Arial" charset="0"/>
                <a:cs typeface="Arial Unicode MS" charset="0"/>
              </a:rPr>
              <a:t>ms</a:t>
            </a:r>
            <a:r>
              <a:rPr lang="en-US" altLang="ja-JP" sz="2000" dirty="0" smtClean="0">
                <a:latin typeface="Arial" charset="0"/>
                <a:cs typeface="Arial Unicode MS" charset="0"/>
              </a:rPr>
              <a:t> </a:t>
            </a:r>
          </a:p>
          <a:p>
            <a:pPr lvl="1"/>
            <a:r>
              <a:rPr lang="en-US" altLang="ja-JP" sz="2000" dirty="0" smtClean="0">
                <a:latin typeface="Arial" charset="0"/>
                <a:cs typeface="Arial Unicode MS" charset="0"/>
              </a:rPr>
              <a:t>CM1 + Beam, in 2014</a:t>
            </a:r>
            <a:endParaRPr lang="en-US" altLang="ja-JP" sz="2400" dirty="0" smtClean="0">
              <a:latin typeface="Arial" charset="0"/>
              <a:cs typeface="Arial Unicode MS" charset="0"/>
            </a:endParaRPr>
          </a:p>
          <a:p>
            <a:r>
              <a:rPr lang="en-US" altLang="ja-JP" sz="2400" dirty="0" smtClean="0">
                <a:latin typeface="Arial" charset="0"/>
                <a:cs typeface="Arial Unicode MS" charset="0"/>
              </a:rPr>
              <a:t>FNAL</a:t>
            </a:r>
            <a:r>
              <a:rPr lang="en-US" altLang="ja-JP" sz="2400" dirty="0">
                <a:latin typeface="Arial" charset="0"/>
                <a:cs typeface="Arial Unicode MS" charset="0"/>
              </a:rPr>
              <a:t>: </a:t>
            </a:r>
            <a:r>
              <a:rPr lang="en-US" altLang="ja-JP" sz="2400" dirty="0" smtClean="0">
                <a:latin typeface="Arial" charset="0"/>
                <a:cs typeface="Arial Unicode MS" charset="0"/>
              </a:rPr>
              <a:t>NML/ASTA</a:t>
            </a:r>
            <a:endParaRPr lang="en-US" altLang="ja-JP" sz="2400" dirty="0">
              <a:latin typeface="Arial" charset="0"/>
              <a:cs typeface="Arial Unicode MS" charset="0"/>
            </a:endParaRPr>
          </a:p>
          <a:p>
            <a:pPr lvl="1"/>
            <a:r>
              <a:rPr lang="en-US" altLang="ja-JP" sz="2000" dirty="0" smtClean="0">
                <a:latin typeface="Arial" charset="0"/>
                <a:ea typeface="Arial Unicode MS" charset="0"/>
                <a:cs typeface="Arial Unicode MS" charset="0"/>
              </a:rPr>
              <a:t>CM1 test complete</a:t>
            </a:r>
          </a:p>
          <a:p>
            <a:pPr lvl="1"/>
            <a:r>
              <a:rPr lang="en-US" altLang="ja-JP" sz="2000" dirty="0" smtClean="0">
                <a:latin typeface="Arial" charset="0"/>
                <a:ea typeface="Arial Unicode MS" charset="0"/>
                <a:cs typeface="Arial Unicode MS" charset="0"/>
              </a:rPr>
              <a:t>CM2 operation, in 2012</a:t>
            </a:r>
          </a:p>
          <a:p>
            <a:pPr lvl="1"/>
            <a:r>
              <a:rPr lang="en-US" altLang="ja-JP" sz="2000" dirty="0" smtClean="0">
                <a:latin typeface="Arial" charset="0"/>
                <a:ea typeface="Arial Unicode MS" charset="0"/>
                <a:cs typeface="Arial Unicode MS" charset="0"/>
              </a:rPr>
              <a:t>CM2 + Beam, in 2013</a:t>
            </a:r>
          </a:p>
          <a:p>
            <a:pPr>
              <a:buFontTx/>
              <a:buNone/>
            </a:pPr>
            <a:endParaRPr lang="en-US" altLang="ja-JP" sz="2400" dirty="0">
              <a:latin typeface="Arial" charset="0"/>
              <a:cs typeface="Arial Unicode M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tretch>
            <a:fillRect/>
          </a:stretch>
        </p:blipFill>
        <p:spPr>
          <a:xfrm>
            <a:off x="4581699" y="2851149"/>
            <a:ext cx="1703389" cy="1136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/>
          <a:stretch>
            <a:fillRect/>
          </a:stretch>
        </p:blipFill>
        <p:spPr bwMode="auto">
          <a:xfrm>
            <a:off x="6458374" y="1085673"/>
            <a:ext cx="2454027" cy="1765476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</p:pic>
      <p:sp>
        <p:nvSpPr>
          <p:cNvPr id="53256" name="日付プレースホルダ 8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 smtClean="0"/>
              <a:t>Rongli Geng</a:t>
            </a:r>
            <a:endParaRPr kumimoji="0" lang="en-US" altLang="ja-JP" sz="1200"/>
          </a:p>
        </p:txBody>
      </p:sp>
      <p:sp>
        <p:nvSpPr>
          <p:cNvPr id="53257" name="スライド番号プレースホルダ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30DDA79A-6110-8146-B045-4FDBACED002A}" type="slidenum">
              <a:rPr kumimoji="0" lang="en-US" altLang="ja-JP" sz="1400"/>
              <a:pPr/>
              <a:t>18</a:t>
            </a:fld>
            <a:endParaRPr kumimoji="0" lang="en-US" altLang="ja-JP" sz="1400"/>
          </a:p>
        </p:txBody>
      </p:sp>
      <p:sp>
        <p:nvSpPr>
          <p:cNvPr id="53258" name="フッター プレースホルダ 1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600" smtClean="0">
                <a:solidFill>
                  <a:srgbClr val="23346C"/>
                </a:solidFill>
              </a:rPr>
              <a:t>LCWS12, 10/22-26, 2012</a:t>
            </a:r>
            <a:endParaRPr kumimoji="0" lang="en-US" altLang="ja-JP" sz="1600">
              <a:solidFill>
                <a:srgbClr val="23346C"/>
              </a:solidFill>
            </a:endParaRPr>
          </a:p>
        </p:txBody>
      </p:sp>
      <p:pic>
        <p:nvPicPr>
          <p:cNvPr id="53259" name="Picture 7" descr="IMG_454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/>
          <a:stretch>
            <a:fillRect/>
          </a:stretch>
        </p:blipFill>
        <p:spPr bwMode="auto">
          <a:xfrm>
            <a:off x="4274078" y="4784287"/>
            <a:ext cx="1861838" cy="139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 descr="STF-QB-accelerator-0131201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tretch>
            <a:fillRect/>
          </a:stretch>
        </p:blipFill>
        <p:spPr>
          <a:xfrm>
            <a:off x="4259968" y="3697731"/>
            <a:ext cx="1257478" cy="94310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/>
          <a:stretch>
            <a:fillRect/>
          </a:stretch>
        </p:blipFill>
        <p:spPr bwMode="auto">
          <a:xfrm>
            <a:off x="4196820" y="1074386"/>
            <a:ext cx="2068512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3310" y="4583997"/>
            <a:ext cx="2590800" cy="1755340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17" name="Picture 95" descr="plot-Eacc,max VT&amp;CT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/>
          <a:stretch>
            <a:fillRect/>
          </a:stretch>
        </p:blipFill>
        <p:spPr bwMode="auto">
          <a:xfrm>
            <a:off x="6567311" y="2998899"/>
            <a:ext cx="2427108" cy="1447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9257835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3"/>
          <p:cNvSpPr>
            <a:spLocks noChangeArrowheads="1"/>
          </p:cNvSpPr>
          <p:nvPr/>
        </p:nvSpPr>
        <p:spPr bwMode="auto">
          <a:xfrm>
            <a:off x="174625" y="914400"/>
            <a:ext cx="8794750" cy="5402263"/>
          </a:xfrm>
          <a:prstGeom prst="rect">
            <a:avLst/>
          </a:prstGeom>
          <a:solidFill>
            <a:srgbClr val="9ED3D7"/>
          </a:solidFill>
          <a:ln>
            <a:noFill/>
          </a:ln>
          <a:effectLst>
            <a:outerShdw blurRad="63500" dist="38100" dir="2700000" algn="tl" rotWithShape="0">
              <a:srgbClr val="000000">
                <a:alpha val="42998"/>
              </a:srgbClr>
            </a:outerShdw>
          </a:effectLst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ja-JP" altLang="en-US" sz="3600" b="1">
              <a:solidFill>
                <a:srgbClr val="000000"/>
              </a:solidFill>
              <a:cs typeface="+mn-cs"/>
            </a:endParaRPr>
          </a:p>
        </p:txBody>
      </p:sp>
      <p:sp>
        <p:nvSpPr>
          <p:cNvPr id="11267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627938" cy="833438"/>
          </a:xfrm>
          <a:solidFill>
            <a:srgbClr val="FFFFCC"/>
          </a:solidFill>
        </p:spPr>
        <p:txBody>
          <a:bodyPr/>
          <a:lstStyle/>
          <a:p>
            <a:pPr>
              <a:defRPr/>
            </a:pPr>
            <a:r>
              <a:rPr lang="en-US" altLang="ja-JP">
                <a:latin typeface="Arial" charset="0"/>
                <a:cs typeface="+mj-cs"/>
              </a:rPr>
              <a:t>FLASH 9mA Expt achievements: </a:t>
            </a:r>
            <a:br>
              <a:rPr lang="en-US" altLang="ja-JP">
                <a:latin typeface="Arial" charset="0"/>
                <a:cs typeface="+mj-cs"/>
              </a:rPr>
            </a:br>
            <a:r>
              <a:rPr lang="en-US" altLang="ja-JP">
                <a:latin typeface="Arial" charset="0"/>
                <a:cs typeface="+mj-cs"/>
              </a:rPr>
              <a:t>2009-mid 2012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1528" y="1357222"/>
          <a:ext cx="8451473" cy="2098040"/>
        </p:xfrm>
        <a:graphic>
          <a:graphicData uri="http://schemas.openxmlformats.org/drawingml/2006/table">
            <a:tbl>
              <a:tblPr firstRow="1" bandRow="1">
                <a:effectLst/>
                <a:tableStyleId>{35758FB7-9AC5-4552-8A53-C91805E547FA}</a:tableStyleId>
              </a:tblPr>
              <a:tblGrid>
                <a:gridCol w="2772672"/>
                <a:gridCol w="2209800"/>
                <a:gridCol w="3469001"/>
              </a:tblGrid>
              <a:tr h="3962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baseline="0" dirty="0" smtClean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sz="1600" b="1" i="1" dirty="0" smtClean="0">
                          <a:solidFill>
                            <a:srgbClr val="000000"/>
                          </a:solidFill>
                        </a:rPr>
                        <a:t>igh</a:t>
                      </a:r>
                      <a:r>
                        <a:rPr lang="en-US" sz="1600" b="1" i="1" baseline="0" dirty="0" smtClean="0">
                          <a:solidFill>
                            <a:srgbClr val="000000"/>
                          </a:solidFill>
                        </a:rPr>
                        <a:t> beam power and long bunch-trains </a:t>
                      </a:r>
                      <a:r>
                        <a:rPr lang="en-US" sz="1600" b="0" i="1" baseline="0" dirty="0" smtClean="0">
                          <a:solidFill>
                            <a:srgbClr val="000000"/>
                          </a:solidFill>
                        </a:rPr>
                        <a:t>(Sept 2009)</a:t>
                      </a:r>
                      <a:endParaRPr lang="en-US" sz="1600" b="0" i="1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Metric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ILC Goal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800000"/>
                          </a:solidFill>
                        </a:rPr>
                        <a:t>Achieved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Macro-pulse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current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9mA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9mA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3560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B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unches per pulse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2400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x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3nC (3MHz)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1800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x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3nC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2400 x 2nC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Cavities operating at high gradients,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close to quench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31.5MV/m +/-20%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4 cavities &gt; 30MV/m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6628" name="Rectangle 13"/>
          <p:cNvSpPr>
            <a:spLocks noChangeArrowheads="1"/>
          </p:cNvSpPr>
          <p:nvPr/>
        </p:nvSpPr>
        <p:spPr bwMode="auto">
          <a:xfrm>
            <a:off x="5334000" y="1752600"/>
            <a:ext cx="3465513" cy="1724025"/>
          </a:xfrm>
          <a:prstGeom prst="rect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 sz="3600" b="1">
              <a:solidFill>
                <a:srgbClr val="000000"/>
              </a:solidFill>
            </a:endParaRPr>
          </a:p>
        </p:txBody>
      </p:sp>
      <p:graphicFrame>
        <p:nvGraphicFramePr>
          <p:cNvPr id="11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9945954"/>
              </p:ext>
            </p:extLst>
          </p:nvPr>
        </p:nvGraphicFramePr>
        <p:xfrm>
          <a:off x="354514" y="3657600"/>
          <a:ext cx="8451473" cy="2788920"/>
        </p:xfrm>
        <a:graphic>
          <a:graphicData uri="http://schemas.openxmlformats.org/drawingml/2006/table">
            <a:tbl>
              <a:tblPr firstRow="1" bandRow="1">
                <a:effectLst/>
                <a:tableStyleId>{35758FB7-9AC5-4552-8A53-C91805E547FA}</a:tableStyleId>
              </a:tblPr>
              <a:tblGrid>
                <a:gridCol w="2702827"/>
                <a:gridCol w="2276659"/>
                <a:gridCol w="3471987"/>
              </a:tblGrid>
              <a:tr h="3962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baseline="0" dirty="0" smtClean="0">
                          <a:solidFill>
                            <a:srgbClr val="000000"/>
                          </a:solidFill>
                        </a:rPr>
                        <a:t>Gradient operating margins </a:t>
                      </a:r>
                      <a:r>
                        <a:rPr lang="en-US" sz="1600" b="0" i="1" baseline="0" dirty="0" smtClean="0">
                          <a:solidFill>
                            <a:srgbClr val="000000"/>
                          </a:solidFill>
                        </a:rPr>
                        <a:t>(Feb 2012)</a:t>
                      </a:r>
                      <a:endParaRPr lang="en-US" sz="1600" b="0" i="1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Metric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ILC Goal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800000"/>
                          </a:solidFill>
                        </a:rPr>
                        <a:t>Achieved</a:t>
                      </a:r>
                      <a:endParaRPr lang="en-US" sz="16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3560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Cavity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gradient flatness</a:t>
                      </a:r>
                      <a:r>
                        <a:rPr lang="en-US" sz="1400" b="1" baseline="0" dirty="0">
                          <a:solidFill>
                            <a:srgbClr val="800000"/>
                          </a:solidFill>
                        </a:rPr>
                        <a:t> 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(all cavities in vector sum)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2% 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V/V (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800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latin typeface="Symbol"/>
                        </a:rPr>
                        <a:t>m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s, 5.8mA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) (800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Symbol"/>
                        </a:rPr>
                        <a:t>m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s, 9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mA)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&lt;0.3% </a:t>
                      </a:r>
                      <a:r>
                        <a:rPr lang="en-US" sz="1400" baseline="0" dirty="0" smtClean="0">
                          <a:solidFill>
                            <a:srgbClr val="0000FF"/>
                          </a:solidFill>
                          <a:latin typeface="Symbol"/>
                        </a:rPr>
                        <a:t>D</a:t>
                      </a:r>
                      <a:r>
                        <a:rPr lang="en-US" sz="1400" baseline="0" dirty="0" smtClean="0">
                          <a:solidFill>
                            <a:srgbClr val="0000FF"/>
                          </a:solidFill>
                        </a:rPr>
                        <a:t>V/V (800</a:t>
                      </a:r>
                      <a:r>
                        <a:rPr lang="en-US" sz="1400" baseline="0" dirty="0" smtClean="0">
                          <a:solidFill>
                            <a:srgbClr val="0000FF"/>
                          </a:solidFill>
                          <a:latin typeface="Symbol"/>
                        </a:rPr>
                        <a:t>m</a:t>
                      </a:r>
                      <a:r>
                        <a:rPr lang="en-US" sz="1400" baseline="0" dirty="0" smtClean="0">
                          <a:solidFill>
                            <a:srgbClr val="0000FF"/>
                          </a:solidFill>
                        </a:rPr>
                        <a:t>s, 4.5mA)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First tests of automation for </a:t>
                      </a:r>
                      <a:r>
                        <a:rPr lang="en-US" sz="1400" i="1" baseline="0" dirty="0" err="1" smtClean="0">
                          <a:solidFill>
                            <a:srgbClr val="0000FF"/>
                          </a:solidFill>
                        </a:rPr>
                        <a:t>Pk</a:t>
                      </a: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en-US" sz="1400" i="1" baseline="0" dirty="0" err="1" smtClean="0">
                          <a:solidFill>
                            <a:srgbClr val="0000FF"/>
                          </a:solidFill>
                        </a:rPr>
                        <a:t>Ql</a:t>
                      </a: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 control</a:t>
                      </a:r>
                      <a:r>
                        <a:rPr lang="en-US" sz="14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70280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G</a:t>
                      </a: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radient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operating margin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All cavities operating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within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3% 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of quench limits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baseline="0" dirty="0" smtClean="0">
                          <a:solidFill>
                            <a:srgbClr val="0000FF"/>
                          </a:solidFill>
                        </a:rPr>
                        <a:t>Some cavities within ~5% of quench (800us, 4.5mA)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First tests of operations strategies for gradients close to quench</a:t>
                      </a:r>
                      <a:endParaRPr lang="en-US" sz="14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3560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Energy Stability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0.1%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</a:rPr>
                        <a:t>rms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at 250GeV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&lt;0.15% p-p (0.4ms)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&lt;0.02% </a:t>
                      </a:r>
                      <a:r>
                        <a:rPr lang="en-US" sz="1400" dirty="0" err="1" smtClean="0"/>
                        <a:t>rms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(5Hz)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6630" name="Rectangle 13"/>
          <p:cNvSpPr>
            <a:spLocks noChangeArrowheads="1"/>
          </p:cNvSpPr>
          <p:nvPr/>
        </p:nvSpPr>
        <p:spPr bwMode="auto">
          <a:xfrm>
            <a:off x="5334000" y="4051300"/>
            <a:ext cx="3473450" cy="2357438"/>
          </a:xfrm>
          <a:prstGeom prst="rect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 sz="3600" b="1">
              <a:solidFill>
                <a:srgbClr val="000000"/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6325339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838200"/>
            <a:ext cx="8610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Many thanks to the following colleagues for providing information to me in preparing the slides presented in this talk: Sebastian </a:t>
            </a:r>
            <a:r>
              <a:rPr lang="en-US" sz="2400" dirty="0" err="1" smtClean="0"/>
              <a:t>Aderhold(DESY</a:t>
            </a:r>
            <a:r>
              <a:rPr lang="en-US" sz="2400" dirty="0" smtClean="0"/>
              <a:t>), Andre Anders(LBNL), Claire Antoine(SACLAY), Lance Cooley(FNAL), Charlie Cooper(FNAL), </a:t>
            </a:r>
            <a:r>
              <a:rPr lang="en-US" sz="2400" dirty="0" err="1" smtClean="0"/>
              <a:t>Eckhard</a:t>
            </a:r>
            <a:r>
              <a:rPr lang="en-US" sz="2400" dirty="0" smtClean="0"/>
              <a:t> </a:t>
            </a:r>
            <a:r>
              <a:rPr lang="en-US" sz="2400" dirty="0" err="1" smtClean="0"/>
              <a:t>Elsen(DESY</a:t>
            </a:r>
            <a:r>
              <a:rPr lang="en-US" sz="2400" dirty="0" smtClean="0"/>
              <a:t>), Fabien </a:t>
            </a:r>
            <a:r>
              <a:rPr lang="en-US" sz="2400" dirty="0" err="1" smtClean="0"/>
              <a:t>Eozenou(SACLAY</a:t>
            </a:r>
            <a:r>
              <a:rPr lang="en-US" sz="2400" dirty="0" smtClean="0"/>
              <a:t>), Fumio </a:t>
            </a:r>
            <a:r>
              <a:rPr lang="en-US" sz="2400" dirty="0" err="1" smtClean="0"/>
              <a:t>Furuta(Cornell</a:t>
            </a:r>
            <a:r>
              <a:rPr lang="en-US" sz="2400" dirty="0" smtClean="0"/>
              <a:t>), </a:t>
            </a:r>
            <a:r>
              <a:rPr lang="en-US" sz="2400" dirty="0" err="1" smtClean="0"/>
              <a:t>Jie</a:t>
            </a:r>
            <a:r>
              <a:rPr lang="en-US" sz="2400" dirty="0" smtClean="0"/>
              <a:t> </a:t>
            </a:r>
            <a:r>
              <a:rPr lang="en-US" sz="2400" dirty="0" err="1" smtClean="0"/>
              <a:t>Gao(IHEP</a:t>
            </a:r>
            <a:r>
              <a:rPr lang="en-US" sz="2400" dirty="0" smtClean="0"/>
              <a:t>), J.K. </a:t>
            </a:r>
            <a:r>
              <a:rPr lang="en-US" sz="2400" dirty="0" err="1" smtClean="0"/>
              <a:t>Hao(PKU</a:t>
            </a:r>
            <a:r>
              <a:rPr lang="en-US" sz="2400" dirty="0" smtClean="0"/>
              <a:t>), Hitoshi </a:t>
            </a:r>
            <a:r>
              <a:rPr lang="en-US" sz="2400" dirty="0" err="1" smtClean="0"/>
              <a:t>Hayano(KEK</a:t>
            </a:r>
            <a:r>
              <a:rPr lang="en-US" sz="2400" dirty="0" smtClean="0"/>
              <a:t>), Georg </a:t>
            </a:r>
            <a:r>
              <a:rPr lang="en-US" sz="2400" dirty="0" err="1" smtClean="0"/>
              <a:t>Hoffsttatter(Cornell</a:t>
            </a:r>
            <a:r>
              <a:rPr lang="en-US" sz="2400" dirty="0" smtClean="0"/>
              <a:t>), Camille Ginsburg(FNAL), </a:t>
            </a:r>
            <a:r>
              <a:rPr lang="en-US" sz="2400" dirty="0" err="1" smtClean="0"/>
              <a:t>Kexin</a:t>
            </a:r>
            <a:r>
              <a:rPr lang="en-US" sz="2400" dirty="0" smtClean="0"/>
              <a:t> Liu(PKU),Olivier </a:t>
            </a:r>
            <a:r>
              <a:rPr lang="en-US" sz="2400" dirty="0" err="1" smtClean="0"/>
              <a:t>Napoly(SACLAY</a:t>
            </a:r>
            <a:r>
              <a:rPr lang="en-US" sz="2400" dirty="0" smtClean="0"/>
              <a:t>), </a:t>
            </a:r>
            <a:r>
              <a:rPr lang="en-US" sz="2400" dirty="0" err="1" smtClean="0"/>
              <a:t>Aliaksandr</a:t>
            </a:r>
            <a:r>
              <a:rPr lang="en-US" sz="2400" dirty="0" smtClean="0"/>
              <a:t> </a:t>
            </a:r>
            <a:r>
              <a:rPr lang="en-US" sz="2400" dirty="0" err="1" smtClean="0"/>
              <a:t>Navitski</a:t>
            </a:r>
            <a:r>
              <a:rPr lang="en-US" sz="2400" dirty="0" smtClean="0"/>
              <a:t> (DESY), Sam Posen(Cornell), </a:t>
            </a:r>
            <a:r>
              <a:rPr lang="en-US" sz="2400" dirty="0" err="1" smtClean="0"/>
              <a:t>Jiyuan</a:t>
            </a:r>
            <a:r>
              <a:rPr lang="en-US" sz="2400" dirty="0" smtClean="0"/>
              <a:t> </a:t>
            </a:r>
            <a:r>
              <a:rPr lang="en-US" sz="2400" dirty="0" err="1" smtClean="0"/>
              <a:t>Zhai(IHEP</a:t>
            </a:r>
            <a:r>
              <a:rPr lang="en-US" sz="2400" dirty="0" smtClean="0"/>
              <a:t>).</a:t>
            </a:r>
          </a:p>
          <a:p>
            <a:endParaRPr lang="en-US" sz="2400" dirty="0" smtClean="0"/>
          </a:p>
          <a:p>
            <a:r>
              <a:rPr lang="en-US" sz="2400" dirty="0" smtClean="0"/>
              <a:t>Recent reviews on the ILC SCRF technology and ILC main </a:t>
            </a:r>
            <a:r>
              <a:rPr lang="en-US" sz="2400" dirty="0" err="1" smtClean="0"/>
              <a:t>linac</a:t>
            </a:r>
            <a:r>
              <a:rPr lang="en-US" sz="2400" dirty="0" smtClean="0"/>
              <a:t> design have been given by Akira Yamamoto (GDE PM for SCRF). Some slides on ILC SRF status are borrowed from Akira’s talks at LINAC12 and ASC12. 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353-32A0-344F-8FC4-93F64516CAF6}" type="slidenum">
              <a:rPr lang="en-US" altLang="ja-JP" smtClean="0"/>
              <a:pPr/>
              <a:t>20</a:t>
            </a:fld>
            <a:endParaRPr lang="en-US" altLang="ja-JP"/>
          </a:p>
        </p:txBody>
      </p:sp>
      <p:pic>
        <p:nvPicPr>
          <p:cNvPr id="5" name="図 4" descr="STFQB_fullC2_111026_reduced_lo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tretch>
            <a:fillRect/>
          </a:stretch>
        </p:blipFill>
        <p:spPr>
          <a:xfrm>
            <a:off x="189521" y="813814"/>
            <a:ext cx="7550831" cy="391133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251520" y="836712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Helvetica"/>
                <a:cs typeface="Helvetica"/>
              </a:rPr>
              <a:t>KEK-STF</a:t>
            </a:r>
          </a:p>
          <a:p>
            <a:r>
              <a:rPr lang="en-US" altLang="ja-JP" sz="2000" dirty="0" smtClean="0">
                <a:latin typeface="Helvetica"/>
                <a:cs typeface="Helvetica"/>
              </a:rPr>
              <a:t>Quantum-Beam Accelerator</a:t>
            </a:r>
            <a:endParaRPr kumimoji="1" lang="ja-JP" altLang="en-US" sz="2000" dirty="0">
              <a:latin typeface="Helvetica"/>
              <a:cs typeface="Helvetica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21" name="TextBox 3"/>
          <p:cNvSpPr txBox="1"/>
          <p:nvPr/>
        </p:nvSpPr>
        <p:spPr>
          <a:xfrm>
            <a:off x="1547664" y="188640"/>
            <a:ext cx="5838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STF Quantum-Beam experiment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pic>
        <p:nvPicPr>
          <p:cNvPr id="22" name="図 21" descr="STF-QB-accelerator-013120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tretch>
            <a:fillRect/>
          </a:stretch>
        </p:blipFill>
        <p:spPr>
          <a:xfrm>
            <a:off x="4354016" y="2996952"/>
            <a:ext cx="4538464" cy="340384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23528" y="5445224"/>
            <a:ext cx="37247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Helvetica"/>
                <a:cs typeface="Helvetica"/>
              </a:rPr>
              <a:t>2012</a:t>
            </a:r>
            <a:r>
              <a:rPr lang="en-US" altLang="ja-JP" sz="2000" dirty="0">
                <a:latin typeface="Helvetica"/>
                <a:cs typeface="Helvetica"/>
              </a:rPr>
              <a:t>. Feb : </a:t>
            </a:r>
            <a:r>
              <a:rPr lang="en-US" altLang="ja-JP" sz="2000" dirty="0" smtClean="0">
                <a:latin typeface="Helvetica"/>
                <a:cs typeface="Helvetica"/>
              </a:rPr>
              <a:t>cool-down started,</a:t>
            </a:r>
            <a:endParaRPr kumimoji="1" lang="en-US" altLang="ja-JP" sz="2000" dirty="0" smtClean="0">
              <a:latin typeface="Helvetica"/>
              <a:cs typeface="Helvetica"/>
            </a:endParaRPr>
          </a:p>
          <a:p>
            <a:r>
              <a:rPr lang="ja-JP" altLang="en-US" sz="2000" dirty="0" smtClean="0">
                <a:latin typeface="Helvetica"/>
                <a:cs typeface="Helvetica"/>
              </a:rPr>
              <a:t>　　　</a:t>
            </a:r>
            <a:r>
              <a:rPr lang="en-US" altLang="ja-JP" sz="2000" dirty="0" smtClean="0">
                <a:latin typeface="Helvetica"/>
                <a:cs typeface="Helvetica"/>
              </a:rPr>
              <a:t>   April : beam acceleration</a:t>
            </a:r>
            <a:endParaRPr kumimoji="1" lang="ja-JP" altLang="en-US" sz="2000" dirty="0">
              <a:latin typeface="Helvetic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1772816"/>
            <a:ext cx="32549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ea typeface="Osaka"/>
                <a:cs typeface="Helvetica"/>
              </a:rPr>
              <a:t>High-flux X-ray by Inverse-Comton scattering</a:t>
            </a:r>
          </a:p>
          <a:p>
            <a:r>
              <a:rPr lang="en-US" altLang="ja-JP" sz="1200" dirty="0" smtClean="0">
                <a:latin typeface="Helvetica"/>
                <a:ea typeface="Osaka"/>
                <a:cs typeface="Helvetica"/>
              </a:rPr>
              <a:t>10mA</a:t>
            </a:r>
            <a:r>
              <a:rPr lang="en-US" altLang="ja-JP" sz="1200" dirty="0">
                <a:latin typeface="Helvetica"/>
                <a:ea typeface="Osaka"/>
                <a:cs typeface="Helvetica"/>
              </a:rPr>
              <a:t> electron beam </a:t>
            </a:r>
            <a:r>
              <a:rPr lang="ja-JP" altLang="en-US" sz="1200" dirty="0" smtClean="0">
                <a:latin typeface="Helvetica"/>
                <a:ea typeface="Osaka"/>
                <a:cs typeface="Helvetica"/>
              </a:rPr>
              <a:t>（</a:t>
            </a:r>
            <a:r>
              <a:rPr lang="en-US" altLang="ja-JP" sz="1200" dirty="0" smtClean="0">
                <a:latin typeface="Helvetica"/>
                <a:ea typeface="Osaka"/>
                <a:cs typeface="Helvetica"/>
              </a:rPr>
              <a:t>40MeV, </a:t>
            </a:r>
            <a:r>
              <a:rPr lang="ja-JP" altLang="en-US" sz="1200" dirty="0" smtClean="0">
                <a:latin typeface="Helvetica"/>
                <a:ea typeface="Osaka"/>
                <a:cs typeface="Helvetica"/>
              </a:rPr>
              <a:t>１ｍｓ</a:t>
            </a:r>
            <a:r>
              <a:rPr lang="en-US" altLang="ja-JP" sz="1200" dirty="0" smtClean="0">
                <a:latin typeface="Helvetica"/>
                <a:ea typeface="Osaka"/>
                <a:cs typeface="Helvetica"/>
              </a:rPr>
              <a:t>, </a:t>
            </a:r>
            <a:r>
              <a:rPr lang="ja-JP" altLang="en-US" sz="1200" dirty="0" smtClean="0">
                <a:latin typeface="Helvetica"/>
                <a:ea typeface="Osaka"/>
                <a:cs typeface="Helvetica"/>
              </a:rPr>
              <a:t>５Ｈｚ）</a:t>
            </a:r>
            <a:endParaRPr lang="en-US" altLang="ja-JP" sz="1200" dirty="0" smtClean="0">
              <a:latin typeface="Helvetica"/>
              <a:ea typeface="Osaka"/>
              <a:cs typeface="Helvetica"/>
            </a:endParaRPr>
          </a:p>
          <a:p>
            <a:r>
              <a:rPr kumimoji="1" lang="en-US" altLang="ja-JP" sz="1200" dirty="0" smtClean="0">
                <a:latin typeface="Helvetica"/>
                <a:ea typeface="Osaka"/>
                <a:cs typeface="Helvetica"/>
              </a:rPr>
              <a:t>4-mirror laser resonator cavity</a:t>
            </a:r>
          </a:p>
          <a:p>
            <a:r>
              <a:rPr lang="en-US" altLang="ja-JP" sz="1200" dirty="0" smtClean="0">
                <a:latin typeface="Helvetica"/>
                <a:ea typeface="Osaka"/>
                <a:cs typeface="Helvetica"/>
              </a:rPr>
              <a:t>head-on collision with beam</a:t>
            </a:r>
            <a:endParaRPr kumimoji="1" lang="ja-JP" altLang="en-US" sz="1200" dirty="0">
              <a:latin typeface="Helvetica"/>
              <a:ea typeface="Osaka"/>
              <a:cs typeface="Helvetica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251520" y="4869160"/>
            <a:ext cx="3701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elvetica"/>
                <a:cs typeface="Helvetica"/>
              </a:rPr>
              <a:t>Target: 1.3 x 10</a:t>
            </a:r>
            <a:r>
              <a:rPr kumimoji="1" lang="en-US" altLang="ja-JP" sz="1400" baseline="30000" dirty="0" smtClean="0">
                <a:latin typeface="Helvetica"/>
                <a:cs typeface="Helvetica"/>
              </a:rPr>
              <a:t>10</a:t>
            </a:r>
            <a:r>
              <a:rPr kumimoji="1" lang="en-US" altLang="ja-JP" sz="1400" dirty="0" smtClean="0">
                <a:latin typeface="Helvetica"/>
                <a:cs typeface="Helvetica"/>
              </a:rPr>
              <a:t> photons/sec 1%bandwidth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868144" y="2276872"/>
            <a:ext cx="28614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Capture cryomodule ( 2 SC cavities )</a:t>
            </a:r>
            <a:endParaRPr kumimoji="1" lang="ja-JP" altLang="en-US" sz="12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95736" y="4149080"/>
            <a:ext cx="1818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collision point</a:t>
            </a:r>
          </a:p>
          <a:p>
            <a:r>
              <a:rPr lang="en-US" altLang="ja-JP" sz="1200" b="1" dirty="0"/>
              <a:t>(Laser, electron beam)</a:t>
            </a:r>
            <a:endParaRPr kumimoji="1" lang="ja-JP" altLang="en-US" sz="12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4288" y="1844824"/>
            <a:ext cx="1735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photocathode </a:t>
            </a:r>
            <a:r>
              <a:rPr kumimoji="1" lang="en-US" altLang="ja-JP" sz="1200" b="1" dirty="0" err="1" smtClean="0"/>
              <a:t>RFgun</a:t>
            </a:r>
            <a:endParaRPr kumimoji="1" lang="ja-JP" altLang="en-US" sz="12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Rongli Geng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LCWS12, 10/22-26, 2012</a:t>
            </a:r>
            <a:endParaRPr kumimoji="1" lang="ja-JP" altLang="en-US" dirty="0"/>
          </a:p>
        </p:txBody>
      </p:sp>
      <p:pic>
        <p:nvPicPr>
          <p:cNvPr id="17" name="図 16" descr="beam-profile-at-collision_04132012.tif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tretch>
            <a:fillRect/>
          </a:stretch>
        </p:blipFill>
        <p:spPr>
          <a:xfrm>
            <a:off x="6441879" y="4711459"/>
            <a:ext cx="2489525" cy="190926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8" name="図 17" descr="scope_04132012.tif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tretch>
            <a:fillRect/>
          </a:stretch>
        </p:blipFill>
        <p:spPr>
          <a:xfrm>
            <a:off x="6428787" y="1633426"/>
            <a:ext cx="2510441" cy="1844363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8" name="テキスト ボックス 7"/>
          <p:cNvSpPr txBox="1"/>
          <p:nvPr/>
        </p:nvSpPr>
        <p:spPr>
          <a:xfrm>
            <a:off x="228600" y="1667470"/>
            <a:ext cx="3425665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Beam acceleration (40 MV) and transport for 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1 </a:t>
            </a:r>
            <a:r>
              <a:rPr kumimoji="1" lang="en-US" altLang="ja-JP" sz="1800" dirty="0" err="1" smtClean="0">
                <a:solidFill>
                  <a:srgbClr val="FF0000"/>
                </a:solidFill>
              </a:rPr>
              <a:t>ms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,  </a:t>
            </a:r>
            <a:r>
              <a:rPr kumimoji="1" lang="en-US" altLang="ja-JP" sz="1800" dirty="0" smtClean="0">
                <a:solidFill>
                  <a:srgbClr val="3366FF"/>
                </a:solidFill>
              </a:rPr>
              <a:t>successful 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!</a:t>
            </a:r>
          </a:p>
          <a:p>
            <a:r>
              <a:rPr kumimoji="1" lang="en-US" altLang="ja-JP" sz="1800" dirty="0" smtClean="0"/>
              <a:t>April, 2012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6279755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4FD12B-FE4A-054E-B7E2-A0E116C634A2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21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041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4400" y="200025"/>
            <a:ext cx="7772400" cy="872419"/>
          </a:xfrm>
        </p:spPr>
        <p:txBody>
          <a:bodyPr/>
          <a:lstStyle/>
          <a:p>
            <a:r>
              <a:rPr lang="en-US" altLang="ja-JP" b="1" dirty="0" smtClean="0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CM Test in Progress at </a:t>
            </a:r>
            <a:r>
              <a:rPr lang="en-US" altLang="ja-JP" b="1" dirty="0" err="1" smtClean="0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Fermilab</a:t>
            </a:r>
            <a:endParaRPr kumimoji="0" lang="en-US" altLang="ja-JP" b="1" dirty="0">
              <a:solidFill>
                <a:srgbClr val="00009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0421" name="日付プレースホルダ 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Rongli Geng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0422" name="フッター プレースホルダ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LCWS12, 10/22-26, 2012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60424" name="Picture 2" descr="IMG_205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/>
          <a:stretch>
            <a:fillRect/>
          </a:stretch>
        </p:blipFill>
        <p:spPr bwMode="auto">
          <a:xfrm>
            <a:off x="286593" y="1261181"/>
            <a:ext cx="3267956" cy="2750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 r="23329" b="17077"/>
          <a:stretch/>
        </p:blipFill>
        <p:spPr>
          <a:xfrm>
            <a:off x="914401" y="3620623"/>
            <a:ext cx="2724815" cy="997678"/>
          </a:xfrm>
          <a:solidFill>
            <a:schemeClr val="bg1"/>
          </a:solidFill>
          <a:ln>
            <a:solidFill>
              <a:srgbClr val="3366FF"/>
            </a:solidFill>
          </a:ln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72861" y="4875524"/>
            <a:ext cx="8801805" cy="1206366"/>
          </a:xfrm>
          <a:prstGeom prst="rect">
            <a:avLst/>
          </a:prstGeom>
          <a:solidFill>
            <a:srgbClr val="CCFFCC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>
                <a:latin typeface="Arial" charset="0"/>
                <a:ea typeface="ＭＳ Ｐゴシック" charset="0"/>
              </a:rPr>
              <a:t>CM-2 expected to reach the system test, in 2012</a:t>
            </a:r>
          </a:p>
          <a:p>
            <a:pPr lvl="1"/>
            <a:r>
              <a:rPr lang="en-US" altLang="ja-JP" sz="20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7 cavities </a:t>
            </a:r>
            <a:r>
              <a:rPr lang="en-US" altLang="ja-JP" sz="2000" dirty="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reached </a:t>
            </a:r>
            <a:r>
              <a:rPr lang="en-US" altLang="ja-JP" sz="20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&gt; 35 MV/m </a:t>
            </a:r>
            <a:r>
              <a:rPr lang="en-US" altLang="ja-JP" sz="2000" dirty="0">
                <a:solidFill>
                  <a:srgbClr val="000090"/>
                </a:solidFill>
                <a:latin typeface="Arial" charset="0"/>
                <a:ea typeface="ＭＳ Ｐゴシック" charset="0"/>
              </a:rPr>
              <a:t>in </a:t>
            </a:r>
            <a:r>
              <a:rPr lang="en-US" altLang="ja-JP" sz="2000" dirty="0" smtClean="0">
                <a:solidFill>
                  <a:srgbClr val="000090"/>
                </a:solidFill>
                <a:latin typeface="Arial" charset="0"/>
                <a:ea typeface="ＭＳ Ｐゴシック" charset="0"/>
              </a:rPr>
              <a:t>VT (</a:t>
            </a:r>
            <a:r>
              <a:rPr lang="en-US" altLang="ja-JP" sz="200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</a:rPr>
              <a:t>Jlab</a:t>
            </a:r>
            <a:r>
              <a:rPr lang="en-US" altLang="ja-JP" sz="2000" dirty="0" smtClean="0">
                <a:solidFill>
                  <a:srgbClr val="000090"/>
                </a:solidFill>
                <a:latin typeface="Arial" charset="0"/>
                <a:ea typeface="ＭＳ Ｐゴシック" charset="0"/>
              </a:rPr>
              <a:t>), &gt; 33 MV/m in HT (Fermi), </a:t>
            </a:r>
            <a:endParaRPr lang="en-US" altLang="ja-JP" sz="2000" dirty="0">
              <a:solidFill>
                <a:srgbClr val="000090"/>
              </a:solidFill>
              <a:latin typeface="Arial" charset="0"/>
              <a:ea typeface="ＭＳ Ｐゴシック" charset="0"/>
            </a:endParaRPr>
          </a:p>
          <a:p>
            <a:pPr lvl="1"/>
            <a:r>
              <a:rPr lang="en-US" sz="2000" dirty="0" smtClean="0">
                <a:solidFill>
                  <a:srgbClr val="000090"/>
                </a:solidFill>
                <a:latin typeface="Arial" charset="0"/>
                <a:ea typeface="ＭＳ Ｐゴシック" charset="0"/>
              </a:rPr>
              <a:t>Expect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 &gt; 30 MV/m 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  <a:ea typeface="ＭＳ Ｐゴシック" charset="0"/>
              </a:rPr>
              <a:t>on average in CM test</a:t>
            </a:r>
          </a:p>
          <a:p>
            <a:pPr lvl="2"/>
            <a:endParaRPr lang="en-US" sz="1600" dirty="0">
              <a:solidFill>
                <a:srgbClr val="000090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mc="http://schemas.openxmlformats.org/markup-compatibility/2006" xmlns:mv="urn:schemas-microsoft-com:mac:vml" xmlns:lc="http://schemas.openxmlformats.org/drawingml/2006/lockedCanvas" xmlns:pic="http://schemas.openxmlformats.org/drawingml/2006/picture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l="5437" t="7815" r="4433" b="1699"/>
          <a:stretch/>
        </p:blipFill>
        <p:spPr bwMode="auto">
          <a:xfrm>
            <a:off x="3733800" y="1143001"/>
            <a:ext cx="528949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lc="http://schemas.openxmlformats.org/drawingml/2006/lockedCanvas" xmlns:pic="http://schemas.openxmlformats.org/drawingml/2006/picture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lc="http://schemas.openxmlformats.org/drawingml/2006/lockedCanvas" xmlns:pic="http://schemas.openxmlformats.org/drawingml/2006/picture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lc="http://schemas.openxmlformats.org/drawingml/2006/lockedCanvas" xmlns:pic="http://schemas.openxmlformats.org/drawingml/2006/picture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2099980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altLang="ja-JP" sz="2800" b="1" dirty="0" smtClean="0">
                <a:latin typeface="Arial" charset="0"/>
                <a:cs typeface="Arial Unicode MS" charset="0"/>
              </a:rPr>
              <a:t>Progress in Industrial Participation to </a:t>
            </a:r>
            <a:br>
              <a:rPr lang="en-US" altLang="ja-JP" sz="2800" b="1" dirty="0" smtClean="0">
                <a:latin typeface="Arial" charset="0"/>
                <a:cs typeface="Arial Unicode MS" charset="0"/>
              </a:rPr>
            </a:br>
            <a:r>
              <a:rPr lang="en-US" altLang="ja-JP" sz="2800" b="1" dirty="0" smtClean="0">
                <a:latin typeface="Arial" charset="0"/>
                <a:cs typeface="Arial Unicode MS" charset="0"/>
              </a:rPr>
              <a:t>ILC Cavity Production</a:t>
            </a:r>
            <a:endParaRPr kumimoji="0" lang="en-US" altLang="ja-JP" sz="2800" b="1" dirty="0">
              <a:latin typeface="Arial" charset="0"/>
              <a:cs typeface="Arial Unicode MS" charset="0"/>
            </a:endParaRP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196567" y="3294099"/>
            <a:ext cx="8720773" cy="3106701"/>
          </a:xfrm>
          <a:solidFill>
            <a:schemeClr val="bg1"/>
          </a:solidFill>
          <a:ln>
            <a:solidFill>
              <a:srgbClr val="000090"/>
            </a:solidFill>
          </a:ln>
        </p:spPr>
        <p:txBody>
          <a:bodyPr/>
          <a:lstStyle/>
          <a:p>
            <a:r>
              <a:rPr lang="en-US" altLang="ja-JP" sz="2400" u="sng" dirty="0" smtClean="0">
                <a:latin typeface="Arial" charset="0"/>
                <a:ea typeface="Arial Unicode MS" charset="0"/>
                <a:cs typeface="Arial Unicode MS" charset="0"/>
              </a:rPr>
              <a:t>Recent Progress in Industry/Lab</a:t>
            </a:r>
          </a:p>
          <a:p>
            <a:pPr lvl="1"/>
            <a:r>
              <a:rPr lang="en-US" altLang="ja-JP" sz="1400" u="sng" dirty="0" err="1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Niowave</a:t>
            </a:r>
            <a:r>
              <a:rPr lang="en-US" altLang="ja-JP" sz="1400" u="sng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-Roark/</a:t>
            </a:r>
            <a:r>
              <a:rPr lang="en-US" altLang="ja-JP" sz="1400" u="sng" dirty="0" err="1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Fermilab</a:t>
            </a:r>
            <a:r>
              <a:rPr lang="en-US" altLang="ja-JP" sz="1400" u="sng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(TB9NR004): reached </a:t>
            </a:r>
            <a:r>
              <a:rPr lang="en-US" altLang="ja-JP" sz="1400" dirty="0" smtClean="0">
                <a:solidFill>
                  <a:srgbClr val="3366FF"/>
                </a:solidFill>
                <a:latin typeface="Arial" charset="0"/>
                <a:ea typeface="Arial Unicode MS" charset="0"/>
                <a:cs typeface="Arial Unicode MS" charset="0"/>
              </a:rPr>
              <a:t>30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MV/m (Nov. 2011) </a:t>
            </a:r>
          </a:p>
          <a:p>
            <a:pPr lvl="1"/>
            <a:r>
              <a:rPr lang="en-US" altLang="ja-JP" sz="1400" u="sng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Hitachi/KEK 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(HIT02):  reached </a:t>
            </a:r>
            <a:r>
              <a:rPr lang="en-US" altLang="ja-JP" sz="1400" dirty="0" smtClean="0">
                <a:solidFill>
                  <a:srgbClr val="FF0000"/>
                </a:solidFill>
                <a:latin typeface="Arial" charset="0"/>
                <a:ea typeface="Arial Unicode MS" charset="0"/>
                <a:cs typeface="Arial Unicode MS" charset="0"/>
              </a:rPr>
              <a:t>41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MV/m </a:t>
            </a:r>
            <a:r>
              <a:rPr lang="en-US" altLang="ja-JP" sz="1400" dirty="0" smtClean="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rPr>
              <a:t>with HOM 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(April, 2012)</a:t>
            </a:r>
          </a:p>
          <a:p>
            <a:pPr lvl="1"/>
            <a:r>
              <a:rPr lang="en-US" altLang="ja-JP" sz="1400" u="sng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Toshiba/KEK 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(TOS-02): reached </a:t>
            </a:r>
            <a:r>
              <a:rPr lang="en-US" altLang="ja-JP" sz="1400" dirty="0" smtClean="0">
                <a:solidFill>
                  <a:srgbClr val="3366FF"/>
                </a:solidFill>
                <a:latin typeface="Arial" charset="0"/>
                <a:ea typeface="Arial Unicode MS" charset="0"/>
                <a:cs typeface="Arial Unicode MS" charset="0"/>
              </a:rPr>
              <a:t>35 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MV/m </a:t>
            </a:r>
            <a:r>
              <a:rPr lang="en-US" altLang="ja-JP" sz="1400" dirty="0" smtClean="0">
                <a:solidFill>
                  <a:srgbClr val="3366FF"/>
                </a:solidFill>
                <a:latin typeface="Arial" charset="0"/>
                <a:ea typeface="Arial Unicode MS" charset="0"/>
                <a:cs typeface="Arial Unicode MS" charset="0"/>
              </a:rPr>
              <a:t>w/o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HOM (March 2011)</a:t>
            </a:r>
          </a:p>
          <a:p>
            <a:pPr lvl="1"/>
            <a:r>
              <a:rPr lang="en-US" altLang="ja-JP" sz="1400" dirty="0" err="1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Accel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(RI)/Cornell (A9) : reached </a:t>
            </a:r>
            <a:r>
              <a:rPr lang="en-US" altLang="ja-JP" sz="1400" dirty="0" smtClean="0">
                <a:solidFill>
                  <a:srgbClr val="FF0000"/>
                </a:solidFill>
                <a:latin typeface="Arial" charset="0"/>
                <a:ea typeface="Arial Unicode MS" charset="0"/>
                <a:cs typeface="Arial Unicode MS" charset="0"/>
              </a:rPr>
              <a:t>40 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MV/</a:t>
            </a:r>
            <a:r>
              <a:rPr lang="en-US" altLang="ja-JP" sz="1400" dirty="0" smtClean="0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rPr>
              <a:t>m w/ HOM, </a:t>
            </a:r>
            <a:r>
              <a:rPr lang="en-US" altLang="ja-JP" sz="1400" u="sng" dirty="0" smtClean="0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rPr>
              <a:t>vertical EP 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(April, 2012)</a:t>
            </a:r>
          </a:p>
          <a:p>
            <a:pPr lvl="1"/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DESY (LG-  ) : reached &gt; </a:t>
            </a:r>
            <a:r>
              <a:rPr lang="en-US" altLang="ja-JP" sz="1400" dirty="0" smtClean="0">
                <a:solidFill>
                  <a:srgbClr val="FF0000"/>
                </a:solidFill>
                <a:latin typeface="Arial" charset="0"/>
                <a:ea typeface="Arial Unicode MS" charset="0"/>
                <a:cs typeface="Arial Unicode MS" charset="0"/>
              </a:rPr>
              <a:t>45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MV/m w/ large-grain (2011~12)</a:t>
            </a:r>
          </a:p>
          <a:p>
            <a:pPr lvl="1">
              <a:defRPr/>
            </a:pPr>
            <a:r>
              <a:rPr lang="en-US" altLang="ja-JP" sz="1400" dirty="0">
                <a:solidFill>
                  <a:srgbClr val="000090"/>
                </a:solidFill>
              </a:rPr>
              <a:t>IHEP-KEK</a:t>
            </a:r>
            <a:r>
              <a:rPr lang="en-US" altLang="ja-JP" sz="1400" dirty="0"/>
              <a:t>:  1</a:t>
            </a:r>
            <a:r>
              <a:rPr lang="en-US" altLang="ja-JP" sz="1400" baseline="30000" dirty="0"/>
              <a:t>st </a:t>
            </a:r>
            <a:r>
              <a:rPr lang="en-US" altLang="ja-JP" sz="1400" dirty="0"/>
              <a:t> cavity (LL, large-grain, no-end)  reached </a:t>
            </a:r>
            <a:r>
              <a:rPr lang="en-US" altLang="ja-JP" sz="1400" dirty="0">
                <a:solidFill>
                  <a:srgbClr val="3366FF"/>
                </a:solidFill>
              </a:rPr>
              <a:t>20</a:t>
            </a:r>
            <a:r>
              <a:rPr lang="en-US" altLang="ja-JP" sz="1400" dirty="0">
                <a:solidFill>
                  <a:srgbClr val="FF0000"/>
                </a:solidFill>
              </a:rPr>
              <a:t> </a:t>
            </a:r>
            <a:r>
              <a:rPr lang="en-US" altLang="ja-JP" sz="1400" dirty="0">
                <a:solidFill>
                  <a:schemeClr val="tx1"/>
                </a:solidFill>
              </a:rPr>
              <a:t>MV/m</a:t>
            </a:r>
            <a:r>
              <a:rPr lang="en-US" altLang="ja-JP" sz="1400" dirty="0">
                <a:solidFill>
                  <a:srgbClr val="FF0000"/>
                </a:solidFill>
              </a:rPr>
              <a:t>, </a:t>
            </a:r>
          </a:p>
          <a:p>
            <a:pPr lvl="1">
              <a:defRPr/>
            </a:pPr>
            <a:r>
              <a:rPr lang="en-US" altLang="ja-JP" sz="1400" dirty="0">
                <a:solidFill>
                  <a:srgbClr val="000090"/>
                </a:solidFill>
              </a:rPr>
              <a:t>PKU-</a:t>
            </a:r>
            <a:r>
              <a:rPr lang="en-US" altLang="ja-JP" sz="1400" dirty="0" err="1">
                <a:solidFill>
                  <a:srgbClr val="000090"/>
                </a:solidFill>
              </a:rPr>
              <a:t>JLab</a:t>
            </a:r>
            <a:r>
              <a:rPr lang="en-US" altLang="ja-JP" sz="1400" dirty="0">
                <a:solidFill>
                  <a:srgbClr val="3366FF"/>
                </a:solidFill>
              </a:rPr>
              <a:t>: </a:t>
            </a:r>
            <a:r>
              <a:rPr lang="en-US" altLang="ja-JP" sz="1400" dirty="0"/>
              <a:t>Cavity (Tesla, fine-grain) reached </a:t>
            </a:r>
            <a:r>
              <a:rPr lang="en-US" altLang="ja-JP" sz="1400" dirty="0">
                <a:solidFill>
                  <a:srgbClr val="3366FF"/>
                </a:solidFill>
              </a:rPr>
              <a:t>28</a:t>
            </a:r>
            <a:r>
              <a:rPr lang="en-US" altLang="ja-JP" sz="1400" dirty="0">
                <a:solidFill>
                  <a:srgbClr val="FF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MV/m, </a:t>
            </a:r>
            <a:endParaRPr lang="en-US" altLang="ja-JP" sz="1400" dirty="0" smtClean="0">
              <a:solidFill>
                <a:srgbClr val="000090"/>
              </a:solidFill>
              <a:latin typeface="Arial" charset="0"/>
              <a:ea typeface="Arial Unicode MS" charset="0"/>
              <a:cs typeface="Arial Unicode MS" charset="0"/>
            </a:endParaRPr>
          </a:p>
          <a:p>
            <a:r>
              <a:rPr lang="en-US" altLang="ja-JP" sz="2200" u="sng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Progress in EXFEL </a:t>
            </a:r>
            <a:r>
              <a:rPr lang="en-US" altLang="ja-JP" sz="1600" b="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(updated by W. Singer : the 2</a:t>
            </a:r>
            <a:r>
              <a:rPr lang="en-US" altLang="ja-JP" sz="1600" b="0" baseline="300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nd</a:t>
            </a:r>
            <a:r>
              <a:rPr lang="en-US" altLang="ja-JP" sz="1600" b="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 EP at DESY, as of Sept. ‘12) </a:t>
            </a:r>
          </a:p>
          <a:p>
            <a:pPr lvl="1"/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RI: </a:t>
            </a:r>
            <a:r>
              <a:rPr lang="en-US" altLang="ja-JP" sz="1400" b="1" dirty="0" smtClean="0">
                <a:solidFill>
                  <a:srgbClr val="3366FF"/>
                </a:solidFill>
                <a:latin typeface="Arial" charset="0"/>
                <a:ea typeface="Arial Unicode MS" charset="0"/>
                <a:cs typeface="Arial Unicode MS" charset="0"/>
              </a:rPr>
              <a:t>4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reference cavities with </a:t>
            </a:r>
            <a:r>
              <a:rPr lang="en-US" altLang="ja-JP" sz="1400" dirty="0" err="1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Eacc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</a:t>
            </a:r>
            <a:r>
              <a:rPr lang="en-US" altLang="ja-JP" sz="1400" b="1" dirty="0" smtClean="0">
                <a:solidFill>
                  <a:srgbClr val="008000"/>
                </a:solidFill>
                <a:latin typeface="Arial" charset="0"/>
                <a:ea typeface="Arial Unicode MS" charset="0"/>
                <a:cs typeface="Arial Unicode MS" charset="0"/>
              </a:rPr>
              <a:t>&gt; 28 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MV/m, (~ </a:t>
            </a:r>
            <a:r>
              <a:rPr lang="en-US" altLang="ja-JP" sz="1400" dirty="0" smtClean="0">
                <a:solidFill>
                  <a:srgbClr val="FF0000"/>
                </a:solidFill>
                <a:latin typeface="Arial" charset="0"/>
                <a:ea typeface="Arial Unicode MS" charset="0"/>
                <a:cs typeface="Arial Unicode MS" charset="0"/>
              </a:rPr>
              <a:t>39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MV/m max.)</a:t>
            </a:r>
          </a:p>
          <a:p>
            <a:pPr lvl="1"/>
            <a:r>
              <a:rPr lang="en-US" altLang="ja-JP" sz="1400" dirty="0" err="1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Zanon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: </a:t>
            </a:r>
            <a:r>
              <a:rPr lang="en-US" altLang="ja-JP" sz="1400" b="1" dirty="0" smtClean="0">
                <a:solidFill>
                  <a:srgbClr val="3366FF"/>
                </a:solidFill>
                <a:latin typeface="Arial" charset="0"/>
                <a:ea typeface="Arial Unicode MS" charset="0"/>
                <a:cs typeface="Arial Unicode MS" charset="0"/>
              </a:rPr>
              <a:t>4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reference cavities with </a:t>
            </a:r>
            <a:r>
              <a:rPr lang="en-US" altLang="ja-JP" sz="1400" dirty="0" err="1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Eacc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</a:t>
            </a:r>
            <a:r>
              <a:rPr lang="en-US" altLang="ja-JP" sz="1400" b="1" dirty="0" smtClean="0">
                <a:solidFill>
                  <a:srgbClr val="008000"/>
                </a:solidFill>
                <a:latin typeface="Arial" charset="0"/>
                <a:ea typeface="Arial Unicode MS" charset="0"/>
                <a:cs typeface="Arial Unicode MS" charset="0"/>
              </a:rPr>
              <a:t>&gt; 30 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MV/m ( ~ </a:t>
            </a:r>
            <a:r>
              <a:rPr lang="en-US" altLang="ja-JP" sz="1400" dirty="0" smtClean="0">
                <a:solidFill>
                  <a:srgbClr val="FF0000"/>
                </a:solidFill>
                <a:latin typeface="Arial" charset="0"/>
                <a:ea typeface="Arial Unicode MS" charset="0"/>
                <a:cs typeface="Arial Unicode MS" charset="0"/>
              </a:rPr>
              <a:t>36</a:t>
            </a:r>
            <a:r>
              <a:rPr lang="en-US" altLang="ja-JP" sz="1400" dirty="0" smtClean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MV/m max.)</a:t>
            </a:r>
          </a:p>
          <a:p>
            <a:pPr lvl="1"/>
            <a:endParaRPr lang="en-US" altLang="ja-JP" sz="2000" dirty="0">
              <a:solidFill>
                <a:srgbClr val="000090"/>
              </a:solidFill>
              <a:latin typeface="Arial" charset="0"/>
              <a:ea typeface="Arial Unicode MS" charset="0"/>
              <a:cs typeface="Arial Unicode MS" charset="0"/>
            </a:endParaRPr>
          </a:p>
          <a:p>
            <a:endParaRPr lang="en-US" altLang="ja-JP" sz="2400" dirty="0" smtClean="0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4506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6D81EF2F-ABC7-264E-837A-2C42D66C4A81}" type="slidenum">
              <a:rPr kumimoji="0" lang="en-US" altLang="ja-JP" sz="1400"/>
              <a:pPr/>
              <a:t>22</a:t>
            </a:fld>
            <a:endParaRPr kumimoji="0" lang="en-US" altLang="ja-JP" sz="14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589780299"/>
              </p:ext>
            </p:extLst>
          </p:nvPr>
        </p:nvGraphicFramePr>
        <p:xfrm>
          <a:off x="198422" y="956733"/>
          <a:ext cx="8704162" cy="2258841"/>
        </p:xfrm>
        <a:graphic>
          <a:graphicData uri="http://schemas.openxmlformats.org/drawingml/2006/table">
            <a:tbl>
              <a:tblPr firstRow="1">
                <a:tableStyleId>{284E427A-3D55-4303-BF80-6455036E1DE7}</a:tableStyleId>
              </a:tblPr>
              <a:tblGrid>
                <a:gridCol w="971915"/>
                <a:gridCol w="1735884"/>
                <a:gridCol w="2878702"/>
                <a:gridCol w="3117661"/>
              </a:tblGrid>
              <a:tr h="443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year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# 9-cell cavities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qualified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# of Labs reaching 35 MV/m processing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# of Industrial manufacturers reaching 35 MV/m fabrication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/>
                </a:tc>
              </a:tr>
              <a:tr h="443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ACCEL, ZANON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</a:tr>
              <a:tr h="443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DESY, JLAB, FNAL, KEK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RI, ZANON, AES, MHI, 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</a:tr>
              <a:tr h="704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2012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(45)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DEY, JLAB, FNAL, KEK, Cornell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RI, ZANON, AES, MHI, </a:t>
                      </a:r>
                      <a:r>
                        <a:rPr kumimoji="0" lang="en-US" sz="14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</a:rPr>
                        <a:t>Hitach</a:t>
                      </a:r>
                      <a:endParaRPr kumimoji="0" lang="en-US" sz="140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01813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8382000" cy="51816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ILC SRF technical status</a:t>
            </a:r>
          </a:p>
          <a:p>
            <a:pPr lvl="1"/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Cavity gradient</a:t>
            </a:r>
          </a:p>
          <a:p>
            <a:pPr lvl="1"/>
            <a:r>
              <a:rPr lang="en-US" sz="2800" b="0" dirty="0" err="1" smtClean="0">
                <a:solidFill>
                  <a:schemeClr val="bg1">
                    <a:lumMod val="75000"/>
                  </a:schemeClr>
                </a:solidFill>
              </a:rPr>
              <a:t>Cryomodule</a:t>
            </a:r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 system testing</a:t>
            </a:r>
          </a:p>
          <a:p>
            <a:pPr lvl="1"/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Beam operation of </a:t>
            </a:r>
            <a:r>
              <a:rPr lang="en-US" sz="2800" b="0" dirty="0" err="1" smtClean="0">
                <a:solidFill>
                  <a:schemeClr val="bg1">
                    <a:lumMod val="75000"/>
                  </a:schemeClr>
                </a:solidFill>
              </a:rPr>
              <a:t>cryomodules</a:t>
            </a:r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 in SRF </a:t>
            </a:r>
            <a:r>
              <a:rPr lang="en-US" sz="2800" b="0" dirty="0" err="1" smtClean="0">
                <a:solidFill>
                  <a:schemeClr val="bg1">
                    <a:lumMod val="75000"/>
                  </a:schemeClr>
                </a:solidFill>
              </a:rPr>
              <a:t>linacs</a:t>
            </a:r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r>
              <a:rPr lang="en-US" sz="3200" b="1" dirty="0" smtClean="0"/>
              <a:t>Future SRF R&amp;D for linear collider</a:t>
            </a:r>
          </a:p>
          <a:p>
            <a:pPr lvl="1"/>
            <a:r>
              <a:rPr lang="en-US" sz="2800" b="0" dirty="0" smtClean="0"/>
              <a:t>Field emission understanding and control </a:t>
            </a:r>
          </a:p>
          <a:p>
            <a:pPr lvl="1"/>
            <a:r>
              <a:rPr lang="en-US" sz="2800" b="0" dirty="0" smtClean="0"/>
              <a:t>Very high gradient with high Q0</a:t>
            </a:r>
          </a:p>
          <a:p>
            <a:pPr lvl="1"/>
            <a:r>
              <a:rPr lang="en-US" sz="2800" b="0" dirty="0" smtClean="0"/>
              <a:t>Inexpensive SRF fabrication and processing</a:t>
            </a:r>
          </a:p>
          <a:p>
            <a:pPr lvl="1"/>
            <a:r>
              <a:rPr lang="en-US" sz="2800" b="0" dirty="0" smtClean="0"/>
              <a:t>Fundamental issues</a:t>
            </a:r>
          </a:p>
          <a:p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Summary</a:t>
            </a:r>
            <a:r>
              <a:rPr lang="en-US" sz="36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3600" b="0" dirty="0" smtClean="0"/>
              <a:t>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8BE1-93DD-7547-9090-0AAB87ECAAFC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2" name="Group 25"/>
          <p:cNvGrpSpPr/>
          <p:nvPr/>
        </p:nvGrpSpPr>
        <p:grpSpPr>
          <a:xfrm>
            <a:off x="152400" y="1111250"/>
            <a:ext cx="4868781" cy="5060950"/>
            <a:chOff x="2895886" y="342454"/>
            <a:chExt cx="5822477" cy="6035754"/>
          </a:xfrm>
        </p:grpSpPr>
        <p:pic>
          <p:nvPicPr>
            <p:cNvPr id="27" name="Picture 2" descr="C:\ILC_high_gradient\ILC_EP\Result_summary\HighGradientEvolution_1CellandMultiCell\EpkSummary_21jan2011_HiRes.tif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95886" y="342454"/>
              <a:ext cx="5822477" cy="6035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5-Point Star 27"/>
            <p:cNvSpPr>
              <a:spLocks noChangeAspect="1"/>
            </p:cNvSpPr>
            <p:nvPr/>
          </p:nvSpPr>
          <p:spPr bwMode="auto">
            <a:xfrm>
              <a:off x="5778880" y="3536737"/>
              <a:ext cx="231869" cy="244253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5-Point Star 28"/>
            <p:cNvSpPr>
              <a:spLocks noChangeAspect="1"/>
            </p:cNvSpPr>
            <p:nvPr/>
          </p:nvSpPr>
          <p:spPr bwMode="auto">
            <a:xfrm>
              <a:off x="4905509" y="4193505"/>
              <a:ext cx="231869" cy="244253"/>
            </a:xfrm>
            <a:prstGeom prst="star5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5-Point Star 29"/>
            <p:cNvSpPr>
              <a:spLocks noChangeAspect="1"/>
            </p:cNvSpPr>
            <p:nvPr/>
          </p:nvSpPr>
          <p:spPr bwMode="auto">
            <a:xfrm>
              <a:off x="5338330" y="4036097"/>
              <a:ext cx="231869" cy="244253"/>
            </a:xfrm>
            <a:prstGeom prst="star5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5-Point Star 30"/>
            <p:cNvSpPr>
              <a:spLocks noChangeAspect="1"/>
            </p:cNvSpPr>
            <p:nvPr/>
          </p:nvSpPr>
          <p:spPr bwMode="auto">
            <a:xfrm>
              <a:off x="3823456" y="5235649"/>
              <a:ext cx="231869" cy="244253"/>
            </a:xfrm>
            <a:prstGeom prst="star5">
              <a:avLst/>
            </a:prstGeom>
            <a:solidFill>
              <a:srgbClr val="0066FF"/>
            </a:solidFill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TextBox 37"/>
            <p:cNvSpPr txBox="1">
              <a:spLocks noChangeArrowheads="1"/>
            </p:cNvSpPr>
            <p:nvPr/>
          </p:nvSpPr>
          <p:spPr bwMode="auto">
            <a:xfrm>
              <a:off x="3965152" y="5241077"/>
              <a:ext cx="1378331" cy="21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CEBAF 4 GeV</a:t>
              </a:r>
            </a:p>
          </p:txBody>
        </p:sp>
        <p:sp>
          <p:nvSpPr>
            <p:cNvPr id="33" name="TextBox 38"/>
            <p:cNvSpPr txBox="1">
              <a:spLocks noChangeArrowheads="1"/>
            </p:cNvSpPr>
            <p:nvPr/>
          </p:nvSpPr>
          <p:spPr bwMode="auto">
            <a:xfrm>
              <a:off x="4691674" y="4418759"/>
              <a:ext cx="1473653" cy="21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CEBAF 12 GeV</a:t>
              </a:r>
            </a:p>
          </p:txBody>
        </p:sp>
        <p:sp>
          <p:nvSpPr>
            <p:cNvPr id="34" name="TextBox 39"/>
            <p:cNvSpPr txBox="1">
              <a:spLocks noChangeArrowheads="1"/>
            </p:cNvSpPr>
            <p:nvPr/>
          </p:nvSpPr>
          <p:spPr bwMode="auto">
            <a:xfrm>
              <a:off x="5438806" y="4071378"/>
              <a:ext cx="718793" cy="21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XFEL</a:t>
              </a:r>
            </a:p>
          </p:txBody>
        </p:sp>
        <p:sp>
          <p:nvSpPr>
            <p:cNvPr id="35" name="TextBox 40"/>
            <p:cNvSpPr txBox="1">
              <a:spLocks noChangeArrowheads="1"/>
            </p:cNvSpPr>
            <p:nvPr/>
          </p:nvSpPr>
          <p:spPr bwMode="auto">
            <a:xfrm>
              <a:off x="6536317" y="3599156"/>
              <a:ext cx="1270125" cy="21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ILC 500 GeV</a:t>
              </a:r>
            </a:p>
          </p:txBody>
        </p:sp>
        <p:cxnSp>
          <p:nvCxnSpPr>
            <p:cNvPr id="36" name="Straight Arrow Connector 42"/>
            <p:cNvCxnSpPr>
              <a:cxnSpLocks noChangeShapeType="1"/>
              <a:endCxn id="28" idx="4"/>
            </p:cNvCxnSpPr>
            <p:nvPr/>
          </p:nvCxnSpPr>
          <p:spPr bwMode="auto">
            <a:xfrm rot="10800000">
              <a:off x="6011378" y="3628977"/>
              <a:ext cx="648602" cy="15472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37" name="Straight Arrow Connector 48"/>
            <p:cNvCxnSpPr>
              <a:cxnSpLocks noChangeShapeType="1"/>
            </p:cNvCxnSpPr>
            <p:nvPr/>
          </p:nvCxnSpPr>
          <p:spPr bwMode="auto">
            <a:xfrm rot="16200000" flipV="1">
              <a:off x="6959231" y="2628750"/>
              <a:ext cx="390804" cy="247326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38" name="TextBox 51"/>
            <p:cNvSpPr txBox="1">
              <a:spLocks noChangeArrowheads="1"/>
            </p:cNvSpPr>
            <p:nvPr/>
          </p:nvSpPr>
          <p:spPr bwMode="auto">
            <a:xfrm>
              <a:off x="6907307" y="2839259"/>
              <a:ext cx="1053715" cy="21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ILC 1 TeV</a:t>
              </a:r>
            </a:p>
          </p:txBody>
        </p:sp>
        <p:sp>
          <p:nvSpPr>
            <p:cNvPr id="39" name="Oval 31"/>
            <p:cNvSpPr>
              <a:spLocks noChangeArrowheads="1"/>
            </p:cNvSpPr>
            <p:nvPr/>
          </p:nvSpPr>
          <p:spPr bwMode="auto">
            <a:xfrm rot="18900000">
              <a:off x="5540797" y="3167249"/>
              <a:ext cx="1236632" cy="521072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2"/>
            <p:cNvSpPr>
              <a:spLocks noChangeArrowheads="1"/>
            </p:cNvSpPr>
            <p:nvPr/>
          </p:nvSpPr>
          <p:spPr bwMode="auto">
            <a:xfrm rot="18600000">
              <a:off x="6249752" y="2042601"/>
              <a:ext cx="1302681" cy="494653"/>
            </a:xfrm>
            <a:prstGeom prst="ellipse">
              <a:avLst/>
            </a:prstGeom>
            <a:solidFill>
              <a:srgbClr val="00FF00">
                <a:alpha val="50195"/>
              </a:srgbClr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Isosceles Triangle 40"/>
            <p:cNvSpPr>
              <a:spLocks noChangeAspect="1"/>
            </p:cNvSpPr>
            <p:nvPr/>
          </p:nvSpPr>
          <p:spPr>
            <a:xfrm>
              <a:off x="6880122" y="2568402"/>
              <a:ext cx="97690" cy="113960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/>
            <p:cNvSpPr>
              <a:spLocks noChangeAspect="1"/>
            </p:cNvSpPr>
            <p:nvPr/>
          </p:nvSpPr>
          <p:spPr>
            <a:xfrm>
              <a:off x="6846248" y="2636132"/>
              <a:ext cx="97690" cy="113960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1219200" y="76200"/>
            <a:ext cx="78486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Field Emission Understanding and Control  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5800" y="893088"/>
            <a:ext cx="4572000" cy="53553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800" dirty="0" smtClean="0"/>
              <a:t> Intensive R&amp;D in past years resulted in reduced field emission  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 Post-EP cleaning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No longer a main limit for vertical test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0000FF"/>
                </a:solidFill>
              </a:rPr>
              <a:t>But still not under complete control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 Causes additional </a:t>
            </a:r>
            <a:r>
              <a:rPr lang="en-US" sz="1800" dirty="0" err="1" smtClean="0"/>
              <a:t>cryo</a:t>
            </a:r>
            <a:r>
              <a:rPr lang="en-US" sz="1800" dirty="0" smtClean="0"/>
              <a:t> loss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 Risk increases rapidly with peak surface electric field due to exponential nature of the process  </a:t>
            </a:r>
          </a:p>
          <a:p>
            <a:pPr lvl="1">
              <a:buFont typeface="Wingdings" pitchFamily="2" charset="2"/>
              <a:buChar char="§"/>
            </a:pPr>
            <a:endParaRPr lang="en-US" sz="1800" dirty="0" smtClean="0"/>
          </a:p>
          <a:p>
            <a:pPr lvl="1"/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0000FF"/>
                </a:solidFill>
              </a:rPr>
              <a:t>Critical issue for accelerator operation  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 Dark current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 Radiation damage to electronics 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 Beam line activation from neutron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 For ILC operation </a:t>
            </a:r>
            <a:r>
              <a:rPr lang="en-US" sz="1800" dirty="0" err="1" smtClean="0"/>
              <a:t>Epk</a:t>
            </a:r>
            <a:r>
              <a:rPr lang="en-US" sz="1800" dirty="0" smtClean="0"/>
              <a:t> average 63 MV/m and up to 76 MV/m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 For XFEL, </a:t>
            </a:r>
            <a:r>
              <a:rPr lang="en-US" sz="1800" dirty="0" err="1" smtClean="0"/>
              <a:t>Epk</a:t>
            </a:r>
            <a:r>
              <a:rPr lang="en-US" sz="1800" dirty="0" smtClean="0"/>
              <a:t> 47 MV/m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 For CEBAF upgrade, </a:t>
            </a:r>
            <a:r>
              <a:rPr lang="en-US" sz="1800" dirty="0" err="1" smtClean="0"/>
              <a:t>Epk</a:t>
            </a:r>
            <a:r>
              <a:rPr lang="en-US" sz="1800" dirty="0" smtClean="0"/>
              <a:t> 42 MV/m 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56604"/>
            <a:ext cx="3998546" cy="4295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7086600" cy="914400"/>
          </a:xfrm>
        </p:spPr>
        <p:txBody>
          <a:bodyPr/>
          <a:lstStyle/>
          <a:p>
            <a:r>
              <a:rPr lang="en-US" sz="2800" dirty="0" smtClean="0"/>
              <a:t>Field Emission Understanding and Control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09F4-5F6E-2A4E-9653-099E3DF7406F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905018"/>
            <a:ext cx="3810000" cy="2962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r="5172"/>
          <a:stretch>
            <a:fillRect/>
          </a:stretch>
        </p:blipFill>
        <p:spPr bwMode="auto">
          <a:xfrm>
            <a:off x="4800600" y="1447800"/>
            <a:ext cx="4191000" cy="479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3400" y="5879068"/>
            <a:ext cx="337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F. </a:t>
            </a:r>
            <a:r>
              <a:rPr lang="en-US" sz="1800" dirty="0" err="1" smtClean="0"/>
              <a:t>Marhauser</a:t>
            </a:r>
            <a:r>
              <a:rPr lang="en-US" sz="1800" dirty="0" smtClean="0"/>
              <a:t>, JLAB-TN-12-044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838200"/>
            <a:ext cx="8229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CEBAF upgrade cavities: From vertical test to operation in accelerator tunnel 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 Final surface processing essentially the same as that for ILC baseline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 Cavities and </a:t>
            </a:r>
            <a:r>
              <a:rPr lang="en-US" sz="1800" dirty="0" err="1" smtClean="0"/>
              <a:t>cryomodules</a:t>
            </a:r>
            <a:r>
              <a:rPr lang="en-US" sz="1800" dirty="0" smtClean="0"/>
              <a:t> met project spec 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 Field emission recognized in some modules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/>
              <a:t> </a:t>
            </a:r>
            <a:r>
              <a:rPr lang="en-US" sz="1600" dirty="0" smtClean="0"/>
              <a:t>Field emission onset change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 Sometimes beam-line component activation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 Similar observations in other labs      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R&amp;D on Field Emission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334000"/>
          </a:xfrm>
        </p:spPr>
        <p:txBody>
          <a:bodyPr/>
          <a:lstStyle/>
          <a:p>
            <a:r>
              <a:rPr lang="en-US" sz="2400" dirty="0" smtClean="0"/>
              <a:t>Near term goal: Reduce field emission reliably up to a surface electric field of 80 MV/m in 9-cell cavity so as to insure operation of </a:t>
            </a:r>
            <a:r>
              <a:rPr lang="en-US" sz="2400" dirty="0" err="1" smtClean="0"/>
              <a:t>cryomodules</a:t>
            </a:r>
            <a:r>
              <a:rPr lang="en-US" sz="2400" dirty="0" smtClean="0"/>
              <a:t> at average gradient of 31.5 MV/</a:t>
            </a:r>
            <a:r>
              <a:rPr lang="en-US" sz="2400" dirty="0" err="1" smtClean="0"/>
              <a:t>m</a:t>
            </a:r>
            <a:r>
              <a:rPr lang="en-US" sz="2400" dirty="0" smtClean="0"/>
              <a:t> with acceptable field emission induced cryogenic loss and field emission induced radiation dose</a:t>
            </a:r>
          </a:p>
          <a:p>
            <a:pPr lvl="1"/>
            <a:r>
              <a:rPr lang="en-US" sz="2000" dirty="0" smtClean="0"/>
              <a:t>(Cryogenic loss due to FE) / (Cryogenic loss due to dynamic + static heat) per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 &lt; 10%</a:t>
            </a:r>
          </a:p>
          <a:p>
            <a:pPr lvl="1"/>
            <a:r>
              <a:rPr lang="en-US" sz="2000" dirty="0" smtClean="0"/>
              <a:t>Dark current per cavity &lt; 50 </a:t>
            </a:r>
            <a:r>
              <a:rPr lang="en-US" sz="2000" dirty="0" err="1" smtClean="0"/>
              <a:t>nA</a:t>
            </a:r>
            <a:endParaRPr lang="en-US" sz="2000" dirty="0" smtClean="0"/>
          </a:p>
          <a:p>
            <a:r>
              <a:rPr lang="en-US" sz="2400" dirty="0" smtClean="0"/>
              <a:t>Long term goal: Push the field emission onset gradient reliably beyond </a:t>
            </a:r>
            <a:r>
              <a:rPr lang="en-US" sz="2400" dirty="0" err="1" smtClean="0"/>
              <a:t>Epk</a:t>
            </a:r>
            <a:r>
              <a:rPr lang="en-US" sz="2400" dirty="0" smtClean="0"/>
              <a:t> = 50 MV/</a:t>
            </a:r>
            <a:r>
              <a:rPr lang="en-US" sz="2400" dirty="0" err="1" smtClean="0"/>
              <a:t>m</a:t>
            </a:r>
            <a:r>
              <a:rPr lang="en-US" sz="2400" dirty="0" smtClean="0"/>
              <a:t> in 9-cell cavities; Demonstrate </a:t>
            </a:r>
            <a:r>
              <a:rPr lang="en-US" sz="2400" dirty="0" err="1" smtClean="0"/>
              <a:t>Epk</a:t>
            </a:r>
            <a:r>
              <a:rPr lang="en-US" sz="2400" dirty="0" smtClean="0"/>
              <a:t> = 100-120 MV/</a:t>
            </a:r>
            <a:r>
              <a:rPr lang="en-US" sz="2400" dirty="0" err="1" smtClean="0"/>
              <a:t>m</a:t>
            </a:r>
            <a:r>
              <a:rPr lang="en-US" sz="2400" dirty="0" smtClean="0"/>
              <a:t> in 9-cell cavities  </a:t>
            </a:r>
          </a:p>
          <a:p>
            <a:pPr lvl="1"/>
            <a:r>
              <a:rPr lang="en-US" sz="2000" dirty="0" smtClean="0"/>
              <a:t>Requires deeper fundamental understanding of FE phenomenon</a:t>
            </a:r>
          </a:p>
          <a:p>
            <a:pPr lvl="1"/>
            <a:r>
              <a:rPr lang="en-US" sz="2000" dirty="0" smtClean="0"/>
              <a:t>Requires advanced surface processing</a:t>
            </a:r>
          </a:p>
          <a:p>
            <a:pPr lvl="2"/>
            <a:r>
              <a:rPr lang="en-US" sz="1600" dirty="0" smtClean="0"/>
              <a:t>“mirror finish”</a:t>
            </a:r>
          </a:p>
          <a:p>
            <a:pPr lvl="2"/>
            <a:r>
              <a:rPr lang="en-US" sz="1600" dirty="0" smtClean="0"/>
              <a:t>In-situ processing         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>
          <a:xfrm>
            <a:off x="1600200" y="0"/>
            <a:ext cx="7543800" cy="914400"/>
          </a:xfrm>
        </p:spPr>
        <p:txBody>
          <a:bodyPr/>
          <a:lstStyle/>
          <a:p>
            <a:r>
              <a:rPr lang="en-US" sz="3200" dirty="0" smtClean="0"/>
              <a:t>Locating Field Emitter in 9-cell Cavity 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4375" t="50781" r="21250" b="32813"/>
          <a:stretch>
            <a:fillRect/>
          </a:stretch>
        </p:blipFill>
        <p:spPr bwMode="auto">
          <a:xfrm>
            <a:off x="1072956" y="885258"/>
            <a:ext cx="475362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rrowheads="1"/>
          </p:cNvPicPr>
          <p:nvPr/>
        </p:nvPicPr>
        <p:blipFill>
          <a:blip r:embed="rId3" cstate="print"/>
          <a:srcRect l="18125" t="53125" r="8750" b="30469"/>
          <a:stretch>
            <a:fillRect/>
          </a:stretch>
        </p:blipFill>
        <p:spPr bwMode="auto">
          <a:xfrm>
            <a:off x="1031478" y="2692570"/>
            <a:ext cx="4816871" cy="89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9528" y="1144599"/>
            <a:ext cx="1762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Emission in region </a:t>
            </a:r>
          </a:p>
          <a:p>
            <a:r>
              <a:rPr lang="en-US" sz="1200" dirty="0" smtClean="0"/>
              <a:t>&gt;&gt;&gt; “</a:t>
            </a:r>
            <a:r>
              <a:rPr lang="en-US" sz="1200" dirty="0" smtClean="0">
                <a:solidFill>
                  <a:srgbClr val="3333FF"/>
                </a:solidFill>
              </a:rPr>
              <a:t>Reverse </a:t>
            </a:r>
            <a:r>
              <a:rPr lang="en-US" sz="1200" dirty="0" smtClean="0"/>
              <a:t>type”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65760" y="1988706"/>
            <a:ext cx="1718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Emission in region &gt;&gt;&gt; “</a:t>
            </a:r>
            <a:r>
              <a:rPr lang="en-US" sz="1200" dirty="0" smtClean="0">
                <a:solidFill>
                  <a:srgbClr val="3333FF"/>
                </a:solidFill>
              </a:rPr>
              <a:t>Zigzag</a:t>
            </a:r>
            <a:r>
              <a:rPr lang="en-US" sz="1200" dirty="0" smtClean="0"/>
              <a:t> type”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75152" y="2924424"/>
            <a:ext cx="1718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Emission in region &gt;&gt;&gt; “</a:t>
            </a:r>
            <a:r>
              <a:rPr lang="en-US" sz="1200" dirty="0" smtClean="0">
                <a:solidFill>
                  <a:srgbClr val="3333FF"/>
                </a:solidFill>
              </a:rPr>
              <a:t>Forward</a:t>
            </a:r>
            <a:r>
              <a:rPr lang="en-US" sz="1200" dirty="0" smtClean="0"/>
              <a:t> type”</a:t>
            </a:r>
            <a:endParaRPr lang="en-US" sz="1200" dirty="0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4" cstate="print"/>
          <a:srcRect l="1547" r="1955" b="6344"/>
          <a:stretch>
            <a:fillRect/>
          </a:stretch>
        </p:blipFill>
        <p:spPr bwMode="auto">
          <a:xfrm>
            <a:off x="1085849" y="1772508"/>
            <a:ext cx="475488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25" y="1749813"/>
            <a:ext cx="4914900" cy="91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8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3785234"/>
            <a:ext cx="3295650" cy="2167891"/>
          </a:xfrm>
          <a:prstGeom prst="rect">
            <a:avLst/>
          </a:prstGeom>
          <a:noFill/>
        </p:spPr>
      </p:pic>
      <p:grpSp>
        <p:nvGrpSpPr>
          <p:cNvPr id="2" name="Group 81"/>
          <p:cNvGrpSpPr>
            <a:grpSpLocks noChangeAspect="1"/>
          </p:cNvGrpSpPr>
          <p:nvPr/>
        </p:nvGrpSpPr>
        <p:grpSpPr>
          <a:xfrm>
            <a:off x="1133475" y="3790950"/>
            <a:ext cx="2933700" cy="2435594"/>
            <a:chOff x="1371600" y="1143000"/>
            <a:chExt cx="5943600" cy="493444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71600" y="1143000"/>
              <a:ext cx="5943600" cy="4934449"/>
            </a:xfrm>
            <a:prstGeom prst="rect">
              <a:avLst/>
            </a:prstGeom>
            <a:noFill/>
          </p:spPr>
        </p:pic>
        <p:sp>
          <p:nvSpPr>
            <p:cNvPr id="84" name="TextBox 83"/>
            <p:cNvSpPr txBox="1"/>
            <p:nvPr/>
          </p:nvSpPr>
          <p:spPr>
            <a:xfrm>
              <a:off x="4266210" y="3927763"/>
              <a:ext cx="841170" cy="467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IR5</a:t>
              </a:r>
              <a:endParaRPr lang="en-US" sz="900" dirty="0"/>
            </a:p>
          </p:txBody>
        </p:sp>
      </p:grpSp>
      <p:sp>
        <p:nvSpPr>
          <p:cNvPr id="85" name="Rectangle 84"/>
          <p:cNvSpPr/>
          <p:nvPr/>
        </p:nvSpPr>
        <p:spPr>
          <a:xfrm>
            <a:off x="5905500" y="5982385"/>
            <a:ext cx="280035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Impact position VS impact energy distribution</a:t>
            </a:r>
            <a:endParaRPr lang="en-US" sz="1000" dirty="0"/>
          </a:p>
        </p:txBody>
      </p:sp>
      <p:pic>
        <p:nvPicPr>
          <p:cNvPr id="16" name="Picture 2" descr="C:\ACE3P5\gamma ray measurement photo\radiation diodie for angular seperation\IMG_059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123" y="2362200"/>
            <a:ext cx="902677" cy="609600"/>
          </a:xfrm>
          <a:prstGeom prst="rect">
            <a:avLst/>
          </a:prstGeom>
          <a:noFill/>
        </p:spPr>
      </p:pic>
      <p:pic>
        <p:nvPicPr>
          <p:cNvPr id="17" name="Picture 2" descr="C:\Users\lym\Desktop\DSC_0003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r="6073"/>
          <a:stretch/>
        </p:blipFill>
        <p:spPr bwMode="auto">
          <a:xfrm>
            <a:off x="78012" y="990600"/>
            <a:ext cx="1064988" cy="1041176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FE Studies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90600"/>
            <a:ext cx="5715000" cy="46966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r="49263" b="20282"/>
          <a:stretch>
            <a:fillRect/>
          </a:stretch>
        </p:blipFill>
        <p:spPr>
          <a:xfrm>
            <a:off x="5666670" y="2206378"/>
            <a:ext cx="3248730" cy="267042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867400" y="5105400"/>
            <a:ext cx="3276600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/>
              <a:t>A. </a:t>
            </a:r>
            <a:r>
              <a:rPr lang="en-US" sz="2000" dirty="0" err="1" smtClean="0"/>
              <a:t>Dangwal</a:t>
            </a:r>
            <a:r>
              <a:rPr lang="en-US" sz="2000" dirty="0" smtClean="0"/>
              <a:t> </a:t>
            </a:r>
            <a:r>
              <a:rPr lang="en-US" sz="2000" dirty="0" err="1" smtClean="0"/>
              <a:t>Pandey</a:t>
            </a:r>
            <a:r>
              <a:rPr lang="en-US" sz="2000" dirty="0" smtClean="0"/>
              <a:t> et al., PRST-AB 12, 023501 (2009)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14478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Creation of emitter by </a:t>
            </a:r>
            <a:r>
              <a:rPr lang="en-US" sz="1800" dirty="0" err="1" smtClean="0"/>
              <a:t>microdischarge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5638800"/>
            <a:ext cx="548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Difference between BCP and EP treated </a:t>
            </a:r>
            <a:r>
              <a:rPr lang="en-US" sz="1800" dirty="0" err="1" smtClean="0"/>
              <a:t>Nb</a:t>
            </a:r>
            <a:r>
              <a:rPr lang="en-US" sz="1800" dirty="0" smtClean="0"/>
              <a:t> surface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High Gradient with High Q0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04800" y="914400"/>
            <a:ext cx="7697098" cy="4920695"/>
            <a:chOff x="809595" y="1758950"/>
            <a:chExt cx="7697098" cy="4920695"/>
          </a:xfrm>
        </p:grpSpPr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824163" y="6310313"/>
              <a:ext cx="250651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err="1"/>
                <a:t>Linac</a:t>
              </a:r>
              <a:r>
                <a:rPr lang="en-US" sz="1800" dirty="0"/>
                <a:t> Gradient (MV/</a:t>
              </a:r>
              <a:r>
                <a:rPr lang="en-US" sz="1800" dirty="0" err="1"/>
                <a:t>m</a:t>
              </a:r>
              <a:r>
                <a:rPr lang="en-US" sz="1800" dirty="0"/>
                <a:t>)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 rot="-5400000">
              <a:off x="-187503" y="3710751"/>
              <a:ext cx="239430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/>
                <a:t>Relative </a:t>
              </a:r>
              <a:r>
                <a:rPr lang="en-US" sz="2000" dirty="0" err="1"/>
                <a:t>Linac</a:t>
              </a:r>
              <a:r>
                <a:rPr lang="en-US" sz="2000" dirty="0"/>
                <a:t> Cost</a:t>
              </a:r>
            </a:p>
          </p:txBody>
        </p:sp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2"/>
            <a:srcRect l="6052" t="2782" r="6465" b="4597"/>
            <a:stretch>
              <a:fillRect/>
            </a:stretch>
          </p:blipFill>
          <p:spPr bwMode="auto">
            <a:xfrm>
              <a:off x="1354138" y="1758950"/>
              <a:ext cx="5354637" cy="446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4724400" y="3717925"/>
              <a:ext cx="114079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err="1">
                  <a:solidFill>
                    <a:srgbClr val="FF0000"/>
                  </a:solidFill>
                </a:rPr>
                <a:t>Qo</a:t>
              </a:r>
              <a:r>
                <a:rPr lang="en-US" sz="1800" dirty="0">
                  <a:solidFill>
                    <a:srgbClr val="FF0000"/>
                  </a:solidFill>
                </a:rPr>
                <a:t> = 2e9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4381500" y="4429125"/>
              <a:ext cx="126917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err="1">
                  <a:solidFill>
                    <a:srgbClr val="0066FF"/>
                  </a:solidFill>
                </a:rPr>
                <a:t>Qo</a:t>
              </a:r>
              <a:r>
                <a:rPr lang="en-US" sz="1800" dirty="0">
                  <a:solidFill>
                    <a:srgbClr val="0066FF"/>
                  </a:solidFill>
                </a:rPr>
                <a:t> = 1e10</a:t>
              </a: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3440113" y="5062538"/>
              <a:ext cx="126917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err="1">
                  <a:solidFill>
                    <a:srgbClr val="00B050"/>
                  </a:solidFill>
                </a:rPr>
                <a:t>Qo</a:t>
              </a:r>
              <a:r>
                <a:rPr lang="en-US" sz="1800" dirty="0">
                  <a:solidFill>
                    <a:srgbClr val="00B050"/>
                  </a:solidFill>
                </a:rPr>
                <a:t> = 5e10</a:t>
              </a:r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2608263" y="2909888"/>
              <a:ext cx="88900" cy="8890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6692900" y="4622800"/>
              <a:ext cx="181379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err="1">
                  <a:solidFill>
                    <a:srgbClr val="0066FF"/>
                  </a:solidFill>
                </a:rPr>
                <a:t>Cryo</a:t>
              </a:r>
              <a:r>
                <a:rPr lang="en-US" sz="1800" dirty="0">
                  <a:solidFill>
                    <a:srgbClr val="0066FF"/>
                  </a:solidFill>
                </a:rPr>
                <a:t>-Plant Cost</a:t>
              </a:r>
            </a:p>
            <a:p>
              <a:r>
                <a:rPr lang="en-US" sz="1800" dirty="0">
                  <a:solidFill>
                    <a:srgbClr val="0066FF"/>
                  </a:solidFill>
                </a:rPr>
                <a:t>~ (Load)^1.0</a:t>
              </a:r>
            </a:p>
          </p:txBody>
        </p:sp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6710363" y="5176838"/>
              <a:ext cx="148005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solidFill>
                    <a:srgbClr val="0066FF"/>
                  </a:solidFill>
                </a:rPr>
                <a:t>~ (Load)^0.6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0800000" flipV="1">
              <a:off x="6207125" y="5126038"/>
              <a:ext cx="509588" cy="23653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0800000" flipV="1">
              <a:off x="6216650" y="5302250"/>
              <a:ext cx="509588" cy="23653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228600" y="5877580"/>
            <a:ext cx="5068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Chris </a:t>
            </a:r>
            <a:r>
              <a:rPr lang="en-US" sz="2800" dirty="0" err="1" smtClean="0"/>
              <a:t>Adolphsen</a:t>
            </a:r>
            <a:r>
              <a:rPr lang="en-US" sz="2800" dirty="0" smtClean="0"/>
              <a:t>, ALCPG2011.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5257800" y="914400"/>
            <a:ext cx="3733800" cy="1200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Save </a:t>
            </a:r>
            <a:r>
              <a:rPr lang="en-US" sz="2400" dirty="0" err="1" smtClean="0"/>
              <a:t>linac</a:t>
            </a:r>
            <a:r>
              <a:rPr lang="en-US" sz="2400" dirty="0" smtClean="0"/>
              <a:t> capital and operation cost by raising gradient and Q0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8382000" cy="5181600"/>
          </a:xfrm>
        </p:spPr>
        <p:txBody>
          <a:bodyPr/>
          <a:lstStyle/>
          <a:p>
            <a:r>
              <a:rPr lang="en-US" sz="3200" b="1" dirty="0" smtClean="0"/>
              <a:t>ILC SRF technical status</a:t>
            </a:r>
          </a:p>
          <a:p>
            <a:pPr lvl="1"/>
            <a:r>
              <a:rPr lang="en-US" sz="2800" b="0" dirty="0" smtClean="0"/>
              <a:t>Cavity gradient</a:t>
            </a:r>
          </a:p>
          <a:p>
            <a:pPr lvl="1"/>
            <a:r>
              <a:rPr lang="en-US" sz="2800" b="0" dirty="0" err="1" smtClean="0"/>
              <a:t>Cryomodule</a:t>
            </a:r>
            <a:r>
              <a:rPr lang="en-US" sz="2800" b="0" dirty="0" smtClean="0"/>
              <a:t> system testing</a:t>
            </a:r>
          </a:p>
          <a:p>
            <a:pPr lvl="1"/>
            <a:r>
              <a:rPr lang="en-US" sz="2800" b="0" dirty="0" smtClean="0"/>
              <a:t>Beam operation of </a:t>
            </a:r>
            <a:r>
              <a:rPr lang="en-US" sz="2800" b="0" dirty="0" err="1" smtClean="0"/>
              <a:t>cryomodules</a:t>
            </a:r>
            <a:r>
              <a:rPr lang="en-US" sz="2800" b="0" dirty="0" smtClean="0"/>
              <a:t> in SRF </a:t>
            </a:r>
            <a:r>
              <a:rPr lang="en-US" sz="2800" b="0" dirty="0" err="1" smtClean="0"/>
              <a:t>linacs</a:t>
            </a:r>
            <a:r>
              <a:rPr lang="en-US" sz="2800" b="0" dirty="0" smtClean="0"/>
              <a:t> </a:t>
            </a:r>
          </a:p>
          <a:p>
            <a:r>
              <a:rPr lang="en-US" sz="3200" b="1" dirty="0" smtClean="0"/>
              <a:t>Future SRF R&amp;D for linear collider</a:t>
            </a:r>
          </a:p>
          <a:p>
            <a:pPr lvl="1"/>
            <a:r>
              <a:rPr lang="en-US" sz="2800" b="0" dirty="0" smtClean="0"/>
              <a:t>Field emission understanding and control </a:t>
            </a:r>
          </a:p>
          <a:p>
            <a:pPr lvl="1"/>
            <a:r>
              <a:rPr lang="en-US" sz="2800" b="0" dirty="0" smtClean="0"/>
              <a:t>Very high gradient with high Q0</a:t>
            </a:r>
          </a:p>
          <a:p>
            <a:pPr lvl="1"/>
            <a:r>
              <a:rPr lang="en-US" sz="2800" b="0" dirty="0" smtClean="0"/>
              <a:t>Inexpensive SRF fabrication and processing</a:t>
            </a:r>
          </a:p>
          <a:p>
            <a:pPr lvl="1"/>
            <a:r>
              <a:rPr lang="en-US" sz="2800" b="0" dirty="0" smtClean="0"/>
              <a:t>Fundamental issues</a:t>
            </a:r>
          </a:p>
          <a:p>
            <a:r>
              <a:rPr lang="en-US" sz="3200" b="1" dirty="0" smtClean="0"/>
              <a:t>Summary</a:t>
            </a:r>
            <a:r>
              <a:rPr lang="en-US" sz="3600" b="0" dirty="0" smtClean="0"/>
              <a:t>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8BE1-93DD-7547-9090-0AAB87ECAAFC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2" descr="C:\ILC_high_gradient\ILC_EP\Result_summary\HighGradientEvolution_1CellandMultiCell\HpkSummary_21jan2011_HiRes.tif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4829" y="389688"/>
            <a:ext cx="6247148" cy="5940743"/>
          </a:xfrm>
        </p:spPr>
      </p:pic>
      <p:grpSp>
        <p:nvGrpSpPr>
          <p:cNvPr id="2" name="Group 42"/>
          <p:cNvGrpSpPr>
            <a:grpSpLocks noChangeAspect="1"/>
          </p:cNvGrpSpPr>
          <p:nvPr/>
        </p:nvGrpSpPr>
        <p:grpSpPr bwMode="auto">
          <a:xfrm>
            <a:off x="1764030" y="2164401"/>
            <a:ext cx="4445152" cy="3557111"/>
            <a:chOff x="5854827" y="2068626"/>
            <a:chExt cx="2693861" cy="2155394"/>
          </a:xfrm>
        </p:grpSpPr>
        <p:sp>
          <p:nvSpPr>
            <p:cNvPr id="9" name="Oval 47"/>
            <p:cNvSpPr>
              <a:spLocks noChangeArrowheads="1"/>
            </p:cNvSpPr>
            <p:nvPr/>
          </p:nvSpPr>
          <p:spPr bwMode="auto">
            <a:xfrm rot="-1800000">
              <a:off x="7861221" y="2068626"/>
              <a:ext cx="397146" cy="194545"/>
            </a:xfrm>
            <a:prstGeom prst="ellipse">
              <a:avLst/>
            </a:prstGeom>
            <a:solidFill>
              <a:srgbClr val="00FF00">
                <a:alpha val="34901"/>
              </a:srgbClr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0" name="Straight Arrow Connector 48"/>
            <p:cNvCxnSpPr>
              <a:cxnSpLocks noChangeShapeType="1"/>
            </p:cNvCxnSpPr>
            <p:nvPr/>
          </p:nvCxnSpPr>
          <p:spPr bwMode="auto">
            <a:xfrm rot="16200000" flipV="1">
              <a:off x="8013700" y="2324100"/>
              <a:ext cx="457200" cy="22860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11" name="TextBox 51"/>
            <p:cNvSpPr txBox="1">
              <a:spLocks noChangeArrowheads="1"/>
            </p:cNvSpPr>
            <p:nvPr/>
          </p:nvSpPr>
          <p:spPr bwMode="auto">
            <a:xfrm>
              <a:off x="7899400" y="2667000"/>
              <a:ext cx="64928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ILC 1 TeV</a:t>
              </a:r>
            </a:p>
          </p:txBody>
        </p:sp>
        <p:sp>
          <p:nvSpPr>
            <p:cNvPr id="12" name="5-Point Star 11"/>
            <p:cNvSpPr>
              <a:spLocks noChangeAspect="1"/>
            </p:cNvSpPr>
            <p:nvPr/>
          </p:nvSpPr>
          <p:spPr>
            <a:xfrm>
              <a:off x="7250174" y="2651122"/>
              <a:ext cx="142868" cy="142846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5-Point Star 12"/>
            <p:cNvSpPr>
              <a:spLocks noChangeAspect="1"/>
            </p:cNvSpPr>
            <p:nvPr/>
          </p:nvSpPr>
          <p:spPr>
            <a:xfrm>
              <a:off x="6670764" y="3335198"/>
              <a:ext cx="142868" cy="142846"/>
            </a:xfrm>
            <a:prstGeom prst="star5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5-Point Star 13"/>
            <p:cNvSpPr>
              <a:spLocks noChangeAspect="1"/>
            </p:cNvSpPr>
            <p:nvPr/>
          </p:nvSpPr>
          <p:spPr>
            <a:xfrm>
              <a:off x="6908878" y="2981256"/>
              <a:ext cx="142868" cy="142846"/>
            </a:xfrm>
            <a:prstGeom prst="star5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5-Point Star 14"/>
            <p:cNvSpPr>
              <a:spLocks noChangeAspect="1"/>
            </p:cNvSpPr>
            <p:nvPr/>
          </p:nvSpPr>
          <p:spPr>
            <a:xfrm>
              <a:off x="6021506" y="3876427"/>
              <a:ext cx="142868" cy="142846"/>
            </a:xfrm>
            <a:prstGeom prst="star5">
              <a:avLst/>
            </a:prstGeom>
            <a:solidFill>
              <a:srgbClr val="0066FF"/>
            </a:solidFill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TextBox 37"/>
            <p:cNvSpPr txBox="1">
              <a:spLocks noChangeArrowheads="1"/>
            </p:cNvSpPr>
            <p:nvPr/>
          </p:nvSpPr>
          <p:spPr bwMode="auto">
            <a:xfrm>
              <a:off x="5854827" y="4008120"/>
              <a:ext cx="84931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CEBAF 4 GeV</a:t>
              </a:r>
            </a:p>
          </p:txBody>
        </p:sp>
        <p:sp>
          <p:nvSpPr>
            <p:cNvPr id="17" name="TextBox 38"/>
            <p:cNvSpPr txBox="1">
              <a:spLocks noChangeArrowheads="1"/>
            </p:cNvSpPr>
            <p:nvPr/>
          </p:nvSpPr>
          <p:spPr bwMode="auto">
            <a:xfrm>
              <a:off x="6155944" y="3496056"/>
              <a:ext cx="90805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CEBAF 12 GeV</a:t>
              </a:r>
            </a:p>
          </p:txBody>
        </p:sp>
        <p:sp>
          <p:nvSpPr>
            <p:cNvPr id="18" name="TextBox 39"/>
            <p:cNvSpPr txBox="1">
              <a:spLocks noChangeArrowheads="1"/>
            </p:cNvSpPr>
            <p:nvPr/>
          </p:nvSpPr>
          <p:spPr bwMode="auto">
            <a:xfrm>
              <a:off x="6860032" y="3136392"/>
              <a:ext cx="44291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XFEL</a:t>
              </a:r>
            </a:p>
          </p:txBody>
        </p:sp>
        <p:sp>
          <p:nvSpPr>
            <p:cNvPr id="19" name="TextBox 40"/>
            <p:cNvSpPr txBox="1">
              <a:spLocks noChangeArrowheads="1"/>
            </p:cNvSpPr>
            <p:nvPr/>
          </p:nvSpPr>
          <p:spPr bwMode="auto">
            <a:xfrm>
              <a:off x="7366000" y="2984500"/>
              <a:ext cx="78263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ILC 500 GeV</a:t>
              </a:r>
            </a:p>
          </p:txBody>
        </p:sp>
        <p:sp>
          <p:nvSpPr>
            <p:cNvPr id="20" name="Oval 39"/>
            <p:cNvSpPr>
              <a:spLocks noChangeArrowheads="1"/>
            </p:cNvSpPr>
            <p:nvPr/>
          </p:nvSpPr>
          <p:spPr bwMode="auto">
            <a:xfrm rot="-2700000">
              <a:off x="7104954" y="2436879"/>
              <a:ext cx="741877" cy="240455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1" name="Straight Arrow Connector 42"/>
            <p:cNvCxnSpPr>
              <a:cxnSpLocks noChangeShapeType="1"/>
            </p:cNvCxnSpPr>
            <p:nvPr/>
          </p:nvCxnSpPr>
          <p:spPr bwMode="auto">
            <a:xfrm rot="16200000" flipV="1">
              <a:off x="7366000" y="2743200"/>
              <a:ext cx="228600" cy="22860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</p:grpSp>
      <p:sp>
        <p:nvSpPr>
          <p:cNvPr id="22" name="Isosceles Triangle 21"/>
          <p:cNvSpPr>
            <a:spLocks noChangeAspect="1"/>
          </p:cNvSpPr>
          <p:nvPr/>
        </p:nvSpPr>
        <p:spPr>
          <a:xfrm>
            <a:off x="5197058" y="2113473"/>
            <a:ext cx="97690" cy="113960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>
            <a:spLocks noChangeAspect="1"/>
          </p:cNvSpPr>
          <p:nvPr/>
        </p:nvSpPr>
        <p:spPr>
          <a:xfrm>
            <a:off x="5154717" y="2172736"/>
            <a:ext cx="97690" cy="113960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066498" y="1497949"/>
            <a:ext cx="1130560" cy="674787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46412" y="1193793"/>
            <a:ext cx="12083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DESY AC155, AC158</a:t>
            </a:r>
          </a:p>
          <a:p>
            <a:r>
              <a:rPr lang="en-US" sz="1000" dirty="0" err="1" smtClean="0"/>
              <a:t>Hpk</a:t>
            </a:r>
            <a:r>
              <a:rPr lang="en-US" sz="1000" dirty="0" smtClean="0"/>
              <a:t> 1910-1950 </a:t>
            </a:r>
            <a:r>
              <a:rPr lang="en-US" sz="1000" dirty="0" err="1" smtClean="0"/>
              <a:t>Oe</a:t>
            </a:r>
            <a:endParaRPr lang="en-US" sz="1000" dirty="0" smtClean="0"/>
          </a:p>
          <a:p>
            <a:r>
              <a:rPr lang="en-US" sz="1000" dirty="0" smtClean="0"/>
              <a:t>New 9-cell record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6477000" y="1266884"/>
            <a:ext cx="2590800" cy="45243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Recent cavity results established that a peak surface magnetic field of 190-200 </a:t>
            </a:r>
            <a:r>
              <a:rPr lang="en-US" sz="1800" dirty="0" err="1" smtClean="0"/>
              <a:t>mT</a:t>
            </a:r>
            <a:r>
              <a:rPr lang="en-US" sz="1800" dirty="0" smtClean="0"/>
              <a:t> is possible and practical</a:t>
            </a:r>
          </a:p>
          <a:p>
            <a:endParaRPr lang="en-US" sz="1800" dirty="0" smtClean="0"/>
          </a:p>
          <a:p>
            <a:r>
              <a:rPr lang="en-US" sz="1800" dirty="0" smtClean="0"/>
              <a:t>45 MV/</a:t>
            </a:r>
            <a:r>
              <a:rPr lang="en-US" sz="1800" dirty="0" err="1" smtClean="0"/>
              <a:t>m</a:t>
            </a:r>
            <a:r>
              <a:rPr lang="en-US" sz="1800" dirty="0" smtClean="0"/>
              <a:t> in TTF shape means effectively &gt; 50 MV/</a:t>
            </a:r>
            <a:r>
              <a:rPr lang="en-US" sz="1800" dirty="0" err="1" smtClean="0"/>
              <a:t>m</a:t>
            </a:r>
            <a:r>
              <a:rPr lang="en-US" sz="1800" dirty="0" smtClean="0"/>
              <a:t> in Re-entrant, low-loss or ICHIRO, and Low-Surface-Field shape cavities</a:t>
            </a:r>
          </a:p>
          <a:p>
            <a:endParaRPr lang="en-US" sz="1800" dirty="0" smtClean="0"/>
          </a:p>
          <a:p>
            <a:r>
              <a:rPr lang="en-US" sz="1800" dirty="0" smtClean="0"/>
              <a:t>In fact, this is already shown in many 1-cell cavities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t="3618" r="50595" b="14472"/>
          <a:stretch>
            <a:fillRect/>
          </a:stretch>
        </p:blipFill>
        <p:spPr>
          <a:xfrm>
            <a:off x="5181600" y="1143000"/>
            <a:ext cx="3791567" cy="4038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Gradient via New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5486400" cy="5334000"/>
          </a:xfrm>
        </p:spPr>
        <p:txBody>
          <a:bodyPr/>
          <a:lstStyle/>
          <a:p>
            <a:r>
              <a:rPr lang="en-US" dirty="0" smtClean="0"/>
              <a:t>Ratio of </a:t>
            </a:r>
            <a:r>
              <a:rPr lang="en-US" dirty="0" err="1" smtClean="0"/>
              <a:t>Hpk/Eacc</a:t>
            </a:r>
            <a:r>
              <a:rPr lang="en-US" dirty="0" smtClean="0"/>
              <a:t> solely determined by shape</a:t>
            </a:r>
          </a:p>
          <a:p>
            <a:r>
              <a:rPr lang="en-US" dirty="0" smtClean="0"/>
              <a:t>Lowering </a:t>
            </a:r>
            <a:r>
              <a:rPr lang="en-US" dirty="0" err="1" smtClean="0"/>
              <a:t>Hpk/Eacc</a:t>
            </a:r>
            <a:r>
              <a:rPr lang="en-US" dirty="0" smtClean="0"/>
              <a:t> for higher gradient up to critical RF magnetic field (material property) </a:t>
            </a:r>
          </a:p>
          <a:p>
            <a:r>
              <a:rPr lang="en-US" dirty="0" smtClean="0"/>
              <a:t>Three cavity shapes under evaluation</a:t>
            </a:r>
          </a:p>
          <a:p>
            <a:pPr lvl="1"/>
            <a:r>
              <a:rPr lang="en-US" dirty="0" smtClean="0"/>
              <a:t>Low-loss (KEK, </a:t>
            </a:r>
            <a:r>
              <a:rPr lang="en-US" dirty="0" err="1" smtClean="0"/>
              <a:t>JLab</a:t>
            </a:r>
            <a:r>
              <a:rPr lang="en-US" dirty="0" smtClean="0"/>
              <a:t>, IHEP)</a:t>
            </a:r>
          </a:p>
          <a:p>
            <a:pPr lvl="1"/>
            <a:r>
              <a:rPr lang="en-US" dirty="0" smtClean="0"/>
              <a:t>Re-entrant (Cornell)</a:t>
            </a:r>
          </a:p>
          <a:p>
            <a:pPr lvl="1"/>
            <a:r>
              <a:rPr lang="en-US" dirty="0" smtClean="0"/>
              <a:t>Low-Surface-Field (</a:t>
            </a:r>
            <a:r>
              <a:rPr lang="en-US" dirty="0" err="1" smtClean="0"/>
              <a:t>JLab</a:t>
            </a:r>
            <a:r>
              <a:rPr lang="en-US" dirty="0" smtClean="0"/>
              <a:t>/SLAC)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8300000">
            <a:off x="5545893" y="3198107"/>
            <a:ext cx="167866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Baseline shape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 rot="18900000">
            <a:off x="6015631" y="4159606"/>
            <a:ext cx="125657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New shape</a:t>
            </a:r>
            <a:endParaRPr lang="en-US" sz="1600" b="1" dirty="0"/>
          </a:p>
        </p:txBody>
      </p:sp>
      <p:sp>
        <p:nvSpPr>
          <p:cNvPr id="10" name="Right Arrow 9"/>
          <p:cNvSpPr/>
          <p:nvPr/>
        </p:nvSpPr>
        <p:spPr bwMode="auto">
          <a:xfrm rot="2700000">
            <a:off x="6780152" y="2995357"/>
            <a:ext cx="592698" cy="619636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7467600" y="4263150"/>
            <a:ext cx="745098" cy="838200"/>
          </a:xfrm>
          <a:prstGeom prst="rightArrow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1002272"/>
            <a:ext cx="5562600" cy="4484128"/>
          </a:xfrm>
          <a:prstGeom prst="rect">
            <a:avLst/>
          </a:prstGeom>
        </p:spPr>
      </p:pic>
      <p:pic>
        <p:nvPicPr>
          <p:cNvPr id="8" name="Picture 2" descr="C:\ILC_high_gradient\ILC_EP\ICHIRO7\Photo\NewCathodeIchiro7\DSC_0083.JPG"/>
          <p:cNvPicPr>
            <a:picLocks noChangeAspect="1" noChangeArrowheads="1"/>
          </p:cNvPicPr>
          <p:nvPr/>
        </p:nvPicPr>
        <p:blipFill>
          <a:blip r:embed="rId3" cstate="print"/>
          <a:srcRect l="23248" t="11573" r="59669" b="17359"/>
          <a:stretch>
            <a:fillRect/>
          </a:stretch>
        </p:blipFill>
        <p:spPr bwMode="auto">
          <a:xfrm>
            <a:off x="902055" y="990600"/>
            <a:ext cx="1612545" cy="449223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47800" y="152400"/>
            <a:ext cx="7696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KEK 9-cell cavity ICHIRO7 achieved 40 MV/</a:t>
            </a:r>
            <a:r>
              <a:rPr lang="en-US" sz="1600" dirty="0" err="1" smtClean="0">
                <a:solidFill>
                  <a:srgbClr val="000000"/>
                </a:solidFill>
              </a:rPr>
              <a:t>m</a:t>
            </a:r>
            <a:r>
              <a:rPr lang="en-US" sz="1600" dirty="0" smtClean="0">
                <a:solidFill>
                  <a:srgbClr val="000000"/>
                </a:solidFill>
              </a:rPr>
              <a:t> gradient (potential &gt; 50 MV/</a:t>
            </a:r>
            <a:r>
              <a:rPr lang="en-US" sz="1600" dirty="0" err="1" smtClean="0">
                <a:solidFill>
                  <a:srgbClr val="000000"/>
                </a:solidFill>
              </a:rPr>
              <a:t>m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under collaboration between KEK and </a:t>
            </a:r>
            <a:r>
              <a:rPr lang="en-US" sz="1600" dirty="0" err="1" smtClean="0">
                <a:solidFill>
                  <a:srgbClr val="000000"/>
                </a:solidFill>
              </a:rPr>
              <a:t>JLab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5638800"/>
            <a:ext cx="4233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F. </a:t>
            </a:r>
            <a:r>
              <a:rPr lang="en-US" sz="1600" dirty="0" err="1" smtClean="0">
                <a:solidFill>
                  <a:srgbClr val="000000"/>
                </a:solidFill>
              </a:rPr>
              <a:t>Furuta</a:t>
            </a:r>
            <a:r>
              <a:rPr lang="en-US" sz="1600" dirty="0" smtClean="0">
                <a:solidFill>
                  <a:srgbClr val="000000"/>
                </a:solidFill>
              </a:rPr>
              <a:t> et al., SRF2011, TUPO014 (2011).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68123" y="4191000"/>
            <a:ext cx="1845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Eacc</a:t>
            </a:r>
            <a:r>
              <a:rPr lang="en-US" sz="1800" dirty="0" smtClean="0"/>
              <a:t> 40 MV/</a:t>
            </a:r>
            <a:r>
              <a:rPr lang="en-US" sz="1800" dirty="0" err="1" smtClean="0"/>
              <a:t>m</a:t>
            </a:r>
            <a:endParaRPr lang="en-US" sz="1800" dirty="0" smtClean="0"/>
          </a:p>
          <a:p>
            <a:r>
              <a:rPr lang="en-US" sz="1800" dirty="0" smtClean="0"/>
              <a:t>-&gt; </a:t>
            </a:r>
            <a:r>
              <a:rPr lang="en-US" sz="1800" dirty="0" err="1" smtClean="0"/>
              <a:t>Epk</a:t>
            </a:r>
            <a:r>
              <a:rPr lang="en-US" sz="1800" dirty="0" smtClean="0"/>
              <a:t> 95 MV/</a:t>
            </a:r>
            <a:r>
              <a:rPr lang="en-US" sz="1800" dirty="0" err="1" smtClean="0"/>
              <a:t>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67544" y="8792"/>
            <a:ext cx="8229600" cy="1043944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IHEP 1.3 GHz 9-cell Cavities</a:t>
            </a:r>
            <a:endParaRPr lang="zh-CN" altLang="en-US" sz="3600" dirty="0"/>
          </a:p>
        </p:txBody>
      </p:sp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72608"/>
          </a:xfrm>
        </p:spPr>
        <p:txBody>
          <a:bodyPr>
            <a:normAutofit/>
          </a:bodyPr>
          <a:lstStyle/>
          <a:p>
            <a:r>
              <a:rPr lang="en-US" altLang="zh-CN" sz="2000" dirty="0">
                <a:solidFill>
                  <a:schemeClr val="tx2"/>
                </a:solidFill>
              </a:rPr>
              <a:t>Low-loss large grain </a:t>
            </a:r>
            <a:r>
              <a:rPr lang="en-US" altLang="zh-CN" sz="2000" dirty="0" smtClean="0">
                <a:solidFill>
                  <a:schemeClr val="tx2"/>
                </a:solidFill>
              </a:rPr>
              <a:t>cavity (w/o HOM)(IHEP-01)</a:t>
            </a:r>
            <a:endParaRPr lang="en-US" altLang="zh-CN" sz="2000" dirty="0">
              <a:solidFill>
                <a:schemeClr val="tx2"/>
              </a:solidFill>
            </a:endParaRPr>
          </a:p>
          <a:p>
            <a:pPr lvl="1"/>
            <a:r>
              <a:rPr lang="en-US" altLang="zh-CN" sz="1800" dirty="0"/>
              <a:t>20 </a:t>
            </a:r>
            <a:r>
              <a:rPr lang="en-US" altLang="zh-CN" sz="1800" dirty="0" smtClean="0"/>
              <a:t>MV/m (CBP + CP), in collaboration with KEK and JLAB</a:t>
            </a:r>
          </a:p>
          <a:p>
            <a:pPr lvl="1"/>
            <a:endParaRPr lang="en-US" altLang="zh-CN" sz="1800" dirty="0"/>
          </a:p>
          <a:p>
            <a:pPr lvl="1"/>
            <a:endParaRPr lang="en-US" altLang="zh-CN" sz="1800" dirty="0" smtClean="0">
              <a:solidFill>
                <a:srgbClr val="C00000"/>
              </a:solidFill>
            </a:endParaRPr>
          </a:p>
          <a:p>
            <a:pPr lvl="1"/>
            <a:endParaRPr lang="en-US" altLang="zh-CN" sz="1800" dirty="0">
              <a:solidFill>
                <a:srgbClr val="C00000"/>
              </a:solidFill>
            </a:endParaRPr>
          </a:p>
          <a:p>
            <a:pPr lvl="1"/>
            <a:endParaRPr lang="en-US" altLang="zh-CN" sz="2000" dirty="0">
              <a:solidFill>
                <a:srgbClr val="C0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altLang="zh-CN" sz="2000" dirty="0" smtClean="0">
                <a:solidFill>
                  <a:srgbClr val="C00000"/>
                </a:solidFill>
              </a:rPr>
              <a:t>Low-loss large </a:t>
            </a:r>
            <a:r>
              <a:rPr lang="en-US" altLang="zh-CN" sz="2000" dirty="0">
                <a:solidFill>
                  <a:srgbClr val="C00000"/>
                </a:solidFill>
              </a:rPr>
              <a:t>grain</a:t>
            </a:r>
            <a:r>
              <a:rPr lang="en-US" altLang="zh-CN" sz="2000" dirty="0"/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cavity (IHEP-02)</a:t>
            </a:r>
            <a:endParaRPr lang="en-US" altLang="zh-CN" sz="2000" dirty="0">
              <a:solidFill>
                <a:srgbClr val="C00000"/>
              </a:solidFill>
            </a:endParaRPr>
          </a:p>
          <a:p>
            <a:pPr lvl="1"/>
            <a:r>
              <a:rPr lang="en-US" altLang="zh-CN" sz="1800" dirty="0" smtClean="0"/>
              <a:t>cold test in 2013, in collaboration with FNAL</a:t>
            </a:r>
            <a:endParaRPr lang="en-US" altLang="zh-CN" sz="1800" dirty="0"/>
          </a:p>
          <a:p>
            <a:pPr>
              <a:spcBef>
                <a:spcPts val="1200"/>
              </a:spcBef>
            </a:pPr>
            <a:r>
              <a:rPr lang="en-US" altLang="zh-CN" sz="2000" dirty="0" smtClean="0">
                <a:solidFill>
                  <a:srgbClr val="0070C0"/>
                </a:solidFill>
              </a:rPr>
              <a:t>TESLA-like fine grain cavity (IHEP-03)</a:t>
            </a:r>
          </a:p>
          <a:p>
            <a:pPr lvl="1"/>
            <a:r>
              <a:rPr lang="en-US" altLang="zh-CN" sz="1800" dirty="0" smtClean="0"/>
              <a:t>cold test in 2013, in </a:t>
            </a:r>
            <a:r>
              <a:rPr lang="en-US" altLang="zh-CN" sz="1800" dirty="0"/>
              <a:t>collaboration with KEK </a:t>
            </a:r>
            <a:endParaRPr lang="en-US" altLang="zh-CN" sz="1800" dirty="0" smtClean="0"/>
          </a:p>
        </p:txBody>
      </p:sp>
      <p:pic>
        <p:nvPicPr>
          <p:cNvPr id="17" name="Picture 2" descr="I:\Research\12 Project\超导加速组元\1 超导腔\IHEP-02\照片\2012-09-19 端部组件测频率和检漏\46\DSC0830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3">
                    <a14:imgEffect>
                      <a14:sharpenSoften amount="25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8054" r="8086"/>
          <a:stretch/>
        </p:blipFill>
        <p:spPr bwMode="auto">
          <a:xfrm>
            <a:off x="7550512" y="3667190"/>
            <a:ext cx="992784" cy="1008112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I:\Research\12 Project\超导加速组元\1 超导腔\IHEP-02\照片\2012-09-19 端部组件测频率和检漏\DSC0826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28299" r="50000" b="8201"/>
          <a:stretch/>
        </p:blipFill>
        <p:spPr bwMode="auto">
          <a:xfrm>
            <a:off x="6421296" y="3667190"/>
            <a:ext cx="1058385" cy="1008112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I:\Research\2 Conferences\Accelerator Conferences\IHEP-KEK 1.3GHz SRF\3rd IHEP KEK SRF meeting\20101207Fx-422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colorTemperature colorTemp="53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63757" r="50858" b="-1"/>
          <a:stretch/>
        </p:blipFill>
        <p:spPr bwMode="auto">
          <a:xfrm>
            <a:off x="6421296" y="2420888"/>
            <a:ext cx="2137328" cy="1182241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zhai\Desktop\IMG_1885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40090" b="18038"/>
          <a:stretch/>
        </p:blipFill>
        <p:spPr bwMode="auto">
          <a:xfrm>
            <a:off x="914400" y="4953000"/>
            <a:ext cx="3744416" cy="117585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dministrator\Pictures\工作图片\2012-9-24照片\照片\IMG_20120924_151847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r="1697" b="13252"/>
          <a:stretch/>
        </p:blipFill>
        <p:spPr bwMode="auto">
          <a:xfrm>
            <a:off x="4714700" y="4953000"/>
            <a:ext cx="969198" cy="641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C:\Users\Administrator\Pictures\工作图片\2012-9-24照片\照片\IMG_20120924_152101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6236" b="27769"/>
          <a:stretch/>
        </p:blipFill>
        <p:spPr bwMode="auto">
          <a:xfrm>
            <a:off x="4714700" y="5648835"/>
            <a:ext cx="969198" cy="48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E:\Research\12 Project\超导加速组元\1 超导腔\IHEP-01\照片\2010-06-16 IHEP-01拍照，MHI-11场分布测量，Toshiba-01哑铃间距测量，JLAB大晶粒9-cell腔\20100616Di-027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59173"/>
            <a:ext cx="4123334" cy="1341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867400" y="5105400"/>
            <a:ext cx="3230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Courtesy: J.Y. </a:t>
            </a:r>
            <a:r>
              <a:rPr lang="en-US" sz="2000" dirty="0" err="1" smtClean="0"/>
              <a:t>Zhai</a:t>
            </a:r>
            <a:r>
              <a:rPr lang="en-US" sz="2000" dirty="0" smtClean="0"/>
              <a:t>, J. </a:t>
            </a:r>
            <a:r>
              <a:rPr lang="en-US" sz="2000" dirty="0" err="1" smtClean="0"/>
              <a:t>Gao</a:t>
            </a:r>
            <a:endParaRPr lang="en-US" sz="2000" dirty="0" smtClean="0"/>
          </a:p>
          <a:p>
            <a:r>
              <a:rPr lang="en-US" sz="2000" dirty="0" smtClean="0"/>
              <a:t>IHEP, CAS </a:t>
            </a:r>
            <a:endParaRPr lang="en-US" sz="20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120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2286000" y="2895600"/>
          <a:ext cx="6103092" cy="2762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71661" y="1143420"/>
          <a:ext cx="7560841" cy="1828801"/>
        </p:xfrm>
        <a:graphic>
          <a:graphicData uri="http://schemas.openxmlformats.org/drawingml/2006/table">
            <a:tbl>
              <a:tblPr/>
              <a:tblGrid>
                <a:gridCol w="400499"/>
                <a:gridCol w="628884"/>
                <a:gridCol w="877815"/>
                <a:gridCol w="1130024"/>
                <a:gridCol w="1061239"/>
                <a:gridCol w="3462380"/>
              </a:tblGrid>
              <a:tr h="2043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cavity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Eacc max [MV/m]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Qo at Eacc max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process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043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LR9-1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12-Jul-07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1.23E+10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VEP200um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600C </a:t>
                      </a:r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bake(Jlab), 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VEP20um, 115C bake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3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LR9-1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31-Jan-08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14.59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1.05E+10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VEP20um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115C bake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3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LR9-1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15-May-08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1.05E+10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VEP20um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115C bake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45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LR9-1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2-Apr-09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29.70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4.12E+09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Tumbling80um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VEP200um, 600C </a:t>
                      </a:r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bake(Jlab), 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VEP20um, 115C </a:t>
                      </a:r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bake, </a:t>
                      </a:r>
                      <a:r>
                        <a:rPr lang="pt-BR" sz="1200" b="0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Q-disease</a:t>
                      </a:r>
                      <a:endParaRPr lang="pt-BR" sz="12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3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LR9-1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2-Feb-10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27.49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9.39E+09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600C bake(Jlab),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VEP, 115C bake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3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LR9-1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6-Apr-10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Re-HPR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115C bake, 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RF cable/probe failure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3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LR9-1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17-Apr-10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27.91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7.80E+09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etune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4%, re-HPR only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直線コネクタ 5"/>
          <p:cNvCxnSpPr/>
          <p:nvPr/>
        </p:nvCxnSpPr>
        <p:spPr bwMode="auto">
          <a:xfrm flipV="1">
            <a:off x="357188" y="785813"/>
            <a:ext cx="850106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1676400" y="188640"/>
            <a:ext cx="7179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latin typeface="Arial Black" pitchFamily="34" charset="0"/>
                <a:ea typeface="KaiTi" pitchFamily="49" charset="-122"/>
              </a:rPr>
              <a:t>High gradient R&amp;D w/ Re-entrant 9cell at Cornell</a:t>
            </a:r>
          </a:p>
        </p:txBody>
      </p:sp>
      <p:pic>
        <p:nvPicPr>
          <p:cNvPr id="13" name="Picture 4" descr="D:\LCWS11\ref\Re-entrant Cavity\DSCN5378.JPG"/>
          <p:cNvPicPr>
            <a:picLocks noChangeAspect="1" noChangeArrowheads="1"/>
          </p:cNvPicPr>
          <p:nvPr/>
        </p:nvPicPr>
        <p:blipFill>
          <a:blip r:embed="rId3" cstate="print"/>
          <a:srcRect l="37430" r="22368"/>
          <a:stretch>
            <a:fillRect/>
          </a:stretch>
        </p:blipFill>
        <p:spPr bwMode="auto">
          <a:xfrm>
            <a:off x="179515" y="908720"/>
            <a:ext cx="1549564" cy="5135436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1763688" y="836712"/>
            <a:ext cx="2520242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/>
              <a:t>History of Re-entrant 9-cell 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828800" y="5695890"/>
            <a:ext cx="6354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Courtesy: F. </a:t>
            </a:r>
            <a:r>
              <a:rPr lang="en-US" sz="2000" dirty="0" err="1" smtClean="0"/>
              <a:t>Furuta</a:t>
            </a:r>
            <a:r>
              <a:rPr lang="en-US" sz="2000" dirty="0" smtClean="0"/>
              <a:t>, Cornell Univ.</a:t>
            </a:r>
            <a:endParaRPr lang="en-US" sz="20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8FCE88-E1A4-BB43-B2F0-98E29ABAA41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sz="3200" dirty="0" smtClean="0"/>
              <a:t>First LSF 9-cell Cavity Fabrication at JLAB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" name="Picture 2" descr="C:\ILC_high_gradient\LSF shape cavity\Photo\LSF Nb cups deep drawing 27sept2012\DSC_00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3124200"/>
            <a:ext cx="4038600" cy="2709863"/>
          </a:xfrm>
          <a:noFill/>
        </p:spPr>
      </p:pic>
      <p:pic>
        <p:nvPicPr>
          <p:cNvPr id="8" name="Picture 2" descr="C:\ILC_high_gradient\LSF shape cavity\Photo\DI water soaking for inspection 1oct2012\LSF cups after DI water soaking 1oct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3124200"/>
            <a:ext cx="4038600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88900" y="1066800"/>
          <a:ext cx="5626100" cy="1854200"/>
        </p:xfrm>
        <a:graphic>
          <a:graphicData uri="http://schemas.openxmlformats.org/presentationml/2006/ole">
            <p:oleObj spid="_x0000_s62466" name="Document" r:id="rId5" imgW="5626100" imgH="1854200" progId="Word.Document.12">
              <p:link updateAutomatic="1"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91200" y="914400"/>
            <a:ext cx="32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LSF RF design by Z. Li, C. </a:t>
            </a:r>
            <a:r>
              <a:rPr lang="en-US" sz="1800" dirty="0" err="1" smtClean="0"/>
              <a:t>Adolphsen</a:t>
            </a:r>
            <a:r>
              <a:rPr lang="en-US" sz="1800" dirty="0" smtClean="0"/>
              <a:t>, SLAC</a:t>
            </a:r>
          </a:p>
          <a:p>
            <a:r>
              <a:rPr lang="en-US" sz="1800" dirty="0" smtClean="0"/>
              <a:t>Feature: 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 Lowering </a:t>
            </a:r>
            <a:r>
              <a:rPr lang="en-US" sz="1800" dirty="0" err="1" smtClean="0"/>
              <a:t>Hpk/Eacc</a:t>
            </a:r>
            <a:r>
              <a:rPr lang="en-US" sz="1800" dirty="0" smtClean="0"/>
              <a:t> without raising </a:t>
            </a:r>
            <a:r>
              <a:rPr lang="en-US" sz="1800" dirty="0" err="1" smtClean="0"/>
              <a:t>Epk/Eacc</a:t>
            </a:r>
            <a:endParaRPr lang="en-US" sz="1800" dirty="0" smtClean="0"/>
          </a:p>
          <a:p>
            <a:pPr>
              <a:buFont typeface="Arial"/>
              <a:buChar char="•"/>
            </a:pPr>
            <a:r>
              <a:rPr lang="en-US" sz="1800" dirty="0" smtClean="0"/>
              <a:t> low cell-cell coupling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 need better stiffening  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5867400"/>
            <a:ext cx="876724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First cavity test expected in 2013, Use proven JLAB high gradient procedure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Gradient via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334000"/>
          </a:xfrm>
        </p:spPr>
        <p:txBody>
          <a:bodyPr/>
          <a:lstStyle/>
          <a:p>
            <a:r>
              <a:rPr lang="en-US" dirty="0" smtClean="0"/>
              <a:t>Ultimate gradient limit set by RF critical magnetic field</a:t>
            </a:r>
          </a:p>
          <a:p>
            <a:pPr lvl="1"/>
            <a:r>
              <a:rPr lang="en-US" dirty="0" err="1" smtClean="0"/>
              <a:t>Nb</a:t>
            </a:r>
            <a:r>
              <a:rPr lang="en-US" dirty="0" smtClean="0"/>
              <a:t>, 240 </a:t>
            </a:r>
            <a:r>
              <a:rPr lang="en-US" dirty="0" err="1" smtClean="0"/>
              <a:t>mT</a:t>
            </a:r>
            <a:r>
              <a:rPr lang="en-US" dirty="0" smtClean="0"/>
              <a:t> predicted by superheating theory</a:t>
            </a:r>
          </a:p>
          <a:p>
            <a:pPr lvl="2"/>
            <a:r>
              <a:rPr lang="en-US" dirty="0" smtClean="0"/>
              <a:t>Ultimate gradient 60 MV/</a:t>
            </a:r>
            <a:r>
              <a:rPr lang="en-US" dirty="0" err="1" smtClean="0"/>
              <a:t>m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~210 </a:t>
            </a:r>
            <a:r>
              <a:rPr lang="en-US" dirty="0" err="1" smtClean="0">
                <a:solidFill>
                  <a:srgbClr val="FF0000"/>
                </a:solidFill>
              </a:rPr>
              <a:t>mT</a:t>
            </a:r>
            <a:r>
              <a:rPr lang="en-US" dirty="0" smtClean="0">
                <a:solidFill>
                  <a:srgbClr val="FF0000"/>
                </a:solidFill>
              </a:rPr>
              <a:t> (~90% theoretical limit) achieved</a:t>
            </a:r>
          </a:p>
          <a:p>
            <a:pPr lvl="3"/>
            <a:r>
              <a:rPr lang="en-US" sz="1600" dirty="0" smtClean="0"/>
              <a:t>One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1-cell </a:t>
            </a:r>
            <a:r>
              <a:rPr lang="en-US" sz="1600" dirty="0" smtClean="0"/>
              <a:t>1.3 GHz re-entrant cavity (R.L. Geng et al., PAC2007)</a:t>
            </a:r>
          </a:p>
          <a:p>
            <a:pPr lvl="3"/>
            <a:r>
              <a:rPr lang="en-US" sz="1600" dirty="0" smtClean="0"/>
              <a:t>One </a:t>
            </a:r>
            <a:r>
              <a:rPr lang="en-US" sz="1600" dirty="0" smtClean="0">
                <a:solidFill>
                  <a:srgbClr val="0000FF"/>
                </a:solidFill>
              </a:rPr>
              <a:t>2-cell </a:t>
            </a:r>
            <a:r>
              <a:rPr lang="en-US" sz="1600" dirty="0" smtClean="0"/>
              <a:t>1.3 GHz cavity (K. Watanabe et al., KEK </a:t>
            </a:r>
            <a:r>
              <a:rPr lang="en-US" sz="1600" dirty="0" err="1" smtClean="0"/>
              <a:t>cERL</a:t>
            </a:r>
            <a:r>
              <a:rPr lang="en-US" sz="1600" dirty="0" smtClean="0"/>
              <a:t>, 2012)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195 </a:t>
            </a:r>
            <a:r>
              <a:rPr lang="en-US" dirty="0" err="1" smtClean="0">
                <a:solidFill>
                  <a:srgbClr val="FF0000"/>
                </a:solidFill>
              </a:rPr>
              <a:t>mT</a:t>
            </a:r>
            <a:r>
              <a:rPr lang="en-US" dirty="0" smtClean="0">
                <a:solidFill>
                  <a:srgbClr val="FF0000"/>
                </a:solidFill>
              </a:rPr>
              <a:t> (~80% theoretical limit) achieved </a:t>
            </a:r>
          </a:p>
          <a:p>
            <a:pPr lvl="3"/>
            <a:r>
              <a:rPr lang="en-US" sz="1600" dirty="0" smtClean="0">
                <a:solidFill>
                  <a:srgbClr val="000000"/>
                </a:solidFill>
              </a:rPr>
              <a:t>One </a:t>
            </a:r>
            <a:r>
              <a:rPr lang="en-US" sz="1600" dirty="0" smtClean="0">
                <a:solidFill>
                  <a:srgbClr val="0000FF"/>
                </a:solidFill>
              </a:rPr>
              <a:t>9-cell </a:t>
            </a:r>
            <a:r>
              <a:rPr lang="en-US" sz="1600" dirty="0" smtClean="0"/>
              <a:t>1.3 GHz TTF-shape large grain cavity (D. </a:t>
            </a:r>
            <a:r>
              <a:rPr lang="en-US" sz="1600" dirty="0" err="1" smtClean="0"/>
              <a:t>Reschke</a:t>
            </a:r>
            <a:r>
              <a:rPr lang="en-US" sz="1600" dirty="0" smtClean="0"/>
              <a:t> et al., SRF2011) </a:t>
            </a:r>
          </a:p>
          <a:p>
            <a:pPr lvl="1"/>
            <a:r>
              <a:rPr lang="en-US" dirty="0" smtClean="0"/>
              <a:t>Nb3Sn, 400 </a:t>
            </a:r>
            <a:r>
              <a:rPr lang="en-US" dirty="0" err="1" smtClean="0"/>
              <a:t>mT</a:t>
            </a:r>
            <a:r>
              <a:rPr lang="en-US" dirty="0" smtClean="0"/>
              <a:t> predicted by superheating theory</a:t>
            </a:r>
          </a:p>
          <a:p>
            <a:pPr lvl="2"/>
            <a:r>
              <a:rPr lang="en-US" dirty="0" smtClean="0"/>
              <a:t>Ultimate gradient 100 MV/</a:t>
            </a:r>
            <a:r>
              <a:rPr lang="en-US" dirty="0" err="1" smtClean="0"/>
              <a:t>m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Vapor diffusion</a:t>
            </a:r>
          </a:p>
          <a:p>
            <a:pPr lvl="3"/>
            <a:r>
              <a:rPr lang="en-US" dirty="0" smtClean="0"/>
              <a:t>Was investigated 20 years ago</a:t>
            </a:r>
          </a:p>
          <a:p>
            <a:pPr lvl="3"/>
            <a:r>
              <a:rPr lang="en-US" dirty="0" smtClean="0"/>
              <a:t>New efforts restarted at Cornell</a:t>
            </a:r>
          </a:p>
          <a:p>
            <a:pPr lvl="4"/>
            <a:r>
              <a:rPr lang="en-US" dirty="0" smtClean="0">
                <a:solidFill>
                  <a:srgbClr val="FF6600"/>
                </a:solidFill>
              </a:rPr>
              <a:t>First 1-cell 1.3 GHz coating this month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7" name="Picture 2" descr="\\SAMBA\accsrf\Sam\Pictures\single cell 3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3473" t="5790" r="13889" b="19028"/>
          <a:stretch/>
        </p:blipFill>
        <p:spPr bwMode="auto">
          <a:xfrm rot="5400000">
            <a:off x="6291228" y="4910172"/>
            <a:ext cx="1676400" cy="84765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5099" y="152400"/>
            <a:ext cx="5549901" cy="990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Nb</a:t>
            </a:r>
            <a:r>
              <a:rPr lang="en-US" b="1" baseline="-25000" smtClean="0"/>
              <a:t>3</a:t>
            </a:r>
            <a:r>
              <a:rPr lang="en-US" b="1" smtClean="0"/>
              <a:t>Sn Coating Chamber</a:t>
            </a:r>
            <a:endParaRPr lang="en-US" b="1" dirty="0" smtClean="0"/>
          </a:p>
          <a:p>
            <a:pPr algn="ctr"/>
            <a:r>
              <a:rPr lang="en-US" sz="2000" b="1" smtClean="0"/>
              <a:t>Cornell University</a:t>
            </a:r>
            <a:endParaRPr lang="en-US" sz="2000" b="1" dirty="0"/>
          </a:p>
        </p:txBody>
      </p:sp>
      <p:pic>
        <p:nvPicPr>
          <p:cNvPr id="2050" name="Picture 2" descr="\\SAMBA\accsrf\Sam\Pictures\CavityInsertAssembly\inserting to furnace for calibration\Copy of IMGP115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30555"/>
          <a:stretch/>
        </p:blipFill>
        <p:spPr bwMode="auto">
          <a:xfrm>
            <a:off x="533400" y="1524000"/>
            <a:ext cx="2540000" cy="48768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867400" y="130076"/>
            <a:ext cx="3181350" cy="230832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Coating chamber is inserted into UHV furnace. Separate vacuum system </a:t>
            </a:r>
            <a:r>
              <a:rPr lang="en-US" sz="2400" smtClean="0"/>
              <a:t>keeps furnace </a:t>
            </a:r>
            <a:r>
              <a:rPr lang="en-US" sz="2400" dirty="0" smtClean="0"/>
              <a:t>free from tin contamination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437869"/>
            <a:ext cx="1981200" cy="40011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2000" dirty="0" smtClean="0"/>
              <a:t>UHV Furnace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194137"/>
            <a:ext cx="1219200" cy="46166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Flange to UHV furnace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43200" y="1295400"/>
            <a:ext cx="2697548" cy="70788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Copper transition weld from stainless to </a:t>
            </a:r>
            <a:r>
              <a:rPr lang="en-US" sz="2000" b="1" dirty="0" err="1" smtClean="0"/>
              <a:t>Nb</a:t>
            </a:r>
            <a:endParaRPr lang="en-US" sz="2000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847680" y="1447800"/>
            <a:ext cx="971720" cy="415836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" descr="C:\Users\sep93\Documents\xsection_model4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9630"/>
          <a:stretch/>
        </p:blipFill>
        <p:spPr bwMode="auto">
          <a:xfrm>
            <a:off x="6801960" y="2682395"/>
            <a:ext cx="2342040" cy="3489805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\\SAMBA\accsrf\Sam\Pictures\CavityInsertAssembly\Fully Assembled\IMGP121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22861" r="23946" b="17625"/>
          <a:stretch/>
        </p:blipFill>
        <p:spPr bwMode="auto">
          <a:xfrm rot="5400000">
            <a:off x="3830686" y="3464789"/>
            <a:ext cx="3220125" cy="1889897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7410306" y="6019800"/>
            <a:ext cx="1733694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Tin Container</a:t>
            </a:r>
            <a:endParaRPr lang="en-US" sz="2000" b="1"/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8029777" y="5760366"/>
            <a:ext cx="418394" cy="259434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572000" y="4648200"/>
            <a:ext cx="1428894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Tin Heater</a:t>
            </a:r>
            <a:endParaRPr lang="en-US" sz="16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-38415" y="3670633"/>
            <a:ext cx="1733694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Heat Shields</a:t>
            </a:r>
            <a:endParaRPr lang="en-US" sz="2000" b="1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1364517" y="2971801"/>
            <a:ext cx="145317" cy="698832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885859" y="3559314"/>
            <a:ext cx="1076541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Heater Power</a:t>
            </a:r>
            <a:endParaRPr lang="en-US" sz="2000" b="1"/>
          </a:p>
        </p:txBody>
      </p:sp>
      <p:cxnSp>
        <p:nvCxnSpPr>
          <p:cNvPr id="62" name="Straight Arrow Connector 61"/>
          <p:cNvCxnSpPr/>
          <p:nvPr/>
        </p:nvCxnSpPr>
        <p:spPr>
          <a:xfrm flipH="1">
            <a:off x="1857444" y="4267200"/>
            <a:ext cx="1082605" cy="87211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1771480" y="4111486"/>
            <a:ext cx="1114379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213547" y="5713851"/>
            <a:ext cx="1102229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Witness Sample</a:t>
            </a:r>
            <a:endParaRPr lang="en-US" sz="2000" b="1"/>
          </a:p>
        </p:txBody>
      </p:sp>
      <p:cxnSp>
        <p:nvCxnSpPr>
          <p:cNvPr id="72" name="Straight Arrow Connector 71"/>
          <p:cNvCxnSpPr/>
          <p:nvPr/>
        </p:nvCxnSpPr>
        <p:spPr>
          <a:xfrm flipV="1">
            <a:off x="7267360" y="5435262"/>
            <a:ext cx="762417" cy="404795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000606" y="4727376"/>
            <a:ext cx="1428606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Nucleation Agent</a:t>
            </a:r>
            <a:endParaRPr lang="en-US" sz="2000" b="1"/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7267360" y="5257800"/>
            <a:ext cx="590621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125613" y="3352800"/>
            <a:ext cx="1352694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Tungsten Supports</a:t>
            </a:r>
            <a:endParaRPr lang="en-US" sz="2000" b="1"/>
          </a:p>
        </p:txBody>
      </p:sp>
      <p:cxnSp>
        <p:nvCxnSpPr>
          <p:cNvPr id="76" name="Straight Arrow Connector 75"/>
          <p:cNvCxnSpPr>
            <a:stCxn id="75" idx="2"/>
          </p:cNvCxnSpPr>
          <p:nvPr/>
        </p:nvCxnSpPr>
        <p:spPr>
          <a:xfrm>
            <a:off x="6801960" y="4060686"/>
            <a:ext cx="1351440" cy="1197114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819400" y="2133600"/>
            <a:ext cx="1193797" cy="1323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Cavity Temp Thermo-couples</a:t>
            </a:r>
            <a:endParaRPr lang="en-US" sz="2000" b="1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3962400" y="3205371"/>
            <a:ext cx="762000" cy="528429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3962400" y="3321217"/>
            <a:ext cx="685800" cy="945983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6" descr="\\SAMBA\accsrf\Sam\Pictures\CavityInsertAssembly\heater thermocouples\IMGP117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67783" y="5840057"/>
            <a:ext cx="1371600" cy="10287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Bent-Up Arrow 80"/>
          <p:cNvSpPr/>
          <p:nvPr/>
        </p:nvSpPr>
        <p:spPr>
          <a:xfrm>
            <a:off x="4464785" y="5943600"/>
            <a:ext cx="1202662" cy="379340"/>
          </a:xfrm>
          <a:prstGeom prst="bentUpArrow">
            <a:avLst>
              <a:gd name="adj1" fmla="val 34876"/>
              <a:gd name="adj2" fmla="val 35588"/>
              <a:gd name="adj3" fmla="val 300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3149603" y="4419600"/>
            <a:ext cx="1193797" cy="1323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Heater Temp Thermo-couples</a:t>
            </a:r>
            <a:endParaRPr lang="en-US" sz="2000" b="1"/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3588483" y="5743039"/>
            <a:ext cx="0" cy="611368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3817083" y="5728496"/>
            <a:ext cx="0" cy="454397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V="1">
            <a:off x="1771480" y="5713851"/>
            <a:ext cx="72658" cy="766615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961096" y="1535837"/>
            <a:ext cx="403421" cy="119881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867400" y="6488668"/>
            <a:ext cx="3200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Courtesy Sam Posen, Cornell</a:t>
            </a:r>
            <a:endParaRPr lang="en-US" sz="18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6530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Gradient via Multi-Layer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458200" cy="2590800"/>
          </a:xfrm>
        </p:spPr>
        <p:txBody>
          <a:bodyPr/>
          <a:lstStyle/>
          <a:p>
            <a:r>
              <a:rPr lang="en-US" dirty="0" smtClean="0"/>
              <a:t>Theory by </a:t>
            </a:r>
            <a:r>
              <a:rPr lang="en-US" dirty="0" err="1" smtClean="0"/>
              <a:t>Gurevich</a:t>
            </a:r>
            <a:r>
              <a:rPr lang="en-US" dirty="0" smtClean="0"/>
              <a:t>, APL 88, 012511(2006)</a:t>
            </a:r>
          </a:p>
          <a:p>
            <a:r>
              <a:rPr lang="en-US" dirty="0" smtClean="0"/>
              <a:t>Potential for magnetic limit 500-1000 </a:t>
            </a:r>
            <a:r>
              <a:rPr lang="en-US" dirty="0" err="1" smtClean="0"/>
              <a:t>mT</a:t>
            </a:r>
            <a:endParaRPr lang="en-US" dirty="0" smtClean="0"/>
          </a:p>
          <a:p>
            <a:pPr lvl="1"/>
            <a:r>
              <a:rPr lang="en-US" dirty="0" smtClean="0"/>
              <a:t>Ultimate gradient up to 200 MV/</a:t>
            </a:r>
            <a:r>
              <a:rPr lang="en-US" dirty="0" err="1" smtClean="0"/>
              <a:t>m</a:t>
            </a:r>
            <a:endParaRPr lang="en-US" dirty="0" smtClean="0"/>
          </a:p>
          <a:p>
            <a:r>
              <a:rPr lang="en-US" dirty="0" smtClean="0"/>
              <a:t>Insulating layer nm thick</a:t>
            </a:r>
          </a:p>
          <a:p>
            <a:r>
              <a:rPr lang="en-US" dirty="0" smtClean="0"/>
              <a:t>Thin film coated cavities</a:t>
            </a:r>
          </a:p>
          <a:p>
            <a:pPr lvl="1">
              <a:buNone/>
            </a:pPr>
            <a:r>
              <a:rPr lang="en-US" dirty="0" smtClean="0"/>
              <a:t>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38</a:t>
            </a:fld>
            <a:endParaRPr lang="en-US"/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4876800" y="1905000"/>
            <a:ext cx="4038600" cy="4848128"/>
            <a:chOff x="144" y="528"/>
            <a:chExt cx="3072" cy="3551"/>
          </a:xfrm>
        </p:grpSpPr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144" y="1488"/>
              <a:ext cx="1392" cy="18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n-US" sz="2400" b="1"/>
                <a:t>Nb</a:t>
              </a: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536" y="1488"/>
              <a:ext cx="96" cy="18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32" y="1488"/>
              <a:ext cx="48" cy="1872"/>
            </a:xfrm>
            <a:prstGeom prst="rect">
              <a:avLst/>
            </a:prstGeom>
            <a:solidFill>
              <a:schemeClr val="tx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680" y="1488"/>
              <a:ext cx="96" cy="18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1776" y="1488"/>
              <a:ext cx="48" cy="1872"/>
            </a:xfrm>
            <a:prstGeom prst="rect">
              <a:avLst/>
            </a:prstGeom>
            <a:solidFill>
              <a:schemeClr val="tx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1824" y="1488"/>
              <a:ext cx="96" cy="18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1920" y="1488"/>
              <a:ext cx="48" cy="1872"/>
            </a:xfrm>
            <a:prstGeom prst="rect">
              <a:avLst/>
            </a:prstGeom>
            <a:solidFill>
              <a:schemeClr val="tx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1968" y="1488"/>
              <a:ext cx="96" cy="18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2064" y="1488"/>
              <a:ext cx="48" cy="1872"/>
            </a:xfrm>
            <a:prstGeom prst="rect">
              <a:avLst/>
            </a:prstGeom>
            <a:solidFill>
              <a:schemeClr val="tx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2112" y="1488"/>
              <a:ext cx="96" cy="18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1632" y="3360"/>
              <a:ext cx="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V="1">
              <a:off x="1776" y="336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 flipV="1">
              <a:off x="1824" y="3360"/>
              <a:ext cx="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V="1">
              <a:off x="1872" y="3360"/>
              <a:ext cx="19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1369" y="3696"/>
              <a:ext cx="785" cy="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1400" b="1" dirty="0"/>
                <a:t>Insulating </a:t>
              </a:r>
            </a:p>
            <a:p>
              <a:pPr algn="ctr" eaLnBrk="1" hangingPunct="1"/>
              <a:r>
                <a:rPr lang="en-US" sz="1400" b="1" dirty="0"/>
                <a:t>layers</a:t>
              </a:r>
            </a:p>
          </p:txBody>
        </p:sp>
        <p:sp>
          <p:nvSpPr>
            <p:cNvPr id="23" name="Text Box 20"/>
            <p:cNvSpPr txBox="1">
              <a:spLocks noChangeArrowheads="1"/>
            </p:cNvSpPr>
            <p:nvPr/>
          </p:nvSpPr>
          <p:spPr bwMode="auto">
            <a:xfrm>
              <a:off x="1728" y="528"/>
              <a:ext cx="1488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600" b="1" dirty="0"/>
                <a:t>Higher-</a:t>
              </a:r>
              <a:r>
                <a:rPr lang="en-US" sz="1600" b="1" dirty="0" err="1"/>
                <a:t>T</a:t>
              </a:r>
              <a:r>
                <a:rPr lang="en-US" sz="1600" b="1" baseline="-25000" dirty="0" err="1"/>
                <a:t>c</a:t>
              </a:r>
              <a:r>
                <a:rPr lang="en-US" sz="1600" b="1" dirty="0" err="1"/>
                <a:t>SC</a:t>
              </a:r>
              <a:r>
                <a:rPr lang="en-US" sz="1600" b="1" dirty="0"/>
                <a:t>: </a:t>
              </a:r>
              <a:r>
                <a:rPr lang="en-US" sz="1600" b="1" dirty="0" err="1"/>
                <a:t>NbN</a:t>
              </a:r>
              <a:r>
                <a:rPr lang="en-US" sz="1600" b="1" dirty="0"/>
                <a:t>, Nb</a:t>
              </a:r>
              <a:r>
                <a:rPr lang="en-US" sz="1600" b="1" baseline="-25000" dirty="0"/>
                <a:t>3</a:t>
              </a:r>
              <a:r>
                <a:rPr lang="en-US" sz="1600" b="1" dirty="0"/>
                <a:t>Sn, etc</a:t>
              </a: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2352" y="912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0" y="3276600"/>
            <a:ext cx="5105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8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Coating techniques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US" sz="1600" b="1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Several paths being explored at ANL (ALD), CERN (sputtering, HIPIMS), JLAB (ECR, CVD), LBNL (HIPIMS)</a:t>
            </a:r>
          </a:p>
          <a:p>
            <a:pPr marL="342900" lvl="0" indent="-342900" eaLnBrk="1" fontAlgn="base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>
                <a:solidFill>
                  <a:srgbClr val="23346C"/>
                </a:solidFill>
              </a:rPr>
              <a:t>Requires RF evaluation of samples at low temperature</a:t>
            </a:r>
          </a:p>
          <a:p>
            <a:pPr marL="742950" lvl="1" indent="-285750" eaLnBrk="1" fontAlgn="base" hangingPunct="1">
              <a:spcBef>
                <a:spcPct val="20000"/>
              </a:spcBef>
              <a:buFontTx/>
              <a:buChar char="–"/>
              <a:defRPr/>
            </a:pPr>
            <a:r>
              <a:rPr lang="en-US" sz="1600" b="1" kern="0" dirty="0" smtClean="0">
                <a:solidFill>
                  <a:srgbClr val="23346C"/>
                </a:solidFill>
              </a:rPr>
              <a:t>Several apparatus being developed at CERN (</a:t>
            </a:r>
            <a:r>
              <a:rPr lang="en-US" sz="1600" b="1" kern="0" dirty="0" err="1" smtClean="0">
                <a:solidFill>
                  <a:srgbClr val="23346C"/>
                </a:solidFill>
              </a:rPr>
              <a:t>Quadrupole</a:t>
            </a:r>
            <a:r>
              <a:rPr lang="en-US" sz="1600" b="1" kern="0" dirty="0" smtClean="0">
                <a:solidFill>
                  <a:srgbClr val="23346C"/>
                </a:solidFill>
              </a:rPr>
              <a:t> resonator), Cornell (TE cavity), JLAB (SIC cavity)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Coating Infrastructures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1" y="966224"/>
            <a:ext cx="3359519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003257" y="990600"/>
            <a:ext cx="3852632" cy="23040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41657" y="932426"/>
            <a:ext cx="1637369" cy="10915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79457" y="3294626"/>
            <a:ext cx="3826689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/>
              <a:t>High-impulse deposition at LBNL</a:t>
            </a:r>
            <a:endParaRPr lang="en-US" sz="18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28602" y="966225"/>
            <a:ext cx="2192219" cy="16763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28601" y="2642624"/>
            <a:ext cx="1600200" cy="6463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Cavity ALD at ANL</a:t>
            </a:r>
            <a:endParaRPr lang="en-US" sz="1800" b="1" dirty="0"/>
          </a:p>
        </p:txBody>
      </p:sp>
      <p:pic>
        <p:nvPicPr>
          <p:cNvPr id="17" name="Picture 4" descr="http://wwwold.jlab.org/news/OnTarget/2010/2010-12/AM_Valente_DSC_21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429000"/>
            <a:ext cx="2606314" cy="2901696"/>
          </a:xfrm>
          <a:prstGeom prst="rect">
            <a:avLst/>
          </a:prstGeom>
          <a:noFill/>
        </p:spPr>
      </p:pic>
      <p:pic>
        <p:nvPicPr>
          <p:cNvPr id="18" name="Picture 17"/>
          <p:cNvPicPr preferRelativeResize="0">
            <a:picLocks noChangeAspect="1"/>
          </p:cNvPicPr>
          <p:nvPr/>
        </p:nvPicPr>
        <p:blipFill>
          <a:blip r:embed="rId7"/>
          <a:srcRect l="7520" t="9130" r="6580" b="14348"/>
          <a:stretch>
            <a:fillRect/>
          </a:stretch>
        </p:blipFill>
        <p:spPr>
          <a:xfrm>
            <a:off x="2971800" y="3962400"/>
            <a:ext cx="3682282" cy="236372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67000" y="5486400"/>
            <a:ext cx="1600200" cy="92333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Film deposition at </a:t>
            </a:r>
            <a:r>
              <a:rPr lang="en-US" sz="1800" b="1" dirty="0" err="1" smtClean="0"/>
              <a:t>JLab</a:t>
            </a:r>
            <a:endParaRPr lang="en-US" sz="1800" b="1" dirty="0"/>
          </a:p>
        </p:txBody>
      </p:sp>
      <p:pic>
        <p:nvPicPr>
          <p:cNvPr id="19" name="Picture 10" descr="CED Process"/>
          <p:cNvPicPr>
            <a:picLocks noChangeAspect="1" noChangeArrowheads="1"/>
          </p:cNvPicPr>
          <p:nvPr/>
        </p:nvPicPr>
        <p:blipFill>
          <a:blip r:embed="rId8">
            <a:lum contrast="44000"/>
          </a:blip>
          <a:srcRect l="12000" r="4706"/>
          <a:stretch>
            <a:fillRect/>
          </a:stretch>
        </p:blipFill>
        <p:spPr bwMode="auto">
          <a:xfrm>
            <a:off x="6484937" y="3837769"/>
            <a:ext cx="2582863" cy="2486831"/>
          </a:xfrm>
          <a:prstGeom prst="rect">
            <a:avLst/>
          </a:prstGeom>
          <a:noFill/>
          <a:ln w="9525">
            <a:solidFill>
              <a:srgbClr val="DFDEF6"/>
            </a:solidFill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867400" y="5791200"/>
            <a:ext cx="3226343" cy="6463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CED  at AASC, 1</a:t>
            </a:r>
            <a:r>
              <a:rPr lang="en-US" sz="1800" b="1" baseline="30000" dirty="0" smtClean="0"/>
              <a:t>st</a:t>
            </a:r>
            <a:r>
              <a:rPr lang="en-US" sz="1800" b="1" dirty="0" smtClean="0"/>
              <a:t> coated </a:t>
            </a:r>
            <a:r>
              <a:rPr lang="en-US" sz="1800" b="1" dirty="0" err="1" smtClean="0"/>
              <a:t>Nb</a:t>
            </a:r>
            <a:r>
              <a:rPr lang="en-US" sz="1800" b="1" dirty="0" smtClean="0"/>
              <a:t>-Cu cavity in hand, 2012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8382000" cy="5181600"/>
          </a:xfrm>
        </p:spPr>
        <p:txBody>
          <a:bodyPr/>
          <a:lstStyle/>
          <a:p>
            <a:r>
              <a:rPr lang="en-US" sz="3200" b="1" dirty="0" smtClean="0"/>
              <a:t>ILC SRF technical status</a:t>
            </a:r>
          </a:p>
          <a:p>
            <a:pPr lvl="1"/>
            <a:r>
              <a:rPr lang="en-US" sz="2800" b="0" dirty="0" smtClean="0"/>
              <a:t>Cavity gradient</a:t>
            </a:r>
          </a:p>
          <a:p>
            <a:pPr lvl="1"/>
            <a:r>
              <a:rPr lang="en-US" sz="2800" b="0" dirty="0" err="1" smtClean="0"/>
              <a:t>Cryomodule</a:t>
            </a:r>
            <a:r>
              <a:rPr lang="en-US" sz="2800" b="0" dirty="0" smtClean="0"/>
              <a:t> system testing</a:t>
            </a:r>
          </a:p>
          <a:p>
            <a:pPr lvl="1"/>
            <a:r>
              <a:rPr lang="en-US" sz="2800" b="0" dirty="0" smtClean="0"/>
              <a:t>Beam operation of </a:t>
            </a:r>
            <a:r>
              <a:rPr lang="en-US" sz="2800" b="0" dirty="0" err="1" smtClean="0"/>
              <a:t>cryomodules</a:t>
            </a:r>
            <a:r>
              <a:rPr lang="en-US" sz="2800" b="0" dirty="0" smtClean="0"/>
              <a:t> in SRF </a:t>
            </a:r>
            <a:r>
              <a:rPr lang="en-US" sz="2800" b="0" dirty="0" err="1" smtClean="0"/>
              <a:t>linacs</a:t>
            </a:r>
            <a:r>
              <a:rPr lang="en-US" sz="2800" b="0" dirty="0" smtClean="0"/>
              <a:t> </a:t>
            </a:r>
          </a:p>
          <a:p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Future SRF R&amp;D for linear collider</a:t>
            </a:r>
          </a:p>
          <a:p>
            <a:pPr lvl="1"/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Field emission understanding and control </a:t>
            </a:r>
          </a:p>
          <a:p>
            <a:pPr lvl="1"/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Very high gradient with high Q0</a:t>
            </a:r>
          </a:p>
          <a:p>
            <a:pPr lvl="1"/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Inexpensive SRF fabrication and processing</a:t>
            </a:r>
          </a:p>
          <a:p>
            <a:pPr lvl="1"/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Fundamental issues</a:t>
            </a:r>
          </a:p>
          <a:p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Summary</a:t>
            </a:r>
            <a:r>
              <a:rPr lang="en-US" sz="3600" b="0" dirty="0" smtClean="0">
                <a:solidFill>
                  <a:schemeClr val="bg1">
                    <a:lumMod val="75000"/>
                  </a:schemeClr>
                </a:solidFill>
              </a:rPr>
              <a:t>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8BE1-93DD-7547-9090-0AAB87ECAAFC}" type="slidenum">
              <a:rPr lang="en-US" smtClean="0"/>
              <a:pPr/>
              <a:t>40</a:t>
            </a:fld>
            <a:endParaRPr lang="en-US" dirty="0"/>
          </a:p>
        </p:txBody>
      </p:sp>
      <p:grpSp>
        <p:nvGrpSpPr>
          <p:cNvPr id="2" name="Group 13"/>
          <p:cNvGrpSpPr/>
          <p:nvPr/>
        </p:nvGrpSpPr>
        <p:grpSpPr>
          <a:xfrm>
            <a:off x="76200" y="838200"/>
            <a:ext cx="5410200" cy="5406708"/>
            <a:chOff x="1354649" y="201395"/>
            <a:chExt cx="5760668" cy="6016308"/>
          </a:xfrm>
        </p:grpSpPr>
        <p:pic>
          <p:nvPicPr>
            <p:cNvPr id="27" name="Picture 10" descr="C:\ILC_high_gradient\ILC_EP\Result_summary\Best_Q_Eacc\BestQ0Eacc_12mar2011.tif"/>
            <p:cNvPicPr preferRelativeResize="0">
              <a:picLocks noChangeAspect="1" noChangeArrowheads="1"/>
            </p:cNvPicPr>
            <p:nvPr/>
          </p:nvPicPr>
          <p:blipFill>
            <a:blip r:embed="rId2"/>
            <a:srcRect r="6746"/>
            <a:stretch>
              <a:fillRect/>
            </a:stretch>
          </p:blipFill>
          <p:spPr bwMode="auto">
            <a:xfrm>
              <a:off x="1354649" y="201395"/>
              <a:ext cx="5760668" cy="6016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5-Point Star 27"/>
            <p:cNvSpPr>
              <a:spLocks noChangeAspect="1"/>
            </p:cNvSpPr>
            <p:nvPr/>
          </p:nvSpPr>
          <p:spPr bwMode="auto">
            <a:xfrm>
              <a:off x="3691451" y="3457572"/>
              <a:ext cx="200031" cy="200031"/>
            </a:xfrm>
            <a:prstGeom prst="star5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5-Point Star 28"/>
            <p:cNvSpPr>
              <a:spLocks noChangeAspect="1"/>
            </p:cNvSpPr>
            <p:nvPr/>
          </p:nvSpPr>
          <p:spPr bwMode="auto">
            <a:xfrm>
              <a:off x="2306085" y="4572001"/>
              <a:ext cx="200031" cy="200031"/>
            </a:xfrm>
            <a:prstGeom prst="star5">
              <a:avLst/>
            </a:prstGeom>
            <a:solidFill>
              <a:srgbClr val="0066FF"/>
            </a:solidFill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5-Point Star 29"/>
            <p:cNvSpPr>
              <a:spLocks noChangeAspect="1"/>
            </p:cNvSpPr>
            <p:nvPr/>
          </p:nvSpPr>
          <p:spPr bwMode="auto">
            <a:xfrm>
              <a:off x="3372882" y="2370666"/>
              <a:ext cx="200031" cy="200031"/>
            </a:xfrm>
            <a:prstGeom prst="star5">
              <a:avLst/>
            </a:prstGeom>
            <a:solidFill>
              <a:srgbClr val="CC00FF"/>
            </a:solidFill>
            <a:ln>
              <a:solidFill>
                <a:srgbClr val="CC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5-Point Star 30"/>
            <p:cNvSpPr>
              <a:spLocks noChangeAspect="1"/>
            </p:cNvSpPr>
            <p:nvPr/>
          </p:nvSpPr>
          <p:spPr bwMode="auto">
            <a:xfrm>
              <a:off x="4168753" y="3096668"/>
              <a:ext cx="200031" cy="200031"/>
            </a:xfrm>
            <a:prstGeom prst="star5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5-Point Star 31"/>
            <p:cNvSpPr>
              <a:spLocks noChangeAspect="1"/>
            </p:cNvSpPr>
            <p:nvPr/>
          </p:nvSpPr>
          <p:spPr bwMode="auto">
            <a:xfrm>
              <a:off x="4795285" y="3057510"/>
              <a:ext cx="200031" cy="200031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Oval 47"/>
            <p:cNvSpPr>
              <a:spLocks noChangeAspect="1" noChangeArrowheads="1"/>
            </p:cNvSpPr>
            <p:nvPr/>
          </p:nvSpPr>
          <p:spPr bwMode="auto">
            <a:xfrm>
              <a:off x="5609158" y="2357376"/>
              <a:ext cx="426722" cy="426642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3"/>
            <p:cNvSpPr>
              <a:spLocks noChangeAspect="1"/>
            </p:cNvSpPr>
            <p:nvPr/>
          </p:nvSpPr>
          <p:spPr>
            <a:xfrm>
              <a:off x="6316123" y="2790839"/>
              <a:ext cx="100018" cy="12276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>
              <a:spLocks noChangeAspect="1"/>
            </p:cNvSpPr>
            <p:nvPr/>
          </p:nvSpPr>
          <p:spPr>
            <a:xfrm>
              <a:off x="6282249" y="3002508"/>
              <a:ext cx="100018" cy="12276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828800" y="-76200"/>
            <a:ext cx="7086600" cy="914400"/>
          </a:xfrm>
        </p:spPr>
        <p:txBody>
          <a:bodyPr/>
          <a:lstStyle/>
          <a:p>
            <a:r>
              <a:rPr lang="en-US" dirty="0" smtClean="0"/>
              <a:t>Very High Gradient with High Q0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57800" y="838201"/>
            <a:ext cx="3886200" cy="510909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For 1 </a:t>
            </a:r>
            <a:r>
              <a:rPr lang="en-US" sz="1800" dirty="0" err="1" smtClean="0"/>
              <a:t>TeV</a:t>
            </a:r>
            <a:r>
              <a:rPr lang="en-US" sz="1800" dirty="0" smtClean="0"/>
              <a:t> upgrade, high gradient and high Q0 are required for lowering capital and operation cost</a:t>
            </a:r>
          </a:p>
          <a:p>
            <a:r>
              <a:rPr lang="en-US" sz="1800" dirty="0" smtClean="0"/>
              <a:t>Goal: G=45 MV/</a:t>
            </a:r>
            <a:r>
              <a:rPr lang="en-US" sz="1800" dirty="0" err="1" smtClean="0"/>
              <a:t>m</a:t>
            </a:r>
            <a:r>
              <a:rPr lang="en-US" sz="1800" dirty="0" smtClean="0"/>
              <a:t> @ Q0=2E10</a:t>
            </a:r>
          </a:p>
          <a:p>
            <a:endParaRPr lang="en-US" sz="1800" dirty="0" smtClean="0"/>
          </a:p>
          <a:p>
            <a:r>
              <a:rPr lang="en-US" sz="1800" dirty="0" smtClean="0"/>
              <a:t>Several 1.3 GHz 9-cell </a:t>
            </a:r>
            <a:r>
              <a:rPr lang="en-US" sz="1800" dirty="0" err="1" smtClean="0"/>
              <a:t>Nb</a:t>
            </a:r>
            <a:r>
              <a:rPr lang="en-US" sz="1800" dirty="0" smtClean="0"/>
              <a:t> cavities have achieved Q0=1E10 for G= 40-45 MV/</a:t>
            </a:r>
            <a:r>
              <a:rPr lang="en-US" sz="1800" dirty="0" err="1" smtClean="0"/>
              <a:t>m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Large-grain </a:t>
            </a:r>
            <a:r>
              <a:rPr lang="en-US" sz="1800" dirty="0" err="1" smtClean="0"/>
              <a:t>Nb</a:t>
            </a:r>
            <a:r>
              <a:rPr lang="en-US" sz="1800" dirty="0" smtClean="0"/>
              <a:t> promises higher Q0</a:t>
            </a:r>
          </a:p>
          <a:p>
            <a:endParaRPr lang="en-US" sz="1800" dirty="0" smtClean="0"/>
          </a:p>
          <a:p>
            <a:r>
              <a:rPr lang="en-US" sz="1800" dirty="0" smtClean="0"/>
              <a:t>Recent L-band 1-cell </a:t>
            </a:r>
            <a:r>
              <a:rPr lang="en-US" sz="1800" dirty="0" err="1" smtClean="0"/>
              <a:t>Nb</a:t>
            </a:r>
            <a:r>
              <a:rPr lang="en-US" sz="1800" dirty="0" smtClean="0"/>
              <a:t> cavities demonstrated much higher Q0 after high temperature furnace treatments with various exposed media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4.6E10 at 2K &amp; </a:t>
            </a:r>
            <a:r>
              <a:rPr lang="en-US" sz="1400" dirty="0" err="1" smtClean="0"/>
              <a:t>Hpk</a:t>
            </a:r>
            <a:r>
              <a:rPr lang="en-US" sz="1400" dirty="0" smtClean="0"/>
              <a:t>=90 </a:t>
            </a:r>
            <a:r>
              <a:rPr lang="en-US" sz="1400" dirty="0" err="1" smtClean="0"/>
              <a:t>mT</a:t>
            </a:r>
            <a:r>
              <a:rPr lang="en-US" sz="1400" dirty="0" smtClean="0"/>
              <a:t>, 1.5 GHz, LG </a:t>
            </a:r>
            <a:r>
              <a:rPr lang="en-US" sz="1400" dirty="0" err="1" smtClean="0"/>
              <a:t>Nb</a:t>
            </a:r>
            <a:r>
              <a:rPr lang="en-US" sz="1400" dirty="0" smtClean="0"/>
              <a:t> at JLAB (P. </a:t>
            </a:r>
            <a:r>
              <a:rPr lang="en-US" sz="1400" dirty="0" err="1" smtClean="0"/>
              <a:t>Dhakal</a:t>
            </a:r>
            <a:r>
              <a:rPr lang="en-US" sz="1400" dirty="0" smtClean="0"/>
              <a:t> et al., IPAC2012 )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7E10 at 2K &amp; </a:t>
            </a:r>
            <a:r>
              <a:rPr lang="en-US" sz="1400" dirty="0" err="1" smtClean="0"/>
              <a:t>Hpk</a:t>
            </a:r>
            <a:r>
              <a:rPr lang="en-US" sz="1400" dirty="0" smtClean="0"/>
              <a:t>=42 </a:t>
            </a:r>
            <a:r>
              <a:rPr lang="en-US" sz="1400" dirty="0" err="1" smtClean="0"/>
              <a:t>mT</a:t>
            </a:r>
            <a:r>
              <a:rPr lang="en-US" sz="1400" dirty="0" smtClean="0"/>
              <a:t>, 1.3 GHz at FNAL (A. </a:t>
            </a:r>
            <a:r>
              <a:rPr lang="en-US" sz="1400" dirty="0" err="1" smtClean="0"/>
              <a:t>Grassellino</a:t>
            </a:r>
            <a:r>
              <a:rPr lang="en-US" sz="1400" dirty="0" smtClean="0"/>
              <a:t>, CW SRF </a:t>
            </a:r>
            <a:r>
              <a:rPr lang="en-US" sz="1400" dirty="0" err="1" smtClean="0"/>
              <a:t>linac</a:t>
            </a:r>
            <a:r>
              <a:rPr lang="en-US" sz="1400" dirty="0" smtClean="0"/>
              <a:t> </a:t>
            </a:r>
            <a:r>
              <a:rPr lang="en-US" sz="1400" dirty="0" err="1" smtClean="0"/>
              <a:t>w/s</a:t>
            </a:r>
            <a:r>
              <a:rPr lang="en-US" sz="1400" dirty="0" smtClean="0"/>
              <a:t>, 2012 )   </a:t>
            </a:r>
          </a:p>
        </p:txBody>
      </p:sp>
      <p:sp>
        <p:nvSpPr>
          <p:cNvPr id="19" name="Diamond 18"/>
          <p:cNvSpPr/>
          <p:nvPr/>
        </p:nvSpPr>
        <p:spPr bwMode="auto">
          <a:xfrm>
            <a:off x="4351867" y="2878669"/>
            <a:ext cx="152400" cy="152400"/>
          </a:xfrm>
          <a:prstGeom prst="diamond">
            <a:avLst/>
          </a:prstGeom>
          <a:solidFill>
            <a:srgbClr val="FFFF00"/>
          </a:solidFill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20" name="Diamond 19"/>
          <p:cNvSpPr/>
          <p:nvPr/>
        </p:nvSpPr>
        <p:spPr bwMode="auto">
          <a:xfrm>
            <a:off x="2497666" y="2057400"/>
            <a:ext cx="152400" cy="152400"/>
          </a:xfrm>
          <a:prstGeom prst="diamond">
            <a:avLst/>
          </a:prstGeom>
          <a:solidFill>
            <a:srgbClr val="FFFF00"/>
          </a:solidFill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21" name="Diamond 20"/>
          <p:cNvSpPr/>
          <p:nvPr/>
        </p:nvSpPr>
        <p:spPr bwMode="auto">
          <a:xfrm>
            <a:off x="1447800" y="1642535"/>
            <a:ext cx="152400" cy="152400"/>
          </a:xfrm>
          <a:prstGeom prst="diamond">
            <a:avLst/>
          </a:prstGeom>
          <a:solidFill>
            <a:srgbClr val="FFFF00"/>
          </a:solidFill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419600" y="2590800"/>
            <a:ext cx="685800" cy="381000"/>
            <a:chOff x="4419600" y="2590800"/>
            <a:chExt cx="685800" cy="381000"/>
          </a:xfrm>
        </p:grpSpPr>
        <p:sp>
          <p:nvSpPr>
            <p:cNvPr id="22" name="TextBox 21"/>
            <p:cNvSpPr txBox="1"/>
            <p:nvPr/>
          </p:nvSpPr>
          <p:spPr>
            <a:xfrm>
              <a:off x="4497541" y="2590800"/>
              <a:ext cx="6078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PKU 1-cell</a:t>
              </a:r>
            </a:p>
            <a:p>
              <a:r>
                <a:rPr lang="en-US" sz="600" dirty="0" smtClean="0"/>
                <a:t>1.3 GHz, 2K</a:t>
              </a:r>
              <a:endParaRPr lang="en-US" sz="600" dirty="0"/>
            </a:p>
          </p:txBody>
        </p:sp>
        <p:sp>
          <p:nvSpPr>
            <p:cNvPr id="23" name="Lightning Bolt 22"/>
            <p:cNvSpPr/>
            <p:nvPr/>
          </p:nvSpPr>
          <p:spPr bwMode="auto">
            <a:xfrm rot="5400000">
              <a:off x="4495800" y="2743200"/>
              <a:ext cx="152400" cy="304800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charset="0"/>
                <a:cs typeface="Arial Unicode MS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590800" y="1752600"/>
            <a:ext cx="685800" cy="381000"/>
            <a:chOff x="4419600" y="2590800"/>
            <a:chExt cx="685800" cy="381000"/>
          </a:xfrm>
        </p:grpSpPr>
        <p:sp>
          <p:nvSpPr>
            <p:cNvPr id="26" name="TextBox 25"/>
            <p:cNvSpPr txBox="1"/>
            <p:nvPr/>
          </p:nvSpPr>
          <p:spPr>
            <a:xfrm>
              <a:off x="4497541" y="2590800"/>
              <a:ext cx="6078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JLAB 1-cell</a:t>
              </a:r>
            </a:p>
            <a:p>
              <a:r>
                <a:rPr lang="en-US" sz="600" dirty="0" smtClean="0"/>
                <a:t>1.5 GHz, 2K</a:t>
              </a:r>
              <a:endParaRPr lang="en-US" sz="600" dirty="0"/>
            </a:p>
          </p:txBody>
        </p:sp>
        <p:sp>
          <p:nvSpPr>
            <p:cNvPr id="36" name="Lightning Bolt 35"/>
            <p:cNvSpPr/>
            <p:nvPr/>
          </p:nvSpPr>
          <p:spPr bwMode="auto">
            <a:xfrm rot="5400000">
              <a:off x="4495800" y="2743200"/>
              <a:ext cx="152400" cy="304800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charset="0"/>
                <a:cs typeface="Arial Unicode MS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992341" y="1066800"/>
            <a:ext cx="607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FNAL 1-cell</a:t>
            </a:r>
          </a:p>
          <a:p>
            <a:r>
              <a:rPr lang="en-US" sz="600" dirty="0" smtClean="0"/>
              <a:t>1.3 GHz, 2K</a:t>
            </a:r>
            <a:endParaRPr lang="en-US" sz="600" dirty="0"/>
          </a:p>
        </p:txBody>
      </p:sp>
      <p:sp>
        <p:nvSpPr>
          <p:cNvPr id="39" name="Lightning Bolt 38"/>
          <p:cNvSpPr/>
          <p:nvPr/>
        </p:nvSpPr>
        <p:spPr bwMode="auto">
          <a:xfrm rot="5400000" flipV="1">
            <a:off x="1212850" y="1435100"/>
            <a:ext cx="457200" cy="165100"/>
          </a:xfrm>
          <a:prstGeom prst="lightningBol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37" name="Right Arrow 36"/>
          <p:cNvSpPr/>
          <p:nvPr/>
        </p:nvSpPr>
        <p:spPr bwMode="auto">
          <a:xfrm rot="18900000">
            <a:off x="3488764" y="3015128"/>
            <a:ext cx="533400" cy="381000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Q0 via Large Grain </a:t>
            </a:r>
            <a:r>
              <a:rPr lang="en-US" dirty="0" err="1" smtClean="0"/>
              <a:t>Nb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91" y="914400"/>
            <a:ext cx="8079409" cy="472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5638800"/>
            <a:ext cx="4427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D. </a:t>
            </a:r>
            <a:r>
              <a:rPr lang="en-US" sz="1600" dirty="0" err="1" smtClean="0">
                <a:solidFill>
                  <a:srgbClr val="000000"/>
                </a:solidFill>
              </a:rPr>
              <a:t>Reschke</a:t>
            </a:r>
            <a:r>
              <a:rPr lang="en-US" sz="1600" dirty="0" smtClean="0">
                <a:solidFill>
                  <a:srgbClr val="000000"/>
                </a:solidFill>
              </a:rPr>
              <a:t> et al., SRF2011, THPO046 (2011).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Q0 via Large-Grain </a:t>
            </a:r>
            <a:r>
              <a:rPr lang="en-US" dirty="0" err="1" smtClean="0"/>
              <a:t>Nb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8200"/>
            <a:ext cx="4683268" cy="345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_MG_2125"/>
          <p:cNvPicPr>
            <a:picLocks noChangeAspect="1" noChangeArrowheads="1"/>
          </p:cNvPicPr>
          <p:nvPr/>
        </p:nvPicPr>
        <p:blipFill>
          <a:blip r:embed="rId3"/>
          <a:srcRect t="15707" b="20942"/>
          <a:stretch>
            <a:fillRect/>
          </a:stretch>
        </p:blipFill>
        <p:spPr bwMode="auto">
          <a:xfrm>
            <a:off x="381000" y="4495800"/>
            <a:ext cx="826766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pickup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5410200"/>
            <a:ext cx="1600200" cy="73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2400" y="5867400"/>
            <a:ext cx="5430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Courtesy J.K. </a:t>
            </a:r>
            <a:r>
              <a:rPr lang="en-US" sz="2000" dirty="0" err="1" smtClean="0"/>
              <a:t>Hao</a:t>
            </a:r>
            <a:r>
              <a:rPr lang="en-US" sz="2000" dirty="0" smtClean="0"/>
              <a:t>, K.X. Liu, Peking University </a:t>
            </a:r>
            <a:endParaRPr lang="en-US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0" y="838200"/>
            <a:ext cx="1045029" cy="243840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 bwMode="auto">
          <a:xfrm>
            <a:off x="3886200" y="2216150"/>
            <a:ext cx="457200" cy="457200"/>
          </a:xfrm>
          <a:prstGeom prst="ellipse">
            <a:avLst/>
          </a:prstGeom>
          <a:solidFill>
            <a:srgbClr val="FFFF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cxnSp>
        <p:nvCxnSpPr>
          <p:cNvPr id="13" name="Straight Arrow Connector 12"/>
          <p:cNvCxnSpPr>
            <a:endCxn id="12" idx="7"/>
          </p:cNvCxnSpPr>
          <p:nvPr/>
        </p:nvCxnSpPr>
        <p:spPr bwMode="auto">
          <a:xfrm rot="5400000">
            <a:off x="4120871" y="1603375"/>
            <a:ext cx="835305" cy="52415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3962400" y="1016913"/>
            <a:ext cx="1752600" cy="6001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1-cell Q0~2E10 @ 2K &amp; 42 MV/</a:t>
            </a:r>
            <a:r>
              <a:rPr lang="en-US" sz="1100" dirty="0" err="1" smtClean="0"/>
              <a:t>m</a:t>
            </a:r>
            <a:r>
              <a:rPr lang="en-US" sz="1100" dirty="0" smtClean="0"/>
              <a:t>, PKU/JLAB collaboration, 2007  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6858000" y="1101804"/>
            <a:ext cx="2209800" cy="11079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9-cell PKU2 Q0=2E10 @ 2K &amp; 20 MV/</a:t>
            </a:r>
            <a:r>
              <a:rPr lang="en-US" sz="1100" dirty="0" err="1" smtClean="0"/>
              <a:t>m</a:t>
            </a:r>
            <a:r>
              <a:rPr lang="en-US" sz="1100" dirty="0" smtClean="0"/>
              <a:t>, PKU/JLAB collaboration, 2010-2011</a:t>
            </a:r>
          </a:p>
          <a:p>
            <a:endParaRPr lang="en-US" sz="1100" dirty="0" smtClean="0"/>
          </a:p>
          <a:p>
            <a:r>
              <a:rPr lang="en-US" sz="1100" dirty="0" smtClean="0"/>
              <a:t>Cavity limited by quench due to fabrication defect  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4800600" y="3453824"/>
            <a:ext cx="4233751" cy="584776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New 9-cell PKU4 with improved weld, 2012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To be processed and tested at KEK this year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21" name="Lightning Bolt 20"/>
          <p:cNvSpPr/>
          <p:nvPr/>
        </p:nvSpPr>
        <p:spPr bwMode="auto">
          <a:xfrm rot="5400000">
            <a:off x="4686300" y="4000500"/>
            <a:ext cx="533400" cy="609600"/>
          </a:xfrm>
          <a:prstGeom prst="lightningBol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0" y="6096000"/>
            <a:ext cx="151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Improved weld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Inexpensive SRF </a:t>
            </a:r>
            <a:r>
              <a:rPr lang="en-US" dirty="0" err="1" smtClean="0"/>
              <a:t>Fab</a:t>
            </a:r>
            <a:r>
              <a:rPr lang="en-US" dirty="0" smtClean="0"/>
              <a:t>. &amp; Proc.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334000"/>
          </a:xfrm>
        </p:spPr>
        <p:txBody>
          <a:bodyPr/>
          <a:lstStyle/>
          <a:p>
            <a:r>
              <a:rPr lang="en-US" dirty="0" smtClean="0"/>
              <a:t>SRF cost effectiveness expected to improve with the size of production volume</a:t>
            </a:r>
          </a:p>
          <a:p>
            <a:pPr lvl="1"/>
            <a:r>
              <a:rPr lang="en-US" dirty="0" smtClean="0"/>
              <a:t>Subject of ILC SRF industrialization</a:t>
            </a:r>
          </a:p>
          <a:p>
            <a:pPr lvl="1"/>
            <a:r>
              <a:rPr lang="en-US" dirty="0" smtClean="0"/>
              <a:t>XFEL production unique opportunity for understanding</a:t>
            </a:r>
          </a:p>
          <a:p>
            <a:pPr lvl="2"/>
            <a:r>
              <a:rPr lang="en-US" dirty="0" smtClean="0"/>
              <a:t>Inspection QA/QC</a:t>
            </a:r>
          </a:p>
          <a:p>
            <a:pPr lvl="2"/>
            <a:r>
              <a:rPr lang="en-US" dirty="0" smtClean="0"/>
              <a:t>Second-pass re-processing scheme</a:t>
            </a:r>
          </a:p>
          <a:p>
            <a:pPr lvl="2"/>
            <a:r>
              <a:rPr lang="en-US" dirty="0" smtClean="0"/>
              <a:t>Percent of cavities needing “guided repair” </a:t>
            </a:r>
          </a:p>
          <a:p>
            <a:r>
              <a:rPr lang="en-US" dirty="0" smtClean="0"/>
              <a:t>Several paths being explored in terms of cavity fabrication and processing</a:t>
            </a:r>
          </a:p>
          <a:p>
            <a:pPr lvl="1"/>
            <a:r>
              <a:rPr lang="en-US" dirty="0" smtClean="0"/>
              <a:t>Seamless cavity</a:t>
            </a:r>
          </a:p>
          <a:p>
            <a:pPr lvl="1"/>
            <a:r>
              <a:rPr lang="en-US" dirty="0" smtClean="0"/>
              <a:t>Mechanical abrasive polishing</a:t>
            </a:r>
          </a:p>
          <a:p>
            <a:pPr lvl="1"/>
            <a:r>
              <a:rPr lang="en-US" dirty="0" smtClean="0"/>
              <a:t>Vertical </a:t>
            </a:r>
            <a:r>
              <a:rPr lang="en-US" dirty="0" err="1" smtClean="0"/>
              <a:t>electropolishing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980" y="304800"/>
            <a:ext cx="7780020" cy="5935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Optical Inspection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l="9000" r="8438"/>
          <a:stretch>
            <a:fillRect/>
          </a:stretch>
        </p:blipFill>
        <p:spPr>
          <a:xfrm>
            <a:off x="1219200" y="838200"/>
            <a:ext cx="7247491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Seamless Cavity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562600"/>
          </a:xfrm>
        </p:spPr>
        <p:txBody>
          <a:bodyPr/>
          <a:lstStyle/>
          <a:p>
            <a:r>
              <a:rPr lang="en-US" sz="2400" dirty="0" smtClean="0"/>
              <a:t>Initial work at DESY progressed over years</a:t>
            </a:r>
          </a:p>
          <a:p>
            <a:pPr lvl="1"/>
            <a:r>
              <a:rPr lang="en-US" sz="2000" dirty="0" smtClean="0"/>
              <a:t>Best 9-cell seamless cavity (by welding three 3-cell seamless units) Z164 reached 34 MV/</a:t>
            </a:r>
            <a:r>
              <a:rPr lang="en-US" sz="2000" dirty="0" err="1" smtClean="0"/>
              <a:t>m</a:t>
            </a:r>
            <a:endParaRPr lang="en-US" sz="2000" dirty="0" smtClean="0"/>
          </a:p>
          <a:p>
            <a:pPr lvl="2"/>
            <a:r>
              <a:rPr lang="en-US" sz="1800" dirty="0" smtClean="0"/>
              <a:t>Limited by quench</a:t>
            </a:r>
          </a:p>
          <a:p>
            <a:pPr lvl="2"/>
            <a:r>
              <a:rPr lang="en-US" sz="1800" dirty="0" smtClean="0"/>
              <a:t>Thorough instrumented testing has been done at </a:t>
            </a:r>
            <a:r>
              <a:rPr lang="en-US" sz="1800" dirty="0" err="1" smtClean="0"/>
              <a:t>JLab</a:t>
            </a:r>
            <a:endParaRPr lang="en-US" sz="1800" dirty="0" smtClean="0"/>
          </a:p>
          <a:p>
            <a:pPr lvl="2"/>
            <a:r>
              <a:rPr lang="en-US" sz="1800" dirty="0" smtClean="0"/>
              <a:t>Results being compared with welded cavities (talk to be presented November 2012 TTC meeting)    </a:t>
            </a:r>
          </a:p>
          <a:p>
            <a:r>
              <a:rPr lang="en-US" sz="2400" dirty="0" smtClean="0"/>
              <a:t>Other labs (FNAL, JLAB, KEK) are interested in further development</a:t>
            </a:r>
          </a:p>
          <a:p>
            <a:r>
              <a:rPr lang="en-US" sz="2400" dirty="0" smtClean="0"/>
              <a:t>Cost saving by reducing number of EBW steps</a:t>
            </a:r>
          </a:p>
          <a:p>
            <a:r>
              <a:rPr lang="en-US" sz="2400" dirty="0" smtClean="0"/>
              <a:t>Further cost saving if technology is used for </a:t>
            </a:r>
            <a:r>
              <a:rPr lang="en-US" sz="2400" dirty="0" err="1" smtClean="0"/>
              <a:t>Nb</a:t>
            </a:r>
            <a:r>
              <a:rPr lang="en-US" sz="2400" dirty="0" smtClean="0"/>
              <a:t>-Cu clad material or copper in association with </a:t>
            </a:r>
            <a:r>
              <a:rPr lang="en-US" sz="2400" dirty="0" err="1" smtClean="0"/>
              <a:t>Nb</a:t>
            </a:r>
            <a:r>
              <a:rPr lang="en-US" sz="2400" dirty="0" smtClean="0"/>
              <a:t> coating</a:t>
            </a:r>
          </a:p>
          <a:p>
            <a:pPr lvl="1"/>
            <a:r>
              <a:rPr lang="en-US" sz="2000" dirty="0" smtClean="0"/>
              <a:t>Aligned interest with multi-layer (earlier slides)</a:t>
            </a:r>
          </a:p>
          <a:p>
            <a:pPr lvl="1"/>
            <a:r>
              <a:rPr lang="en-US" sz="2000" dirty="0" smtClean="0"/>
              <a:t>Potential exists in US labs   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dirty="0" smtClean="0"/>
              <a:t>Mechanical Abrasive Polishing CBP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47</a:t>
            </a:fld>
            <a:endParaRPr lang="en-US"/>
          </a:p>
        </p:txBody>
      </p:sp>
      <p:graphicFrame>
        <p:nvGraphicFramePr>
          <p:cNvPr id="7" name="Chart 6"/>
          <p:cNvGraphicFramePr/>
          <p:nvPr/>
        </p:nvGraphicFramePr>
        <p:xfrm>
          <a:off x="228600" y="1066800"/>
          <a:ext cx="596265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 descr="C:\Documents and Settings\ccooper\Desktop\Tumbling Paper\9CellTumbling 021.jpg"/>
          <p:cNvPicPr>
            <a:picLocks noChangeAspect="1" noChangeArrowheads="1"/>
          </p:cNvPicPr>
          <p:nvPr/>
        </p:nvPicPr>
        <p:blipFill>
          <a:blip r:embed="rId3" cstate="print"/>
          <a:srcRect l="8000" t="10662" r="30667" b="23102"/>
          <a:stretch>
            <a:fillRect/>
          </a:stretch>
        </p:blipFill>
        <p:spPr bwMode="auto">
          <a:xfrm>
            <a:off x="1371600" y="3048000"/>
            <a:ext cx="2223843" cy="134633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2400" y="5867400"/>
            <a:ext cx="3225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Courtesy C. Cooper, FNAL </a:t>
            </a:r>
            <a:endParaRPr lang="en-US" sz="200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943600" y="1066800"/>
            <a:ext cx="3124200" cy="5334000"/>
          </a:xfrm>
        </p:spPr>
        <p:txBody>
          <a:bodyPr/>
          <a:lstStyle/>
          <a:p>
            <a:r>
              <a:rPr lang="en-US" sz="1800" dirty="0" smtClean="0"/>
              <a:t>Clear demonstration of effectiveness in repairing low performing cavity in hand</a:t>
            </a:r>
          </a:p>
          <a:p>
            <a:r>
              <a:rPr lang="en-US" sz="1800" dirty="0" smtClean="0"/>
              <a:t>10 cavity set under process at FNAL to evaluate suitability for adoption as baseline</a:t>
            </a:r>
          </a:p>
          <a:p>
            <a:r>
              <a:rPr lang="en-US" sz="1800" dirty="0" smtClean="0"/>
              <a:t>“Mirror finish” achieved in 9-cell at FNAL and JLAB.</a:t>
            </a:r>
          </a:p>
          <a:p>
            <a:r>
              <a:rPr lang="en-US" sz="1800" dirty="0" smtClean="0"/>
              <a:t>R&amp;D at FNAL aims for recipe of “zero chemistry” following CBP    </a:t>
            </a:r>
          </a:p>
          <a:p>
            <a:r>
              <a:rPr lang="en-US" sz="1800" dirty="0" smtClean="0"/>
              <a:t>Same machine exists at Cornell, FNAL, JLAB, and U. Hamburg (available for DESY)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6575" y="5314890"/>
            <a:ext cx="534082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3rd AES production cavities baseline vs. CBP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/>
          <p:nvPr/>
        </p:nvGraphicFramePr>
        <p:xfrm>
          <a:off x="228600" y="990600"/>
          <a:ext cx="8235255" cy="5649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正方形/長方形 9"/>
          <p:cNvSpPr/>
          <p:nvPr/>
        </p:nvSpPr>
        <p:spPr>
          <a:xfrm>
            <a:off x="1470720" y="228600"/>
            <a:ext cx="7444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latin typeface="Arial Black" pitchFamily="34" charset="0"/>
                <a:ea typeface="KaiTi" pitchFamily="49" charset="-122"/>
              </a:rPr>
              <a:t>1</a:t>
            </a:r>
            <a:r>
              <a:rPr lang="en-US" altLang="ja-JP" sz="2000" baseline="30000" dirty="0" smtClean="0">
                <a:latin typeface="Arial Black" pitchFamily="34" charset="0"/>
                <a:ea typeface="KaiTi" pitchFamily="49" charset="-122"/>
              </a:rPr>
              <a:t>st</a:t>
            </a:r>
            <a:r>
              <a:rPr lang="en-US" altLang="ja-JP" sz="2000" dirty="0" smtClean="0">
                <a:latin typeface="Arial Black" pitchFamily="34" charset="0"/>
                <a:ea typeface="KaiTi" pitchFamily="49" charset="-122"/>
              </a:rPr>
              <a:t> achievement of 40MV/m w/ VEP + TESLA  9-cell</a:t>
            </a:r>
          </a:p>
        </p:txBody>
      </p:sp>
      <p:sp>
        <p:nvSpPr>
          <p:cNvPr id="6" name="Rectangle 5"/>
          <p:cNvSpPr/>
          <p:nvPr/>
        </p:nvSpPr>
        <p:spPr>
          <a:xfrm>
            <a:off x="2987824" y="3933056"/>
            <a:ext cx="3352800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 dirty="0" smtClean="0">
                <a:latin typeface="Times New Roman" pitchFamily="18" charset="0"/>
              </a:rPr>
              <a:t>Eacc max=38MV/m,  Qo = 9.0e9</a:t>
            </a:r>
          </a:p>
          <a:p>
            <a:pPr>
              <a:spcBef>
                <a:spcPct val="50000"/>
              </a:spcBef>
            </a:pPr>
            <a:r>
              <a:rPr lang="en-US" altLang="ja-JP" sz="1600" dirty="0" err="1" smtClean="0">
                <a:latin typeface="Times New Roman" pitchFamily="18" charset="0"/>
              </a:rPr>
              <a:t>Rad</a:t>
            </a:r>
            <a:r>
              <a:rPr lang="en-US" altLang="ja-JP" sz="1600" dirty="0" smtClean="0">
                <a:latin typeface="Times New Roman" pitchFamily="18" charset="0"/>
              </a:rPr>
              <a:t> ~1.0mR/hr,  Limited by quench.</a:t>
            </a:r>
            <a:endParaRPr lang="en-US" sz="1600" dirty="0"/>
          </a:p>
        </p:txBody>
      </p:sp>
      <p:cxnSp>
        <p:nvCxnSpPr>
          <p:cNvPr id="9" name="直線コネクタ 8"/>
          <p:cNvCxnSpPr/>
          <p:nvPr/>
        </p:nvCxnSpPr>
        <p:spPr bwMode="auto">
          <a:xfrm flipV="1">
            <a:off x="357188" y="980728"/>
            <a:ext cx="850106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475656" y="5589240"/>
            <a:ext cx="554461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</a:rPr>
              <a:t>Processed by additional VEP(5um), USC, HPR, and 120C bake.</a:t>
            </a:r>
            <a:endParaRPr lang="en-US" sz="1600" dirty="0"/>
          </a:p>
        </p:txBody>
      </p:sp>
      <p:pic>
        <p:nvPicPr>
          <p:cNvPr id="7" name="Picture 2" descr="C:\Users\ff97\Desktop\DSCN0235.JPG"/>
          <p:cNvPicPr>
            <a:picLocks noChangeAspect="1" noChangeArrowheads="1"/>
          </p:cNvPicPr>
          <p:nvPr/>
        </p:nvPicPr>
        <p:blipFill>
          <a:blip r:embed="rId3" cstate="print"/>
          <a:srcRect l="39931" r="24122" b="6415"/>
          <a:stretch>
            <a:fillRect/>
          </a:stretch>
        </p:blipFill>
        <p:spPr bwMode="auto">
          <a:xfrm>
            <a:off x="7823008" y="1053994"/>
            <a:ext cx="1320992" cy="458480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62600" y="6381690"/>
            <a:ext cx="3577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Courtesy F. </a:t>
            </a:r>
            <a:r>
              <a:rPr lang="en-US" sz="2000" dirty="0" err="1" smtClean="0"/>
              <a:t>Furuta</a:t>
            </a:r>
            <a:r>
              <a:rPr lang="en-US" sz="2000" dirty="0" smtClean="0"/>
              <a:t>, Cornell U.</a:t>
            </a:r>
            <a:endParaRPr lang="en-US" sz="20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49218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dirty="0" smtClean="0"/>
              <a:t>Vertical </a:t>
            </a:r>
            <a:r>
              <a:rPr lang="en-US" dirty="0" err="1" smtClean="0"/>
              <a:t>Electropolishing</a:t>
            </a:r>
            <a:r>
              <a:rPr lang="en-US" dirty="0" smtClean="0"/>
              <a:t> at SACLAY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124200"/>
            <a:ext cx="2219015" cy="2882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3171948"/>
            <a:ext cx="2133600" cy="28478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1000" y="990600"/>
            <a:ext cx="1346200" cy="5207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914400"/>
            <a:ext cx="51054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b="1" dirty="0" smtClean="0">
                <a:solidFill>
                  <a:srgbClr val="000090"/>
                </a:solidFill>
              </a:rPr>
              <a:t>SCRF</a:t>
            </a:r>
            <a:r>
              <a:rPr lang="en-US" altLang="ja-JP" b="1" dirty="0">
                <a:solidFill>
                  <a:srgbClr val="000090"/>
                </a:solidFill>
              </a:rPr>
              <a:t> </a:t>
            </a:r>
            <a:r>
              <a:rPr lang="en-US" altLang="ja-JP" b="1" dirty="0" smtClean="0">
                <a:solidFill>
                  <a:srgbClr val="000090"/>
                </a:solidFill>
              </a:rPr>
              <a:t>Technology</a:t>
            </a:r>
            <a:r>
              <a:rPr kumimoji="0" lang="en-US" altLang="ja-JP" b="1" dirty="0" smtClean="0">
                <a:solidFill>
                  <a:srgbClr val="000090"/>
                </a:solidFill>
              </a:rPr>
              <a:t> Required</a:t>
            </a:r>
            <a:endParaRPr kumimoji="0" lang="ja-JP" altLang="en-US" b="1" dirty="0" smtClean="0">
              <a:solidFill>
                <a:srgbClr val="000090"/>
              </a:solidFill>
            </a:endParaRPr>
          </a:p>
        </p:txBody>
      </p:sp>
      <p:graphicFrame>
        <p:nvGraphicFramePr>
          <p:cNvPr id="10" name="コンテンツ プレースホルダ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mc="http://schemas.openxmlformats.org/markup-compatibility/2006" xmlns:mv="urn:schemas-microsoft-com:mac:vml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028432858"/>
              </p:ext>
            </p:extLst>
          </p:nvPr>
        </p:nvGraphicFramePr>
        <p:xfrm>
          <a:off x="254000" y="1204530"/>
          <a:ext cx="4114800" cy="3749040"/>
        </p:xfrm>
        <a:graphic>
          <a:graphicData uri="http://schemas.openxmlformats.org/drawingml/2006/table">
            <a:tbl>
              <a:tblPr firstRow="1">
                <a:tableStyleId>{10A1B5D5-9B99-4C35-A422-299274C87663}</a:tableStyleId>
              </a:tblPr>
              <a:tblGrid>
                <a:gridCol w="2045970"/>
                <a:gridCol w="2068830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2x10</a:t>
                      </a:r>
                      <a:r>
                        <a:rPr kumimoji="1" lang="en-US" altLang="ja-JP" sz="18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cm</a:t>
                      </a:r>
                      <a:r>
                        <a:rPr kumimoji="1" lang="en-US" altLang="ja-JP" sz="18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8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800" b="0" i="0" u="none" strike="noStrike" cap="none" normalizeH="0" baseline="3000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 </a:t>
                      </a:r>
                      <a:r>
                        <a:rPr kumimoji="1" lang="en-US" altLang="ja-JP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7526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Av. field gradient</a:t>
                      </a: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</a:t>
                      </a:r>
                      <a:r>
                        <a:rPr kumimoji="1" lang="en-US" altLang="ja-JP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+/-20%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63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# 9-cell cavity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16024 (x 1.1)</a:t>
                      </a:r>
                      <a:endParaRPr kumimoji="1" lang="en-US" altLang="ja-JP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63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# </a:t>
                      </a:r>
                      <a:r>
                        <a:rPr kumimoji="1" lang="en-US" altLang="ja-JP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cryomodule</a:t>
                      </a:r>
                      <a:r>
                        <a:rPr kumimoji="1" lang="en-US" altLang="ja-JP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1" lang="en-US" altLang="ja-JP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1,855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# 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Klystron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~400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sp>
        <p:nvSpPr>
          <p:cNvPr id="25640" name="日付プレースホルダ 10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Rongli Geng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LCWS12, 10/22-26, 2012</a:t>
            </a:r>
            <a:endParaRPr lang="en-US" altLang="ja-JP"/>
          </a:p>
        </p:txBody>
      </p:sp>
      <p:sp>
        <p:nvSpPr>
          <p:cNvPr id="2563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2B317A-387A-A64A-8604-D8065BCF9A7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/>
          <a:stretch/>
        </p:blipFill>
        <p:spPr>
          <a:xfrm>
            <a:off x="7185200" y="3474399"/>
            <a:ext cx="1439511" cy="1139379"/>
          </a:xfrm>
          <a:prstGeom prst="rect">
            <a:avLst/>
          </a:prstGeom>
          <a:ln>
            <a:noFill/>
          </a:ln>
        </p:spPr>
      </p:pic>
      <p:sp>
        <p:nvSpPr>
          <p:cNvPr id="9" name="コンテンツ プレースホルダー 8"/>
          <p:cNvSpPr>
            <a:spLocks noGrp="1"/>
          </p:cNvSpPr>
          <p:nvPr>
            <p:ph sz="half" idx="2"/>
          </p:nvPr>
        </p:nvSpPr>
        <p:spPr>
          <a:xfrm>
            <a:off x="4481689" y="1207351"/>
            <a:ext cx="4143022" cy="1953537"/>
          </a:xfrm>
          <a:ln>
            <a:solidFill>
              <a:srgbClr val="3366FF"/>
            </a:solidFill>
          </a:ln>
        </p:spPr>
        <p:txBody>
          <a:bodyPr/>
          <a:lstStyle/>
          <a:p>
            <a:r>
              <a:rPr kumimoji="1" lang="en-US" altLang="ja-JP" dirty="0" smtClean="0"/>
              <a:t>Cavity Performance requirement: </a:t>
            </a:r>
          </a:p>
          <a:p>
            <a:pPr lvl="1"/>
            <a:r>
              <a:rPr kumimoji="1" lang="en-US" altLang="ja-JP" dirty="0" smtClean="0"/>
              <a:t>G = 35 MV/m +/- 20 %</a:t>
            </a:r>
          </a:p>
          <a:p>
            <a:pPr lvl="1"/>
            <a:r>
              <a:rPr kumimoji="1" lang="en-US" altLang="ja-JP" dirty="0" smtClean="0"/>
              <a:t>Q0 = 0.8 E10 </a:t>
            </a:r>
            <a:endParaRPr kumimoji="1" lang="ja-JP" altLang="en-US" dirty="0"/>
          </a:p>
        </p:txBody>
      </p:sp>
      <p:pic>
        <p:nvPicPr>
          <p:cNvPr id="20" name="図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/>
          <a:stretch>
            <a:fillRect/>
          </a:stretch>
        </p:blipFill>
        <p:spPr bwMode="auto">
          <a:xfrm>
            <a:off x="4709547" y="3686480"/>
            <a:ext cx="2366505" cy="5994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/>
              </a:ext>
            </a:extLst>
          </a:blip>
          <a:srcRect t="18361"/>
          <a:stretch/>
        </p:blipFill>
        <p:spPr>
          <a:xfrm>
            <a:off x="254000" y="5091586"/>
            <a:ext cx="5638800" cy="1182215"/>
          </a:xfrm>
          <a:prstGeom prst="rect">
            <a:avLst/>
          </a:prstGeom>
          <a:ln>
            <a:noFill/>
          </a:ln>
        </p:spPr>
      </p:pic>
      <p:graphicFrame>
        <p:nvGraphicFramePr>
          <p:cNvPr id="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481258544"/>
              </p:ext>
            </p:extLst>
          </p:nvPr>
        </p:nvGraphicFramePr>
        <p:xfrm>
          <a:off x="6162498" y="4904324"/>
          <a:ext cx="2462213" cy="1318675"/>
        </p:xfrm>
        <a:graphic>
          <a:graphicData uri="http://schemas.openxmlformats.org/presentationml/2006/ole">
            <p:oleObj spid="_x0000_s2050" name="Word 文書" r:id="rId7" imgW="2679601" imgH="1435047" progId="Word.Document.12">
              <p:link updateAutomatic="1"/>
            </p:oleObj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19436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SRF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7772400" cy="5334000"/>
          </a:xfrm>
        </p:spPr>
        <p:txBody>
          <a:bodyPr/>
          <a:lstStyle/>
          <a:p>
            <a:r>
              <a:rPr lang="en-US" dirty="0" smtClean="0"/>
              <a:t>Critical RF field</a:t>
            </a:r>
          </a:p>
          <a:p>
            <a:r>
              <a:rPr lang="en-US" dirty="0" smtClean="0"/>
              <a:t>Nature of quench below critical RF field</a:t>
            </a:r>
          </a:p>
          <a:p>
            <a:pPr lvl="1"/>
            <a:r>
              <a:rPr lang="en-US" dirty="0" smtClean="0"/>
              <a:t>Magnetic field enhancement effect</a:t>
            </a:r>
          </a:p>
          <a:p>
            <a:pPr lvl="1"/>
            <a:r>
              <a:rPr lang="en-US" dirty="0" smtClean="0"/>
              <a:t>Role of flux entry? </a:t>
            </a:r>
          </a:p>
          <a:p>
            <a:r>
              <a:rPr lang="en-US" dirty="0" smtClean="0"/>
              <a:t>Non-linear surface resistance (Q-drop)</a:t>
            </a:r>
          </a:p>
          <a:p>
            <a:r>
              <a:rPr lang="en-US" dirty="0" smtClean="0"/>
              <a:t>Origin of “residual resistance”</a:t>
            </a:r>
          </a:p>
          <a:p>
            <a:r>
              <a:rPr lang="en-US" dirty="0" smtClean="0"/>
              <a:t>Origin of field emitters and their behaviors under high electric RF field</a:t>
            </a:r>
          </a:p>
          <a:p>
            <a:r>
              <a:rPr lang="en-US" dirty="0" smtClean="0"/>
              <a:t>Other related issues at high gradient</a:t>
            </a:r>
          </a:p>
          <a:p>
            <a:pPr lvl="1"/>
            <a:r>
              <a:rPr lang="en-US" dirty="0" smtClean="0"/>
              <a:t>Higher order mode coupler </a:t>
            </a:r>
            <a:r>
              <a:rPr lang="en-US" dirty="0" err="1" smtClean="0"/>
              <a:t>multipacting</a:t>
            </a:r>
            <a:endParaRPr lang="en-US" dirty="0" smtClean="0"/>
          </a:p>
          <a:p>
            <a:pPr lvl="1"/>
            <a:r>
              <a:rPr lang="en-US" dirty="0" smtClean="0"/>
              <a:t>Lorentz force detuning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10000" b="33333"/>
          <a:stretch>
            <a:fillRect/>
          </a:stretch>
        </p:blipFill>
        <p:spPr bwMode="auto">
          <a:xfrm>
            <a:off x="76200" y="3352800"/>
            <a:ext cx="61245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4478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Is Reason for Quench </a:t>
            </a:r>
            <a:r>
              <a:rPr lang="en-US" sz="2800" kern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Limit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2800" kern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Gradient Range of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35-45 MV/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5" name="Picture 3"/>
          <p:cNvPicPr preferRelativeResize="0">
            <a:picLocks noChangeAspect="1" noChangeArrowheads="1"/>
          </p:cNvPicPr>
          <p:nvPr/>
        </p:nvPicPr>
        <p:blipFill>
          <a:blip r:embed="rId3"/>
          <a:srcRect b="16066"/>
          <a:stretch>
            <a:fillRect/>
          </a:stretch>
        </p:blipFill>
        <p:spPr bwMode="auto">
          <a:xfrm>
            <a:off x="0" y="1600200"/>
            <a:ext cx="55340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 preferRelativeResize="0">
            <a:picLocks noChangeAspect="1" noChangeArrowheads="1"/>
          </p:cNvPicPr>
          <p:nvPr/>
        </p:nvPicPr>
        <p:blipFill>
          <a:blip r:embed="rId4"/>
          <a:srcRect r="2250"/>
          <a:stretch>
            <a:fillRect/>
          </a:stretch>
        </p:blipFill>
        <p:spPr bwMode="auto">
          <a:xfrm>
            <a:off x="5562600" y="838200"/>
            <a:ext cx="3581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04800" y="1066800"/>
            <a:ext cx="4615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Cavity RI27 quench at 43 MV/m </a:t>
            </a:r>
            <a:endParaRPr lang="en-US" sz="2400" dirty="0"/>
          </a:p>
        </p:txBody>
      </p:sp>
      <p:sp>
        <p:nvSpPr>
          <p:cNvPr id="12" name="Down Arrow 11"/>
          <p:cNvSpPr/>
          <p:nvPr/>
        </p:nvSpPr>
        <p:spPr bwMode="auto">
          <a:xfrm rot="3300000">
            <a:off x="4805045" y="2334965"/>
            <a:ext cx="479432" cy="2120889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4600" y="4038600"/>
            <a:ext cx="266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 OST predicted quench area shown in box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 No observable feature on site</a:t>
            </a:r>
            <a:r>
              <a:rPr lang="en-US" sz="2400" u="sng" dirty="0" smtClean="0">
                <a:solidFill>
                  <a:srgbClr val="FF0000"/>
                </a:solidFill>
              </a:rPr>
              <a:t> </a:t>
            </a:r>
            <a:endParaRPr lang="en-US" sz="24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7" name="Picture 2" descr="C:\ILC_high_gradient\ILC_EP\Result_summary\HighGradientEvolution_1CellandMultiCell\LBandSRFNbCavityGradientEvolution_rev8mar2011_ProjectImpact_HiRes.t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457200"/>
            <a:ext cx="7772400" cy="4981575"/>
          </a:xfrm>
          <a:noFill/>
        </p:spPr>
      </p:pic>
      <p:sp>
        <p:nvSpPr>
          <p:cNvPr id="8" name="5-Point Star 7"/>
          <p:cNvSpPr>
            <a:spLocks noChangeAspect="1"/>
          </p:cNvSpPr>
          <p:nvPr/>
        </p:nvSpPr>
        <p:spPr>
          <a:xfrm>
            <a:off x="4191000" y="2198688"/>
            <a:ext cx="285750" cy="28575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45796" y="1749425"/>
            <a:ext cx="8539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</a:rPr>
              <a:t>Björn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>
                <a:solidFill>
                  <a:srgbClr val="FF0000"/>
                </a:solidFill>
              </a:rPr>
              <a:t>Wiik</a:t>
            </a:r>
            <a:endParaRPr lang="en-US" sz="1200" b="1" dirty="0">
              <a:solidFill>
                <a:srgbClr val="FF0000"/>
              </a:solidFill>
            </a:endParaRPr>
          </a:p>
          <a:p>
            <a:pPr algn="ctr"/>
            <a:r>
              <a:rPr lang="en-US" sz="1200" b="1" dirty="0">
                <a:solidFill>
                  <a:srgbClr val="FF0000"/>
                </a:solidFill>
              </a:rPr>
              <a:t>vision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028397" y="3571875"/>
            <a:ext cx="11918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Under construction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028397" y="3240088"/>
            <a:ext cx="11918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Under construction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001000" y="2801938"/>
            <a:ext cx="83869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TDR by 2012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072188" y="2133600"/>
            <a:ext cx="8432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FFFFFF"/>
                </a:solidFill>
              </a:rPr>
              <a:t>R&amp;D needed</a:t>
            </a: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556250" y="2266950"/>
            <a:ext cx="152400" cy="838200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6467475" y="1663700"/>
            <a:ext cx="152400" cy="838200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Isosceles Triangle 15"/>
          <p:cNvSpPr>
            <a:spLocks noChangeAspect="1"/>
          </p:cNvSpPr>
          <p:nvPr/>
        </p:nvSpPr>
        <p:spPr>
          <a:xfrm>
            <a:off x="6417718" y="1985767"/>
            <a:ext cx="97690" cy="113960"/>
          </a:xfrm>
          <a:prstGeom prst="triangl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>
            <a:spLocks noChangeAspect="1"/>
          </p:cNvSpPr>
          <p:nvPr/>
        </p:nvSpPr>
        <p:spPr>
          <a:xfrm>
            <a:off x="6460047" y="1943426"/>
            <a:ext cx="97690" cy="113960"/>
          </a:xfrm>
          <a:prstGeom prst="triangl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336335" y="76200"/>
            <a:ext cx="7350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Development since 2004 ITRP recommendation of SRF for ILC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0" y="5440082"/>
            <a:ext cx="8686799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 smtClean="0"/>
              <a:t> Continued progress in SRF gradient : breakthrough of 45 MV/</a:t>
            </a:r>
            <a:r>
              <a:rPr lang="en-US" sz="1200" dirty="0" err="1" smtClean="0"/>
              <a:t>m</a:t>
            </a:r>
            <a:r>
              <a:rPr lang="en-US" sz="1200" dirty="0" smtClean="0"/>
              <a:t> in 1-cell, ~60 MV/</a:t>
            </a:r>
            <a:r>
              <a:rPr lang="en-US" sz="1200" dirty="0" err="1" smtClean="0"/>
              <a:t>m</a:t>
            </a:r>
            <a:r>
              <a:rPr lang="en-US" sz="1200" dirty="0" smtClean="0"/>
              <a:t> record;  45 MV/</a:t>
            </a:r>
            <a:r>
              <a:rPr lang="en-US" sz="1200" dirty="0" err="1" smtClean="0"/>
              <a:t>m</a:t>
            </a:r>
            <a:r>
              <a:rPr lang="en-US" sz="1200" dirty="0" smtClean="0"/>
              <a:t> in 9-cell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GDE began in 2005. Since then, gradient yield at 35 MV/</a:t>
            </a:r>
            <a:r>
              <a:rPr lang="en-US" sz="1200" dirty="0" err="1" smtClean="0"/>
              <a:t>m</a:t>
            </a:r>
            <a:r>
              <a:rPr lang="en-US" sz="1200" dirty="0" smtClean="0"/>
              <a:t> steadily improved; ALSO steady progress in gradient envelope 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New SRF Test Facilities in operation: STF at KEK first beam; NML at </a:t>
            </a:r>
            <a:r>
              <a:rPr lang="en-US" sz="1200" dirty="0" err="1" smtClean="0"/>
              <a:t>Fermilab</a:t>
            </a:r>
            <a:r>
              <a:rPr lang="en-US" sz="1200" dirty="0" smtClean="0"/>
              <a:t> first US module expects testing at &lt;35 MV/</a:t>
            </a:r>
            <a:r>
              <a:rPr lang="en-US" sz="1200" dirty="0" err="1" smtClean="0"/>
              <a:t>m</a:t>
            </a:r>
            <a:r>
              <a:rPr lang="en-US" sz="1200" dirty="0" smtClean="0"/>
              <a:t>&gt;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Upgrade of CEBAF to 12 </a:t>
            </a:r>
            <a:r>
              <a:rPr lang="en-US" sz="1200" dirty="0" err="1" smtClean="0"/>
              <a:t>GeV</a:t>
            </a:r>
            <a:r>
              <a:rPr lang="en-US" sz="1200" dirty="0" smtClean="0"/>
              <a:t> at JLAB, 80 cavities final process essentially ILC style, </a:t>
            </a:r>
            <a:r>
              <a:rPr lang="en-US" sz="1200" dirty="0" err="1" smtClean="0"/>
              <a:t>cryomodule</a:t>
            </a:r>
            <a:r>
              <a:rPr lang="en-US" sz="1200" dirty="0" smtClean="0"/>
              <a:t> </a:t>
            </a:r>
            <a:r>
              <a:rPr lang="en-US" sz="1200" dirty="0" err="1" smtClean="0"/>
              <a:t>w</a:t>
            </a:r>
            <a:r>
              <a:rPr lang="en-US" sz="1200" dirty="0" smtClean="0"/>
              <a:t>/ beam met spec  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FLASH operation and construction of European XFEL underway, cavity mass production started, 800 cavities total    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5325536" y="1081741"/>
            <a:ext cx="3852332" cy="3835401"/>
          </a:xfrm>
          <a:prstGeom prst="rect">
            <a:avLst/>
          </a:prstGeom>
          <a:solidFill>
            <a:srgbClr val="0000FF">
              <a:alpha val="27000"/>
            </a:srgbClr>
          </a:solidFill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694540" y="4654550"/>
            <a:ext cx="1249060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ITRP Recommendation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19800" y="4660984"/>
            <a:ext cx="1404902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Higgs-like boson discovery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6248400" y="1447800"/>
            <a:ext cx="1295400" cy="76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7120464" y="3039595"/>
            <a:ext cx="838200" cy="1846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rgbClr val="1AE4FF"/>
                </a:solidFill>
              </a:rPr>
              <a:t>17.5-20 </a:t>
            </a:r>
            <a:r>
              <a:rPr lang="en-US" sz="600" b="1" dirty="0" err="1" smtClean="0">
                <a:solidFill>
                  <a:srgbClr val="1AE4FF"/>
                </a:solidFill>
              </a:rPr>
              <a:t>GeV</a:t>
            </a:r>
            <a:r>
              <a:rPr lang="en-US" sz="600" b="1" dirty="0" smtClean="0">
                <a:solidFill>
                  <a:srgbClr val="1AE4FF"/>
                </a:solidFill>
              </a:rPr>
              <a:t> </a:t>
            </a:r>
            <a:r>
              <a:rPr lang="en-US" sz="600" b="1" dirty="0" err="1" smtClean="0">
                <a:solidFill>
                  <a:srgbClr val="1AE4FF"/>
                </a:solidFill>
              </a:rPr>
              <a:t>Linac</a:t>
            </a:r>
            <a:endParaRPr lang="en-US" sz="600" b="1" dirty="0">
              <a:solidFill>
                <a:srgbClr val="1AE4FF"/>
              </a:solidFill>
            </a:endParaRPr>
          </a:p>
        </p:txBody>
      </p:sp>
      <p:sp>
        <p:nvSpPr>
          <p:cNvPr id="24" name="Up Arrow 23"/>
          <p:cNvSpPr/>
          <p:nvPr/>
        </p:nvSpPr>
        <p:spPr>
          <a:xfrm>
            <a:off x="6502401" y="4828116"/>
            <a:ext cx="93134" cy="3048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Up Arrow 21"/>
          <p:cNvSpPr/>
          <p:nvPr/>
        </p:nvSpPr>
        <p:spPr>
          <a:xfrm>
            <a:off x="5266267" y="4826000"/>
            <a:ext cx="93134" cy="3048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334000"/>
          </a:xfrm>
        </p:spPr>
        <p:txBody>
          <a:bodyPr/>
          <a:lstStyle/>
          <a:p>
            <a:r>
              <a:rPr lang="en-US" dirty="0" smtClean="0"/>
              <a:t>Understanding of gradient limitation and scattering much improved in past five years</a:t>
            </a:r>
          </a:p>
          <a:p>
            <a:r>
              <a:rPr lang="en-US" dirty="0" smtClean="0"/>
              <a:t>Progress has been made in gradient yield as well as in gradient envelope in 1-cell &amp; 9-cell cavities</a:t>
            </a:r>
          </a:p>
          <a:p>
            <a:r>
              <a:rPr lang="en-US" dirty="0" smtClean="0"/>
              <a:t>ILC production cavity gradient yield goal now met</a:t>
            </a:r>
          </a:p>
          <a:p>
            <a:pPr lvl="1"/>
            <a:r>
              <a:rPr lang="en-US" dirty="0" smtClean="0"/>
              <a:t>90% at average 35 MV/</a:t>
            </a:r>
            <a:r>
              <a:rPr lang="en-US" dirty="0" err="1" smtClean="0"/>
              <a:t>m</a:t>
            </a:r>
            <a:r>
              <a:rPr lang="en-US" dirty="0" smtClean="0"/>
              <a:t> allowing +/-20%</a:t>
            </a:r>
          </a:p>
          <a:p>
            <a:r>
              <a:rPr lang="en-US" dirty="0" smtClean="0"/>
              <a:t>ILC </a:t>
            </a:r>
            <a:r>
              <a:rPr lang="en-US" dirty="0" err="1" smtClean="0"/>
              <a:t>cryomodule</a:t>
            </a:r>
            <a:r>
              <a:rPr lang="en-US" dirty="0" smtClean="0"/>
              <a:t> operation gradient </a:t>
            </a:r>
            <a:r>
              <a:rPr lang="en-US" dirty="0" err="1" smtClean="0"/>
              <a:t>w</a:t>
            </a:r>
            <a:r>
              <a:rPr lang="en-US" dirty="0" smtClean="0"/>
              <a:t>/ beam now met</a:t>
            </a:r>
          </a:p>
          <a:p>
            <a:r>
              <a:rPr lang="en-US" dirty="0" smtClean="0"/>
              <a:t>Future SRF R&amp;D identified</a:t>
            </a:r>
          </a:p>
          <a:p>
            <a:pPr lvl="1"/>
            <a:r>
              <a:rPr lang="en-US" dirty="0" smtClean="0"/>
              <a:t>Control field emission reliably</a:t>
            </a:r>
          </a:p>
          <a:p>
            <a:pPr lvl="1"/>
            <a:r>
              <a:rPr lang="en-US" dirty="0" smtClean="0"/>
              <a:t>High gradient cavity with high Q0</a:t>
            </a:r>
          </a:p>
          <a:p>
            <a:pPr lvl="1"/>
            <a:r>
              <a:rPr lang="en-US" dirty="0" smtClean="0"/>
              <a:t>Inexpensive SRF fabrication and processing  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Technical Goals for TD Phase </a:t>
            </a:r>
            <a:endParaRPr kumimoji="1" lang="ja-JP" altLang="en-US" b="1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211667" y="1230489"/>
            <a:ext cx="8565443" cy="4800600"/>
          </a:xfrm>
        </p:spPr>
        <p:txBody>
          <a:bodyPr/>
          <a:lstStyle/>
          <a:p>
            <a:r>
              <a:rPr kumimoji="1" lang="en-US" altLang="ja-JP" dirty="0" smtClean="0"/>
              <a:t>SCRF Technology</a:t>
            </a:r>
          </a:p>
          <a:p>
            <a:pPr lvl="1"/>
            <a:r>
              <a:rPr kumimoji="1" lang="en-US" altLang="ja-JP" dirty="0" smtClean="0"/>
              <a:t>Cavity: High Gradient R</a:t>
            </a:r>
            <a:r>
              <a:rPr kumimoji="1" lang="en-US" altLang="ja-JP" dirty="0"/>
              <a:t>&amp;</a:t>
            </a:r>
            <a:r>
              <a:rPr kumimoji="1" lang="en-US" altLang="ja-JP" dirty="0" smtClean="0"/>
              <a:t>D to:</a:t>
            </a:r>
          </a:p>
          <a:p>
            <a:pPr lvl="2"/>
            <a:r>
              <a:rPr kumimoji="1" lang="en-US" altLang="ja-JP" dirty="0" smtClean="0"/>
              <a:t>35 MV/m with </a:t>
            </a:r>
            <a:r>
              <a:rPr kumimoji="1" lang="en-US" altLang="ja-JP" dirty="0"/>
              <a:t>50</a:t>
            </a:r>
            <a:r>
              <a:rPr kumimoji="1" lang="en-US" altLang="ja-JP" dirty="0" smtClean="0"/>
              <a:t>% yield by </a:t>
            </a:r>
            <a:r>
              <a:rPr kumimoji="1" lang="en-US" altLang="ja-JP" dirty="0"/>
              <a:t>2010 </a:t>
            </a:r>
            <a:r>
              <a:rPr kumimoji="1" lang="en-US" altLang="ja-JP" dirty="0" smtClean="0"/>
              <a:t>,</a:t>
            </a:r>
            <a:r>
              <a:rPr kumimoji="1" lang="en-US" altLang="ja-JP" dirty="0"/>
              <a:t> </a:t>
            </a:r>
            <a:r>
              <a:rPr kumimoji="1" lang="en-US" altLang="ja-JP" dirty="0" smtClean="0"/>
              <a:t>and </a:t>
            </a:r>
            <a:r>
              <a:rPr kumimoji="1" lang="en-US" altLang="ja-JP" dirty="0"/>
              <a:t>90% by </a:t>
            </a:r>
            <a:r>
              <a:rPr kumimoji="1" lang="en-US" altLang="ja-JP" dirty="0" smtClean="0"/>
              <a:t>2012 (TDR)</a:t>
            </a:r>
            <a:endParaRPr kumimoji="1" lang="en-US" altLang="ja-JP" dirty="0"/>
          </a:p>
          <a:p>
            <a:pPr lvl="2"/>
            <a:r>
              <a:rPr kumimoji="1" lang="en-US" altLang="ja-JP" dirty="0" smtClean="0"/>
              <a:t>Manufacturing  with cost effective design </a:t>
            </a:r>
          </a:p>
          <a:p>
            <a:pPr lvl="1"/>
            <a:r>
              <a:rPr kumimoji="1" lang="en-US" altLang="ja-JP" dirty="0" err="1" smtClean="0"/>
              <a:t>Cryomodule</a:t>
            </a:r>
            <a:r>
              <a:rPr kumimoji="1" lang="en-US" altLang="ja-JP" dirty="0" smtClean="0"/>
              <a:t> performance including HLRF, and LLRF </a:t>
            </a:r>
          </a:p>
          <a:p>
            <a:r>
              <a:rPr kumimoji="1" lang="en-US" altLang="ja-JP" dirty="0" smtClean="0"/>
              <a:t>System Test with ILC-like Beam</a:t>
            </a:r>
          </a:p>
          <a:p>
            <a:pPr lvl="1"/>
            <a:r>
              <a:rPr kumimoji="1" lang="en-US" altLang="ja-JP" dirty="0" smtClean="0"/>
              <a:t>ILC-like beam acceleration </a:t>
            </a:r>
          </a:p>
          <a:p>
            <a:pPr lvl="2"/>
            <a:r>
              <a:rPr kumimoji="1" lang="en-US" altLang="ja-JP" dirty="0" smtClean="0"/>
              <a:t>9 mA: FLASH</a:t>
            </a:r>
          </a:p>
          <a:p>
            <a:pPr lvl="2"/>
            <a:r>
              <a:rPr kumimoji="1" lang="en-US" altLang="ja-JP" dirty="0" smtClean="0"/>
              <a:t>1 </a:t>
            </a:r>
            <a:r>
              <a:rPr kumimoji="1" lang="en-US" altLang="ja-JP" dirty="0" err="1" smtClean="0"/>
              <a:t>ms</a:t>
            </a:r>
            <a:r>
              <a:rPr kumimoji="1" lang="en-US" altLang="ja-JP" dirty="0" smtClean="0"/>
              <a:t>: STF2 - Quantum Beam </a:t>
            </a:r>
          </a:p>
          <a:p>
            <a:pPr lvl="2"/>
            <a:r>
              <a:rPr kumimoji="1" lang="en-US" altLang="ja-JP" dirty="0" smtClean="0"/>
              <a:t>Ultra-low beam </a:t>
            </a:r>
            <a:r>
              <a:rPr kumimoji="1" lang="en-US" altLang="ja-JP" dirty="0" err="1" smtClean="0"/>
              <a:t>emittance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Cesr</a:t>
            </a:r>
            <a:r>
              <a:rPr kumimoji="1" lang="en-US" altLang="ja-JP" dirty="0" smtClean="0"/>
              <a:t>-TA, ATF</a:t>
            </a:r>
          </a:p>
          <a:p>
            <a:pPr lvl="2"/>
            <a:r>
              <a:rPr kumimoji="1" lang="en-US" altLang="ja-JP" dirty="0" smtClean="0"/>
              <a:t>Ultra-small beam size at Final </a:t>
            </a:r>
            <a:r>
              <a:rPr kumimoji="1" lang="en-US" altLang="ja-JP" dirty="0" err="1" smtClean="0"/>
              <a:t>FOcusing</a:t>
            </a:r>
            <a:r>
              <a:rPr kumimoji="1" lang="en-US" altLang="ja-JP" dirty="0" smtClean="0"/>
              <a:t>: ATF2  	 </a:t>
            </a:r>
          </a:p>
          <a:p>
            <a:pPr lvl="1"/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32503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44152137"/>
              </p:ext>
            </p:extLst>
          </p:nvPr>
        </p:nvGraphicFramePr>
        <p:xfrm>
          <a:off x="381001" y="914400"/>
          <a:ext cx="8610599" cy="5153977"/>
        </p:xfrm>
        <a:graphic>
          <a:graphicData uri="http://schemas.openxmlformats.org/drawingml/2006/table">
            <a:tbl>
              <a:tblPr/>
              <a:tblGrid>
                <a:gridCol w="2514600"/>
                <a:gridCol w="820876"/>
                <a:gridCol w="648869"/>
                <a:gridCol w="463951"/>
                <a:gridCol w="478864"/>
                <a:gridCol w="520288"/>
                <a:gridCol w="457323"/>
                <a:gridCol w="613078"/>
                <a:gridCol w="1057146"/>
                <a:gridCol w="1035604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v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. 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to 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reach 35 MV/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m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NML/ASTA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QB, STF2 (KEK)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Communication with industry: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1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Visit Venders (2009),  Organize Workshop (2010)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visit and communication, Organize 2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workshop (2011)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3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communication and study contracted with selected vender (2011-2012)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47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山形 8"/>
          <p:cNvSpPr>
            <a:spLocks noChangeArrowheads="1"/>
          </p:cNvSpPr>
          <p:nvPr/>
        </p:nvSpPr>
        <p:spPr bwMode="auto">
          <a:xfrm>
            <a:off x="42333" y="2065867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Rongli Geng</a:t>
            </a: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LCWS12, 10/22-26, 2012</a:t>
            </a:r>
            <a:endParaRPr lang="en-US" altLang="ja-JP"/>
          </a:p>
        </p:txBody>
      </p:sp>
      <p:cxnSp>
        <p:nvCxnSpPr>
          <p:cNvPr id="11" name="直線コネクタ 10"/>
          <p:cNvCxnSpPr/>
          <p:nvPr/>
        </p:nvCxnSpPr>
        <p:spPr bwMode="auto">
          <a:xfrm rot="5400000">
            <a:off x="5939983" y="3597540"/>
            <a:ext cx="5621866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7261562" y="2829469"/>
            <a:ext cx="145007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We are here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  <p:cxnSp>
        <p:nvCxnSpPr>
          <p:cNvPr id="16" name="直線矢印コネクタ 15"/>
          <p:cNvCxnSpPr/>
          <p:nvPr/>
        </p:nvCxnSpPr>
        <p:spPr bwMode="auto">
          <a:xfrm rot="16200000" flipH="1">
            <a:off x="8584393" y="591859"/>
            <a:ext cx="338693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0998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620000" cy="914400"/>
          </a:xfrm>
        </p:spPr>
        <p:txBody>
          <a:bodyPr/>
          <a:lstStyle/>
          <a:p>
            <a:r>
              <a:rPr lang="en-US" sz="3200" b="1" dirty="0" smtClean="0"/>
              <a:t>Global Cavity Gradient Results - EU</a:t>
            </a:r>
            <a:endParaRPr lang="en-US" sz="32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8434" name="Picture 2" descr="C:\ILC TDR\Figure 3.3-3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7772400" cy="442858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8600" y="5638800"/>
            <a:ext cx="8835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DESY data, D. </a:t>
            </a:r>
            <a:r>
              <a:rPr lang="en-US" sz="2800" dirty="0" err="1" smtClean="0"/>
              <a:t>Reschke</a:t>
            </a:r>
            <a:r>
              <a:rPr lang="en-US" sz="2800" dirty="0" smtClean="0"/>
              <a:t> et al., SRF2009, TUPPO051.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8001000" cy="914400"/>
          </a:xfrm>
        </p:spPr>
        <p:txBody>
          <a:bodyPr/>
          <a:lstStyle/>
          <a:p>
            <a:r>
              <a:rPr lang="en-US" sz="2800" b="1" dirty="0" smtClean="0"/>
              <a:t>Global Cavity Gradient Results - Americas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C78E-40B4-684F-889A-573585B42FA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482" name="Picture 2" descr="C:\IPAC2011\MOPC111f1.t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9804"/>
          <a:stretch>
            <a:fillRect/>
          </a:stretch>
        </p:blipFill>
        <p:spPr bwMode="auto">
          <a:xfrm>
            <a:off x="533400" y="866870"/>
            <a:ext cx="7924800" cy="492433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1000" y="5801380"/>
            <a:ext cx="8363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JLAB data, R.L. Geng et al., IPAC2011, MOPC111.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23450</TotalTime>
  <Words>5109</Words>
  <Application>Microsoft Macintosh PowerPoint</Application>
  <PresentationFormat>On-screen Show (4:3)</PresentationFormat>
  <Paragraphs>824</Paragraphs>
  <Slides>53</Slides>
  <Notes>6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56" baseType="lpstr">
      <vt:lpstr>Blank Presentation</vt:lpstr>
      <vt:lpstr>???</vt:lpstr>
      <vt:lpstr>!OLE_LINK1</vt:lpstr>
      <vt:lpstr>SRF Technical Status  and Future R&amp;D</vt:lpstr>
      <vt:lpstr>Acknowledgement</vt:lpstr>
      <vt:lpstr>Outline</vt:lpstr>
      <vt:lpstr>Outline</vt:lpstr>
      <vt:lpstr>SCRF Technology Required</vt:lpstr>
      <vt:lpstr>Technical Goals for TD Phase </vt:lpstr>
      <vt:lpstr>Global Plan for SCRF R&amp;D</vt:lpstr>
      <vt:lpstr>Global Cavity Gradient Results - EU</vt:lpstr>
      <vt:lpstr>Global Cavity Gradient Results - Americas</vt:lpstr>
      <vt:lpstr>Global Cavity Gradient Results - Asia</vt:lpstr>
      <vt:lpstr>Gradient Limit Understanding and Control </vt:lpstr>
      <vt:lpstr>Gradient Limit Understanding and Control </vt:lpstr>
      <vt:lpstr>Gradient Limit Understanding and Control  </vt:lpstr>
      <vt:lpstr>Global Progress in Cavity Gradient Yield  </vt:lpstr>
      <vt:lpstr>Demonstration of 90% Yield  at 38 MV/m w/ Q0 ≥ 8E9</vt:lpstr>
      <vt:lpstr>Slide 16</vt:lpstr>
      <vt:lpstr>Gradient Summary</vt:lpstr>
      <vt:lpstr>Progress in SCRF System Tests  </vt:lpstr>
      <vt:lpstr>FLASH 9mA Expt achievements:  2009-mid 2012</vt:lpstr>
      <vt:lpstr>Slide 20</vt:lpstr>
      <vt:lpstr>CM Test in Progress at Fermilab</vt:lpstr>
      <vt:lpstr>Progress in Industrial Participation to  ILC Cavity Production</vt:lpstr>
      <vt:lpstr>Outline</vt:lpstr>
      <vt:lpstr>Slide 24</vt:lpstr>
      <vt:lpstr>Field Emission Understanding and Control</vt:lpstr>
      <vt:lpstr>Future R&amp;D on Field Emission</vt:lpstr>
      <vt:lpstr>Locating Field Emitter in 9-cell Cavity </vt:lpstr>
      <vt:lpstr>Fundamental FE Studies</vt:lpstr>
      <vt:lpstr>Very High Gradient with High Q0</vt:lpstr>
      <vt:lpstr>Slide 30</vt:lpstr>
      <vt:lpstr>High Gradient via New Shapes</vt:lpstr>
      <vt:lpstr>Slide 32</vt:lpstr>
      <vt:lpstr>IHEP 1.3 GHz 9-cell Cavities</vt:lpstr>
      <vt:lpstr>Slide 34</vt:lpstr>
      <vt:lpstr>First LSF 9-cell Cavity Fabrication at JLAB</vt:lpstr>
      <vt:lpstr>High Gradient via Materials</vt:lpstr>
      <vt:lpstr>Slide 37</vt:lpstr>
      <vt:lpstr>High Gradient via Multi-Layer</vt:lpstr>
      <vt:lpstr>Coating Infrastructures</vt:lpstr>
      <vt:lpstr>Very High Gradient with High Q0</vt:lpstr>
      <vt:lpstr>High Q0 via Large Grain Nb</vt:lpstr>
      <vt:lpstr>High Q0 via Large-Grain Nb</vt:lpstr>
      <vt:lpstr>Inexpensive SRF Fab. &amp; Proc. </vt:lpstr>
      <vt:lpstr>Slide 44</vt:lpstr>
      <vt:lpstr>Automated Optical Inspection</vt:lpstr>
      <vt:lpstr>Seamless Cavity</vt:lpstr>
      <vt:lpstr>Mechanical Abrasive Polishing CBP</vt:lpstr>
      <vt:lpstr>Slide 48</vt:lpstr>
      <vt:lpstr>Vertical Electropolishing at SACLAY </vt:lpstr>
      <vt:lpstr>Fundamental SRF Issues</vt:lpstr>
      <vt:lpstr>Slide 51</vt:lpstr>
      <vt:lpstr>Slide 52</vt:lpstr>
      <vt:lpstr>Summary</vt:lpstr>
    </vt:vector>
  </TitlesOfParts>
  <Company>Cornell LEPP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Rongli Geng</cp:lastModifiedBy>
  <cp:revision>705</cp:revision>
  <dcterms:created xsi:type="dcterms:W3CDTF">2012-10-23T12:25:48Z</dcterms:created>
  <dcterms:modified xsi:type="dcterms:W3CDTF">2012-10-23T12:29:41Z</dcterms:modified>
</cp:coreProperties>
</file>