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64" r:id="rId5"/>
    <p:sldId id="265" r:id="rId6"/>
    <p:sldId id="266" r:id="rId7"/>
    <p:sldId id="267" r:id="rId8"/>
    <p:sldId id="259" r:id="rId9"/>
    <p:sldId id="261" r:id="rId10"/>
    <p:sldId id="271" r:id="rId11"/>
    <p:sldId id="260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96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450A-3AB1-47DC-A109-0DCA7280DE96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5275-00B8-4E8F-98C6-E5970C4B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383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450A-3AB1-47DC-A109-0DCA7280DE96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5275-00B8-4E8F-98C6-E5970C4B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03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450A-3AB1-47DC-A109-0DCA7280DE96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5275-00B8-4E8F-98C6-E5970C4B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648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70A2B-4E9E-485E-9DF0-5DCB4FB6D3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165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DF16B-B5BE-47B4-84B3-3D1C53E24BF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419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E9124-9B38-4F06-9AD7-77A10936B54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4297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1268413"/>
            <a:ext cx="417195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81525-6972-4BD2-A4A4-C29F4BEEBAF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743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7FBE4-4368-4B53-A196-056B322C938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9300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06637-E496-4934-8F80-04F2992770E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9859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F5A2E2-FFD1-424B-9D6F-A6293A537FF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2537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678FC-6888-4086-9916-91D039A424A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789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450A-3AB1-47DC-A109-0DCA7280DE96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5275-00B8-4E8F-98C6-E5970C4B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5554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4FE0-E52E-4AC8-8FF7-055F388345C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1327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31F99-A612-4D31-8A63-489363EF88A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9681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075" y="188913"/>
            <a:ext cx="2124075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219825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762B0-F7D1-49E2-803F-0784C871915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445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9038" y="188913"/>
            <a:ext cx="6911975" cy="706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23850" y="1268413"/>
            <a:ext cx="8496300" cy="48577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705F9FE-1BF0-4818-A346-C759C8A9DCD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240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450A-3AB1-47DC-A109-0DCA7280DE96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5275-00B8-4E8F-98C6-E5970C4B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995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450A-3AB1-47DC-A109-0DCA7280DE96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5275-00B8-4E8F-98C6-E5970C4B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28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450A-3AB1-47DC-A109-0DCA7280DE96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5275-00B8-4E8F-98C6-E5970C4B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142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450A-3AB1-47DC-A109-0DCA7280DE96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5275-00B8-4E8F-98C6-E5970C4B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480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450A-3AB1-47DC-A109-0DCA7280DE96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5275-00B8-4E8F-98C6-E5970C4B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303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450A-3AB1-47DC-A109-0DCA7280DE96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5275-00B8-4E8F-98C6-E5970C4B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35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450A-3AB1-47DC-A109-0DCA7280DE96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5275-00B8-4E8F-98C6-E5970C4B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319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hyperlink" Target="http://doc.cern.ch/archive/electronic/cern/others/PHO/photo-bul/bul-pho-2007-046_01.jpg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4450A-3AB1-47DC-A109-0DCA7280DE96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45275-00B8-4E8F-98C6-E5970C4B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356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9038" y="188913"/>
            <a:ext cx="6911975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268413"/>
            <a:ext cx="84963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FD987AA-B004-4533-AE74-55DF45F13B24}" type="slidenum">
              <a:rPr lang="en-US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3" name="Picture 9" descr="photo-bul/bul-pho-2007-046">
            <a:hlinkClick r:id="rId14"/>
          </p:cNvPr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4925" y="57150"/>
            <a:ext cx="931863" cy="912813"/>
          </a:xfrm>
          <a:prstGeom prst="rect">
            <a:avLst/>
          </a:prstGeom>
          <a:noFill/>
        </p:spPr>
      </p:pic>
      <p:pic>
        <p:nvPicPr>
          <p:cNvPr id="1039" name="Picture 15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16913" y="44450"/>
            <a:ext cx="752475" cy="7588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8223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62000"/>
            <a:ext cx="7772400" cy="1470025"/>
          </a:xfrm>
        </p:spPr>
        <p:txBody>
          <a:bodyPr/>
          <a:lstStyle/>
          <a:p>
            <a:r>
              <a:rPr lang="en-US" dirty="0" smtClean="0"/>
              <a:t>Project </a:t>
            </a:r>
            <a:r>
              <a:rPr lang="en-US" dirty="0"/>
              <a:t>Cost </a:t>
            </a:r>
            <a:r>
              <a:rPr lang="en-US" dirty="0"/>
              <a:t>Basis </a:t>
            </a:r>
            <a:r>
              <a:rPr lang="en-US" dirty="0" smtClean="0"/>
              <a:t>and Schedule Summary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G. Dugan</a:t>
            </a:r>
          </a:p>
          <a:p>
            <a:r>
              <a:rPr lang="en-US" dirty="0" smtClean="0"/>
              <a:t>LCWS12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376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Overall</a:t>
            </a:r>
            <a:r>
              <a:rPr lang="fr-CH" dirty="0" smtClean="0"/>
              <a:t>  CLIC construction </a:t>
            </a:r>
            <a:r>
              <a:rPr lang="fr-CH" dirty="0" err="1" smtClean="0"/>
              <a:t>schedule</a:t>
            </a:r>
            <a:r>
              <a:rPr lang="fr-CH" dirty="0" smtClean="0"/>
              <a:t> - Scenario A</a:t>
            </a:r>
            <a:endParaRPr lang="en-US" dirty="0"/>
          </a:p>
        </p:txBody>
      </p:sp>
      <p:sp>
        <p:nvSpPr>
          <p:cNvPr id="4" name="Text Box 62"/>
          <p:cNvSpPr txBox="1">
            <a:spLocks noChangeArrowheads="1"/>
          </p:cNvSpPr>
          <p:nvPr/>
        </p:nvSpPr>
        <p:spPr bwMode="auto">
          <a:xfrm>
            <a:off x="7236296" y="1268760"/>
            <a:ext cx="1439863" cy="317500"/>
          </a:xfrm>
          <a:prstGeom prst="rect">
            <a:avLst/>
          </a:prstGeom>
          <a:solidFill>
            <a:schemeClr val="bg1"/>
          </a:solidFill>
          <a:ln w="12700">
            <a:solidFill>
              <a:srgbClr val="0066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fr-CH" sz="1400" dirty="0">
                <a:solidFill>
                  <a:srgbClr val="0066CC"/>
                </a:solidFill>
              </a:rPr>
              <a:t>K. Foraz</a:t>
            </a:r>
            <a:endParaRPr lang="en-US" sz="1400" dirty="0">
              <a:solidFill>
                <a:srgbClr val="0066CC"/>
              </a:solidFill>
            </a:endParaRPr>
          </a:p>
        </p:txBody>
      </p:sp>
      <p:grpSp>
        <p:nvGrpSpPr>
          <p:cNvPr id="3" name="Group 7"/>
          <p:cNvGrpSpPr/>
          <p:nvPr/>
        </p:nvGrpSpPr>
        <p:grpSpPr>
          <a:xfrm>
            <a:off x="251520" y="1608162"/>
            <a:ext cx="8449568" cy="4629150"/>
            <a:chOff x="251520" y="1608162"/>
            <a:chExt cx="8449568" cy="4629150"/>
          </a:xfrm>
        </p:grpSpPr>
        <p:pic>
          <p:nvPicPr>
            <p:cNvPr id="1024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2913" y="1608162"/>
              <a:ext cx="8258175" cy="4629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Group 4"/>
            <p:cNvGrpSpPr/>
            <p:nvPr/>
          </p:nvGrpSpPr>
          <p:grpSpPr>
            <a:xfrm>
              <a:off x="251520" y="1628800"/>
              <a:ext cx="864096" cy="1368152"/>
              <a:chOff x="251520" y="1268760"/>
              <a:chExt cx="864096" cy="1368152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>
                <a:off x="251520" y="1340768"/>
                <a:ext cx="0" cy="129614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/>
              <p:cNvSpPr txBox="1"/>
              <p:nvPr/>
            </p:nvSpPr>
            <p:spPr>
              <a:xfrm>
                <a:off x="251520" y="1268760"/>
                <a:ext cx="86409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1600" b="1" dirty="0" err="1">
                    <a:solidFill>
                      <a:srgbClr val="000000"/>
                    </a:solidFill>
                  </a:rPr>
                  <a:t>Years</a:t>
                </a:r>
                <a:endParaRPr lang="en-US" sz="1600" b="1" dirty="0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6613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143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0778A-7336-4E0D-B9DB-7F5B9EE01FD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Both ILC and CLIC cost estimates have similar generic scope definitions and both use the value estimating methodology. </a:t>
            </a:r>
          </a:p>
          <a:p>
            <a:r>
              <a:rPr lang="en-US" dirty="0" smtClean="0"/>
              <a:t>ILC TDR cost estimate not yet available </a:t>
            </a:r>
          </a:p>
          <a:p>
            <a:pPr lvl="1"/>
            <a:r>
              <a:rPr lang="en-US" dirty="0" smtClean="0"/>
              <a:t>Escalated RDR is 7.3 BUSD (2012) + 14,200 FTE-years. </a:t>
            </a:r>
          </a:p>
          <a:p>
            <a:pPr lvl="1"/>
            <a:r>
              <a:rPr lang="en-US" dirty="0" smtClean="0"/>
              <a:t>Schedule: 9 years from project start to beam commissioning</a:t>
            </a:r>
          </a:p>
          <a:p>
            <a:r>
              <a:rPr lang="en-US" dirty="0" smtClean="0"/>
              <a:t>CLIC CDR </a:t>
            </a:r>
            <a:r>
              <a:rPr lang="en-US" dirty="0"/>
              <a:t>cost estimate </a:t>
            </a:r>
            <a:r>
              <a:rPr lang="en-US" dirty="0" smtClean="0"/>
              <a:t>published</a:t>
            </a:r>
            <a:endParaRPr lang="en-US" dirty="0"/>
          </a:p>
          <a:p>
            <a:pPr lvl="1"/>
            <a:r>
              <a:rPr lang="en-US" dirty="0" smtClean="0"/>
              <a:t>500 </a:t>
            </a:r>
            <a:r>
              <a:rPr lang="en-US" dirty="0" err="1" smtClean="0"/>
              <a:t>GeV</a:t>
            </a:r>
            <a:r>
              <a:rPr lang="en-US" dirty="0" smtClean="0"/>
              <a:t> scenario A: </a:t>
            </a:r>
            <a:r>
              <a:rPr lang="en-US" dirty="0">
                <a:solidFill>
                  <a:srgbClr val="000000"/>
                </a:solidFill>
              </a:rPr>
              <a:t>8.3 +1.9 -1.4 </a:t>
            </a:r>
            <a:r>
              <a:rPr lang="en-US" dirty="0" smtClean="0">
                <a:solidFill>
                  <a:srgbClr val="000000"/>
                </a:solidFill>
              </a:rPr>
              <a:t>BCHF (2011) +15,700 FTE-years</a:t>
            </a:r>
          </a:p>
          <a:p>
            <a:pPr lvl="1"/>
            <a:r>
              <a:rPr lang="en-US" dirty="0"/>
              <a:t>500 </a:t>
            </a:r>
            <a:r>
              <a:rPr lang="en-US" dirty="0" err="1"/>
              <a:t>GeV</a:t>
            </a:r>
            <a:r>
              <a:rPr lang="en-US" dirty="0"/>
              <a:t> scenario </a:t>
            </a:r>
            <a:r>
              <a:rPr lang="en-US" dirty="0" smtClean="0"/>
              <a:t>B: </a:t>
            </a:r>
            <a:r>
              <a:rPr lang="en-US" dirty="0">
                <a:solidFill>
                  <a:srgbClr val="000000"/>
                </a:solidFill>
              </a:rPr>
              <a:t>7.4 +1.7 -1.3 </a:t>
            </a:r>
            <a:r>
              <a:rPr lang="en-US" dirty="0" smtClean="0">
                <a:solidFill>
                  <a:srgbClr val="000000"/>
                </a:solidFill>
              </a:rPr>
              <a:t>BCHF (2011</a:t>
            </a:r>
            <a:r>
              <a:rPr lang="en-US" dirty="0">
                <a:solidFill>
                  <a:srgbClr val="000000"/>
                </a:solidFill>
              </a:rPr>
              <a:t>) +</a:t>
            </a:r>
            <a:r>
              <a:rPr lang="en-US" dirty="0" smtClean="0">
                <a:solidFill>
                  <a:srgbClr val="000000"/>
                </a:solidFill>
              </a:rPr>
              <a:t>14,100 FTE-years</a:t>
            </a:r>
            <a:endParaRPr lang="en-US" dirty="0"/>
          </a:p>
          <a:p>
            <a:pPr lvl="1"/>
            <a:r>
              <a:rPr lang="en-US" dirty="0"/>
              <a:t>Schedule: </a:t>
            </a:r>
            <a:r>
              <a:rPr lang="en-US" dirty="0" smtClean="0"/>
              <a:t>6 years from </a:t>
            </a:r>
            <a:r>
              <a:rPr lang="en-US" dirty="0"/>
              <a:t>project start to beam </a:t>
            </a:r>
            <a:r>
              <a:rPr lang="en-US" dirty="0" smtClean="0"/>
              <a:t>commissioning</a:t>
            </a:r>
          </a:p>
          <a:p>
            <a:pPr lvl="1"/>
            <a:r>
              <a:rPr lang="fr-CH" dirty="0" err="1"/>
              <a:t>Scaled</a:t>
            </a:r>
            <a:r>
              <a:rPr lang="fr-CH" dirty="0"/>
              <a:t> value for CLIC </a:t>
            </a:r>
            <a:r>
              <a:rPr lang="fr-CH" dirty="0" err="1"/>
              <a:t>at</a:t>
            </a:r>
            <a:r>
              <a:rPr lang="fr-CH" dirty="0"/>
              <a:t> 1.5 </a:t>
            </a:r>
            <a:r>
              <a:rPr lang="fr-CH" dirty="0" err="1"/>
              <a:t>TeV</a:t>
            </a:r>
            <a:r>
              <a:rPr lang="fr-CH" dirty="0"/>
              <a:t> CM </a:t>
            </a:r>
            <a:r>
              <a:rPr lang="fr-CH" dirty="0" err="1"/>
              <a:t>gives</a:t>
            </a:r>
            <a:r>
              <a:rPr lang="fr-CH" dirty="0"/>
              <a:t> </a:t>
            </a:r>
            <a:r>
              <a:rPr lang="fr-CH" dirty="0" err="1"/>
              <a:t>access</a:t>
            </a:r>
            <a:r>
              <a:rPr lang="fr-CH" dirty="0"/>
              <a:t> to </a:t>
            </a:r>
            <a:r>
              <a:rPr lang="fr-CH" dirty="0" err="1"/>
              <a:t>incremental</a:t>
            </a:r>
            <a:r>
              <a:rPr lang="fr-CH" dirty="0"/>
              <a:t> </a:t>
            </a:r>
            <a:r>
              <a:rPr lang="fr-CH" dirty="0" err="1"/>
              <a:t>cost</a:t>
            </a:r>
            <a:r>
              <a:rPr lang="fr-CH" dirty="0"/>
              <a:t> </a:t>
            </a:r>
            <a:r>
              <a:rPr lang="fr-CH" dirty="0" err="1"/>
              <a:t>above</a:t>
            </a:r>
            <a:r>
              <a:rPr lang="fr-CH" dirty="0"/>
              <a:t> 500 </a:t>
            </a:r>
            <a:r>
              <a:rPr lang="fr-CH" dirty="0" err="1"/>
              <a:t>GeV</a:t>
            </a:r>
            <a:r>
              <a:rPr lang="fr-CH" dirty="0"/>
              <a:t> of ~4 MCHF/</a:t>
            </a:r>
            <a:r>
              <a:rPr lang="fr-CH" dirty="0" err="1"/>
              <a:t>GeV</a:t>
            </a:r>
            <a:r>
              <a:rPr lang="fr-CH" dirty="0"/>
              <a:t> CM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003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and schedule summary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447800"/>
            <a:ext cx="7620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Presentations: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ILC Cost Methodology (15)- G. Dugan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ILC Cost Basis (15) – G. Dugan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ILC Schedule (15) – E. Patterson (slides from M. </a:t>
            </a:r>
            <a:r>
              <a:rPr lang="en-US" sz="2400" dirty="0" err="1" smtClean="0"/>
              <a:t>Gastal</a:t>
            </a:r>
            <a:r>
              <a:rPr lang="en-US" sz="2400" dirty="0" smtClean="0"/>
              <a:t>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CLIC Schedule and Cost (45) – P. Lebrun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This summary: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smtClean="0"/>
              <a:t>Common features: scope, methodology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smtClean="0"/>
              <a:t>ILC specific: Escalated RDR Value, schedule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smtClean="0"/>
              <a:t>CLIC specific: 500 </a:t>
            </a:r>
            <a:r>
              <a:rPr lang="en-US" sz="2400" dirty="0" err="1" smtClean="0"/>
              <a:t>GeV</a:t>
            </a:r>
            <a:r>
              <a:rPr lang="en-US" sz="2400" dirty="0" smtClean="0"/>
              <a:t> scenarios, CDR Value, schedule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77574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086600" cy="9144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Scope of </a:t>
            </a:r>
            <a:r>
              <a:rPr lang="en-US" sz="2800" dirty="0"/>
              <a:t>the </a:t>
            </a:r>
            <a:r>
              <a:rPr lang="en-US" sz="2800" dirty="0" smtClean="0"/>
              <a:t>estimates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410200"/>
          </a:xfrm>
        </p:spPr>
        <p:txBody>
          <a:bodyPr>
            <a:noAutofit/>
          </a:bodyPr>
          <a:lstStyle/>
          <a:p>
            <a:r>
              <a:rPr lang="en-US" sz="1800" b="0" dirty="0" smtClean="0"/>
              <a:t>Included in ILC TDR:  </a:t>
            </a:r>
          </a:p>
          <a:p>
            <a:pPr lvl="1"/>
            <a:r>
              <a:rPr lang="en-US" sz="1800" dirty="0"/>
              <a:t>The cost estimate covers only the construction cost for the 500 </a:t>
            </a:r>
            <a:r>
              <a:rPr lang="en-US" sz="1800" dirty="0" err="1"/>
              <a:t>GeV</a:t>
            </a:r>
            <a:r>
              <a:rPr lang="en-US" sz="1800" dirty="0"/>
              <a:t> accelerator systems as detailed in the TDR. </a:t>
            </a:r>
          </a:p>
          <a:p>
            <a:pPr lvl="1"/>
            <a:r>
              <a:rPr lang="en-US" sz="1800" b="0" dirty="0" smtClean="0"/>
              <a:t>Costs </a:t>
            </a:r>
            <a:r>
              <a:rPr lang="en-US" sz="1800" b="0" dirty="0"/>
              <a:t>for upgrading the machine to 1 </a:t>
            </a:r>
            <a:r>
              <a:rPr lang="en-US" sz="1800" b="0" dirty="0" err="1"/>
              <a:t>TeV</a:t>
            </a:r>
            <a:r>
              <a:rPr lang="en-US" sz="1800" b="0" dirty="0"/>
              <a:t> are not included, except the cost of those systems which would be very difficult to provide after construction of the 500 </a:t>
            </a:r>
            <a:r>
              <a:rPr lang="en-US" sz="1800" b="0" dirty="0" err="1"/>
              <a:t>GeV</a:t>
            </a:r>
            <a:r>
              <a:rPr lang="en-US" sz="1800" b="0" dirty="0"/>
              <a:t> </a:t>
            </a:r>
            <a:r>
              <a:rPr lang="en-US" sz="1800" b="0" dirty="0" smtClean="0"/>
              <a:t>machine (e.g., beam dumps, BDS length).</a:t>
            </a:r>
          </a:p>
          <a:p>
            <a:r>
              <a:rPr lang="en-US" sz="1800" dirty="0"/>
              <a:t>Included in </a:t>
            </a:r>
            <a:r>
              <a:rPr lang="en-US" sz="1800" dirty="0" smtClean="0"/>
              <a:t>CLIC CDR:  </a:t>
            </a:r>
          </a:p>
          <a:p>
            <a:pPr lvl="1"/>
            <a:r>
              <a:rPr lang="fr-CH" sz="1800" dirty="0" smtClean="0"/>
              <a:t>The </a:t>
            </a:r>
            <a:r>
              <a:rPr lang="fr-CH" sz="1800" dirty="0"/>
              <a:t>basic </a:t>
            </a:r>
            <a:r>
              <a:rPr lang="fr-CH" sz="1800" dirty="0" err="1"/>
              <a:t>parameters</a:t>
            </a:r>
            <a:r>
              <a:rPr lang="fr-CH" sz="1800" dirty="0"/>
              <a:t> for the CLIC CDR </a:t>
            </a:r>
            <a:r>
              <a:rPr lang="fr-CH" sz="1800" dirty="0" err="1"/>
              <a:t>study</a:t>
            </a:r>
            <a:r>
              <a:rPr lang="fr-CH" sz="1800" dirty="0"/>
              <a:t> are </a:t>
            </a:r>
            <a:r>
              <a:rPr lang="fr-CH" sz="1800" dirty="0" err="1"/>
              <a:t>optimized</a:t>
            </a:r>
            <a:r>
              <a:rPr lang="fr-CH" sz="1800" dirty="0"/>
              <a:t> for a collision </a:t>
            </a:r>
            <a:r>
              <a:rPr lang="fr-CH" sz="1800" dirty="0" err="1"/>
              <a:t>energy</a:t>
            </a:r>
            <a:r>
              <a:rPr lang="fr-CH" sz="1800" dirty="0"/>
              <a:t> of 3 </a:t>
            </a:r>
            <a:r>
              <a:rPr lang="fr-CH" sz="1800" dirty="0" err="1"/>
              <a:t>TeV</a:t>
            </a:r>
            <a:r>
              <a:rPr lang="fr-CH" sz="1800" dirty="0"/>
              <a:t> and a </a:t>
            </a:r>
            <a:r>
              <a:rPr lang="fr-CH" sz="1800" dirty="0" err="1"/>
              <a:t>peak</a:t>
            </a:r>
            <a:r>
              <a:rPr lang="fr-CH" sz="1800" dirty="0"/>
              <a:t> </a:t>
            </a:r>
            <a:r>
              <a:rPr lang="fr-CH" sz="1800" dirty="0" err="1"/>
              <a:t>luminosity</a:t>
            </a:r>
            <a:r>
              <a:rPr lang="fr-CH" sz="1800" dirty="0"/>
              <a:t> of 2 E34 cm</a:t>
            </a:r>
            <a:r>
              <a:rPr lang="fr-CH" sz="1800" baseline="30000" dirty="0"/>
              <a:t>-2</a:t>
            </a:r>
            <a:r>
              <a:rPr lang="fr-CH" sz="1800" dirty="0"/>
              <a:t> s</a:t>
            </a:r>
            <a:r>
              <a:rPr lang="fr-CH" sz="1800" baseline="30000" dirty="0"/>
              <a:t>-1</a:t>
            </a:r>
          </a:p>
          <a:p>
            <a:pPr lvl="1"/>
            <a:r>
              <a:rPr lang="fr-CH" sz="1800" dirty="0"/>
              <a:t>The </a:t>
            </a:r>
            <a:r>
              <a:rPr lang="fr-CH" sz="1800" dirty="0" err="1"/>
              <a:t>study</a:t>
            </a:r>
            <a:r>
              <a:rPr lang="fr-CH" sz="1800" dirty="0"/>
              <a:t> </a:t>
            </a:r>
            <a:r>
              <a:rPr lang="fr-CH" sz="1800" dirty="0" err="1"/>
              <a:t>includes</a:t>
            </a:r>
            <a:r>
              <a:rPr lang="fr-CH" sz="1800" dirty="0"/>
              <a:t> a first stage </a:t>
            </a:r>
            <a:r>
              <a:rPr lang="fr-CH" sz="1800" dirty="0" err="1"/>
              <a:t>at</a:t>
            </a:r>
            <a:r>
              <a:rPr lang="fr-CH" sz="1800" dirty="0"/>
              <a:t> 500 </a:t>
            </a:r>
            <a:r>
              <a:rPr lang="fr-CH" sz="1800" dirty="0" err="1"/>
              <a:t>GeV</a:t>
            </a:r>
            <a:r>
              <a:rPr lang="fr-CH" sz="1800" dirty="0"/>
              <a:t>, for </a:t>
            </a:r>
            <a:r>
              <a:rPr lang="fr-CH" sz="1800" dirty="0" err="1"/>
              <a:t>which</a:t>
            </a:r>
            <a:r>
              <a:rPr lang="fr-CH" sz="1800" dirty="0"/>
              <a:t> a single drive-</a:t>
            </a:r>
            <a:r>
              <a:rPr lang="fr-CH" sz="1800" dirty="0" err="1"/>
              <a:t>beam</a:t>
            </a:r>
            <a:r>
              <a:rPr lang="fr-CH" sz="1800" dirty="0"/>
              <a:t> production </a:t>
            </a:r>
            <a:r>
              <a:rPr lang="fr-CH" sz="1800" dirty="0" err="1"/>
              <a:t>complex</a:t>
            </a:r>
            <a:r>
              <a:rPr lang="fr-CH" sz="1800" dirty="0"/>
              <a:t> </a:t>
            </a:r>
            <a:r>
              <a:rPr lang="fr-CH" sz="1800" dirty="0" err="1"/>
              <a:t>is</a:t>
            </a:r>
            <a:r>
              <a:rPr lang="fr-CH" sz="1800" dirty="0"/>
              <a:t> </a:t>
            </a:r>
            <a:r>
              <a:rPr lang="fr-CH" sz="1800" dirty="0" err="1"/>
              <a:t>sufficient</a:t>
            </a:r>
            <a:r>
              <a:rPr lang="fr-CH" sz="1800" dirty="0"/>
              <a:t> to power </a:t>
            </a:r>
            <a:r>
              <a:rPr lang="fr-CH" sz="1800" dirty="0" err="1"/>
              <a:t>both</a:t>
            </a:r>
            <a:r>
              <a:rPr lang="fr-CH" sz="1800" dirty="0"/>
              <a:t> main </a:t>
            </a:r>
            <a:r>
              <a:rPr lang="fr-CH" sz="1800" dirty="0" err="1" smtClean="0"/>
              <a:t>linacs</a:t>
            </a:r>
            <a:r>
              <a:rPr lang="fr-CH" sz="1800" dirty="0" smtClean="0"/>
              <a:t>. </a:t>
            </a:r>
          </a:p>
          <a:p>
            <a:pPr lvl="1"/>
            <a:r>
              <a:rPr lang="fr-CH" sz="1800" dirty="0" err="1" smtClean="0"/>
              <a:t>Two</a:t>
            </a:r>
            <a:r>
              <a:rPr lang="fr-CH" sz="1800" dirty="0" smtClean="0"/>
              <a:t> </a:t>
            </a:r>
            <a:r>
              <a:rPr lang="fr-CH" sz="1800" dirty="0" err="1" smtClean="0"/>
              <a:t>staging</a:t>
            </a:r>
            <a:r>
              <a:rPr lang="fr-CH" sz="1800" dirty="0" smtClean="0"/>
              <a:t> scenarios have been </a:t>
            </a:r>
            <a:r>
              <a:rPr lang="fr-CH" sz="1800" dirty="0" err="1" smtClean="0"/>
              <a:t>studied</a:t>
            </a:r>
            <a:r>
              <a:rPr lang="fr-CH" sz="1800" dirty="0" smtClean="0"/>
              <a:t> and </a:t>
            </a:r>
            <a:r>
              <a:rPr lang="fr-CH" sz="1800" dirty="0" err="1" smtClean="0"/>
              <a:t>costed</a:t>
            </a:r>
            <a:r>
              <a:rPr lang="fr-CH" sz="1800" dirty="0" smtClean="0"/>
              <a:t>.</a:t>
            </a:r>
          </a:p>
          <a:p>
            <a:r>
              <a:rPr lang="en-US" sz="1800" dirty="0"/>
              <a:t>Not included in either estimate: </a:t>
            </a:r>
          </a:p>
          <a:p>
            <a:pPr lvl="1"/>
            <a:r>
              <a:rPr lang="en-US" sz="1800" dirty="0"/>
              <a:t>Detectors, project engineering, design, and R&amp;D prior to construction authorization, beam commissioning, pre-operation, operation, de-commissioning, taxes, contingency, and </a:t>
            </a:r>
            <a:r>
              <a:rPr lang="en-US" sz="1800" dirty="0" smtClean="0"/>
              <a:t>escalation during project construction. </a:t>
            </a:r>
            <a:endParaRPr lang="en-US" sz="1800" dirty="0"/>
          </a:p>
          <a:p>
            <a:pPr lvl="1"/>
            <a:r>
              <a:rPr lang="en-US" sz="1800" dirty="0"/>
              <a:t>Also excluded in </a:t>
            </a:r>
            <a:r>
              <a:rPr lang="en-US" sz="1800" dirty="0" smtClean="0"/>
              <a:t>CLIC estimate: </a:t>
            </a:r>
            <a:r>
              <a:rPr lang="en-US" sz="1800" dirty="0"/>
              <a:t>computing, general lab services and administration</a:t>
            </a:r>
            <a:endParaRPr lang="fr-CH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2687-2261-4B46-8468-D2B4A9D535C4}" type="datetime1">
              <a:rPr lang="en-US" smtClean="0"/>
              <a:t>10/26/2012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C222C-70AC-E643-9583-2C6665E9CB8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060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2958" y="144161"/>
            <a:ext cx="7086600" cy="914400"/>
          </a:xfrm>
        </p:spPr>
        <p:txBody>
          <a:bodyPr/>
          <a:lstStyle/>
          <a:p>
            <a:r>
              <a:rPr lang="en-US" sz="2800" dirty="0" smtClean="0"/>
              <a:t>Value Estimating Methodology and Costs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534400" cy="464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en-US" sz="1800" b="0" dirty="0" smtClean="0"/>
              <a:t>Both estimates use the Value estimating methodology:</a:t>
            </a:r>
          </a:p>
          <a:p>
            <a:pPr lvl="1"/>
            <a:r>
              <a:rPr lang="en-US" sz="1800" b="0" dirty="0" smtClean="0"/>
              <a:t>The </a:t>
            </a:r>
            <a:r>
              <a:rPr lang="en-US" sz="1800" dirty="0" smtClean="0"/>
              <a:t>Value</a:t>
            </a:r>
            <a:r>
              <a:rPr lang="en-US" sz="1800" b="0" dirty="0" smtClean="0"/>
              <a:t> of </a:t>
            </a:r>
            <a:r>
              <a:rPr lang="en-US" sz="1800" b="0" dirty="0"/>
              <a:t>a component is </a:t>
            </a:r>
            <a:r>
              <a:rPr lang="en-US" sz="1800" b="0" dirty="0" smtClean="0"/>
              <a:t>defined </a:t>
            </a:r>
            <a:r>
              <a:rPr lang="en-US" sz="1800" b="0" dirty="0"/>
              <a:t>as the lowest reasonable estimate of the </a:t>
            </a:r>
            <a:r>
              <a:rPr lang="en-US" sz="1800" b="0" dirty="0" smtClean="0"/>
              <a:t>procurement cost </a:t>
            </a:r>
            <a:r>
              <a:rPr lang="en-US" sz="1800" b="0" dirty="0"/>
              <a:t>of an item with the required </a:t>
            </a:r>
            <a:r>
              <a:rPr lang="en-US" sz="1800" b="0" dirty="0" smtClean="0"/>
              <a:t>specification, </a:t>
            </a:r>
            <a:r>
              <a:rPr lang="en-US" sz="1800" b="0" dirty="0"/>
              <a:t>and in the appropriate </a:t>
            </a:r>
            <a:r>
              <a:rPr lang="en-US" sz="1800" b="0" dirty="0" smtClean="0"/>
              <a:t>quantity, based </a:t>
            </a:r>
            <a:r>
              <a:rPr lang="en-US" sz="1800" b="0" dirty="0"/>
              <a:t>on production costs in a major industrial nation. </a:t>
            </a:r>
            <a:endParaRPr lang="en-US" sz="1800" b="0" dirty="0" smtClean="0"/>
          </a:p>
          <a:p>
            <a:pPr lvl="1"/>
            <a:r>
              <a:rPr lang="en-US" sz="1800" b="0" dirty="0" smtClean="0"/>
              <a:t>The </a:t>
            </a:r>
            <a:r>
              <a:rPr lang="en-US" sz="1800" dirty="0" smtClean="0"/>
              <a:t>Labor</a:t>
            </a:r>
            <a:r>
              <a:rPr lang="en-US" sz="1800" b="0" dirty="0" smtClean="0"/>
              <a:t> associated with a component or activity is defined as “explicit”</a:t>
            </a:r>
            <a:r>
              <a:rPr lang="en-US" sz="1800" b="0" dirty="0"/>
              <a:t> </a:t>
            </a:r>
            <a:r>
              <a:rPr lang="en-US" sz="1800" b="0" dirty="0" smtClean="0"/>
              <a:t>labor</a:t>
            </a:r>
            <a:r>
              <a:rPr lang="en-US" sz="1800" b="0" dirty="0"/>
              <a:t>, which may be provided by the collaborating laboratories and </a:t>
            </a:r>
            <a:r>
              <a:rPr lang="en-US" sz="1800" b="0" dirty="0" smtClean="0"/>
              <a:t>institutions</a:t>
            </a:r>
            <a:r>
              <a:rPr lang="en-US" sz="1800" b="0" dirty="0"/>
              <a:t>, or may be purchased from industrial </a:t>
            </a:r>
            <a:r>
              <a:rPr lang="en-US" sz="1800" b="0" dirty="0" smtClean="0"/>
              <a:t>firms.</a:t>
            </a:r>
          </a:p>
          <a:p>
            <a:r>
              <a:rPr lang="en-US" sz="1800" dirty="0" smtClean="0"/>
              <a:t>The currency unit used for CLIC Value is CHF (Dec. 2010). Conversions from costs estimated in other currencies are done on the basis of exchange rates.</a:t>
            </a:r>
          </a:p>
          <a:p>
            <a:r>
              <a:rPr lang="en-US" sz="1800" b="0" dirty="0" smtClean="0"/>
              <a:t>The currency unit used for ILC Value is USD (Jan. 2012) (“ILCU”). </a:t>
            </a:r>
            <a:r>
              <a:rPr lang="en-US" sz="1800" dirty="0"/>
              <a:t>Conversions </a:t>
            </a:r>
            <a:r>
              <a:rPr lang="en-US" sz="1800" dirty="0" smtClean="0"/>
              <a:t>from </a:t>
            </a:r>
            <a:r>
              <a:rPr lang="en-US" sz="1800" dirty="0"/>
              <a:t>costs estimated in other currencies are done on </a:t>
            </a:r>
            <a:r>
              <a:rPr lang="en-US" sz="1800" dirty="0" smtClean="0"/>
              <a:t>the basis of OECD purchasing power parity indices.</a:t>
            </a:r>
          </a:p>
          <a:p>
            <a:r>
              <a:rPr lang="en-US" sz="1800" dirty="0" smtClean="0"/>
              <a:t>The CLIC CDR has a published cost. </a:t>
            </a:r>
          </a:p>
          <a:p>
            <a:r>
              <a:rPr lang="en-US" sz="1800" dirty="0" smtClean="0"/>
              <a:t>The ILC TDR cost is still in the review process. However, for reference, the RDR costs can be re-stated in terms of 2012 USD (“ILCU”).</a:t>
            </a:r>
            <a:endParaRPr lang="en-US" sz="1800" dirty="0"/>
          </a:p>
          <a:p>
            <a:endParaRPr lang="en-US" sz="1800" b="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1907-CD26-4E27-BF85-CC0D8C975CF4}" type="datetime1">
              <a:rPr lang="en-US" smtClean="0"/>
              <a:t>10/26/2012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C222C-70AC-E643-9583-2C6665E9CB8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1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9878"/>
            <a:ext cx="8229600" cy="1143000"/>
          </a:xfrm>
        </p:spPr>
        <p:txBody>
          <a:bodyPr/>
          <a:lstStyle/>
          <a:p>
            <a:r>
              <a:rPr lang="en-US" sz="3200" dirty="0" smtClean="0"/>
              <a:t>ILC RDR Value estimate, re-stated in 2012 ILCU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EBE4-BE8A-4E5F-811C-AFC2B1D61D5F}" type="datetime1">
              <a:rPr lang="en-US" smtClean="0"/>
              <a:t>10/26/2012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C222C-70AC-E643-9583-2C6665E9CB8E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" y="789400"/>
            <a:ext cx="9078135" cy="4696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37698" y="5347575"/>
            <a:ext cx="2339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7268 MILCU (2012). </a:t>
            </a:r>
            <a:endParaRPr lang="en-US" dirty="0"/>
          </a:p>
          <a:p>
            <a:r>
              <a:rPr lang="en-US" dirty="0" smtClean="0"/>
              <a:t>6312 MILCU (2007).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4770" y="5993906"/>
            <a:ext cx="2732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Average escalation: 15%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5486074"/>
            <a:ext cx="2659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ILC RDR estimate: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5498068"/>
            <a:ext cx="319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Explicit Labor:  14,200 FTE-years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48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Flat Topography ILC schedule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0778A-7336-4E0D-B9DB-7F5B9EE01FDE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964" y="1600200"/>
            <a:ext cx="6494071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9098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Scope of the CLIC CDR </a:t>
            </a:r>
            <a:r>
              <a:rPr lang="fr-CH" dirty="0" err="1" smtClean="0"/>
              <a:t>study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sz="2000" dirty="0" smtClean="0"/>
              <a:t>Changes in CDR Volume 3 [3/3]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412777"/>
            <a:ext cx="8496300" cy="4073624"/>
          </a:xfrm>
        </p:spPr>
        <p:txBody>
          <a:bodyPr/>
          <a:lstStyle/>
          <a:p>
            <a:r>
              <a:rPr lang="fr-CH" dirty="0" err="1" smtClean="0"/>
              <a:t>Two</a:t>
            </a:r>
            <a:r>
              <a:rPr lang="fr-CH" dirty="0" smtClean="0"/>
              <a:t> </a:t>
            </a:r>
            <a:r>
              <a:rPr lang="fr-CH" u="sng" dirty="0" smtClean="0"/>
              <a:t>alternative </a:t>
            </a:r>
            <a:r>
              <a:rPr lang="fr-CH" u="sng" dirty="0" err="1" smtClean="0"/>
              <a:t>staging</a:t>
            </a:r>
            <a:r>
              <a:rPr lang="fr-CH" u="sng" dirty="0" smtClean="0"/>
              <a:t> scenarios</a:t>
            </a:r>
          </a:p>
          <a:p>
            <a:pPr lvl="1"/>
            <a:r>
              <a:rPr lang="fr-CH" dirty="0" err="1" smtClean="0"/>
              <a:t>Each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three</a:t>
            </a:r>
            <a:r>
              <a:rPr lang="fr-CH" dirty="0" smtClean="0"/>
              <a:t> stages: 500 </a:t>
            </a:r>
            <a:r>
              <a:rPr lang="fr-CH" dirty="0" err="1" smtClean="0"/>
              <a:t>GeV</a:t>
            </a:r>
            <a:r>
              <a:rPr lang="fr-CH" dirty="0" smtClean="0"/>
              <a:t>, ~1.5 </a:t>
            </a:r>
            <a:r>
              <a:rPr lang="fr-CH" dirty="0" err="1" smtClean="0"/>
              <a:t>TeV</a:t>
            </a:r>
            <a:r>
              <a:rPr lang="fr-CH" dirty="0" smtClean="0"/>
              <a:t> and 3 </a:t>
            </a:r>
            <a:r>
              <a:rPr lang="fr-CH" dirty="0" err="1" smtClean="0"/>
              <a:t>TeV</a:t>
            </a:r>
            <a:endParaRPr lang="fr-CH" dirty="0" smtClean="0"/>
          </a:p>
          <a:p>
            <a:pPr lvl="1"/>
            <a:r>
              <a:rPr lang="fr-CH" dirty="0" smtClean="0"/>
              <a:t>Scenario A: « </a:t>
            </a:r>
            <a:r>
              <a:rPr lang="fr-CH" dirty="0" err="1" smtClean="0"/>
              <a:t>optimized</a:t>
            </a:r>
            <a:r>
              <a:rPr lang="fr-CH" dirty="0" smtClean="0"/>
              <a:t> for </a:t>
            </a:r>
            <a:r>
              <a:rPr lang="fr-CH" dirty="0" err="1" smtClean="0"/>
              <a:t>luminosity</a:t>
            </a:r>
            <a:r>
              <a:rPr lang="fr-CH" dirty="0" smtClean="0"/>
              <a:t> in the first stage »</a:t>
            </a:r>
          </a:p>
          <a:p>
            <a:pPr lvl="1"/>
            <a:r>
              <a:rPr lang="fr-CH" dirty="0" smtClean="0"/>
              <a:t>Scenario B: « </a:t>
            </a:r>
            <a:r>
              <a:rPr lang="fr-CH" dirty="0" err="1" smtClean="0"/>
              <a:t>optimized</a:t>
            </a:r>
            <a:r>
              <a:rPr lang="fr-CH" dirty="0" smtClean="0"/>
              <a:t> for </a:t>
            </a:r>
            <a:r>
              <a:rPr lang="fr-CH" dirty="0" err="1" smtClean="0"/>
              <a:t>lower</a:t>
            </a:r>
            <a:r>
              <a:rPr lang="fr-CH" dirty="0" smtClean="0"/>
              <a:t> entry </a:t>
            </a:r>
            <a:r>
              <a:rPr lang="fr-CH" dirty="0" err="1" smtClean="0"/>
              <a:t>cost</a:t>
            </a:r>
            <a:r>
              <a:rPr lang="fr-CH" dirty="0" smtClean="0"/>
              <a:t> »</a:t>
            </a:r>
          </a:p>
          <a:p>
            <a:pPr lvl="1"/>
            <a:r>
              <a:rPr lang="fr-CH" dirty="0" smtClean="0"/>
              <a:t>First and last stages of scenario A are </a:t>
            </a:r>
            <a:r>
              <a:rPr lang="fr-CH" dirty="0" err="1" smtClean="0"/>
              <a:t>identical</a:t>
            </a:r>
            <a:r>
              <a:rPr lang="fr-CH" dirty="0" smtClean="0"/>
              <a:t> to CDR Volume 1</a:t>
            </a:r>
          </a:p>
          <a:p>
            <a:pPr lvl="1"/>
            <a:r>
              <a:rPr lang="fr-CH" dirty="0" err="1" smtClean="0"/>
              <a:t>Reuse</a:t>
            </a:r>
            <a:r>
              <a:rPr lang="fr-CH" dirty="0" smtClean="0"/>
              <a:t> of 80 MV/m structures in scenario A </a:t>
            </a:r>
            <a:r>
              <a:rPr lang="fr-CH" dirty="0" err="1" smtClean="0"/>
              <a:t>limits</a:t>
            </a:r>
            <a:r>
              <a:rPr lang="fr-CH" dirty="0" smtClean="0"/>
              <a:t> the </a:t>
            </a:r>
            <a:r>
              <a:rPr lang="fr-CH" dirty="0" err="1" smtClean="0"/>
              <a:t>energy</a:t>
            </a:r>
            <a:r>
              <a:rPr lang="fr-CH" dirty="0" smtClean="0"/>
              <a:t> of the second stage to 1.4 </a:t>
            </a:r>
            <a:r>
              <a:rPr lang="fr-CH" dirty="0" err="1" smtClean="0"/>
              <a:t>TeV</a:t>
            </a:r>
            <a:endParaRPr lang="fr-CH" dirty="0" smtClean="0"/>
          </a:p>
          <a:p>
            <a:pPr lvl="1"/>
            <a:r>
              <a:rPr lang="fr-CH" dirty="0" smtClean="0"/>
              <a:t>Scenario B has nominal </a:t>
            </a:r>
            <a:r>
              <a:rPr lang="fr-CH" dirty="0" err="1" smtClean="0"/>
              <a:t>bunch</a:t>
            </a:r>
            <a:r>
              <a:rPr lang="fr-CH" dirty="0" smtClean="0"/>
              <a:t> charge </a:t>
            </a:r>
            <a:r>
              <a:rPr lang="fr-CH" dirty="0" err="1" smtClean="0"/>
              <a:t>at</a:t>
            </a:r>
            <a:r>
              <a:rPr lang="fr-CH" dirty="0" smtClean="0"/>
              <a:t> all stages, </a:t>
            </a:r>
            <a:r>
              <a:rPr lang="fr-CH" dirty="0" err="1" smtClean="0"/>
              <a:t>resulting</a:t>
            </a:r>
            <a:r>
              <a:rPr lang="fr-CH" dirty="0" smtClean="0"/>
              <a:t> in</a:t>
            </a:r>
          </a:p>
          <a:p>
            <a:pPr lvl="2"/>
            <a:r>
              <a:rPr lang="fr-CH" dirty="0" smtClean="0"/>
              <a:t>Use of final (100 MV/m) gradient structures </a:t>
            </a:r>
            <a:r>
              <a:rPr lang="fr-CH" dirty="0" err="1" smtClean="0"/>
              <a:t>already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500 </a:t>
            </a:r>
            <a:r>
              <a:rPr lang="fr-CH" dirty="0" err="1" smtClean="0"/>
              <a:t>GeV</a:t>
            </a:r>
            <a:endParaRPr lang="fr-CH" dirty="0" smtClean="0"/>
          </a:p>
          <a:p>
            <a:pPr lvl="2"/>
            <a:r>
              <a:rPr lang="fr-CH" dirty="0" err="1" smtClean="0"/>
              <a:t>Shorter</a:t>
            </a:r>
            <a:r>
              <a:rPr lang="fr-CH" dirty="0" smtClean="0"/>
              <a:t> main </a:t>
            </a:r>
            <a:r>
              <a:rPr lang="fr-CH" dirty="0" err="1" smtClean="0"/>
              <a:t>linacs</a:t>
            </a:r>
            <a:r>
              <a:rPr lang="fr-CH" dirty="0" smtClean="0"/>
              <a:t> (2 x 4 </a:t>
            </a:r>
            <a:r>
              <a:rPr lang="fr-CH" dirty="0" err="1" smtClean="0"/>
              <a:t>sectors</a:t>
            </a:r>
            <a:r>
              <a:rPr lang="fr-CH" dirty="0" smtClean="0"/>
              <a:t>)</a:t>
            </a:r>
          </a:p>
          <a:p>
            <a:pPr lvl="2"/>
            <a:r>
              <a:rPr lang="fr-CH" dirty="0" err="1" smtClean="0"/>
              <a:t>Lower</a:t>
            </a:r>
            <a:r>
              <a:rPr lang="fr-CH" dirty="0" smtClean="0"/>
              <a:t> </a:t>
            </a:r>
            <a:r>
              <a:rPr lang="fr-CH" dirty="0" err="1" smtClean="0"/>
              <a:t>installed</a:t>
            </a:r>
            <a:r>
              <a:rPr lang="fr-CH" dirty="0" smtClean="0"/>
              <a:t> RF power in the main-</a:t>
            </a:r>
            <a:r>
              <a:rPr lang="fr-CH" dirty="0" err="1" smtClean="0"/>
              <a:t>beam</a:t>
            </a:r>
            <a:r>
              <a:rPr lang="fr-CH" dirty="0" smtClean="0"/>
              <a:t> and drive-</a:t>
            </a:r>
            <a:r>
              <a:rPr lang="fr-CH" dirty="0" err="1" smtClean="0"/>
              <a:t>beam</a:t>
            </a:r>
            <a:r>
              <a:rPr lang="fr-CH" dirty="0" smtClean="0"/>
              <a:t> production complexes </a:t>
            </a:r>
          </a:p>
          <a:p>
            <a:pPr lvl="1"/>
            <a:endParaRPr lang="fr-CH" dirty="0" smtClean="0"/>
          </a:p>
          <a:p>
            <a:pPr lvl="1"/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414407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4"/>
          <p:cNvSpPr>
            <a:spLocks noGrp="1" noChangeArrowheads="1"/>
          </p:cNvSpPr>
          <p:nvPr>
            <p:ph type="title"/>
          </p:nvPr>
        </p:nvSpPr>
        <p:spPr>
          <a:xfrm>
            <a:off x="1189038" y="0"/>
            <a:ext cx="6911975" cy="706437"/>
          </a:xfrm>
        </p:spPr>
        <p:txBody>
          <a:bodyPr/>
          <a:lstStyle/>
          <a:p>
            <a:r>
              <a:rPr lang="fr-CH" sz="2400" dirty="0" smtClean="0"/>
              <a:t>CLIC Value </a:t>
            </a:r>
            <a:r>
              <a:rPr lang="fr-CH" sz="2400" dirty="0"/>
              <a:t>by PBS/WBS </a:t>
            </a:r>
            <a:r>
              <a:rPr lang="fr-CH" sz="2400" dirty="0" err="1"/>
              <a:t>domain</a:t>
            </a:r>
            <a:endParaRPr lang="en-US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8" y="838200"/>
            <a:ext cx="7110293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990600" y="987623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00"/>
                </a:solidFill>
              </a:rPr>
              <a:t>8.3 +1.9 -1.4 BCHF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52800" y="1371600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00"/>
                </a:solidFill>
              </a:rPr>
              <a:t>7.4 +1.7 -1.3 BCHF</a:t>
            </a:r>
          </a:p>
        </p:txBody>
      </p:sp>
      <p:sp>
        <p:nvSpPr>
          <p:cNvPr id="2" name="Rectangle 1"/>
          <p:cNvSpPr/>
          <p:nvPr/>
        </p:nvSpPr>
        <p:spPr>
          <a:xfrm>
            <a:off x="1676400" y="5410200"/>
            <a:ext cx="5791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600" dirty="0" smtClean="0"/>
              <a:t>Labor: </a:t>
            </a:r>
            <a:r>
              <a:rPr lang="fr-CH" sz="1600" dirty="0" err="1" smtClean="0"/>
              <a:t>Scaling</a:t>
            </a:r>
            <a:r>
              <a:rPr lang="fr-CH" sz="1600" dirty="0" smtClean="0"/>
              <a:t> </a:t>
            </a:r>
            <a:r>
              <a:rPr lang="fr-CH" sz="1600" dirty="0"/>
              <a:t>to CLIC @ 500 </a:t>
            </a:r>
            <a:r>
              <a:rPr lang="fr-CH" sz="1600" dirty="0" err="1"/>
              <a:t>GeV</a:t>
            </a:r>
            <a:endParaRPr lang="fr-CH" sz="1600" dirty="0"/>
          </a:p>
          <a:p>
            <a:pPr lvl="1"/>
            <a:r>
              <a:rPr lang="fr-CH" sz="1600" dirty="0"/>
              <a:t>Assume Person/</a:t>
            </a:r>
            <a:r>
              <a:rPr lang="fr-CH" sz="1600" dirty="0" err="1"/>
              <a:t>Material</a:t>
            </a:r>
            <a:r>
              <a:rPr lang="fr-CH" sz="1600" dirty="0"/>
              <a:t> ratio </a:t>
            </a:r>
            <a:r>
              <a:rPr lang="fr-CH" sz="1600" dirty="0" err="1"/>
              <a:t>is</a:t>
            </a:r>
            <a:r>
              <a:rPr lang="fr-CH" sz="1600" dirty="0"/>
              <a:t> the </a:t>
            </a:r>
            <a:r>
              <a:rPr lang="fr-CH" sz="1600" dirty="0" err="1"/>
              <a:t>same</a:t>
            </a:r>
            <a:r>
              <a:rPr lang="fr-CH" sz="1600" dirty="0"/>
              <a:t> as for LHC construction</a:t>
            </a:r>
          </a:p>
          <a:p>
            <a:pPr lvl="2"/>
            <a:r>
              <a:rPr lang="fr-CH" sz="1600" dirty="0"/>
              <a:t>Scenario A		15700 </a:t>
            </a:r>
            <a:r>
              <a:rPr lang="fr-CH" sz="1600" dirty="0" err="1"/>
              <a:t>FTE.years</a:t>
            </a:r>
            <a:endParaRPr lang="fr-CH" sz="1600" dirty="0"/>
          </a:p>
          <a:p>
            <a:pPr lvl="2"/>
            <a:r>
              <a:rPr lang="fr-CH" sz="1600" dirty="0"/>
              <a:t>Scenario B		14100 </a:t>
            </a:r>
            <a:r>
              <a:rPr lang="fr-CH" sz="1600" dirty="0" err="1"/>
              <a:t>FTE.years</a:t>
            </a:r>
            <a:endParaRPr lang="fr-CH" sz="1600" dirty="0"/>
          </a:p>
        </p:txBody>
      </p:sp>
    </p:spTree>
    <p:extLst>
      <p:ext uri="{BB962C8B-B14F-4D97-AF65-F5344CB8AC3E}">
        <p14:creationId xmlns:p14="http://schemas.microsoft.com/office/powerpoint/2010/main" val="154051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19760"/>
            <a:ext cx="8780800" cy="5752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2477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716</Words>
  <Application>Microsoft Office PowerPoint</Application>
  <PresentationFormat>On-screen Show (4:3)</PresentationFormat>
  <Paragraphs>82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Default Design</vt:lpstr>
      <vt:lpstr>Project Cost Basis and Schedule Summary</vt:lpstr>
      <vt:lpstr>Cost and schedule summary</vt:lpstr>
      <vt:lpstr>Scope of the estimates </vt:lpstr>
      <vt:lpstr>Value Estimating Methodology and Costs</vt:lpstr>
      <vt:lpstr>ILC RDR Value estimate, re-stated in 2012 ILCU</vt:lpstr>
      <vt:lpstr>Flat Topography ILC schedule</vt:lpstr>
      <vt:lpstr>Scope of the CLIC CDR study Changes in CDR Volume 3 [3/3]</vt:lpstr>
      <vt:lpstr>CLIC Value by PBS/WBS domain</vt:lpstr>
      <vt:lpstr>PowerPoint Presentation</vt:lpstr>
      <vt:lpstr>Overall  CLIC construction schedule - Scenario A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and Cost Schedule Basis Report</dc:title>
  <dc:creator>Gerry Dugan</dc:creator>
  <cp:lastModifiedBy>Gerry Dugan</cp:lastModifiedBy>
  <cp:revision>13</cp:revision>
  <dcterms:created xsi:type="dcterms:W3CDTF">2012-10-25T17:02:03Z</dcterms:created>
  <dcterms:modified xsi:type="dcterms:W3CDTF">2012-10-26T13:37:37Z</dcterms:modified>
</cp:coreProperties>
</file>