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36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43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40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50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967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338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406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868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81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60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55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230C2-ADE5-1C45-8469-75B7F17B3D35}" type="datetimeFigureOut">
              <a:t>12/01/06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0925C-E241-334E-8487-80C783B53C70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43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/>
              <a:t>ILC-SCRF Test Facilities considerations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947142"/>
            <a:ext cx="6400800" cy="691657"/>
          </a:xfrm>
        </p:spPr>
        <p:txBody>
          <a:bodyPr/>
          <a:lstStyle/>
          <a:p>
            <a:r>
              <a:rPr kumimoji="1" lang="en-US" altLang="ja-JP"/>
              <a:t>H. Hayano 01062012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89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12293" y="592471"/>
            <a:ext cx="5821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/>
              <a:t>SCRF Test Procedure to be considered;</a:t>
            </a:r>
            <a:endParaRPr kumimoji="1" lang="ja-JP" altLang="en-US" sz="28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3195" y="1409504"/>
            <a:ext cx="865400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(1) Cavity  (total 15,764 in RDR)  : will be treated by Cavity</a:t>
            </a:r>
          </a:p>
          <a:p>
            <a:r>
              <a:rPr lang="en-US" altLang="ja-JP"/>
              <a:t>            </a:t>
            </a:r>
            <a:r>
              <a:rPr lang="en-US" altLang="ja-JP">
                <a:solidFill>
                  <a:srgbClr val="000090"/>
                </a:solidFill>
              </a:rPr>
              <a:t> </a:t>
            </a:r>
            <a:r>
              <a:rPr lang="en-US" altLang="ja-JP">
                <a:solidFill>
                  <a:srgbClr val="FF6600"/>
                </a:solidFill>
              </a:rPr>
              <a:t>Surface treatment, jacketing, 2K-field-test </a:t>
            </a:r>
            <a:r>
              <a:rPr lang="en-US" altLang="ja-JP"/>
              <a:t>are required.</a:t>
            </a:r>
          </a:p>
          <a:p>
            <a:r>
              <a:rPr lang="en-US" altLang="ja-JP"/>
              <a:t>                      </a:t>
            </a:r>
            <a:endParaRPr kumimoji="1" lang="en-US" altLang="ja-JP"/>
          </a:p>
          <a:p>
            <a:r>
              <a:rPr lang="en-US" altLang="ja-JP" sz="2400"/>
              <a:t>(2) Coupler (total 15,764 in RDR)</a:t>
            </a:r>
          </a:p>
          <a:p>
            <a:r>
              <a:rPr kumimoji="1" lang="en-US" altLang="ja-JP"/>
              <a:t>             </a:t>
            </a:r>
            <a:r>
              <a:rPr kumimoji="1" lang="en-US" altLang="ja-JP">
                <a:solidFill>
                  <a:srgbClr val="FF6600"/>
                </a:solidFill>
              </a:rPr>
              <a:t>RF process in Room-Temperature </a:t>
            </a:r>
            <a:r>
              <a:rPr kumimoji="1" lang="en-US" altLang="ja-JP"/>
              <a:t>is required.</a:t>
            </a:r>
          </a:p>
          <a:p>
            <a:r>
              <a:rPr lang="en-US" altLang="ja-JP"/>
              <a:t>                           </a:t>
            </a:r>
            <a:endParaRPr kumimoji="1" lang="en-US" altLang="ja-JP"/>
          </a:p>
          <a:p>
            <a:r>
              <a:rPr lang="en-US" altLang="ja-JP" sz="2400"/>
              <a:t>(3) Cryomodule (total 1,824 in RDR)</a:t>
            </a:r>
          </a:p>
          <a:p>
            <a:r>
              <a:rPr kumimoji="1" lang="en-US" altLang="ja-JP"/>
              <a:t>             </a:t>
            </a:r>
            <a:r>
              <a:rPr kumimoji="1" lang="en-US" altLang="ja-JP">
                <a:solidFill>
                  <a:srgbClr val="FF6600"/>
                </a:solidFill>
              </a:rPr>
              <a:t>coupler RF process in R.T. , cool-down, 2K (coupler+cavity) RF process </a:t>
            </a:r>
            <a:r>
              <a:rPr kumimoji="1" lang="en-US" altLang="ja-JP"/>
              <a:t>are required.</a:t>
            </a:r>
          </a:p>
          <a:p>
            <a:r>
              <a:rPr lang="en-US" altLang="ja-JP"/>
              <a:t>             in-situ process in tunnel is also required.</a:t>
            </a:r>
            <a:endParaRPr kumimoji="1" lang="en-US" altLang="ja-JP"/>
          </a:p>
          <a:p>
            <a:r>
              <a:rPr kumimoji="1" lang="en-US" altLang="ja-JP"/>
              <a:t>                     </a:t>
            </a:r>
          </a:p>
          <a:p>
            <a:r>
              <a:rPr lang="en-US" altLang="ja-JP" sz="2400"/>
              <a:t>(4) Klystron (total 646 in RDR)    : will be treated by HLRF</a:t>
            </a:r>
          </a:p>
          <a:p>
            <a:r>
              <a:rPr kumimoji="1" lang="en-US" altLang="ja-JP"/>
              <a:t>            </a:t>
            </a:r>
            <a:r>
              <a:rPr kumimoji="1" lang="en-US" altLang="ja-JP">
                <a:solidFill>
                  <a:srgbClr val="FF6600"/>
                </a:solidFill>
              </a:rPr>
              <a:t> HV-DC apply, RF process </a:t>
            </a:r>
            <a:r>
              <a:rPr kumimoji="1" lang="en-US" altLang="ja-JP"/>
              <a:t>are required.</a:t>
            </a:r>
          </a:p>
          <a:p>
            <a:r>
              <a:rPr kumimoji="1" lang="en-US" altLang="ja-JP"/>
              <a:t>                      </a:t>
            </a:r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125642" y="2288020"/>
            <a:ext cx="562260" cy="5720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25642" y="3269342"/>
            <a:ext cx="562260" cy="5720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657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/>
          <p:cNvSpPr/>
          <p:nvPr/>
        </p:nvSpPr>
        <p:spPr>
          <a:xfrm>
            <a:off x="4982349" y="2148815"/>
            <a:ext cx="3266926" cy="17132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4980069" y="4459701"/>
            <a:ext cx="3266926" cy="1778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4980069" y="606583"/>
            <a:ext cx="3266926" cy="1390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961565" y="735338"/>
            <a:ext cx="2316899" cy="49444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Coupler Fabrication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1565" y="1605168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clean-up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949189" y="2511005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pair assembly</a:t>
            </a:r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49189" y="3351750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pumping/120C baking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936813" y="4299753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RF power process (RoomTemperature)</a:t>
            </a:r>
            <a:r>
              <a:rPr kumimoji="1" lang="en-US" altLang="ja-JP"/>
              <a:t> </a:t>
            </a:r>
            <a:endParaRPr kumimoji="1" lang="ja-JP" altLang="en-US"/>
          </a:p>
        </p:txBody>
      </p:sp>
      <p:cxnSp>
        <p:nvCxnSpPr>
          <p:cNvPr id="7" name="直線矢印コネクタ 6"/>
          <p:cNvCxnSpPr>
            <a:stCxn id="2" idx="2"/>
            <a:endCxn id="3" idx="0"/>
          </p:cNvCxnSpPr>
          <p:nvPr/>
        </p:nvCxnSpPr>
        <p:spPr>
          <a:xfrm>
            <a:off x="2120015" y="1229783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3" idx="2"/>
          </p:cNvCxnSpPr>
          <p:nvPr/>
        </p:nvCxnSpPr>
        <p:spPr>
          <a:xfrm>
            <a:off x="2120015" y="2099613"/>
            <a:ext cx="0" cy="411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4" idx="2"/>
            <a:endCxn id="5" idx="0"/>
          </p:cNvCxnSpPr>
          <p:nvPr/>
        </p:nvCxnSpPr>
        <p:spPr>
          <a:xfrm>
            <a:off x="2107639" y="3005450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5" idx="2"/>
          </p:cNvCxnSpPr>
          <p:nvPr/>
        </p:nvCxnSpPr>
        <p:spPr>
          <a:xfrm>
            <a:off x="2107639" y="3846195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083685" y="4794198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961565" y="5159888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disassembly </a:t>
            </a:r>
          </a:p>
          <a:p>
            <a:pPr algn="ctr"/>
            <a:r>
              <a:rPr lang="en-US" altLang="ja-JP"/>
              <a:t>in clean room</a:t>
            </a:r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442706" y="982560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assembly into cavities</a:t>
            </a:r>
          </a:p>
          <a:p>
            <a:pPr algn="ctr"/>
            <a:r>
              <a:rPr lang="en-US" altLang="ja-JP"/>
              <a:t>in clean room</a:t>
            </a:r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444986" y="2406022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</a:t>
            </a:r>
          </a:p>
          <a:p>
            <a:pPr algn="ctr"/>
            <a:r>
              <a:rPr lang="en-US" altLang="ja-JP"/>
              <a:t>(Room Temperature)</a:t>
            </a:r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44986" y="3187689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 with cavity (2K)</a:t>
            </a:r>
            <a:endParaRPr kumimoji="1" lang="ja-JP" altLang="en-US"/>
          </a:p>
        </p:txBody>
      </p:sp>
      <p:cxnSp>
        <p:nvCxnSpPr>
          <p:cNvPr id="22" name="直線矢印コネクタ 21"/>
          <p:cNvCxnSpPr>
            <a:stCxn id="18" idx="2"/>
            <a:endCxn id="19" idx="0"/>
          </p:cNvCxnSpPr>
          <p:nvPr/>
        </p:nvCxnSpPr>
        <p:spPr>
          <a:xfrm>
            <a:off x="6601156" y="1477005"/>
            <a:ext cx="2280" cy="9290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9" idx="2"/>
            <a:endCxn id="20" idx="0"/>
          </p:cNvCxnSpPr>
          <p:nvPr/>
        </p:nvCxnSpPr>
        <p:spPr>
          <a:xfrm>
            <a:off x="6603436" y="2900467"/>
            <a:ext cx="0" cy="28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20" idx="2"/>
            <a:endCxn id="74" idx="0"/>
          </p:cNvCxnSpPr>
          <p:nvPr/>
        </p:nvCxnSpPr>
        <p:spPr>
          <a:xfrm flipH="1">
            <a:off x="6601156" y="3682134"/>
            <a:ext cx="2280" cy="1054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278464" y="4561122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20hrs for two</a:t>
            </a:r>
            <a:endParaRPr kumimoji="1" lang="ja-JP" altLang="en-US" sz="1200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2083685" y="5654333"/>
            <a:ext cx="0" cy="36569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18" idx="1"/>
          </p:cNvCxnSpPr>
          <p:nvPr/>
        </p:nvCxnSpPr>
        <p:spPr>
          <a:xfrm>
            <a:off x="4474128" y="1229783"/>
            <a:ext cx="968578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498082" y="1229783"/>
            <a:ext cx="0" cy="479024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H="1">
            <a:off x="2083685" y="6020023"/>
            <a:ext cx="2414397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292033" y="184666"/>
            <a:ext cx="1944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Coupler Procedure</a:t>
            </a:r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478694" y="184666"/>
            <a:ext cx="2354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Cryomodule Procedure</a:t>
            </a:r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980069" y="605101"/>
            <a:ext cx="13260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cryomodule assembly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82349" y="2159801"/>
            <a:ext cx="1415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cryomodule test facility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80069" y="4490143"/>
            <a:ext cx="648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in tunnel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442706" y="4736364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</a:t>
            </a:r>
          </a:p>
          <a:p>
            <a:pPr algn="ctr"/>
            <a:r>
              <a:rPr lang="en-US" altLang="ja-JP"/>
              <a:t>(Room Temperature)</a:t>
            </a:r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5442706" y="5518031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 with cavity (2K)</a:t>
            </a:r>
            <a:endParaRPr kumimoji="1" lang="ja-JP" altLang="en-US"/>
          </a:p>
        </p:txBody>
      </p:sp>
      <p:cxnSp>
        <p:nvCxnSpPr>
          <p:cNvPr id="76" name="直線矢印コネクタ 75"/>
          <p:cNvCxnSpPr>
            <a:stCxn id="74" idx="2"/>
            <a:endCxn id="75" idx="0"/>
          </p:cNvCxnSpPr>
          <p:nvPr/>
        </p:nvCxnSpPr>
        <p:spPr>
          <a:xfrm>
            <a:off x="6601156" y="5230809"/>
            <a:ext cx="0" cy="28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>
            <a:stCxn id="75" idx="2"/>
          </p:cNvCxnSpPr>
          <p:nvPr/>
        </p:nvCxnSpPr>
        <p:spPr>
          <a:xfrm>
            <a:off x="6601156" y="6012476"/>
            <a:ext cx="0" cy="5413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5929425" y="6553819"/>
            <a:ext cx="1343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Accelerator Operation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761885" y="2518855"/>
            <a:ext cx="1015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reflection mode</a:t>
            </a:r>
            <a:endParaRPr kumimoji="1" lang="ja-JP" altLang="en-US" sz="100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782929" y="3299837"/>
            <a:ext cx="9326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through mode</a:t>
            </a:r>
            <a:endParaRPr kumimoji="1" lang="ja-JP" altLang="en-US" sz="100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782929" y="4913667"/>
            <a:ext cx="1015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reflection mode</a:t>
            </a:r>
            <a:endParaRPr kumimoji="1" lang="ja-JP" altLang="en-US" sz="100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782929" y="5700497"/>
            <a:ext cx="9326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through mode</a:t>
            </a:r>
            <a:endParaRPr kumimoji="1" lang="ja-JP" altLang="en-US" sz="1000"/>
          </a:p>
        </p:txBody>
      </p:sp>
      <p:sp>
        <p:nvSpPr>
          <p:cNvPr id="86" name="正方形/長方形 85"/>
          <p:cNvSpPr/>
          <p:nvPr/>
        </p:nvSpPr>
        <p:spPr>
          <a:xfrm>
            <a:off x="486552" y="1375237"/>
            <a:ext cx="3266926" cy="4834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86552" y="1368907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Coupler test facility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489874" y="4032449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2x peak RF power process</a:t>
            </a:r>
            <a:endParaRPr kumimoji="1" lang="ja-JP" altLang="en-US" sz="120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354782" y="4053937"/>
            <a:ext cx="2892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Move to Tunnel and install into Accelerator</a:t>
            </a:r>
            <a:endParaRPr kumimoji="1" lang="ja-JP" altLang="en-US" sz="1200"/>
          </a:p>
        </p:txBody>
      </p:sp>
      <p:cxnSp>
        <p:nvCxnSpPr>
          <p:cNvPr id="93" name="直線矢印コネクタ 92"/>
          <p:cNvCxnSpPr/>
          <p:nvPr/>
        </p:nvCxnSpPr>
        <p:spPr>
          <a:xfrm>
            <a:off x="7173666" y="1477005"/>
            <a:ext cx="0" cy="3844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7173666" y="1861440"/>
            <a:ext cx="1625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8798714" y="1861440"/>
            <a:ext cx="0" cy="21710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>
            <a:off x="7173666" y="4032449"/>
            <a:ext cx="1625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線矢印コネクタ 100"/>
          <p:cNvCxnSpPr/>
          <p:nvPr/>
        </p:nvCxnSpPr>
        <p:spPr>
          <a:xfrm>
            <a:off x="7173666" y="4032449"/>
            <a:ext cx="0" cy="7039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>
            <a:off x="6833613" y="445970"/>
            <a:ext cx="0" cy="53659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6833613" y="307777"/>
            <a:ext cx="5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cavities</a:t>
            </a:r>
            <a:endParaRPr kumimoji="1" lang="ja-JP" altLang="en-US" sz="100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309515" y="982560"/>
            <a:ext cx="629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couplers</a:t>
            </a:r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1850069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33900" y="281155"/>
            <a:ext cx="181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Marc’s Questions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3488" y="1065989"/>
            <a:ext cx="8582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Only 30% will be tested before installation, the other will be done in-situ, in RDR estimate.</a:t>
            </a:r>
          </a:p>
          <a:p>
            <a:r>
              <a:rPr kumimoji="1" lang="en-US" altLang="ja-JP"/>
              <a:t>However, </a:t>
            </a:r>
            <a:r>
              <a:rPr lang="en-US" altLang="ja-JP"/>
              <a:t>2x peak power </a:t>
            </a:r>
            <a:r>
              <a:rPr kumimoji="1" lang="en-US" altLang="ja-JP"/>
              <a:t>in-situ is not streightforward. Need WG re-configuration.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696657"/>
            <a:ext cx="231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(1) power coupler test</a:t>
            </a:r>
            <a:endParaRPr kumimoji="1" lang="ja-JP" altLang="en-US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555" y="3933450"/>
            <a:ext cx="208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(2) Cryomodule test</a:t>
            </a:r>
            <a:endParaRPr kumimoji="1" lang="ja-JP" altLang="en-US" b="1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3488" y="4301445"/>
            <a:ext cx="841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Only 30% will be tested before installation. The other will be installed without cold-test.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3837" y="1851284"/>
            <a:ext cx="879557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90"/>
                </a:solidFill>
              </a:rPr>
              <a:t>2x peak power process is strongly recommended for ceramics window process,</a:t>
            </a:r>
          </a:p>
          <a:p>
            <a:r>
              <a:rPr lang="en-US" altLang="ja-JP">
                <a:solidFill>
                  <a:srgbClr val="000090"/>
                </a:solidFill>
              </a:rPr>
              <a:t>                                                                                             </a:t>
            </a:r>
            <a:r>
              <a:rPr kumimoji="1" lang="en-US" altLang="ja-JP">
                <a:solidFill>
                  <a:srgbClr val="000090"/>
                </a:solidFill>
              </a:rPr>
              <a:t>whisker process and out-gass process.</a:t>
            </a:r>
          </a:p>
          <a:p>
            <a:r>
              <a:rPr lang="en-US" altLang="ja-JP">
                <a:solidFill>
                  <a:srgbClr val="000090"/>
                </a:solidFill>
              </a:rPr>
              <a:t>                                                    not good for in-situ process to avoid contamination into cavity.</a:t>
            </a:r>
            <a:endParaRPr kumimoji="1" lang="en-US" altLang="ja-JP">
              <a:solidFill>
                <a:srgbClr val="000090"/>
              </a:solidFill>
            </a:endParaRPr>
          </a:p>
          <a:p>
            <a:r>
              <a:rPr lang="en-US" altLang="ja-JP">
                <a:solidFill>
                  <a:srgbClr val="000090"/>
                </a:solidFill>
              </a:rPr>
              <a:t>120C baking is also required for surface water removal, </a:t>
            </a:r>
          </a:p>
          <a:p>
            <a:r>
              <a:rPr lang="en-US" altLang="ja-JP">
                <a:solidFill>
                  <a:srgbClr val="000090"/>
                </a:solidFill>
              </a:rPr>
              <a:t>                                                    not good for in-situ baking to avoid contamination into cavity.</a:t>
            </a:r>
          </a:p>
          <a:p>
            <a:r>
              <a:rPr lang="en-US" altLang="ja-JP">
                <a:solidFill>
                  <a:srgbClr val="000090"/>
                </a:solidFill>
              </a:rPr>
              <a:t>So that, automated Coupler Test Facility for 100% coupler process should be considered.</a:t>
            </a:r>
            <a:endParaRPr kumimoji="1" lang="ja-JP" altLang="en-US">
              <a:solidFill>
                <a:srgbClr val="00009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3837" y="4796186"/>
            <a:ext cx="922590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000090"/>
                </a:solidFill>
              </a:rPr>
              <a:t>Cryomodule cold-test can be skipped after resolving initial installation issues </a:t>
            </a:r>
          </a:p>
          <a:p>
            <a:r>
              <a:rPr lang="en-US" altLang="ja-JP">
                <a:solidFill>
                  <a:srgbClr val="000090"/>
                </a:solidFill>
              </a:rPr>
              <a:t>                                                                     </a:t>
            </a:r>
            <a:r>
              <a:rPr kumimoji="1" lang="en-US" altLang="ja-JP">
                <a:solidFill>
                  <a:srgbClr val="000090"/>
                </a:solidFill>
              </a:rPr>
              <a:t>and after getting stable performance</a:t>
            </a:r>
            <a:r>
              <a:rPr lang="en-US" altLang="ja-JP">
                <a:solidFill>
                  <a:srgbClr val="000090"/>
                </a:solidFill>
              </a:rPr>
              <a:t>.</a:t>
            </a:r>
          </a:p>
          <a:p>
            <a:r>
              <a:rPr kumimoji="1" lang="en-US" altLang="ja-JP">
                <a:solidFill>
                  <a:srgbClr val="000090"/>
                </a:solidFill>
              </a:rPr>
              <a:t>30% test ( 547 cryomodules ) looks reasonable, </a:t>
            </a:r>
          </a:p>
          <a:p>
            <a:r>
              <a:rPr lang="en-US" altLang="ja-JP">
                <a:solidFill>
                  <a:srgbClr val="000090"/>
                </a:solidFill>
              </a:rPr>
              <a:t>                                       it corresponds to</a:t>
            </a:r>
            <a:r>
              <a:rPr kumimoji="1" lang="en-US" altLang="ja-JP">
                <a:solidFill>
                  <a:srgbClr val="000090"/>
                </a:solidFill>
              </a:rPr>
              <a:t> 2-years production out of 5 years production.</a:t>
            </a:r>
          </a:p>
          <a:p>
            <a:r>
              <a:rPr lang="en-US" altLang="ja-JP">
                <a:solidFill>
                  <a:srgbClr val="660066"/>
                </a:solidFill>
              </a:rPr>
              <a:t>Cavity performance degradation issue should be addressed and solved before production.</a:t>
            </a:r>
          </a:p>
          <a:p>
            <a:r>
              <a:rPr kumimoji="1" lang="en-US" altLang="ja-JP">
                <a:solidFill>
                  <a:srgbClr val="660066"/>
                </a:solidFill>
              </a:rPr>
              <a:t>(such as coupler inner surface inspection &amp; rinsing, beam-pipe bellows inspection &amp; rinsing, ..)</a:t>
            </a:r>
            <a:endParaRPr kumimoji="1" lang="ja-JP" altLang="en-US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34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31415" y="120434"/>
            <a:ext cx="356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Cavity Test Procedure consideration</a:t>
            </a:r>
          </a:p>
          <a:p>
            <a:r>
              <a:rPr lang="en-US" altLang="ja-JP"/>
              <a:t>(He tank-on test)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348766" y="1055392"/>
            <a:ext cx="2316899" cy="49444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Cavity Fabrication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348766" y="1925222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Inspections/</a:t>
            </a:r>
          </a:p>
          <a:p>
            <a:pPr algn="ctr"/>
            <a:r>
              <a:rPr lang="en-US" altLang="ja-JP"/>
              <a:t>optical inspection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348766" y="3415182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Bulk-EP (150µm)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348766" y="4255927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800C heat treatment</a:t>
            </a:r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004397" y="580086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optical inspection</a:t>
            </a:r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336390" y="5203930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cell RF </a:t>
            </a:r>
            <a:r>
              <a:rPr kumimoji="1" lang="en-US" altLang="ja-JP"/>
              <a:t>tuning </a:t>
            </a:r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225858" y="1314186"/>
            <a:ext cx="15192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surface repair 2</a:t>
            </a:r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030681" y="2040896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fine EP (20µm)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030681" y="3751471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120C baking</a:t>
            </a:r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030681" y="4592216"/>
            <a:ext cx="2316899" cy="49444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He tank welding</a:t>
            </a:r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030681" y="2910726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pick-up antenna inst., </a:t>
            </a:r>
          </a:p>
          <a:p>
            <a:pPr algn="ctr"/>
            <a:r>
              <a:rPr lang="en-US" altLang="ja-JP"/>
              <a:t>HOM tuning</a:t>
            </a:r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432422" y="5676054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2K field test</a:t>
            </a:r>
            <a:endParaRPr kumimoji="1" lang="ja-JP" altLang="en-US"/>
          </a:p>
        </p:txBody>
      </p:sp>
      <p:cxnSp>
        <p:nvCxnSpPr>
          <p:cNvPr id="17" name="直線矢印コネクタ 16"/>
          <p:cNvCxnSpPr>
            <a:stCxn id="4" idx="2"/>
            <a:endCxn id="5" idx="0"/>
          </p:cNvCxnSpPr>
          <p:nvPr/>
        </p:nvCxnSpPr>
        <p:spPr>
          <a:xfrm>
            <a:off x="2507216" y="1549837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5" idx="2"/>
            <a:endCxn id="6" idx="0"/>
          </p:cNvCxnSpPr>
          <p:nvPr/>
        </p:nvCxnSpPr>
        <p:spPr>
          <a:xfrm>
            <a:off x="2507216" y="2419667"/>
            <a:ext cx="0" cy="995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2"/>
            <a:endCxn id="7" idx="0"/>
          </p:cNvCxnSpPr>
          <p:nvPr/>
        </p:nvCxnSpPr>
        <p:spPr>
          <a:xfrm>
            <a:off x="2507216" y="3909627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7" idx="2"/>
          </p:cNvCxnSpPr>
          <p:nvPr/>
        </p:nvCxnSpPr>
        <p:spPr>
          <a:xfrm>
            <a:off x="2507216" y="4750372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772375" y="1074531"/>
            <a:ext cx="0" cy="987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6809648" y="1024871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6809648" y="1767481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5437951" y="1431661"/>
            <a:ext cx="366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OK</a:t>
            </a:r>
            <a:endParaRPr kumimoji="1" lang="ja-JP" altLang="en-US" sz="120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09648" y="1055392"/>
            <a:ext cx="1104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if defect found</a:t>
            </a:r>
            <a:endParaRPr kumimoji="1" lang="ja-JP" altLang="en-US" sz="1200"/>
          </a:p>
        </p:txBody>
      </p:sp>
      <p:cxnSp>
        <p:nvCxnSpPr>
          <p:cNvPr id="34" name="直線矢印コネクタ 33"/>
          <p:cNvCxnSpPr>
            <a:stCxn id="11" idx="2"/>
            <a:endCxn id="14" idx="0"/>
          </p:cNvCxnSpPr>
          <p:nvPr/>
        </p:nvCxnSpPr>
        <p:spPr>
          <a:xfrm>
            <a:off x="6189131" y="2535341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4" idx="2"/>
            <a:endCxn id="12" idx="0"/>
          </p:cNvCxnSpPr>
          <p:nvPr/>
        </p:nvCxnSpPr>
        <p:spPr>
          <a:xfrm>
            <a:off x="6189131" y="3405171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stCxn id="12" idx="2"/>
            <a:endCxn id="13" idx="0"/>
          </p:cNvCxnSpPr>
          <p:nvPr/>
        </p:nvCxnSpPr>
        <p:spPr>
          <a:xfrm>
            <a:off x="6189131" y="4245916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6189131" y="5105112"/>
            <a:ext cx="0" cy="570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2483262" y="5698375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6189131" y="197311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H="1">
            <a:off x="4456808" y="197311"/>
            <a:ext cx="173232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4456808" y="197311"/>
            <a:ext cx="0" cy="58667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H="1">
            <a:off x="2483262" y="6064065"/>
            <a:ext cx="19735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2722627" y="2657787"/>
            <a:ext cx="15192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surface repair 1</a:t>
            </a:r>
            <a:endParaRPr kumimoji="1" lang="ja-JP" altLang="en-US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3306417" y="2398993"/>
            <a:ext cx="0" cy="267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3306417" y="3111082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3306417" y="2398993"/>
            <a:ext cx="1104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if defect found</a:t>
            </a:r>
            <a:endParaRPr kumimoji="1" lang="ja-JP" altLang="en-US" sz="120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120848" y="5275944"/>
            <a:ext cx="1090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4 Cavities Test </a:t>
            </a:r>
          </a:p>
          <a:p>
            <a:r>
              <a:rPr lang="en-US" altLang="ja-JP" sz="1000"/>
              <a:t>in one cool-down</a:t>
            </a:r>
            <a:endParaRPr kumimoji="1" lang="en-US" altLang="ja-JP" sz="1000"/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6477249" y="5308094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>
            <a:off x="6765367" y="5318924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/>
          <p:nvPr/>
        </p:nvCxnSpPr>
        <p:spPr>
          <a:xfrm>
            <a:off x="7053485" y="5329754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6466975" y="6170499"/>
            <a:ext cx="0" cy="3463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>
            <a:off x="7052325" y="6170499"/>
            <a:ext cx="0" cy="346300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flipH="1">
            <a:off x="7053485" y="6528346"/>
            <a:ext cx="121505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8268539" y="197311"/>
            <a:ext cx="0" cy="6319488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flipH="1">
            <a:off x="6536216" y="207578"/>
            <a:ext cx="173232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/>
          <p:nvPr/>
        </p:nvCxnSpPr>
        <p:spPr>
          <a:xfrm>
            <a:off x="6548037" y="207578"/>
            <a:ext cx="0" cy="37538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/>
          <p:cNvSpPr txBox="1"/>
          <p:nvPr/>
        </p:nvSpPr>
        <p:spPr>
          <a:xfrm>
            <a:off x="5696802" y="6270578"/>
            <a:ext cx="7418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&gt; 28MV/m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7120848" y="6258678"/>
            <a:ext cx="74189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000">
                <a:solidFill>
                  <a:srgbClr val="660066"/>
                </a:solidFill>
              </a:rPr>
              <a:t>&lt;</a:t>
            </a:r>
            <a:r>
              <a:rPr kumimoji="1" lang="en-US" altLang="ja-JP" sz="1000">
                <a:solidFill>
                  <a:srgbClr val="660066"/>
                </a:solidFill>
              </a:rPr>
              <a:t> 28MV/m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862745" y="341518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660066"/>
                </a:solidFill>
              </a:rPr>
              <a:t>2</a:t>
            </a:r>
            <a:r>
              <a:rPr kumimoji="1" lang="en-US" altLang="ja-JP" baseline="30000">
                <a:solidFill>
                  <a:srgbClr val="660066"/>
                </a:solidFill>
              </a:rPr>
              <a:t>nd</a:t>
            </a:r>
            <a:r>
              <a:rPr kumimoji="1" lang="en-US" altLang="ja-JP">
                <a:solidFill>
                  <a:srgbClr val="660066"/>
                </a:solidFill>
              </a:rPr>
              <a:t> pass</a:t>
            </a:r>
            <a:endParaRPr kumimoji="1" lang="ja-JP" altLang="en-US">
              <a:solidFill>
                <a:srgbClr val="660066"/>
              </a:solidFill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7712299" y="2596790"/>
            <a:ext cx="1112480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/>
              <a:t>remove pick-up antenna </a:t>
            </a:r>
            <a:endParaRPr kumimoji="1" lang="ja-JP" altLang="en-US" sz="120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321296" y="2076188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with He Tank 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350821" y="3855817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with He Tank 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7350821" y="4604444"/>
            <a:ext cx="723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skip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4834657" y="5267084"/>
            <a:ext cx="3647718" cy="1493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096026" y="6460798"/>
            <a:ext cx="946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to cryomodule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834657" y="5265012"/>
            <a:ext cx="1107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Cavity test facility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59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7460" y="40534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He tank-on testing</a:t>
            </a:r>
            <a:endParaRPr kumimoji="1" lang="ja-JP" altLang="en-US" b="1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81648" y="774678"/>
            <a:ext cx="849508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(1) cavity fabrication and treatment can be separated from cavity test facility </a:t>
            </a:r>
          </a:p>
          <a:p>
            <a:r>
              <a:rPr lang="en-US" altLang="ja-JP"/>
              <a:t>      </a:t>
            </a:r>
            <a:r>
              <a:rPr kumimoji="1" lang="en-US" altLang="ja-JP"/>
              <a:t>with costy cryogenics.</a:t>
            </a:r>
          </a:p>
          <a:p>
            <a:r>
              <a:rPr lang="en-US" altLang="ja-JP"/>
              <a:t>       -&gt; companies cover fabrication and treatment, deliver treated tank-on cavity.</a:t>
            </a:r>
          </a:p>
          <a:p>
            <a:endParaRPr lang="en-US" altLang="ja-JP"/>
          </a:p>
          <a:p>
            <a:r>
              <a:rPr lang="en-US" altLang="ja-JP"/>
              <a:t>(2) If it fail into &lt;28MV/m, 2-nd pass process will be complicated.</a:t>
            </a:r>
          </a:p>
          <a:p>
            <a:r>
              <a:rPr lang="en-US" altLang="ja-JP"/>
              <a:t>      tank-on EP, tank-on baking, etc are required, and the cavity is put back to companies.</a:t>
            </a:r>
          </a:p>
          <a:p>
            <a:r>
              <a:rPr lang="en-US" altLang="ja-JP"/>
              <a:t>      mixture of tank-off EP and tank-on EP make the process and jigs complicate.</a:t>
            </a:r>
          </a:p>
          <a:p>
            <a:r>
              <a:rPr lang="en-US" altLang="ja-JP"/>
              <a:t>      -&gt; transport cost + tank-on process cost</a:t>
            </a:r>
          </a:p>
          <a:p>
            <a:endParaRPr lang="en-US" altLang="ja-JP"/>
          </a:p>
          <a:p>
            <a:r>
              <a:rPr lang="en-US" altLang="ja-JP"/>
              <a:t>(3) The model; lab. takes care the 2-nd pass process. </a:t>
            </a:r>
          </a:p>
          <a:p>
            <a:r>
              <a:rPr lang="en-US" altLang="ja-JP"/>
              <a:t>      The lab facility for 20% cavity is required. -&gt; facility cost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2307" y="4058102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He tank-off testing</a:t>
            </a:r>
            <a:endParaRPr kumimoji="1" lang="ja-JP" altLang="en-US" b="1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81648" y="4443181"/>
            <a:ext cx="85890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(1) cavity move back from cavity test facility to fabrication factory, and then deliver again.</a:t>
            </a:r>
          </a:p>
          <a:p>
            <a:r>
              <a:rPr lang="en-US" altLang="ja-JP"/>
              <a:t>       -&gt; transport cost</a:t>
            </a:r>
          </a:p>
          <a:p>
            <a:endParaRPr lang="en-US" altLang="ja-JP"/>
          </a:p>
          <a:p>
            <a:r>
              <a:rPr lang="en-US" altLang="ja-JP"/>
              <a:t>(2) If cavity fail into &lt;28MV/m, 2-nd pass process will be the same as the 1-st pass,</a:t>
            </a:r>
          </a:p>
          <a:p>
            <a:r>
              <a:rPr lang="en-US" altLang="ja-JP"/>
              <a:t>      however, cavity is put back to companies.</a:t>
            </a:r>
          </a:p>
          <a:p>
            <a:r>
              <a:rPr lang="en-US" altLang="ja-JP"/>
              <a:t>       -&gt; transport cost</a:t>
            </a:r>
          </a:p>
          <a:p>
            <a:endParaRPr lang="en-US" altLang="ja-JP"/>
          </a:p>
          <a:p>
            <a:r>
              <a:rPr lang="en-US" altLang="ja-JP"/>
              <a:t>(3) The model; lab. takes care the 2-nd pass process. -&gt; the same above.</a:t>
            </a:r>
          </a:p>
        </p:txBody>
      </p:sp>
    </p:spTree>
    <p:extLst>
      <p:ext uri="{BB962C8B-B14F-4D97-AF65-F5344CB8AC3E}">
        <p14:creationId xmlns:p14="http://schemas.microsoft.com/office/powerpoint/2010/main" val="80476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716537" y="644717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End of slides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5807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818</Words>
  <Application>Microsoft Macintosh PowerPoint</Application>
  <PresentationFormat>画面に合わせる (4:3)</PresentationFormat>
  <Paragraphs>121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ホワイト</vt:lpstr>
      <vt:lpstr>ILC-SCRF Test Facilities considerations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ILC-SCRF Test Facility considerations</dc:title>
  <dc:creator>早野 仁司</dc:creator>
  <cp:lastModifiedBy>早野 仁司</cp:lastModifiedBy>
  <cp:revision>38</cp:revision>
  <dcterms:created xsi:type="dcterms:W3CDTF">2012-01-06T00:31:58Z</dcterms:created>
  <dcterms:modified xsi:type="dcterms:W3CDTF">2012-01-06T14:48:00Z</dcterms:modified>
</cp:coreProperties>
</file>