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5" r:id="rId3"/>
    <p:sldMasterId id="2147483699" r:id="rId4"/>
    <p:sldMasterId id="2147483711" r:id="rId5"/>
    <p:sldMasterId id="2147483723" r:id="rId6"/>
  </p:sldMasterIdLst>
  <p:notesMasterIdLst>
    <p:notesMasterId r:id="rId23"/>
  </p:notesMasterIdLst>
  <p:sldIdLst>
    <p:sldId id="298" r:id="rId7"/>
    <p:sldId id="306" r:id="rId8"/>
    <p:sldId id="316" r:id="rId9"/>
    <p:sldId id="319" r:id="rId10"/>
    <p:sldId id="317" r:id="rId11"/>
    <p:sldId id="305" r:id="rId12"/>
    <p:sldId id="320" r:id="rId13"/>
    <p:sldId id="307" r:id="rId14"/>
    <p:sldId id="308" r:id="rId15"/>
    <p:sldId id="309" r:id="rId16"/>
    <p:sldId id="310" r:id="rId17"/>
    <p:sldId id="312" r:id="rId18"/>
    <p:sldId id="323" r:id="rId19"/>
    <p:sldId id="321" r:id="rId20"/>
    <p:sldId id="322" r:id="rId21"/>
    <p:sldId id="31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 snapToGrid="0" snapToObjects="1">
      <p:cViewPr varScale="1">
        <p:scale>
          <a:sx n="97" d="100"/>
          <a:sy n="97" d="100"/>
        </p:scale>
        <p:origin x="-1314" y="-90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26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nick:Library:Mail%20Downloads:FLASH%20CM%20cav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CM-VT versus VT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-delta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"/>
            <c:dispRSqr val="0"/>
            <c:dispEq val="1"/>
            <c:trendlineLbl>
              <c:layout/>
              <c:numFmt formatCode="General" sourceLinked="0"/>
            </c:trendlineLbl>
          </c:trendline>
          <c:xVal>
            <c:numRef>
              <c:f>Sheet1!$C$2:$C$53</c:f>
              <c:numCache>
                <c:formatCode>General</c:formatCode>
                <c:ptCount val="52"/>
                <c:pt idx="0">
                  <c:v>16.5</c:v>
                </c:pt>
                <c:pt idx="1">
                  <c:v>26</c:v>
                </c:pt>
                <c:pt idx="2">
                  <c:v>22.5</c:v>
                </c:pt>
                <c:pt idx="3">
                  <c:v>23</c:v>
                </c:pt>
                <c:pt idx="4">
                  <c:v>37</c:v>
                </c:pt>
                <c:pt idx="5">
                  <c:v>22.5</c:v>
                </c:pt>
                <c:pt idx="6">
                  <c:v>22.5</c:v>
                </c:pt>
                <c:pt idx="7">
                  <c:v>27</c:v>
                </c:pt>
                <c:pt idx="8">
                  <c:v>28.5</c:v>
                </c:pt>
                <c:pt idx="9">
                  <c:v>26</c:v>
                </c:pt>
                <c:pt idx="10">
                  <c:v>31</c:v>
                </c:pt>
                <c:pt idx="11">
                  <c:v>26.5</c:v>
                </c:pt>
                <c:pt idx="12">
                  <c:v>27</c:v>
                </c:pt>
                <c:pt idx="13">
                  <c:v>25.5</c:v>
                </c:pt>
                <c:pt idx="14">
                  <c:v>27</c:v>
                </c:pt>
                <c:pt idx="15">
                  <c:v>27</c:v>
                </c:pt>
                <c:pt idx="16">
                  <c:v>28.5</c:v>
                </c:pt>
                <c:pt idx="17">
                  <c:v>31</c:v>
                </c:pt>
                <c:pt idx="18">
                  <c:v>29.5</c:v>
                </c:pt>
                <c:pt idx="19">
                  <c:v>29</c:v>
                </c:pt>
                <c:pt idx="20">
                  <c:v>30</c:v>
                </c:pt>
                <c:pt idx="21">
                  <c:v>27</c:v>
                </c:pt>
                <c:pt idx="22">
                  <c:v>29</c:v>
                </c:pt>
                <c:pt idx="23">
                  <c:v>28.5</c:v>
                </c:pt>
                <c:pt idx="24">
                  <c:v>26</c:v>
                </c:pt>
                <c:pt idx="25">
                  <c:v>28.5</c:v>
                </c:pt>
                <c:pt idx="26">
                  <c:v>26</c:v>
                </c:pt>
                <c:pt idx="27">
                  <c:v>31</c:v>
                </c:pt>
                <c:pt idx="28">
                  <c:v>30.5</c:v>
                </c:pt>
                <c:pt idx="29">
                  <c:v>28.5</c:v>
                </c:pt>
                <c:pt idx="30">
                  <c:v>26.5</c:v>
                </c:pt>
                <c:pt idx="31">
                  <c:v>28.5</c:v>
                </c:pt>
                <c:pt idx="32">
                  <c:v>30</c:v>
                </c:pt>
                <c:pt idx="33">
                  <c:v>28</c:v>
                </c:pt>
                <c:pt idx="34">
                  <c:v>29</c:v>
                </c:pt>
                <c:pt idx="35">
                  <c:v>28</c:v>
                </c:pt>
                <c:pt idx="36">
                  <c:v>29</c:v>
                </c:pt>
                <c:pt idx="37">
                  <c:v>28</c:v>
                </c:pt>
                <c:pt idx="38">
                  <c:v>28</c:v>
                </c:pt>
                <c:pt idx="39">
                  <c:v>27</c:v>
                </c:pt>
                <c:pt idx="40">
                  <c:v>39</c:v>
                </c:pt>
                <c:pt idx="41">
                  <c:v>35</c:v>
                </c:pt>
                <c:pt idx="42">
                  <c:v>35</c:v>
                </c:pt>
                <c:pt idx="43">
                  <c:v>32.5</c:v>
                </c:pt>
                <c:pt idx="44">
                  <c:v>32</c:v>
                </c:pt>
                <c:pt idx="45">
                  <c:v>31.5</c:v>
                </c:pt>
                <c:pt idx="46">
                  <c:v>34.5</c:v>
                </c:pt>
                <c:pt idx="47">
                  <c:v>27</c:v>
                </c:pt>
                <c:pt idx="48">
                  <c:v>28.479166666666671</c:v>
                </c:pt>
              </c:numCache>
            </c:numRef>
          </c:xVal>
          <c:yVal>
            <c:numRef>
              <c:f>Sheet1!$F$2:$F$53</c:f>
              <c:numCache>
                <c:formatCode>0.0%</c:formatCode>
                <c:ptCount val="52"/>
                <c:pt idx="0">
                  <c:v>9.0909090909090898E-2</c:v>
                </c:pt>
                <c:pt idx="1">
                  <c:v>-0.38461538461538503</c:v>
                </c:pt>
                <c:pt idx="2">
                  <c:v>-0.11111111111111099</c:v>
                </c:pt>
                <c:pt idx="3">
                  <c:v>0.173913043478261</c:v>
                </c:pt>
                <c:pt idx="4">
                  <c:v>-5.4054054054054002E-2</c:v>
                </c:pt>
                <c:pt idx="5">
                  <c:v>2.2222222222222199E-2</c:v>
                </c:pt>
                <c:pt idx="6">
                  <c:v>-0.24444444444444399</c:v>
                </c:pt>
                <c:pt idx="7">
                  <c:v>3.7037037037037E-2</c:v>
                </c:pt>
                <c:pt idx="8">
                  <c:v>-0.175438596491228</c:v>
                </c:pt>
                <c:pt idx="9">
                  <c:v>-0.25</c:v>
                </c:pt>
                <c:pt idx="10">
                  <c:v>-0.17741935483870999</c:v>
                </c:pt>
                <c:pt idx="11">
                  <c:v>5.6603773584905599E-2</c:v>
                </c:pt>
                <c:pt idx="12">
                  <c:v>5.5555555555555497E-2</c:v>
                </c:pt>
                <c:pt idx="13">
                  <c:v>-0.21568627450980399</c:v>
                </c:pt>
                <c:pt idx="14">
                  <c:v>-5.5555555555555497E-2</c:v>
                </c:pt>
                <c:pt idx="15">
                  <c:v>-0.11111111111111099</c:v>
                </c:pt>
                <c:pt idx="16">
                  <c:v>0.19298245614035101</c:v>
                </c:pt>
                <c:pt idx="17">
                  <c:v>0</c:v>
                </c:pt>
                <c:pt idx="18">
                  <c:v>6.7796610169491497E-2</c:v>
                </c:pt>
                <c:pt idx="19">
                  <c:v>3.4482758620689599E-2</c:v>
                </c:pt>
                <c:pt idx="20">
                  <c:v>1.6666666666666701E-2</c:v>
                </c:pt>
                <c:pt idx="21">
                  <c:v>-3.7037037037037E-2</c:v>
                </c:pt>
                <c:pt idx="22">
                  <c:v>-0.12068965517241401</c:v>
                </c:pt>
                <c:pt idx="23">
                  <c:v>0.12280701754386</c:v>
                </c:pt>
                <c:pt idx="24">
                  <c:v>-7.69230769230769E-2</c:v>
                </c:pt>
                <c:pt idx="25">
                  <c:v>-0.175438596491228</c:v>
                </c:pt>
                <c:pt idx="26">
                  <c:v>-9.6153846153846104E-2</c:v>
                </c:pt>
                <c:pt idx="27">
                  <c:v>-3.2258064516128997E-2</c:v>
                </c:pt>
                <c:pt idx="28">
                  <c:v>-0.22950819672131101</c:v>
                </c:pt>
                <c:pt idx="29">
                  <c:v>5.2631578947368397E-2</c:v>
                </c:pt>
                <c:pt idx="30">
                  <c:v>-9.4339622641509399E-2</c:v>
                </c:pt>
                <c:pt idx="31">
                  <c:v>5.2631578947368397E-2</c:v>
                </c:pt>
                <c:pt idx="32">
                  <c:v>6.6666666666666693E-2</c:v>
                </c:pt>
                <c:pt idx="33">
                  <c:v>0.107142857142857</c:v>
                </c:pt>
                <c:pt idx="34">
                  <c:v>-1.72413793103448E-2</c:v>
                </c:pt>
                <c:pt idx="35">
                  <c:v>0.125</c:v>
                </c:pt>
                <c:pt idx="36">
                  <c:v>6.8965517241379296E-2</c:v>
                </c:pt>
                <c:pt idx="37">
                  <c:v>8.9285714285714302E-2</c:v>
                </c:pt>
                <c:pt idx="38">
                  <c:v>0.214285714285714</c:v>
                </c:pt>
                <c:pt idx="39">
                  <c:v>-3.7037037037037E-2</c:v>
                </c:pt>
                <c:pt idx="40">
                  <c:v>-0.102564102564103</c:v>
                </c:pt>
                <c:pt idx="41">
                  <c:v>-5.7142857142857099E-2</c:v>
                </c:pt>
                <c:pt idx="42">
                  <c:v>-1.4285714285714299E-2</c:v>
                </c:pt>
                <c:pt idx="43">
                  <c:v>1.5384615384615399E-2</c:v>
                </c:pt>
                <c:pt idx="44">
                  <c:v>-0.328125</c:v>
                </c:pt>
                <c:pt idx="45">
                  <c:v>-0.317460317460317</c:v>
                </c:pt>
                <c:pt idx="46">
                  <c:v>-0.13043478260869601</c:v>
                </c:pt>
                <c:pt idx="47">
                  <c:v>-3.7037037037037E-2</c:v>
                </c:pt>
                <c:pt idx="48">
                  <c:v>-4.2086286145921803E-2</c:v>
                </c:pt>
                <c:pt idx="49">
                  <c:v>0.137813280912742</c:v>
                </c:pt>
                <c:pt idx="51" formatCode="General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702464"/>
        <c:axId val="142704000"/>
      </c:scatterChart>
      <c:valAx>
        <c:axId val="142702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704000"/>
        <c:crosses val="autoZero"/>
        <c:crossBetween val="midCat"/>
      </c:valAx>
      <c:valAx>
        <c:axId val="14270400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427024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0.14087</cdr:y>
    </cdr:from>
    <cdr:to>
      <cdr:x>0.97581</cdr:x>
      <cdr:y>0.29551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22509" y="492500"/>
          <a:ext cx="2590795" cy="5406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400" dirty="0"/>
            <a:t>average = -4% (±14% RMS)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5524FD9-8F28-41D1-ADD2-D0A7DF041C90}" type="slidenum">
              <a:rPr lang="en-US" altLang="ja-JP">
                <a:solidFill>
                  <a:prstClr val="black"/>
                </a:solidFill>
              </a:rPr>
              <a:pPr eaLnBrk="1" hangingPunct="1"/>
              <a:t>10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F9DBCD53-FBB8-4437-9CAF-AEFF73B01D25}" type="slidenum">
              <a:rPr lang="en-US" altLang="ja-JP">
                <a:solidFill>
                  <a:prstClr val="black"/>
                </a:solidFill>
              </a:rPr>
              <a:pPr eaLnBrk="1" hangingPunct="1"/>
              <a:t>11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70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7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43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11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97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23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953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8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251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12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0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D5E97-F9C9-42EB-81E9-BFAEEED46E1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36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B4B4E-1AA2-446B-968E-5DBB63AFE91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29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0C917-8A92-4A48-8D7F-3DF20E65AEA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09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4975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244975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E7334-081A-4731-BF9A-66388E0B912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790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D37F2-0AC9-420A-BCFE-4F0B622A857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81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8BBA1-B98A-493B-8984-D42283D77FC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6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ABE6F-DC61-4B2C-BFF2-212532F8CFD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767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70C51-9601-496E-B66F-2E8842CFD1B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48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73C21-7FCD-456C-BE6F-7442FC5DA0C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624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DC873-EA8D-441E-B5A3-1297284C5EF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797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60587" cy="63944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329363" cy="6394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3C868-10F7-4DEE-A6DB-87A03807734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083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778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E7E33-3331-424E-9829-FA3DE59C479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9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7778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50825" y="1196975"/>
            <a:ext cx="4244975" cy="54721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244975" cy="54721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CED5E-A743-4982-80DC-8A72596F900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023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65585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5700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1596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26969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619659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8933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21133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8950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5981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8036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9097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890446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72770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3278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65684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340968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22365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2118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27888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17646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7471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04383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0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7454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75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038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83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55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582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714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888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193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82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9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5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86423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2350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775CBC5-8D9A-4E4C-9A0B-D4BE42473282}" type="slidenum">
              <a:rPr kumimoji="1"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962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</a:rPr>
              <a:pPr/>
              <a:t>1/6/2012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0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Meeting – 06 Jan., 2012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899664"/>
            <a:ext cx="7772400" cy="5363484"/>
          </a:xfrm>
        </p:spPr>
        <p:txBody>
          <a:bodyPr/>
          <a:lstStyle/>
          <a:p>
            <a:r>
              <a:rPr lang="en-US" dirty="0" smtClean="0"/>
              <a:t>Baseline Technical Review structure:</a:t>
            </a:r>
          </a:p>
          <a:p>
            <a:pPr lvl="1"/>
            <a:r>
              <a:rPr lang="en-US" dirty="0" smtClean="0"/>
              <a:t>Evaluate </a:t>
            </a:r>
            <a:r>
              <a:rPr lang="en-US" b="1" i="1" u="sng" dirty="0" smtClean="0">
                <a:solidFill>
                  <a:srgbClr val="FF0000"/>
                </a:solidFill>
              </a:rPr>
              <a:t>Technical Performance </a:t>
            </a:r>
            <a:r>
              <a:rPr lang="en-US" dirty="0" smtClean="0"/>
              <a:t>and</a:t>
            </a:r>
            <a:r>
              <a:rPr lang="en-US" baseline="0" dirty="0" smtClean="0"/>
              <a:t> state of development</a:t>
            </a:r>
          </a:p>
          <a:p>
            <a:pPr lvl="1"/>
            <a:r>
              <a:rPr lang="en-US" baseline="0" dirty="0" smtClean="0"/>
              <a:t>Evaluate and </a:t>
            </a:r>
            <a:r>
              <a:rPr lang="en-US" b="1" i="1" u="sng" baseline="0" dirty="0" smtClean="0">
                <a:solidFill>
                  <a:srgbClr val="FF0000"/>
                </a:solidFill>
              </a:rPr>
              <a:t>compare cost </a:t>
            </a:r>
            <a:r>
              <a:rPr lang="en-US" baseline="0" dirty="0" smtClean="0"/>
              <a:t>and choose Baseline Technology</a:t>
            </a:r>
          </a:p>
          <a:p>
            <a:r>
              <a:rPr lang="en-US" dirty="0" smtClean="0"/>
              <a:t>Agenda Scheme </a:t>
            </a:r>
            <a:r>
              <a:rPr lang="en-US" dirty="0"/>
              <a:t>- </a:t>
            </a:r>
            <a:r>
              <a:rPr lang="en-US" altLang="ja-JP" dirty="0"/>
              <a:t>For </a:t>
            </a:r>
            <a:r>
              <a:rPr lang="en-US" altLang="ja-JP" dirty="0" smtClean="0"/>
              <a:t>each proposal: </a:t>
            </a:r>
            <a:endParaRPr lang="en-US" altLang="ja-JP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ja-JP" dirty="0"/>
              <a:t>1) presentation of the proposal with a </a:t>
            </a:r>
            <a:r>
              <a:rPr lang="en-US" altLang="ja-JP" b="1" i="1" u="sng" dirty="0">
                <a:solidFill>
                  <a:srgbClr val="FF0000"/>
                </a:solidFill>
              </a:rPr>
              <a:t>description</a:t>
            </a:r>
            <a:r>
              <a:rPr lang="en-US" altLang="ja-JP" dirty="0"/>
              <a:t> of what is to be changed and why, 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ja-JP" dirty="0"/>
              <a:t>2) summary of the </a:t>
            </a:r>
            <a:r>
              <a:rPr lang="en-US" altLang="ja-JP" b="1" i="1" u="sng" dirty="0">
                <a:solidFill>
                  <a:srgbClr val="FF0000"/>
                </a:solidFill>
              </a:rPr>
              <a:t>R&amp;D</a:t>
            </a:r>
            <a:r>
              <a:rPr lang="en-US" altLang="ja-JP" dirty="0"/>
              <a:t> in support of the change, 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ja-JP" dirty="0"/>
              <a:t>3) summary of the </a:t>
            </a:r>
            <a:r>
              <a:rPr lang="en-US" altLang="ja-JP" b="1" i="1" u="sng" dirty="0">
                <a:solidFill>
                  <a:srgbClr val="FF0000"/>
                </a:solidFill>
              </a:rPr>
              <a:t>interfaces</a:t>
            </a:r>
            <a:r>
              <a:rPr lang="en-US" altLang="ja-JP" dirty="0"/>
              <a:t> and the impact on related systems and components, especially </a:t>
            </a:r>
            <a:r>
              <a:rPr lang="en-US" altLang="ja-JP" b="1" i="1" u="sng" dirty="0" smtClean="0">
                <a:solidFill>
                  <a:srgbClr val="FF0000"/>
                </a:solidFill>
              </a:rPr>
              <a:t>CFS</a:t>
            </a:r>
            <a:endParaRPr lang="en-US" altLang="ja-JP" b="1" i="1" u="sng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ja-JP" dirty="0"/>
              <a:t>4) thorough explanation of the </a:t>
            </a:r>
            <a:r>
              <a:rPr lang="en-US" altLang="ja-JP" b="1" i="1" u="sng" dirty="0">
                <a:solidFill>
                  <a:srgbClr val="FF0000"/>
                </a:solidFill>
              </a:rPr>
              <a:t>cost impact</a:t>
            </a:r>
            <a:r>
              <a:rPr lang="en-US" altLang="ja-JP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SCRF Technical Area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11 Jan, 2012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4000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C4418610-AA94-467B-9A07-A47134EDB5FE}" type="slidenum">
              <a:rPr lang="en-US" altLang="ja-JP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200" smtClean="0"/>
              <a:t>Current status of Tunnel construction in Japan</a:t>
            </a:r>
            <a:br>
              <a:rPr lang="en-US" altLang="ja-JP" sz="3200" smtClean="0"/>
            </a:br>
            <a:endParaRPr lang="en-US" altLang="ja-JP" sz="320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708025"/>
          </a:xfrm>
        </p:spPr>
        <p:txBody>
          <a:bodyPr/>
          <a:lstStyle/>
          <a:p>
            <a:pPr marL="358775" indent="-358775" eaLnBrk="1" hangingPunct="1">
              <a:lnSpc>
                <a:spcPct val="80000"/>
              </a:lnSpc>
            </a:pPr>
            <a:r>
              <a:rPr lang="en-US" altLang="ja-JP" sz="2400" smtClean="0"/>
              <a:t>According to tunnel construction database Japan Tunnel Association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7"/>
          <a:stretch>
            <a:fillRect/>
          </a:stretch>
        </p:blipFill>
        <p:spPr bwMode="auto">
          <a:xfrm>
            <a:off x="304800" y="1905000"/>
            <a:ext cx="8458200" cy="41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7321550" y="2362200"/>
            <a:ext cx="1136650" cy="1004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Others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Utility conduit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Water way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Road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Railway</a:t>
            </a:r>
          </a:p>
        </p:txBody>
      </p:sp>
      <p:sp>
        <p:nvSpPr>
          <p:cNvPr id="5127" name="Text Box 6"/>
          <p:cNvSpPr txBox="1">
            <a:spLocks noChangeArrowheads="1"/>
          </p:cNvSpPr>
          <p:nvPr/>
        </p:nvSpPr>
        <p:spPr bwMode="auto">
          <a:xfrm rot="-5400000">
            <a:off x="-632618" y="4137818"/>
            <a:ext cx="25463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</a:rPr>
              <a:t>Number of construction</a:t>
            </a: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1295400" y="5867400"/>
            <a:ext cx="7391400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smtClean="0">
                <a:solidFill>
                  <a:srgbClr val="000000"/>
                </a:solidFill>
              </a:rPr>
              <a:t>                            1980                              1985                               1990                              1995                                2000                              2005               2008</a:t>
            </a:r>
          </a:p>
        </p:txBody>
      </p:sp>
    </p:spTree>
    <p:extLst>
      <p:ext uri="{BB962C8B-B14F-4D97-AF65-F5344CB8AC3E}">
        <p14:creationId xmlns:p14="http://schemas.microsoft.com/office/powerpoint/2010/main" val="298197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50328F09-A88D-4B84-BD60-D48930B1F627}" type="slidenum">
              <a:rPr lang="en-US" altLang="ja-JP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200" dirty="0" smtClean="0"/>
              <a:t>Current status of Tunnel construction in Japan</a:t>
            </a:r>
            <a:br>
              <a:rPr lang="en-US" altLang="ja-JP" sz="3200" dirty="0" smtClean="0"/>
            </a:br>
            <a:r>
              <a:rPr lang="en-US" altLang="ja-JP" sz="3200" dirty="0" smtClean="0"/>
              <a:t>Mountainous site tunnel achievement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42350" cy="7080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ja-JP" sz="2000" dirty="0" smtClean="0"/>
              <a:t>Many tunnels are constructed by NATM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ja-JP" sz="2000" dirty="0" smtClean="0"/>
              <a:t>TBM case is not so many as NATM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b="10023"/>
          <a:stretch>
            <a:fillRect/>
          </a:stretch>
        </p:blipFill>
        <p:spPr bwMode="auto">
          <a:xfrm>
            <a:off x="304800" y="2209800"/>
            <a:ext cx="43449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1" b="10083"/>
          <a:stretch>
            <a:fillRect/>
          </a:stretch>
        </p:blipFill>
        <p:spPr bwMode="auto">
          <a:xfrm>
            <a:off x="4419600" y="2362200"/>
            <a:ext cx="4191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029200" y="5638800"/>
            <a:ext cx="762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Blasting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943600" y="5638800"/>
            <a:ext cx="762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Machine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048000" y="4076700"/>
            <a:ext cx="762000" cy="457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NATM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Blasting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27088" y="3860800"/>
            <a:ext cx="762000" cy="4572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NATM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Machine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04800" y="2667000"/>
            <a:ext cx="9906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B &amp; M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990600" y="2362200"/>
            <a:ext cx="8382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TBM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905000" y="2286000"/>
            <a:ext cx="8382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Others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905000" y="3962400"/>
            <a:ext cx="762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Number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96075" y="2895600"/>
            <a:ext cx="609600" cy="182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Machine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696075" y="2709863"/>
            <a:ext cx="609600" cy="182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Blasting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34200" y="3733800"/>
            <a:ext cx="1447800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Upper and lower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Long bench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945313" y="5170488"/>
            <a:ext cx="1600200" cy="182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Full face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945313" y="4473575"/>
            <a:ext cx="1589087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Full face with short bench</a:t>
            </a:r>
          </a:p>
        </p:txBody>
      </p:sp>
      <p:sp>
        <p:nvSpPr>
          <p:cNvPr id="6164" name="Rectangle 20" descr="みかげ石"/>
          <p:cNvSpPr>
            <a:spLocks noChangeArrowheads="1"/>
          </p:cNvSpPr>
          <p:nvPr/>
        </p:nvSpPr>
        <p:spPr bwMode="auto">
          <a:xfrm>
            <a:off x="365125" y="5956300"/>
            <a:ext cx="2376488" cy="838200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836613" y="6337300"/>
            <a:ext cx="1905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66" name="Rectangle 22" descr="みかげ石"/>
          <p:cNvSpPr>
            <a:spLocks noChangeArrowheads="1"/>
          </p:cNvSpPr>
          <p:nvPr/>
        </p:nvSpPr>
        <p:spPr bwMode="auto">
          <a:xfrm>
            <a:off x="3246438" y="5956300"/>
            <a:ext cx="2376487" cy="838200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67" name="Rectangle 24" descr="みかげ石"/>
          <p:cNvSpPr>
            <a:spLocks noChangeArrowheads="1"/>
          </p:cNvSpPr>
          <p:nvPr/>
        </p:nvSpPr>
        <p:spPr bwMode="auto">
          <a:xfrm>
            <a:off x="6142038" y="5956300"/>
            <a:ext cx="2376487" cy="838200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68" name="Rectangle 25"/>
          <p:cNvSpPr>
            <a:spLocks noChangeArrowheads="1"/>
          </p:cNvSpPr>
          <p:nvPr/>
        </p:nvSpPr>
        <p:spPr bwMode="auto">
          <a:xfrm>
            <a:off x="6613525" y="6327775"/>
            <a:ext cx="1905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69" name="Rectangle 26"/>
          <p:cNvSpPr>
            <a:spLocks noChangeArrowheads="1"/>
          </p:cNvSpPr>
          <p:nvPr/>
        </p:nvSpPr>
        <p:spPr bwMode="auto">
          <a:xfrm>
            <a:off x="7375525" y="6477000"/>
            <a:ext cx="1143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70" name="Rectangle 27"/>
          <p:cNvSpPr>
            <a:spLocks noChangeArrowheads="1"/>
          </p:cNvSpPr>
          <p:nvPr/>
        </p:nvSpPr>
        <p:spPr bwMode="auto">
          <a:xfrm>
            <a:off x="3717925" y="6327775"/>
            <a:ext cx="1905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71" name="Rectangle 28"/>
          <p:cNvSpPr>
            <a:spLocks noChangeArrowheads="1"/>
          </p:cNvSpPr>
          <p:nvPr/>
        </p:nvSpPr>
        <p:spPr bwMode="auto">
          <a:xfrm>
            <a:off x="3870325" y="6477000"/>
            <a:ext cx="17526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72" name="Text Box 29"/>
          <p:cNvSpPr txBox="1">
            <a:spLocks noChangeArrowheads="1"/>
          </p:cNvSpPr>
          <p:nvPr/>
        </p:nvSpPr>
        <p:spPr bwMode="auto">
          <a:xfrm>
            <a:off x="1066800" y="64008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Full face</a:t>
            </a:r>
          </a:p>
        </p:txBody>
      </p:sp>
      <p:sp>
        <p:nvSpPr>
          <p:cNvPr id="6173" name="Text Box 30"/>
          <p:cNvSpPr txBox="1">
            <a:spLocks noChangeArrowheads="1"/>
          </p:cNvSpPr>
          <p:nvPr/>
        </p:nvSpPr>
        <p:spPr bwMode="auto">
          <a:xfrm>
            <a:off x="4038600" y="64008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Short Bench</a:t>
            </a:r>
          </a:p>
        </p:txBody>
      </p:sp>
      <p:sp>
        <p:nvSpPr>
          <p:cNvPr id="6174" name="Text Box 31"/>
          <p:cNvSpPr txBox="1">
            <a:spLocks noChangeArrowheads="1"/>
          </p:cNvSpPr>
          <p:nvPr/>
        </p:nvSpPr>
        <p:spPr bwMode="auto">
          <a:xfrm>
            <a:off x="7467600" y="64008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</a:rPr>
              <a:t>Long Bench</a:t>
            </a:r>
          </a:p>
        </p:txBody>
      </p:sp>
      <p:sp>
        <p:nvSpPr>
          <p:cNvPr id="6175" name="Rectangle 32"/>
          <p:cNvSpPr>
            <a:spLocks noChangeArrowheads="1"/>
          </p:cNvSpPr>
          <p:nvPr/>
        </p:nvSpPr>
        <p:spPr bwMode="auto">
          <a:xfrm>
            <a:off x="6781800" y="30480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9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43800" cy="914400"/>
          </a:xfrm>
        </p:spPr>
        <p:txBody>
          <a:bodyPr/>
          <a:lstStyle/>
          <a:p>
            <a:r>
              <a:rPr kumimoji="1" lang="en-US" sz="3600" b="1" dirty="0" smtClean="0">
                <a:solidFill>
                  <a:srgbClr val="23346C"/>
                </a:solidFill>
                <a:effectLst/>
                <a:latin typeface="+mj-lt"/>
                <a:ea typeface="+mj-ea"/>
                <a:cs typeface="+mj-cs"/>
              </a:rPr>
              <a:t>re-Proposed Technical Changes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86592"/>
            <a:ext cx="8458200" cy="5414208"/>
          </a:xfrm>
        </p:spPr>
        <p:txBody>
          <a:bodyPr/>
          <a:lstStyle/>
          <a:p>
            <a:r>
              <a:rPr lang="en-US" dirty="0" smtClean="0"/>
              <a:t>RDR 10 MW RF System adapted for SB2009 baseline is proposed:</a:t>
            </a:r>
          </a:p>
          <a:p>
            <a:pPr lvl="1"/>
            <a:r>
              <a:rPr lang="en-US" dirty="0" smtClean="0"/>
              <a:t>(Reduced bunch # and gradient spread)</a:t>
            </a:r>
          </a:p>
          <a:p>
            <a:pPr lvl="1"/>
            <a:r>
              <a:rPr lang="en-US" dirty="0" smtClean="0"/>
              <a:t>Adopt KCS 2/3 HLRF scheme w reduced pulse length</a:t>
            </a:r>
          </a:p>
          <a:p>
            <a:pPr lvl="1"/>
            <a:r>
              <a:rPr lang="en-US" dirty="0" smtClean="0"/>
              <a:t>4 ½ cryomodules per 10 MW multi-beam klystron</a:t>
            </a:r>
          </a:p>
          <a:p>
            <a:pPr lvl="1"/>
            <a:r>
              <a:rPr lang="en-US" dirty="0" smtClean="0"/>
              <a:t>i.e. 39 cavities powered by one 10 MW MBK</a:t>
            </a:r>
          </a:p>
          <a:p>
            <a:pPr lvl="1"/>
            <a:r>
              <a:rPr lang="en-US" dirty="0" smtClean="0"/>
              <a:t>6 mA beam current</a:t>
            </a:r>
          </a:p>
          <a:p>
            <a:r>
              <a:rPr lang="en-US" dirty="0" smtClean="0"/>
              <a:t>(Retain 9-8-9 cryomodule configuration)</a:t>
            </a:r>
          </a:p>
          <a:p>
            <a:r>
              <a:rPr lang="en-US" i="1" u="sng" dirty="0" smtClean="0">
                <a:solidFill>
                  <a:srgbClr val="FF0000"/>
                </a:solidFill>
              </a:rPr>
              <a:t>This solution fits the KAMABOKO tunnel configuration well</a:t>
            </a:r>
          </a:p>
          <a:p>
            <a:r>
              <a:rPr lang="en-US" i="1" u="sng" dirty="0" smtClean="0">
                <a:solidFill>
                  <a:srgbClr val="FF0000"/>
                </a:solidFill>
              </a:rPr>
              <a:t>Only one linac beam parameter set is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06/01/2012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AD &amp; 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99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Parameters: *925325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3" t="11242" r="40449" b="51434"/>
          <a:stretch/>
        </p:blipFill>
        <p:spPr>
          <a:xfrm>
            <a:off x="191727" y="1140541"/>
            <a:ext cx="8947536" cy="43556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06/01/2012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89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6930"/>
            <a:ext cx="8229600" cy="504213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Agenda Proposed for SCRF BTR at KEK  (1/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19</a:t>
            </a:r>
            <a:r>
              <a:rPr lang="en-US" altLang="ja-JP" sz="3200" b="1" dirty="0" smtClean="0"/>
              <a:t>) </a:t>
            </a:r>
            <a:endParaRPr kumimoji="1" lang="ja-JP" altLang="en-US" sz="24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016033"/>
              </p:ext>
            </p:extLst>
          </p:nvPr>
        </p:nvGraphicFramePr>
        <p:xfrm>
          <a:off x="457200" y="586879"/>
          <a:ext cx="8402725" cy="5989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4594"/>
                <a:gridCol w="1642318"/>
                <a:gridCol w="4469853"/>
                <a:gridCol w="1465960"/>
              </a:tblGrid>
              <a:tr h="266538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Date</a:t>
                      </a:r>
                      <a:endParaRPr kumimoji="1" lang="ja-JP" alt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Technical Area</a:t>
                      </a:r>
                      <a:endParaRPr kumimoji="1" lang="en-US" altLang="ja-JP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Subjects to be discussed</a:t>
                      </a:r>
                      <a:endParaRPr kumimoji="1" lang="en-US" altLang="ja-JP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sng" dirty="0" smtClean="0"/>
                        <a:t>Conveners </a:t>
                      </a:r>
                      <a:r>
                        <a:rPr kumimoji="1" lang="en-US" altLang="ja-JP" sz="1100" dirty="0" smtClean="0"/>
                        <a:t>/</a:t>
                      </a:r>
                    </a:p>
                    <a:p>
                      <a:r>
                        <a:rPr kumimoji="1" lang="en-US" altLang="ja-JP" sz="1100" dirty="0" smtClean="0"/>
                        <a:t>- Presenters</a:t>
                      </a:r>
                      <a:endParaRPr kumimoji="1" lang="en-US" altLang="ja-JP" sz="1100" b="0" dirty="0" smtClean="0"/>
                    </a:p>
                  </a:txBody>
                  <a:tcPr/>
                </a:tc>
              </a:tr>
              <a:tr h="32288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9:00 -</a:t>
                      </a:r>
                      <a:r>
                        <a:rPr kumimoji="1" lang="en-US" altLang="ja-JP" sz="1100" baseline="0" dirty="0" smtClean="0"/>
                        <a:t> </a:t>
                      </a:r>
                      <a:endParaRPr kumimoji="1" lang="en-US" altLang="ja-JP" sz="1100" dirty="0" smtClean="0"/>
                    </a:p>
                    <a:p>
                      <a:r>
                        <a:rPr kumimoji="1" lang="en-US" altLang="ja-JP" sz="1100" dirty="0" smtClean="0"/>
                        <a:t>19/AM-1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1. Introduction</a:t>
                      </a:r>
                    </a:p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  Welcome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Address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  PM’s report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a) Japanese status and scope for ILC </a:t>
                      </a: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b) Summary of design update proposal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baseline="0" dirty="0" smtClean="0">
                          <a:effectLst/>
                        </a:rPr>
                        <a:t>Ross</a:t>
                      </a: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- Suzuki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- Yamamoto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219627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10:15 -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Break / photo 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32288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10:45 - </a:t>
                      </a:r>
                    </a:p>
                    <a:p>
                      <a:r>
                        <a:rPr kumimoji="1" lang="en-US" altLang="ja-JP" sz="1100" dirty="0" smtClean="0"/>
                        <a:t>19/AM-2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2.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ML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Integration</a:t>
                      </a:r>
                    </a:p>
                    <a:p>
                      <a:pPr algn="l" fontAlgn="b"/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a) Beam dynamics: 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err="1" smtClean="0">
                          <a:effectLst/>
                        </a:rPr>
                        <a:t>Quadrupole</a:t>
                      </a:r>
                      <a:r>
                        <a:rPr lang="en-US" sz="1100" u="none" strike="noStrike" dirty="0" smtClean="0">
                          <a:effectLst/>
                        </a:rPr>
                        <a:t>/BPM periodicity, Quad. Location,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smtClean="0">
                          <a:effectLst/>
                        </a:rPr>
                        <a:t>Alignment and beam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tunability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smtClean="0">
                          <a:effectLst/>
                        </a:rPr>
                        <a:t>Bunch spacing limit specially on KCS  (requirement of DR beam dynamics)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b) Availability, reliability, and backup CM 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smtClean="0">
                          <a:effectLst/>
                        </a:rPr>
                        <a:t>3 % longer (400 m) tunnel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empty or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equiped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? 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c) Comments  and requests from CFS and Cost Group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 smtClean="0">
                          <a:effectLst/>
                        </a:rPr>
                        <a:t>Adolphsen</a:t>
                      </a:r>
                      <a:r>
                        <a:rPr lang="en-US" sz="1100" u="none" strike="noStrike" dirty="0" smtClean="0">
                          <a:effectLst/>
                        </a:rPr>
                        <a:t> 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err="1" smtClean="0">
                          <a:effectLst/>
                        </a:rPr>
                        <a:t>Yokoya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/Kubo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TBD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err="1" smtClean="0">
                          <a:effectLst/>
                        </a:rPr>
                        <a:t>Kuchler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&amp; Dugan </a:t>
                      </a:r>
                      <a:endParaRPr lang="en-US" sz="11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207129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12:15 -</a:t>
                      </a:r>
                      <a:r>
                        <a:rPr kumimoji="1" lang="en-US" altLang="ja-JP" sz="1100" baseline="0" dirty="0" smtClean="0"/>
                        <a:t>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 lunch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32288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13;30 - </a:t>
                      </a:r>
                    </a:p>
                    <a:p>
                      <a:r>
                        <a:rPr kumimoji="1" lang="en-US" altLang="ja-JP" sz="1100" dirty="0" smtClean="0"/>
                        <a:t>19/PM-1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3. HLRF/LLRF</a:t>
                      </a: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KCS/DRR-unit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HLRF system configuration including backup PS and utilities with the single tunnel design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LLRF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overheadw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/gradient spread, and w/ (989 or 888) cavity-strings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Marx generator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AC power and cooling w/ gradient spreads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Adaptability against cavity degradation after installation into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cryomodule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by using circulator &amp;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powe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distribution system, 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Low-power and high-power option review, 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Tunable power distribution system 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Comments from CFS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and Cost Group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 smtClean="0">
                          <a:effectLst/>
                        </a:rPr>
                        <a:t>Fukuda/</a:t>
                      </a:r>
                      <a:r>
                        <a:rPr lang="en-US" sz="1100" u="sng" strike="noStrike" dirty="0" err="1" smtClean="0">
                          <a:effectLst/>
                        </a:rPr>
                        <a:t>Nantista</a:t>
                      </a:r>
                      <a:endParaRPr lang="en-US" sz="1100" u="sng" strike="noStrike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smtClean="0">
                          <a:effectLst/>
                        </a:rPr>
                        <a:t>TBD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-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Kuchler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and Dugan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171942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15:15 -</a:t>
                      </a:r>
                      <a:r>
                        <a:rPr kumimoji="1" lang="en-US" altLang="ja-JP" sz="1100" baseline="0" dirty="0" smtClean="0"/>
                        <a:t>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break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32288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15:45 - </a:t>
                      </a:r>
                    </a:p>
                    <a:p>
                      <a:r>
                        <a:rPr kumimoji="1" lang="en-US" altLang="ja-JP" sz="1100" dirty="0" smtClean="0"/>
                        <a:t>19/PM-2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4.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Cryomodule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and Cavity-string Assembly</a:t>
                      </a: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u="none" strike="noStrike" dirty="0" smtClean="0">
                          <a:effectLst/>
                        </a:rPr>
                        <a:t>a) </a:t>
                      </a:r>
                      <a:r>
                        <a:rPr lang="en-US" altLang="ja-JP" sz="1100" u="none" strike="noStrike" dirty="0" err="1" smtClean="0">
                          <a:effectLst/>
                        </a:rPr>
                        <a:t>Cryomodule</a:t>
                      </a:r>
                      <a:r>
                        <a:rPr lang="en-US" altLang="ja-JP" sz="1100" u="none" strike="noStrike" dirty="0" smtClean="0">
                          <a:effectLst/>
                        </a:rPr>
                        <a:t> envelope/interface</a:t>
                      </a:r>
                    </a:p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b) CM-string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configuration w/(989 or 888) cavity-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st.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assembly </a:t>
                      </a: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  <a:sym typeface="Wingdings"/>
                        </a:rPr>
                        <a:t>c) Simplification of 5K radiation-shield, flow reversal or not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d)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Split-yoke and conduction-cooled SC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quadrupoles</a:t>
                      </a: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e) Alignment scheme with EXFEL approach, </a:t>
                      </a: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f) </a:t>
                      </a:r>
                      <a:r>
                        <a:rPr lang="en-US" sz="1100" u="none" strike="noStrike" dirty="0" smtClean="0">
                          <a:effectLst/>
                        </a:rPr>
                        <a:t>Comments and requests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from CFS and Cost group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 err="1" smtClean="0">
                          <a:effectLst/>
                        </a:rPr>
                        <a:t>Pierini</a:t>
                      </a:r>
                      <a:r>
                        <a:rPr lang="en-US" sz="1100" u="sng" strike="noStrike" dirty="0" smtClean="0">
                          <a:effectLst/>
                        </a:rPr>
                        <a:t> 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smtClean="0">
                          <a:effectLst/>
                        </a:rPr>
                        <a:t>TBD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dirty="0" err="1" smtClean="0">
                          <a:effectLst/>
                        </a:rPr>
                        <a:t>Kuchler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&amp; Dugan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235078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18:00 -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Dinner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94180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494180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6930"/>
            <a:ext cx="8229600" cy="783734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Agenda Proposed for SCRF BTR at KEK </a:t>
            </a:r>
            <a:r>
              <a:rPr lang="en-US" altLang="ja-JP" sz="2800" b="1" dirty="0" smtClean="0"/>
              <a:t>(1/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20</a:t>
            </a:r>
            <a:r>
              <a:rPr lang="en-US" altLang="ja-JP" sz="2800" b="1" dirty="0" smtClean="0"/>
              <a:t>)</a:t>
            </a:r>
            <a:r>
              <a:rPr lang="en-US" altLang="ja-JP" sz="1800" b="1" dirty="0" smtClean="0"/>
              <a:t> </a:t>
            </a:r>
            <a:endParaRPr kumimoji="1" lang="ja-JP" altLang="en-US" sz="2400" b="1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6418111"/>
              </p:ext>
            </p:extLst>
          </p:nvPr>
        </p:nvGraphicFramePr>
        <p:xfrm>
          <a:off x="457200" y="839878"/>
          <a:ext cx="8402725" cy="510983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4594"/>
                <a:gridCol w="2518162"/>
                <a:gridCol w="3260220"/>
                <a:gridCol w="1799749"/>
              </a:tblGrid>
              <a:tr h="31551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Date</a:t>
                      </a:r>
                      <a:endParaRPr kumimoji="1" lang="ja-JP" alt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Technical Area</a:t>
                      </a:r>
                      <a:endParaRPr kumimoji="1" lang="en-US" altLang="ja-JP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Subjects to be fixed</a:t>
                      </a:r>
                      <a:endParaRPr kumimoji="1" lang="en-US" altLang="ja-JP" sz="11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Presenters/Conveners</a:t>
                      </a:r>
                      <a:endParaRPr kumimoji="1" lang="en-US" altLang="ja-JP" sz="1100" b="0" dirty="0" smtClean="0"/>
                    </a:p>
                  </a:txBody>
                  <a:tcPr/>
                </a:tc>
              </a:tr>
              <a:tr h="66943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9:00 - </a:t>
                      </a:r>
                    </a:p>
                    <a:p>
                      <a:r>
                        <a:rPr kumimoji="1" lang="en-US" altLang="ja-JP" sz="1100" dirty="0" smtClean="0"/>
                        <a:t>20/AM-1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5. Cryogenics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systems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Location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and possible reduction of the number of cryogenics plants</a:t>
                      </a:r>
                    </a:p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Capacity optimization and heat balance with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crymodule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heat-load</a:t>
                      </a: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sng" strike="noStrike" dirty="0" smtClean="0">
                          <a:effectLst/>
                        </a:rPr>
                        <a:t>Peterson</a:t>
                      </a:r>
                      <a:endParaRPr lang="en-US" sz="1100" b="0" i="0" u="sng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195484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9:40 -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  break</a:t>
                      </a:r>
                      <a:endParaRPr lang="en-US" sz="1100" u="none" strike="noStrike" baseline="0" dirty="0" smtClean="0">
                        <a:solidFill>
                          <a:srgbClr val="3366FF"/>
                        </a:solidFill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lphaLcParenR"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48432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10:00 - </a:t>
                      </a:r>
                    </a:p>
                    <a:p>
                      <a:r>
                        <a:rPr kumimoji="1" lang="en-US" altLang="ja-JP" sz="1100" dirty="0" smtClean="0"/>
                        <a:t>20/AM-2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6-1. Cavity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integration </a:t>
                      </a: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100" u="none" strike="noStrike" baseline="0" dirty="0" smtClean="0">
                          <a:effectLst/>
                        </a:rPr>
                        <a:t>6-2. Cavity and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Cryomodule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test </a:t>
                      </a: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algn="l" fontAlgn="b"/>
                      <a:endParaRPr lang="en-US" sz="1100" u="none" strike="noStrike" baseline="0" dirty="0" smtClean="0"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Cavity envelope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/interface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Tuner,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coupler, beam-flange, magnetic shield, and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LHe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tank, 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dirty="0" smtClean="0">
                          <a:effectLst/>
                        </a:rPr>
                        <a:t>Cavity delivery condition with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LHe</a:t>
                      </a:r>
                      <a:r>
                        <a:rPr lang="en-US" sz="1100" u="none" strike="noStrike" dirty="0" smtClean="0">
                          <a:effectLst/>
                        </a:rPr>
                        <a:t>-tank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altLang="ja-JP" sz="1100" u="none" strike="noStrike" baseline="0" dirty="0" smtClean="0">
                          <a:effectLst/>
                        </a:rPr>
                        <a:t>Power coupler conditioning strategy </a:t>
                      </a:r>
                    </a:p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altLang="ja-JP" sz="1100" u="none" strike="noStrike" baseline="0" dirty="0" smtClean="0">
                          <a:effectLst/>
                        </a:rPr>
                        <a:t>Cold test: what fraction is to be cold-tested? </a:t>
                      </a:r>
                      <a:r>
                        <a:rPr lang="en-US" altLang="ja-JP" sz="1100" u="none" strike="noStrike" baseline="0" dirty="0" err="1" smtClean="0">
                          <a:effectLst/>
                        </a:rPr>
                        <a:t>Wha</a:t>
                      </a:r>
                      <a:r>
                        <a:rPr lang="en-US" altLang="ja-JP" sz="1100" u="none" strike="noStrike" baseline="0" dirty="0" smtClean="0">
                          <a:effectLst/>
                        </a:rPr>
                        <a:t> is to be tested? </a:t>
                      </a:r>
                    </a:p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altLang="ja-JP" sz="1100" u="none" strike="noStrike" baseline="0" dirty="0" smtClean="0">
                          <a:effectLst/>
                        </a:rPr>
                        <a:t>Comments from Cost Group </a:t>
                      </a: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 err="1" smtClean="0">
                          <a:effectLst/>
                        </a:rPr>
                        <a:t>Hayano</a:t>
                      </a:r>
                      <a:endParaRPr lang="en-US" sz="1100" u="sng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TBD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 - Dugan</a:t>
                      </a:r>
                    </a:p>
                  </a:txBody>
                  <a:tcPr marL="152400" marR="0" marT="0" marB="0"/>
                </a:tc>
              </a:tr>
              <a:tr h="239896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12:15 -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  Lunch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48432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13:30 -</a:t>
                      </a:r>
                      <a:r>
                        <a:rPr kumimoji="1" lang="en-US" altLang="ja-JP" sz="1100" baseline="0" dirty="0" smtClean="0"/>
                        <a:t> </a:t>
                      </a:r>
                      <a:endParaRPr kumimoji="1" lang="en-US" altLang="ja-JP" sz="1100" dirty="0" smtClean="0"/>
                    </a:p>
                    <a:p>
                      <a:r>
                        <a:rPr kumimoji="1" lang="en-US" altLang="ja-JP" sz="1100" dirty="0" smtClean="0"/>
                        <a:t>20/PM-1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7. Cavity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gradient</a:t>
                      </a:r>
                      <a:endParaRPr lang="en-US" sz="1100" b="1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Cavity production and process recipe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Define production yield including new parameters such as radiation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err="1" smtClean="0">
                          <a:effectLst/>
                        </a:rPr>
                        <a:t>Gradien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spread of 31.5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MV.m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+/-20% w/sorting method</a:t>
                      </a:r>
                    </a:p>
                    <a:p>
                      <a:pPr marL="228600" indent="-228600" algn="l" fontAlgn="b"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Gradient degradation after assembly into the </a:t>
                      </a:r>
                      <a:r>
                        <a:rPr lang="en-US" sz="1100" u="none" strike="noStrike" baseline="0" dirty="0" err="1" smtClean="0">
                          <a:effectLst/>
                        </a:rPr>
                        <a:t>cryomodule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 err="1" smtClean="0">
                          <a:effectLst/>
                        </a:rPr>
                        <a:t>Geng</a:t>
                      </a:r>
                      <a:endParaRPr lang="en-US" sz="1100" u="sng" strike="noStrike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Ginsburg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TBD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255339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15:00 - 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  break</a:t>
                      </a:r>
                      <a:endParaRPr lang="en-US" sz="1100" b="1" u="none" strike="noStrike" dirty="0" smtClean="0">
                        <a:solidFill>
                          <a:srgbClr val="3366FF"/>
                        </a:solidFill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52400" marR="0" marT="0" marB="0"/>
                </a:tc>
              </a:tr>
              <a:tr h="48432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15:30 - </a:t>
                      </a:r>
                    </a:p>
                    <a:p>
                      <a:r>
                        <a:rPr kumimoji="1" lang="en-US" altLang="ja-JP" sz="1100" dirty="0" smtClean="0"/>
                        <a:t>20/PM-2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8. Costing-status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overview 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endParaRPr lang="en-US" sz="1100" u="none" strike="noStrike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dirty="0" smtClean="0">
                          <a:effectLst/>
                        </a:rPr>
                        <a:t>9. General Discussion and conclusion </a:t>
                      </a:r>
                      <a:endParaRPr lang="en-US" sz="1100" b="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Current status for SCRF costing overview </a:t>
                      </a:r>
                    </a:p>
                    <a:p>
                      <a:pPr marL="228600" indent="-228600" algn="l" fontAlgn="b">
                        <a:buFontTx/>
                        <a:buAutoNum type="alphaLcParenR"/>
                      </a:pPr>
                      <a:endParaRPr lang="en-US" sz="1100" u="none" strike="noStrike" baseline="0" dirty="0" smtClean="0">
                        <a:effectLst/>
                      </a:endParaRPr>
                    </a:p>
                    <a:p>
                      <a:pPr marL="228600" indent="-228600" algn="l" fontAlgn="b">
                        <a:buFontTx/>
                        <a:buAutoNum type="alphaLcParenR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Discussion summary and  decision </a:t>
                      </a: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Walker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Dugan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en-US" sz="1100" u="none" strike="noStrike" baseline="0" dirty="0" smtClean="0">
                          <a:effectLst/>
                        </a:rPr>
                        <a:t>Yamamoto</a:t>
                      </a:r>
                    </a:p>
                  </a:txBody>
                  <a:tcPr marL="152400" marR="0" marT="0" marB="0"/>
                </a:tc>
              </a:tr>
              <a:tr h="329004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17:30 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US" sz="1100" u="none" strike="noStrike" smtClean="0">
                          <a:effectLst/>
                        </a:rPr>
                        <a:t>SCRF </a:t>
                      </a:r>
                      <a:r>
                        <a:rPr lang="en-US" sz="1100" u="none" strike="noStrike" dirty="0" smtClean="0">
                          <a:effectLst/>
                        </a:rPr>
                        <a:t>BTR complete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endParaRPr lang="en-US" sz="1100" b="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FontTx/>
                        <a:buAutoNum type="alphaLcParenR"/>
                      </a:pPr>
                      <a:endParaRPr lang="en-US" sz="1100" u="none" strike="noStrike" baseline="0" dirty="0" smtClean="0">
                        <a:effectLst/>
                      </a:endParaRPr>
                    </a:p>
                  </a:txBody>
                  <a:tcPr marL="152400" marR="0" marT="0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Tx/>
                        <a:buChar char="-"/>
                      </a:pPr>
                      <a:endParaRPr lang="en-US" sz="1100" u="none" strike="noStrike" baseline="0" dirty="0" smtClean="0">
                        <a:effectLst/>
                      </a:endParaRPr>
                    </a:p>
                  </a:txBody>
                  <a:tcPr marL="152400" marR="0" marT="0" marB="0"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120106 GDE-PMs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Japan: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800600"/>
          </a:xfrm>
        </p:spPr>
        <p:txBody>
          <a:bodyPr/>
          <a:lstStyle/>
          <a:p>
            <a:pPr lvl="0"/>
            <a:r>
              <a:rPr lang="en-US" sz="2400" dirty="0" smtClean="0"/>
              <a:t>Reports from Japan remain positive and encouraging. </a:t>
            </a:r>
          </a:p>
          <a:p>
            <a:pPr lvl="0"/>
            <a:r>
              <a:rPr lang="en-US" sz="2400" dirty="0" smtClean="0"/>
              <a:t>Redouble our effort to work toward a realistic, useful, project plan. </a:t>
            </a:r>
          </a:p>
          <a:p>
            <a:pPr lvl="1"/>
            <a:r>
              <a:rPr lang="en-US" sz="2000" dirty="0" smtClean="0"/>
              <a:t>ILC may really come to pass and everyone should think about that.</a:t>
            </a:r>
          </a:p>
          <a:p>
            <a:pPr lvl="1"/>
            <a:r>
              <a:rPr lang="en-US" sz="2000" dirty="0" smtClean="0"/>
              <a:t>Site visit</a:t>
            </a:r>
          </a:p>
          <a:p>
            <a:pPr lvl="0"/>
            <a:r>
              <a:rPr lang="en-US" sz="2400" dirty="0" smtClean="0"/>
              <a:t>The cost estimate we prepare for TDR in 2012 will be the one used in the 'cost book' that helps define in-kind contribution</a:t>
            </a:r>
          </a:p>
          <a:p>
            <a:pPr lvl="0"/>
            <a:r>
              <a:rPr lang="en-US" sz="2400" dirty="0" smtClean="0"/>
              <a:t>R&amp;D </a:t>
            </a:r>
            <a:r>
              <a:rPr lang="en-US" sz="2400" dirty="0" smtClean="0"/>
              <a:t>on </a:t>
            </a:r>
            <a:r>
              <a:rPr lang="en-US" sz="2400" i="1" u="sng" dirty="0" smtClean="0">
                <a:solidFill>
                  <a:srgbClr val="FF0000"/>
                </a:solidFill>
              </a:rPr>
              <a:t>performance and cost </a:t>
            </a:r>
            <a:r>
              <a:rPr lang="en-US" sz="2400" dirty="0" smtClean="0"/>
              <a:t>risk reduction to be supported - please help prioritize</a:t>
            </a:r>
          </a:p>
          <a:p>
            <a:pPr lvl="0"/>
            <a:r>
              <a:rPr lang="en-US" sz="2400" dirty="0" smtClean="0"/>
              <a:t>We still have a long way to go; but are making progress.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62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95399" y="76200"/>
            <a:ext cx="7399421" cy="914400"/>
          </a:xfrm>
        </p:spPr>
        <p:txBody>
          <a:bodyPr/>
          <a:lstStyle/>
          <a:p>
            <a:r>
              <a:rPr lang="en-US" dirty="0" smtClean="0"/>
              <a:t>Initial </a:t>
            </a:r>
            <a:r>
              <a:rPr lang="en-US" baseline="0" dirty="0" smtClean="0"/>
              <a:t>List of proposals (~25 each)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7884" y="986592"/>
            <a:ext cx="7772400" cy="5414208"/>
          </a:xfrm>
        </p:spPr>
        <p:txBody>
          <a:bodyPr/>
          <a:lstStyle/>
          <a:p>
            <a:r>
              <a:rPr lang="en-US" dirty="0" smtClean="0"/>
              <a:t>‘Post-TTC’ meeting, 08 Dec, 2011.</a:t>
            </a:r>
          </a:p>
          <a:p>
            <a:pPr lvl="1"/>
            <a:r>
              <a:rPr lang="en-US" dirty="0" smtClean="0"/>
              <a:t>Responses and suggestions from Technical Group Leaders</a:t>
            </a:r>
          </a:p>
          <a:p>
            <a:r>
              <a:rPr lang="en-US" dirty="0" smtClean="0"/>
              <a:t>Topics Covered:</a:t>
            </a:r>
          </a:p>
          <a:p>
            <a:pPr lvl="1"/>
            <a:r>
              <a:rPr lang="en-US" dirty="0" smtClean="0"/>
              <a:t>Cavity (Rongli Geng)</a:t>
            </a:r>
          </a:p>
          <a:p>
            <a:pPr lvl="1"/>
            <a:r>
              <a:rPr lang="en-US" dirty="0" smtClean="0"/>
              <a:t>Cavity Integration (Hitoshi </a:t>
            </a:r>
            <a:r>
              <a:rPr lang="en-US" dirty="0" err="1" smtClean="0"/>
              <a:t>Hayano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Cryomodule (Paolo </a:t>
            </a:r>
            <a:r>
              <a:rPr lang="en-US" dirty="0" err="1" smtClean="0"/>
              <a:t>Pierini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Cryogenics (Tom Peterson)</a:t>
            </a:r>
          </a:p>
          <a:p>
            <a:pPr lvl="1"/>
            <a:r>
              <a:rPr lang="en-US" dirty="0" smtClean="0"/>
              <a:t>HLRF (Shigeki Fukuda)</a:t>
            </a:r>
          </a:p>
          <a:p>
            <a:r>
              <a:rPr lang="en-US" dirty="0" smtClean="0"/>
              <a:t>Topics Missed (or partially covered):</a:t>
            </a:r>
          </a:p>
          <a:p>
            <a:pPr lvl="1"/>
            <a:r>
              <a:rPr lang="en-US" dirty="0" smtClean="0"/>
              <a:t>Cavity / Cryomodule Testing (Hitoshi </a:t>
            </a:r>
            <a:r>
              <a:rPr lang="en-US" dirty="0" err="1" smtClean="0"/>
              <a:t>Hayano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Main Linac Integration (Chris </a:t>
            </a:r>
            <a:r>
              <a:rPr lang="en-US" dirty="0" err="1" smtClean="0"/>
              <a:t>Adolphsen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AD &amp; 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97305" y="4684293"/>
            <a:ext cx="8646695" cy="1716507"/>
            <a:chOff x="497305" y="4684293"/>
            <a:chExt cx="8646695" cy="1716507"/>
          </a:xfrm>
        </p:grpSpPr>
        <p:sp>
          <p:nvSpPr>
            <p:cNvPr id="10" name="TextBox 9"/>
            <p:cNvSpPr txBox="1"/>
            <p:nvPr/>
          </p:nvSpPr>
          <p:spPr>
            <a:xfrm>
              <a:off x="7854958" y="5189439"/>
              <a:ext cx="1289042" cy="986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For Today</a:t>
              </a:r>
              <a:endParaRPr lang="en-US" sz="2800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97305" y="5021179"/>
              <a:ext cx="8646695" cy="1379621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" name="Bent Arrow 10"/>
            <p:cNvSpPr/>
            <p:nvPr/>
          </p:nvSpPr>
          <p:spPr bwMode="auto">
            <a:xfrm flipH="1">
              <a:off x="6641435" y="4684293"/>
              <a:ext cx="1071984" cy="553452"/>
            </a:xfrm>
            <a:prstGeom prst="ben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98990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SB2009 </a:t>
            </a:r>
            <a:r>
              <a:rPr lang="en-US" dirty="0" smtClean="0"/>
              <a:t>is the baseline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TeV </a:t>
            </a:r>
            <a:r>
              <a:rPr lang="en-US" dirty="0"/>
              <a:t>and RDR 9mA are upgrades, </a:t>
            </a:r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be done after initial construction and operation. Important. </a:t>
            </a:r>
            <a:endParaRPr lang="en-US" dirty="0" smtClean="0"/>
          </a:p>
          <a:p>
            <a:r>
              <a:rPr lang="en-US" dirty="0" smtClean="0"/>
              <a:t>Everyone must use the official </a:t>
            </a:r>
            <a:r>
              <a:rPr lang="en-US" dirty="0"/>
              <a:t>parameter set.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It is in </a:t>
            </a:r>
            <a:r>
              <a:rPr lang="en-US" dirty="0" smtClean="0"/>
              <a:t>EDMS: *</a:t>
            </a:r>
            <a:r>
              <a:rPr lang="en-US" dirty="0" smtClean="0"/>
              <a:t>925325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73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To be discussed - and decided at KEK BTR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37" y="1371600"/>
            <a:ext cx="8329863" cy="5285874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Recheck and Reconfirm basic linac parameters, layout and interfaces</a:t>
            </a:r>
          </a:p>
          <a:p>
            <a:r>
              <a:rPr lang="en-US" dirty="0" smtClean="0"/>
              <a:t>Linac length: 5 considerations; </a:t>
            </a:r>
            <a:r>
              <a:rPr lang="en-US" dirty="0" smtClean="0"/>
              <a:t>Timing, </a:t>
            </a:r>
            <a:r>
              <a:rPr lang="en-US" dirty="0" smtClean="0"/>
              <a:t>key </a:t>
            </a:r>
            <a:r>
              <a:rPr lang="en-US" dirty="0" smtClean="0"/>
              <a:t>item, must </a:t>
            </a:r>
            <a:r>
              <a:rPr lang="en-US" dirty="0" smtClean="0"/>
              <a:t>be done last </a:t>
            </a:r>
          </a:p>
          <a:p>
            <a:r>
              <a:rPr lang="en-US" dirty="0" smtClean="0"/>
              <a:t>Gradient overheads</a:t>
            </a:r>
          </a:p>
          <a:p>
            <a:pPr lvl="1"/>
            <a:r>
              <a:rPr lang="en-US" dirty="0" smtClean="0"/>
              <a:t> 31.5 average operational gradient is our baseline; there is no proposal at present to reduce that although CM availability is to be considered. </a:t>
            </a:r>
          </a:p>
          <a:p>
            <a:pPr lvl="1"/>
            <a:r>
              <a:rPr lang="en-US" dirty="0" smtClean="0"/>
              <a:t>A broken technical component </a:t>
            </a:r>
            <a:r>
              <a:rPr lang="en-US" dirty="0" err="1" smtClean="0"/>
              <a:t>vs</a:t>
            </a:r>
            <a:r>
              <a:rPr lang="en-US" dirty="0" smtClean="0"/>
              <a:t> a gradient performance degradation.</a:t>
            </a:r>
          </a:p>
          <a:p>
            <a:pPr lvl="1"/>
            <a:r>
              <a:rPr lang="en-US" dirty="0" smtClean="0"/>
              <a:t>Adopt a statistical approach to cavity degradation</a:t>
            </a:r>
          </a:p>
          <a:p>
            <a:r>
              <a:rPr lang="en-US" dirty="0" smtClean="0"/>
              <a:t>Power overheads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5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 be discussed – and decided at KEK BTR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295" y="1002634"/>
            <a:ext cx="8345905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Technology/Technical choices:</a:t>
            </a:r>
          </a:p>
          <a:p>
            <a:r>
              <a:rPr lang="en-US" dirty="0" smtClean="0"/>
              <a:t>Power distribution</a:t>
            </a:r>
          </a:p>
          <a:p>
            <a:r>
              <a:rPr lang="en-US" dirty="0" smtClean="0"/>
              <a:t>Modulator technology</a:t>
            </a:r>
          </a:p>
          <a:p>
            <a:r>
              <a:rPr lang="en-US" dirty="0" smtClean="0"/>
              <a:t>Cryomodule technology (cavity integration) </a:t>
            </a:r>
          </a:p>
          <a:p>
            <a:r>
              <a:rPr lang="en-US" dirty="0" smtClean="0"/>
              <a:t>CFS requirements/criteria and tunnel slope impact</a:t>
            </a:r>
          </a:p>
          <a:p>
            <a:endParaRPr lang="en-US" dirty="0" smtClean="0"/>
          </a:p>
          <a:p>
            <a:r>
              <a:rPr lang="en-US" dirty="0" smtClean="0"/>
              <a:t>To be evaluated: </a:t>
            </a:r>
          </a:p>
          <a:p>
            <a:pPr lvl="1"/>
            <a:r>
              <a:rPr lang="en-US" dirty="0" smtClean="0"/>
              <a:t>impact on CFS: tunnel layout and space requirements, mechanical and electrical </a:t>
            </a:r>
          </a:p>
          <a:p>
            <a:pPr lvl="1"/>
            <a:r>
              <a:rPr lang="en-US" dirty="0" smtClean="0"/>
              <a:t>Impact on cost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73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897240"/>
          </a:xfrm>
        </p:spPr>
        <p:txBody>
          <a:bodyPr>
            <a:normAutofit fontScale="90000"/>
          </a:bodyPr>
          <a:lstStyle/>
          <a:p>
            <a:r>
              <a:rPr lang="en-US" altLang="ja-JP" sz="4000" b="1" dirty="0" smtClean="0"/>
              <a:t>Technical Changes: </a:t>
            </a:r>
            <a:r>
              <a:rPr kumimoji="1" lang="en-US" altLang="ja-JP" sz="4000" b="1" dirty="0" smtClean="0">
                <a:solidFill>
                  <a:srgbClr val="FF0000"/>
                </a:solidFill>
              </a:rPr>
              <a:t>Re-</a:t>
            </a:r>
            <a:r>
              <a:rPr kumimoji="1" lang="en-US" altLang="ja-JP" sz="4000" b="1" dirty="0" smtClean="0"/>
              <a:t>Proposed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2200" b="1" dirty="0" smtClean="0">
                <a:solidFill>
                  <a:srgbClr val="FF0000"/>
                </a:solidFill>
              </a:rPr>
              <a:t>See Red parts  </a:t>
            </a:r>
            <a:r>
              <a:rPr lang="en-US" altLang="ja-JP" sz="2000" dirty="0" smtClean="0"/>
              <a:t>(Further details with EXCEL sheets by Marc Ross –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TO BE UPDATED </a:t>
            </a:r>
            <a:r>
              <a:rPr lang="en-US" altLang="ja-JP" sz="2000" dirty="0" smtClean="0"/>
              <a:t>)</a:t>
            </a:r>
            <a:endParaRPr kumimoji="1" lang="ja-JP" altLang="en-US" sz="2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805708"/>
              </p:ext>
            </p:extLst>
          </p:nvPr>
        </p:nvGraphicFramePr>
        <p:xfrm>
          <a:off x="385998" y="1111527"/>
          <a:ext cx="8229600" cy="55016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37616"/>
                <a:gridCol w="2297969"/>
                <a:gridCol w="449401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Tech.</a:t>
                      </a:r>
                      <a:r>
                        <a:rPr kumimoji="1" lang="en-US" altLang="ja-JP" baseline="0" dirty="0" smtClean="0"/>
                        <a:t> Area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Main</a:t>
                      </a:r>
                      <a:r>
                        <a:rPr kumimoji="1" lang="en-US" altLang="ja-JP" baseline="0" dirty="0" smtClean="0"/>
                        <a:t> Subjects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Description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ML Integration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Parameters</a:t>
                      </a:r>
                      <a:r>
                        <a:rPr kumimoji="1" lang="en-US" altLang="ja-JP" sz="1800" baseline="0" dirty="0" smtClean="0"/>
                        <a:t> and </a:t>
                      </a:r>
                    </a:p>
                    <a:p>
                      <a:r>
                        <a:rPr kumimoji="1" lang="en-US" altLang="ja-JP" sz="1800" baseline="0" dirty="0" smtClean="0"/>
                        <a:t>layout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Confirmed including alignment tolerance</a:t>
                      </a:r>
                    </a:p>
                    <a:p>
                      <a:r>
                        <a:rPr kumimoji="1" lang="en-US" altLang="ja-JP" sz="1400" dirty="0" smtClean="0"/>
                        <a:t>CM</a:t>
                      </a:r>
                      <a:r>
                        <a:rPr kumimoji="1" lang="en-US" altLang="ja-JP" sz="1400" baseline="0" dirty="0" smtClean="0"/>
                        <a:t> and Q periodicity: </a:t>
                      </a:r>
                      <a:r>
                        <a:rPr kumimoji="1" lang="en-US" altLang="ja-JP" sz="1400" baseline="0" dirty="0" smtClean="0">
                          <a:sym typeface="Wingdings"/>
                        </a:rPr>
                        <a:t> </a:t>
                      </a:r>
                      <a:r>
                        <a:rPr kumimoji="1" lang="en-US" altLang="ja-JP" sz="1400" strike="sngStrike" baseline="0" dirty="0" smtClean="0">
                          <a:solidFill>
                            <a:srgbClr val="3366FF"/>
                          </a:solidFill>
                        </a:rPr>
                        <a:t>8+4Q4+8  requiring additional ML length ( ~ 100 m)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&gt;&gt; back to 9+4Q4+9</a:t>
                      </a:r>
                    </a:p>
                    <a:p>
                      <a:r>
                        <a:rPr kumimoji="1" lang="en-US" altLang="ja-JP" sz="1400" baseline="0" dirty="0" smtClean="0"/>
                        <a:t>How we shall keep additional backup 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400 m w/o utility</a:t>
                      </a:r>
                      <a:r>
                        <a:rPr kumimoji="1" lang="en-US" altLang="ja-JP" sz="1400" baseline="0" dirty="0" smtClean="0"/>
                        <a:t>?</a:t>
                      </a:r>
                    </a:p>
                    <a:p>
                      <a:r>
                        <a:rPr kumimoji="1" lang="en-US" altLang="ja-JP" sz="1400" baseline="0" dirty="0" smtClean="0"/>
                        <a:t>   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&gt;&gt; need more precise discussions for purpose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New request from CFS:  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0.5 ~ 1 % tunnel tilting 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Cavity</a:t>
                      </a:r>
                      <a:r>
                        <a:rPr kumimoji="1" lang="en-US" altLang="ja-JP" sz="1800" baseline="0" dirty="0" smtClean="0"/>
                        <a:t> performance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Yield</a:t>
                      </a:r>
                    </a:p>
                    <a:p>
                      <a:r>
                        <a:rPr kumimoji="1" lang="en-US" altLang="ja-JP" sz="1800" dirty="0" smtClean="0"/>
                        <a:t>Gradient spread </a:t>
                      </a:r>
                    </a:p>
                    <a:p>
                      <a:r>
                        <a:rPr kumimoji="1" lang="en-US" altLang="ja-JP" sz="1800" dirty="0" smtClean="0"/>
                        <a:t>Degradation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For example: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1st pass:</a:t>
                      </a:r>
                      <a:r>
                        <a:rPr kumimoji="1" lang="en-US" altLang="ja-JP" sz="1400" baseline="0" dirty="0" smtClean="0"/>
                        <a:t> 60% and 2</a:t>
                      </a:r>
                      <a:r>
                        <a:rPr kumimoji="1" lang="en-US" altLang="ja-JP" sz="1400" baseline="30000" dirty="0" smtClean="0"/>
                        <a:t>nd</a:t>
                      </a:r>
                      <a:r>
                        <a:rPr kumimoji="1" lang="en-US" altLang="ja-JP" sz="1400" baseline="0" dirty="0" smtClean="0"/>
                        <a:t> pass: 70% 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31.5 +/- 20 % confirmed </a:t>
                      </a:r>
                    </a:p>
                    <a:p>
                      <a:r>
                        <a:rPr kumimoji="1" lang="en-US" altLang="ja-JP" sz="1400" strike="sngStrike" dirty="0" smtClean="0">
                          <a:solidFill>
                            <a:srgbClr val="0070C0"/>
                          </a:solidFill>
                        </a:rPr>
                        <a:t>Assume</a:t>
                      </a:r>
                      <a:r>
                        <a:rPr kumimoji="1" lang="en-US" altLang="ja-JP" sz="1400" strike="sngStrike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1" lang="en-US" altLang="ja-JP" sz="1400" strike="sngStrike" dirty="0" smtClean="0">
                          <a:solidFill>
                            <a:srgbClr val="0070C0"/>
                          </a:solidFill>
                        </a:rPr>
                        <a:t>1/10 cavities</a:t>
                      </a:r>
                      <a:r>
                        <a:rPr kumimoji="1" lang="en-US" altLang="ja-JP" sz="1400" strike="sngStrike" baseline="0" dirty="0" smtClean="0">
                          <a:solidFill>
                            <a:srgbClr val="0070C0"/>
                          </a:solidFill>
                        </a:rPr>
                        <a:t> to degrade </a:t>
                      </a:r>
                      <a:r>
                        <a:rPr kumimoji="1" lang="en-US" altLang="ja-JP" sz="1400" strike="sngStrike" baseline="0" dirty="0" err="1" smtClean="0">
                          <a:solidFill>
                            <a:srgbClr val="0070C0"/>
                          </a:solidFill>
                        </a:rPr>
                        <a:t>dG</a:t>
                      </a:r>
                      <a:r>
                        <a:rPr kumimoji="1" lang="en-US" altLang="ja-JP" sz="1400" strike="sngStrike" baseline="0" dirty="0" smtClean="0">
                          <a:solidFill>
                            <a:srgbClr val="0070C0"/>
                          </a:solidFill>
                        </a:rPr>
                        <a:t> =&gt; 20</a:t>
                      </a:r>
                      <a:r>
                        <a:rPr kumimoji="1" lang="en-US" altLang="ja-JP" sz="1400" strike="noStrike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1" lang="en-US" altLang="ja-JP" sz="1400" strike="sngStrike" baseline="0" dirty="0" smtClean="0">
                          <a:solidFill>
                            <a:srgbClr val="0070C0"/>
                          </a:solidFill>
                        </a:rPr>
                        <a:t>%</a:t>
                      </a:r>
                      <a:r>
                        <a:rPr kumimoji="1" lang="en-US" altLang="ja-JP" sz="1400" strike="noStrike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1" lang="en-US" altLang="ja-JP" sz="1400" strike="noStrike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1" lang="en-US" altLang="ja-JP" sz="1400" strike="noStrike" dirty="0" smtClean="0">
                          <a:solidFill>
                            <a:srgbClr val="FF0000"/>
                          </a:solidFill>
                        </a:rPr>
                        <a:t>Adopt a statistical approach to </a:t>
                      </a:r>
                      <a:r>
                        <a:rPr kumimoji="1" lang="en-US" altLang="ja-JP" sz="1400" strike="noStrike" smtClean="0">
                          <a:solidFill>
                            <a:srgbClr val="FF0000"/>
                          </a:solidFill>
                        </a:rPr>
                        <a:t>cavity degradation; </a:t>
                      </a:r>
                      <a:r>
                        <a:rPr kumimoji="1" lang="en-US" altLang="ja-JP" sz="1400" strike="noStrike" dirty="0" smtClean="0">
                          <a:solidFill>
                            <a:srgbClr val="FF0000"/>
                          </a:solidFill>
                        </a:rPr>
                        <a:t>&lt;&gt; and </a:t>
                      </a:r>
                      <a:r>
                        <a:rPr kumimoji="1" lang="en-US" altLang="ja-JP" sz="1400" strike="noStrike" dirty="0" err="1" smtClean="0">
                          <a:solidFill>
                            <a:srgbClr val="FF0000"/>
                          </a:solidFill>
                        </a:rPr>
                        <a:t>rms</a:t>
                      </a:r>
                      <a:endParaRPr kumimoji="1" lang="ja-JP" altLang="en-US" sz="14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Cavity integration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Envelope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Tuner</a:t>
                      </a:r>
                      <a:r>
                        <a:rPr kumimoji="1" lang="en-US" altLang="ja-JP" sz="1400" baseline="0" dirty="0" smtClean="0"/>
                        <a:t> type, coupler warm-flange, beam pipe flange, magnetic shield (inside/outside), </a:t>
                      </a:r>
                      <a:r>
                        <a:rPr kumimoji="1" lang="en-US" altLang="ja-JP" sz="1400" baseline="0" dirty="0" err="1" smtClean="0"/>
                        <a:t>LHe</a:t>
                      </a:r>
                      <a:r>
                        <a:rPr kumimoji="1" lang="en-US" altLang="ja-JP" sz="1400" baseline="0" dirty="0" smtClean="0"/>
                        <a:t> tank  etc. 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Cryomodule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Envelope/interface</a:t>
                      </a:r>
                    </a:p>
                    <a:p>
                      <a:r>
                        <a:rPr kumimoji="1" lang="en-US" altLang="ja-JP" sz="1800" dirty="0" smtClean="0"/>
                        <a:t>Unit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5 K radiation shield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Piping</a:t>
                      </a:r>
                      <a:r>
                        <a:rPr kumimoji="1" lang="en-US" altLang="ja-JP" sz="1400" baseline="0" dirty="0" smtClean="0"/>
                        <a:t> interface with flange?, inter-connect condition, </a:t>
                      </a:r>
                      <a:r>
                        <a:rPr kumimoji="1" lang="en-US" altLang="ja-JP" sz="1400" baseline="0" dirty="0" err="1" smtClean="0"/>
                        <a:t>etc</a:t>
                      </a:r>
                      <a:r>
                        <a:rPr kumimoji="1" lang="en-US" altLang="ja-JP" sz="1400" baseline="0" dirty="0" smtClean="0"/>
                        <a:t>,</a:t>
                      </a:r>
                    </a:p>
                    <a:p>
                      <a:r>
                        <a:rPr kumimoji="1" lang="en-US" altLang="ja-JP" sz="1400" strike="sngStrike" baseline="0" dirty="0" smtClean="0">
                          <a:solidFill>
                            <a:srgbClr val="3366FF"/>
                          </a:solidFill>
                        </a:rPr>
                        <a:t>8+4Q4+8 (or </a:t>
                      </a:r>
                      <a:r>
                        <a:rPr kumimoji="1" lang="en-US" altLang="ja-JP" sz="1400" baseline="0" dirty="0" smtClean="0"/>
                        <a:t>original 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9 +4Q4+9</a:t>
                      </a:r>
                      <a:r>
                        <a:rPr kumimoji="1" lang="en-US" altLang="ja-JP" sz="1400" baseline="0" dirty="0" smtClean="0"/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Simplification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Cryogenics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Unit capacity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 </a:t>
                      </a:r>
                      <a:r>
                        <a:rPr kumimoji="1" lang="en-US" altLang="ja-JP" sz="1400" strike="sngStrike" dirty="0" smtClean="0">
                          <a:sym typeface="Wingdings"/>
                        </a:rPr>
                        <a:t> 4 units /</a:t>
                      </a:r>
                      <a:r>
                        <a:rPr kumimoji="1" lang="en-US" altLang="ja-JP" sz="1400" strike="sngStrike" baseline="0" dirty="0" smtClean="0">
                          <a:sym typeface="Wingdings"/>
                        </a:rPr>
                        <a:t> </a:t>
                      </a:r>
                      <a:r>
                        <a:rPr kumimoji="1" lang="en-US" altLang="ja-JP" sz="1400" strike="sngStrike" baseline="0" dirty="0" err="1" smtClean="0">
                          <a:sym typeface="Wingdings"/>
                        </a:rPr>
                        <a:t>linac</a:t>
                      </a:r>
                      <a:r>
                        <a:rPr kumimoji="1" lang="en-US" altLang="ja-JP" sz="1400" strike="sngStrike" baseline="0" dirty="0" smtClean="0">
                          <a:sym typeface="Wingdings"/>
                        </a:rPr>
                        <a:t> or not?</a:t>
                      </a:r>
                      <a:endParaRPr kumimoji="1" lang="ja-JP" altLang="en-US" sz="1400" strike="sngStrik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RF power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Configuration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trike="sngStrike" dirty="0" smtClean="0">
                          <a:solidFill>
                            <a:srgbClr val="3366FF"/>
                          </a:solidFill>
                        </a:rPr>
                        <a:t>DRFS/RDR in mountain site, 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&gt;&gt; back to RDR-RF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unit </a:t>
                      </a:r>
                      <a:endParaRPr kumimoji="1" lang="en-US" altLang="ja-JP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KCS/RDR in flat land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Cost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(Conversion)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(PPP)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539666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120105 GDE-PMs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39141" y="6526572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Plan for SCRF-BTR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9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up the Pie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65" y="1290475"/>
            <a:ext cx="8261274" cy="1421516"/>
          </a:xfrm>
          <a:prstGeom prst="rect">
            <a:avLst/>
          </a:prstGeom>
        </p:spPr>
      </p:pic>
      <p:graphicFrame>
        <p:nvGraphicFramePr>
          <p:cNvPr id="4" name="Chart 3"/>
          <p:cNvGraphicFramePr/>
          <p:nvPr/>
        </p:nvGraphicFramePr>
        <p:xfrm>
          <a:off x="3313420" y="2711990"/>
          <a:ext cx="5445019" cy="3496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3413" y="3594461"/>
            <a:ext cx="294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Data from FLASH modules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671567" y="1290475"/>
            <a:ext cx="1033342" cy="92647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8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HLRF System Update: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8265687" cy="4800600"/>
          </a:xfrm>
        </p:spPr>
        <p:txBody>
          <a:bodyPr/>
          <a:lstStyle/>
          <a:p>
            <a:r>
              <a:rPr lang="en-US" i="1" u="sng" dirty="0">
                <a:solidFill>
                  <a:srgbClr val="FF0000"/>
                </a:solidFill>
              </a:rPr>
              <a:t>Optimum Tunnel  </a:t>
            </a:r>
            <a:r>
              <a:rPr lang="en-US" dirty="0" smtClean="0"/>
              <a:t>for Japanese Mountain Site has ‘NATM’ highway-type cross-section: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97" b="38948"/>
          <a:stretch/>
        </p:blipFill>
        <p:spPr>
          <a:xfrm>
            <a:off x="1219192" y="2534654"/>
            <a:ext cx="7732295" cy="38899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2919662"/>
            <a:ext cx="12890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‘KAMABOKO’ cross-section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1707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KAMABOKO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938466"/>
            <a:ext cx="8265695" cy="4800600"/>
          </a:xfrm>
        </p:spPr>
        <p:txBody>
          <a:bodyPr/>
          <a:lstStyle/>
          <a:p>
            <a:r>
              <a:rPr lang="en-US" dirty="0" smtClean="0"/>
              <a:t>Is very much preferred by Japanese CFS experts; for hard-rock </a:t>
            </a:r>
            <a:r>
              <a:rPr lang="en-US" dirty="0" smtClean="0">
                <a:sym typeface="Wingdings" pitchFamily="2" charset="2"/>
              </a:rPr>
              <a:t> blasting technology</a:t>
            </a:r>
            <a:endParaRPr lang="en-US" dirty="0" smtClean="0"/>
          </a:p>
          <a:p>
            <a:pPr lvl="1"/>
            <a:r>
              <a:rPr lang="en-US" dirty="0" smtClean="0"/>
              <a:t>&gt;90% Japanese tunnels constructed using related techniques: NOT TBM</a:t>
            </a:r>
          </a:p>
          <a:p>
            <a:pPr lvl="1"/>
            <a:r>
              <a:rPr lang="en-US" dirty="0" smtClean="0"/>
              <a:t>Reflected in cost</a:t>
            </a:r>
          </a:p>
          <a:p>
            <a:r>
              <a:rPr lang="en-US" dirty="0" smtClean="0"/>
              <a:t>Allows a cost-effective parallel HLRF support-enclosure</a:t>
            </a:r>
          </a:p>
          <a:p>
            <a:pPr lvl="1"/>
            <a:r>
              <a:rPr lang="en-US" u="sng" dirty="0" smtClean="0"/>
              <a:t>Like RDR twin tunnel</a:t>
            </a:r>
          </a:p>
          <a:p>
            <a:r>
              <a:rPr lang="en-US" dirty="0" smtClean="0"/>
              <a:t>RDR technology is cheaper than DRFS</a:t>
            </a:r>
          </a:p>
          <a:p>
            <a:pPr lvl="1"/>
            <a:r>
              <a:rPr lang="en-US" dirty="0" smtClean="0"/>
              <a:t>Klystron is cost-driver – </a:t>
            </a:r>
            <a:r>
              <a:rPr lang="en-US" b="1" i="1" u="sng" dirty="0" smtClean="0">
                <a:solidFill>
                  <a:srgbClr val="FF0000"/>
                </a:solidFill>
              </a:rPr>
              <a:t>R &amp; D is needed and will continue</a:t>
            </a:r>
          </a:p>
          <a:p>
            <a:pPr lvl="1"/>
            <a:r>
              <a:rPr lang="en-US" dirty="0" smtClean="0"/>
              <a:t>1:12 ratio (800:10000 KW)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30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28736</TotalTime>
  <Words>1460</Words>
  <Application>Microsoft Office PowerPoint</Application>
  <PresentationFormat>On-screen Show (4:3)</PresentationFormat>
  <Paragraphs>336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Default Theme</vt:lpstr>
      <vt:lpstr>ホワイト</vt:lpstr>
      <vt:lpstr>標準デザイン</vt:lpstr>
      <vt:lpstr>1_Default Theme</vt:lpstr>
      <vt:lpstr>2_Default Theme</vt:lpstr>
      <vt:lpstr>1_ホワイト</vt:lpstr>
      <vt:lpstr>AD &amp; I Meeting – 06 Jan., 2012</vt:lpstr>
      <vt:lpstr>Initial List of proposals (~25 each)</vt:lpstr>
      <vt:lpstr>SB2009 is the baseline </vt:lpstr>
      <vt:lpstr>To be discussed - and decided at KEK BTR (1)</vt:lpstr>
      <vt:lpstr>To be discussed – and decided at KEK BTR (2)</vt:lpstr>
      <vt:lpstr>Technical Changes: Re-Proposed See Red parts  (Further details with EXCEL sheets by Marc Ross – TO BE UPDATED )</vt:lpstr>
      <vt:lpstr>Dividing up the Pie</vt:lpstr>
      <vt:lpstr>HLRF System Update:</vt:lpstr>
      <vt:lpstr>KAMABOKO tunnel</vt:lpstr>
      <vt:lpstr>Current status of Tunnel construction in Japan </vt:lpstr>
      <vt:lpstr>Current status of Tunnel construction in Japan Mountainous site tunnel achievement</vt:lpstr>
      <vt:lpstr>re-Proposed Technical Changes </vt:lpstr>
      <vt:lpstr>TDR Parameters: *925325</vt:lpstr>
      <vt:lpstr>Agenda Proposed for SCRF BTR at KEK  (1/19) </vt:lpstr>
      <vt:lpstr>Agenda Proposed for SCRF BTR at KEK (1/20) </vt:lpstr>
      <vt:lpstr>Japan: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mcrec</cp:lastModifiedBy>
  <cp:revision>2818</cp:revision>
  <dcterms:created xsi:type="dcterms:W3CDTF">2010-12-03T12:30:00Z</dcterms:created>
  <dcterms:modified xsi:type="dcterms:W3CDTF">2012-01-06T13:33:42Z</dcterms:modified>
</cp:coreProperties>
</file>