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3" r:id="rId3"/>
    <p:sldId id="264" r:id="rId4"/>
    <p:sldId id="262" r:id="rId5"/>
    <p:sldId id="261" r:id="rId6"/>
    <p:sldId id="258" r:id="rId7"/>
    <p:sldId id="259" r:id="rId8"/>
    <p:sldId id="260"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39327138" cy="3932713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FFE56BE-77BA-4B58-A84A-100F10AF390C}" type="datetimeFigureOut">
              <a:rPr lang="en-US" smtClean="0"/>
              <a:t>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BE2139-5F31-48EE-9577-4075DABFD992}"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FE56BE-77BA-4B58-A84A-100F10AF390C}" type="datetimeFigureOut">
              <a:rPr lang="en-US" smtClean="0"/>
              <a:t>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BE2139-5F31-48EE-9577-4075DABFD992}"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FE56BE-77BA-4B58-A84A-100F10AF390C}" type="datetimeFigureOut">
              <a:rPr lang="en-US" smtClean="0"/>
              <a:t>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BE2139-5F31-48EE-9577-4075DABFD992}"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FE56BE-77BA-4B58-A84A-100F10AF390C}" type="datetimeFigureOut">
              <a:rPr lang="en-US" smtClean="0"/>
              <a:t>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BE2139-5F31-48EE-9577-4075DABFD992}"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FE56BE-77BA-4B58-A84A-100F10AF390C}" type="datetimeFigureOut">
              <a:rPr lang="en-US" smtClean="0"/>
              <a:t>1/6/2012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BE2139-5F31-48EE-9577-4075DABFD992}"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FE56BE-77BA-4B58-A84A-100F10AF390C}" type="datetimeFigureOut">
              <a:rPr lang="en-US" smtClean="0"/>
              <a:t>1/6/2012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BE2139-5F31-48EE-9577-4075DABFD992}"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FE56BE-77BA-4B58-A84A-100F10AF390C}" type="datetimeFigureOut">
              <a:rPr lang="en-US" smtClean="0"/>
              <a:t>1/6/2012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EBE2139-5F31-48EE-9577-4075DABFD992}"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FE56BE-77BA-4B58-A84A-100F10AF390C}" type="datetimeFigureOut">
              <a:rPr lang="en-US" smtClean="0"/>
              <a:t>1/6/2012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EBE2139-5F31-48EE-9577-4075DABFD992}"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FE56BE-77BA-4B58-A84A-100F10AF390C}" type="datetimeFigureOut">
              <a:rPr lang="en-US" smtClean="0"/>
              <a:t>1/6/2012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EBE2139-5F31-48EE-9577-4075DABFD992}"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FE56BE-77BA-4B58-A84A-100F10AF390C}" type="datetimeFigureOut">
              <a:rPr lang="en-US" smtClean="0"/>
              <a:t>1/6/2012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BE2139-5F31-48EE-9577-4075DABFD992}"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FE56BE-77BA-4B58-A84A-100F10AF390C}" type="datetimeFigureOut">
              <a:rPr lang="en-US" smtClean="0"/>
              <a:t>1/6/2012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BE2139-5F31-48EE-9577-4075DABFD992}"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FE56BE-77BA-4B58-A84A-100F10AF390C}" type="datetimeFigureOut">
              <a:rPr lang="en-US" smtClean="0"/>
              <a:t>1/6/2012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BE2139-5F31-48EE-9577-4075DABFD992}"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321" y="0"/>
            <a:ext cx="8229600" cy="1143000"/>
          </a:xfrm>
        </p:spPr>
        <p:txBody>
          <a:bodyPr/>
          <a:lstStyle/>
          <a:p>
            <a:r>
              <a:rPr lang="en-US" dirty="0" smtClean="0"/>
              <a:t>ML Layout</a:t>
            </a:r>
            <a:endParaRPr lang="en-US" dirty="0"/>
          </a:p>
        </p:txBody>
      </p:sp>
      <p:sp>
        <p:nvSpPr>
          <p:cNvPr id="3" name="Content Placeholder 2"/>
          <p:cNvSpPr>
            <a:spLocks noGrp="1"/>
          </p:cNvSpPr>
          <p:nvPr>
            <p:ph idx="1"/>
          </p:nvPr>
        </p:nvSpPr>
        <p:spPr>
          <a:xfrm>
            <a:off x="354169" y="1149439"/>
            <a:ext cx="8229600" cy="4723327"/>
          </a:xfrm>
        </p:spPr>
        <p:txBody>
          <a:bodyPr>
            <a:noAutofit/>
          </a:bodyPr>
          <a:lstStyle/>
          <a:p>
            <a:pPr>
              <a:buNone/>
            </a:pPr>
            <a:r>
              <a:rPr lang="en-US" sz="2400" dirty="0" smtClean="0">
                <a:solidFill>
                  <a:srgbClr val="00B050"/>
                </a:solidFill>
              </a:rPr>
              <a:t>Beam dynamics: Quadrupole/BPM periodicity, Q location, alignment, and beam </a:t>
            </a:r>
            <a:r>
              <a:rPr lang="en-US" sz="2400" dirty="0" smtClean="0">
                <a:solidFill>
                  <a:srgbClr val="00B050"/>
                </a:solidFill>
              </a:rPr>
              <a:t>tunability</a:t>
            </a:r>
            <a:r>
              <a:rPr lang="en-US" sz="2400" dirty="0" smtClean="0">
                <a:solidFill>
                  <a:srgbClr val="00B050"/>
                </a:solidFill>
              </a:rPr>
              <a:t>, Bunch spacing limit specially on KCS  (requirement of DR beam dynamics)</a:t>
            </a:r>
          </a:p>
          <a:p>
            <a:pPr>
              <a:buNone/>
            </a:pPr>
            <a:r>
              <a:rPr lang="en-US" sz="2400" dirty="0" smtClean="0"/>
              <a:t>One quad/bpm/corrector pair per three cryomodules.</a:t>
            </a:r>
            <a:r>
              <a:rPr lang="en-US" sz="2400" dirty="0" smtClean="0"/>
              <a:t> Quad package at center of CM. Speed of corrector response  for fast average orbit control ?</a:t>
            </a:r>
          </a:p>
          <a:p>
            <a:pPr>
              <a:buNone/>
            </a:pPr>
            <a:r>
              <a:rPr lang="en-US" sz="2400" dirty="0" smtClean="0"/>
              <a:t>If keep 989 CM configuration and shafts as in RDR, linac lattice and layout stay the same except for undulator region (moved to the end of the linac).</a:t>
            </a:r>
          </a:p>
          <a:p>
            <a:pPr>
              <a:buNone/>
            </a:pPr>
            <a:r>
              <a:rPr lang="en-US" sz="2400" dirty="0" smtClean="0"/>
              <a:t>For KCS, have more shafts - locations of Service End Boxes will change some to even out number of klystrons per KCS feed so lattice needs to be updated</a:t>
            </a:r>
          </a:p>
          <a:p>
            <a:pPr>
              <a:buNone/>
            </a:pPr>
            <a:r>
              <a:rPr lang="en-US" sz="2400" dirty="0" smtClean="0"/>
              <a:t>KEY DECISION:  989 vs 888, which is partly and rf overhead issue (could also run the klystron at somewhat higher power).</a:t>
            </a:r>
          </a:p>
          <a:p>
            <a:pPr>
              <a:buNone/>
            </a:pPr>
            <a:endParaRPr lang="en-US" sz="2400" dirty="0" smtClean="0"/>
          </a:p>
          <a:p>
            <a:pPr>
              <a:buNone/>
            </a:pPr>
            <a:endParaRPr lang="en-US" sz="2400" dirty="0"/>
          </a:p>
          <a:p>
            <a:pPr>
              <a:buNone/>
            </a:pPr>
            <a:endParaRPr lang="en-US" sz="2400" dirty="0" smtClean="0"/>
          </a:p>
          <a:p>
            <a:endParaRPr lang="en-US" sz="2400" dirty="0"/>
          </a:p>
          <a:p>
            <a:endParaRPr 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40204" y="1107851"/>
            <a:ext cx="8572956" cy="43012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321" y="0"/>
            <a:ext cx="8229600" cy="1143000"/>
          </a:xfrm>
        </p:spPr>
        <p:txBody>
          <a:bodyPr/>
          <a:lstStyle/>
          <a:p>
            <a:r>
              <a:rPr lang="en-US" dirty="0" smtClean="0"/>
              <a:t>ML Overhead</a:t>
            </a:r>
            <a:endParaRPr lang="en-US" dirty="0"/>
          </a:p>
        </p:txBody>
      </p:sp>
      <p:sp>
        <p:nvSpPr>
          <p:cNvPr id="3" name="Content Placeholder 2"/>
          <p:cNvSpPr>
            <a:spLocks noGrp="1"/>
          </p:cNvSpPr>
          <p:nvPr>
            <p:ph idx="1"/>
          </p:nvPr>
        </p:nvSpPr>
        <p:spPr>
          <a:xfrm>
            <a:off x="354169" y="1149439"/>
            <a:ext cx="8229600" cy="4525963"/>
          </a:xfrm>
        </p:spPr>
        <p:txBody>
          <a:bodyPr>
            <a:noAutofit/>
          </a:bodyPr>
          <a:lstStyle/>
          <a:p>
            <a:pPr>
              <a:buNone/>
            </a:pPr>
            <a:r>
              <a:rPr lang="en-US" sz="2400" dirty="0" smtClean="0">
                <a:solidFill>
                  <a:srgbClr val="00B050"/>
                </a:solidFill>
              </a:rPr>
              <a:t>Availability, reliability, and backup of cryomodules to be required </a:t>
            </a:r>
          </a:p>
          <a:p>
            <a:pPr>
              <a:buNone/>
            </a:pPr>
            <a:r>
              <a:rPr lang="en-US" sz="2400" dirty="0" smtClean="0"/>
              <a:t>3% longer tunnel - empty, not equipped.</a:t>
            </a:r>
          </a:p>
          <a:p>
            <a:pPr>
              <a:buNone/>
            </a:pPr>
            <a:r>
              <a:rPr lang="en-US" sz="2400" dirty="0"/>
              <a:t>N</a:t>
            </a:r>
            <a:r>
              <a:rPr lang="en-US" sz="2400" dirty="0" smtClean="0"/>
              <a:t>ew overhead based on expected cryomodule performance. Availability analysis used a fairly short cryomodule lifetime – and this was a basis for a 3% longer linac tunnel in the RDR.</a:t>
            </a:r>
          </a:p>
          <a:p>
            <a:pPr>
              <a:buNone/>
            </a:pPr>
            <a:r>
              <a:rPr lang="en-US" sz="2400" dirty="0" smtClean="0"/>
              <a:t>How much length to include – assume ML optics in this region ? </a:t>
            </a:r>
          </a:p>
          <a:p>
            <a:pPr>
              <a:buNone/>
            </a:pPr>
            <a:endParaRPr lang="en-US" sz="2400" dirty="0"/>
          </a:p>
          <a:p>
            <a:pPr>
              <a:buNone/>
            </a:pPr>
            <a:endParaRPr lang="en-US" sz="2400" dirty="0" smtClean="0"/>
          </a:p>
          <a:p>
            <a:endParaRPr lang="en-US" sz="2400" dirty="0"/>
          </a:p>
          <a:p>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321" y="0"/>
            <a:ext cx="8229600" cy="1143000"/>
          </a:xfrm>
        </p:spPr>
        <p:txBody>
          <a:bodyPr/>
          <a:lstStyle/>
          <a:p>
            <a:r>
              <a:rPr lang="en-US" dirty="0" smtClean="0"/>
              <a:t>ML </a:t>
            </a:r>
            <a:r>
              <a:rPr lang="en-US" dirty="0" smtClean="0"/>
              <a:t>Diagnostics</a:t>
            </a:r>
            <a:endParaRPr lang="en-US" dirty="0"/>
          </a:p>
        </p:txBody>
      </p:sp>
      <p:sp>
        <p:nvSpPr>
          <p:cNvPr id="3" name="Content Placeholder 2"/>
          <p:cNvSpPr>
            <a:spLocks noGrp="1"/>
          </p:cNvSpPr>
          <p:nvPr>
            <p:ph idx="1"/>
          </p:nvPr>
        </p:nvSpPr>
        <p:spPr>
          <a:xfrm>
            <a:off x="354169" y="1149439"/>
            <a:ext cx="8229600" cy="5045299"/>
          </a:xfrm>
        </p:spPr>
        <p:txBody>
          <a:bodyPr>
            <a:noAutofit/>
          </a:bodyPr>
          <a:lstStyle/>
          <a:p>
            <a:pPr>
              <a:buNone/>
            </a:pPr>
            <a:r>
              <a:rPr lang="en-US" sz="2400" dirty="0" smtClean="0"/>
              <a:t>The principal main linac beam diagnostic is the suite of beam position monitors: a </a:t>
            </a:r>
            <a:r>
              <a:rPr lang="en-US" sz="2400" dirty="0" smtClean="0"/>
              <a:t>sub-micron single-bunch resolution </a:t>
            </a:r>
            <a:r>
              <a:rPr lang="en-US" sz="2400" dirty="0" smtClean="0"/>
              <a:t>BPM with is located adjacent to each quadrupole magnet.  (This was  achieved with a 70 mm aperture )</a:t>
            </a:r>
          </a:p>
          <a:p>
            <a:pPr>
              <a:buNone/>
            </a:pPr>
            <a:r>
              <a:rPr lang="en-US" sz="2400" dirty="0" smtClean="0"/>
              <a:t>For beam size monitoring, a single laser wire is located in each of the warm sections between main linac cryogenics units (about every 2.5 km).  </a:t>
            </a:r>
          </a:p>
          <a:p>
            <a:pPr>
              <a:buNone/>
            </a:pPr>
            <a:r>
              <a:rPr lang="en-US" sz="2400" dirty="0" smtClean="0"/>
              <a:t>Upstream quadrupole magnets are varied to make local measurements of the beam emittances.</a:t>
            </a:r>
          </a:p>
          <a:p>
            <a:pPr>
              <a:buNone/>
            </a:pPr>
            <a:r>
              <a:rPr lang="en-US" sz="2400" dirty="0" smtClean="0"/>
              <a:t>The main linacs do not contain any equipment for intra-train trajectory control. Such trajectory control is implemented only in the warm regions upstream and downstream of the main linacs and in the undulator section. </a:t>
            </a:r>
          </a:p>
          <a:p>
            <a:pPr>
              <a:buNone/>
            </a:pPr>
            <a:endParaRPr lang="en-US" sz="2400" dirty="0"/>
          </a:p>
          <a:p>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321" y="0"/>
            <a:ext cx="8229600" cy="1143000"/>
          </a:xfrm>
        </p:spPr>
        <p:txBody>
          <a:bodyPr/>
          <a:lstStyle/>
          <a:p>
            <a:r>
              <a:rPr lang="en-US" dirty="0" smtClean="0"/>
              <a:t>ML Diagnostics</a:t>
            </a:r>
            <a:endParaRPr lang="en-US" dirty="0"/>
          </a:p>
        </p:txBody>
      </p:sp>
      <p:sp>
        <p:nvSpPr>
          <p:cNvPr id="3" name="Content Placeholder 2"/>
          <p:cNvSpPr>
            <a:spLocks noGrp="1"/>
          </p:cNvSpPr>
          <p:nvPr>
            <p:ph idx="1"/>
          </p:nvPr>
        </p:nvSpPr>
        <p:spPr>
          <a:xfrm>
            <a:off x="354169" y="1149439"/>
            <a:ext cx="8229600" cy="5708561"/>
          </a:xfrm>
        </p:spPr>
        <p:txBody>
          <a:bodyPr>
            <a:noAutofit/>
          </a:bodyPr>
          <a:lstStyle/>
          <a:p>
            <a:pPr>
              <a:buNone/>
            </a:pPr>
            <a:r>
              <a:rPr lang="en-US" sz="2400" dirty="0" smtClean="0"/>
              <a:t>There are no diagnostics for measuring energy or energy spread in the main linacs. These measurements are made upstream and downstream of the main linacs and in the undulator section. </a:t>
            </a:r>
          </a:p>
          <a:p>
            <a:pPr>
              <a:buNone/>
            </a:pPr>
            <a:r>
              <a:rPr lang="en-US" sz="2400" dirty="0" smtClean="0"/>
              <a:t>There are no beam abort systems in the main linacs. Machine protection in the linac is ensured by verifying the state of the main linac hardware (both RF and magnets) prior to beam extraction from the RTML, and by verifying that the orbit in each damping ring is correct. </a:t>
            </a:r>
          </a:p>
          <a:p>
            <a:pPr>
              <a:buNone/>
            </a:pPr>
            <a:r>
              <a:rPr lang="en-US" sz="2400" dirty="0" smtClean="0"/>
              <a:t>The limiting aperture along the main linacs is the 70 mm diameter cavity iris.</a:t>
            </a:r>
            <a:endParaRPr lang="en-US" sz="2400" dirty="0"/>
          </a:p>
          <a:p>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Benno</a:t>
            </a:r>
            <a:r>
              <a:rPr lang="en-US" dirty="0" smtClean="0"/>
              <a:t> List 12/15/11 Main Linac Treaty Points</a:t>
            </a:r>
            <a:endParaRPr lang="en-US" dirty="0"/>
          </a:p>
        </p:txBody>
      </p:sp>
      <p:sp>
        <p:nvSpPr>
          <p:cNvPr id="3" name="Content Placeholder 2"/>
          <p:cNvSpPr>
            <a:spLocks noGrp="1"/>
          </p:cNvSpPr>
          <p:nvPr>
            <p:ph idx="1"/>
          </p:nvPr>
        </p:nvSpPr>
        <p:spPr/>
        <p:txBody>
          <a:bodyPr>
            <a:normAutofit/>
          </a:bodyPr>
          <a:lstStyle/>
          <a:p>
            <a:r>
              <a:rPr lang="en-US" sz="2400" dirty="0" smtClean="0"/>
              <a:t>Main Linac lengths are subject to change (final numbers after BTR at KEK, 19./20.1.2012), current estimates based on RDR lattice</a:t>
            </a:r>
          </a:p>
          <a:p>
            <a:r>
              <a:rPr lang="en-US" sz="2400" dirty="0" smtClean="0"/>
              <a:t>Electron Linac final energy and length need final numbers for positron source undulator; c</a:t>
            </a:r>
            <a:r>
              <a:rPr lang="en-US" sz="2400" dirty="0" smtClean="0"/>
              <a:t>urrently, ELIN has 4 x 26 cavities more for </a:t>
            </a:r>
            <a:r>
              <a:rPr lang="en-US" sz="2400" dirty="0" smtClean="0">
                <a:solidFill>
                  <a:srgbClr val="FF0000"/>
                </a:solidFill>
              </a:rPr>
              <a:t>3.33GeV additional energy. </a:t>
            </a:r>
          </a:p>
          <a:p>
            <a:r>
              <a:rPr lang="en-US" sz="2400" dirty="0" smtClean="0"/>
              <a:t>All alpha/beta functions based on RDR lattices </a:t>
            </a:r>
          </a:p>
          <a:p>
            <a:r>
              <a:rPr lang="en-US" sz="2400" dirty="0" smtClean="0">
                <a:solidFill>
                  <a:srgbClr val="FF0000"/>
                </a:solidFill>
              </a:rPr>
              <a:t>Treaty point TEML2PS between electron ML and undulator section assigns the whole undulator protection section with fast beam abort to positron source, not ML ??</a:t>
            </a:r>
          </a:p>
          <a:p>
            <a:pPr>
              <a:buNone/>
            </a:pP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546" y="454943"/>
            <a:ext cx="8989454" cy="1143000"/>
          </a:xfrm>
        </p:spPr>
        <p:txBody>
          <a:bodyPr>
            <a:normAutofit fontScale="90000"/>
          </a:bodyPr>
          <a:lstStyle/>
          <a:p>
            <a:r>
              <a:rPr lang="en-US" b="1" dirty="0" smtClean="0"/>
              <a:t>Treaty Points between RTML and Main Linac</a:t>
            </a:r>
            <a:br>
              <a:rPr lang="en-US" b="1" dirty="0" smtClean="0"/>
            </a:br>
            <a:endParaRPr lang="en-US" dirty="0"/>
          </a:p>
        </p:txBody>
      </p:sp>
      <p:sp>
        <p:nvSpPr>
          <p:cNvPr id="3" name="Content Placeholder 2"/>
          <p:cNvSpPr>
            <a:spLocks noGrp="1"/>
          </p:cNvSpPr>
          <p:nvPr>
            <p:ph idx="1"/>
          </p:nvPr>
        </p:nvSpPr>
        <p:spPr/>
        <p:txBody>
          <a:bodyPr>
            <a:normAutofit lnSpcReduction="10000"/>
          </a:bodyPr>
          <a:lstStyle/>
          <a:p>
            <a:r>
              <a:rPr lang="en-US" dirty="0" smtClean="0"/>
              <a:t>The </a:t>
            </a:r>
            <a:r>
              <a:rPr lang="en-US" dirty="0"/>
              <a:t>treaty points between RTML and Main Linac follow the convention used in the RDR, </a:t>
            </a:r>
            <a:r>
              <a:rPr lang="en-US" dirty="0" smtClean="0"/>
              <a:t>where </a:t>
            </a:r>
            <a:r>
              <a:rPr lang="en-US" dirty="0"/>
              <a:t>the transition occurs 2.5m in front of the first cryomodule, where the 2.5m are </a:t>
            </a:r>
            <a:r>
              <a:rPr lang="en-US" dirty="0" smtClean="0"/>
              <a:t>reserved </a:t>
            </a:r>
            <a:r>
              <a:rPr lang="en-US" dirty="0"/>
              <a:t>for cryogenic installations. </a:t>
            </a:r>
            <a:r>
              <a:rPr lang="en-US" dirty="0" smtClean="0"/>
              <a:t>The </a:t>
            </a:r>
            <a:r>
              <a:rPr lang="en-US" dirty="0"/>
              <a:t>Twiss</a:t>
            </a:r>
            <a:r>
              <a:rPr lang="en-US" dirty="0"/>
              <a:t> functions at this treaty point have been taken from the RDR lattice. </a:t>
            </a:r>
            <a:endParaRPr lang="en-US" dirty="0" smtClean="0"/>
          </a:p>
          <a:p>
            <a:r>
              <a:rPr lang="en-US" dirty="0" smtClean="0">
                <a:solidFill>
                  <a:srgbClr val="FF0000"/>
                </a:solidFill>
              </a:rPr>
              <a:t>Question: in the KCS version, is the RTML RDR like </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3097"/>
          </a:xfrm>
        </p:spPr>
        <p:txBody>
          <a:bodyPr>
            <a:normAutofit fontScale="90000"/>
          </a:bodyPr>
          <a:lstStyle/>
          <a:p>
            <a:r>
              <a:rPr lang="en-US" b="1" dirty="0" smtClean="0"/>
              <a:t>12/16/11 Treaty </a:t>
            </a:r>
            <a:r>
              <a:rPr lang="en-US" b="1" dirty="0"/>
              <a:t>Points between Main Linac and Positron Source / BDS</a:t>
            </a:r>
            <a:endParaRPr lang="en-US" dirty="0"/>
          </a:p>
        </p:txBody>
      </p:sp>
      <p:sp>
        <p:nvSpPr>
          <p:cNvPr id="3" name="Content Placeholder 2"/>
          <p:cNvSpPr>
            <a:spLocks noGrp="1"/>
          </p:cNvSpPr>
          <p:nvPr>
            <p:ph idx="1"/>
          </p:nvPr>
        </p:nvSpPr>
        <p:spPr>
          <a:xfrm>
            <a:off x="457200" y="1329744"/>
            <a:ext cx="8229600" cy="2572555"/>
          </a:xfrm>
        </p:spPr>
        <p:txBody>
          <a:bodyPr>
            <a:normAutofit/>
          </a:bodyPr>
          <a:lstStyle/>
          <a:p>
            <a:r>
              <a:rPr lang="en-US" sz="2400" dirty="0" smtClean="0"/>
              <a:t>The Machine Protection System and Collimation section (MPSCOL) that marked  the beginning of the BDS </a:t>
            </a:r>
            <a:r>
              <a:rPr lang="en-US" sz="2400" dirty="0" smtClean="0"/>
              <a:t>in the RDR </a:t>
            </a:r>
            <a:r>
              <a:rPr lang="en-US" sz="2400" dirty="0" smtClean="0"/>
              <a:t>is now owned by the Main Linac.  -  </a:t>
            </a:r>
            <a:r>
              <a:rPr lang="en-US" sz="2400" dirty="0" smtClean="0">
                <a:solidFill>
                  <a:srgbClr val="FF0000"/>
                </a:solidFill>
              </a:rPr>
              <a:t>Why not e+ system ?</a:t>
            </a:r>
          </a:p>
          <a:p>
            <a:r>
              <a:rPr lang="en-US" sz="2400" dirty="0" smtClean="0"/>
              <a:t>Therefore, the Treaty Points that mark the end of the Main Linac are now located at the end of the MPSCOL section [2], just before the half-quadrupole QF90. </a:t>
            </a:r>
            <a:endParaRPr lang="en-US" sz="2400" dirty="0"/>
          </a:p>
        </p:txBody>
      </p:sp>
      <p:pic>
        <p:nvPicPr>
          <p:cNvPr id="1026" name="Picture 2"/>
          <p:cNvPicPr>
            <a:picLocks noChangeAspect="1" noChangeArrowheads="1"/>
          </p:cNvPicPr>
          <p:nvPr/>
        </p:nvPicPr>
        <p:blipFill>
          <a:blip r:embed="rId2" cstate="print"/>
          <a:srcRect/>
          <a:stretch>
            <a:fillRect/>
          </a:stretch>
        </p:blipFill>
        <p:spPr bwMode="auto">
          <a:xfrm>
            <a:off x="862885" y="3652502"/>
            <a:ext cx="7347115" cy="32054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Nick’s List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Top-level parameters for the linacs: this should now include 10Hz operation mode.</a:t>
            </a:r>
          </a:p>
          <a:p>
            <a:r>
              <a:rPr lang="en-US" dirty="0" smtClean="0"/>
              <a:t>ML lattice layout (including cold box locations etc), which should give us the total length. This is obviously important for CFS but also for global timing considerations.</a:t>
            </a:r>
          </a:p>
          <a:p>
            <a:r>
              <a:rPr lang="en-US" dirty="0" smtClean="0"/>
              <a:t>Locations of services, shafts, </a:t>
            </a:r>
            <a:r>
              <a:rPr lang="en-US" dirty="0" smtClean="0"/>
              <a:t>cryoplants</a:t>
            </a:r>
            <a:r>
              <a:rPr lang="en-US" dirty="0" smtClean="0"/>
              <a:t>, etc.</a:t>
            </a:r>
          </a:p>
          <a:p>
            <a:r>
              <a:rPr lang="en-US" dirty="0" smtClean="0"/>
              <a:t>Lattice file description (i.e. MAD), defining the default optics</a:t>
            </a:r>
          </a:p>
          <a:p>
            <a:r>
              <a:rPr lang="en-US" dirty="0" smtClean="0"/>
              <a:t>Tables of required tolerances (beam dynamics driven)</a:t>
            </a:r>
          </a:p>
          <a:p>
            <a:r>
              <a:rPr lang="en-US" dirty="0" smtClean="0"/>
              <a:t>Component counts (cryomodules, HLRF related, power supplies, vacuum etc)</a:t>
            </a:r>
          </a:p>
          <a:p>
            <a:r>
              <a:rPr lang="en-US" dirty="0" smtClean="0"/>
              <a:t>Beam vacuum specifications</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373</TotalTime>
  <Words>650</Words>
  <Application>Microsoft Office PowerPoint</Application>
  <PresentationFormat>On-screen Show (4:3)</PresentationFormat>
  <Paragraphs>44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ML Layout</vt:lpstr>
      <vt:lpstr>Slide 2</vt:lpstr>
      <vt:lpstr>ML Overhead</vt:lpstr>
      <vt:lpstr>ML Diagnostics</vt:lpstr>
      <vt:lpstr>ML Diagnostics</vt:lpstr>
      <vt:lpstr>Benno List 12/15/11 Main Linac Treaty Points</vt:lpstr>
      <vt:lpstr>Treaty Points between RTML and Main Linac </vt:lpstr>
      <vt:lpstr>12/16/11 Treaty Points between Main Linac and Positron Source / BDS</vt:lpstr>
      <vt:lpstr>Nick’s List</vt:lpstr>
    </vt:vector>
  </TitlesOfParts>
  <Company>SLAC National Accelerator Laboratory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ML Layout</dc:title>
  <dc:creator>starloc</dc:creator>
  <cp:lastModifiedBy>starloc</cp:lastModifiedBy>
  <cp:revision>3</cp:revision>
  <dcterms:created xsi:type="dcterms:W3CDTF">2012-01-06T09:03:54Z</dcterms:created>
  <dcterms:modified xsi:type="dcterms:W3CDTF">2012-01-06T15:16:57Z</dcterms:modified>
</cp:coreProperties>
</file>