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
  </p:notesMasterIdLst>
  <p:sldIdLst>
    <p:sldId id="258" r:id="rId2"/>
    <p:sldId id="259" r:id="rId3"/>
    <p:sldId id="260" r:id="rId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207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09" charset="0"/>
                <a:ea typeface="+mn-ea"/>
                <a:cs typeface="Arial Unicode MS" pitchFamily="-109" charset="0"/>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Unicode MS" charset="0"/>
              </a:defRPr>
            </a:lvl1pPr>
          </a:lstStyle>
          <a:p>
            <a:fld id="{484A54EC-6EB9-0948-857A-FC6104F3CA07}" type="datetime1">
              <a:rPr lang="en-US"/>
              <a:pPr/>
              <a:t>07/02/2012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09" charset="0"/>
                <a:ea typeface="+mn-ea"/>
                <a:cs typeface="Arial Unicode MS" pitchFamily="-109" charset="0"/>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Unicode MS" charset="0"/>
              </a:defRPr>
            </a:lvl1pPr>
          </a:lstStyle>
          <a:p>
            <a:fld id="{A1907AE7-D8F0-2449-8B0B-10933EABE1B5}" type="slidenum">
              <a:rPr lang="en-GB"/>
              <a:pPr/>
              <a:t>‹#›</a:t>
            </a:fld>
            <a:endParaRPr lang="en-GB"/>
          </a:p>
        </p:txBody>
      </p:sp>
    </p:spTree>
    <p:extLst>
      <p:ext uri="{BB962C8B-B14F-4D97-AF65-F5344CB8AC3E}">
        <p14:creationId xmlns:p14="http://schemas.microsoft.com/office/powerpoint/2010/main" val="178283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1024_greendot_divi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838200"/>
            <a:ext cx="7848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lang="en-US">
              <a:ea typeface="+mn-ea"/>
              <a:cs typeface="+mn-cs"/>
            </a:endParaRPr>
          </a:p>
        </p:txBody>
      </p:sp>
      <p:sp>
        <p:nvSpPr>
          <p:cNvPr id="6"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lang="en-US">
              <a:ea typeface="+mn-ea"/>
              <a:cs typeface="+mn-cs"/>
            </a:endParaRPr>
          </a:p>
        </p:txBody>
      </p:sp>
      <p:pic>
        <p:nvPicPr>
          <p:cNvPr id="7" name="Picture 11" descr="1024_greendot_divi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0"/>
            <a:ext cx="91440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descr="ilccolo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2713" y="0"/>
            <a:ext cx="60166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xfel-logo.emf"/>
          <p:cNvPicPr>
            <a:picLocks noChangeAspect="1"/>
          </p:cNvPicPr>
          <p:nvPr userDrawn="1"/>
        </p:nvPicPr>
        <p:blipFill>
          <a:blip r:embed="rId4">
            <a:extLst>
              <a:ext uri="{28A0092B-C50C-407E-A947-70E740481C1C}">
                <a14:useLocalDpi xmlns:a14="http://schemas.microsoft.com/office/drawing/2010/main" val="0"/>
              </a:ext>
            </a:extLst>
          </a:blip>
          <a:srcRect t="8333" r="6097" b="16667"/>
          <a:stretch>
            <a:fillRect/>
          </a:stretch>
        </p:blipFill>
        <p:spPr bwMode="auto">
          <a:xfrm>
            <a:off x="112713" y="428625"/>
            <a:ext cx="815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flash-logo-new"/>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34938" y="822325"/>
            <a:ext cx="792162"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sz="2000"/>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3600"/>
            </a:lvl1pPr>
          </a:lstStyle>
          <a:p>
            <a:r>
              <a:rPr lang="en-US" smtClean="0"/>
              <a:t>Click to edit Master title style</a:t>
            </a:r>
            <a:endParaRPr lang="en-GB"/>
          </a:p>
        </p:txBody>
      </p:sp>
      <p:sp>
        <p:nvSpPr>
          <p:cNvPr id="11" name="Rectangle 3"/>
          <p:cNvSpPr>
            <a:spLocks noGrp="1" noChangeArrowheads="1"/>
          </p:cNvSpPr>
          <p:nvPr>
            <p:ph type="dt" sz="half" idx="10"/>
          </p:nvPr>
        </p:nvSpPr>
        <p:spPr>
          <a:xfrm>
            <a:off x="0" y="6248400"/>
            <a:ext cx="3124200" cy="457200"/>
          </a:xfrm>
        </p:spPr>
        <p:txBody>
          <a:bodyPr/>
          <a:lstStyle>
            <a:lvl1pPr>
              <a:defRPr/>
            </a:lvl1pPr>
          </a:lstStyle>
          <a:p>
            <a:fld id="{22BDC3FC-7269-944A-9B7E-C013C4E4AF21}" type="datetime1">
              <a:rPr lang="en-US"/>
              <a:pPr/>
              <a:t>07/02/2012</a:t>
            </a:fld>
            <a:endParaRPr lang="en-GB"/>
          </a:p>
        </p:txBody>
      </p:sp>
      <p:sp>
        <p:nvSpPr>
          <p:cNvPr id="12" name="Rectangle 4"/>
          <p:cNvSpPr>
            <a:spLocks noGrp="1" noChangeArrowheads="1"/>
          </p:cNvSpPr>
          <p:nvPr>
            <p:ph type="ftr" sz="quarter" idx="11"/>
          </p:nvPr>
        </p:nvSpPr>
        <p:spPr>
          <a:xfrm>
            <a:off x="3124200" y="6248400"/>
            <a:ext cx="2895600" cy="457200"/>
          </a:xfrm>
        </p:spPr>
        <p:txBody>
          <a:bodyPr/>
          <a:lstStyle>
            <a:lvl1pPr>
              <a:defRPr/>
            </a:lvl1pPr>
          </a:lstStyle>
          <a:p>
            <a:pPr>
              <a:defRPr/>
            </a:pPr>
            <a:endParaRPr lang="en-GB"/>
          </a:p>
        </p:txBody>
      </p:sp>
      <p:sp>
        <p:nvSpPr>
          <p:cNvPr id="13" name="Rectangle 5"/>
          <p:cNvSpPr>
            <a:spLocks noGrp="1" noChangeArrowheads="1"/>
          </p:cNvSpPr>
          <p:nvPr>
            <p:ph type="sldNum" sz="quarter" idx="12"/>
          </p:nvPr>
        </p:nvSpPr>
        <p:spPr>
          <a:xfrm>
            <a:off x="6553200" y="6248400"/>
            <a:ext cx="2362200" cy="457200"/>
          </a:xfrm>
        </p:spPr>
        <p:txBody>
          <a:bodyPr/>
          <a:lstStyle>
            <a:lvl1pPr>
              <a:defRPr/>
            </a:lvl1pPr>
          </a:lstStyle>
          <a:p>
            <a:fld id="{6C2303E5-E596-A447-9806-FBB602340C10}" type="slidenum">
              <a:rPr lang="en-GB"/>
              <a:pPr/>
              <a:t>‹#›</a:t>
            </a:fld>
            <a:endParaRPr lang="en-GB"/>
          </a:p>
        </p:txBody>
      </p:sp>
    </p:spTree>
    <p:extLst>
      <p:ext uri="{BB962C8B-B14F-4D97-AF65-F5344CB8AC3E}">
        <p14:creationId xmlns:p14="http://schemas.microsoft.com/office/powerpoint/2010/main" val="3715766924"/>
      </p:ext>
    </p:extLst>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022FF590-7E31-D14D-A7CC-82ED591F8FE7}" type="datetime1">
              <a:rPr lang="en-US"/>
              <a:pPr/>
              <a:t>07/02/2012</a:t>
            </a:fld>
            <a:endParaRPr lang="en-GB"/>
          </a:p>
        </p:txBody>
      </p:sp>
      <p:sp>
        <p:nvSpPr>
          <p:cNvPr id="5" name="Rectangle 4"/>
          <p:cNvSpPr>
            <a:spLocks noGrp="1" noChangeArrowheads="1"/>
          </p:cNvSpPr>
          <p:nvPr>
            <p:ph type="ftr" sz="quarter" idx="11"/>
          </p:nvPr>
        </p:nvSpPr>
        <p:spPr>
          <a:ln/>
        </p:spPr>
        <p:txBody>
          <a:bodyPr/>
          <a:lstStyle>
            <a:lvl1pPr>
              <a:defRPr/>
            </a:lvl1pPr>
          </a:lstStyle>
          <a:p>
            <a:pPr>
              <a:defRPr/>
            </a:pPr>
            <a:endParaRPr lang="en-GB"/>
          </a:p>
        </p:txBody>
      </p:sp>
      <p:sp>
        <p:nvSpPr>
          <p:cNvPr id="6" name="Rectangle 5"/>
          <p:cNvSpPr>
            <a:spLocks noGrp="1" noChangeArrowheads="1"/>
          </p:cNvSpPr>
          <p:nvPr>
            <p:ph type="sldNum" sz="quarter" idx="12"/>
          </p:nvPr>
        </p:nvSpPr>
        <p:spPr>
          <a:ln/>
        </p:spPr>
        <p:txBody>
          <a:bodyPr/>
          <a:lstStyle>
            <a:lvl1pPr>
              <a:defRPr/>
            </a:lvl1pPr>
          </a:lstStyle>
          <a:p>
            <a:fld id="{F8902328-D704-D340-8235-4E277A965641}" type="slidenum">
              <a:rPr lang="en-GB"/>
              <a:pPr/>
              <a:t>‹#›</a:t>
            </a:fld>
            <a:endParaRPr lang="en-GB"/>
          </a:p>
        </p:txBody>
      </p:sp>
    </p:spTree>
    <p:extLst>
      <p:ext uri="{BB962C8B-B14F-4D97-AF65-F5344CB8AC3E}">
        <p14:creationId xmlns:p14="http://schemas.microsoft.com/office/powerpoint/2010/main" val="4234555100"/>
      </p:ext>
    </p:extLst>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73E68754-D52A-C04A-9CE1-9516ED68FE42}" type="datetime1">
              <a:rPr lang="en-US"/>
              <a:pPr/>
              <a:t>07/02/2012</a:t>
            </a:fld>
            <a:endParaRPr lang="en-GB"/>
          </a:p>
        </p:txBody>
      </p:sp>
      <p:sp>
        <p:nvSpPr>
          <p:cNvPr id="5" name="Rectangle 4"/>
          <p:cNvSpPr>
            <a:spLocks noGrp="1" noChangeArrowheads="1"/>
          </p:cNvSpPr>
          <p:nvPr>
            <p:ph type="ftr" sz="quarter" idx="11"/>
          </p:nvPr>
        </p:nvSpPr>
        <p:spPr>
          <a:ln/>
        </p:spPr>
        <p:txBody>
          <a:bodyPr/>
          <a:lstStyle>
            <a:lvl1pPr>
              <a:defRPr/>
            </a:lvl1pPr>
          </a:lstStyle>
          <a:p>
            <a:pPr>
              <a:defRPr/>
            </a:pPr>
            <a:endParaRPr lang="en-GB"/>
          </a:p>
        </p:txBody>
      </p:sp>
      <p:sp>
        <p:nvSpPr>
          <p:cNvPr id="6" name="Rectangle 5"/>
          <p:cNvSpPr>
            <a:spLocks noGrp="1" noChangeArrowheads="1"/>
          </p:cNvSpPr>
          <p:nvPr>
            <p:ph type="sldNum" sz="quarter" idx="12"/>
          </p:nvPr>
        </p:nvSpPr>
        <p:spPr>
          <a:ln/>
        </p:spPr>
        <p:txBody>
          <a:bodyPr/>
          <a:lstStyle>
            <a:lvl1pPr>
              <a:defRPr/>
            </a:lvl1pPr>
          </a:lstStyle>
          <a:p>
            <a:fld id="{2F8C8021-8585-584F-97D5-443E1A471471}" type="slidenum">
              <a:rPr lang="en-GB"/>
              <a:pPr/>
              <a:t>‹#›</a:t>
            </a:fld>
            <a:endParaRPr lang="en-GB"/>
          </a:p>
        </p:txBody>
      </p:sp>
    </p:spTree>
    <p:extLst>
      <p:ext uri="{BB962C8B-B14F-4D97-AF65-F5344CB8AC3E}">
        <p14:creationId xmlns:p14="http://schemas.microsoft.com/office/powerpoint/2010/main" val="1782343796"/>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fld id="{60802978-8139-B14D-A59F-53C499635765}" type="datetime1">
              <a:rPr lang="en-US"/>
              <a:pPr/>
              <a:t>07/02/2012</a:t>
            </a:fld>
            <a:endParaRPr lang="en-GB"/>
          </a:p>
        </p:txBody>
      </p:sp>
      <p:sp>
        <p:nvSpPr>
          <p:cNvPr id="5" name="Rectangle 4"/>
          <p:cNvSpPr>
            <a:spLocks noGrp="1" noChangeArrowheads="1"/>
          </p:cNvSpPr>
          <p:nvPr>
            <p:ph type="ftr" sz="quarter" idx="11"/>
          </p:nvPr>
        </p:nvSpPr>
        <p:spPr>
          <a:ln/>
        </p:spPr>
        <p:txBody>
          <a:bodyPr/>
          <a:lstStyle>
            <a:lvl1pPr>
              <a:defRPr/>
            </a:lvl1pPr>
          </a:lstStyle>
          <a:p>
            <a:pPr>
              <a:defRPr/>
            </a:pPr>
            <a:endParaRPr lang="en-GB"/>
          </a:p>
        </p:txBody>
      </p:sp>
      <p:sp>
        <p:nvSpPr>
          <p:cNvPr id="6" name="Rectangle 5"/>
          <p:cNvSpPr>
            <a:spLocks noGrp="1" noChangeArrowheads="1"/>
          </p:cNvSpPr>
          <p:nvPr>
            <p:ph type="sldNum" sz="quarter" idx="12"/>
          </p:nvPr>
        </p:nvSpPr>
        <p:spPr>
          <a:ln/>
        </p:spPr>
        <p:txBody>
          <a:bodyPr/>
          <a:lstStyle>
            <a:lvl1pPr>
              <a:defRPr/>
            </a:lvl1pPr>
          </a:lstStyle>
          <a:p>
            <a:fld id="{C78C0713-68C9-2D40-8E74-C5CF236A7A81}" type="slidenum">
              <a:rPr lang="en-GB"/>
              <a:pPr/>
              <a:t>‹#›</a:t>
            </a:fld>
            <a:endParaRPr lang="en-GB"/>
          </a:p>
        </p:txBody>
      </p:sp>
    </p:spTree>
    <p:extLst>
      <p:ext uri="{BB962C8B-B14F-4D97-AF65-F5344CB8AC3E}">
        <p14:creationId xmlns:p14="http://schemas.microsoft.com/office/powerpoint/2010/main" val="3166070813"/>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fld id="{ECC25E80-3772-FB4E-910D-283FACC4C78B}" type="datetime1">
              <a:rPr lang="en-US"/>
              <a:pPr/>
              <a:t>07/02/2012</a:t>
            </a:fld>
            <a:endParaRPr lang="en-GB"/>
          </a:p>
        </p:txBody>
      </p:sp>
      <p:sp>
        <p:nvSpPr>
          <p:cNvPr id="5" name="Rectangle 4"/>
          <p:cNvSpPr>
            <a:spLocks noGrp="1" noChangeArrowheads="1"/>
          </p:cNvSpPr>
          <p:nvPr>
            <p:ph type="ftr" sz="quarter" idx="11"/>
          </p:nvPr>
        </p:nvSpPr>
        <p:spPr>
          <a:ln/>
        </p:spPr>
        <p:txBody>
          <a:bodyPr/>
          <a:lstStyle>
            <a:lvl1pPr>
              <a:defRPr/>
            </a:lvl1pPr>
          </a:lstStyle>
          <a:p>
            <a:pPr>
              <a:defRPr/>
            </a:pPr>
            <a:endParaRPr lang="en-GB"/>
          </a:p>
        </p:txBody>
      </p:sp>
      <p:sp>
        <p:nvSpPr>
          <p:cNvPr id="6" name="Rectangle 5"/>
          <p:cNvSpPr>
            <a:spLocks noGrp="1" noChangeArrowheads="1"/>
          </p:cNvSpPr>
          <p:nvPr>
            <p:ph type="sldNum" sz="quarter" idx="12"/>
          </p:nvPr>
        </p:nvSpPr>
        <p:spPr>
          <a:ln/>
        </p:spPr>
        <p:txBody>
          <a:bodyPr/>
          <a:lstStyle>
            <a:lvl1pPr>
              <a:defRPr/>
            </a:lvl1pPr>
          </a:lstStyle>
          <a:p>
            <a:fld id="{8445F4FA-DFEA-1D4B-B0E8-CC783B64C6AE}" type="slidenum">
              <a:rPr lang="en-GB"/>
              <a:pPr/>
              <a:t>‹#›</a:t>
            </a:fld>
            <a:endParaRPr lang="en-GB"/>
          </a:p>
        </p:txBody>
      </p:sp>
    </p:spTree>
    <p:extLst>
      <p:ext uri="{BB962C8B-B14F-4D97-AF65-F5344CB8AC3E}">
        <p14:creationId xmlns:p14="http://schemas.microsoft.com/office/powerpoint/2010/main" val="3017257681"/>
      </p:ext>
    </p:extLst>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fld id="{B0F03693-4ADB-EF4F-9F7D-8A15862570BD}" type="datetime1">
              <a:rPr lang="en-US"/>
              <a:pPr/>
              <a:t>07/02/2012</a:t>
            </a:fld>
            <a:endParaRPr lang="en-GB"/>
          </a:p>
        </p:txBody>
      </p:sp>
      <p:sp>
        <p:nvSpPr>
          <p:cNvPr id="6" name="Rectangle 4"/>
          <p:cNvSpPr>
            <a:spLocks noGrp="1" noChangeArrowheads="1"/>
          </p:cNvSpPr>
          <p:nvPr>
            <p:ph type="ftr" sz="quarter" idx="11"/>
          </p:nvPr>
        </p:nvSpPr>
        <p:spPr>
          <a:ln/>
        </p:spPr>
        <p:txBody>
          <a:bodyPr/>
          <a:lstStyle>
            <a:lvl1pPr>
              <a:defRPr/>
            </a:lvl1pPr>
          </a:lstStyle>
          <a:p>
            <a:pPr>
              <a:defRPr/>
            </a:pPr>
            <a:endParaRPr lang="en-GB"/>
          </a:p>
        </p:txBody>
      </p:sp>
      <p:sp>
        <p:nvSpPr>
          <p:cNvPr id="7" name="Rectangle 5"/>
          <p:cNvSpPr>
            <a:spLocks noGrp="1" noChangeArrowheads="1"/>
          </p:cNvSpPr>
          <p:nvPr>
            <p:ph type="sldNum" sz="quarter" idx="12"/>
          </p:nvPr>
        </p:nvSpPr>
        <p:spPr>
          <a:ln/>
        </p:spPr>
        <p:txBody>
          <a:bodyPr/>
          <a:lstStyle>
            <a:lvl1pPr>
              <a:defRPr/>
            </a:lvl1pPr>
          </a:lstStyle>
          <a:p>
            <a:fld id="{65BD277A-664B-8646-8201-AF3CEAA31B64}" type="slidenum">
              <a:rPr lang="en-GB"/>
              <a:pPr/>
              <a:t>‹#›</a:t>
            </a:fld>
            <a:endParaRPr lang="en-GB"/>
          </a:p>
        </p:txBody>
      </p:sp>
    </p:spTree>
    <p:extLst>
      <p:ext uri="{BB962C8B-B14F-4D97-AF65-F5344CB8AC3E}">
        <p14:creationId xmlns:p14="http://schemas.microsoft.com/office/powerpoint/2010/main" val="2440583172"/>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fld id="{82A9F6E1-77FD-DD46-815C-13D916E56322}" type="datetime1">
              <a:rPr lang="en-US"/>
              <a:pPr/>
              <a:t>07/02/2012</a:t>
            </a:fld>
            <a:endParaRPr lang="en-GB"/>
          </a:p>
        </p:txBody>
      </p:sp>
      <p:sp>
        <p:nvSpPr>
          <p:cNvPr id="8" name="Rectangle 4"/>
          <p:cNvSpPr>
            <a:spLocks noGrp="1" noChangeArrowheads="1"/>
          </p:cNvSpPr>
          <p:nvPr>
            <p:ph type="ftr" sz="quarter" idx="11"/>
          </p:nvPr>
        </p:nvSpPr>
        <p:spPr>
          <a:ln/>
        </p:spPr>
        <p:txBody>
          <a:bodyPr/>
          <a:lstStyle>
            <a:lvl1pPr>
              <a:defRPr/>
            </a:lvl1pPr>
          </a:lstStyle>
          <a:p>
            <a:pPr>
              <a:defRPr/>
            </a:pPr>
            <a:endParaRPr lang="en-GB"/>
          </a:p>
        </p:txBody>
      </p:sp>
      <p:sp>
        <p:nvSpPr>
          <p:cNvPr id="9" name="Rectangle 5"/>
          <p:cNvSpPr>
            <a:spLocks noGrp="1" noChangeArrowheads="1"/>
          </p:cNvSpPr>
          <p:nvPr>
            <p:ph type="sldNum" sz="quarter" idx="12"/>
          </p:nvPr>
        </p:nvSpPr>
        <p:spPr>
          <a:ln/>
        </p:spPr>
        <p:txBody>
          <a:bodyPr/>
          <a:lstStyle>
            <a:lvl1pPr>
              <a:defRPr/>
            </a:lvl1pPr>
          </a:lstStyle>
          <a:p>
            <a:fld id="{26AE9B20-A295-A64E-8BDA-124A08569C5B}" type="slidenum">
              <a:rPr lang="en-GB"/>
              <a:pPr/>
              <a:t>‹#›</a:t>
            </a:fld>
            <a:endParaRPr lang="en-GB"/>
          </a:p>
        </p:txBody>
      </p:sp>
    </p:spTree>
    <p:extLst>
      <p:ext uri="{BB962C8B-B14F-4D97-AF65-F5344CB8AC3E}">
        <p14:creationId xmlns:p14="http://schemas.microsoft.com/office/powerpoint/2010/main" val="3862414263"/>
      </p:ext>
    </p:extLst>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fld id="{93A83A22-EFDE-3D4E-9153-DC72C08F0CFD}" type="datetime1">
              <a:rPr lang="en-US"/>
              <a:pPr/>
              <a:t>07/02/2012</a:t>
            </a:fld>
            <a:endParaRPr lang="en-GB"/>
          </a:p>
        </p:txBody>
      </p:sp>
      <p:sp>
        <p:nvSpPr>
          <p:cNvPr id="4" name="Rectangle 4"/>
          <p:cNvSpPr>
            <a:spLocks noGrp="1" noChangeArrowheads="1"/>
          </p:cNvSpPr>
          <p:nvPr>
            <p:ph type="ftr" sz="quarter" idx="11"/>
          </p:nvPr>
        </p:nvSpPr>
        <p:spPr>
          <a:ln/>
        </p:spPr>
        <p:txBody>
          <a:bodyPr/>
          <a:lstStyle>
            <a:lvl1pPr>
              <a:defRPr/>
            </a:lvl1pPr>
          </a:lstStyle>
          <a:p>
            <a:pPr>
              <a:defRPr/>
            </a:pPr>
            <a:endParaRPr lang="en-GB"/>
          </a:p>
        </p:txBody>
      </p:sp>
      <p:sp>
        <p:nvSpPr>
          <p:cNvPr id="5" name="Rectangle 5"/>
          <p:cNvSpPr>
            <a:spLocks noGrp="1" noChangeArrowheads="1"/>
          </p:cNvSpPr>
          <p:nvPr>
            <p:ph type="sldNum" sz="quarter" idx="12"/>
          </p:nvPr>
        </p:nvSpPr>
        <p:spPr>
          <a:ln/>
        </p:spPr>
        <p:txBody>
          <a:bodyPr/>
          <a:lstStyle>
            <a:lvl1pPr>
              <a:defRPr/>
            </a:lvl1pPr>
          </a:lstStyle>
          <a:p>
            <a:fld id="{853E847E-A784-594E-AD8D-02A08CF5DCEB}" type="slidenum">
              <a:rPr lang="en-GB"/>
              <a:pPr/>
              <a:t>‹#›</a:t>
            </a:fld>
            <a:endParaRPr lang="en-GB"/>
          </a:p>
        </p:txBody>
      </p:sp>
    </p:spTree>
    <p:extLst>
      <p:ext uri="{BB962C8B-B14F-4D97-AF65-F5344CB8AC3E}">
        <p14:creationId xmlns:p14="http://schemas.microsoft.com/office/powerpoint/2010/main" val="901162958"/>
      </p:ext>
    </p:extLst>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fld id="{1CC2A5D3-0DD2-394D-B946-ED825215399C}" type="datetime1">
              <a:rPr lang="en-US"/>
              <a:pPr/>
              <a:t>07/02/2012</a:t>
            </a:fld>
            <a:endParaRPr lang="en-GB"/>
          </a:p>
        </p:txBody>
      </p:sp>
      <p:sp>
        <p:nvSpPr>
          <p:cNvPr id="3" name="Rectangle 4"/>
          <p:cNvSpPr>
            <a:spLocks noGrp="1" noChangeArrowheads="1"/>
          </p:cNvSpPr>
          <p:nvPr>
            <p:ph type="ftr" sz="quarter" idx="11"/>
          </p:nvPr>
        </p:nvSpPr>
        <p:spPr>
          <a:ln/>
        </p:spPr>
        <p:txBody>
          <a:bodyPr/>
          <a:lstStyle>
            <a:lvl1pPr>
              <a:defRPr/>
            </a:lvl1pPr>
          </a:lstStyle>
          <a:p>
            <a:pPr>
              <a:defRPr/>
            </a:pPr>
            <a:endParaRPr lang="en-GB"/>
          </a:p>
        </p:txBody>
      </p:sp>
      <p:sp>
        <p:nvSpPr>
          <p:cNvPr id="4" name="Rectangle 5"/>
          <p:cNvSpPr>
            <a:spLocks noGrp="1" noChangeArrowheads="1"/>
          </p:cNvSpPr>
          <p:nvPr>
            <p:ph type="sldNum" sz="quarter" idx="12"/>
          </p:nvPr>
        </p:nvSpPr>
        <p:spPr>
          <a:ln/>
        </p:spPr>
        <p:txBody>
          <a:bodyPr/>
          <a:lstStyle>
            <a:lvl1pPr>
              <a:defRPr/>
            </a:lvl1pPr>
          </a:lstStyle>
          <a:p>
            <a:fld id="{478F8B82-99A0-3346-9533-824C7563CB07}" type="slidenum">
              <a:rPr lang="en-GB"/>
              <a:pPr/>
              <a:t>‹#›</a:t>
            </a:fld>
            <a:endParaRPr lang="en-GB"/>
          </a:p>
        </p:txBody>
      </p:sp>
    </p:spTree>
    <p:extLst>
      <p:ext uri="{BB962C8B-B14F-4D97-AF65-F5344CB8AC3E}">
        <p14:creationId xmlns:p14="http://schemas.microsoft.com/office/powerpoint/2010/main" val="1325122235"/>
      </p:ext>
    </p:extLst>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EA4C5B7A-C572-1E4E-8825-99F2FFF19163}" type="datetime1">
              <a:rPr lang="en-US"/>
              <a:pPr/>
              <a:t>07/02/2012</a:t>
            </a:fld>
            <a:endParaRPr lang="en-GB"/>
          </a:p>
        </p:txBody>
      </p:sp>
      <p:sp>
        <p:nvSpPr>
          <p:cNvPr id="6" name="Rectangle 4"/>
          <p:cNvSpPr>
            <a:spLocks noGrp="1" noChangeArrowheads="1"/>
          </p:cNvSpPr>
          <p:nvPr>
            <p:ph type="ftr" sz="quarter" idx="11"/>
          </p:nvPr>
        </p:nvSpPr>
        <p:spPr>
          <a:ln/>
        </p:spPr>
        <p:txBody>
          <a:bodyPr/>
          <a:lstStyle>
            <a:lvl1pPr>
              <a:defRPr/>
            </a:lvl1pPr>
          </a:lstStyle>
          <a:p>
            <a:pPr>
              <a:defRPr/>
            </a:pPr>
            <a:endParaRPr lang="en-GB"/>
          </a:p>
        </p:txBody>
      </p:sp>
      <p:sp>
        <p:nvSpPr>
          <p:cNvPr id="7" name="Rectangle 5"/>
          <p:cNvSpPr>
            <a:spLocks noGrp="1" noChangeArrowheads="1"/>
          </p:cNvSpPr>
          <p:nvPr>
            <p:ph type="sldNum" sz="quarter" idx="12"/>
          </p:nvPr>
        </p:nvSpPr>
        <p:spPr>
          <a:ln/>
        </p:spPr>
        <p:txBody>
          <a:bodyPr/>
          <a:lstStyle>
            <a:lvl1pPr>
              <a:defRPr/>
            </a:lvl1pPr>
          </a:lstStyle>
          <a:p>
            <a:fld id="{5EABAE33-245B-0E48-A933-D295ABEFE23C}" type="slidenum">
              <a:rPr lang="en-GB"/>
              <a:pPr/>
              <a:t>‹#›</a:t>
            </a:fld>
            <a:endParaRPr lang="en-GB"/>
          </a:p>
        </p:txBody>
      </p:sp>
    </p:spTree>
    <p:extLst>
      <p:ext uri="{BB962C8B-B14F-4D97-AF65-F5344CB8AC3E}">
        <p14:creationId xmlns:p14="http://schemas.microsoft.com/office/powerpoint/2010/main" val="4224980086"/>
      </p:ext>
    </p:extLst>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EE9A145A-5FF3-5647-A126-927321559A11}" type="datetime1">
              <a:rPr lang="en-US"/>
              <a:pPr/>
              <a:t>07/02/2012</a:t>
            </a:fld>
            <a:endParaRPr lang="en-GB"/>
          </a:p>
        </p:txBody>
      </p:sp>
      <p:sp>
        <p:nvSpPr>
          <p:cNvPr id="6" name="Rectangle 4"/>
          <p:cNvSpPr>
            <a:spLocks noGrp="1" noChangeArrowheads="1"/>
          </p:cNvSpPr>
          <p:nvPr>
            <p:ph type="ftr" sz="quarter" idx="11"/>
          </p:nvPr>
        </p:nvSpPr>
        <p:spPr>
          <a:ln/>
        </p:spPr>
        <p:txBody>
          <a:bodyPr/>
          <a:lstStyle>
            <a:lvl1pPr>
              <a:defRPr/>
            </a:lvl1pPr>
          </a:lstStyle>
          <a:p>
            <a:pPr>
              <a:defRPr/>
            </a:pPr>
            <a:endParaRPr lang="en-GB"/>
          </a:p>
        </p:txBody>
      </p:sp>
      <p:sp>
        <p:nvSpPr>
          <p:cNvPr id="7" name="Rectangle 5"/>
          <p:cNvSpPr>
            <a:spLocks noGrp="1" noChangeArrowheads="1"/>
          </p:cNvSpPr>
          <p:nvPr>
            <p:ph type="sldNum" sz="quarter" idx="12"/>
          </p:nvPr>
        </p:nvSpPr>
        <p:spPr>
          <a:ln/>
        </p:spPr>
        <p:txBody>
          <a:bodyPr/>
          <a:lstStyle>
            <a:lvl1pPr>
              <a:defRPr/>
            </a:lvl1pPr>
          </a:lstStyle>
          <a:p>
            <a:fld id="{D1663409-2486-4B4F-9516-96688A32CA72}" type="slidenum">
              <a:rPr lang="en-GB"/>
              <a:pPr/>
              <a:t>‹#›</a:t>
            </a:fld>
            <a:endParaRPr lang="en-GB"/>
          </a:p>
        </p:txBody>
      </p:sp>
    </p:spTree>
    <p:extLst>
      <p:ext uri="{BB962C8B-B14F-4D97-AF65-F5344CB8AC3E}">
        <p14:creationId xmlns:p14="http://schemas.microsoft.com/office/powerpoint/2010/main" val="2870456917"/>
      </p:ext>
    </p:extLst>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openxmlformats.org/officeDocument/2006/relationships/image" Target="../media/image3.emf"/><Relationship Id="rId1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371600"/>
            <a:ext cx="7772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cs typeface="Arial Unicode MS" charset="0"/>
              </a:defRPr>
            </a:lvl1pPr>
          </a:lstStyle>
          <a:p>
            <a:fld id="{4AE319DC-8C54-5842-8135-80E1BECF8AE6}" type="datetime1">
              <a:rPr lang="en-US"/>
              <a:pPr/>
              <a:t>07/02/2012</a:t>
            </a:fld>
            <a:endParaRPr lang="en-GB"/>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600" b="1" dirty="0">
                <a:solidFill>
                  <a:srgbClr val="23346C"/>
                </a:solidFill>
                <a:ea typeface="+mn-ea"/>
                <a:cs typeface="+mn-cs"/>
              </a:defRPr>
            </a:lvl1pPr>
          </a:lstStyle>
          <a:p>
            <a:pPr>
              <a:defRPr/>
            </a:pPr>
            <a:endParaRPr lang="en-GB"/>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cs typeface="Arial Unicode MS" charset="0"/>
              </a:defRPr>
            </a:lvl1pPr>
          </a:lstStyle>
          <a:p>
            <a:fld id="{366237F1-9E3B-1C4E-A8C7-64FBA26BEABF}" type="slidenum">
              <a:rPr lang="en-GB"/>
              <a:pPr/>
              <a:t>‹#›</a:t>
            </a:fld>
            <a:endParaRPr lang="en-GB"/>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lang="en-US">
              <a:ea typeface="+mn-ea"/>
              <a:cs typeface="+mn-c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lang="en-US">
              <a:ea typeface="+mn-ea"/>
              <a:cs typeface="+mn-cs"/>
            </a:endParaRPr>
          </a:p>
        </p:txBody>
      </p:sp>
      <p:sp>
        <p:nvSpPr>
          <p:cNvPr id="1032" name="Rectangle 8"/>
          <p:cNvSpPr>
            <a:spLocks noGrp="1" noChangeArrowheads="1"/>
          </p:cNvSpPr>
          <p:nvPr>
            <p:ph type="title"/>
          </p:nvPr>
        </p:nvSpPr>
        <p:spPr bwMode="auto">
          <a:xfrm>
            <a:off x="1071563" y="76200"/>
            <a:ext cx="73580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1033" name="Picture 9" descr="1024_greendot_divide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248400"/>
            <a:ext cx="91440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ilccolo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2713" y="0"/>
            <a:ext cx="60166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descr="1024_greendot_divide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92175" y="838200"/>
            <a:ext cx="8251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5" descr="xfel-logo.emf"/>
          <p:cNvPicPr>
            <a:picLocks noChangeAspect="1"/>
          </p:cNvPicPr>
          <p:nvPr/>
        </p:nvPicPr>
        <p:blipFill>
          <a:blip r:embed="rId15">
            <a:extLst>
              <a:ext uri="{28A0092B-C50C-407E-A947-70E740481C1C}">
                <a14:useLocalDpi xmlns:a14="http://schemas.microsoft.com/office/drawing/2010/main" val="0"/>
              </a:ext>
            </a:extLst>
          </a:blip>
          <a:srcRect t="8333" r="6097" b="16667"/>
          <a:stretch>
            <a:fillRect/>
          </a:stretch>
        </p:blipFill>
        <p:spPr bwMode="auto">
          <a:xfrm>
            <a:off x="112713" y="428625"/>
            <a:ext cx="815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8" descr="flash-logo-new"/>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34938" y="822325"/>
            <a:ext cx="792162"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ransition xmlns:p14="http://schemas.microsoft.com/office/powerpoint/2010/main">
    <p:fade/>
  </p:transition>
  <p:hf hdr="0" ftr="0" dt="0"/>
  <p:txStyles>
    <p:titleStyle>
      <a:lvl1pPr algn="r" rtl="0" eaLnBrk="1" fontAlgn="base" hangingPunct="1">
        <a:spcBef>
          <a:spcPct val="0"/>
        </a:spcBef>
        <a:spcAft>
          <a:spcPct val="0"/>
        </a:spcAft>
        <a:defRPr sz="2400">
          <a:solidFill>
            <a:srgbClr val="23346C"/>
          </a:solidFill>
          <a:latin typeface="+mj-lt"/>
          <a:ea typeface="ＭＳ Ｐゴシック" charset="0"/>
          <a:cs typeface="+mj-cs"/>
        </a:defRPr>
      </a:lvl1pPr>
      <a:lvl2pPr algn="r" rtl="0" eaLnBrk="1" fontAlgn="base" hangingPunct="1">
        <a:spcBef>
          <a:spcPct val="0"/>
        </a:spcBef>
        <a:spcAft>
          <a:spcPct val="0"/>
        </a:spcAft>
        <a:defRPr sz="2400">
          <a:solidFill>
            <a:srgbClr val="23346C"/>
          </a:solidFill>
          <a:latin typeface="Arial" charset="0"/>
          <a:ea typeface="ＭＳ Ｐゴシック" charset="0"/>
          <a:cs typeface="Arial Unicode MS" pitchFamily="34" charset="-128"/>
        </a:defRPr>
      </a:lvl2pPr>
      <a:lvl3pPr algn="r" rtl="0" eaLnBrk="1" fontAlgn="base" hangingPunct="1">
        <a:spcBef>
          <a:spcPct val="0"/>
        </a:spcBef>
        <a:spcAft>
          <a:spcPct val="0"/>
        </a:spcAft>
        <a:defRPr sz="2400">
          <a:solidFill>
            <a:srgbClr val="23346C"/>
          </a:solidFill>
          <a:latin typeface="Arial" charset="0"/>
          <a:ea typeface="ＭＳ Ｐゴシック" charset="0"/>
          <a:cs typeface="Arial Unicode MS" pitchFamily="34" charset="-128"/>
        </a:defRPr>
      </a:lvl3pPr>
      <a:lvl4pPr algn="r" rtl="0" eaLnBrk="1" fontAlgn="base" hangingPunct="1">
        <a:spcBef>
          <a:spcPct val="0"/>
        </a:spcBef>
        <a:spcAft>
          <a:spcPct val="0"/>
        </a:spcAft>
        <a:defRPr sz="2400">
          <a:solidFill>
            <a:srgbClr val="23346C"/>
          </a:solidFill>
          <a:latin typeface="Arial" charset="0"/>
          <a:ea typeface="ＭＳ Ｐゴシック" charset="0"/>
          <a:cs typeface="Arial Unicode MS" pitchFamily="34" charset="-128"/>
        </a:defRPr>
      </a:lvl4pPr>
      <a:lvl5pPr algn="r" rtl="0" eaLnBrk="1" fontAlgn="base" hangingPunct="1">
        <a:spcBef>
          <a:spcPct val="0"/>
        </a:spcBef>
        <a:spcAft>
          <a:spcPct val="0"/>
        </a:spcAft>
        <a:defRPr sz="2400">
          <a:solidFill>
            <a:srgbClr val="23346C"/>
          </a:solidFill>
          <a:latin typeface="Arial" charset="0"/>
          <a:ea typeface="ＭＳ Ｐゴシック" charset="0"/>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400" b="1">
          <a:solidFill>
            <a:srgbClr val="800000"/>
          </a:solidFill>
          <a:latin typeface="+mn-lt"/>
          <a:ea typeface="ＭＳ Ｐゴシック" charset="0"/>
          <a:cs typeface="+mn-cs"/>
        </a:defRPr>
      </a:lvl1pPr>
      <a:lvl2pPr marL="742950" indent="-285750" algn="l" rtl="0" eaLnBrk="1" fontAlgn="base" hangingPunct="1">
        <a:spcBef>
          <a:spcPct val="20000"/>
        </a:spcBef>
        <a:spcAft>
          <a:spcPct val="0"/>
        </a:spcAft>
        <a:buChar char="–"/>
        <a:defRPr sz="2000">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ubtitle 5"/>
          <p:cNvSpPr>
            <a:spLocks noGrp="1"/>
          </p:cNvSpPr>
          <p:nvPr>
            <p:ph type="subTitle" idx="1"/>
          </p:nvPr>
        </p:nvSpPr>
        <p:spPr/>
        <p:txBody>
          <a:bodyPr/>
          <a:lstStyle/>
          <a:p>
            <a:pPr marL="342900" indent="-342900" algn="l" eaLnBrk="1" hangingPunct="1">
              <a:buFontTx/>
              <a:buChar char="•"/>
            </a:pPr>
            <a:r>
              <a:rPr lang="en-US" dirty="0">
                <a:latin typeface="Arial" charset="0"/>
              </a:rPr>
              <a:t>News / Updates</a:t>
            </a:r>
          </a:p>
          <a:p>
            <a:pPr marL="342900" indent="-342900" algn="l" eaLnBrk="1" hangingPunct="1">
              <a:buFontTx/>
              <a:buChar char="•"/>
            </a:pPr>
            <a:r>
              <a:rPr lang="en-US" dirty="0">
                <a:latin typeface="Arial" charset="0"/>
              </a:rPr>
              <a:t>Continue shift planning for Feb 9mA </a:t>
            </a:r>
            <a:r>
              <a:rPr lang="en-US" dirty="0" smtClean="0">
                <a:latin typeface="Arial" charset="0"/>
              </a:rPr>
              <a:t>studies</a:t>
            </a:r>
          </a:p>
          <a:p>
            <a:pPr marL="1085850" lvl="1" indent="-342900" eaLnBrk="1" hangingPunct="1">
              <a:buFontTx/>
              <a:buChar char="•"/>
            </a:pPr>
            <a:r>
              <a:rPr lang="en-US" dirty="0" smtClean="0">
                <a:latin typeface="Arial" charset="0"/>
              </a:rPr>
              <a:t>RF power overhead studies</a:t>
            </a:r>
          </a:p>
          <a:p>
            <a:pPr marL="1085850" lvl="1" indent="-342900" eaLnBrk="1" hangingPunct="1">
              <a:buFontTx/>
              <a:buChar char="•"/>
            </a:pPr>
            <a:r>
              <a:rPr lang="en-US" dirty="0" smtClean="0">
                <a:latin typeface="Arial" charset="0"/>
              </a:rPr>
              <a:t>High gradient / low beam loading studies</a:t>
            </a:r>
            <a:endParaRPr lang="en-US" dirty="0">
              <a:latin typeface="Arial" charset="0"/>
            </a:endParaRPr>
          </a:p>
        </p:txBody>
      </p:sp>
      <p:sp>
        <p:nvSpPr>
          <p:cNvPr id="14338" name="Title 4"/>
          <p:cNvSpPr>
            <a:spLocks noGrp="1"/>
          </p:cNvSpPr>
          <p:nvPr>
            <p:ph type="ctrTitle"/>
          </p:nvPr>
        </p:nvSpPr>
        <p:spPr/>
        <p:txBody>
          <a:bodyPr/>
          <a:lstStyle/>
          <a:p>
            <a:pPr eaLnBrk="1" hangingPunct="1"/>
            <a:r>
              <a:rPr lang="en-US" dirty="0">
                <a:latin typeface="Arial" charset="0"/>
              </a:rPr>
              <a:t>9mA </a:t>
            </a:r>
            <a:r>
              <a:rPr lang="en-US" dirty="0" err="1">
                <a:latin typeface="Arial" charset="0"/>
              </a:rPr>
              <a:t>Webex</a:t>
            </a:r>
            <a:r>
              <a:rPr lang="en-US" dirty="0">
                <a:latin typeface="Arial" charset="0"/>
              </a:rPr>
              <a:t> Meeting</a:t>
            </a:r>
            <a:br>
              <a:rPr lang="en-US" dirty="0">
                <a:latin typeface="Arial" charset="0"/>
              </a:rPr>
            </a:br>
            <a:r>
              <a:rPr lang="en-US" dirty="0" smtClean="0">
                <a:latin typeface="Arial" charset="0"/>
              </a:rPr>
              <a:t>7 February 2012</a:t>
            </a:r>
            <a:endParaRPr lang="en-US" dirty="0">
              <a:latin typeface="Arial" charset="0"/>
            </a:endParaRPr>
          </a:p>
        </p:txBody>
      </p:sp>
      <p:sp>
        <p:nvSpPr>
          <p:cNvPr id="1433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D9FBD88-92EE-2945-BAC3-83C0BAA0B72C}" type="slidenum">
              <a:rPr lang="en-GB" sz="1400">
                <a:cs typeface="Arial Unicode MS" charset="0"/>
              </a:rPr>
              <a:pPr eaLnBrk="1" hangingPunct="1"/>
              <a:t>1</a:t>
            </a:fld>
            <a:endParaRPr lang="en-GB" sz="1400">
              <a:cs typeface="Arial Unicode MS" charset="0"/>
            </a:endParaRPr>
          </a:p>
        </p:txBody>
      </p:sp>
    </p:spTree>
    <p:extLst>
      <p:ext uri="{BB962C8B-B14F-4D97-AF65-F5344CB8AC3E}">
        <p14:creationId xmlns:p14="http://schemas.microsoft.com/office/powerpoint/2010/main" val="104387767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dirty="0" smtClean="0">
                <a:latin typeface="Arial" charset="0"/>
              </a:rPr>
              <a:t>Overall studies goals for 9mA shift block</a:t>
            </a:r>
            <a:endParaRPr lang="en-US" dirty="0">
              <a:latin typeface="Arial" charset="0"/>
            </a:endParaRPr>
          </a:p>
        </p:txBody>
      </p:sp>
      <p:sp>
        <p:nvSpPr>
          <p:cNvPr id="15362" name="Content Placeholder 2"/>
          <p:cNvSpPr>
            <a:spLocks noGrp="1"/>
          </p:cNvSpPr>
          <p:nvPr>
            <p:ph idx="1"/>
          </p:nvPr>
        </p:nvSpPr>
        <p:spPr/>
        <p:txBody>
          <a:bodyPr/>
          <a:lstStyle/>
          <a:p>
            <a:pPr eaLnBrk="1" hangingPunct="1"/>
            <a:r>
              <a:rPr lang="en-US" sz="1800" dirty="0">
                <a:latin typeface="Arial" charset="0"/>
              </a:rPr>
              <a:t>Primary objective is to understand what happens when we approach quench limits with heavy beam loading</a:t>
            </a:r>
          </a:p>
          <a:p>
            <a:pPr eaLnBrk="1" hangingPunct="1"/>
            <a:endParaRPr lang="en-US" sz="1800" dirty="0">
              <a:latin typeface="Arial" charset="0"/>
            </a:endParaRPr>
          </a:p>
          <a:p>
            <a:pPr eaLnBrk="1" hangingPunct="1"/>
            <a:r>
              <a:rPr lang="en-US" sz="1800" dirty="0">
                <a:latin typeface="Arial" charset="0"/>
              </a:rPr>
              <a:t>In order to run the machine with heavy beam loading and gradients close to quench, we need to</a:t>
            </a:r>
          </a:p>
          <a:p>
            <a:pPr lvl="1" eaLnBrk="1" hangingPunct="1"/>
            <a:r>
              <a:rPr lang="en-US" sz="1400" dirty="0">
                <a:latin typeface="Arial" charset="0"/>
                <a:ea typeface="Arial Unicode MS" charset="0"/>
                <a:cs typeface="Arial Unicode MS" charset="0"/>
              </a:rPr>
              <a:t>Flatten cavity gradients (extension of Feb 2011 study)</a:t>
            </a:r>
          </a:p>
          <a:p>
            <a:pPr lvl="1" eaLnBrk="1" hangingPunct="1"/>
            <a:r>
              <a:rPr lang="en-US" sz="1400" dirty="0">
                <a:latin typeface="Arial" charset="0"/>
                <a:ea typeface="Arial Unicode MS" charset="0"/>
                <a:cs typeface="Arial Unicode MS" charset="0"/>
              </a:rPr>
              <a:t>Understand and characterize the quench limits</a:t>
            </a:r>
          </a:p>
          <a:p>
            <a:pPr lvl="1" eaLnBrk="1" hangingPunct="1"/>
            <a:r>
              <a:rPr lang="en-US" sz="1400" dirty="0">
                <a:latin typeface="Arial" charset="0"/>
                <a:ea typeface="Arial Unicode MS" charset="0"/>
                <a:cs typeface="Arial Unicode MS" charset="0"/>
              </a:rPr>
              <a:t>Learn how to ramp the machine up to high gradient, high current</a:t>
            </a:r>
          </a:p>
          <a:p>
            <a:pPr lvl="1" eaLnBrk="1" hangingPunct="1"/>
            <a:endParaRPr lang="en-US" sz="1400" dirty="0">
              <a:latin typeface="Arial" charset="0"/>
              <a:ea typeface="Arial Unicode MS" charset="0"/>
              <a:cs typeface="Arial Unicode MS" charset="0"/>
            </a:endParaRPr>
          </a:p>
          <a:p>
            <a:pPr eaLnBrk="1" hangingPunct="1"/>
            <a:r>
              <a:rPr lang="en-US" sz="1800" dirty="0">
                <a:latin typeface="Arial" charset="0"/>
              </a:rPr>
              <a:t>Secondary objective is to study the effects of klystron saturation</a:t>
            </a:r>
          </a:p>
          <a:p>
            <a:pPr lvl="1" eaLnBrk="1" hangingPunct="1"/>
            <a:r>
              <a:rPr lang="en-US" sz="1400" dirty="0">
                <a:latin typeface="Arial" charset="0"/>
                <a:ea typeface="Arial Unicode MS" charset="0"/>
                <a:cs typeface="Arial Unicode MS" charset="0"/>
              </a:rPr>
              <a:t>Since we don’t require enough power from the klystron to get close to saturation, we need another approach for the study</a:t>
            </a:r>
          </a:p>
          <a:p>
            <a:pPr lvl="2" eaLnBrk="1" hangingPunct="1"/>
            <a:r>
              <a:rPr lang="en-US" sz="1400" dirty="0">
                <a:latin typeface="Arial" charset="0"/>
                <a:ea typeface="Arial Unicode MS" charset="0"/>
                <a:cs typeface="Arial Unicode MS" charset="0"/>
              </a:rPr>
              <a:t>One option is to simulate klystron saturation characteristics in the LLRF controller using </a:t>
            </a:r>
            <a:r>
              <a:rPr lang="en-US" sz="1400" dirty="0" err="1">
                <a:latin typeface="Arial" charset="0"/>
                <a:ea typeface="Arial Unicode MS" charset="0"/>
                <a:cs typeface="Arial Unicode MS" charset="0"/>
              </a:rPr>
              <a:t>Wojcieck</a:t>
            </a:r>
            <a:r>
              <a:rPr lang="en-US" sz="1400" dirty="0">
                <a:latin typeface="Arial" charset="0"/>
                <a:ea typeface="Arial Unicode MS" charset="0"/>
                <a:cs typeface="Arial Unicode MS" charset="0"/>
              </a:rPr>
              <a:t> </a:t>
            </a:r>
            <a:r>
              <a:rPr lang="en-US" sz="1400" dirty="0" err="1">
                <a:latin typeface="Arial" charset="0"/>
                <a:ea typeface="Arial Unicode MS" charset="0"/>
                <a:cs typeface="Arial Unicode MS" charset="0"/>
              </a:rPr>
              <a:t>Ciachalewski’s</a:t>
            </a:r>
            <a:r>
              <a:rPr lang="en-US" sz="1400" dirty="0">
                <a:latin typeface="Arial" charset="0"/>
                <a:ea typeface="Arial Unicode MS" charset="0"/>
                <a:cs typeface="Arial Unicode MS" charset="0"/>
              </a:rPr>
              <a:t> data – but needs work in LLRF controller</a:t>
            </a:r>
          </a:p>
          <a:p>
            <a:pPr lvl="2" eaLnBrk="1" hangingPunct="1"/>
            <a:r>
              <a:rPr lang="en-US" sz="1400" dirty="0">
                <a:latin typeface="Arial" charset="0"/>
                <a:ea typeface="Arial Unicode MS" charset="0"/>
                <a:cs typeface="Arial Unicode MS" charset="0"/>
              </a:rPr>
              <a:t>Second option is to turn down HV on klystron so it saturates at lower output power – this option will be discussed next week</a:t>
            </a:r>
          </a:p>
          <a:p>
            <a:pPr lvl="1" eaLnBrk="1" hangingPunct="1"/>
            <a:endParaRPr lang="en-US" sz="1400" dirty="0">
              <a:latin typeface="Arial" charset="0"/>
              <a:ea typeface="Arial Unicode MS" charset="0"/>
              <a:cs typeface="Arial Unicode MS" charset="0"/>
            </a:endParaRPr>
          </a:p>
          <a:p>
            <a:pPr lvl="1" eaLnBrk="1" hangingPunct="1"/>
            <a:endParaRPr lang="en-US" sz="1400" dirty="0">
              <a:latin typeface="Arial" charset="0"/>
              <a:ea typeface="Arial Unicode MS" charset="0"/>
              <a:cs typeface="Arial Unicode MS" charset="0"/>
            </a:endParaRPr>
          </a:p>
        </p:txBody>
      </p:sp>
      <p:sp>
        <p:nvSpPr>
          <p:cNvPr id="1536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CC3AEC9-9A29-7047-AA0B-3171B7A1F43D}" type="slidenum">
              <a:rPr lang="en-GB" sz="1400">
                <a:cs typeface="Arial Unicode MS" charset="0"/>
              </a:rPr>
              <a:pPr eaLnBrk="1" hangingPunct="1"/>
              <a:t>2</a:t>
            </a:fld>
            <a:endParaRPr lang="en-GB" sz="1400">
              <a:cs typeface="Arial Unicode MS" charset="0"/>
            </a:endParaRPr>
          </a:p>
        </p:txBody>
      </p:sp>
    </p:spTree>
    <p:extLst>
      <p:ext uri="{BB962C8B-B14F-4D97-AF65-F5344CB8AC3E}">
        <p14:creationId xmlns:p14="http://schemas.microsoft.com/office/powerpoint/2010/main" val="37361796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a:latin typeface="Arial" charset="0"/>
              </a:rPr>
              <a:t>Strawman plan for the 9mA shifts (tentative)</a:t>
            </a:r>
            <a:br>
              <a:rPr lang="en-US">
                <a:latin typeface="Arial" charset="0"/>
              </a:rPr>
            </a:br>
            <a:r>
              <a:rPr lang="en-US" sz="2000">
                <a:latin typeface="Arial" charset="0"/>
              </a:rPr>
              <a:t>(Shows on-shift FLASH operators)</a:t>
            </a:r>
            <a:endParaRPr lang="en-US">
              <a:latin typeface="Arial" charset="0"/>
            </a:endParaRPr>
          </a:p>
        </p:txBody>
      </p:sp>
      <p:graphicFrame>
        <p:nvGraphicFramePr>
          <p:cNvPr id="5" name="Content Placeholder 4"/>
          <p:cNvGraphicFramePr>
            <a:graphicFrameLocks noGrp="1"/>
          </p:cNvGraphicFramePr>
          <p:nvPr>
            <p:ph idx="1"/>
          </p:nvPr>
        </p:nvGraphicFramePr>
        <p:xfrm>
          <a:off x="665163" y="1108075"/>
          <a:ext cx="7772402" cy="3313502"/>
        </p:xfrm>
        <a:graphic>
          <a:graphicData uri="http://schemas.openxmlformats.org/drawingml/2006/table">
            <a:tbl>
              <a:tblPr firstRow="1" bandRow="1">
                <a:tableStyleId>{5C22544A-7EE6-4342-B048-85BDC9FD1C3A}</a:tableStyleId>
              </a:tblPr>
              <a:tblGrid>
                <a:gridCol w="716132"/>
                <a:gridCol w="1231830"/>
                <a:gridCol w="1164888"/>
                <a:gridCol w="1164888"/>
                <a:gridCol w="1164888"/>
                <a:gridCol w="1164888"/>
                <a:gridCol w="1164888"/>
              </a:tblGrid>
              <a:tr h="290089">
                <a:tc>
                  <a:txBody>
                    <a:bodyPr/>
                    <a:lstStyle/>
                    <a:p>
                      <a:endParaRPr lang="en-US" sz="1200" dirty="0"/>
                    </a:p>
                  </a:txBody>
                  <a:tcPr marL="81943" marR="81943" marT="45683" marB="45683"/>
                </a:tc>
                <a:tc>
                  <a:txBody>
                    <a:bodyPr/>
                    <a:lstStyle/>
                    <a:p>
                      <a:r>
                        <a:rPr lang="en-US" sz="1200" dirty="0" smtClean="0"/>
                        <a:t>Tues</a:t>
                      </a:r>
                      <a:r>
                        <a:rPr lang="en-US" sz="1200" baseline="0" dirty="0" smtClean="0"/>
                        <a:t> 21-Feb</a:t>
                      </a:r>
                    </a:p>
                  </a:txBody>
                  <a:tcPr marL="81943" marR="81943" marT="45683" marB="45683"/>
                </a:tc>
                <a:tc>
                  <a:txBody>
                    <a:bodyPr/>
                    <a:lstStyle/>
                    <a:p>
                      <a:r>
                        <a:rPr lang="en-US" sz="1200" dirty="0" smtClean="0"/>
                        <a:t>Wed</a:t>
                      </a:r>
                      <a:r>
                        <a:rPr lang="en-US" sz="1200" baseline="0" dirty="0" smtClean="0"/>
                        <a:t> </a:t>
                      </a:r>
                      <a:r>
                        <a:rPr lang="en-US" sz="1200" dirty="0" smtClean="0"/>
                        <a:t>22-Feb</a:t>
                      </a:r>
                      <a:endParaRPr lang="en-US" sz="1200" dirty="0"/>
                    </a:p>
                  </a:txBody>
                  <a:tcPr marL="81943" marR="81943" marT="45683" marB="45683"/>
                </a:tc>
                <a:tc>
                  <a:txBody>
                    <a:bodyPr/>
                    <a:lstStyle/>
                    <a:p>
                      <a:r>
                        <a:rPr lang="en-US" sz="1200" dirty="0" smtClean="0"/>
                        <a:t>Thurs</a:t>
                      </a:r>
                      <a:r>
                        <a:rPr lang="en-US" sz="1200" baseline="0" dirty="0" smtClean="0"/>
                        <a:t> </a:t>
                      </a:r>
                      <a:r>
                        <a:rPr lang="en-US" sz="1200" dirty="0" smtClean="0"/>
                        <a:t>23-Feb</a:t>
                      </a:r>
                      <a:endParaRPr lang="en-US" sz="1200" dirty="0"/>
                    </a:p>
                  </a:txBody>
                  <a:tcPr marL="81943" marR="81943" marT="45683" marB="45683"/>
                </a:tc>
                <a:tc>
                  <a:txBody>
                    <a:bodyPr/>
                    <a:lstStyle/>
                    <a:p>
                      <a:r>
                        <a:rPr lang="en-US" sz="1200" dirty="0" smtClean="0"/>
                        <a:t>Fri</a:t>
                      </a:r>
                      <a:r>
                        <a:rPr lang="en-US" sz="1200" baseline="0" dirty="0" smtClean="0"/>
                        <a:t> </a:t>
                      </a:r>
                      <a:r>
                        <a:rPr lang="en-US" sz="1200" dirty="0" smtClean="0"/>
                        <a:t>24-Feb</a:t>
                      </a:r>
                      <a:endParaRPr lang="en-US" sz="1200" dirty="0"/>
                    </a:p>
                  </a:txBody>
                  <a:tcPr marL="81943" marR="81943" marT="45683" marB="45683"/>
                </a:tc>
                <a:tc>
                  <a:txBody>
                    <a:bodyPr/>
                    <a:lstStyle/>
                    <a:p>
                      <a:r>
                        <a:rPr lang="en-US" sz="1200" dirty="0" smtClean="0"/>
                        <a:t>Sat</a:t>
                      </a:r>
                      <a:r>
                        <a:rPr lang="en-US" sz="1200" baseline="0" dirty="0" smtClean="0"/>
                        <a:t> </a:t>
                      </a:r>
                      <a:r>
                        <a:rPr lang="en-US" sz="1200" dirty="0" smtClean="0"/>
                        <a:t>25-Feb</a:t>
                      </a:r>
                      <a:endParaRPr lang="en-US" sz="1200" dirty="0"/>
                    </a:p>
                  </a:txBody>
                  <a:tcPr marL="81943" marR="81943" marT="45683" marB="45683"/>
                </a:tc>
                <a:tc>
                  <a:txBody>
                    <a:bodyPr/>
                    <a:lstStyle/>
                    <a:p>
                      <a:r>
                        <a:rPr lang="en-US" sz="1200" dirty="0" smtClean="0"/>
                        <a:t>Sun</a:t>
                      </a:r>
                      <a:r>
                        <a:rPr lang="en-US" sz="1200" baseline="0" dirty="0" smtClean="0"/>
                        <a:t> </a:t>
                      </a:r>
                      <a:r>
                        <a:rPr lang="en-US" sz="1200" dirty="0" smtClean="0"/>
                        <a:t>26-Feb</a:t>
                      </a:r>
                      <a:endParaRPr lang="en-US" sz="1200" dirty="0"/>
                    </a:p>
                  </a:txBody>
                  <a:tcPr marL="81943" marR="81943" marT="45683" marB="45683"/>
                </a:tc>
              </a:tr>
              <a:tr h="10512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Morning</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07:00</a:t>
                      </a:r>
                      <a:r>
                        <a:rPr lang="en-US" sz="900" baseline="0" dirty="0" smtClean="0"/>
                        <a:t> - 1</a:t>
                      </a:r>
                      <a:r>
                        <a:rPr lang="en-US" sz="900" dirty="0" smtClean="0"/>
                        <a:t>5:00</a:t>
                      </a:r>
                    </a:p>
                    <a:p>
                      <a:endParaRPr lang="en-US" sz="900" dirty="0"/>
                    </a:p>
                  </a:txBody>
                  <a:tcPr marL="81943" marR="81943" marT="45683" marB="45683"/>
                </a:tc>
                <a:tc>
                  <a:txBody>
                    <a:bodyPr/>
                    <a:lstStyle/>
                    <a:p>
                      <a:r>
                        <a:rPr lang="en-US" sz="900" baseline="0" dirty="0" smtClean="0"/>
                        <a:t>(</a:t>
                      </a:r>
                      <a:r>
                        <a:rPr lang="en-US" sz="900" baseline="0" dirty="0" err="1" smtClean="0"/>
                        <a:t>Valeri</a:t>
                      </a:r>
                      <a:r>
                        <a:rPr lang="en-US" sz="900" baseline="0" dirty="0" smtClean="0"/>
                        <a:t>)</a:t>
                      </a:r>
                    </a:p>
                    <a:p>
                      <a:r>
                        <a:rPr lang="en-US" sz="900" baseline="0" dirty="0" smtClean="0"/>
                        <a:t>Laser setup for </a:t>
                      </a:r>
                      <a:r>
                        <a:rPr lang="en-US" sz="900" dirty="0" smtClean="0"/>
                        <a:t>3MHz /5Hz (</a:t>
                      </a:r>
                      <a:r>
                        <a:rPr lang="en-US" sz="900" baseline="0" dirty="0" err="1" smtClean="0"/>
                        <a:t>maint</a:t>
                      </a:r>
                      <a:r>
                        <a:rPr lang="en-US" sz="900" baseline="0" dirty="0" smtClean="0"/>
                        <a:t>. shift)</a:t>
                      </a:r>
                      <a:endParaRPr lang="en-US" sz="900" dirty="0"/>
                    </a:p>
                  </a:txBody>
                  <a:tcPr marL="81943" marR="81943" marT="45683" marB="45683"/>
                </a:tc>
                <a:tc>
                  <a:txBody>
                    <a:bodyPr/>
                    <a:lstStyle/>
                    <a:p>
                      <a:r>
                        <a:rPr lang="en-US" sz="900" dirty="0" smtClean="0"/>
                        <a:t>(Christian)</a:t>
                      </a:r>
                    </a:p>
                    <a:p>
                      <a:pPr marL="171450" indent="-171450">
                        <a:buFontTx/>
                        <a:buChar char="•"/>
                      </a:pPr>
                      <a:r>
                        <a:rPr lang="en-US" sz="900" dirty="0" smtClean="0"/>
                        <a:t>Measure quench limits</a:t>
                      </a:r>
                    </a:p>
                    <a:p>
                      <a:pPr marL="171450" indent="-171450">
                        <a:buFontTx/>
                        <a:buChar char="•"/>
                      </a:pPr>
                      <a:r>
                        <a:rPr lang="en-US" sz="900" dirty="0" smtClean="0"/>
                        <a:t>Set</a:t>
                      </a:r>
                      <a:r>
                        <a:rPr lang="en-US" sz="900" baseline="0" dirty="0" smtClean="0"/>
                        <a:t> up cavity gradient limiter </a:t>
                      </a:r>
                    </a:p>
                    <a:p>
                      <a:pPr marL="171450" indent="-171450">
                        <a:buFontTx/>
                        <a:buChar char="•"/>
                      </a:pPr>
                      <a:r>
                        <a:rPr lang="en-US" sz="900" dirty="0" smtClean="0"/>
                        <a:t>LLRF optimization</a:t>
                      </a:r>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(Christian)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dirty="0" smtClean="0"/>
                        <a:t>High gradient</a:t>
                      </a:r>
                      <a:r>
                        <a:rPr lang="en-US" sz="900" baseline="0" dirty="0" smtClean="0"/>
                        <a:t> studies with light beam loading</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sz="900" dirty="0" smtClean="0"/>
                    </a:p>
                  </a:txBody>
                  <a:tcPr marL="81943" marR="81943" marT="45683" marB="45683"/>
                </a:tc>
                <a:tc>
                  <a:txBody>
                    <a:bodyPr/>
                    <a:lstStyle/>
                    <a:p>
                      <a:r>
                        <a:rPr lang="en-US" sz="900" dirty="0" smtClean="0"/>
                        <a:t>(</a:t>
                      </a:r>
                      <a:r>
                        <a:rPr lang="en-US" sz="900" dirty="0" err="1" smtClean="0"/>
                        <a:t>Delfs</a:t>
                      </a:r>
                      <a:r>
                        <a:rPr lang="en-US" sz="900" dirty="0" smtClean="0"/>
                        <a:t>)</a:t>
                      </a:r>
                    </a:p>
                    <a:p>
                      <a:r>
                        <a:rPr lang="en-US" sz="900" dirty="0" smtClean="0"/>
                        <a:t>Test procedures</a:t>
                      </a:r>
                      <a:r>
                        <a:rPr lang="en-US" sz="900" baseline="0" dirty="0" smtClean="0"/>
                        <a:t> for performing g</a:t>
                      </a:r>
                      <a:r>
                        <a:rPr lang="en-US" sz="900" dirty="0" smtClean="0"/>
                        <a:t>radient scans (+/- few %) with</a:t>
                      </a:r>
                      <a:r>
                        <a:rPr lang="en-US" sz="900" baseline="0" dirty="0" smtClean="0"/>
                        <a:t> 6+ mA and long pulses</a:t>
                      </a:r>
                      <a:endParaRPr lang="en-US" sz="900" dirty="0" smtClean="0"/>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a:t>
                      </a:r>
                      <a:r>
                        <a:rPr lang="en-US" sz="900" dirty="0" err="1" smtClean="0"/>
                        <a:t>Delfs</a:t>
                      </a:r>
                      <a:r>
                        <a:rPr lang="en-US" sz="9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8hr</a:t>
                      </a:r>
                      <a:r>
                        <a:rPr lang="en-US" sz="900" baseline="0" dirty="0" smtClean="0"/>
                        <a:t> s</a:t>
                      </a:r>
                      <a:r>
                        <a:rPr lang="en-US" sz="900" dirty="0" smtClean="0"/>
                        <a:t>table</a:t>
                      </a:r>
                      <a:r>
                        <a:rPr lang="en-US" sz="900" baseline="0" dirty="0" smtClean="0"/>
                        <a:t> run close to quench with moderate beam loading</a:t>
                      </a:r>
                      <a:endParaRPr lang="en-US" sz="900" dirty="0" smtClean="0"/>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a:t>
                      </a:r>
                      <a:r>
                        <a:rPr lang="en-US" sz="900" dirty="0" err="1" smtClean="0"/>
                        <a:t>Delfs</a:t>
                      </a:r>
                      <a:r>
                        <a:rPr lang="en-US" sz="9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Set up high gradient studies with</a:t>
                      </a:r>
                      <a:r>
                        <a:rPr lang="en-US" sz="900" baseline="0" dirty="0" smtClean="0"/>
                        <a:t> heavy beam loading</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sz="900" dirty="0" smtClean="0"/>
                    </a:p>
                  </a:txBody>
                  <a:tcPr marL="81943" marR="81943" marT="45683" marB="45683"/>
                </a:tc>
              </a:tr>
              <a:tr h="1057602">
                <a:tc>
                  <a:txBody>
                    <a:bodyPr/>
                    <a:lstStyle/>
                    <a:p>
                      <a:r>
                        <a:rPr lang="en-US" sz="900" dirty="0" smtClean="0"/>
                        <a:t>Afternoon</a:t>
                      </a:r>
                    </a:p>
                    <a:p>
                      <a:r>
                        <a:rPr lang="en-US" sz="900" dirty="0" smtClean="0"/>
                        <a:t>15:00 –</a:t>
                      </a:r>
                    </a:p>
                    <a:p>
                      <a:r>
                        <a:rPr lang="en-US" sz="900" dirty="0" smtClean="0"/>
                        <a:t>23:00</a:t>
                      </a:r>
                      <a:endParaRPr lang="en-US" sz="900" dirty="0"/>
                    </a:p>
                  </a:txBody>
                  <a:tcPr marL="81943" marR="81943" marT="45683" marB="45683"/>
                </a:tc>
                <a:tc>
                  <a:txBody>
                    <a:bodyPr/>
                    <a:lstStyle/>
                    <a:p>
                      <a:r>
                        <a:rPr lang="en-US" sz="900" dirty="0" smtClean="0"/>
                        <a:t>(</a:t>
                      </a:r>
                      <a:r>
                        <a:rPr lang="en-US" sz="900" dirty="0" err="1" smtClean="0"/>
                        <a:t>Eislage</a:t>
                      </a:r>
                      <a:r>
                        <a:rPr lang="en-US" sz="900" dirty="0" smtClean="0"/>
                        <a:t>)</a:t>
                      </a:r>
                    </a:p>
                    <a:p>
                      <a:pPr marL="171450" indent="-171450">
                        <a:buFontTx/>
                        <a:buChar char="•"/>
                      </a:pPr>
                      <a:r>
                        <a:rPr lang="en-US" sz="900" dirty="0" smtClean="0"/>
                        <a:t>Star</a:t>
                      </a:r>
                      <a:r>
                        <a:rPr lang="en-US" sz="900" baseline="0" dirty="0" smtClean="0"/>
                        <a:t>t up l</a:t>
                      </a:r>
                      <a:r>
                        <a:rPr lang="en-US" sz="900" dirty="0" smtClean="0"/>
                        <a:t>inac</a:t>
                      </a:r>
                    </a:p>
                    <a:p>
                      <a:pPr marL="171450" indent="-171450">
                        <a:buFontTx/>
                        <a:buChar char="•"/>
                      </a:pPr>
                      <a:r>
                        <a:rPr lang="en-US" sz="900" dirty="0" smtClean="0"/>
                        <a:t>Test</a:t>
                      </a:r>
                      <a:r>
                        <a:rPr lang="en-US" sz="900" baseline="0" dirty="0" smtClean="0"/>
                        <a:t> new LLRF scripts </a:t>
                      </a:r>
                      <a:r>
                        <a:rPr lang="en-US" sz="900" baseline="0" dirty="0" err="1" smtClean="0"/>
                        <a:t>etc</a:t>
                      </a:r>
                      <a:r>
                        <a:rPr lang="en-US" sz="900" baseline="0" dirty="0" smtClean="0"/>
                        <a:t> for 9mA studies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dirty="0" smtClean="0"/>
                        <a:t>Establish long pulses </a:t>
                      </a:r>
                      <a:r>
                        <a:rPr lang="en-US" sz="900" baseline="0" dirty="0" smtClean="0"/>
                        <a:t>at 1-2mA</a:t>
                      </a:r>
                    </a:p>
                  </a:txBody>
                  <a:tcPr marL="81943" marR="81943" marT="45683" marB="45683"/>
                </a:tc>
                <a:tc>
                  <a:txBody>
                    <a:bodyPr/>
                    <a:lstStyle/>
                    <a:p>
                      <a:r>
                        <a:rPr lang="en-US" sz="900" dirty="0" smtClean="0"/>
                        <a:t>(</a:t>
                      </a:r>
                      <a:r>
                        <a:rPr lang="en-US" sz="900" dirty="0" err="1" smtClean="0"/>
                        <a:t>Valeri</a:t>
                      </a:r>
                      <a:r>
                        <a:rPr lang="en-US" sz="900" dirty="0" smtClean="0"/>
                        <a:t>)</a:t>
                      </a:r>
                    </a:p>
                    <a:p>
                      <a:pPr marL="171450" indent="-171450">
                        <a:buFontTx/>
                        <a:buChar char="•"/>
                      </a:pPr>
                      <a:r>
                        <a:rPr lang="en-US" sz="900" dirty="0" err="1" smtClean="0"/>
                        <a:t>Pk</a:t>
                      </a:r>
                      <a:r>
                        <a:rPr lang="en-US" sz="900" dirty="0" smtClean="0"/>
                        <a:t>/</a:t>
                      </a:r>
                      <a:r>
                        <a:rPr lang="en-US" sz="900" dirty="0" err="1" smtClean="0"/>
                        <a:t>Q</a:t>
                      </a:r>
                      <a:r>
                        <a:rPr lang="en-US" sz="900" baseline="0" dirty="0" err="1" smtClean="0"/>
                        <a:t>l</a:t>
                      </a:r>
                      <a:r>
                        <a:rPr lang="en-US" sz="900" baseline="0" dirty="0" smtClean="0"/>
                        <a:t> studies (details to discuss)</a:t>
                      </a:r>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a:t>
                      </a:r>
                      <a:r>
                        <a:rPr lang="en-US" sz="900" dirty="0" err="1" smtClean="0"/>
                        <a:t>Valeri</a:t>
                      </a:r>
                      <a:r>
                        <a:rPr lang="en-US" sz="900" dirty="0" smtClean="0"/>
                        <a: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dirty="0" smtClean="0"/>
                        <a:t>Preparatory</a:t>
                      </a:r>
                      <a:r>
                        <a:rPr lang="en-US" sz="900" baseline="0" dirty="0" smtClean="0"/>
                        <a:t> tests for klystron saturation tests </a:t>
                      </a:r>
                      <a:endParaRPr lang="en-US" sz="90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dirty="0" err="1" smtClean="0"/>
                        <a:t>Pk</a:t>
                      </a:r>
                      <a:r>
                        <a:rPr lang="en-US" sz="900" dirty="0" smtClean="0"/>
                        <a:t>/</a:t>
                      </a:r>
                      <a:r>
                        <a:rPr lang="en-US" sz="900" dirty="0" err="1" smtClean="0"/>
                        <a:t>Q</a:t>
                      </a:r>
                      <a:r>
                        <a:rPr lang="en-US" sz="900" baseline="0" dirty="0" err="1" smtClean="0"/>
                        <a:t>l</a:t>
                      </a:r>
                      <a:r>
                        <a:rPr lang="en-US" sz="900" baseline="0" dirty="0" smtClean="0"/>
                        <a:t> studies</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sz="900" dirty="0" smtClean="0"/>
                    </a:p>
                    <a:p>
                      <a:endParaRPr lang="en-US" sz="900" dirty="0"/>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(Christian)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dirty="0" smtClean="0"/>
                        <a:t>High gradient</a:t>
                      </a:r>
                      <a:r>
                        <a:rPr lang="en-US" sz="900" baseline="0" dirty="0" smtClean="0"/>
                        <a:t> studies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baseline="0" dirty="0" smtClean="0"/>
                        <a:t>Test ramp-up procedures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baseline="0" dirty="0" smtClean="0"/>
                        <a:t>Begin to raise current</a:t>
                      </a:r>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(Christian)</a:t>
                      </a:r>
                    </a:p>
                    <a:p>
                      <a:pPr marL="171450" indent="-171450">
                        <a:buFontTx/>
                        <a:buChar char="•"/>
                      </a:pPr>
                      <a:r>
                        <a:rPr lang="en-US" sz="900" dirty="0" smtClean="0"/>
                        <a:t>High gradient studies</a:t>
                      </a:r>
                    </a:p>
                    <a:p>
                      <a:pPr marL="171450" indent="-171450">
                        <a:buFontTx/>
                        <a:buChar char="•"/>
                      </a:pPr>
                      <a:r>
                        <a:rPr lang="en-US" sz="900" dirty="0" smtClean="0"/>
                        <a:t>Set up for </a:t>
                      </a:r>
                      <a:r>
                        <a:rPr lang="en-US" sz="900" dirty="0" err="1" smtClean="0"/>
                        <a:t>rf</a:t>
                      </a:r>
                      <a:r>
                        <a:rPr lang="en-US" sz="900" dirty="0" smtClean="0"/>
                        <a:t> power overhead studies</a:t>
                      </a:r>
                    </a:p>
                    <a:p>
                      <a:pPr marL="171450" indent="-171450">
                        <a:buFontTx/>
                        <a:buChar char="•"/>
                      </a:pPr>
                      <a:endParaRPr lang="en-US" sz="900" dirty="0"/>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(Christian)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High gradient studies with</a:t>
                      </a:r>
                      <a:r>
                        <a:rPr lang="en-US" sz="900" baseline="0" dirty="0" smtClean="0"/>
                        <a:t> heavy beam loading</a:t>
                      </a:r>
                    </a:p>
                    <a:p>
                      <a:endParaRPr lang="en-US" sz="900" dirty="0"/>
                    </a:p>
                  </a:txBody>
                  <a:tcPr marL="81943" marR="81943" marT="45683" marB="45683"/>
                </a:tc>
              </a:tr>
              <a:tr h="914146">
                <a:tc>
                  <a:txBody>
                    <a:bodyPr/>
                    <a:lstStyle/>
                    <a:p>
                      <a:r>
                        <a:rPr lang="en-US" sz="900" dirty="0" smtClean="0"/>
                        <a:t>Night</a:t>
                      </a:r>
                    </a:p>
                    <a:p>
                      <a:r>
                        <a:rPr lang="en-US" sz="900" dirty="0" smtClean="0"/>
                        <a:t>23:00 –</a:t>
                      </a:r>
                    </a:p>
                    <a:p>
                      <a:r>
                        <a:rPr lang="en-US" sz="900" dirty="0" smtClean="0"/>
                        <a:t>07:00</a:t>
                      </a:r>
                      <a:endParaRPr lang="en-US" sz="900" dirty="0"/>
                    </a:p>
                  </a:txBody>
                  <a:tcPr marL="81943" marR="81943" marT="45683" marB="45683"/>
                </a:tc>
                <a:tc>
                  <a:txBody>
                    <a:bodyPr/>
                    <a:lstStyle/>
                    <a:p>
                      <a:r>
                        <a:rPr lang="en-US" sz="900" dirty="0" smtClean="0"/>
                        <a:t>(</a:t>
                      </a:r>
                      <a:r>
                        <a:rPr lang="en-US" sz="900" dirty="0" err="1" smtClean="0"/>
                        <a:t>Klose</a:t>
                      </a:r>
                      <a:r>
                        <a:rPr lang="en-US" sz="900" dirty="0" smtClean="0"/>
                        <a: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baseline="0" dirty="0" smtClean="0"/>
                        <a:t>Machine tuning to &gt;3 mA with with long pulses</a:t>
                      </a:r>
                    </a:p>
                  </a:txBody>
                  <a:tcPr marL="81943" marR="81943" marT="45683" marB="45683"/>
                </a:tc>
                <a:tc>
                  <a:txBody>
                    <a:bodyPr/>
                    <a:lstStyle/>
                    <a:p>
                      <a:r>
                        <a:rPr lang="en-US" sz="900" dirty="0" smtClean="0"/>
                        <a:t>(</a:t>
                      </a:r>
                      <a:r>
                        <a:rPr lang="en-US" sz="900" dirty="0" err="1" smtClean="0"/>
                        <a:t>Eislage</a:t>
                      </a:r>
                      <a:r>
                        <a:rPr lang="en-US" sz="900" dirty="0" smtClean="0"/>
                        <a:t>)</a:t>
                      </a:r>
                    </a:p>
                    <a:p>
                      <a:pPr marL="171450" indent="-171450">
                        <a:buFontTx/>
                        <a:buChar char="•"/>
                      </a:pPr>
                      <a:r>
                        <a:rPr lang="en-US" sz="900" dirty="0" smtClean="0"/>
                        <a:t>Machine</a:t>
                      </a:r>
                      <a:r>
                        <a:rPr lang="en-US" sz="900" baseline="0" dirty="0" smtClean="0"/>
                        <a:t> tuning to &gt;4mA long pulses</a:t>
                      </a:r>
                    </a:p>
                    <a:p>
                      <a:pPr marL="171450" indent="-171450">
                        <a:buFontTx/>
                        <a:buChar char="•"/>
                      </a:pPr>
                      <a:endParaRPr lang="en-US" sz="900" dirty="0" smtClean="0"/>
                    </a:p>
                  </a:txBody>
                  <a:tcPr marL="81943" marR="81943" marT="45683" marB="45683"/>
                </a:tc>
                <a:tc>
                  <a:txBody>
                    <a:bodyPr/>
                    <a:lstStyle/>
                    <a:p>
                      <a:r>
                        <a:rPr lang="en-US" sz="900" dirty="0" smtClean="0"/>
                        <a:t>(</a:t>
                      </a:r>
                      <a:r>
                        <a:rPr lang="en-US" sz="900" dirty="0" err="1" smtClean="0"/>
                        <a:t>Eislage</a:t>
                      </a:r>
                      <a:r>
                        <a:rPr lang="en-US" sz="900" dirty="0" smtClean="0"/>
                        <a: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dirty="0" err="1" smtClean="0"/>
                        <a:t>Pk</a:t>
                      </a:r>
                      <a:r>
                        <a:rPr lang="en-US" sz="900" dirty="0" smtClean="0"/>
                        <a:t>/</a:t>
                      </a:r>
                      <a:r>
                        <a:rPr lang="en-US" sz="900" dirty="0" err="1" smtClean="0"/>
                        <a:t>Q</a:t>
                      </a:r>
                      <a:r>
                        <a:rPr lang="en-US" sz="900" baseline="0" dirty="0" err="1" smtClean="0"/>
                        <a:t>l</a:t>
                      </a:r>
                      <a:r>
                        <a:rPr lang="en-US" sz="900" baseline="0" dirty="0" smtClean="0"/>
                        <a:t> studies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900" baseline="0" dirty="0" smtClean="0"/>
                        <a:t>Machine tuning (6+mA long pulses by end of shift)</a:t>
                      </a:r>
                      <a:endParaRPr lang="en-US" sz="900" dirty="0" smtClean="0"/>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a:t>
                      </a:r>
                      <a:r>
                        <a:rPr lang="en-US" sz="900" dirty="0" err="1" smtClean="0"/>
                        <a:t>Valeri</a:t>
                      </a:r>
                      <a:r>
                        <a:rPr lang="en-US" sz="9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Set up for stable</a:t>
                      </a:r>
                      <a:r>
                        <a:rPr lang="en-US" sz="900" baseline="0" dirty="0" smtClean="0"/>
                        <a:t> run close to quench with moderate beam loading</a:t>
                      </a:r>
                      <a:endParaRPr lang="en-US" sz="9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900" dirty="0" smtClean="0"/>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a:t>
                      </a:r>
                      <a:r>
                        <a:rPr lang="en-US" sz="900" dirty="0" err="1" smtClean="0"/>
                        <a:t>Valeri</a:t>
                      </a:r>
                      <a:r>
                        <a:rPr lang="en-US" sz="900" dirty="0" smtClean="0"/>
                        <a:t>)</a:t>
                      </a:r>
                    </a:p>
                    <a:p>
                      <a:pPr marL="171450" indent="-171450">
                        <a:buFontTx/>
                        <a:buChar char="•"/>
                      </a:pPr>
                      <a:r>
                        <a:rPr lang="en-US" sz="900" dirty="0" smtClean="0"/>
                        <a:t>RF power overhead studies</a:t>
                      </a:r>
                    </a:p>
                    <a:p>
                      <a:pPr marL="171450" indent="-171450">
                        <a:buFontTx/>
                        <a:buChar char="•"/>
                      </a:pPr>
                      <a:endParaRPr lang="en-US" sz="900" dirty="0"/>
                    </a:p>
                  </a:txBody>
                  <a:tcPr marL="81943" marR="81943" marT="45683" marB="4568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a:t>
                      </a:r>
                      <a:r>
                        <a:rPr lang="en-US" sz="900" dirty="0" err="1" smtClean="0"/>
                        <a:t>Valeri</a:t>
                      </a:r>
                      <a:r>
                        <a:rPr lang="en-US" sz="9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High gradient studies with</a:t>
                      </a:r>
                      <a:r>
                        <a:rPr lang="en-US" sz="900" baseline="0" dirty="0" smtClean="0"/>
                        <a:t> heavy beam loading</a:t>
                      </a:r>
                    </a:p>
                  </a:txBody>
                  <a:tcPr marL="81943" marR="81943" marT="45683" marB="45683"/>
                </a:tc>
              </a:tr>
            </a:tbl>
          </a:graphicData>
        </a:graphic>
      </p:graphicFrame>
      <p:sp>
        <p:nvSpPr>
          <p:cNvPr id="174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55F91B8-B6CF-F54A-A41E-B531E8C29B14}" type="slidenum">
              <a:rPr lang="en-GB" sz="1400">
                <a:cs typeface="Arial Unicode MS" charset="0"/>
              </a:rPr>
              <a:pPr eaLnBrk="1" hangingPunct="1"/>
              <a:t>3</a:t>
            </a:fld>
            <a:endParaRPr lang="en-GB" sz="1400">
              <a:cs typeface="Arial Unicode MS" charset="0"/>
            </a:endParaRPr>
          </a:p>
        </p:txBody>
      </p:sp>
      <p:sp>
        <p:nvSpPr>
          <p:cNvPr id="6" name="Content Placeholder 2"/>
          <p:cNvSpPr txBox="1">
            <a:spLocks/>
          </p:cNvSpPr>
          <p:nvPr/>
        </p:nvSpPr>
        <p:spPr bwMode="auto">
          <a:xfrm>
            <a:off x="304800" y="4491038"/>
            <a:ext cx="8555038" cy="212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2400" b="1">
                <a:solidFill>
                  <a:srgbClr val="8000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b="0">
                <a:solidFill>
                  <a:srgbClr val="23346C"/>
                </a:solidFill>
                <a:latin typeface="+mn-lt"/>
                <a:ea typeface="+mn-ea"/>
                <a:cs typeface="+mn-cs"/>
              </a:defRPr>
            </a:lvl2pPr>
            <a:lvl3pPr marL="1143000" indent="-228600" algn="l" rtl="0" eaLnBrk="0" fontAlgn="base" hangingPunct="0">
              <a:spcBef>
                <a:spcPct val="20000"/>
              </a:spcBef>
              <a:spcAft>
                <a:spcPct val="0"/>
              </a:spcAft>
              <a:buChar char="•"/>
              <a:defRPr sz="20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eaLnBrk="1" hangingPunct="1">
              <a:buFontTx/>
              <a:buNone/>
              <a:defRPr/>
            </a:pPr>
            <a:r>
              <a:rPr lang="en-US" sz="1100" dirty="0" smtClean="0">
                <a:latin typeface="Arial" charset="0"/>
                <a:ea typeface="Arial Unicode MS" charset="0"/>
                <a:cs typeface="Arial Unicode MS" charset="0"/>
              </a:rPr>
              <a:t>A few explanatory notes on the one-liner descriptions</a:t>
            </a:r>
          </a:p>
          <a:p>
            <a:pPr eaLnBrk="1" hangingPunct="1">
              <a:defRPr/>
            </a:pPr>
            <a:r>
              <a:rPr lang="en-US" sz="1100" b="0" dirty="0" smtClean="0">
                <a:latin typeface="Arial" charset="0"/>
                <a:ea typeface="Arial Unicode MS" charset="0"/>
                <a:cs typeface="Arial Unicode MS" charset="0"/>
              </a:rPr>
              <a:t>Tue afternoon: Test new LLRF scripts </a:t>
            </a:r>
            <a:r>
              <a:rPr lang="en-US" sz="1100" b="0" dirty="0" err="1" smtClean="0">
                <a:latin typeface="Arial" charset="0"/>
                <a:ea typeface="Arial Unicode MS" charset="0"/>
                <a:cs typeface="Arial Unicode MS" charset="0"/>
              </a:rPr>
              <a:t>etc</a:t>
            </a:r>
            <a:r>
              <a:rPr lang="en-US" sz="1100" b="0" dirty="0">
                <a:solidFill>
                  <a:schemeClr val="tx1"/>
                </a:solidFill>
                <a:latin typeface="Arial" charset="0"/>
                <a:ea typeface="Arial Unicode MS" charset="0"/>
                <a:cs typeface="Arial Unicode MS" charset="0"/>
              </a:rPr>
              <a:t> </a:t>
            </a:r>
            <a:r>
              <a:rPr lang="en-US" sz="1100" b="0" dirty="0" smtClean="0">
                <a:solidFill>
                  <a:schemeClr val="tx1"/>
                </a:solidFill>
                <a:latin typeface="Arial" charset="0"/>
                <a:ea typeface="Arial Unicode MS" charset="0"/>
                <a:cs typeface="Arial Unicode MS" charset="0"/>
              </a:rPr>
              <a:t>– I had in mind time to finish commissioning the gradient limiter, </a:t>
            </a:r>
            <a:r>
              <a:rPr lang="en-US" sz="1100" b="0" dirty="0" err="1" smtClean="0">
                <a:solidFill>
                  <a:schemeClr val="tx1"/>
                </a:solidFill>
                <a:latin typeface="Arial" charset="0"/>
                <a:ea typeface="Arial Unicode MS" charset="0"/>
                <a:cs typeface="Arial Unicode MS" charset="0"/>
              </a:rPr>
              <a:t>etc</a:t>
            </a:r>
            <a:endParaRPr lang="en-US" sz="1100" b="0" dirty="0" smtClean="0">
              <a:solidFill>
                <a:schemeClr val="tx1"/>
              </a:solidFill>
              <a:latin typeface="Arial" charset="0"/>
              <a:ea typeface="Arial Unicode MS" charset="0"/>
              <a:cs typeface="Arial Unicode MS" charset="0"/>
            </a:endParaRPr>
          </a:p>
          <a:p>
            <a:pPr eaLnBrk="1" hangingPunct="1">
              <a:defRPr/>
            </a:pPr>
            <a:r>
              <a:rPr lang="en-US" sz="1100" b="0" dirty="0" smtClean="0">
                <a:latin typeface="Arial" charset="0"/>
                <a:ea typeface="Arial Unicode MS" charset="0"/>
                <a:cs typeface="Arial Unicode MS" charset="0"/>
              </a:rPr>
              <a:t>Thurs afternoon: Preparatory tests for klystron saturation study - </a:t>
            </a:r>
            <a:r>
              <a:rPr lang="en-US" sz="1050" b="0" dirty="0" smtClean="0">
                <a:solidFill>
                  <a:srgbClr val="000000"/>
                </a:solidFill>
                <a:latin typeface="Arial" charset="0"/>
                <a:ea typeface="Arial Unicode MS" charset="0"/>
                <a:cs typeface="Arial Unicode MS" charset="0"/>
              </a:rPr>
              <a:t>The idea was to have some initial setup time during the daytime and when </a:t>
            </a:r>
            <a:r>
              <a:rPr lang="en-US" sz="1050" b="0" dirty="0" err="1" smtClean="0">
                <a:solidFill>
                  <a:srgbClr val="000000"/>
                </a:solidFill>
                <a:latin typeface="Arial" charset="0"/>
                <a:ea typeface="Arial Unicode MS" charset="0"/>
                <a:cs typeface="Arial Unicode MS" charset="0"/>
              </a:rPr>
              <a:t>Valeri</a:t>
            </a:r>
            <a:r>
              <a:rPr lang="en-US" sz="1050" b="0" dirty="0" smtClean="0">
                <a:solidFill>
                  <a:srgbClr val="000000"/>
                </a:solidFill>
                <a:latin typeface="Arial" charset="0"/>
                <a:ea typeface="Arial Unicode MS" charset="0"/>
                <a:cs typeface="Arial Unicode MS" charset="0"/>
              </a:rPr>
              <a:t> is on shift (the main study is penciled in for </a:t>
            </a:r>
            <a:r>
              <a:rPr lang="en-US" sz="1050" b="0" dirty="0" err="1" smtClean="0">
                <a:solidFill>
                  <a:srgbClr val="000000"/>
                </a:solidFill>
                <a:latin typeface="Arial" charset="0"/>
                <a:ea typeface="Arial Unicode MS" charset="0"/>
                <a:cs typeface="Arial Unicode MS" charset="0"/>
              </a:rPr>
              <a:t>Valeri’s</a:t>
            </a:r>
            <a:r>
              <a:rPr lang="en-US" sz="1050" b="0" dirty="0" smtClean="0">
                <a:solidFill>
                  <a:srgbClr val="000000"/>
                </a:solidFill>
                <a:latin typeface="Arial" charset="0"/>
                <a:ea typeface="Arial Unicode MS" charset="0"/>
                <a:cs typeface="Arial Unicode MS" charset="0"/>
              </a:rPr>
              <a:t> Sat night shift)</a:t>
            </a:r>
          </a:p>
          <a:p>
            <a:pPr eaLnBrk="1" hangingPunct="1">
              <a:defRPr/>
            </a:pPr>
            <a:r>
              <a:rPr lang="en-US" sz="1050" b="0" dirty="0" smtClean="0">
                <a:latin typeface="Arial" charset="0"/>
                <a:ea typeface="Arial Unicode MS" charset="0"/>
                <a:cs typeface="Arial Unicode MS" charset="0"/>
              </a:rPr>
              <a:t>Friday morning shift: Test procedures for performing gradient scans – </a:t>
            </a:r>
            <a:r>
              <a:rPr lang="en-US" sz="1050" b="0" dirty="0" smtClean="0">
                <a:solidFill>
                  <a:srgbClr val="000000"/>
                </a:solidFill>
                <a:latin typeface="Arial" charset="0"/>
                <a:ea typeface="Arial Unicode MS" charset="0"/>
                <a:cs typeface="Arial Unicode MS" charset="0"/>
              </a:rPr>
              <a:t>this would be a preparatory shift for ramping the gradient and current. The issue is how to do small energy scans while keeping beam in the machine</a:t>
            </a:r>
          </a:p>
          <a:p>
            <a:pPr eaLnBrk="1" hangingPunct="1">
              <a:defRPr/>
            </a:pPr>
            <a:r>
              <a:rPr lang="en-US" sz="1050" b="0" dirty="0" smtClean="0">
                <a:solidFill>
                  <a:srgbClr val="000000"/>
                </a:solidFill>
                <a:latin typeface="Arial" charset="0"/>
                <a:ea typeface="Arial Unicode MS" charset="0"/>
                <a:cs typeface="Arial Unicode MS" charset="0"/>
              </a:rPr>
              <a:t>Machine tuning during the Tue-Thu night shifts – based on last Feb studies, I assumed we could get to 4+ mA in a couple of tuning shifts</a:t>
            </a:r>
          </a:p>
          <a:p>
            <a:pPr eaLnBrk="1" hangingPunct="1">
              <a:defRPr/>
            </a:pPr>
            <a:r>
              <a:rPr lang="en-US" sz="1050" b="0" dirty="0" smtClean="0">
                <a:latin typeface="Arial" charset="0"/>
                <a:ea typeface="Arial Unicode MS" charset="0"/>
                <a:cs typeface="Arial Unicode MS" charset="0"/>
              </a:rPr>
              <a:t>8-hr stable run on Sat morning –</a:t>
            </a:r>
            <a:r>
              <a:rPr lang="en-US" sz="1050" b="0" dirty="0" smtClean="0">
                <a:solidFill>
                  <a:srgbClr val="000000"/>
                </a:solidFill>
                <a:latin typeface="Arial" charset="0"/>
                <a:ea typeface="Arial Unicode MS" charset="0"/>
                <a:cs typeface="Arial Unicode MS" charset="0"/>
              </a:rPr>
              <a:t> Ideally we would do it at the highest gradients and current we have, but it will rather depend on how far we’ve got with the other parts of the study what conditions we can achieve stably close to quench</a:t>
            </a:r>
            <a:endParaRPr lang="en-US" sz="1050" b="0" dirty="0">
              <a:solidFill>
                <a:srgbClr val="000000"/>
              </a:solidFill>
              <a:latin typeface="Arial" charset="0"/>
              <a:ea typeface="Arial Unicode MS" charset="0"/>
              <a:cs typeface="Arial Unicode MS" charset="0"/>
            </a:endParaRPr>
          </a:p>
          <a:p>
            <a:pPr eaLnBrk="1" hangingPunct="1">
              <a:defRPr/>
            </a:pPr>
            <a:endParaRPr lang="en-US" sz="1050" b="0" dirty="0" smtClean="0">
              <a:solidFill>
                <a:srgbClr val="000000"/>
              </a:solidFill>
              <a:latin typeface="Arial" charset="0"/>
              <a:ea typeface="Arial Unicode MS" charset="0"/>
              <a:cs typeface="Arial Unicode MS" charset="0"/>
            </a:endParaRPr>
          </a:p>
        </p:txBody>
      </p:sp>
    </p:spTree>
    <p:extLst>
      <p:ext uri="{BB962C8B-B14F-4D97-AF65-F5344CB8AC3E}">
        <p14:creationId xmlns:p14="http://schemas.microsoft.com/office/powerpoint/2010/main" val="381794766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TF_FLASH_Templat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TTF_FLASH_Template.pot</Template>
  <TotalTime>3</TotalTime>
  <Words>670</Words>
  <Application>Microsoft Macintosh PowerPoint</Application>
  <PresentationFormat>On-screen Show (4:3)</PresentationFormat>
  <Paragraphs>86</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Arial Unicode MS</vt:lpstr>
      <vt:lpstr>Calibri</vt:lpstr>
      <vt:lpstr>ＭＳ Ｐゴシック</vt:lpstr>
      <vt:lpstr>TTF_FLASH_Template</vt:lpstr>
      <vt:lpstr>9mA Webex Meeting 7 February 2012</vt:lpstr>
      <vt:lpstr>Overall studies goals for 9mA shift block</vt:lpstr>
      <vt:lpstr>Strawman plan for the 9mA shifts (tentative) (Shows on-shift FLASH operators)</vt:lpstr>
    </vt:vector>
  </TitlesOfParts>
  <Company>Argonne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Carwardine</dc:creator>
  <cp:lastModifiedBy>John Carwardine</cp:lastModifiedBy>
  <cp:revision>2</cp:revision>
  <dcterms:created xsi:type="dcterms:W3CDTF">2011-01-03T18:26:34Z</dcterms:created>
  <dcterms:modified xsi:type="dcterms:W3CDTF">2012-02-07T16:10:37Z</dcterms:modified>
</cp:coreProperties>
</file>