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57" r:id="rId7"/>
    <p:sldId id="259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4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6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8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2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7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1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8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6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0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6465F-EC4A-A14A-BE18-A808BB4C9005}" type="datetimeFigureOut">
              <a:rPr lang="en-US" smtClean="0"/>
              <a:t>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47D9D-D658-9742-8677-8E3D6A8F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9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319"/>
            <a:ext cx="7772400" cy="1470025"/>
          </a:xfrm>
        </p:spPr>
        <p:txBody>
          <a:bodyPr/>
          <a:lstStyle/>
          <a:p>
            <a:r>
              <a:rPr lang="en-US" dirty="0" smtClean="0"/>
              <a:t>FNI Meeting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47418" y="1619171"/>
            <a:ext cx="5576544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Outlines: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Current status of FNI detector and results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New designs of neutron convertor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New material for collimator: Boron-loaded Polyethylene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Discussion: Next step test with Am-Be neutron source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51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51"/>
            <a:ext cx="8229600" cy="1143000"/>
          </a:xfrm>
        </p:spPr>
        <p:txBody>
          <a:bodyPr/>
          <a:lstStyle/>
          <a:p>
            <a:r>
              <a:rPr lang="en-US" dirty="0" smtClean="0"/>
              <a:t>Current results</a:t>
            </a:r>
            <a:endParaRPr lang="en-US" dirty="0"/>
          </a:p>
        </p:txBody>
      </p:sp>
      <p:pic>
        <p:nvPicPr>
          <p:cNvPr id="8" name="Picture 3" descr="D:\PROJETS\Fast Neutron Imaging\CONFERENCE\111023-30_IEEE_Meeting\ANALYSIS\Im_RUN_25_Slot\ReIma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596" y="852098"/>
            <a:ext cx="3742334" cy="262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PROJETS\Fast Neutron Imaging\CONFERENCE\111023-30_IEEE_Meeting\ANALYSIS\Im_RUN_101_Slot\ReIma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80" y="847314"/>
            <a:ext cx="3608370" cy="254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PROJETS\Fast Neutron Imaging\CONFERENCE\111023-30_IEEE_Meeting\ANALYSIS\Im_RUN_81_CEA\ReImag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596" y="3394398"/>
            <a:ext cx="3892856" cy="273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PROJETS\Fast Neutron Imaging\CONFERENCE\111023-30_IEEE_Meeting\ANALYSIS\Im_RUN_72_LZU\ReIma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80" y="3375828"/>
            <a:ext cx="3893600" cy="274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350324" y="6180609"/>
            <a:ext cx="407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Imaging are mainly come from X-rays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4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51"/>
            <a:ext cx="8229600" cy="1143000"/>
          </a:xfrm>
        </p:spPr>
        <p:txBody>
          <a:bodyPr/>
          <a:lstStyle/>
          <a:p>
            <a:r>
              <a:rPr lang="en-US" dirty="0" smtClean="0"/>
              <a:t>Current 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6379" y="5698833"/>
            <a:ext cx="5878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unclear imaging of the hole is caused by:</a:t>
            </a:r>
          </a:p>
          <a:p>
            <a:pPr marL="342900" indent="-342900">
              <a:buAutoNum type="arabicPeriod"/>
            </a:pPr>
            <a:r>
              <a:rPr lang="en-US" dirty="0" smtClean="0"/>
              <a:t>very low detection efficiency of the detector for neutron;</a:t>
            </a:r>
          </a:p>
          <a:p>
            <a:pPr marL="342900" indent="-342900">
              <a:buAutoNum type="arabicPeriod"/>
            </a:pPr>
            <a:r>
              <a:rPr lang="en-US" dirty="0" smtClean="0"/>
              <a:t>Cosmic </a:t>
            </a:r>
            <a:r>
              <a:rPr lang="en-US" dirty="0" err="1" smtClean="0"/>
              <a:t>muon’s</a:t>
            </a:r>
            <a:r>
              <a:rPr lang="en-US" dirty="0" smtClean="0"/>
              <a:t> influence. </a:t>
            </a:r>
            <a:endParaRPr lang="en-US" dirty="0"/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57158" y="4143380"/>
            <a:ext cx="4071966" cy="242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accent6">
                    <a:lumMod val="75000"/>
                  </a:schemeClr>
                </a:solidFill>
              </a:rPr>
              <a:t>Thickness of paraffin: 5cm</a:t>
            </a:r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</a:rPr>
              <a:t>，</a:t>
            </a:r>
            <a:endParaRPr lang="en-US" altLang="zh-CN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zh-CN" sz="1800" dirty="0" smtClean="0">
                <a:solidFill>
                  <a:schemeClr val="accent6">
                    <a:lumMod val="75000"/>
                  </a:schemeClr>
                </a:solidFill>
              </a:rPr>
              <a:t>Diameter of hole:</a:t>
            </a:r>
            <a:r>
              <a:rPr lang="en-US" altLang="zh-CN" sz="1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sz="1800" dirty="0" smtClean="0">
                <a:solidFill>
                  <a:schemeClr val="accent6">
                    <a:lumMod val="75000"/>
                  </a:schemeClr>
                </a:solidFill>
              </a:rPr>
              <a:t>    7mm</a:t>
            </a:r>
          </a:p>
          <a:p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</a:rPr>
              <a:t>X and gamma rays are shielded by Lead(front and back).</a:t>
            </a:r>
            <a:endParaRPr lang="en-US" altLang="zh-CN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内容占位符 6" descr="IMG_0117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26379" y="1412776"/>
            <a:ext cx="3012131" cy="2259098"/>
          </a:xfrm>
          <a:prstGeom prst="rect">
            <a:avLst/>
          </a:prstGeom>
        </p:spPr>
      </p:pic>
      <p:pic>
        <p:nvPicPr>
          <p:cNvPr id="15" name="图片 5" descr="2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214422"/>
            <a:ext cx="3668138" cy="4484411"/>
          </a:xfrm>
          <a:prstGeom prst="rect">
            <a:avLst/>
          </a:prstGeom>
        </p:spPr>
      </p:pic>
      <p:sp>
        <p:nvSpPr>
          <p:cNvPr id="16" name="右箭头 7"/>
          <p:cNvSpPr/>
          <p:nvPr/>
        </p:nvSpPr>
        <p:spPr>
          <a:xfrm>
            <a:off x="3857620" y="2571744"/>
            <a:ext cx="128588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24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51"/>
            <a:ext cx="8229600" cy="1143000"/>
          </a:xfrm>
        </p:spPr>
        <p:txBody>
          <a:bodyPr/>
          <a:lstStyle/>
          <a:p>
            <a:r>
              <a:rPr lang="en-US" dirty="0" smtClean="0"/>
              <a:t>Current design</a:t>
            </a:r>
            <a:endParaRPr lang="en-US" dirty="0"/>
          </a:p>
        </p:txBody>
      </p:sp>
      <p:pic>
        <p:nvPicPr>
          <p:cNvPr id="4" name="内容占位符 7" descr="run143 hit time vs charge max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47353" y="1137679"/>
            <a:ext cx="8262629" cy="572032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55450" y="4817753"/>
            <a:ext cx="6175074" cy="467176"/>
          </a:xfrm>
          <a:prstGeom prst="ellipse">
            <a:avLst/>
          </a:prstGeom>
          <a:noFill/>
          <a:ln w="66675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13093" y="289065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Events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3348368">
            <a:off x="3284613" y="3832747"/>
            <a:ext cx="1562016" cy="2876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5400000">
            <a:off x="-980210" y="4945169"/>
            <a:ext cx="2573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and gamma rays events</a:t>
            </a:r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27559" y="5606114"/>
            <a:ext cx="625705" cy="2481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61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Design </a:t>
            </a:r>
            <a:br>
              <a:rPr lang="en-US" dirty="0" smtClean="0"/>
            </a:br>
            <a:r>
              <a:rPr lang="en-US" dirty="0" smtClean="0"/>
              <a:t>-- Conclusion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1" y="1806344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Neutrons are detected by FNI detector;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No clear neutron imaging, the reason is caused by the low detection efficiency and cosmic </a:t>
            </a:r>
            <a:r>
              <a:rPr lang="en-US" sz="3200" dirty="0" err="1" smtClean="0"/>
              <a:t>muon’s</a:t>
            </a:r>
            <a:r>
              <a:rPr lang="en-US" sz="3200" dirty="0" smtClean="0"/>
              <a:t> influence;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Detection efficiency need to be improved;</a:t>
            </a:r>
          </a:p>
          <a:p>
            <a:pPr marL="800100" lvl="1" indent="-342900">
              <a:buAutoNum type="arabicPeriod"/>
            </a:pPr>
            <a:r>
              <a:rPr lang="en-US" sz="3200" dirty="0" smtClean="0"/>
              <a:t>With 200 um polyethylene: 0.06%</a:t>
            </a:r>
          </a:p>
          <a:p>
            <a:pPr marL="800100" lvl="1" indent="-342900">
              <a:buAutoNum type="arabicPeriod"/>
            </a:pPr>
            <a:r>
              <a:rPr lang="en-US" sz="3200" dirty="0" smtClean="0"/>
              <a:t>New design: 10% (estimated, in principle, if the thicker structure used, the detection efficiency can be higher)</a:t>
            </a:r>
          </a:p>
        </p:txBody>
      </p:sp>
    </p:spTree>
    <p:extLst>
      <p:ext uri="{BB962C8B-B14F-4D97-AF65-F5344CB8AC3E}">
        <p14:creationId xmlns:p14="http://schemas.microsoft.com/office/powerpoint/2010/main" val="341432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New Convertor Design</a:t>
            </a:r>
            <a:br>
              <a:rPr lang="en-US" dirty="0" smtClean="0"/>
            </a:br>
            <a:r>
              <a:rPr lang="en-US" dirty="0" smtClean="0"/>
              <a:t>-- two ideas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2828" y="5109739"/>
            <a:ext cx="44099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1: Polyethylene pillars (Blue). Top and</a:t>
            </a:r>
          </a:p>
          <a:p>
            <a:r>
              <a:rPr lang="en-US" dirty="0"/>
              <a:t>b</a:t>
            </a:r>
            <a:r>
              <a:rPr lang="en-US" dirty="0" smtClean="0"/>
              <a:t>ottom are metal mesh, which are served as</a:t>
            </a:r>
          </a:p>
          <a:p>
            <a:r>
              <a:rPr lang="en-US" dirty="0"/>
              <a:t>e</a:t>
            </a:r>
            <a:r>
              <a:rPr lang="en-US" dirty="0" smtClean="0"/>
              <a:t>lectrodes.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809" y="1474525"/>
            <a:ext cx="4293951" cy="30804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4442" y="5080541"/>
            <a:ext cx="40690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Design2: Polyethylene with hole. Top and</a:t>
            </a:r>
          </a:p>
          <a:p>
            <a:r>
              <a:rPr lang="en-US" dirty="0" smtClean="0"/>
              <a:t>bottom covered by metal/copper which</a:t>
            </a:r>
          </a:p>
          <a:p>
            <a:r>
              <a:rPr lang="en-US" dirty="0" smtClean="0"/>
              <a:t>Served as electrodes.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85" y="1509647"/>
            <a:ext cx="4423280" cy="34103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5674" y="6120664"/>
            <a:ext cx="5824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  </a:t>
            </a:r>
            <a:r>
              <a:rPr lang="en-US" dirty="0" err="1" smtClean="0"/>
              <a:t>Huaya</a:t>
            </a:r>
            <a:r>
              <a:rPr lang="en-US" dirty="0" smtClean="0"/>
              <a:t> is doing the simulation of this new ideas and optimize the dimensions.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7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5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New convertor design</a:t>
            </a:r>
            <a:br>
              <a:rPr lang="en-US" dirty="0" smtClean="0"/>
            </a:br>
            <a:r>
              <a:rPr lang="en-US" dirty="0" smtClean="0"/>
              <a:t>-- conversion efficiency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396" y="1278644"/>
            <a:ext cx="5072745" cy="37434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171" y="1883304"/>
            <a:ext cx="3762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Lvxing</a:t>
            </a:r>
            <a:r>
              <a:rPr lang="en-US" dirty="0" smtClean="0"/>
              <a:t> </a:t>
            </a:r>
            <a:r>
              <a:rPr lang="en-US" dirty="0" err="1" smtClean="0"/>
              <a:t>An’s</a:t>
            </a:r>
            <a:r>
              <a:rPr lang="en-US" dirty="0" smtClean="0"/>
              <a:t> Simulation results: 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Energy of incident neutron: 2 MeV</a:t>
            </a:r>
          </a:p>
          <a:p>
            <a:pPr marL="342900" indent="-342900">
              <a:buAutoNum type="arabicPeriod"/>
            </a:pPr>
            <a:r>
              <a:rPr lang="en-US" dirty="0" smtClean="0"/>
              <a:t>Convertor: bulk Polyethylene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1828" y="5022143"/>
            <a:ext cx="84261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Conclusion: </a:t>
            </a:r>
          </a:p>
          <a:p>
            <a:r>
              <a:rPr lang="en-US" dirty="0" smtClean="0"/>
              <a:t>Based this simulation, the diameter of the pillar and the thickness of the wall in the new </a:t>
            </a:r>
          </a:p>
          <a:p>
            <a:r>
              <a:rPr lang="en-US" dirty="0" smtClean="0"/>
              <a:t>design should be chosen about 200 um for 2 MeV neutron. But for the 14 MeV neutron, </a:t>
            </a:r>
          </a:p>
          <a:p>
            <a:r>
              <a:rPr lang="en-US" dirty="0" smtClean="0"/>
              <a:t>it should be chosen more thicker than this value. The value will be obtained soon.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4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New collimation material</a:t>
            </a:r>
            <a:br>
              <a:rPr lang="en-US" dirty="0" smtClean="0"/>
            </a:br>
            <a:r>
              <a:rPr lang="en-US" dirty="0" smtClean="0"/>
              <a:t>-- Boron-loaded polyethylene</a:t>
            </a:r>
            <a:endParaRPr lang="en-US" dirty="0"/>
          </a:p>
        </p:txBody>
      </p:sp>
      <p:pic>
        <p:nvPicPr>
          <p:cNvPr id="5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49" y="3005658"/>
            <a:ext cx="4108005" cy="3695399"/>
          </a:xfrm>
          <a:prstGeom prst="rect">
            <a:avLst/>
          </a:prstGeom>
        </p:spPr>
      </p:pic>
      <p:pic>
        <p:nvPicPr>
          <p:cNvPr id="6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14" y="2248759"/>
            <a:ext cx="3302696" cy="3138365"/>
          </a:xfrm>
          <a:prstGeom prst="rect">
            <a:avLst/>
          </a:prstGeom>
        </p:spPr>
      </p:pic>
      <p:pic>
        <p:nvPicPr>
          <p:cNvPr id="7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240" y="1143000"/>
            <a:ext cx="3076613" cy="31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9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Next step 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299" y="1722712"/>
            <a:ext cx="730199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Continue testing it with Am-Be neutron source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Once it is done, test it with 14 MeV neutrons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989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342</Words>
  <Application>Microsoft Macintosh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FNI Meeting</vt:lpstr>
      <vt:lpstr>Current results</vt:lpstr>
      <vt:lpstr>Current results</vt:lpstr>
      <vt:lpstr>Current design</vt:lpstr>
      <vt:lpstr>Current Design  -- Conclusion</vt:lpstr>
      <vt:lpstr>2. New Convertor Design -- two ideas</vt:lpstr>
      <vt:lpstr>2. New convertor design -- conversion efficiency </vt:lpstr>
      <vt:lpstr>3. New collimation material -- Boron-loaded polyethylene</vt:lpstr>
      <vt:lpstr>4. Next step test</vt:lpstr>
    </vt:vector>
  </TitlesOfParts>
  <Company>University of Tennessee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Xiaodong Zhang</dc:creator>
  <cp:lastModifiedBy>Xiaodong Zhang</cp:lastModifiedBy>
  <cp:revision>26</cp:revision>
  <dcterms:created xsi:type="dcterms:W3CDTF">2012-01-15T13:58:53Z</dcterms:created>
  <dcterms:modified xsi:type="dcterms:W3CDTF">2012-01-16T00:26:53Z</dcterms:modified>
</cp:coreProperties>
</file>