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9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02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815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2758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804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461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510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595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01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88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30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6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3EDA5-0F7B-4A1D-A2F4-E7C9657F2047}" type="datetimeFigureOut">
              <a:rPr lang="fr-FR" smtClean="0"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295F0-9A98-4AD9-B50A-EF4025F10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68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01488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solidFill>
                  <a:srgbClr val="002060"/>
                </a:solidFill>
                <a:effectLst/>
                <a:latin typeface="+mj-lt"/>
              </a:rPr>
              <a:t>Geant4 simulation for converter efficiency </a:t>
            </a:r>
            <a:endParaRPr lang="en-US" sz="3400" b="1" dirty="0">
              <a:solidFill>
                <a:srgbClr val="002060"/>
              </a:solidFill>
              <a:effectLst/>
              <a:latin typeface="+mj-lt"/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17462" y="980728"/>
            <a:ext cx="7772400" cy="687614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Neutron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sym typeface="Wingdings" pitchFamily="2" charset="2"/>
              </a:rPr>
              <a:t>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+mj-lt"/>
                <a:sym typeface="Wingdings" pitchFamily="2" charset="2"/>
              </a:rPr>
              <a:t>p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roton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recoiling efficiency in a polyethylene [C</a:t>
            </a:r>
            <a:r>
              <a:rPr lang="en-US" sz="2400" b="1" baseline="-25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2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H</a:t>
            </a:r>
            <a:r>
              <a:rPr lang="en-US" sz="2400" b="1" baseline="-25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4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]</a:t>
            </a:r>
            <a:r>
              <a:rPr lang="en-US" sz="2400" b="1" baseline="-25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n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layer coming from </a:t>
            </a:r>
            <a:r>
              <a:rPr lang="en-US" sz="2400" b="1" baseline="30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241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Am-</a:t>
            </a:r>
            <a:r>
              <a:rPr lang="en-US" sz="2400" b="1" baseline="30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9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Be source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285248" y="2543312"/>
            <a:ext cx="3293787" cy="2965682"/>
            <a:chOff x="707537" y="2767161"/>
            <a:chExt cx="3293787" cy="2965682"/>
          </a:xfrm>
        </p:grpSpPr>
        <p:sp>
          <p:nvSpPr>
            <p:cNvPr id="26" name="ZoneTexte 25"/>
            <p:cNvSpPr txBox="1"/>
            <p:nvPr/>
          </p:nvSpPr>
          <p:spPr>
            <a:xfrm>
              <a:off x="989960" y="2767161"/>
              <a:ext cx="2709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Bell MT" pitchFamily="18" charset="0"/>
                </a:rPr>
                <a:t>Incident neutron spectrum</a:t>
              </a:r>
              <a:endParaRPr lang="en-US" sz="1800" dirty="0">
                <a:latin typeface="Bell MT" pitchFamily="18" charset="0"/>
              </a:endParaRPr>
            </a:p>
          </p:txBody>
        </p:sp>
        <p:pic>
          <p:nvPicPr>
            <p:cNvPr id="27" name="Picture 3" descr="Am-Besource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"/>
                      </a14:imgEffect>
                      <a14:imgEffect>
                        <a14:brightnessContrast bright="10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8" t="9304" r="4540" b="10277"/>
            <a:stretch/>
          </p:blipFill>
          <p:spPr>
            <a:xfrm>
              <a:off x="707537" y="3240600"/>
              <a:ext cx="3293787" cy="203341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211777" y="5363511"/>
              <a:ext cx="24375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According </a:t>
              </a:r>
              <a:r>
                <a:rPr lang="en-US" dirty="0"/>
                <a:t>to ISO </a:t>
              </a:r>
              <a:r>
                <a:rPr lang="en-US" dirty="0" smtClean="0"/>
                <a:t>8529</a:t>
              </a:r>
              <a:r>
                <a:rPr lang="en-US" baseline="30000" dirty="0" smtClean="0"/>
                <a:t>(*) </a:t>
              </a:r>
              <a:endParaRPr lang="fr-FR" baseline="30000" dirty="0"/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53224"/>
            <a:ext cx="5142676" cy="3888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椭圆 31"/>
          <p:cNvSpPr/>
          <p:nvPr/>
        </p:nvSpPr>
        <p:spPr>
          <a:xfrm>
            <a:off x="4716016" y="450912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21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01488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solidFill>
                  <a:srgbClr val="002060"/>
                </a:solidFill>
                <a:effectLst/>
                <a:latin typeface="+mj-lt"/>
              </a:rPr>
              <a:t>Geant4 simulation for converter efficiency </a:t>
            </a:r>
            <a:endParaRPr lang="en-US" sz="3400" b="1" dirty="0">
              <a:solidFill>
                <a:srgbClr val="002060"/>
              </a:solidFill>
              <a:effectLst/>
              <a:latin typeface="+mj-lt"/>
            </a:endParaRPr>
          </a:p>
        </p:txBody>
      </p:sp>
      <p:sp>
        <p:nvSpPr>
          <p:cNvPr id="5" name="Espace réservé du contenu 1"/>
          <p:cNvSpPr>
            <a:spLocks noGrp="1"/>
          </p:cNvSpPr>
          <p:nvPr>
            <p:ph idx="1"/>
          </p:nvPr>
        </p:nvSpPr>
        <p:spPr>
          <a:xfrm>
            <a:off x="517462" y="980728"/>
            <a:ext cx="7772400" cy="687614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Neutron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sym typeface="Wingdings" pitchFamily="2" charset="2"/>
              </a:rPr>
              <a:t>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+mj-lt"/>
                <a:sym typeface="Wingdings" pitchFamily="2" charset="2"/>
              </a:rPr>
              <a:t>p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roton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recoiling efficiency in a polyethylene [C</a:t>
            </a:r>
            <a:r>
              <a:rPr lang="en-US" sz="2400" b="1" baseline="-25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2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H</a:t>
            </a:r>
            <a:r>
              <a:rPr lang="en-US" sz="2400" b="1" baseline="-25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4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]</a:t>
            </a:r>
            <a:r>
              <a:rPr lang="en-US" sz="2400" b="1" baseline="-25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n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layer coming from 14MeV neutron </a:t>
            </a:r>
            <a:r>
              <a:rPr lang="en-US" sz="2400" b="1" baseline="30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2371"/>
            <a:ext cx="3744416" cy="3016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20" y="1844824"/>
            <a:ext cx="3742348" cy="2732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132" y="4381158"/>
            <a:ext cx="3312368" cy="248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505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6"/>
          <a:stretch/>
        </p:blipFill>
        <p:spPr>
          <a:xfrm>
            <a:off x="611560" y="4638987"/>
            <a:ext cx="2955544" cy="2030373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0" y="139389"/>
            <a:ext cx="91440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04000">
              <a:spcBef>
                <a:spcPts val="1800"/>
              </a:spcBef>
            </a:pPr>
            <a:r>
              <a:rPr lang="en-US" sz="3200" b="1" dirty="0">
                <a:solidFill>
                  <a:srgbClr val="002060"/>
                </a:solidFill>
              </a:rPr>
              <a:t>Data analysis and </a:t>
            </a:r>
            <a:r>
              <a:rPr lang="en-US" sz="3200" b="1" dirty="0" smtClean="0">
                <a:solidFill>
                  <a:srgbClr val="002060"/>
                </a:solidFill>
              </a:rPr>
              <a:t>results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45"/>
          <a:stretch/>
        </p:blipFill>
        <p:spPr>
          <a:xfrm>
            <a:off x="635186" y="2709669"/>
            <a:ext cx="2908525" cy="18714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54906" y="2996952"/>
            <a:ext cx="2280989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Electronic Gain = 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360 </a:t>
            </a:r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</a:rPr>
              <a:t>fc</a:t>
            </a:r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</a:rPr>
              <a:t>Vmesh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 = 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300V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1" name="Groupe 30"/>
          <p:cNvGrpSpPr/>
          <p:nvPr/>
        </p:nvGrpSpPr>
        <p:grpSpPr>
          <a:xfrm>
            <a:off x="614776" y="725838"/>
            <a:ext cx="2949111" cy="1911824"/>
            <a:chOff x="614776" y="725838"/>
            <a:chExt cx="2949111" cy="1911824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68"/>
            <a:stretch/>
          </p:blipFill>
          <p:spPr>
            <a:xfrm>
              <a:off x="614776" y="725838"/>
              <a:ext cx="2877104" cy="191182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354906" y="980728"/>
              <a:ext cx="2208981" cy="661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</a:rPr>
                <a:t>Electronic Gain = </a:t>
              </a:r>
              <a:r>
                <a:rPr lang="en-US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120 </a:t>
              </a:r>
              <a:r>
                <a:rPr lang="en-US" sz="16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fc</a:t>
              </a:r>
              <a:endParaRPr lang="en-US" sz="1600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>
                <a:spcBef>
                  <a:spcPts val="600"/>
                </a:spcBef>
              </a:pPr>
              <a:r>
                <a:rPr lang="en-US" sz="16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Vmesh</a:t>
              </a:r>
              <a:r>
                <a:rPr lang="en-US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 = 300V</a:t>
              </a:r>
              <a:endParaRPr lang="en-US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354906" y="4981818"/>
            <a:ext cx="2352997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Electronic Gain = 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600 </a:t>
            </a:r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</a:rPr>
              <a:t>fc</a:t>
            </a:r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</a:rPr>
              <a:t>Vmesh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 = 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320V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7"/>
          <a:stretch/>
        </p:blipFill>
        <p:spPr>
          <a:xfrm>
            <a:off x="4184072" y="3582221"/>
            <a:ext cx="2764192" cy="199781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300192" y="4077072"/>
            <a:ext cx="2407647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Electronic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Gain =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360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fc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Vmesh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= 300V   </a:t>
            </a:r>
          </a:p>
        </p:txBody>
      </p:sp>
      <p:grpSp>
        <p:nvGrpSpPr>
          <p:cNvPr id="30" name="Groupe 29"/>
          <p:cNvGrpSpPr/>
          <p:nvPr/>
        </p:nvGrpSpPr>
        <p:grpSpPr>
          <a:xfrm>
            <a:off x="4544593" y="980728"/>
            <a:ext cx="4563911" cy="2336053"/>
            <a:chOff x="4544593" y="752713"/>
            <a:chExt cx="4563911" cy="2336053"/>
          </a:xfrm>
        </p:grpSpPr>
        <p:pic>
          <p:nvPicPr>
            <p:cNvPr id="13" name="Picture 2" descr="\\Dapdc5\wenwang\Desktop\RUN_156.g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4671" y="845479"/>
              <a:ext cx="3098138" cy="21010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\\Dapdc5\wenwang\Desktop\00007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5362" y="752713"/>
              <a:ext cx="765622" cy="1143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Ellipse 16"/>
            <p:cNvSpPr/>
            <p:nvPr/>
          </p:nvSpPr>
          <p:spPr>
            <a:xfrm>
              <a:off x="6516216" y="1374022"/>
              <a:ext cx="108012" cy="1296892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732240" y="1871509"/>
              <a:ext cx="2376264" cy="661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</a:rPr>
                <a:t>Electronic Gain = </a:t>
              </a:r>
              <a:r>
                <a:rPr lang="en-US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120 </a:t>
              </a:r>
              <a:r>
                <a:rPr lang="en-US" sz="16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fc</a:t>
              </a:r>
              <a:endParaRPr lang="en-US" sz="1600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>
                <a:spcBef>
                  <a:spcPts val="600"/>
                </a:spcBef>
              </a:pPr>
              <a:r>
                <a:rPr lang="en-US" sz="16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Vmesh</a:t>
              </a:r>
              <a:r>
                <a:rPr lang="en-US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 = 350V</a:t>
              </a:r>
              <a:endParaRPr lang="en-US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15" name="Picture 5" descr="\\Dapdc5\wenwang\Desktop\00161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4593" y="1895997"/>
              <a:ext cx="798761" cy="119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6" name="Connecteur droit avec flèche 25"/>
            <p:cNvCxnSpPr/>
            <p:nvPr/>
          </p:nvCxnSpPr>
          <p:spPr>
            <a:xfrm flipH="1" flipV="1">
              <a:off x="5412233" y="1556792"/>
              <a:ext cx="1103983" cy="33920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H="1">
              <a:off x="5412233" y="2018059"/>
              <a:ext cx="1103983" cy="40282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3994403" y="1833490"/>
            <a:ext cx="4519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333CC"/>
                </a:solidFill>
              </a:rPr>
              <a:t>Operating gas gain &lt; 1500 and electronics full-scale gain set </a:t>
            </a:r>
            <a:r>
              <a:rPr lang="en-US" b="1" dirty="0">
                <a:solidFill>
                  <a:srgbClr val="3333CC"/>
                </a:solidFill>
                <a:sym typeface="Symbol"/>
              </a:rPr>
              <a:t></a:t>
            </a:r>
            <a:r>
              <a:rPr lang="en-US" b="1" dirty="0">
                <a:solidFill>
                  <a:srgbClr val="3333CC"/>
                </a:solidFill>
              </a:rPr>
              <a:t> 360 </a:t>
            </a:r>
            <a:r>
              <a:rPr lang="en-US" b="1" dirty="0" err="1" smtClean="0">
                <a:solidFill>
                  <a:srgbClr val="3333CC"/>
                </a:solidFill>
              </a:rPr>
              <a:t>fC</a:t>
            </a:r>
            <a:r>
              <a:rPr lang="en-US" b="1" dirty="0" smtClean="0">
                <a:solidFill>
                  <a:srgbClr val="3333CC"/>
                </a:solidFill>
              </a:rPr>
              <a:t> </a:t>
            </a:r>
            <a:r>
              <a:rPr lang="fr-FR" b="1" dirty="0" smtClean="0">
                <a:solidFill>
                  <a:srgbClr val="3333CC"/>
                </a:solidFill>
              </a:rPr>
              <a:t>in </a:t>
            </a:r>
            <a:r>
              <a:rPr lang="fr-FR" b="1" dirty="0" err="1">
                <a:solidFill>
                  <a:srgbClr val="3333CC"/>
                </a:solidFill>
              </a:rPr>
              <a:t>order</a:t>
            </a:r>
            <a:r>
              <a:rPr lang="fr-FR" b="1" dirty="0">
                <a:solidFill>
                  <a:srgbClr val="3333CC"/>
                </a:solidFill>
              </a:rPr>
              <a:t> to </a:t>
            </a:r>
            <a:r>
              <a:rPr lang="fr-FR" b="1" dirty="0" err="1">
                <a:solidFill>
                  <a:srgbClr val="3333CC"/>
                </a:solidFill>
              </a:rPr>
              <a:t>cut</a:t>
            </a:r>
            <a:r>
              <a:rPr lang="fr-FR" b="1" dirty="0">
                <a:solidFill>
                  <a:srgbClr val="3333CC"/>
                </a:solidFill>
              </a:rPr>
              <a:t> the gamma-rays and </a:t>
            </a:r>
            <a:r>
              <a:rPr lang="fr-FR" b="1" dirty="0" err="1">
                <a:solidFill>
                  <a:srgbClr val="3333CC"/>
                </a:solidFill>
              </a:rPr>
              <a:t>cosmics</a:t>
            </a:r>
            <a:r>
              <a:rPr lang="fr-FR" b="1" dirty="0">
                <a:solidFill>
                  <a:srgbClr val="3333CC"/>
                </a:solidFill>
              </a:rPr>
              <a:t> </a:t>
            </a:r>
            <a:r>
              <a:rPr lang="fr-FR" b="1" dirty="0" err="1">
                <a:solidFill>
                  <a:srgbClr val="3333CC"/>
                </a:solidFill>
              </a:rPr>
              <a:t>events</a:t>
            </a:r>
            <a:endParaRPr lang="en-US" b="1" baseline="30000" dirty="0">
              <a:solidFill>
                <a:srgbClr val="3333CC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23928" y="1772816"/>
            <a:ext cx="4536504" cy="1080120"/>
          </a:xfrm>
          <a:prstGeom prst="rect">
            <a:avLst/>
          </a:prstGeom>
          <a:noFill/>
          <a:ln>
            <a:solidFill>
              <a:srgbClr val="CC66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9">
            <a:lum/>
          </a:blip>
          <a:srcRect/>
          <a:stretch>
            <a:fillRect/>
          </a:stretch>
        </p:blipFill>
        <p:spPr bwMode="auto">
          <a:xfrm>
            <a:off x="4283968" y="980728"/>
            <a:ext cx="2880320" cy="43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椭圆 39"/>
          <p:cNvSpPr/>
          <p:nvPr/>
        </p:nvSpPr>
        <p:spPr>
          <a:xfrm>
            <a:off x="5796136" y="2564904"/>
            <a:ext cx="144016" cy="1440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99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7" grpId="0" animBg="1"/>
      <p:bldP spid="40" grpId="0" animBg="1"/>
      <p:bldP spid="40" grpId="1" animBg="1"/>
      <p:bldP spid="40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1"/>
          <p:cNvSpPr>
            <a:spLocks noGrp="1"/>
          </p:cNvSpPr>
          <p:nvPr>
            <p:ph idx="1"/>
          </p:nvPr>
        </p:nvSpPr>
        <p:spPr>
          <a:xfrm>
            <a:off x="611560" y="1052736"/>
            <a:ext cx="4392488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800" dirty="0" smtClean="0"/>
          </a:p>
          <a:p>
            <a:pPr>
              <a:spcBef>
                <a:spcPts val="1200"/>
              </a:spcBef>
            </a:pP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64mm plastic(polyethylene) in front of the detector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       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</a:rPr>
              <a:t>Vmesh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= 300V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            Electronic Gain = 360</a:t>
            </a:r>
          </a:p>
          <a:p>
            <a:pPr>
              <a:spcBef>
                <a:spcPts val="1200"/>
              </a:spcBef>
            </a:pP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Cluster size is maximum at 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~5</a:t>
            </a:r>
          </a:p>
          <a:p>
            <a:pPr>
              <a:spcBef>
                <a:spcPts val="1200"/>
              </a:spcBef>
            </a:pP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Uniform time 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spectrum</a:t>
            </a:r>
            <a:endParaRPr lang="en-US" sz="18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800" dirty="0" smtClean="0"/>
          </a:p>
          <a:p>
            <a:endParaRPr lang="en-US" sz="800" dirty="0" smtClean="0"/>
          </a:p>
          <a:p>
            <a:pPr marL="0" indent="0">
              <a:buNone/>
            </a:pPr>
            <a:endParaRPr lang="fr-FR" sz="1800" dirty="0">
              <a:sym typeface="Wingdings" pitchFamily="2" charset="2"/>
            </a:endParaRPr>
          </a:p>
          <a:p>
            <a:endParaRPr lang="en-US" sz="18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57" y="3703527"/>
            <a:ext cx="3383663" cy="2429908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0" y="139389"/>
            <a:ext cx="91440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04000">
              <a:spcBef>
                <a:spcPts val="1800"/>
              </a:spcBef>
            </a:pPr>
            <a:r>
              <a:rPr lang="en-US" sz="3200" b="1" dirty="0">
                <a:solidFill>
                  <a:srgbClr val="002060"/>
                </a:solidFill>
              </a:rPr>
              <a:t>Data analysis and results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r="7645"/>
          <a:stretch/>
        </p:blipFill>
        <p:spPr>
          <a:xfrm>
            <a:off x="5312249" y="3685163"/>
            <a:ext cx="3433997" cy="244827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7"/>
          <a:stretch/>
        </p:blipFill>
        <p:spPr>
          <a:xfrm>
            <a:off x="5312248" y="1153271"/>
            <a:ext cx="3433997" cy="248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7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144</Words>
  <Application>Microsoft Office PowerPoint</Application>
  <PresentationFormat>Affichage à l'écran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Geant4 simulation for converter efficiency </vt:lpstr>
      <vt:lpstr>Geant4 simulation for converter efficiency 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simulation for converter efficiency </dc:title>
  <dc:creator>WANG Wenxin</dc:creator>
  <cp:lastModifiedBy>WANG Wenxin</cp:lastModifiedBy>
  <cp:revision>5</cp:revision>
  <dcterms:created xsi:type="dcterms:W3CDTF">2012-01-16T08:21:05Z</dcterms:created>
  <dcterms:modified xsi:type="dcterms:W3CDTF">2012-01-16T08:27:49Z</dcterms:modified>
</cp:coreProperties>
</file>