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49" r:id="rId3"/>
    <p:sldId id="462" r:id="rId4"/>
    <p:sldId id="458" r:id="rId5"/>
    <p:sldId id="461" r:id="rId6"/>
    <p:sldId id="460" r:id="rId7"/>
    <p:sldId id="459" r:id="rId8"/>
  </p:sldIdLst>
  <p:sldSz cx="9144000" cy="6858000" type="screen4x3"/>
  <p:notesSz cx="6642100" cy="9779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b="1" kern="1200">
        <a:solidFill>
          <a:schemeClr val="tx1"/>
        </a:solidFill>
        <a:latin typeface="Arial Rounded MT Bold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F6B"/>
    <a:srgbClr val="669900"/>
    <a:srgbClr val="99CC00"/>
    <a:srgbClr val="CC9900"/>
    <a:srgbClr val="FF3300"/>
    <a:srgbClr val="656797"/>
    <a:srgbClr val="5C7EAE"/>
    <a:srgbClr val="A5C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52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216" y="-112"/>
      </p:cViewPr>
      <p:guideLst>
        <p:guide orient="horz" pos="3080"/>
        <p:guide pos="20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charset="0"/>
              </a:rPr>
              <a:t>Page </a:t>
            </a:r>
            <a:fld id="{DA72DB92-6A11-334D-997A-2AA8321812E7}" type="slidenum">
              <a:rPr lang="en-GB" sz="1200" b="0">
                <a:latin typeface="Arial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112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charset="0"/>
              </a:rPr>
              <a:t>Page </a:t>
            </a:r>
            <a:fld id="{60F1984D-13F9-7341-88EA-A6EF05536AE9}" type="slidenum">
              <a:rPr lang="en-GB" sz="1200" b="0">
                <a:latin typeface="Arial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charset="0"/>
            </a:endParaRP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6300" y="728663"/>
            <a:ext cx="4891088" cy="3667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44575" y="4641850"/>
            <a:ext cx="4552950" cy="4532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Body Text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2623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9600" y="457200"/>
            <a:ext cx="7848600" cy="76200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596063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r"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19400" y="6594475"/>
            <a:ext cx="35052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err="1" smtClean="0">
                <a:latin typeface="Arial" pitchFamily="-109" charset="0"/>
                <a:ea typeface="+mn-ea"/>
                <a:cs typeface="+mn-cs"/>
              </a:rPr>
              <a:t>MarlinTPC</a:t>
            </a:r>
            <a:r>
              <a:rPr lang="en-US" dirty="0" smtClean="0">
                <a:latin typeface="Arial" pitchFamily="-109" charset="0"/>
                <a:ea typeface="+mn-ea"/>
                <a:cs typeface="+mn-cs"/>
              </a:rPr>
              <a:t> meeting</a:t>
            </a:r>
            <a:endParaRPr lang="en-GB" dirty="0">
              <a:latin typeface="Arial" pitchFamily="-109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38" y="6616700"/>
            <a:ext cx="1131887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Arial" charset="0"/>
              </a:rPr>
              <a:t>G. De Lentdecker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239000" y="6608763"/>
            <a:ext cx="1828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February 2</a:t>
            </a:r>
            <a:r>
              <a:rPr lang="en-GB" baseline="3000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nd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2012</a:t>
            </a:r>
            <a:endParaRPr lang="en-GB" dirty="0">
              <a:solidFill>
                <a:schemeClr val="bg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-122238" y="6511925"/>
            <a:ext cx="246063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80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o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36675" y="4038600"/>
            <a:ext cx="6332538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nl-BE" smtClean="0"/>
              <a:t>Cliquez pour modifier le style des sous-titres du masque</a:t>
            </a:r>
            <a:endParaRPr lang="it-IT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246938" cy="838200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 dirty="0"/>
              <a:t>Click </a:t>
            </a:r>
            <a:r>
              <a:rPr lang="it-IT" dirty="0" err="1"/>
              <a:t>to</a:t>
            </a:r>
            <a:r>
              <a:rPr lang="it-IT" dirty="0"/>
              <a:t> </a:t>
            </a:r>
            <a:r>
              <a:rPr lang="it-IT" dirty="0" err="1"/>
              <a:t>edit</a:t>
            </a:r>
            <a:r>
              <a:rPr lang="it-IT" dirty="0"/>
              <a:t> Master </a:t>
            </a:r>
            <a:r>
              <a:rPr lang="it-IT" dirty="0" err="1"/>
              <a:t>title</a:t>
            </a:r>
            <a:r>
              <a:rPr lang="it-IT" dirty="0"/>
              <a:t> style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4163" y="26988"/>
            <a:ext cx="1196975" cy="685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-25400"/>
            <a:ext cx="2171700" cy="6472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25400"/>
            <a:ext cx="6362700" cy="6472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04163" y="26988"/>
            <a:ext cx="1196975" cy="685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-25400"/>
            <a:ext cx="8129588" cy="531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bg2">
                <a:alpha val="74998"/>
              </a:schemeClr>
            </a:outerShdw>
          </a:effec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9600" y="533400"/>
            <a:ext cx="8534400" cy="76200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596063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97188" y="6594475"/>
            <a:ext cx="3351212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err="1" smtClean="0">
                <a:latin typeface="Arial" pitchFamily="-109" charset="0"/>
                <a:ea typeface="+mn-ea"/>
                <a:cs typeface="+mn-cs"/>
              </a:rPr>
              <a:t>MarlinTPC</a:t>
            </a:r>
            <a:r>
              <a:rPr lang="en-US" dirty="0" smtClean="0">
                <a:latin typeface="Arial" pitchFamily="-109" charset="0"/>
                <a:ea typeface="+mn-ea"/>
                <a:cs typeface="+mn-cs"/>
              </a:rPr>
              <a:t> meeting</a:t>
            </a:r>
            <a:endParaRPr lang="en-GB" dirty="0">
              <a:latin typeface="Arial" pitchFamily="-109" charset="0"/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3338" y="6616700"/>
            <a:ext cx="1131887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  <a:latin typeface="Arial" charset="0"/>
              </a:rPr>
              <a:t>G. De Lentdecker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239000" y="6624638"/>
            <a:ext cx="1187787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baseline="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February 2</a:t>
            </a:r>
            <a:r>
              <a:rPr lang="en-GB" baseline="3000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nd</a:t>
            </a:r>
            <a:r>
              <a:rPr lang="en-GB" baseline="0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2012</a:t>
            </a:r>
            <a:endParaRPr lang="en-GB" dirty="0">
              <a:solidFill>
                <a:schemeClr val="bg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701088" y="6565900"/>
            <a:ext cx="392112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91578610-7E0E-DF43-AAE5-BDCA5B809965}" type="slidenum">
              <a:rPr lang="en-GB" sz="1200">
                <a:solidFill>
                  <a:schemeClr val="bg1"/>
                </a:solidFill>
                <a:latin typeface="Arial" charset="0"/>
              </a:rPr>
              <a:pPr>
                <a:defRPr/>
              </a:pPr>
              <a:t>‹#›</a:t>
            </a:fld>
            <a:endParaRPr lang="en-GB" sz="1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86868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</a:t>
            </a:r>
            <a:r>
              <a:rPr lang="en-GB" dirty="0" smtClean="0"/>
              <a:t>level</a:t>
            </a:r>
            <a:fld id="{F73FDEEB-867D-ED47-8AE2-F64A4F5D6CDF}" type="slidenum">
              <a:rPr lang="en-GB" smtClean="0"/>
              <a:pPr lvl="4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3"/>
        </a:buBlip>
        <a:defRPr sz="2400">
          <a:solidFill>
            <a:srgbClr val="000000"/>
          </a:solidFill>
          <a:latin typeface="Thaoma (body)"/>
          <a:ea typeface="ＭＳ Ｐゴシック" pitchFamily="-109" charset="-128"/>
          <a:cs typeface="ＭＳ Ｐゴシック" charset="-128"/>
        </a:defRPr>
      </a:lvl1pPr>
      <a:lvl2pPr marL="746125" indent="-3460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Times" charset="0"/>
        <a:buChar char="•"/>
        <a:defRPr sz="2000" i="1">
          <a:solidFill>
            <a:srgbClr val="656797"/>
          </a:solidFill>
          <a:latin typeface="Thaoma (body)"/>
          <a:ea typeface="Thaoma (body)" charset="0"/>
          <a:cs typeface="Thaoma (body)"/>
        </a:defRPr>
      </a:lvl2pPr>
      <a:lvl3pPr marL="1195388" indent="-2444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Times" charset="0"/>
        <a:buChar char="•"/>
        <a:defRPr sz="1800">
          <a:solidFill>
            <a:schemeClr val="tx1"/>
          </a:solidFill>
          <a:latin typeface="Thaoma (body)"/>
          <a:ea typeface="Thaoma (body)" charset="0"/>
          <a:cs typeface="Thaoma (body)"/>
        </a:defRPr>
      </a:lvl3pPr>
      <a:lvl4pPr marL="1385888" indent="-142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–"/>
        <a:defRPr sz="1600">
          <a:solidFill>
            <a:schemeClr val="tx1"/>
          </a:solidFill>
          <a:latin typeface="Thaoma (body)"/>
          <a:ea typeface="Thaoma (body)" charset="0"/>
          <a:cs typeface="Thaoma (body)"/>
        </a:defRPr>
      </a:lvl4pPr>
      <a:lvl5pPr marL="1576388" indent="2524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1600">
          <a:solidFill>
            <a:schemeClr val="tx1"/>
          </a:solidFill>
          <a:latin typeface="Thaoma (body)"/>
          <a:ea typeface="Thaoma (body)" charset="0"/>
          <a:cs typeface="Thaoma (body)"/>
        </a:defRPr>
      </a:lvl5pPr>
      <a:lvl6pPr marL="20335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6pPr>
      <a:lvl7pPr marL="24907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7pPr>
      <a:lvl8pPr marL="2947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8pPr>
      <a:lvl9pPr marL="34051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 sz="2000">
          <a:solidFill>
            <a:schemeClr val="tx1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8712" cy="2904728"/>
          </a:xfrm>
        </p:spPr>
        <p:txBody>
          <a:bodyPr/>
          <a:lstStyle/>
          <a:p>
            <a:r>
              <a:rPr lang="en-GB" sz="1600" dirty="0" smtClean="0"/>
              <a:t>D. </a:t>
            </a:r>
            <a:r>
              <a:rPr lang="en-GB" sz="1600" dirty="0" err="1" smtClean="0"/>
              <a:t>Attié</a:t>
            </a:r>
            <a:r>
              <a:rPr lang="en-GB" sz="1600" dirty="0" smtClean="0"/>
              <a:t>, P. Colas, W. Wang </a:t>
            </a:r>
          </a:p>
          <a:p>
            <a:r>
              <a:rPr lang="en-GB" sz="1600" i="1" dirty="0" err="1" smtClean="0"/>
              <a:t>Saclay</a:t>
            </a:r>
            <a:endParaRPr lang="en-GB" sz="1600" i="1" dirty="0" smtClean="0"/>
          </a:p>
          <a:p>
            <a:r>
              <a:rPr lang="en-GB" sz="1600" dirty="0" smtClean="0"/>
              <a:t>G. De Lentdecker</a:t>
            </a:r>
          </a:p>
          <a:p>
            <a:r>
              <a:rPr lang="en-GB" sz="1600" i="1" dirty="0" err="1" smtClean="0"/>
              <a:t>Université</a:t>
            </a:r>
            <a:r>
              <a:rPr lang="en-GB" sz="1600" i="1" dirty="0" smtClean="0"/>
              <a:t> </a:t>
            </a:r>
            <a:r>
              <a:rPr lang="en-GB" sz="1600" i="1" dirty="0" err="1" smtClean="0"/>
              <a:t>Libre</a:t>
            </a:r>
            <a:r>
              <a:rPr lang="en-GB" sz="1600" i="1" dirty="0" smtClean="0"/>
              <a:t> de </a:t>
            </a:r>
            <a:r>
              <a:rPr lang="en-GB" sz="1600" i="1" dirty="0" err="1" smtClean="0"/>
              <a:t>Bruxelles</a:t>
            </a:r>
            <a:endParaRPr lang="en-GB" sz="1600" i="1" dirty="0" smtClean="0"/>
          </a:p>
          <a:p>
            <a:r>
              <a:rPr lang="en-GB" sz="1600" dirty="0" smtClean="0"/>
              <a:t>M. Dixit, N. </a:t>
            </a:r>
            <a:r>
              <a:rPr lang="en-GB" sz="1600" dirty="0" err="1" smtClean="0"/>
              <a:t>Shiell</a:t>
            </a:r>
            <a:r>
              <a:rPr lang="en-GB" sz="1600" dirty="0" smtClean="0"/>
              <a:t>, P</a:t>
            </a:r>
            <a:r>
              <a:rPr lang="en-GB" sz="1600" dirty="0" smtClean="0"/>
              <a:t>. Hayman</a:t>
            </a:r>
          </a:p>
          <a:p>
            <a:r>
              <a:rPr lang="en-GB" sz="1600" i="1" dirty="0" smtClean="0"/>
              <a:t>Carleton</a:t>
            </a:r>
          </a:p>
          <a:p>
            <a:r>
              <a:rPr lang="en-GB" sz="1600" dirty="0" smtClean="0"/>
              <a:t>S. Bhattacharya, N. </a:t>
            </a:r>
            <a:r>
              <a:rPr lang="en-GB" sz="1600" dirty="0" err="1" smtClean="0"/>
              <a:t>Majumdar</a:t>
            </a:r>
            <a:r>
              <a:rPr lang="en-GB" sz="1600" dirty="0" smtClean="0"/>
              <a:t>, S. </a:t>
            </a:r>
            <a:r>
              <a:rPr lang="en-GB" sz="1600" dirty="0" err="1" smtClean="0"/>
              <a:t>Mukhopadhyay</a:t>
            </a:r>
            <a:endParaRPr lang="en-GB" sz="1600" dirty="0" smtClean="0"/>
          </a:p>
          <a:p>
            <a:r>
              <a:rPr lang="en-US" sz="1600" i="1" dirty="0" err="1"/>
              <a:t>Saha</a:t>
            </a:r>
            <a:r>
              <a:rPr lang="en-US" sz="1600" i="1" dirty="0"/>
              <a:t> </a:t>
            </a:r>
            <a:r>
              <a:rPr lang="en-US" sz="1600" i="1" dirty="0" smtClean="0"/>
              <a:t>Institute </a:t>
            </a:r>
            <a:r>
              <a:rPr lang="en-US" sz="1600" i="1" dirty="0"/>
              <a:t>of Nuclear </a:t>
            </a:r>
            <a:r>
              <a:rPr lang="en-US" sz="1600" i="1" dirty="0" smtClean="0"/>
              <a:t>Physics, </a:t>
            </a:r>
            <a:r>
              <a:rPr lang="en-US" sz="1600" i="1" dirty="0" smtClean="0"/>
              <a:t>Kolkata</a:t>
            </a:r>
          </a:p>
          <a:p>
            <a:endParaRPr lang="en-GB" sz="1600" dirty="0" smtClean="0"/>
          </a:p>
          <a:p>
            <a:r>
              <a:rPr lang="en-US" sz="1600" dirty="0" smtClean="0"/>
              <a:t>W</a:t>
            </a:r>
            <a:r>
              <a:rPr lang="en-GB" sz="1600" dirty="0" err="1" smtClean="0"/>
              <a:t>ith</a:t>
            </a:r>
            <a:r>
              <a:rPr lang="en-GB" sz="1600" dirty="0" smtClean="0"/>
              <a:t> the kind help of K. </a:t>
            </a:r>
            <a:r>
              <a:rPr lang="en-GB" sz="1600" dirty="0" err="1" smtClean="0"/>
              <a:t>Fujii</a:t>
            </a:r>
            <a:endParaRPr lang="en-GB" sz="1600" dirty="0" smtClean="0"/>
          </a:p>
          <a:p>
            <a:r>
              <a:rPr lang="en-GB" sz="1600" i="1" dirty="0" smtClean="0"/>
              <a:t>KEK</a:t>
            </a:r>
          </a:p>
          <a:p>
            <a:endParaRPr lang="en-GB" sz="2000" dirty="0"/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914400" y="1628800"/>
            <a:ext cx="7246938" cy="838200"/>
          </a:xfrm>
        </p:spPr>
        <p:txBody>
          <a:bodyPr/>
          <a:lstStyle/>
          <a:p>
            <a:r>
              <a:rPr lang="en-GB" dirty="0" smtClean="0"/>
              <a:t>First Experience of MICROMEGAS </a:t>
            </a:r>
            <a:r>
              <a:rPr lang="en-GB" dirty="0" smtClean="0"/>
              <a:t>data analysis with </a:t>
            </a:r>
            <a:r>
              <a:rPr lang="en-GB" dirty="0" err="1" smtClean="0"/>
              <a:t>MarlinTPC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MarlinTPC</a:t>
            </a:r>
            <a:r>
              <a:rPr lang="fr-FR" dirty="0" smtClean="0"/>
              <a:t> 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5684838"/>
          </a:xfrm>
        </p:spPr>
        <p:txBody>
          <a:bodyPr/>
          <a:lstStyle/>
          <a:p>
            <a:r>
              <a:rPr lang="en-US" sz="2000" dirty="0" err="1" smtClean="0"/>
              <a:t>MarlinTPC</a:t>
            </a:r>
            <a:r>
              <a:rPr lang="en-US" sz="2000" dirty="0" smtClean="0"/>
              <a:t> installation:</a:t>
            </a:r>
          </a:p>
          <a:p>
            <a:pPr lvl="1"/>
            <a:r>
              <a:rPr lang="en-US" sz="1800" dirty="0" smtClean="0"/>
              <a:t>Use version v01-13-01 of ILCSOFT </a:t>
            </a:r>
          </a:p>
          <a:p>
            <a:pPr lvl="1"/>
            <a:r>
              <a:rPr lang="en-US" sz="1800" dirty="0" smtClean="0"/>
              <a:t>+ HEAD version of </a:t>
            </a:r>
            <a:r>
              <a:rPr lang="en-US" sz="1800" dirty="0" err="1" smtClean="0"/>
              <a:t>MarlinTPC</a:t>
            </a:r>
            <a:endParaRPr lang="en-US" sz="1800" dirty="0" smtClean="0"/>
          </a:p>
          <a:p>
            <a:pPr lvl="1"/>
            <a:r>
              <a:rPr lang="en-US" sz="1800" dirty="0" smtClean="0"/>
              <a:t>+ HEAD version of </a:t>
            </a:r>
            <a:r>
              <a:rPr lang="en-US" sz="1800" dirty="0" err="1" smtClean="0"/>
              <a:t>CEDViewer</a:t>
            </a:r>
            <a:endParaRPr lang="en-US" sz="1800" dirty="0" smtClean="0"/>
          </a:p>
          <a:p>
            <a:pPr lvl="1"/>
            <a:r>
              <a:rPr lang="en-US" sz="2000" dirty="0" smtClean="0"/>
              <a:t>Installation succeeded on different machines (</a:t>
            </a:r>
            <a:r>
              <a:rPr lang="en-US" sz="2000" dirty="0" err="1" smtClean="0"/>
              <a:t>Saclay</a:t>
            </a:r>
            <a:r>
              <a:rPr lang="en-US" sz="2000" dirty="0" smtClean="0"/>
              <a:t>, Carleton, CERN) and different OS (SL5, Ubuntu </a:t>
            </a:r>
            <a:r>
              <a:rPr lang="en-US" sz="2000" dirty="0" smtClean="0"/>
              <a:t>11.10, Fedora 16)</a:t>
            </a:r>
            <a:endParaRPr lang="en-US" dirty="0"/>
          </a:p>
          <a:p>
            <a:r>
              <a:rPr lang="en-US" dirty="0" smtClean="0"/>
              <a:t>Installation succeeded BUT:</a:t>
            </a:r>
          </a:p>
          <a:p>
            <a:pPr lvl="1"/>
            <a:r>
              <a:rPr lang="en-US" dirty="0" smtClean="0"/>
              <a:t>T</a:t>
            </a:r>
            <a:r>
              <a:rPr lang="en-US" dirty="0" smtClean="0"/>
              <a:t>here is not much documentation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ifficulties for those who work on some central machines where they are not admin (and not at CERN nor DESY) </a:t>
            </a:r>
          </a:p>
          <a:p>
            <a:pPr lvl="1"/>
            <a:r>
              <a:rPr lang="en-US" dirty="0" smtClean="0"/>
              <a:t>Not straightforward to install all the required packages needed when running on his own laptop</a:t>
            </a:r>
          </a:p>
          <a:p>
            <a:pPr lvl="2"/>
            <a:r>
              <a:rPr lang="en-US" dirty="0"/>
              <a:t>some of the development libraries had to be </a:t>
            </a:r>
            <a:r>
              <a:rPr lang="en-US" dirty="0" smtClean="0"/>
              <a:t>installed</a:t>
            </a:r>
          </a:p>
          <a:p>
            <a:pPr lvl="1"/>
            <a:r>
              <a:rPr lang="en-US" dirty="0" smtClean="0"/>
              <a:t>We will come with a more detailed list later ;-)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KalTest</a:t>
            </a:r>
            <a:r>
              <a:rPr lang="en-US" dirty="0" smtClean="0"/>
              <a:t> and </a:t>
            </a:r>
            <a:r>
              <a:rPr lang="en-US" dirty="0" err="1" smtClean="0"/>
              <a:t>KalDet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</a:t>
            </a:r>
            <a:r>
              <a:rPr lang="en-US" dirty="0" err="1" smtClean="0"/>
              <a:t>KalTest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KalDet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The code needed to use the </a:t>
            </a:r>
            <a:r>
              <a:rPr lang="en-US" dirty="0" err="1"/>
              <a:t>Kalman</a:t>
            </a:r>
            <a:r>
              <a:rPr lang="en-US" dirty="0"/>
              <a:t> Filter (written by K. Fuji)</a:t>
            </a:r>
          </a:p>
          <a:p>
            <a:pPr lvl="1"/>
            <a:r>
              <a:rPr lang="en-US" dirty="0" smtClean="0"/>
              <a:t>Now it is </a:t>
            </a:r>
            <a:r>
              <a:rPr lang="en-US" dirty="0"/>
              <a:t>installed with </a:t>
            </a:r>
            <a:r>
              <a:rPr lang="en-US" dirty="0" err="1"/>
              <a:t>MarlinTPC</a:t>
            </a:r>
            <a:endParaRPr lang="en-US" dirty="0"/>
          </a:p>
          <a:p>
            <a:pPr lvl="1"/>
            <a:r>
              <a:rPr lang="en-US" dirty="0"/>
              <a:t>Straightforward to use it with MICROMEGAS </a:t>
            </a:r>
            <a:r>
              <a:rPr lang="en-US" dirty="0" smtClean="0"/>
              <a:t>data ;-)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514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Run on 2010 data </a:t>
            </a:r>
          </a:p>
          <a:p>
            <a:pPr lvl="1"/>
            <a:r>
              <a:rPr lang="en-US" dirty="0" smtClean="0"/>
              <a:t>Able to reconstruct Pulses, Hits (without PRF)</a:t>
            </a:r>
          </a:p>
          <a:p>
            <a:pPr lvl="1"/>
            <a:r>
              <a:rPr lang="en-US" dirty="0" smtClean="0"/>
              <a:t>Able to reconstruct tracks with the </a:t>
            </a:r>
            <a:r>
              <a:rPr lang="en-US" dirty="0" err="1" smtClean="0"/>
              <a:t>KalmanFilter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See tracks with </a:t>
            </a:r>
            <a:r>
              <a:rPr lang="en-US" dirty="0" err="1" smtClean="0"/>
              <a:t>CEDViewer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5400"/>
            <a:ext cx="8129588" cy="531813"/>
          </a:xfrm>
        </p:spPr>
        <p:txBody>
          <a:bodyPr/>
          <a:lstStyle/>
          <a:p>
            <a:r>
              <a:rPr lang="en-US" dirty="0" smtClean="0"/>
              <a:t>Typical Processor sequence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764704"/>
            <a:ext cx="6768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&lt;execute&gt;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MyAIDAProcessor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MyConditionsProcessor</a:t>
            </a:r>
            <a:r>
              <a:rPr lang="en-US" sz="1600" dirty="0"/>
              <a:t>"/&gt;</a:t>
            </a:r>
          </a:p>
          <a:p>
            <a:r>
              <a:rPr lang="en-US" sz="1600" dirty="0" smtClean="0"/>
              <a:t>  &lt;</a:t>
            </a:r>
            <a:r>
              <a:rPr lang="en-US" sz="1600" dirty="0"/>
              <a:t>processor name="</a:t>
            </a:r>
            <a:r>
              <a:rPr lang="en-US" sz="1600" dirty="0" err="1"/>
              <a:t>MyAFTERRawDataConverterProcessor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MyPedestalSubtractorProcessor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MyPulseFinderProcessor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MyChannelMapperProcessor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MyHitTrackFinderTopoProcessor</a:t>
            </a:r>
            <a:r>
              <a:rPr lang="en-US" sz="1600" dirty="0"/>
              <a:t>"/&gt;  </a:t>
            </a:r>
          </a:p>
          <a:p>
            <a:r>
              <a:rPr lang="en-US" sz="1600" dirty="0"/>
              <a:t>  &lt;!--processor name="</a:t>
            </a:r>
            <a:r>
              <a:rPr lang="en-US" sz="1600" dirty="0" err="1"/>
              <a:t>MyRowBasedHitFinderProcessor</a:t>
            </a:r>
            <a:r>
              <a:rPr lang="en-US" sz="1600" dirty="0"/>
              <a:t>"/--&gt;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MyTrackSeederProcessor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MyTrackMakingKalmanFilterProcessor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&lt;!--processor name="</a:t>
            </a:r>
            <a:r>
              <a:rPr lang="en-US" sz="1600" dirty="0" err="1"/>
              <a:t>MyTrackerRawViewer</a:t>
            </a:r>
            <a:r>
              <a:rPr lang="en-US" sz="1600" dirty="0"/>
              <a:t>"/--&gt;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MyRootFileProcessor</a:t>
            </a:r>
            <a:r>
              <a:rPr lang="en-US" sz="1600" dirty="0"/>
              <a:t>"/&gt;</a:t>
            </a:r>
          </a:p>
          <a:p>
            <a:r>
              <a:rPr lang="en-US" sz="1600" dirty="0"/>
              <a:t>  &lt;processor name="</a:t>
            </a:r>
            <a:r>
              <a:rPr lang="en-US" sz="1600" dirty="0" err="1"/>
              <a:t>MyLCIOOutputProcessor</a:t>
            </a:r>
            <a:r>
              <a:rPr lang="en-US" sz="1600" dirty="0"/>
              <a:t>"/&gt; </a:t>
            </a:r>
          </a:p>
        </p:txBody>
      </p:sp>
      <p:sp>
        <p:nvSpPr>
          <p:cNvPr id="5" name="Right Brace 4"/>
          <p:cNvSpPr/>
          <p:nvPr/>
        </p:nvSpPr>
        <p:spPr bwMode="auto">
          <a:xfrm>
            <a:off x="6372200" y="2492896"/>
            <a:ext cx="72008" cy="504056"/>
          </a:xfrm>
          <a:prstGeom prst="rightBrace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ounded MT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6588224" y="2606425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Currently trying both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H="1" flipV="1">
            <a:off x="6588224" y="1988840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// using the parabolic fit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H="1" flipV="1">
            <a:off x="6516216" y="2791961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  // no PRF computation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951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CEDViewer</a:t>
            </a:r>
            <a:endParaRPr lang="en-US" dirty="0"/>
          </a:p>
        </p:txBody>
      </p:sp>
      <p:pic>
        <p:nvPicPr>
          <p:cNvPr id="4" name="Content Placeholder 3" descr="CED_Aniamtion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" r="490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1052736"/>
            <a:ext cx="4031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Dete</a:t>
            </a:r>
            <a:r>
              <a:rPr lang="en-US" sz="1400" dirty="0" smtClean="0">
                <a:solidFill>
                  <a:srgbClr val="FF0000"/>
                </a:solidFill>
              </a:rPr>
              <a:t>ctor not at the right place, due to wrong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</a:t>
            </a:r>
            <a:r>
              <a:rPr lang="en-US" sz="1400" dirty="0" smtClean="0">
                <a:solidFill>
                  <a:srgbClr val="FF0000"/>
                </a:solidFill>
              </a:rPr>
              <a:t>umbering scheme in our GEAR file: fixed 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2432" y="5354052"/>
            <a:ext cx="2480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>
                <a:solidFill>
                  <a:srgbClr val="FF0000"/>
                </a:solidFill>
              </a:rPr>
              <a:t>Track Reconstruction with </a:t>
            </a:r>
          </a:p>
          <a:p>
            <a:r>
              <a:rPr lang="nl-BE" sz="1400" dirty="0" smtClean="0">
                <a:solidFill>
                  <a:srgbClr val="FF0000"/>
                </a:solidFill>
              </a:rPr>
              <a:t>Kalman Fiter works !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2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developments: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to go through all the processors of the sequence to understand what they do exactly and to optimize the various parameters for MICROMEGAS data</a:t>
            </a:r>
          </a:p>
          <a:p>
            <a:pPr lvl="1"/>
            <a:r>
              <a:rPr lang="en-US" dirty="0" smtClean="0"/>
              <a:t>Validate hits (</a:t>
            </a:r>
            <a:r>
              <a:rPr lang="en-US" dirty="0" err="1" smtClean="0"/>
              <a:t>e.g</a:t>
            </a:r>
            <a:r>
              <a:rPr lang="en-US" dirty="0" smtClean="0"/>
              <a:t> charge and time) with respect to our usual reconstruction code</a:t>
            </a:r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 smtClean="0"/>
              <a:t>“PRF Processor</a:t>
            </a:r>
            <a:r>
              <a:rPr lang="en-US" dirty="0" smtClean="0"/>
              <a:t>” in </a:t>
            </a:r>
            <a:r>
              <a:rPr lang="en-US" dirty="0" err="1" smtClean="0"/>
              <a:t>MarlinTPC</a:t>
            </a:r>
            <a:r>
              <a:rPr lang="en-US" dirty="0" smtClean="0"/>
              <a:t> </a:t>
            </a:r>
            <a:r>
              <a:rPr lang="en-US" dirty="0" smtClean="0"/>
              <a:t>to reconstruct correctly hit position</a:t>
            </a:r>
          </a:p>
          <a:p>
            <a:r>
              <a:rPr lang="en-US" dirty="0" smtClean="0"/>
              <a:t>And </a:t>
            </a:r>
            <a:r>
              <a:rPr lang="en-US" dirty="0" smtClean="0"/>
              <a:t>repeat the analysis performed in the past with FTPC with </a:t>
            </a:r>
            <a:r>
              <a:rPr lang="en-US" dirty="0" err="1" smtClean="0"/>
              <a:t>MarlinTPC</a:t>
            </a:r>
            <a:r>
              <a:rPr lang="en-US" dirty="0" smtClean="0"/>
              <a:t> </a:t>
            </a:r>
            <a:r>
              <a:rPr lang="en-US" dirty="0" smtClean="0"/>
              <a:t>to get spatial resolution, etc.</a:t>
            </a:r>
          </a:p>
          <a:p>
            <a:endParaRPr lang="en-US" smtClean="0"/>
          </a:p>
          <a:p>
            <a:r>
              <a:rPr lang="en-US" smtClean="0"/>
              <a:t>Produce </a:t>
            </a:r>
            <a:r>
              <a:rPr lang="en-US"/>
              <a:t>correct channel mapping in LCIO format for 2011 and future data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8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8">
      <a:dk1>
        <a:srgbClr val="000000"/>
      </a:dk1>
      <a:lt1>
        <a:srgbClr val="FFFFFF"/>
      </a:lt1>
      <a:dk2>
        <a:srgbClr val="FF0000"/>
      </a:dk2>
      <a:lt2>
        <a:srgbClr val="777777"/>
      </a:lt2>
      <a:accent1>
        <a:srgbClr val="FFFF39"/>
      </a:accent1>
      <a:accent2>
        <a:srgbClr val="800000"/>
      </a:accent2>
      <a:accent3>
        <a:srgbClr val="FFFFFF"/>
      </a:accent3>
      <a:accent4>
        <a:srgbClr val="000000"/>
      </a:accent4>
      <a:accent5>
        <a:srgbClr val="FFFFAE"/>
      </a:accent5>
      <a:accent6>
        <a:srgbClr val="730000"/>
      </a:accent6>
      <a:hlink>
        <a:srgbClr val="1900B2"/>
      </a:hlink>
      <a:folHlink>
        <a:srgbClr val="AE00A2"/>
      </a:folHlink>
    </a:clrScheme>
    <a:fontScheme name="Blank Presentation">
      <a:majorFont>
        <a:latin typeface="Arial Rounded MT Bol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FF0000"/>
        </a:dk2>
        <a:lt2>
          <a:srgbClr val="777777"/>
        </a:lt2>
        <a:accent1>
          <a:srgbClr val="FFFF39"/>
        </a:accent1>
        <a:accent2>
          <a:srgbClr val="800000"/>
        </a:accent2>
        <a:accent3>
          <a:srgbClr val="FFFFFF"/>
        </a:accent3>
        <a:accent4>
          <a:srgbClr val="000000"/>
        </a:accent4>
        <a:accent5>
          <a:srgbClr val="FFFFAE"/>
        </a:accent5>
        <a:accent6>
          <a:srgbClr val="730000"/>
        </a:accent6>
        <a:hlink>
          <a:srgbClr val="1900B2"/>
        </a:hlink>
        <a:folHlink>
          <a:srgbClr val="AE00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16661</TotalTime>
  <Words>527</Words>
  <Application>Microsoft Macintosh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First Experience of MICROMEGAS data analysis with MarlinTPC</vt:lpstr>
      <vt:lpstr>MarlinTPC installation</vt:lpstr>
      <vt:lpstr>KalTest and KalDet</vt:lpstr>
      <vt:lpstr>Status</vt:lpstr>
      <vt:lpstr>Typical Processor sequence</vt:lpstr>
      <vt:lpstr>CEDViewer</vt:lpstr>
      <vt:lpstr>Ongoing developments: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Status of All Loaded Staves</dc:title>
  <cp:lastModifiedBy>Gilles De Lentdecker</cp:lastModifiedBy>
  <cp:revision>484</cp:revision>
  <cp:lastPrinted>2009-03-15T20:44:02Z</cp:lastPrinted>
  <dcterms:created xsi:type="dcterms:W3CDTF">2011-03-21T13:32:34Z</dcterms:created>
  <dcterms:modified xsi:type="dcterms:W3CDTF">2012-02-02T12:59:34Z</dcterms:modified>
</cp:coreProperties>
</file>