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Microsoft___1.bin" ContentType="application/vnd.openxmlformats-officedocument.oleObject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  <p:sldMasterId id="2147483708" r:id="rId2"/>
  </p:sldMasterIdLst>
  <p:notesMasterIdLst>
    <p:notesMasterId r:id="rId13"/>
  </p:notesMasterIdLst>
  <p:handoutMasterIdLst>
    <p:handoutMasterId r:id="rId14"/>
  </p:handoutMasterIdLst>
  <p:sldIdLst>
    <p:sldId id="411" r:id="rId3"/>
    <p:sldId id="387" r:id="rId4"/>
    <p:sldId id="403" r:id="rId5"/>
    <p:sldId id="404" r:id="rId6"/>
    <p:sldId id="405" r:id="rId7"/>
    <p:sldId id="406" r:id="rId8"/>
    <p:sldId id="407" r:id="rId9"/>
    <p:sldId id="408" r:id="rId10"/>
    <p:sldId id="409" r:id="rId11"/>
    <p:sldId id="410" r:id="rId12"/>
  </p:sldIdLst>
  <p:sldSz cx="9144000" cy="6858000" type="screen4x3"/>
  <p:notesSz cx="6858000" cy="9144000"/>
  <p:defaultTextStyle>
    <a:defPPr>
      <a:defRPr lang="ja-JP"/>
    </a:defPPr>
    <a:lvl1pPr marL="0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1pPr>
    <a:lvl2pPr marL="436298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2pPr>
    <a:lvl3pPr marL="872593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3pPr>
    <a:lvl4pPr marL="1308891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4pPr>
    <a:lvl5pPr marL="1745188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5pPr>
    <a:lvl6pPr marL="2181484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2617780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3054078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3490374" algn="l" defTabSz="436298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0080"/>
    <a:srgbClr val="FF6FCF"/>
    <a:srgbClr val="FF00FF"/>
    <a:srgbClr val="FF8000"/>
    <a:srgbClr val="FFFF00"/>
    <a:srgbClr val="80FF00"/>
    <a:srgbClr val="00FF00"/>
    <a:srgbClr val="00FF80"/>
    <a:srgbClr val="00FF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92" autoAdjust="0"/>
  </p:normalViewPr>
  <p:slideViewPr>
    <p:cSldViewPr snapToGrid="0" snapToObjects="1">
      <p:cViewPr varScale="1">
        <p:scale>
          <a:sx n="95" d="100"/>
          <a:sy n="95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FD34E-B2D0-1D4A-BED8-F1F6EADD83AB}" type="datetimeFigureOut">
              <a:rPr kumimoji="1" lang="ja-JP" altLang="en-US" smtClean="0"/>
              <a:t>12/05/24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CF5EE-7AF0-A746-B976-29EA608DEC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188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B2FCE-EAAE-2844-8A80-31AAFD752D15}" type="datetimeFigureOut">
              <a:rPr kumimoji="1" lang="ja-JP" altLang="en-US" smtClean="0"/>
              <a:t>12/05/24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0E82-0CEB-EC4E-8B36-C01CF71CA1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79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1pPr>
    <a:lvl2pPr marL="436298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2pPr>
    <a:lvl3pPr marL="872593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3pPr>
    <a:lvl4pPr marL="1308891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4pPr>
    <a:lvl5pPr marL="1745188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5pPr>
    <a:lvl6pPr marL="2181484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6pPr>
    <a:lvl7pPr marL="2617780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7pPr>
    <a:lvl8pPr marL="3054078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8pPr>
    <a:lvl9pPr marL="3490374" algn="l" defTabSz="436298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C8676-B51D-1747-BF0E-85D15FF6A21B}" type="slidenum">
              <a:rPr lang="en-US" altLang="ja-JP">
                <a:solidFill>
                  <a:prstClr val="black"/>
                </a:solidFill>
              </a:rPr>
              <a:pPr/>
              <a:t>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833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07" tIns="45203" rIns="90407" bIns="45203"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10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2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3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4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5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6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7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8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54B11-FE8C-7F49-8356-F2D2D4CE4D16}" type="slidenum">
              <a:rPr lang="en-US" altLang="ja-JP">
                <a:solidFill>
                  <a:prstClr val="black"/>
                </a:solidFill>
                <a:latin typeface="Calibri"/>
                <a:ea typeface="ＭＳ Ｐゴシック"/>
              </a:rPr>
              <a:pPr/>
              <a:t>9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88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8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2996"/>
            <a:ext cx="5030278" cy="4114726"/>
          </a:xfrm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3" y="2130430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2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36298" indent="0" algn="ctr">
              <a:buNone/>
              <a:defRPr/>
            </a:lvl2pPr>
            <a:lvl3pPr marL="872593" indent="0" algn="ctr">
              <a:buNone/>
              <a:defRPr/>
            </a:lvl3pPr>
            <a:lvl4pPr marL="1308891" indent="0" algn="ctr">
              <a:buNone/>
              <a:defRPr/>
            </a:lvl4pPr>
            <a:lvl5pPr marL="1745188" indent="0" algn="ctr">
              <a:buNone/>
              <a:defRPr/>
            </a:lvl5pPr>
            <a:lvl6pPr marL="2181484" indent="0" algn="ctr">
              <a:buNone/>
              <a:defRPr/>
            </a:lvl6pPr>
            <a:lvl7pPr marL="2617780" indent="0" algn="ctr">
              <a:buNone/>
              <a:defRPr/>
            </a:lvl7pPr>
            <a:lvl8pPr marL="3054078" indent="0" algn="ctr">
              <a:buNone/>
              <a:defRPr/>
            </a:lvl8pPr>
            <a:lvl9pPr marL="3490374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FAF51-3296-F84B-A919-62209ACFC75A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049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D792B-5FE6-B642-B230-95122FEC0197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7528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3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789CD-E910-E840-8499-C4B13795E326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34923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130427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36387" indent="0" algn="ctr">
              <a:buNone/>
              <a:defRPr/>
            </a:lvl2pPr>
            <a:lvl3pPr marL="872774" indent="0" algn="ctr">
              <a:buNone/>
              <a:defRPr/>
            </a:lvl3pPr>
            <a:lvl4pPr marL="1309162" indent="0" algn="ctr">
              <a:buNone/>
              <a:defRPr/>
            </a:lvl4pPr>
            <a:lvl5pPr marL="1745549" indent="0" algn="ctr">
              <a:buNone/>
              <a:defRPr/>
            </a:lvl5pPr>
            <a:lvl6pPr marL="2181936" indent="0" algn="ctr">
              <a:buNone/>
              <a:defRPr/>
            </a:lvl6pPr>
            <a:lvl7pPr marL="2618324" indent="0" algn="ctr">
              <a:buNone/>
              <a:defRPr/>
            </a:lvl7pPr>
            <a:lvl8pPr marL="3054712" indent="0" algn="ctr">
              <a:buNone/>
              <a:defRPr/>
            </a:lvl8pPr>
            <a:lvl9pPr marL="349109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90B99-B502-2342-8316-11013DBCF9C1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91387322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F9301-9D20-DB4A-A1F6-1FAC463206F7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2164483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1900"/>
            </a:lvl1pPr>
            <a:lvl2pPr marL="436387" indent="0">
              <a:buNone/>
              <a:defRPr sz="1700"/>
            </a:lvl2pPr>
            <a:lvl3pPr marL="872774" indent="0">
              <a:buNone/>
              <a:defRPr sz="1500"/>
            </a:lvl3pPr>
            <a:lvl4pPr marL="1309162" indent="0">
              <a:buNone/>
              <a:defRPr sz="1300"/>
            </a:lvl4pPr>
            <a:lvl5pPr marL="1745549" indent="0">
              <a:buNone/>
              <a:defRPr sz="1300"/>
            </a:lvl5pPr>
            <a:lvl6pPr marL="2181936" indent="0">
              <a:buNone/>
              <a:defRPr sz="1300"/>
            </a:lvl6pPr>
            <a:lvl7pPr marL="2618324" indent="0">
              <a:buNone/>
              <a:defRPr sz="1300"/>
            </a:lvl7pPr>
            <a:lvl8pPr marL="3054712" indent="0">
              <a:buNone/>
              <a:defRPr sz="1300"/>
            </a:lvl8pPr>
            <a:lvl9pPr marL="349109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802CE-8D9D-0B4F-89E9-C64373E59A9E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01072976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1" y="1981200"/>
            <a:ext cx="3810000" cy="4114800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DB566-5B82-0449-B714-7B29DE1034B9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160192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387" indent="0">
              <a:buNone/>
              <a:defRPr sz="1900" b="1"/>
            </a:lvl2pPr>
            <a:lvl3pPr marL="872774" indent="0">
              <a:buNone/>
              <a:defRPr sz="1700" b="1"/>
            </a:lvl3pPr>
            <a:lvl4pPr marL="1309162" indent="0">
              <a:buNone/>
              <a:defRPr sz="1500" b="1"/>
            </a:lvl4pPr>
            <a:lvl5pPr marL="1745549" indent="0">
              <a:buNone/>
              <a:defRPr sz="1500" b="1"/>
            </a:lvl5pPr>
            <a:lvl6pPr marL="2181936" indent="0">
              <a:buNone/>
              <a:defRPr sz="1500" b="1"/>
            </a:lvl6pPr>
            <a:lvl7pPr marL="2618324" indent="0">
              <a:buNone/>
              <a:defRPr sz="1500" b="1"/>
            </a:lvl7pPr>
            <a:lvl8pPr marL="3054712" indent="0">
              <a:buNone/>
              <a:defRPr sz="1500" b="1"/>
            </a:lvl8pPr>
            <a:lvl9pPr marL="3491099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6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387" indent="0">
              <a:buNone/>
              <a:defRPr sz="1900" b="1"/>
            </a:lvl2pPr>
            <a:lvl3pPr marL="872774" indent="0">
              <a:buNone/>
              <a:defRPr sz="1700" b="1"/>
            </a:lvl3pPr>
            <a:lvl4pPr marL="1309162" indent="0">
              <a:buNone/>
              <a:defRPr sz="1500" b="1"/>
            </a:lvl4pPr>
            <a:lvl5pPr marL="1745549" indent="0">
              <a:buNone/>
              <a:defRPr sz="1500" b="1"/>
            </a:lvl5pPr>
            <a:lvl6pPr marL="2181936" indent="0">
              <a:buNone/>
              <a:defRPr sz="1500" b="1"/>
            </a:lvl6pPr>
            <a:lvl7pPr marL="2618324" indent="0">
              <a:buNone/>
              <a:defRPr sz="1500" b="1"/>
            </a:lvl7pPr>
            <a:lvl8pPr marL="3054712" indent="0">
              <a:buNone/>
              <a:defRPr sz="1500" b="1"/>
            </a:lvl8pPr>
            <a:lvl9pPr marL="3491099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6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C9C0E-AF0A-BA41-9DC0-644DE86B0805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7254403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0927A-BA91-564D-936E-20300B598CE3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9020605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D9D9A-C80E-9C49-B8CD-60F5CDB7AD73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2279223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3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435104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36387" indent="0">
              <a:buNone/>
              <a:defRPr sz="1100"/>
            </a:lvl2pPr>
            <a:lvl3pPr marL="872774" indent="0">
              <a:buNone/>
              <a:defRPr sz="900"/>
            </a:lvl3pPr>
            <a:lvl4pPr marL="1309162" indent="0">
              <a:buNone/>
              <a:defRPr sz="800"/>
            </a:lvl4pPr>
            <a:lvl5pPr marL="1745549" indent="0">
              <a:buNone/>
              <a:defRPr sz="800"/>
            </a:lvl5pPr>
            <a:lvl6pPr marL="2181936" indent="0">
              <a:buNone/>
              <a:defRPr sz="800"/>
            </a:lvl6pPr>
            <a:lvl7pPr marL="2618324" indent="0">
              <a:buNone/>
              <a:defRPr sz="800"/>
            </a:lvl7pPr>
            <a:lvl8pPr marL="3054712" indent="0">
              <a:buNone/>
              <a:defRPr sz="800"/>
            </a:lvl8pPr>
            <a:lvl9pPr marL="3491099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0734D-A170-E943-B718-81BFD0E9B75D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610437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8E00E-DC77-1343-A5F0-89BA31750EA4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0492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36387" indent="0">
              <a:buNone/>
              <a:defRPr sz="2600"/>
            </a:lvl2pPr>
            <a:lvl3pPr marL="872774" indent="0">
              <a:buNone/>
              <a:defRPr sz="2300"/>
            </a:lvl3pPr>
            <a:lvl4pPr marL="1309162" indent="0">
              <a:buNone/>
              <a:defRPr sz="1900"/>
            </a:lvl4pPr>
            <a:lvl5pPr marL="1745549" indent="0">
              <a:buNone/>
              <a:defRPr sz="1900"/>
            </a:lvl5pPr>
            <a:lvl6pPr marL="2181936" indent="0">
              <a:buNone/>
              <a:defRPr sz="1900"/>
            </a:lvl6pPr>
            <a:lvl7pPr marL="2618324" indent="0">
              <a:buNone/>
              <a:defRPr sz="1900"/>
            </a:lvl7pPr>
            <a:lvl8pPr marL="3054712" indent="0">
              <a:buNone/>
              <a:defRPr sz="1900"/>
            </a:lvl8pPr>
            <a:lvl9pPr marL="3491099" indent="0">
              <a:buNone/>
              <a:defRPr sz="19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36387" indent="0">
              <a:buNone/>
              <a:defRPr sz="1100"/>
            </a:lvl2pPr>
            <a:lvl3pPr marL="872774" indent="0">
              <a:buNone/>
              <a:defRPr sz="900"/>
            </a:lvl3pPr>
            <a:lvl4pPr marL="1309162" indent="0">
              <a:buNone/>
              <a:defRPr sz="800"/>
            </a:lvl4pPr>
            <a:lvl5pPr marL="1745549" indent="0">
              <a:buNone/>
              <a:defRPr sz="800"/>
            </a:lvl5pPr>
            <a:lvl6pPr marL="2181936" indent="0">
              <a:buNone/>
              <a:defRPr sz="800"/>
            </a:lvl6pPr>
            <a:lvl7pPr marL="2618324" indent="0">
              <a:buNone/>
              <a:defRPr sz="800"/>
            </a:lvl7pPr>
            <a:lvl8pPr marL="3054712" indent="0">
              <a:buNone/>
              <a:defRPr sz="800"/>
            </a:lvl8pPr>
            <a:lvl9pPr marL="3491099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A4797-7122-E440-A01F-CE5516F57A40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05359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35CAB-0331-A943-93A0-003810DB97B4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5602576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ea typeface="ＭＳ Ｐゴシック"/>
                <a:cs typeface="ＭＳ Ｐゴシック"/>
              </a:rPr>
              <a:t>12/20/2006</a:t>
            </a:r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t>ILC-Sousei Annual Meeting @ KEK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1F712-3013-F44D-BCA7-3E0CDBE0C1AF}" type="slidenum">
              <a:rPr lang="en-US" altLang="ja-JP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‹#›</a:t>
            </a:fld>
            <a:endParaRPr lang="en-US" altLang="ja-JP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0321389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5" y="4406902"/>
            <a:ext cx="7772400" cy="136207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1900"/>
            </a:lvl1pPr>
            <a:lvl2pPr marL="436298" indent="0">
              <a:buNone/>
              <a:defRPr sz="1700"/>
            </a:lvl2pPr>
            <a:lvl3pPr marL="872593" indent="0">
              <a:buNone/>
              <a:defRPr sz="1500"/>
            </a:lvl3pPr>
            <a:lvl4pPr marL="1308891" indent="0">
              <a:buNone/>
              <a:defRPr sz="1300"/>
            </a:lvl4pPr>
            <a:lvl5pPr marL="1745188" indent="0">
              <a:buNone/>
              <a:defRPr sz="1300"/>
            </a:lvl5pPr>
            <a:lvl6pPr marL="2181484" indent="0">
              <a:buNone/>
              <a:defRPr sz="1300"/>
            </a:lvl6pPr>
            <a:lvl7pPr marL="2617780" indent="0">
              <a:buNone/>
              <a:defRPr sz="1300"/>
            </a:lvl7pPr>
            <a:lvl8pPr marL="3054078" indent="0">
              <a:buNone/>
              <a:defRPr sz="1300"/>
            </a:lvl8pPr>
            <a:lvl9pPr marL="3490374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89775-4D01-8B48-879C-ABD737E379DF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6345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1" y="1981200"/>
            <a:ext cx="3810000" cy="4114800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4A8DE-AC0D-D646-8561-BBDB40C03185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73361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298" indent="0">
              <a:buNone/>
              <a:defRPr sz="1900" b="1"/>
            </a:lvl2pPr>
            <a:lvl3pPr marL="872593" indent="0">
              <a:buNone/>
              <a:defRPr sz="1700" b="1"/>
            </a:lvl3pPr>
            <a:lvl4pPr marL="1308891" indent="0">
              <a:buNone/>
              <a:defRPr sz="1500" b="1"/>
            </a:lvl4pPr>
            <a:lvl5pPr marL="1745188" indent="0">
              <a:buNone/>
              <a:defRPr sz="1500" b="1"/>
            </a:lvl5pPr>
            <a:lvl6pPr marL="2181484" indent="0">
              <a:buNone/>
              <a:defRPr sz="1500" b="1"/>
            </a:lvl6pPr>
            <a:lvl7pPr marL="2617780" indent="0">
              <a:buNone/>
              <a:defRPr sz="1500" b="1"/>
            </a:lvl7pPr>
            <a:lvl8pPr marL="3054078" indent="0">
              <a:buNone/>
              <a:defRPr sz="1500" b="1"/>
            </a:lvl8pPr>
            <a:lvl9pPr marL="3490374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0" y="1535117"/>
            <a:ext cx="4041776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298" indent="0">
              <a:buNone/>
              <a:defRPr sz="1900" b="1"/>
            </a:lvl2pPr>
            <a:lvl3pPr marL="872593" indent="0">
              <a:buNone/>
              <a:defRPr sz="1700" b="1"/>
            </a:lvl3pPr>
            <a:lvl4pPr marL="1308891" indent="0">
              <a:buNone/>
              <a:defRPr sz="1500" b="1"/>
            </a:lvl4pPr>
            <a:lvl5pPr marL="1745188" indent="0">
              <a:buNone/>
              <a:defRPr sz="1500" b="1"/>
            </a:lvl5pPr>
            <a:lvl6pPr marL="2181484" indent="0">
              <a:buNone/>
              <a:defRPr sz="1500" b="1"/>
            </a:lvl6pPr>
            <a:lvl7pPr marL="2617780" indent="0">
              <a:buNone/>
              <a:defRPr sz="1500" b="1"/>
            </a:lvl7pPr>
            <a:lvl8pPr marL="3054078" indent="0">
              <a:buNone/>
              <a:defRPr sz="1500" b="1"/>
            </a:lvl8pPr>
            <a:lvl9pPr marL="3490374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0" y="2174877"/>
            <a:ext cx="4041776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F18E9-375C-A24D-8C71-BB862608FE33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8240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1CA58-652D-D94E-A346-652DDE5E8E70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0076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ABB48-957C-3642-A468-E571BE69E3E7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177050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36298" indent="0">
              <a:buNone/>
              <a:defRPr sz="1100"/>
            </a:lvl2pPr>
            <a:lvl3pPr marL="872593" indent="0">
              <a:buNone/>
              <a:defRPr sz="900"/>
            </a:lvl3pPr>
            <a:lvl4pPr marL="1308891" indent="0">
              <a:buNone/>
              <a:defRPr sz="800"/>
            </a:lvl4pPr>
            <a:lvl5pPr marL="1745188" indent="0">
              <a:buNone/>
              <a:defRPr sz="800"/>
            </a:lvl5pPr>
            <a:lvl6pPr marL="2181484" indent="0">
              <a:buNone/>
              <a:defRPr sz="800"/>
            </a:lvl6pPr>
            <a:lvl7pPr marL="2617780" indent="0">
              <a:buNone/>
              <a:defRPr sz="800"/>
            </a:lvl7pPr>
            <a:lvl8pPr marL="3054078" indent="0">
              <a:buNone/>
              <a:defRPr sz="800"/>
            </a:lvl8pPr>
            <a:lvl9pPr marL="3490374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C613-DEEF-124A-AD81-8AEC7AE7356A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5214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36298" indent="0">
              <a:buNone/>
              <a:defRPr sz="2600"/>
            </a:lvl2pPr>
            <a:lvl3pPr marL="872593" indent="0">
              <a:buNone/>
              <a:defRPr sz="2300"/>
            </a:lvl3pPr>
            <a:lvl4pPr marL="1308891" indent="0">
              <a:buNone/>
              <a:defRPr sz="1900"/>
            </a:lvl4pPr>
            <a:lvl5pPr marL="1745188" indent="0">
              <a:buNone/>
              <a:defRPr sz="1900"/>
            </a:lvl5pPr>
            <a:lvl6pPr marL="2181484" indent="0">
              <a:buNone/>
              <a:defRPr sz="1900"/>
            </a:lvl6pPr>
            <a:lvl7pPr marL="2617780" indent="0">
              <a:buNone/>
              <a:defRPr sz="1900"/>
            </a:lvl7pPr>
            <a:lvl8pPr marL="3054078" indent="0">
              <a:buNone/>
              <a:defRPr sz="1900"/>
            </a:lvl8pPr>
            <a:lvl9pPr marL="3490374" indent="0">
              <a:buNone/>
              <a:defRPr sz="19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36298" indent="0">
              <a:buNone/>
              <a:defRPr sz="1100"/>
            </a:lvl2pPr>
            <a:lvl3pPr marL="872593" indent="0">
              <a:buNone/>
              <a:defRPr sz="900"/>
            </a:lvl3pPr>
            <a:lvl4pPr marL="1308891" indent="0">
              <a:buNone/>
              <a:defRPr sz="800"/>
            </a:lvl4pPr>
            <a:lvl5pPr marL="1745188" indent="0">
              <a:buNone/>
              <a:defRPr sz="800"/>
            </a:lvl5pPr>
            <a:lvl6pPr marL="2181484" indent="0">
              <a:buNone/>
              <a:defRPr sz="800"/>
            </a:lvl6pPr>
            <a:lvl7pPr marL="2617780" indent="0">
              <a:buNone/>
              <a:defRPr sz="800"/>
            </a:lvl7pPr>
            <a:lvl8pPr marL="3054078" indent="0">
              <a:buNone/>
              <a:defRPr sz="800"/>
            </a:lvl8pPr>
            <a:lvl9pPr marL="3490374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2012/May/25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</a:rPr>
              <a:t>ILD WS@Kyushu Univ.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DEC41-0E2B-7548-8057-132248961C28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89822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3" y="609601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59" tIns="43630" rIns="87259" bIns="436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883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3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59" tIns="43630" rIns="87259" bIns="436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883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2" y="6248401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59" tIns="43630" rIns="87259" bIns="43630" numCol="1" anchor="t" anchorCtr="0" compatLnSpc="1">
            <a:prstTxWarp prst="textNoShape">
              <a:avLst/>
            </a:prstTxWarp>
          </a:bodyPr>
          <a:lstStyle>
            <a:lvl1pPr>
              <a:defRPr sz="1300" b="0" i="1"/>
            </a:lvl1pPr>
          </a:lstStyle>
          <a:p>
            <a:pPr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83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2" y="6248401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59" tIns="43630" rIns="87259" bIns="43630" numCol="1" anchor="t" anchorCtr="0" compatLnSpc="1">
            <a:prstTxWarp prst="textNoShape">
              <a:avLst/>
            </a:prstTxWarp>
          </a:bodyPr>
          <a:lstStyle>
            <a:lvl1pPr algn="ctr">
              <a:defRPr sz="1300" b="0" i="1"/>
            </a:lvl1pPr>
          </a:lstStyle>
          <a:p>
            <a:pPr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83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1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59" tIns="43630" rIns="87259" bIns="43630" numCol="1" anchor="t" anchorCtr="0" compatLnSpc="1">
            <a:prstTxWarp prst="textNoShape">
              <a:avLst/>
            </a:prstTxWarp>
          </a:bodyPr>
          <a:lstStyle>
            <a:lvl1pPr algn="r">
              <a:defRPr sz="1300" b="0" i="1"/>
            </a:lvl1pPr>
          </a:lstStyle>
          <a:p>
            <a:pPr defTabSz="872593" fontAlgn="base">
              <a:spcBef>
                <a:spcPct val="0"/>
              </a:spcBef>
              <a:spcAft>
                <a:spcPct val="0"/>
              </a:spcAft>
            </a:pPr>
            <a:fld id="{02E3A68A-117A-1A4A-9446-2B58021863CF}" type="slidenum">
              <a:rPr lang="ja-JP" altLang="en-US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44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36298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872593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08891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745188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27222" indent="-327222" algn="l" rtl="0" fontAlgn="base">
        <a:spcBef>
          <a:spcPct val="20000"/>
        </a:spcBef>
        <a:spcAft>
          <a:spcPct val="0"/>
        </a:spcAft>
        <a:buChar char="•"/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08983" indent="-272685" algn="l" rtl="0" fontAlgn="base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0743" indent="-218149" algn="l" rtl="0" fontAlgn="base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27039" indent="-218149" algn="l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63336" indent="-218149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99633" indent="-218149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35930" indent="-218149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72226" indent="-218149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08523" indent="-218149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298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593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8891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188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1484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7780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4078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0374" algn="l" defTabSz="436298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609601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77" tIns="43639" rIns="87277" bIns="436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1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77" tIns="43639" rIns="87277" bIns="436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1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77" tIns="43639" rIns="87277" bIns="43639" numCol="1" anchor="t" anchorCtr="0" compatLnSpc="1">
            <a:prstTxWarp prst="textNoShape">
              <a:avLst/>
            </a:prstTxWarp>
          </a:bodyPr>
          <a:lstStyle>
            <a:lvl1pPr>
              <a:defRPr sz="1300" i="1">
                <a:ea typeface="+mn-ea"/>
                <a:cs typeface="+mn-cs"/>
              </a:defRPr>
            </a:lvl1pPr>
          </a:lstStyle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/>
              </a:rPr>
              <a:t>12/20/2006</a:t>
            </a:r>
            <a:endParaRPr lang="en-US" altLang="ja-JP" smtClean="0">
              <a:solidFill>
                <a:srgbClr val="000000"/>
              </a:solidFill>
              <a:latin typeface="Times New Roman" charset="0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1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77" tIns="43639" rIns="87277" bIns="43639" numCol="1" anchor="t" anchorCtr="0" compatLnSpc="1">
            <a:prstTxWarp prst="textNoShape">
              <a:avLst/>
            </a:prstTxWarp>
          </a:bodyPr>
          <a:lstStyle>
            <a:lvl1pPr algn="ctr">
              <a:defRPr sz="1300" i="1">
                <a:ea typeface="+mn-ea"/>
                <a:cs typeface="+mn-cs"/>
              </a:defRPr>
            </a:lvl1pPr>
          </a:lstStyle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/>
              </a:rPr>
              <a:t>ILC-Sousei Annual Meeting @ KEK</a:t>
            </a:r>
            <a:endParaRPr lang="en-US" altLang="ja-JP" smtClean="0">
              <a:solidFill>
                <a:srgbClr val="000000"/>
              </a:solidFill>
              <a:latin typeface="Times New Roman" charset="0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1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7277" tIns="43639" rIns="87277" bIns="43639" numCol="1" anchor="t" anchorCtr="0" compatLnSpc="1">
            <a:prstTxWarp prst="textNoShape">
              <a:avLst/>
            </a:prstTxWarp>
          </a:bodyPr>
          <a:lstStyle>
            <a:lvl1pPr algn="r">
              <a:defRPr sz="1300" i="1">
                <a:ea typeface="+mn-ea"/>
                <a:cs typeface="+mn-cs"/>
              </a:defRPr>
            </a:lvl1pPr>
          </a:lstStyle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fld id="{797CF763-2014-AF49-972F-01A31552A492}" type="slidenum">
              <a:rPr lang="en-US" altLang="ja-JP" smtClean="0">
                <a:solidFill>
                  <a:srgbClr val="000000"/>
                </a:solidFill>
                <a:latin typeface="Times New Roman" charset="0"/>
                <a:ea typeface="ＭＳ Ｐゴシック"/>
                <a:cs typeface="ＭＳ Ｐゴシック"/>
              </a:rPr>
              <a:pPr defTabSz="872774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mtClean="0">
              <a:solidFill>
                <a:srgbClr val="000000"/>
              </a:solidFill>
              <a:latin typeface="Times New Roman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5646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xmlns:p14="http://schemas.microsoft.com/office/powerpoint/2010/main"/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36387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872774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09162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745549" algn="ctr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27290" indent="-327290" algn="l" rtl="0" fontAlgn="base">
        <a:spcBef>
          <a:spcPct val="20000"/>
        </a:spcBef>
        <a:spcAft>
          <a:spcPct val="0"/>
        </a:spcAft>
        <a:buChar char="•"/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09129" indent="-272742" algn="l" rtl="0" fontAlgn="base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0968" indent="-218194" algn="l" rtl="0" fontAlgn="base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27355" indent="-218194" algn="l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63743" indent="-218194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00130" indent="-218194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36518" indent="-218194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72905" indent="-218194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09293" indent="-218194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387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774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162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549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1936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8324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4712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1099" algn="l" defTabSz="436387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oleObject" Target="../embeddings/Microsoft___1.bin"/><Relationship Id="rId7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LD_1108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" y="1"/>
            <a:ext cx="9142472" cy="6470316"/>
          </a:xfrm>
          <a:prstGeom prst="rect">
            <a:avLst/>
          </a:prstGeom>
        </p:spPr>
      </p:pic>
      <p:sp>
        <p:nvSpPr>
          <p:cNvPr id="782340" name="Rectangle 4"/>
          <p:cNvSpPr>
            <a:spLocks noChangeArrowheads="1"/>
          </p:cNvSpPr>
          <p:nvPr/>
        </p:nvSpPr>
        <p:spPr bwMode="auto">
          <a:xfrm>
            <a:off x="0" y="1828801"/>
            <a:ext cx="304800" cy="50292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tint val="1019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277" tIns="43639" rIns="87277" bIns="43639" anchor="ctr"/>
          <a:lstStyle/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endParaRPr lang="ja-JP" altLang="en-US" sz="2300">
              <a:solidFill>
                <a:srgbClr val="000000"/>
              </a:solidFill>
              <a:latin typeface="Times New Roman" charset="0"/>
              <a:ea typeface="ＭＳ 明朝" charset="0"/>
              <a:cs typeface="ＭＳ 明朝" charset="0"/>
            </a:endParaRPr>
          </a:p>
        </p:txBody>
      </p:sp>
      <p:sp>
        <p:nvSpPr>
          <p:cNvPr id="782341" name="Text Box 5"/>
          <p:cNvSpPr txBox="1">
            <a:spLocks noChangeArrowheads="1"/>
          </p:cNvSpPr>
          <p:nvPr/>
        </p:nvSpPr>
        <p:spPr bwMode="auto">
          <a:xfrm>
            <a:off x="395289" y="160341"/>
            <a:ext cx="8748711" cy="73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77" tIns="43639" rIns="87277" bIns="43639">
            <a:spAutoFit/>
          </a:bodyPr>
          <a:lstStyle/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dirty="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Simulation of the Hybrid ECAL</a:t>
            </a:r>
          </a:p>
        </p:txBody>
      </p:sp>
      <p:sp>
        <p:nvSpPr>
          <p:cNvPr id="782342" name="Rectangle 6"/>
          <p:cNvSpPr>
            <a:spLocks noChangeArrowheads="1"/>
          </p:cNvSpPr>
          <p:nvPr/>
        </p:nvSpPr>
        <p:spPr bwMode="auto">
          <a:xfrm>
            <a:off x="0" y="1752601"/>
            <a:ext cx="9144000" cy="76200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tint val="1019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277" tIns="43639" rIns="87277" bIns="43639" anchor="ctr"/>
          <a:lstStyle/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endParaRPr lang="ja-JP" altLang="en-US" sz="2300">
              <a:solidFill>
                <a:srgbClr val="000000"/>
              </a:solidFill>
              <a:latin typeface="Times New Roman" charset="0"/>
              <a:ea typeface="ＭＳ 明朝" charset="0"/>
              <a:cs typeface="ＭＳ 明朝" charset="0"/>
            </a:endParaRPr>
          </a:p>
        </p:txBody>
      </p:sp>
      <p:sp>
        <p:nvSpPr>
          <p:cNvPr id="782343" name="Rectangle 7"/>
          <p:cNvSpPr>
            <a:spLocks noChangeArrowheads="1"/>
          </p:cNvSpPr>
          <p:nvPr/>
        </p:nvSpPr>
        <p:spPr bwMode="auto">
          <a:xfrm>
            <a:off x="0" y="0"/>
            <a:ext cx="304800" cy="1752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019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7277" tIns="43639" rIns="87277" bIns="43639" anchor="ctr"/>
          <a:lstStyle/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endParaRPr lang="ja-JP" altLang="en-US" sz="2300">
              <a:solidFill>
                <a:srgbClr val="000000"/>
              </a:solidFill>
              <a:latin typeface="Times New Roman" charset="0"/>
              <a:ea typeface="ＭＳ 明朝" charset="0"/>
              <a:cs typeface="ＭＳ 明朝" charset="0"/>
            </a:endParaRPr>
          </a:p>
        </p:txBody>
      </p:sp>
      <p:sp>
        <p:nvSpPr>
          <p:cNvPr id="782344" name="Text Box 8"/>
          <p:cNvSpPr txBox="1">
            <a:spLocks noChangeArrowheads="1"/>
          </p:cNvSpPr>
          <p:nvPr/>
        </p:nvSpPr>
        <p:spPr bwMode="auto">
          <a:xfrm>
            <a:off x="326266" y="4609098"/>
            <a:ext cx="6969321" cy="208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7277" tIns="43639" rIns="87277" bIns="43639">
            <a:spAutoFit/>
          </a:bodyPr>
          <a:lstStyle/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ILD Workshop @ Kyushu University</a:t>
            </a:r>
          </a:p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May 23</a:t>
            </a:r>
            <a:r>
              <a:rPr lang="en-US" altLang="ja-JP" sz="2600" baseline="300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rd</a:t>
            </a: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-25</a:t>
            </a:r>
            <a:r>
              <a:rPr lang="en-US" altLang="ja-JP" sz="2600" baseline="300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</a:t>
            </a: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2012</a:t>
            </a:r>
          </a:p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endParaRPr lang="en-US" altLang="ja-JP" sz="2600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Tamaki Yoshioka and </a:t>
            </a:r>
            <a:r>
              <a:rPr lang="en-US" altLang="ja-JP" sz="2600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Hiraku</a:t>
            </a: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Ueno </a:t>
            </a:r>
          </a:p>
          <a:p>
            <a:pPr defTabSz="87277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Kyushu University</a:t>
            </a:r>
          </a:p>
        </p:txBody>
      </p:sp>
      <p:pic>
        <p:nvPicPr>
          <p:cNvPr id="14" name="図 13" descr="logo3.gif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434" y="5282774"/>
            <a:ext cx="1390843" cy="157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90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10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Summary and Future Plans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9402" y="1203407"/>
            <a:ext cx="8804601" cy="5043333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327290" indent="-327290">
              <a:buFont typeface="Arial"/>
              <a:buChar char="•"/>
            </a:pPr>
            <a:r>
              <a:rPr lang="en-US" altLang="ja-JP" sz="2300" dirty="0"/>
              <a:t>We have established a calibration method for the Hybrid ECAL. </a:t>
            </a:r>
          </a:p>
          <a:p>
            <a:r>
              <a:rPr lang="en-US" altLang="ja-JP" sz="2300" dirty="0">
                <a:sym typeface="Wingdings"/>
              </a:rPr>
              <a:t>	 Will look for another better method.</a:t>
            </a:r>
          </a:p>
          <a:p>
            <a:endParaRPr lang="en-US" altLang="ja-JP" sz="2300" dirty="0">
              <a:sym typeface="Wingdings"/>
            </a:endParaRPr>
          </a:p>
          <a:p>
            <a:pPr marL="327290" indent="-327290">
              <a:buFont typeface="Arial"/>
              <a:buChar char="•"/>
            </a:pPr>
            <a:r>
              <a:rPr lang="en-US" altLang="ja-JP" sz="2300" dirty="0">
                <a:sym typeface="Wingdings"/>
              </a:rPr>
              <a:t>We have evaluated the jet energy resolution for Z-pole events.</a:t>
            </a:r>
          </a:p>
          <a:p>
            <a:pPr lvl="1"/>
            <a:r>
              <a:rPr lang="en-US" altLang="ja-JP" sz="2300" dirty="0">
                <a:sym typeface="Wingdings"/>
              </a:rPr>
              <a:t>Hybrid ECAL works well.</a:t>
            </a:r>
          </a:p>
          <a:p>
            <a:pPr marL="327290" indent="-327290">
              <a:buFont typeface="Arial"/>
              <a:buChar char="•"/>
            </a:pPr>
            <a:endParaRPr lang="en-US" altLang="ja-JP" sz="2300" dirty="0">
              <a:sym typeface="Wingdings"/>
            </a:endParaRPr>
          </a:p>
          <a:p>
            <a:pPr marL="327290" indent="-327290">
              <a:buFont typeface="Arial"/>
              <a:buChar char="•"/>
            </a:pPr>
            <a:r>
              <a:rPr lang="en-US" altLang="ja-JP" sz="2300" dirty="0">
                <a:sym typeface="Wingdings"/>
              </a:rPr>
              <a:t>Performance of </a:t>
            </a:r>
            <a:r>
              <a:rPr lang="en-US" altLang="ja-JP" sz="2300" dirty="0" err="1">
                <a:sym typeface="Wingdings"/>
              </a:rPr>
              <a:t>ScECAL</a:t>
            </a:r>
            <a:r>
              <a:rPr lang="en-US" altLang="ja-JP" sz="2300" dirty="0">
                <a:sym typeface="Wingdings"/>
              </a:rPr>
              <a:t> would </a:t>
            </a:r>
            <a:r>
              <a:rPr lang="en-US" altLang="ja-JP" sz="2300" dirty="0" smtClean="0">
                <a:sym typeface="Wingdings"/>
              </a:rPr>
              <a:t>be degraded by “ghost” hits </a:t>
            </a:r>
            <a:r>
              <a:rPr lang="en-US" altLang="ja-JP" sz="2300" dirty="0">
                <a:sym typeface="Wingdings"/>
              </a:rPr>
              <a:t>due to the strip structure as jet energy increases.</a:t>
            </a:r>
          </a:p>
          <a:p>
            <a:pPr lvl="1"/>
            <a:r>
              <a:rPr lang="en-US" altLang="ja-JP" sz="2300" dirty="0">
                <a:sym typeface="Wingdings"/>
              </a:rPr>
              <a:t>Will study higher jet energies</a:t>
            </a:r>
            <a:r>
              <a:rPr lang="en-US" altLang="ja-JP" sz="2300" dirty="0" smtClean="0">
                <a:sym typeface="Wingdings"/>
              </a:rPr>
              <a:t>.</a:t>
            </a:r>
            <a:r>
              <a:rPr lang="en-US" altLang="ja-JP" sz="2300" dirty="0">
                <a:sym typeface="Wingdings"/>
              </a:rPr>
              <a:t> </a:t>
            </a:r>
            <a:r>
              <a:rPr lang="en-US" altLang="ja-JP" sz="2300" dirty="0" smtClean="0">
                <a:sym typeface="Wingdings"/>
              </a:rPr>
              <a:t>We expect the “ghost” hits can be removed with the support of the silicon layers in the case of the alternate structure.</a:t>
            </a:r>
            <a:endParaRPr lang="en-US" altLang="ja-JP" sz="2300" dirty="0">
              <a:sym typeface="Wingdings"/>
            </a:endParaRPr>
          </a:p>
          <a:p>
            <a:pPr lvl="1"/>
            <a:endParaRPr lang="en-US" altLang="ja-JP" sz="2300" dirty="0">
              <a:sym typeface="Wingdings"/>
            </a:endParaRPr>
          </a:p>
          <a:p>
            <a:pPr marL="327290" indent="-327290">
              <a:buFont typeface="Arial"/>
              <a:buChar char="•"/>
            </a:pPr>
            <a:r>
              <a:rPr lang="en-US" altLang="ja-JP" sz="2300" dirty="0">
                <a:sym typeface="Wingdings"/>
              </a:rPr>
              <a:t>We will repeat same procedure with various Hybrid ECAL configurations.</a:t>
            </a:r>
          </a:p>
        </p:txBody>
      </p:sp>
    </p:spTree>
    <p:extLst>
      <p:ext uri="{BB962C8B-B14F-4D97-AF65-F5344CB8AC3E}">
        <p14:creationId xmlns:p14="http://schemas.microsoft.com/office/powerpoint/2010/main" val="88161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2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Motivation for the Hybrid ECAL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3656694"/>
            <a:ext cx="9144000" cy="25783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53289" y="1219204"/>
            <a:ext cx="8295633" cy="2211789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272742" indent="-272742">
              <a:buFont typeface="Arial"/>
              <a:buChar char="•"/>
            </a:pPr>
            <a:r>
              <a:rPr lang="en-US" altLang="ja-JP" sz="2300" dirty="0"/>
              <a:t>A solution to make the ECAL with a reasonable cost while keeping the performance as much as possible would be mixture of the Silicon layers and Scintillator-strip layers.</a:t>
            </a:r>
          </a:p>
          <a:p>
            <a:r>
              <a:rPr lang="en-US" altLang="ja-JP" sz="2300" dirty="0">
                <a:sym typeface="Wingdings"/>
              </a:rPr>
              <a:t>	</a:t>
            </a:r>
            <a:r>
              <a:rPr lang="en-US" altLang="ja-JP" sz="2300" dirty="0">
                <a:solidFill>
                  <a:srgbClr val="FF0000"/>
                </a:solidFill>
                <a:sym typeface="Wingdings"/>
              </a:rPr>
              <a:t>Hybrid ECAL</a:t>
            </a:r>
          </a:p>
          <a:p>
            <a:pPr marL="327290" indent="-327290">
              <a:buFont typeface="Arial"/>
              <a:buChar char="•"/>
            </a:pPr>
            <a:r>
              <a:rPr lang="en-US" altLang="ja-JP" sz="2300" dirty="0"/>
              <a:t>We have started the simulation study in order to evaluate the Hybrid ECAL performance.</a:t>
            </a:r>
          </a:p>
        </p:txBody>
      </p:sp>
    </p:spTree>
    <p:extLst>
      <p:ext uri="{BB962C8B-B14F-4D97-AF65-F5344CB8AC3E}">
        <p14:creationId xmlns:p14="http://schemas.microsoft.com/office/powerpoint/2010/main" val="646366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3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Hybrid ECAL Configuration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7217"/>
            <a:ext cx="9144000" cy="588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7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4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ECAL Parameters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3289" y="1219204"/>
            <a:ext cx="8295633" cy="1857846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272742" indent="-272742">
              <a:buFont typeface="Arial"/>
              <a:buChar char="•"/>
            </a:pPr>
            <a:r>
              <a:rPr lang="en-US" altLang="ja-JP" sz="2300" dirty="0"/>
              <a:t>We have studied the Hybrid ECAL with the following parameters. We have also studied the </a:t>
            </a:r>
            <a:r>
              <a:rPr lang="en-US" altLang="ja-JP" sz="2300" dirty="0" err="1"/>
              <a:t>ScECAL</a:t>
            </a:r>
            <a:r>
              <a:rPr lang="en-US" altLang="ja-JP" sz="2300" dirty="0"/>
              <a:t> and </a:t>
            </a:r>
            <a:r>
              <a:rPr lang="en-US" altLang="ja-JP" sz="2300" dirty="0" err="1"/>
              <a:t>SiECAL</a:t>
            </a:r>
            <a:r>
              <a:rPr lang="en-US" altLang="ja-JP" sz="2300" dirty="0"/>
              <a:t> for comparison</a:t>
            </a:r>
            <a:r>
              <a:rPr lang="en-US" altLang="ja-JP" sz="2300" dirty="0" smtClean="0"/>
              <a:t>.</a:t>
            </a:r>
          </a:p>
          <a:p>
            <a:pPr marL="272742" indent="-272742">
              <a:buFont typeface="Arial"/>
              <a:buChar char="•"/>
            </a:pPr>
            <a:endParaRPr lang="en-US" altLang="ja-JP" sz="2300" dirty="0"/>
          </a:p>
          <a:p>
            <a:pPr marL="272742" indent="-272742">
              <a:buFont typeface="Arial"/>
              <a:buChar char="•"/>
            </a:pPr>
            <a:r>
              <a:rPr lang="en-US" altLang="ja-JP" sz="2300" dirty="0"/>
              <a:t>Notice that the absorber thickness and number of layers are same for all ECAL and different from those of default values.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412638"/>
              </p:ext>
            </p:extLst>
          </p:nvPr>
        </p:nvGraphicFramePr>
        <p:xfrm>
          <a:off x="645698" y="3494111"/>
          <a:ext cx="8162889" cy="234701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29117"/>
                <a:gridCol w="2221825"/>
                <a:gridCol w="2828052"/>
                <a:gridCol w="1483895"/>
              </a:tblGrid>
              <a:tr h="709765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Active Layer Thickness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Absorber Thickness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Number</a:t>
                      </a:r>
                      <a:r>
                        <a:rPr kumimoji="1" lang="en-US" altLang="ja-JP" sz="2000" baseline="0" dirty="0" smtClean="0"/>
                        <a:t> of Layers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7097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Hybrid</a:t>
                      </a:r>
                      <a:r>
                        <a:rPr kumimoji="1" lang="en-US" altLang="ja-JP" sz="2000" baseline="0" dirty="0" smtClean="0"/>
                        <a:t> ECAL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Scintillator : 2.0mm</a:t>
                      </a:r>
                    </a:p>
                    <a:p>
                      <a:pPr algn="ctr"/>
                      <a:r>
                        <a:rPr kumimoji="1" lang="en-US" altLang="ja-JP" sz="2000" dirty="0" smtClean="0"/>
                        <a:t>Silicon : 0.5mm</a:t>
                      </a:r>
                      <a:endParaRPr kumimoji="1" lang="ja-JP" altLang="en-US" sz="2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2000" dirty="0" smtClean="0"/>
                    </a:p>
                    <a:p>
                      <a:pPr algn="ctr"/>
                      <a:r>
                        <a:rPr kumimoji="1" lang="en-US" altLang="ja-JP" sz="2000" dirty="0" smtClean="0"/>
                        <a:t>2.1mm for inner</a:t>
                      </a:r>
                      <a:r>
                        <a:rPr kumimoji="1" lang="en-US" altLang="ja-JP" sz="2000" baseline="0" dirty="0" smtClean="0"/>
                        <a:t> 20 layers</a:t>
                      </a:r>
                    </a:p>
                    <a:p>
                      <a:pPr algn="ctr"/>
                      <a:endParaRPr kumimoji="1" lang="en-US" altLang="ja-JP" sz="2000" baseline="0" dirty="0" smtClean="0"/>
                    </a:p>
                    <a:p>
                      <a:pPr algn="ctr"/>
                      <a:r>
                        <a:rPr kumimoji="1" lang="en-US" altLang="ja-JP" sz="2000" baseline="0" dirty="0" smtClean="0"/>
                        <a:t>3.5mm for outer 7 layers</a:t>
                      </a:r>
                      <a:endParaRPr kumimoji="1" lang="ja-JP" altLang="en-US" sz="2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2000" dirty="0" smtClean="0"/>
                    </a:p>
                    <a:p>
                      <a:pPr algn="ctr"/>
                      <a:endParaRPr kumimoji="1" lang="en-US" altLang="ja-JP" sz="2000" dirty="0" smtClean="0"/>
                    </a:p>
                    <a:p>
                      <a:pPr algn="ctr"/>
                      <a:r>
                        <a:rPr kumimoji="1" lang="en-US" altLang="ja-JP" sz="2000" dirty="0" smtClean="0"/>
                        <a:t>27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006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/>
                        <a:t>ScECAL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Scintillator : 2.0mm</a:t>
                      </a:r>
                      <a:endParaRPr kumimoji="1" lang="ja-JP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5268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/>
                        <a:t>SiECAL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Silicon : 0.5mm</a:t>
                      </a:r>
                      <a:endParaRPr kumimoji="1" lang="ja-JP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0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5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Calibration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3289" y="1219204"/>
            <a:ext cx="8295633" cy="4335447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272742" indent="-272742">
              <a:buFont typeface="Arial"/>
              <a:buChar char="•"/>
            </a:pPr>
            <a:r>
              <a:rPr lang="en-US" altLang="ja-JP" sz="2300" dirty="0"/>
              <a:t>Calibration constants should be determined in order to convert the energy deposit in the active layers to the actual energy. We have employed the standard calibration method in Marlin.</a:t>
            </a:r>
          </a:p>
          <a:p>
            <a:pPr marL="272742" indent="-272742">
              <a:buFont typeface="Arial"/>
              <a:buChar char="•"/>
            </a:pPr>
            <a:endParaRPr lang="en-US" altLang="ja-JP" sz="2300" dirty="0"/>
          </a:p>
          <a:p>
            <a:pPr marL="763588" lvl="1" indent="-327290">
              <a:buFont typeface="Wingdings" charset="2"/>
              <a:buChar char="ü"/>
            </a:pPr>
            <a:r>
              <a:rPr lang="en-US" altLang="ja-JP" sz="2300" dirty="0"/>
              <a:t>10 </a:t>
            </a:r>
            <a:r>
              <a:rPr lang="en-US" altLang="ja-JP" sz="2300" dirty="0" err="1"/>
              <a:t>GeV</a:t>
            </a:r>
            <a:r>
              <a:rPr lang="en-US" altLang="ja-JP" sz="2300" dirty="0"/>
              <a:t> photon for ECAL</a:t>
            </a:r>
          </a:p>
          <a:p>
            <a:pPr marL="763588" lvl="1" indent="-327290">
              <a:buFont typeface="Wingdings" charset="2"/>
              <a:buChar char="ü"/>
            </a:pPr>
            <a:r>
              <a:rPr lang="en-US" altLang="ja-JP" sz="2300" dirty="0"/>
              <a:t>10 </a:t>
            </a:r>
            <a:r>
              <a:rPr lang="en-US" altLang="ja-JP" sz="2300" dirty="0" err="1"/>
              <a:t>GeV</a:t>
            </a:r>
            <a:r>
              <a:rPr lang="en-US" altLang="ja-JP" sz="2300" dirty="0"/>
              <a:t> KL for HCAL</a:t>
            </a:r>
          </a:p>
          <a:p>
            <a:pPr marL="763588" lvl="1" indent="-327290">
              <a:buFont typeface="Wingdings" charset="2"/>
              <a:buChar char="ü"/>
            </a:pPr>
            <a:r>
              <a:rPr lang="en-US" altLang="ja-JP" sz="2300" dirty="0"/>
              <a:t>10 </a:t>
            </a:r>
            <a:r>
              <a:rPr lang="en-US" altLang="ja-JP" sz="2300" dirty="0" err="1"/>
              <a:t>GeV</a:t>
            </a:r>
            <a:r>
              <a:rPr lang="en-US" altLang="ja-JP" sz="2300" dirty="0"/>
              <a:t> </a:t>
            </a:r>
            <a:r>
              <a:rPr lang="en-US" altLang="ja-JP" sz="2300" dirty="0" err="1"/>
              <a:t>Muon</a:t>
            </a:r>
            <a:r>
              <a:rPr lang="en-US" altLang="ja-JP" sz="2300" dirty="0"/>
              <a:t> for MIP calibration</a:t>
            </a:r>
          </a:p>
          <a:p>
            <a:pPr marL="763588" lvl="1" indent="-327290">
              <a:buFont typeface="Wingdings" charset="2"/>
              <a:buChar char="ü"/>
            </a:pPr>
            <a:endParaRPr lang="en-US" altLang="ja-JP" sz="2300" dirty="0"/>
          </a:p>
          <a:p>
            <a:pPr marL="327290" indent="-327290">
              <a:buFont typeface="Arial"/>
              <a:buChar char="•"/>
            </a:pPr>
            <a:r>
              <a:rPr lang="en-US" altLang="ja-JP" sz="2300" dirty="0"/>
              <a:t>Calibration method for the Hybrid ECAL is not trivial; Calibration constants for Silicon layers and Scintillator layers should be determined separately. </a:t>
            </a:r>
          </a:p>
          <a:p>
            <a:pPr marL="327290" indent="-327290">
              <a:buFont typeface="Arial"/>
              <a:buChar char="•"/>
            </a:pPr>
            <a:endParaRPr lang="en-US" altLang="ja-JP" sz="2300" dirty="0"/>
          </a:p>
        </p:txBody>
      </p:sp>
    </p:spTree>
    <p:extLst>
      <p:ext uri="{BB962C8B-B14F-4D97-AF65-F5344CB8AC3E}">
        <p14:creationId xmlns:p14="http://schemas.microsoft.com/office/powerpoint/2010/main" val="4361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6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Calibration Method for Hybrid ECAL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9402" y="1179100"/>
            <a:ext cx="8804601" cy="1503903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327290" indent="-327290">
              <a:buFont typeface="Arial"/>
              <a:buChar char="•"/>
            </a:pPr>
            <a:r>
              <a:rPr lang="en-US" altLang="ja-JP" sz="2300" dirty="0"/>
              <a:t>There are four calibration constants for the Hybrid ECAL. We assumed the relation between the calibration constants by taking into account their radiation length. </a:t>
            </a:r>
          </a:p>
          <a:p>
            <a:r>
              <a:rPr lang="en-US" altLang="ja-JP" sz="2300" dirty="0">
                <a:sym typeface="Wingdings"/>
              </a:rPr>
              <a:t>	</a:t>
            </a:r>
            <a:r>
              <a:rPr lang="en-US" altLang="ja-JP" sz="2300" dirty="0"/>
              <a:t>Then these constants can be represented by a</a:t>
            </a:r>
            <a:r>
              <a:rPr lang="en-US" altLang="ja-JP" sz="2300" dirty="0" smtClean="0"/>
              <a:t> </a:t>
            </a:r>
            <a:r>
              <a:rPr lang="en-US" altLang="ja-JP" sz="2300" dirty="0"/>
              <a:t>single parameter.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2" y="2866431"/>
            <a:ext cx="8194842" cy="329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86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7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ECAL Performances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9402" y="1259308"/>
            <a:ext cx="8804601" cy="1503903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327290" indent="-327290">
              <a:buFont typeface="Arial"/>
              <a:buChar char="•"/>
            </a:pPr>
            <a:r>
              <a:rPr lang="en-US" altLang="ja-JP" sz="2300" dirty="0"/>
              <a:t>In order to check the calibration method, we have evaluated the energy resolution and linearity of the ECALs by using 1~50GeV photons.</a:t>
            </a:r>
          </a:p>
          <a:p>
            <a:pPr marL="327290" indent="-327290">
              <a:buFont typeface="Arial"/>
              <a:buChar char="•"/>
            </a:pPr>
            <a:r>
              <a:rPr lang="en-US" altLang="ja-JP" sz="2300" dirty="0"/>
              <a:t>The performances of all ECALs are almost same. </a:t>
            </a:r>
          </a:p>
          <a:p>
            <a:pPr lvl="1"/>
            <a:r>
              <a:rPr lang="en-US" altLang="ja-JP" sz="2300" dirty="0">
                <a:sym typeface="Wingdings"/>
              </a:rPr>
              <a:t></a:t>
            </a:r>
            <a:r>
              <a:rPr lang="en-US" altLang="ja-JP" sz="2300" dirty="0">
                <a:solidFill>
                  <a:srgbClr val="FF0000"/>
                </a:solidFill>
                <a:sym typeface="Wingdings"/>
              </a:rPr>
              <a:t>The calibration method works well.</a:t>
            </a:r>
            <a:endParaRPr lang="en-US" altLang="ja-JP" sz="2300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5047"/>
            <a:ext cx="9144000" cy="337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8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Other Calibrations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9402" y="1392992"/>
            <a:ext cx="8804601" cy="796016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327290" indent="-327290">
              <a:buFont typeface="Arial"/>
              <a:buChar char="•"/>
            </a:pPr>
            <a:r>
              <a:rPr lang="en-US" altLang="ja-JP" sz="2300" dirty="0"/>
              <a:t>HCAL calibration and MIP calibration are performed by following the standard calibration method in Marlin.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81400"/>
            <a:ext cx="9144000" cy="3603547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 bwMode="auto">
          <a:xfrm>
            <a:off x="5775158" y="3235162"/>
            <a:ext cx="0" cy="232610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1801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2012/May/25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t>ILD WS@Kyushu Univ.</a:t>
            </a:r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sp>
        <p:nvSpPr>
          <p:cNvPr id="1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D88E-F425-B047-A246-218C7F54F132}" type="slidenum">
              <a:rPr lang="ja-JP" altLang="en-US">
                <a:solidFill>
                  <a:srgbClr val="000000"/>
                </a:solidFill>
                <a:latin typeface="Times New Roman"/>
                <a:ea typeface="ＭＳ Ｐゴシック"/>
                <a:cs typeface="ＭＳ Ｐゴシック"/>
              </a:rPr>
              <a:pPr/>
              <a:t>9</a:t>
            </a:fld>
            <a:endParaRPr lang="en-US" altLang="ja-JP">
              <a:solidFill>
                <a:srgbClr val="000000"/>
              </a:solidFill>
              <a:latin typeface="Times New Roman"/>
              <a:ea typeface="ＭＳ Ｐゴシック"/>
              <a:cs typeface="ＭＳ Ｐゴシック"/>
            </a:endParaRPr>
          </a:p>
        </p:txBody>
      </p:sp>
      <p:grpSp>
        <p:nvGrpSpPr>
          <p:cNvPr id="18841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63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192" cy="3696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4" name="Rectangle 4"/>
            <p:cNvSpPr>
              <a:spLocks noChangeArrowheads="1"/>
            </p:cNvSpPr>
            <p:nvPr/>
          </p:nvSpPr>
          <p:spPr bwMode="auto">
            <a:xfrm>
              <a:off x="0" y="576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41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2" cy="57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7259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3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4166" name="Rectangle 6"/>
          <p:cNvSpPr>
            <a:spLocks noChangeArrowheads="1"/>
          </p:cNvSpPr>
          <p:nvPr/>
        </p:nvSpPr>
        <p:spPr bwMode="auto">
          <a:xfrm>
            <a:off x="0" y="7620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259" tIns="43630" rIns="87259" bIns="43630" anchor="ctr"/>
          <a:lstStyle/>
          <a:p>
            <a:pPr algn="ctr" defTabSz="87259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4200" i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Jet Energy Resolutions</a:t>
            </a:r>
            <a:endParaRPr lang="en-US" altLang="ja-JP" sz="4200" i="1" dirty="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433" y="593566"/>
            <a:ext cx="4104774" cy="338366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872" y="1136099"/>
            <a:ext cx="4486864" cy="4304857"/>
          </a:xfrm>
          <a:prstGeom prst="rect">
            <a:avLst/>
          </a:prstGeom>
        </p:spPr>
      </p:pic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27652"/>
              </p:ext>
            </p:extLst>
          </p:nvPr>
        </p:nvGraphicFramePr>
        <p:xfrm>
          <a:off x="574843" y="3937126"/>
          <a:ext cx="3742398" cy="154352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29118"/>
                <a:gridCol w="2113280"/>
              </a:tblGrid>
              <a:tr h="385881">
                <a:tc>
                  <a:txBody>
                    <a:bodyPr/>
                    <a:lstStyle/>
                    <a:p>
                      <a:pPr algn="ctr"/>
                      <a:endParaRPr kumimoji="1" lang="ja-JP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 smtClean="0"/>
                        <a:t>RMS90(</a:t>
                      </a:r>
                      <a:r>
                        <a:rPr kumimoji="1" lang="en-US" altLang="ja-JP" sz="1900" dirty="0" err="1" smtClean="0"/>
                        <a:t>cos</a:t>
                      </a:r>
                      <a:r>
                        <a:rPr kumimoji="1" lang="en-US" altLang="ja-JP" sz="1900" dirty="0" err="1" smtClean="0"/>
                        <a:t>θ</a:t>
                      </a:r>
                      <a:r>
                        <a:rPr kumimoji="1" lang="en-US" altLang="ja-JP" sz="1900" dirty="0" smtClean="0"/>
                        <a:t>&lt;0.7</a:t>
                      </a:r>
                      <a:r>
                        <a:rPr kumimoji="1" lang="en-US" altLang="ja-JP" sz="1900" dirty="0" smtClean="0"/>
                        <a:t>)</a:t>
                      </a:r>
                      <a:endParaRPr kumimoji="1" lang="ja-JP" altLang="en-US" sz="1900" dirty="0"/>
                    </a:p>
                  </a:txBody>
                  <a:tcPr/>
                </a:tc>
              </a:tr>
              <a:tr h="3858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 err="1" smtClean="0"/>
                        <a:t>SiECAL</a:t>
                      </a:r>
                      <a:endParaRPr kumimoji="1" lang="ja-JP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 smtClean="0"/>
                        <a:t>27.20</a:t>
                      </a:r>
                      <a:r>
                        <a:rPr kumimoji="1" lang="en-US" altLang="ja-JP" sz="1900" dirty="0" smtClean="0"/>
                        <a:t>±0.26%</a:t>
                      </a:r>
                      <a:endParaRPr kumimoji="1" lang="ja-JP" altLang="en-US" sz="1900" dirty="0"/>
                    </a:p>
                  </a:txBody>
                  <a:tcPr/>
                </a:tc>
              </a:tr>
              <a:tr h="3858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 smtClean="0">
                          <a:solidFill>
                            <a:srgbClr val="FF0000"/>
                          </a:solidFill>
                        </a:rPr>
                        <a:t>Hybrid ECAL</a:t>
                      </a:r>
                      <a:endParaRPr kumimoji="1" lang="ja-JP" altLang="en-US" sz="19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1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900" dirty="0" smtClean="0">
                          <a:solidFill>
                            <a:srgbClr val="FF0000"/>
                          </a:solidFill>
                        </a:rPr>
                        <a:t>27.41±0.26%</a:t>
                      </a:r>
                      <a:endParaRPr kumimoji="1" lang="ja-JP" altLang="en-US" sz="19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588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 err="1" smtClean="0"/>
                        <a:t>ScECAL</a:t>
                      </a:r>
                      <a:endParaRPr kumimoji="1" lang="ja-JP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1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900" dirty="0" smtClean="0"/>
                        <a:t>27.64±0.26%</a:t>
                      </a:r>
                      <a:endParaRPr kumimoji="1" lang="ja-JP" altLang="en-US" sz="19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778861"/>
              </p:ext>
            </p:extLst>
          </p:nvPr>
        </p:nvGraphicFramePr>
        <p:xfrm>
          <a:off x="4514852" y="3346452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数式" r:id="rId6" imgW="114300" imgH="165100" progId="Equation.3">
                  <p:embed/>
                </p:oleObj>
              </mc:Choice>
              <mc:Fallback>
                <p:oleObj name="数式" r:id="rId6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14852" y="3346452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282079" y="5506707"/>
            <a:ext cx="8804601" cy="796016"/>
          </a:xfrm>
          <a:prstGeom prst="rect">
            <a:avLst/>
          </a:prstGeom>
          <a:noFill/>
        </p:spPr>
        <p:txBody>
          <a:bodyPr wrap="square" lIns="87277" tIns="43639" rIns="87277" bIns="43639" rtlCol="0">
            <a:spAutoFit/>
          </a:bodyPr>
          <a:lstStyle/>
          <a:p>
            <a:pPr marL="327290" indent="-327290">
              <a:buFont typeface="Arial"/>
              <a:buChar char="•"/>
            </a:pPr>
            <a:r>
              <a:rPr lang="en-US" altLang="ja-JP" sz="2300" dirty="0"/>
              <a:t>Notice that the performances of </a:t>
            </a:r>
            <a:r>
              <a:rPr lang="en-US" altLang="ja-JP" sz="2300" dirty="0" err="1"/>
              <a:t>SiECAL</a:t>
            </a:r>
            <a:r>
              <a:rPr lang="en-US" altLang="ja-JP" sz="2300" dirty="0"/>
              <a:t> and </a:t>
            </a:r>
            <a:r>
              <a:rPr lang="en-US" altLang="ja-JP" sz="2300" dirty="0" err="1"/>
              <a:t>ScECALwith</a:t>
            </a:r>
            <a:r>
              <a:rPr lang="en-US" altLang="ja-JP" sz="2300" dirty="0"/>
              <a:t> current configuration are almost same for Z-pole events.</a:t>
            </a:r>
          </a:p>
        </p:txBody>
      </p:sp>
    </p:spTree>
    <p:extLst>
      <p:ext uri="{BB962C8B-B14F-4D97-AF65-F5344CB8AC3E}">
        <p14:creationId xmlns:p14="http://schemas.microsoft.com/office/powerpoint/2010/main" val="292438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標準デザイン">
  <a:themeElements>
    <a:clrScheme name="2_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27377</TotalTime>
  <Words>484</Words>
  <Application>Microsoft Macintosh PowerPoint</Application>
  <PresentationFormat>画面に合わせる (4:3)</PresentationFormat>
  <Paragraphs>106</Paragraphs>
  <Slides>10</Slides>
  <Notes>10</Notes>
  <HiddenSlides>0</HiddenSlides>
  <MMClips>0</MMClips>
  <ScaleCrop>false</ScaleCrop>
  <HeadingPairs>
    <vt:vector size="6" baseType="variant"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2_標準デザイン</vt:lpstr>
      <vt:lpstr>標準デザイン</vt:lpstr>
      <vt:lpstr>Microsoft 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九州大学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安全教育（放射線）</dc:title>
  <dc:creator>吉岡 瑞樹</dc:creator>
  <cp:lastModifiedBy>吉岡 瑞樹</cp:lastModifiedBy>
  <cp:revision>221</cp:revision>
  <cp:lastPrinted>2012-05-24T05:58:51Z</cp:lastPrinted>
  <dcterms:created xsi:type="dcterms:W3CDTF">2011-12-22T00:20:23Z</dcterms:created>
  <dcterms:modified xsi:type="dcterms:W3CDTF">2012-05-25T00:03:13Z</dcterms:modified>
</cp:coreProperties>
</file>