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3CED9-21EE-4E32-913C-B0EC2AB3A20F}" type="datetimeFigureOut">
              <a:rPr kumimoji="1" lang="ja-JP" altLang="en-US" smtClean="0"/>
              <a:pPr/>
              <a:t>2012/5/23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EFFC3-B7DE-498A-8693-008FC40737F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ILD Vertex Detector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Y. Sugimoto</a:t>
            </a:r>
          </a:p>
          <a:p>
            <a:r>
              <a:rPr kumimoji="1" lang="en-US" altLang="ja-JP" dirty="0" smtClean="0"/>
              <a:t>2012/5/24</a:t>
            </a:r>
          </a:p>
          <a:p>
            <a:r>
              <a:rPr lang="en-US" altLang="ja-JP" dirty="0" smtClean="0"/>
              <a:t>ILD Workshop @Fukuoka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Cooling system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Two-phase CO2 cooling system</a:t>
            </a:r>
          </a:p>
          <a:p>
            <a:pPr lvl="1"/>
            <a:r>
              <a:rPr lang="en-US" altLang="ja-JP" dirty="0" smtClean="0"/>
              <a:t>Cooling power of ~300J/g</a:t>
            </a:r>
          </a:p>
          <a:p>
            <a:pPr lvl="1"/>
            <a:r>
              <a:rPr lang="en-US" altLang="ja-JP" dirty="0" smtClean="0"/>
              <a:t>Thin (OD~2mm) cooling tube on the end plate</a:t>
            </a:r>
          </a:p>
          <a:p>
            <a:pPr lvl="1"/>
            <a:r>
              <a:rPr kumimoji="1" lang="en-US" altLang="ja-JP" dirty="0" smtClean="0"/>
              <a:t>Studied by FPCCD group (P&gt;50W inside the cryostat): target temperature = </a:t>
            </a:r>
            <a:r>
              <a:rPr kumimoji="1" lang="en-US" altLang="ja-JP" dirty="0" smtClean="0">
                <a:latin typeface="Arial Unicode MS"/>
                <a:ea typeface="Arial Unicode MS"/>
                <a:cs typeface="Arial Unicode MS"/>
              </a:rPr>
              <a:t>−</a:t>
            </a:r>
            <a:r>
              <a:rPr kumimoji="1" lang="en-US" altLang="ja-JP" dirty="0" smtClean="0"/>
              <a:t>40</a:t>
            </a:r>
            <a:r>
              <a:rPr kumimoji="1" lang="en-US" altLang="ja-JP" dirty="0" smtClean="0">
                <a:latin typeface="Arial Unicode MS"/>
                <a:ea typeface="Arial Unicode MS"/>
                <a:cs typeface="Arial Unicode MS"/>
              </a:rPr>
              <a:t>℃</a:t>
            </a:r>
            <a:endParaRPr kumimoji="1" lang="en-US" altLang="ja-JP" dirty="0" smtClean="0"/>
          </a:p>
          <a:p>
            <a:r>
              <a:rPr lang="en-US" altLang="ja-JP" dirty="0" smtClean="0"/>
              <a:t>Gas cooling system</a:t>
            </a:r>
          </a:p>
          <a:p>
            <a:pPr lvl="1"/>
            <a:r>
              <a:rPr kumimoji="1" lang="en-US" altLang="ja-JP" dirty="0" smtClean="0"/>
              <a:t>Applicable for low powe</a:t>
            </a:r>
            <a:r>
              <a:rPr lang="en-US" altLang="ja-JP" dirty="0" smtClean="0"/>
              <a:t>r consumption sensors</a:t>
            </a:r>
            <a:endParaRPr kumimoji="1" lang="en-US" altLang="ja-JP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Installation and alignment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Installation</a:t>
            </a:r>
          </a:p>
          <a:p>
            <a:pPr lvl="1"/>
            <a:r>
              <a:rPr kumimoji="1" lang="en-US" altLang="ja-JP" dirty="0" smtClean="0"/>
              <a:t>ILD vertex detector is supported by the beam pipe, and the beam pipe is supported by the inner support tube</a:t>
            </a:r>
          </a:p>
          <a:p>
            <a:pPr lvl="1"/>
            <a:r>
              <a:rPr lang="en-US" altLang="ja-JP" dirty="0" smtClean="0"/>
              <a:t>Integrated to ILD detector as a part of the “inner Si trackers” inside the inner support tube </a:t>
            </a:r>
          </a:p>
          <a:p>
            <a:r>
              <a:rPr kumimoji="1" lang="en-US" altLang="ja-JP" dirty="0" smtClean="0"/>
              <a:t>Alignment</a:t>
            </a:r>
          </a:p>
          <a:p>
            <a:pPr lvl="1"/>
            <a:r>
              <a:rPr lang="en-US" altLang="ja-JP" dirty="0" smtClean="0"/>
              <a:t>Pre-alignment by optical survey during assembly</a:t>
            </a:r>
          </a:p>
          <a:p>
            <a:pPr lvl="1"/>
            <a:r>
              <a:rPr lang="en-US" altLang="ja-JP" dirty="0" smtClean="0"/>
              <a:t>Precise</a:t>
            </a:r>
            <a:r>
              <a:rPr kumimoji="1" lang="en-US" altLang="ja-JP" dirty="0" smtClean="0"/>
              <a:t> alignment is achieved by beam-base alignment 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upgrade with energy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Vertex detector is relatively easy to replace</a:t>
            </a:r>
          </a:p>
          <a:p>
            <a:r>
              <a:rPr lang="en-US" altLang="ja-JP" dirty="0" smtClean="0"/>
              <a:t>Detector upgrade with energy upgrade is reasonable</a:t>
            </a:r>
          </a:p>
          <a:p>
            <a:r>
              <a:rPr kumimoji="1" lang="en-US" altLang="ja-JP" dirty="0" smtClean="0"/>
              <a:t>Particularly at 1TeV where beam background is expected to increase by factor 5, new sensor technologies with much shorter readout time could be used </a:t>
            </a:r>
            <a:r>
              <a:rPr kumimoji="1" lang="en-US" altLang="ja-JP" dirty="0" smtClean="0">
                <a:sym typeface="Wingdings" pitchFamily="2" charset="2"/>
              </a:rPr>
              <a:t> R&amp;D should be continued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 needed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R&amp;D towards the baseline design</a:t>
            </a:r>
          </a:p>
          <a:p>
            <a:r>
              <a:rPr lang="en-US" altLang="ja-JP" dirty="0" smtClean="0"/>
              <a:t>R&amp;D for better performance </a:t>
            </a:r>
          </a:p>
          <a:p>
            <a:r>
              <a:rPr lang="en-US" altLang="ja-JP" dirty="0" smtClean="0"/>
              <a:t>What R&amp;D should be put in the common chapter?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Detail will be discussed in each option talk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Performance goal</a:t>
            </a:r>
          </a:p>
          <a:p>
            <a:r>
              <a:rPr lang="en-US" altLang="ja-JP" dirty="0" smtClean="0"/>
              <a:t>Baseline design</a:t>
            </a:r>
          </a:p>
          <a:p>
            <a:pPr lvl="1"/>
            <a:r>
              <a:rPr kumimoji="1" lang="en-US" altLang="ja-JP" dirty="0" smtClean="0"/>
              <a:t>Design parameters</a:t>
            </a:r>
          </a:p>
          <a:p>
            <a:pPr lvl="1"/>
            <a:r>
              <a:rPr lang="en-US" altLang="ja-JP" dirty="0" smtClean="0"/>
              <a:t>Pixel technology options</a:t>
            </a:r>
          </a:p>
          <a:p>
            <a:pPr lvl="1"/>
            <a:r>
              <a:rPr kumimoji="1" lang="en-US" altLang="ja-JP" dirty="0" smtClean="0"/>
              <a:t>Ladders</a:t>
            </a:r>
          </a:p>
          <a:p>
            <a:pPr lvl="1"/>
            <a:r>
              <a:rPr lang="en-US" altLang="ja-JP" dirty="0" smtClean="0"/>
              <a:t>Support structure</a:t>
            </a:r>
          </a:p>
          <a:p>
            <a:pPr lvl="1"/>
            <a:r>
              <a:rPr kumimoji="1" lang="en-US" altLang="ja-JP" dirty="0" smtClean="0"/>
              <a:t>Cooling system</a:t>
            </a:r>
          </a:p>
          <a:p>
            <a:pPr lvl="1"/>
            <a:r>
              <a:rPr lang="en-US" altLang="ja-JP" dirty="0" smtClean="0"/>
              <a:t>Installation and alignment</a:t>
            </a:r>
          </a:p>
          <a:p>
            <a:r>
              <a:rPr kumimoji="1" lang="en-US" altLang="ja-JP" dirty="0" smtClean="0"/>
              <a:t>Future prospects</a:t>
            </a:r>
          </a:p>
          <a:p>
            <a:pPr lvl="1"/>
            <a:r>
              <a:rPr lang="en-US" altLang="ja-JP" dirty="0" smtClean="0"/>
              <a:t>Detector upgrade with beam energy</a:t>
            </a:r>
          </a:p>
          <a:p>
            <a:pPr lvl="1"/>
            <a:r>
              <a:rPr kumimoji="1" lang="en-US" altLang="ja-JP" dirty="0" smtClean="0"/>
              <a:t>R&amp;D needed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Performance goal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Excellent i</a:t>
            </a:r>
            <a:r>
              <a:rPr kumimoji="1" lang="en-US" altLang="ja-JP" dirty="0" smtClean="0"/>
              <a:t>mpact parameter resolution</a:t>
            </a:r>
          </a:p>
          <a:p>
            <a:pPr>
              <a:buNone/>
            </a:pPr>
            <a:r>
              <a:rPr lang="en-US" altLang="ja-JP" dirty="0" smtClean="0"/>
              <a:t>       </a:t>
            </a:r>
            <a:r>
              <a:rPr lang="en-US" altLang="ja-JP" dirty="0" err="1" smtClean="0">
                <a:latin typeface="Symbol" pitchFamily="18" charset="2"/>
              </a:rPr>
              <a:t>s</a:t>
            </a:r>
            <a:r>
              <a:rPr lang="en-US" altLang="ja-JP" baseline="-25000" dirty="0" err="1" smtClean="0"/>
              <a:t>IP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&lt; 5 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⊕ </a:t>
            </a:r>
            <a:r>
              <a:rPr lang="en-US" altLang="ja-JP" dirty="0" smtClean="0">
                <a:ea typeface="Arial Unicode MS"/>
                <a:cs typeface="Arial Unicode MS"/>
              </a:rPr>
              <a:t>10/psin</a:t>
            </a:r>
            <a:r>
              <a:rPr lang="en-US" altLang="ja-JP" baseline="30000" dirty="0" smtClean="0">
                <a:ea typeface="Arial Unicode MS"/>
                <a:cs typeface="Arial Unicode MS"/>
              </a:rPr>
              <a:t>3/2</a:t>
            </a:r>
            <a:r>
              <a:rPr lang="en-US" altLang="ja-JP" dirty="0" smtClean="0">
                <a:latin typeface="Symbol" pitchFamily="18" charset="2"/>
                <a:ea typeface="Arial Unicode MS"/>
                <a:cs typeface="Arial Unicode MS"/>
              </a:rPr>
              <a:t>q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altLang="ja-JP" dirty="0" smtClean="0">
                <a:ea typeface="Arial Unicode MS"/>
                <a:cs typeface="Arial Unicode MS"/>
              </a:rPr>
              <a:t>[</a:t>
            </a:r>
            <a:r>
              <a:rPr lang="en-US" altLang="ja-JP" dirty="0" smtClean="0">
                <a:latin typeface="Symbol" pitchFamily="18" charset="2"/>
                <a:ea typeface="Arial Unicode MS"/>
                <a:cs typeface="Arial Unicode MS"/>
              </a:rPr>
              <a:t>m</a:t>
            </a:r>
            <a:r>
              <a:rPr lang="en-US" altLang="ja-JP" dirty="0" smtClean="0">
                <a:ea typeface="Arial Unicode MS"/>
                <a:cs typeface="Arial Unicode MS"/>
              </a:rPr>
              <a:t>m]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Large acceptance</a:t>
            </a:r>
          </a:p>
          <a:p>
            <a:pPr>
              <a:buNone/>
            </a:pPr>
            <a:r>
              <a:rPr kumimoji="1" lang="en-US" altLang="ja-JP" dirty="0" smtClean="0"/>
              <a:t>     </a:t>
            </a:r>
            <a:r>
              <a:rPr kumimoji="1" lang="en-US" altLang="ja-JP" dirty="0" smtClean="0"/>
              <a:t>max </a:t>
            </a:r>
            <a:r>
              <a:rPr kumimoji="1" lang="en-US" altLang="ja-JP" dirty="0" smtClean="0"/>
              <a:t>|</a:t>
            </a:r>
            <a:r>
              <a:rPr kumimoji="1" lang="en-US" altLang="ja-JP" dirty="0" err="1" smtClean="0"/>
              <a:t>cos</a:t>
            </a:r>
            <a:r>
              <a:rPr kumimoji="1" lang="en-US" altLang="ja-JP" dirty="0" err="1" smtClean="0">
                <a:latin typeface="Symbol" pitchFamily="18" charset="2"/>
              </a:rPr>
              <a:t>q</a:t>
            </a:r>
            <a:r>
              <a:rPr kumimoji="1" lang="en-US" altLang="ja-JP" dirty="0" smtClean="0"/>
              <a:t>| 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≅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0.96 (</a:t>
            </a:r>
            <a:r>
              <a:rPr lang="en-US" altLang="ja-JP" dirty="0" smtClean="0"/>
              <a:t>L1–L3</a:t>
            </a:r>
            <a:r>
              <a:rPr kumimoji="1" lang="en-US" altLang="ja-JP" dirty="0" smtClean="0"/>
              <a:t>) </a:t>
            </a:r>
          </a:p>
          <a:p>
            <a:pPr>
              <a:buNone/>
            </a:pPr>
            <a:r>
              <a:rPr kumimoji="1" lang="en-US" altLang="ja-JP" dirty="0" smtClean="0"/>
              <a:t>                       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≅</a:t>
            </a:r>
            <a:r>
              <a:rPr kumimoji="1" lang="en-US" altLang="ja-JP" dirty="0" smtClean="0"/>
              <a:t> 0.9 (outermost layer)</a:t>
            </a:r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Low </a:t>
            </a:r>
            <a:r>
              <a:rPr lang="en-US" altLang="ja-JP" dirty="0" smtClean="0"/>
              <a:t>p</a:t>
            </a:r>
            <a:r>
              <a:rPr kumimoji="1" lang="en-US" altLang="ja-JP" dirty="0" smtClean="0"/>
              <a:t>ixel occupancy:  </a:t>
            </a:r>
            <a:r>
              <a:rPr kumimoji="1" lang="en-US" altLang="ja-JP" dirty="0" smtClean="0">
                <a:latin typeface="Arial Unicode MS"/>
                <a:ea typeface="Arial Unicode MS"/>
                <a:cs typeface="Arial Unicode MS"/>
              </a:rPr>
              <a:t>≲</a:t>
            </a:r>
            <a:r>
              <a:rPr kumimoji="1" lang="en-US" altLang="ja-JP" dirty="0" smtClean="0"/>
              <a:t>few%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Design parameters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6510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Overall design</a:t>
            </a:r>
          </a:p>
          <a:p>
            <a:pPr lvl="1"/>
            <a:r>
              <a:rPr lang="en-US" altLang="ja-JP" dirty="0" smtClean="0"/>
              <a:t>Each ladder has sensors on both sides ~2 mm apart</a:t>
            </a:r>
          </a:p>
          <a:p>
            <a:pPr lvl="1"/>
            <a:r>
              <a:rPr kumimoji="1" lang="en-US" altLang="ja-JP" dirty="0" smtClean="0"/>
              <a:t>Three layers of the double-sided ladders make the vertex detector</a:t>
            </a:r>
          </a:p>
          <a:p>
            <a:pPr lvl="1"/>
            <a:r>
              <a:rPr lang="en-US" altLang="ja-JP" dirty="0" err="1" smtClean="0"/>
              <a:t>Rin</a:t>
            </a:r>
            <a:r>
              <a:rPr lang="en-US" altLang="ja-JP" dirty="0" smtClean="0"/>
              <a:t> = 16 mm, Rout = 60 mm</a:t>
            </a:r>
          </a:p>
          <a:p>
            <a:pPr lvl="1"/>
            <a:r>
              <a:rPr lang="en-US" altLang="ja-JP" dirty="0" smtClean="0"/>
              <a:t>Material budget ~ 0.3%X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/ladder = 0.15%X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/layer</a:t>
            </a:r>
          </a:p>
          <a:p>
            <a:r>
              <a:rPr kumimoji="1" lang="en-US" altLang="ja-JP" dirty="0" smtClean="0"/>
              <a:t>Software baseline parameters</a:t>
            </a:r>
          </a:p>
          <a:p>
            <a:pPr lvl="1"/>
            <a:r>
              <a:rPr lang="en-US" altLang="ja-JP" dirty="0" smtClean="0"/>
              <a:t>Conservative parameters which have been demonstrated or seem within our reach will be used</a:t>
            </a:r>
          </a:p>
          <a:p>
            <a:pPr lvl="1"/>
            <a:r>
              <a:rPr kumimoji="1" lang="en-US" altLang="ja-JP" dirty="0" smtClean="0"/>
              <a:t>It should be noted that the MOKKA simulation model is independent of sensor technology option</a:t>
            </a:r>
          </a:p>
          <a:p>
            <a:pPr lvl="1"/>
            <a:r>
              <a:rPr kumimoji="1" lang="en-US" altLang="ja-JP" dirty="0" smtClean="0"/>
              <a:t>Difference in sensor technologies (point resolution, etc.) matters only in digitization and reconstruction phase, or in the background study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Design parameters</a:t>
            </a:r>
            <a:endParaRPr kumimoji="1" lang="ja-JP" altLang="en-US" dirty="0"/>
          </a:p>
        </p:txBody>
      </p:sp>
      <p:graphicFrame>
        <p:nvGraphicFramePr>
          <p:cNvPr id="5" name="コンテンツ プレースホルダ 3"/>
          <p:cNvGraphicFramePr>
            <a:graphicFrameLocks/>
          </p:cNvGraphicFramePr>
          <p:nvPr/>
        </p:nvGraphicFramePr>
        <p:xfrm>
          <a:off x="467544" y="16288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959"/>
                <a:gridCol w="1219681"/>
                <a:gridCol w="1281026"/>
                <a:gridCol w="954804"/>
                <a:gridCol w="932522"/>
                <a:gridCol w="238660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 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|Z|</a:t>
                      </a:r>
                      <a:r>
                        <a:rPr kumimoji="1" lang="en-US" altLang="ja-JP" baseline="0" dirty="0" smtClean="0"/>
                        <a:t> 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|</a:t>
                      </a:r>
                      <a:r>
                        <a:rPr kumimoji="1" lang="en-US" altLang="ja-JP" dirty="0" err="1" smtClean="0"/>
                        <a:t>cos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q</a:t>
                      </a:r>
                      <a:r>
                        <a:rPr kumimoji="1" lang="en-US" altLang="ja-JP" dirty="0" smtClean="0"/>
                        <a:t>|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baseline="0" dirty="0" smtClean="0"/>
                        <a:t> (</a:t>
                      </a:r>
                      <a:r>
                        <a:rPr kumimoji="1" lang="en-US" altLang="ja-JP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Readout time (</a:t>
                      </a:r>
                      <a:r>
                        <a:rPr kumimoji="1" lang="en-US" altLang="ja-JP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s)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(for CMOS)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62.5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Design parameters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r>
              <a:rPr kumimoji="1" lang="en-US" altLang="ja-JP" dirty="0" smtClean="0"/>
              <a:t>Impact parameter resolution</a:t>
            </a:r>
          </a:p>
          <a:p>
            <a:pPr lvl="1"/>
            <a:r>
              <a:rPr lang="en-US" altLang="ja-JP" dirty="0" smtClean="0"/>
              <a:t>Difference is very small</a:t>
            </a:r>
            <a:endParaRPr kumimoji="1" lang="ja-JP" altLang="en-US" dirty="0"/>
          </a:p>
        </p:txBody>
      </p:sp>
      <p:pic>
        <p:nvPicPr>
          <p:cNvPr id="4" name="Picture 51" descr="C:\Users\Public\Pictures\capture\Resolutions\d0_all_fits_ILD_O1_v03_gunScan_muplus_1000_CMO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42391"/>
            <a:ext cx="4392488" cy="4215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2" descr="C:\Users\Public\Pictures\capture\Resolutions\d0_all_fits_ILD_O1_v03_gunScan_muplus_1000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99"/>
          <a:stretch/>
        </p:blipFill>
        <p:spPr bwMode="auto">
          <a:xfrm>
            <a:off x="539552" y="2692948"/>
            <a:ext cx="4218314" cy="4165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403648" y="321297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3 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 resolution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92080" y="3140968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 parameter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Pixel technology options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Three sensor technology options seem to satisfy the requirements and are studied actively</a:t>
            </a:r>
          </a:p>
          <a:p>
            <a:pPr lvl="1"/>
            <a:r>
              <a:rPr kumimoji="1" lang="en-US" altLang="ja-JP" dirty="0" smtClean="0"/>
              <a:t>CMOS</a:t>
            </a:r>
          </a:p>
          <a:p>
            <a:pPr lvl="1"/>
            <a:r>
              <a:rPr lang="en-US" altLang="ja-JP" dirty="0" smtClean="0"/>
              <a:t>FPCCD</a:t>
            </a:r>
          </a:p>
          <a:p>
            <a:pPr lvl="1"/>
            <a:r>
              <a:rPr kumimoji="1" lang="en-US" altLang="ja-JP" dirty="0" smtClean="0"/>
              <a:t>DEPFET</a:t>
            </a:r>
          </a:p>
          <a:p>
            <a:r>
              <a:rPr lang="en-US" altLang="ja-JP" dirty="0" smtClean="0"/>
              <a:t>Details of each sensor technologies will be presented in different talks later</a:t>
            </a:r>
            <a:endParaRPr kumimoji="1" lang="en-US" altLang="ja-JP" dirty="0" smtClean="0"/>
          </a:p>
          <a:p>
            <a:r>
              <a:rPr lang="en-US" altLang="ja-JP" dirty="0" smtClean="0"/>
              <a:t>Each technology has pros and cons</a:t>
            </a:r>
          </a:p>
          <a:p>
            <a:pPr lvl="1"/>
            <a:r>
              <a:rPr kumimoji="1" lang="en-US" altLang="ja-JP" dirty="0" smtClean="0"/>
              <a:t>Hybrid design using different sensor options in one vertex detector is not excluded</a:t>
            </a:r>
          </a:p>
          <a:p>
            <a:r>
              <a:rPr lang="en-US" altLang="ja-JP" dirty="0" smtClean="0"/>
              <a:t>Alternative technology options for future upgrade</a:t>
            </a:r>
          </a:p>
          <a:p>
            <a:pPr lvl="1"/>
            <a:r>
              <a:rPr lang="en-US" altLang="ja-JP" dirty="0" smtClean="0"/>
              <a:t>ISIS</a:t>
            </a:r>
          </a:p>
          <a:p>
            <a:pPr lvl="1"/>
            <a:r>
              <a:rPr kumimoji="1" lang="en-US" altLang="ja-JP" dirty="0" smtClean="0"/>
              <a:t>3D sensors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Ladders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997152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Baseline design</a:t>
            </a:r>
          </a:p>
          <a:p>
            <a:pPr lvl="1"/>
            <a:r>
              <a:rPr lang="en-US" altLang="ja-JP" dirty="0" smtClean="0"/>
              <a:t>Rigid foam (</a:t>
            </a:r>
            <a:r>
              <a:rPr lang="en-US" altLang="ja-JP" dirty="0" err="1" smtClean="0"/>
              <a:t>SiC</a:t>
            </a:r>
            <a:r>
              <a:rPr lang="en-US" altLang="ja-JP" dirty="0" smtClean="0"/>
              <a:t> or C) core sandwiched by thin (50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m) Si sensors</a:t>
            </a:r>
          </a:p>
          <a:p>
            <a:pPr lvl="1"/>
            <a:r>
              <a:rPr kumimoji="1" lang="en-US" altLang="ja-JP" dirty="0" err="1" smtClean="0"/>
              <a:t>SiC</a:t>
            </a:r>
            <a:r>
              <a:rPr kumimoji="1" lang="en-US" altLang="ja-JP" dirty="0" smtClean="0"/>
              <a:t> core option is actively studied by PLUME collaboration</a:t>
            </a:r>
          </a:p>
          <a:p>
            <a:pPr lvl="1"/>
            <a:r>
              <a:rPr lang="en-US" altLang="ja-JP" dirty="0" smtClean="0"/>
              <a:t>Carbon core option is proposed by FPCCD group</a:t>
            </a:r>
          </a:p>
          <a:p>
            <a:r>
              <a:rPr kumimoji="1" lang="en-US" altLang="ja-JP" dirty="0" smtClean="0"/>
              <a:t>Alternative design</a:t>
            </a:r>
          </a:p>
          <a:p>
            <a:pPr lvl="1"/>
            <a:r>
              <a:rPr lang="en-US" altLang="ja-JP" dirty="0" smtClean="0"/>
              <a:t>Single sided ladders (5 layers) with or without (DEPFET) support</a:t>
            </a:r>
          </a:p>
          <a:p>
            <a:r>
              <a:rPr kumimoji="1" lang="en-US" altLang="ja-JP" dirty="0" smtClean="0"/>
              <a:t>Ladder overlapping in the baseline design</a:t>
            </a:r>
          </a:p>
          <a:p>
            <a:pPr lvl="1"/>
            <a:r>
              <a:rPr lang="en-US" altLang="ja-JP" dirty="0" smtClean="0"/>
              <a:t>Two possible ways: layer by layer or ladder by ladder</a:t>
            </a:r>
          </a:p>
          <a:p>
            <a:pPr lvl="1"/>
            <a:r>
              <a:rPr kumimoji="1" lang="en-US" altLang="ja-JP" dirty="0" smtClean="0"/>
              <a:t>Layer by layer overlapping will be used in the simulation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4932040" y="1628800"/>
          <a:ext cx="391209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032"/>
                <a:gridCol w="1304032"/>
                <a:gridCol w="130403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Width 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</a:t>
                      </a:r>
                      <a:r>
                        <a:rPr kumimoji="1" lang="en-US" altLang="ja-JP" baseline="0" dirty="0" smtClean="0"/>
                        <a:t> of ladders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1,2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3,4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 5,6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0492" y="4437112"/>
            <a:ext cx="4561499" cy="22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05064"/>
            <a:ext cx="4762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4005064"/>
            <a:ext cx="4000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Support structure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5194920" cy="2620887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Design</a:t>
            </a:r>
            <a:r>
              <a:rPr kumimoji="1" lang="en-US" altLang="ja-JP" dirty="0" smtClean="0"/>
              <a:t> in ILD simulation model</a:t>
            </a:r>
          </a:p>
          <a:p>
            <a:pPr lvl="1"/>
            <a:r>
              <a:rPr lang="en-US" altLang="ja-JP" dirty="0" smtClean="0"/>
              <a:t>Similar to SLD vertex detector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 mm thick Be end plate, </a:t>
            </a:r>
            <a:r>
              <a:rPr kumimoji="1" lang="en-US" altLang="ja-JP" dirty="0" smtClean="0"/>
              <a:t>0.5 mm thick Be support shell</a:t>
            </a:r>
          </a:p>
          <a:p>
            <a:pPr lvl="1"/>
            <a:r>
              <a:rPr lang="en-US" altLang="ja-JP" dirty="0" err="1" smtClean="0"/>
              <a:t>Kapton+Cu</a:t>
            </a:r>
            <a:r>
              <a:rPr lang="en-US" altLang="ja-JP" dirty="0" smtClean="0"/>
              <a:t> flexible cables</a:t>
            </a:r>
          </a:p>
          <a:p>
            <a:pPr lvl="1"/>
            <a:r>
              <a:rPr kumimoji="1" lang="en-US" altLang="ja-JP" dirty="0" smtClean="0"/>
              <a:t>Ladders</a:t>
            </a:r>
          </a:p>
          <a:p>
            <a:pPr lvl="1"/>
            <a:r>
              <a:rPr lang="en-US" altLang="ja-JP" dirty="0" smtClean="0"/>
              <a:t>1 cm thick foam of the cryostat</a:t>
            </a:r>
            <a:endParaRPr kumimoji="1" lang="ja-JP" altLang="en-US" dirty="0"/>
          </a:p>
        </p:txBody>
      </p:sp>
      <p:pic>
        <p:nvPicPr>
          <p:cNvPr id="5" name="図 3" descr="Shell11080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8980" y="1196975"/>
            <a:ext cx="3025020" cy="30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1738"/>
            <a:ext cx="8064896" cy="31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6444208" y="1628800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Maximum deformation</a:t>
            </a:r>
          </a:p>
          <a:p>
            <a:r>
              <a:rPr lang="en-US" altLang="ja-JP" sz="1200" dirty="0" smtClean="0"/>
              <a:t>&lt; </a:t>
            </a:r>
            <a:r>
              <a:rPr kumimoji="1" lang="en-US" altLang="ja-JP" sz="1200" dirty="0" smtClean="0"/>
              <a:t>2um </a:t>
            </a:r>
            <a:r>
              <a:rPr lang="en-US" altLang="ja-JP" sz="1200" dirty="0" smtClean="0"/>
              <a:t>with 1kgF 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639</Words>
  <Application>Microsoft Office PowerPoint</Application>
  <PresentationFormat>画面に合わせる (4:3)</PresentationFormat>
  <Paragraphs>147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ILD Vertex Detector</vt:lpstr>
      <vt:lpstr>Outline</vt:lpstr>
      <vt:lpstr>Performance goal</vt:lpstr>
      <vt:lpstr>Design parameters</vt:lpstr>
      <vt:lpstr>Design parameters</vt:lpstr>
      <vt:lpstr>Design parameters</vt:lpstr>
      <vt:lpstr>Pixel technology options</vt:lpstr>
      <vt:lpstr>Ladders</vt:lpstr>
      <vt:lpstr>Support structure</vt:lpstr>
      <vt:lpstr>Cooling system</vt:lpstr>
      <vt:lpstr>Installation and alignment</vt:lpstr>
      <vt:lpstr>Detector upgrade with energy</vt:lpstr>
      <vt:lpstr>R&amp;D needed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Vertex Detector</dc:title>
  <dc:creator>sugimoto</dc:creator>
  <cp:lastModifiedBy>sugimoto</cp:lastModifiedBy>
  <cp:revision>46</cp:revision>
  <dcterms:created xsi:type="dcterms:W3CDTF">2012-05-15T08:28:17Z</dcterms:created>
  <dcterms:modified xsi:type="dcterms:W3CDTF">2012-05-23T14:11:19Z</dcterms:modified>
</cp:coreProperties>
</file>