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A400"/>
    <a:srgbClr val="2334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93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240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2409" name="Text Box 9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2410" name="Text Box 10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02412" name="Picture 12" descr="C:\Documents and Settings\kevin\My Documents\1024_greendot_divid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</p:spPr>
      </p:pic>
      <p:pic>
        <p:nvPicPr>
          <p:cNvPr id="12" name="Picture 11" descr="bg_to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924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C3404C-28E7-4E07-9ABA-474483CEF28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7FD7EB-8D51-48C9-B395-FFA027F3DE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C3404C-28E7-4E07-9ABA-474483CEF28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7FD7EB-8D51-48C9-B395-FFA027F3DE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0"/>
            <a:ext cx="5791200" cy="609600"/>
          </a:xfrm>
        </p:spPr>
        <p:txBody>
          <a:bodyPr/>
          <a:lstStyle>
            <a:lvl1pPr algn="r">
              <a:defRPr sz="2800">
                <a:solidFill>
                  <a:srgbClr val="0070C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C3404C-28E7-4E07-9ABA-474483CEF28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7FD7EB-8D51-48C9-B395-FFA027F3DE4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3276600" y="63404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Maura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Barone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Fermilab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/GDE)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C3404C-28E7-4E07-9ABA-474483CEF28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7FD7EB-8D51-48C9-B395-FFA027F3DE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C3404C-28E7-4E07-9ABA-474483CEF28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7FD7EB-8D51-48C9-B395-FFA027F3DE4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 txBox="1">
            <a:spLocks/>
          </p:cNvSpPr>
          <p:nvPr/>
        </p:nvSpPr>
        <p:spPr>
          <a:xfrm>
            <a:off x="3276600" y="63404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Maura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Barone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Fermilab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/GDE)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C3404C-28E7-4E07-9ABA-474483CEF28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7FD7EB-8D51-48C9-B395-FFA027F3DE4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/>
        </p:nvSpPr>
        <p:spPr>
          <a:xfrm>
            <a:off x="3276600" y="63404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Maura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Barone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Fermilab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/GDE)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C3404C-28E7-4E07-9ABA-474483CEF28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7FD7EB-8D51-48C9-B395-FFA027F3DE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381000" y="6400800"/>
            <a:ext cx="2438400" cy="457200"/>
          </a:xfrm>
        </p:spPr>
        <p:txBody>
          <a:bodyPr/>
          <a:lstStyle>
            <a:lvl1pPr>
              <a:defRPr/>
            </a:lvl1pPr>
          </a:lstStyle>
          <a:p>
            <a:fld id="{0FC3404C-28E7-4E07-9ABA-474483CEF28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B7FD7EB-8D51-48C9-B395-FFA027F3DE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C3404C-28E7-4E07-9ABA-474483CEF28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7FD7EB-8D51-48C9-B395-FFA027F3DE4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 txBox="1">
            <a:spLocks/>
          </p:cNvSpPr>
          <p:nvPr/>
        </p:nvSpPr>
        <p:spPr>
          <a:xfrm>
            <a:off x="3276600" y="63404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Maura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Barone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Fermilab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/GDE)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C3404C-28E7-4E07-9ABA-474483CEF28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7FD7EB-8D51-48C9-B395-FFA027F3DE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bg_top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924128"/>
          </a:xfrm>
          <a:prstGeom prst="rect">
            <a:avLst/>
          </a:prstGeom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FC3404C-28E7-4E07-9ABA-474483CEF28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200" b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>
                <a:solidFill>
                  <a:srgbClr val="79A400"/>
                </a:solidFill>
              </a:defRPr>
            </a:lvl1pPr>
          </a:lstStyle>
          <a:p>
            <a:fld id="{AB7FD7EB-8D51-48C9-B395-FFA027F3DE49}" type="slidenum">
              <a:rPr lang="en-US" smtClean="0"/>
              <a:t>‹#›</a:t>
            </a:fld>
            <a:endParaRPr lang="en-US"/>
          </a:p>
        </p:txBody>
      </p:sp>
      <p:sp>
        <p:nvSpPr>
          <p:cNvPr id="1041" name="Text Box 17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28956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pic>
        <p:nvPicPr>
          <p:cNvPr id="1045" name="Picture 21" descr="C:\Documents and Settings\kevin\My Documents\1024_greendot_divider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</p:spPr>
      </p:pic>
      <p:pic>
        <p:nvPicPr>
          <p:cNvPr id="11" name="Picture 10" descr="bg_top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92412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79A400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forge.linearcollider.org/account/register" TargetMode="External"/><Relationship Id="rId2" Type="http://schemas.openxmlformats.org/officeDocument/2006/relationships/hyperlink" Target="http://forge.linearcollider.org/td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blist@desy.de" TargetMode="External"/><Relationship Id="rId2" Type="http://schemas.openxmlformats.org/officeDocument/2006/relationships/hyperlink" Target="mailto:maura@fnal.gov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forge.linearcollider.org/tdr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2400" dirty="0" smtClean="0"/>
          </a:p>
          <a:p>
            <a:r>
              <a:rPr lang="en-US" sz="2400" dirty="0" smtClean="0"/>
              <a:t>TDR </a:t>
            </a:r>
            <a:r>
              <a:rPr lang="en-US" sz="2400" dirty="0"/>
              <a:t>All-Authors </a:t>
            </a:r>
            <a:r>
              <a:rPr lang="en-US" sz="2400" dirty="0" smtClean="0"/>
              <a:t>meeting, 27 Jan 2012</a:t>
            </a:r>
            <a:br>
              <a:rPr lang="en-US" sz="2400" dirty="0" smtClean="0"/>
            </a:br>
            <a:endParaRPr lang="en-US" dirty="0" smtClean="0"/>
          </a:p>
          <a:p>
            <a:r>
              <a:rPr lang="en-US" sz="2000" dirty="0" smtClean="0"/>
              <a:t>Maura </a:t>
            </a:r>
            <a:r>
              <a:rPr lang="en-US" sz="2000" dirty="0" err="1" smtClean="0"/>
              <a:t>Barone</a:t>
            </a:r>
            <a:r>
              <a:rPr lang="en-US" sz="2000" dirty="0" smtClean="0"/>
              <a:t> (</a:t>
            </a:r>
            <a:r>
              <a:rPr lang="en-US" sz="2000" dirty="0" err="1" smtClean="0"/>
              <a:t>Fermilab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 smtClean="0"/>
              <a:t>ILC TDR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Guidelines for Authors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33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8001000" cy="5334000"/>
          </a:xfrm>
        </p:spPr>
        <p:txBody>
          <a:bodyPr/>
          <a:lstStyle/>
          <a:p>
            <a:r>
              <a:rPr lang="en-US" sz="2400" dirty="0"/>
              <a:t>Portal for Authors and Editors of the ILC Technical Design </a:t>
            </a:r>
            <a:r>
              <a:rPr lang="en-US" sz="2400" dirty="0" smtClean="0"/>
              <a:t>Report:</a:t>
            </a:r>
          </a:p>
          <a:p>
            <a:pPr marL="457200" lvl="1" indent="0">
              <a:buNone/>
            </a:pPr>
            <a:r>
              <a:rPr lang="en-US" dirty="0" smtClean="0">
                <a:hlinkClick r:id="rId2"/>
              </a:rPr>
              <a:t>http://forge.linearcollider.org/tdr</a:t>
            </a:r>
            <a:r>
              <a:rPr lang="en-US" dirty="0" smtClean="0"/>
              <a:t>  </a:t>
            </a:r>
            <a:r>
              <a:rPr lang="en-US" sz="2000" dirty="0" smtClean="0"/>
              <a:t>(public page)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pPr lvl="1"/>
            <a:r>
              <a:rPr lang="en-US" sz="2000" b="1" dirty="0" smtClean="0"/>
              <a:t>Reference </a:t>
            </a:r>
            <a:r>
              <a:rPr lang="en-US" sz="2000" b="1" dirty="0"/>
              <a:t>material for the TDR Baseline </a:t>
            </a:r>
            <a:r>
              <a:rPr lang="en-US" sz="2000" b="1" dirty="0" smtClean="0"/>
              <a:t>Design</a:t>
            </a:r>
          </a:p>
          <a:p>
            <a:pPr lvl="1"/>
            <a:r>
              <a:rPr lang="en-US" sz="2000" dirty="0" smtClean="0"/>
              <a:t>Up-to-date TDR outline</a:t>
            </a:r>
          </a:p>
          <a:p>
            <a:pPr lvl="1"/>
            <a:r>
              <a:rPr lang="en-US" sz="2000" dirty="0" smtClean="0"/>
              <a:t>Typesetting guidelines</a:t>
            </a:r>
          </a:p>
          <a:p>
            <a:pPr lvl="1"/>
            <a:r>
              <a:rPr lang="en-US" sz="2000" dirty="0" smtClean="0"/>
              <a:t>Word/Latex Templates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sz="2000" dirty="0" smtClean="0"/>
              <a:t>Source files for previous reports </a:t>
            </a:r>
          </a:p>
          <a:p>
            <a:pPr lvl="1"/>
            <a:r>
              <a:rPr lang="en-US" sz="2000" dirty="0" smtClean="0"/>
              <a:t>Browser view (read-only) of the TDR SVN repository</a:t>
            </a:r>
          </a:p>
          <a:p>
            <a:pPr marL="457200" lvl="1" indent="0">
              <a:buNone/>
            </a:pPr>
            <a:r>
              <a:rPr lang="en-US" sz="1600" i="1" dirty="0" smtClean="0"/>
              <a:t>( </a:t>
            </a:r>
            <a:r>
              <a:rPr lang="en-US" sz="1600" b="0" i="1" dirty="0" smtClean="0"/>
              <a:t>access </a:t>
            </a:r>
            <a:r>
              <a:rPr lang="en-US" sz="1600" b="0" i="1" dirty="0"/>
              <a:t>to the document repositories </a:t>
            </a:r>
            <a:r>
              <a:rPr lang="en-US" sz="1600" b="0" i="1" dirty="0" smtClean="0"/>
              <a:t>requires login – authors, please </a:t>
            </a:r>
            <a:r>
              <a:rPr lang="en-US" sz="1600" b="0" i="1" dirty="0"/>
              <a:t>register at </a:t>
            </a:r>
            <a:br>
              <a:rPr lang="en-US" sz="1600" b="0" i="1" dirty="0"/>
            </a:br>
            <a:r>
              <a:rPr lang="en-US" sz="1600" b="0" i="1" dirty="0"/>
              <a:t> </a:t>
            </a:r>
            <a:r>
              <a:rPr lang="en-US" sz="1600" b="0" i="1" dirty="0" smtClean="0"/>
              <a:t>                </a:t>
            </a:r>
            <a:r>
              <a:rPr lang="en-US" sz="1600" b="0" i="1" dirty="0" smtClean="0">
                <a:hlinkClick r:id="rId3"/>
              </a:rPr>
              <a:t>https</a:t>
            </a:r>
            <a:r>
              <a:rPr lang="en-US" sz="1600" b="0" i="1" dirty="0">
                <a:hlinkClick r:id="rId3"/>
              </a:rPr>
              <a:t>://</a:t>
            </a:r>
            <a:r>
              <a:rPr lang="en-US" sz="1600" b="0" i="1" dirty="0" smtClean="0">
                <a:hlinkClick r:id="rId3"/>
              </a:rPr>
              <a:t>forge.linearcollider.org/account/register</a:t>
            </a:r>
            <a:r>
              <a:rPr lang="en-US" sz="1600" b="0" i="1" dirty="0" smtClean="0"/>
              <a:t> )</a:t>
            </a:r>
            <a:endParaRPr lang="en-US" sz="1600" i="1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Left Brace 3"/>
          <p:cNvSpPr/>
          <p:nvPr/>
        </p:nvSpPr>
        <p:spPr bwMode="auto">
          <a:xfrm>
            <a:off x="914400" y="4572000"/>
            <a:ext cx="152400" cy="1219200"/>
          </a:xfrm>
          <a:prstGeom prst="lef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33797" y="4876800"/>
            <a:ext cx="9364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/>
              <a:t>l</a:t>
            </a:r>
            <a:r>
              <a:rPr lang="en-US" sz="1600" dirty="0" smtClean="0"/>
              <a:t>ogin</a:t>
            </a:r>
          </a:p>
          <a:p>
            <a:pPr algn="r"/>
            <a:r>
              <a:rPr lang="en-US" sz="1600" dirty="0" smtClean="0"/>
              <a:t>required</a:t>
            </a:r>
            <a:endParaRPr lang="en-US" sz="1600" dirty="0"/>
          </a:p>
        </p:txBody>
      </p:sp>
      <p:sp>
        <p:nvSpPr>
          <p:cNvPr id="6" name="Left Brace 5"/>
          <p:cNvSpPr/>
          <p:nvPr/>
        </p:nvSpPr>
        <p:spPr bwMode="auto">
          <a:xfrm>
            <a:off x="820614" y="1981200"/>
            <a:ext cx="169986" cy="2057400"/>
          </a:xfrm>
          <a:prstGeom prst="lef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2148" y="2840623"/>
            <a:ext cx="718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/>
              <a:t>public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2643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Typesetting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153400" cy="5334000"/>
          </a:xfrm>
        </p:spPr>
        <p:txBody>
          <a:bodyPr/>
          <a:lstStyle/>
          <a:p>
            <a:r>
              <a:rPr lang="en-US" sz="2400" dirty="0" smtClean="0"/>
              <a:t>Please download the document “</a:t>
            </a:r>
            <a:r>
              <a:rPr lang="en-US" sz="2400" u="sng" dirty="0" smtClean="0"/>
              <a:t>Author's </a:t>
            </a:r>
            <a:r>
              <a:rPr lang="en-US" sz="2400" u="sng" dirty="0"/>
              <a:t>guide to typesetting the </a:t>
            </a:r>
            <a:r>
              <a:rPr lang="en-US" sz="2400" u="sng" dirty="0" smtClean="0"/>
              <a:t>TDR</a:t>
            </a:r>
            <a:r>
              <a:rPr lang="en-US" sz="2400" dirty="0" smtClean="0"/>
              <a:t>” </a:t>
            </a:r>
            <a:r>
              <a:rPr lang="en-US" sz="2400" dirty="0"/>
              <a:t>included in the ‘ILCTDR-template’ zip </a:t>
            </a:r>
            <a:r>
              <a:rPr lang="en-US" sz="2400" dirty="0" smtClean="0"/>
              <a:t>file, and available from the Forge portal. It describes the general typesetting rules, including guidelines on:</a:t>
            </a:r>
          </a:p>
          <a:p>
            <a:pPr lvl="1"/>
            <a:r>
              <a:rPr lang="en-US" sz="2000" u="sng" dirty="0" smtClean="0"/>
              <a:t>Figures</a:t>
            </a:r>
            <a:r>
              <a:rPr lang="en-US" sz="2000" dirty="0" smtClean="0"/>
              <a:t>: format and quality     </a:t>
            </a:r>
            <a:r>
              <a:rPr lang="en-US" sz="2000" u="sng" dirty="0" smtClean="0">
                <a:solidFill>
                  <a:schemeClr val="tx1"/>
                </a:solidFill>
              </a:rPr>
              <a:t>AUTHORS, PLEASE READ</a:t>
            </a:r>
          </a:p>
          <a:p>
            <a:pPr lvl="1"/>
            <a:r>
              <a:rPr lang="en-US" sz="2000" dirty="0" smtClean="0"/>
              <a:t>Tables</a:t>
            </a:r>
            <a:endParaRPr lang="en-US" sz="2000" dirty="0"/>
          </a:p>
          <a:p>
            <a:pPr lvl="1"/>
            <a:r>
              <a:rPr lang="en-US" sz="2000" dirty="0" smtClean="0"/>
              <a:t>Referencing structural elements </a:t>
            </a:r>
          </a:p>
          <a:p>
            <a:pPr lvl="1"/>
            <a:r>
              <a:rPr lang="en-US" sz="2000" dirty="0" smtClean="0"/>
              <a:t>Bibliographic references</a:t>
            </a:r>
          </a:p>
          <a:p>
            <a:pPr marL="457200" lvl="1" indent="0"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r>
              <a:rPr lang="en-US" sz="2000" dirty="0" smtClean="0"/>
              <a:t>This document gives </a:t>
            </a:r>
            <a:r>
              <a:rPr lang="en-US" sz="2000" dirty="0" err="1" smtClean="0"/>
              <a:t>LaTeX</a:t>
            </a:r>
            <a:r>
              <a:rPr lang="en-US" sz="2000" dirty="0" smtClean="0"/>
              <a:t> examples. </a:t>
            </a:r>
            <a:r>
              <a:rPr lang="en-US" sz="2000" dirty="0"/>
              <a:t>M</a:t>
            </a:r>
            <a:r>
              <a:rPr lang="en-US" sz="2000" dirty="0" smtClean="0"/>
              <a:t>ore </a:t>
            </a:r>
            <a:r>
              <a:rPr lang="en-US" sz="2000" dirty="0"/>
              <a:t>detailed </a:t>
            </a:r>
            <a:r>
              <a:rPr lang="en-US" sz="2000" dirty="0" smtClean="0"/>
              <a:t>information and examples for </a:t>
            </a:r>
            <a:r>
              <a:rPr lang="en-US" sz="2000" dirty="0"/>
              <a:t>Word users are </a:t>
            </a:r>
            <a:r>
              <a:rPr lang="en-US" sz="2000" dirty="0" smtClean="0"/>
              <a:t>available inside the Word template file</a:t>
            </a:r>
          </a:p>
          <a:p>
            <a:r>
              <a:rPr lang="en-US" sz="2000" dirty="0" smtClean="0"/>
              <a:t>Please consult the list of ‘what to do and not to do’ (Word/</a:t>
            </a:r>
            <a:r>
              <a:rPr lang="en-US" sz="2000" dirty="0" err="1" smtClean="0"/>
              <a:t>LaTeX</a:t>
            </a:r>
            <a:r>
              <a:rPr lang="en-US" sz="2000" dirty="0" smtClean="0"/>
              <a:t>)</a:t>
            </a:r>
            <a:endParaRPr lang="en-US" dirty="0"/>
          </a:p>
          <a:p>
            <a:endParaRPr lang="en-US" sz="2000" dirty="0" smtClean="0"/>
          </a:p>
          <a:p>
            <a:pPr marL="457200" lvl="1" indent="0">
              <a:buNone/>
            </a:pP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" name="Right Arrow 3"/>
          <p:cNvSpPr/>
          <p:nvPr/>
        </p:nvSpPr>
        <p:spPr bwMode="auto">
          <a:xfrm>
            <a:off x="228600" y="2667000"/>
            <a:ext cx="685800" cy="152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4086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Templates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: : : :</a:t>
            </a:r>
            <a:endParaRPr lang="en-US" sz="1800" dirty="0">
              <a:solidFill>
                <a:srgbClr val="23346C"/>
              </a:solidFill>
            </a:endParaRPr>
          </a:p>
          <a:p>
            <a:pPr marL="514350" indent="-457200"/>
            <a:endParaRPr lang="en-US" dirty="0" smtClean="0"/>
          </a:p>
          <a:p>
            <a:pPr marL="514350" indent="-457200"/>
            <a:endParaRPr lang="en-US" dirty="0"/>
          </a:p>
          <a:p>
            <a:pPr marL="514350" indent="-457200"/>
            <a:endParaRPr lang="en-US" dirty="0" smtClean="0"/>
          </a:p>
          <a:p>
            <a:pPr marL="5715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364181"/>
              </p:ext>
            </p:extLst>
          </p:nvPr>
        </p:nvGraphicFramePr>
        <p:xfrm>
          <a:off x="1143000" y="1214120"/>
          <a:ext cx="7391400" cy="3083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5700"/>
                <a:gridCol w="3695700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0" lang="en-US" sz="16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79A4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TDR-</a:t>
                      </a:r>
                      <a:r>
                        <a:rPr kumimoji="0" lang="en-US" sz="1600" b="1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79A4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LaTeX</a:t>
                      </a:r>
                      <a:r>
                        <a:rPr kumimoji="0" lang="en-US" sz="16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79A4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kumimoji="0" lang="en-US" sz="1600" b="1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79A4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template.tex</a:t>
                      </a:r>
                      <a:endParaRPr lang="en-US" sz="1600" b="1" dirty="0">
                        <a:solidFill>
                          <a:srgbClr val="79A4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23346C"/>
                          </a:solidFill>
                        </a:rPr>
                        <a:t>example template of a chapter file. 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23346C"/>
                          </a:solidFill>
                        </a:rPr>
                        <a:t>Use this template</a:t>
                      </a:r>
                      <a:r>
                        <a:rPr lang="en-US" sz="1600" b="0" baseline="0" dirty="0" smtClean="0">
                          <a:solidFill>
                            <a:srgbClr val="23346C"/>
                          </a:solidFill>
                        </a:rPr>
                        <a:t> when writing your content.</a:t>
                      </a:r>
                      <a:endParaRPr lang="en-US" sz="1600" b="0" dirty="0" smtClean="0">
                        <a:solidFill>
                          <a:srgbClr val="23346C"/>
                        </a:solidFill>
                      </a:endParaRP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23346C"/>
                          </a:solidFill>
                        </a:rPr>
                        <a:t>Use</a:t>
                      </a:r>
                      <a:r>
                        <a:rPr lang="en-US" sz="1600" b="0" baseline="0" dirty="0" smtClean="0">
                          <a:solidFill>
                            <a:srgbClr val="23346C"/>
                          </a:solidFill>
                        </a:rPr>
                        <a:t> the wrapper (see below) for compiling it with </a:t>
                      </a:r>
                      <a:r>
                        <a:rPr lang="en-US" sz="1600" b="0" dirty="0" err="1" smtClean="0">
                          <a:solidFill>
                            <a:srgbClr val="23346C"/>
                          </a:solidFill>
                        </a:rPr>
                        <a:t>LaTeX</a:t>
                      </a:r>
                      <a:endParaRPr lang="en-US" sz="1600" b="0" dirty="0" smtClean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79A400"/>
                          </a:solidFill>
                        </a:rPr>
                        <a:t>TDR-</a:t>
                      </a:r>
                      <a:r>
                        <a:rPr lang="en-US" sz="1600" b="1" dirty="0" err="1" smtClean="0">
                          <a:solidFill>
                            <a:srgbClr val="79A400"/>
                          </a:solidFill>
                        </a:rPr>
                        <a:t>LaTeX</a:t>
                      </a:r>
                      <a:r>
                        <a:rPr lang="en-US" sz="1600" b="1" dirty="0" smtClean="0">
                          <a:solidFill>
                            <a:srgbClr val="79A400"/>
                          </a:solidFill>
                        </a:rPr>
                        <a:t>-</a:t>
                      </a:r>
                      <a:r>
                        <a:rPr lang="en-US" sz="1600" b="1" dirty="0" err="1" smtClean="0">
                          <a:solidFill>
                            <a:srgbClr val="79A400"/>
                          </a:solidFill>
                        </a:rPr>
                        <a:t>template_wrapper.tex</a:t>
                      </a:r>
                      <a:endParaRPr lang="en-US" sz="1600" b="1" dirty="0">
                        <a:solidFill>
                          <a:srgbClr val="79A4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23346C"/>
                          </a:solidFill>
                        </a:rPr>
                        <a:t>wrapper for building the template. This is the file you will build with </a:t>
                      </a:r>
                      <a:r>
                        <a:rPr lang="en-US" sz="1600" b="0" dirty="0" err="1" smtClean="0">
                          <a:solidFill>
                            <a:srgbClr val="23346C"/>
                          </a:solidFill>
                        </a:rPr>
                        <a:t>LaTeX</a:t>
                      </a:r>
                      <a:endParaRPr lang="en-US" sz="1600" b="0" dirty="0" smtClean="0">
                        <a:solidFill>
                          <a:srgbClr val="23346C"/>
                        </a:solidFill>
                      </a:endParaRPr>
                    </a:p>
                    <a:p>
                      <a:endParaRPr lang="en-US" sz="1600" b="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0" lang="en-US" sz="16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79A4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TDR-</a:t>
                      </a:r>
                      <a:r>
                        <a:rPr kumimoji="0" lang="en-US" sz="1600" b="1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79A4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LaTeX</a:t>
                      </a:r>
                      <a:r>
                        <a:rPr kumimoji="0" lang="en-US" sz="16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79A4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kumimoji="0" lang="en-US" sz="1600" b="1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79A4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template_bib.tex</a:t>
                      </a:r>
                      <a:endParaRPr lang="en-US" sz="1600" b="1" dirty="0">
                        <a:solidFill>
                          <a:srgbClr val="79A4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23346C"/>
                          </a:solidFill>
                        </a:rPr>
                        <a:t>template for the bibliographic entries</a:t>
                      </a:r>
                    </a:p>
                    <a:p>
                      <a:endParaRPr lang="en-US" sz="1600" b="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0" lang="en-US" sz="1600" b="1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79A4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ILCTDR.cls</a:t>
                      </a:r>
                      <a:endParaRPr lang="en-US" sz="1600" b="1" dirty="0">
                        <a:solidFill>
                          <a:srgbClr val="79A4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err="1" smtClean="0">
                          <a:solidFill>
                            <a:srgbClr val="23346C"/>
                          </a:solidFill>
                        </a:rPr>
                        <a:t>LaTeX</a:t>
                      </a:r>
                      <a:r>
                        <a:rPr lang="en-US" sz="1600" b="0" dirty="0" smtClean="0">
                          <a:solidFill>
                            <a:srgbClr val="23346C"/>
                          </a:solidFill>
                        </a:rPr>
                        <a:t> class for the TDR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Left Brace 4"/>
          <p:cNvSpPr/>
          <p:nvPr/>
        </p:nvSpPr>
        <p:spPr bwMode="auto">
          <a:xfrm>
            <a:off x="762000" y="1371600"/>
            <a:ext cx="169986" cy="2057400"/>
          </a:xfrm>
          <a:prstGeom prst="lef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226432" y="2018501"/>
            <a:ext cx="1787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LaTeX</a:t>
            </a:r>
            <a:r>
              <a:rPr lang="en-US" dirty="0" smtClean="0"/>
              <a:t> template</a:t>
            </a:r>
          </a:p>
          <a:p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2756424"/>
              </p:ext>
            </p:extLst>
          </p:nvPr>
        </p:nvGraphicFramePr>
        <p:xfrm>
          <a:off x="1143000" y="4907280"/>
          <a:ext cx="739140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5700"/>
                <a:gridCol w="3695700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0" lang="en-US" sz="16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79A4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TDR-Word-template.dotx</a:t>
                      </a:r>
                      <a:endParaRPr lang="en-US" sz="1600" b="1" dirty="0">
                        <a:solidFill>
                          <a:srgbClr val="79A4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23346C"/>
                          </a:solidFill>
                        </a:rPr>
                        <a:t>MS</a:t>
                      </a:r>
                      <a:r>
                        <a:rPr lang="en-US" sz="1600" b="0" baseline="0" dirty="0" smtClean="0">
                          <a:solidFill>
                            <a:srgbClr val="23346C"/>
                          </a:solidFill>
                        </a:rPr>
                        <a:t> Word template. Requires Word &gt;2007</a:t>
                      </a:r>
                      <a:endParaRPr lang="en-US" sz="1600" b="0" dirty="0" smtClean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Left Brace 7"/>
          <p:cNvSpPr/>
          <p:nvPr/>
        </p:nvSpPr>
        <p:spPr bwMode="auto">
          <a:xfrm>
            <a:off x="762000" y="4876800"/>
            <a:ext cx="152400" cy="609600"/>
          </a:xfrm>
          <a:prstGeom prst="lef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97502" y="4642373"/>
            <a:ext cx="10695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Word </a:t>
            </a:r>
          </a:p>
          <a:p>
            <a:r>
              <a:rPr lang="en-US" dirty="0" smtClean="0"/>
              <a:t>template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63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and images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610600" cy="5334000"/>
          </a:xfrm>
        </p:spPr>
        <p:txBody>
          <a:bodyPr/>
          <a:lstStyle/>
          <a:p>
            <a:r>
              <a:rPr lang="en-US" sz="2400" dirty="0" smtClean="0"/>
              <a:t>Content editing</a:t>
            </a:r>
          </a:p>
          <a:p>
            <a:pPr lvl="1"/>
            <a:r>
              <a:rPr lang="en-US" sz="2000" b="0" dirty="0" smtClean="0"/>
              <a:t>Word: please use version Word 2007 and above ( “.</a:t>
            </a:r>
            <a:r>
              <a:rPr lang="en-US" sz="2000" b="0" dirty="0" err="1" smtClean="0"/>
              <a:t>docx</a:t>
            </a:r>
            <a:r>
              <a:rPr lang="en-US" sz="2000" b="0" dirty="0" smtClean="0"/>
              <a:t>” files )</a:t>
            </a:r>
          </a:p>
          <a:p>
            <a:pPr lvl="1"/>
            <a:r>
              <a:rPr lang="en-US" sz="2000" b="0" dirty="0" err="1" smtClean="0"/>
              <a:t>LaTeX</a:t>
            </a:r>
            <a:r>
              <a:rPr lang="en-US" sz="2000" b="0" dirty="0" smtClean="0"/>
              <a:t>: please use or install a standard </a:t>
            </a:r>
            <a:r>
              <a:rPr lang="en-US" sz="2000" b="0" dirty="0" err="1" smtClean="0"/>
              <a:t>TeXLive</a:t>
            </a:r>
            <a:r>
              <a:rPr lang="en-US" sz="2000" b="0" dirty="0" smtClean="0"/>
              <a:t> (2009-2010-2011)n distribution</a:t>
            </a:r>
            <a:endParaRPr lang="en-US" sz="2000" b="0" dirty="0"/>
          </a:p>
          <a:p>
            <a:r>
              <a:rPr lang="en-US" sz="2400" dirty="0" smtClean="0"/>
              <a:t>Images</a:t>
            </a:r>
          </a:p>
          <a:p>
            <a:pPr lvl="1"/>
            <a:r>
              <a:rPr lang="en-US" sz="2000" b="0" dirty="0" smtClean="0"/>
              <a:t>Please consult Section 3 of  the guidelines document for instructions</a:t>
            </a:r>
          </a:p>
          <a:p>
            <a:pPr lvl="1"/>
            <a:r>
              <a:rPr lang="en-US" sz="2000" b="0" dirty="0"/>
              <a:t>Make sure that the image is of high quality when printed </a:t>
            </a:r>
            <a:r>
              <a:rPr lang="en-US" sz="2000" b="0" dirty="0" smtClean="0"/>
              <a:t>(</a:t>
            </a:r>
            <a:r>
              <a:rPr lang="en-US" sz="2000" b="0" dirty="0"/>
              <a:t>minimum 300 dots per inch</a:t>
            </a:r>
            <a:r>
              <a:rPr lang="en-US" sz="2000" b="0" dirty="0" smtClean="0"/>
              <a:t>). If not sure, contact the Technical Support</a:t>
            </a:r>
          </a:p>
          <a:p>
            <a:pPr lvl="1"/>
            <a:r>
              <a:rPr lang="en-US" sz="2000" b="0" dirty="0"/>
              <a:t>Do not take screen captures, or </a:t>
            </a:r>
            <a:r>
              <a:rPr lang="en-US" sz="2000" b="0" dirty="0" err="1"/>
              <a:t>copy&amp;paste</a:t>
            </a:r>
            <a:r>
              <a:rPr lang="en-US" sz="2000" b="0" dirty="0"/>
              <a:t> from/into </a:t>
            </a:r>
            <a:r>
              <a:rPr lang="en-US" sz="2000" b="0" dirty="0" smtClean="0"/>
              <a:t>Word/</a:t>
            </a:r>
            <a:r>
              <a:rPr lang="en-US" sz="2000" b="0" dirty="0" err="1" smtClean="0"/>
              <a:t>Powerpoint</a:t>
            </a:r>
            <a:r>
              <a:rPr lang="en-US" sz="2000" b="0" dirty="0" smtClean="0"/>
              <a:t>.</a:t>
            </a:r>
          </a:p>
          <a:p>
            <a:pPr lvl="1"/>
            <a:r>
              <a:rPr lang="en-US" sz="2000" b="0" dirty="0" smtClean="0">
                <a:solidFill>
                  <a:srgbClr val="79A400"/>
                </a:solidFill>
              </a:rPr>
              <a:t>For drawings/charts/graphics/plots (everything other than photographs) you must provide vector graphics</a:t>
            </a:r>
            <a:r>
              <a:rPr lang="en-US" sz="2000" b="0" dirty="0" smtClean="0"/>
              <a:t>. </a:t>
            </a:r>
            <a:r>
              <a:rPr lang="en-US" sz="2000" b="0" dirty="0" smtClean="0">
                <a:solidFill>
                  <a:srgbClr val="79A400"/>
                </a:solidFill>
              </a:rPr>
              <a:t>Do not </a:t>
            </a:r>
            <a:r>
              <a:rPr lang="en-US" sz="2000" b="0" dirty="0">
                <a:solidFill>
                  <a:srgbClr val="79A400"/>
                </a:solidFill>
              </a:rPr>
              <a:t>convert vector graphics to JPEG or PNG</a:t>
            </a:r>
            <a:r>
              <a:rPr lang="en-US" sz="2000" b="0" dirty="0" smtClean="0">
                <a:solidFill>
                  <a:srgbClr val="79A400"/>
                </a:solidFill>
              </a:rPr>
              <a:t>.</a:t>
            </a:r>
            <a:endParaRPr lang="en-US" sz="2000" b="0" dirty="0" smtClean="0"/>
          </a:p>
          <a:p>
            <a:pPr lvl="1"/>
            <a:r>
              <a:rPr lang="en-US" sz="2000" b="0" dirty="0" smtClean="0"/>
              <a:t>For photographs, you can provide JPEG in most cases, better if </a:t>
            </a:r>
            <a:r>
              <a:rPr lang="en-US" sz="2000" b="0" dirty="0"/>
              <a:t>o</a:t>
            </a:r>
            <a:r>
              <a:rPr lang="en-US" sz="2000" b="0" dirty="0" smtClean="0"/>
              <a:t>riginal (do not scale it, crop it, or convert it)</a:t>
            </a:r>
            <a:endParaRPr lang="en-US" sz="2000" b="0" dirty="0" smtClean="0">
              <a:solidFill>
                <a:srgbClr val="79A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35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For </a:t>
            </a:r>
            <a:r>
              <a:rPr lang="en-US" sz="2400" dirty="0"/>
              <a:t>technical support </a:t>
            </a:r>
            <a:r>
              <a:rPr lang="en-US" sz="2400" dirty="0" smtClean="0"/>
              <a:t>concerning</a:t>
            </a:r>
            <a:endParaRPr lang="en-US" sz="2400" dirty="0"/>
          </a:p>
          <a:p>
            <a:pPr lvl="1"/>
            <a:r>
              <a:rPr lang="en-US" sz="2000" dirty="0"/>
              <a:t>templates</a:t>
            </a:r>
          </a:p>
          <a:p>
            <a:pPr lvl="1"/>
            <a:r>
              <a:rPr lang="en-US" sz="2000" u="sng" dirty="0"/>
              <a:t>figures</a:t>
            </a:r>
            <a:r>
              <a:rPr lang="en-US" sz="2000" dirty="0"/>
              <a:t> (quality for printing and file format)</a:t>
            </a:r>
          </a:p>
          <a:p>
            <a:pPr lvl="1"/>
            <a:r>
              <a:rPr lang="en-US" sz="2000" dirty="0"/>
              <a:t>file naming and structure</a:t>
            </a:r>
          </a:p>
          <a:p>
            <a:pPr lvl="1"/>
            <a:r>
              <a:rPr lang="en-US" sz="2000" dirty="0" err="1"/>
              <a:t>LaTeX</a:t>
            </a:r>
            <a:r>
              <a:rPr lang="en-US" sz="2000" dirty="0"/>
              <a:t> issues and requests (ex. additional packages or abbreviations)</a:t>
            </a:r>
          </a:p>
          <a:p>
            <a:pPr lvl="1"/>
            <a:r>
              <a:rPr lang="en-US" sz="2000" dirty="0"/>
              <a:t>bibliography</a:t>
            </a:r>
          </a:p>
          <a:p>
            <a:pPr lvl="1"/>
            <a:r>
              <a:rPr lang="en-US" sz="2000" dirty="0"/>
              <a:t>…</a:t>
            </a:r>
          </a:p>
          <a:p>
            <a:pPr marL="0" indent="0">
              <a:buNone/>
            </a:pPr>
            <a:r>
              <a:rPr lang="en-US" sz="2400" dirty="0" smtClean="0"/>
              <a:t>     please contact the TDR Technical Support:</a:t>
            </a:r>
          </a:p>
          <a:p>
            <a:pPr marL="0" indent="0">
              <a:buNone/>
            </a:pPr>
            <a:endParaRPr lang="en-US" sz="2400" dirty="0" smtClean="0"/>
          </a:p>
          <a:p>
            <a:pPr lvl="1"/>
            <a:r>
              <a:rPr lang="en-US" dirty="0" smtClean="0"/>
              <a:t>Maura </a:t>
            </a:r>
            <a:r>
              <a:rPr lang="en-US" dirty="0" err="1" smtClean="0"/>
              <a:t>Barone</a:t>
            </a:r>
            <a:r>
              <a:rPr lang="en-US" dirty="0" smtClean="0"/>
              <a:t> (</a:t>
            </a:r>
            <a:r>
              <a:rPr lang="en-US" smtClean="0">
                <a:hlinkClick r:id="rId2"/>
              </a:rPr>
              <a:t>maura@fnal.gov</a:t>
            </a:r>
            <a:r>
              <a:rPr lang="en-US" smtClean="0"/>
              <a:t>)</a:t>
            </a:r>
            <a:endParaRPr lang="en-US" dirty="0" smtClean="0"/>
          </a:p>
          <a:p>
            <a:pPr lvl="1"/>
            <a:r>
              <a:rPr lang="en-US" dirty="0" err="1" smtClean="0"/>
              <a:t>Benno</a:t>
            </a:r>
            <a:r>
              <a:rPr lang="en-US" dirty="0" smtClean="0"/>
              <a:t> List (</a:t>
            </a:r>
            <a:r>
              <a:rPr lang="en-US" dirty="0" smtClean="0">
                <a:hlinkClick r:id="rId3"/>
              </a:rPr>
              <a:t>blist@desy.de</a:t>
            </a:r>
            <a:r>
              <a:rPr lang="en-US" dirty="0" smtClean="0"/>
              <a:t>)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33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Stay tuned at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smtClean="0">
                <a:hlinkClick r:id="rId2"/>
              </a:rPr>
              <a:t>http://forge.linearcollider.org/tdr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21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-ILCgrey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Theme1-ILCgrey</Template>
  <TotalTime>91</TotalTime>
  <Words>433</Words>
  <Application>Microsoft Office PowerPoint</Application>
  <PresentationFormat>On-screen Show (4:3)</PresentationFormat>
  <Paragraphs>75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Theme1-ILCgrey</vt:lpstr>
      <vt:lpstr>ILC TDR Guidelines for Authors</vt:lpstr>
      <vt:lpstr>Resources</vt:lpstr>
      <vt:lpstr>Typesetting guidelines</vt:lpstr>
      <vt:lpstr>Templates</vt:lpstr>
      <vt:lpstr>Content and images</vt:lpstr>
      <vt:lpstr>Support</vt:lpstr>
      <vt:lpstr>PowerPoint Presentation</vt:lpstr>
    </vt:vector>
  </TitlesOfParts>
  <Company>Fermi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TDR Guidelines for Authors</dc:title>
  <dc:creator>Maura Barone</dc:creator>
  <cp:lastModifiedBy>Maura Barone</cp:lastModifiedBy>
  <cp:revision>22</cp:revision>
  <cp:lastPrinted>2012-01-27T04:29:20Z</cp:lastPrinted>
  <dcterms:created xsi:type="dcterms:W3CDTF">2012-01-27T02:59:32Z</dcterms:created>
  <dcterms:modified xsi:type="dcterms:W3CDTF">2012-01-27T04:30:38Z</dcterms:modified>
</cp:coreProperties>
</file>