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74" r:id="rId3"/>
    <p:sldMasterId id="2147483745" r:id="rId4"/>
    <p:sldMasterId id="2147483750" r:id="rId5"/>
    <p:sldMasterId id="2147483762" r:id="rId6"/>
  </p:sldMasterIdLst>
  <p:notesMasterIdLst>
    <p:notesMasterId r:id="rId25"/>
  </p:notesMasterIdLst>
  <p:sldIdLst>
    <p:sldId id="477" r:id="rId7"/>
    <p:sldId id="1133" r:id="rId8"/>
    <p:sldId id="1059" r:id="rId9"/>
    <p:sldId id="1104" r:id="rId10"/>
    <p:sldId id="1091" r:id="rId11"/>
    <p:sldId id="1090" r:id="rId12"/>
    <p:sldId id="1067" r:id="rId13"/>
    <p:sldId id="1094" r:id="rId14"/>
    <p:sldId id="1070" r:id="rId15"/>
    <p:sldId id="1072" r:id="rId16"/>
    <p:sldId id="1077" r:id="rId17"/>
    <p:sldId id="1108" r:id="rId18"/>
    <p:sldId id="1109" r:id="rId19"/>
    <p:sldId id="1158" r:id="rId20"/>
    <p:sldId id="1076" r:id="rId21"/>
    <p:sldId id="1110" r:id="rId22"/>
    <p:sldId id="1078" r:id="rId23"/>
    <p:sldId id="999" r:id="rId24"/>
  </p:sldIdLst>
  <p:sldSz cx="9144000" cy="6858000" type="screen4x3"/>
  <p:notesSz cx="7099300" cy="102235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24" autoAdjust="0"/>
  </p:normalViewPr>
  <p:slideViewPr>
    <p:cSldViewPr>
      <p:cViewPr varScale="1">
        <p:scale>
          <a:sx n="116" d="100"/>
          <a:sy n="116" d="100"/>
        </p:scale>
        <p:origin x="-4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4E7D2C0B-6BC2-44AC-ACF1-88D98F0BA371}" type="datetimeFigureOut">
              <a:rPr lang="it-IT"/>
              <a:pPr>
                <a:defRPr/>
              </a:pPr>
              <a:t>3/23/12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984" tIns="49492" rIns="98984" bIns="49492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613" y="4856163"/>
            <a:ext cx="5680075" cy="4600575"/>
          </a:xfrm>
          <a:prstGeom prst="rect">
            <a:avLst/>
          </a:prstGeom>
        </p:spPr>
        <p:txBody>
          <a:bodyPr vert="horz" lIns="98984" tIns="49492" rIns="98984" bIns="49492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10738"/>
            <a:ext cx="3076575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138" y="9710738"/>
            <a:ext cx="3076575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69A9CB2A-FB44-4161-B178-FAAD7DBC5E3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62527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Al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57298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>
            <a:lvl1pPr>
              <a:defRPr b="0">
                <a:solidFill>
                  <a:srgbClr val="0070C0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71472" y="1571612"/>
            <a:ext cx="7643866" cy="4214842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9144000" cy="365125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>
            <a:lvl1pPr>
              <a:defRPr sz="1600" b="1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714750" y="6492875"/>
            <a:ext cx="5429250" cy="365125"/>
          </a:xfrm>
        </p:spPr>
        <p:txBody>
          <a:bodyPr/>
          <a:lstStyle>
            <a:lvl1pPr algn="r">
              <a:defRPr sz="1600" b="1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E3B71-0074-4E08-B6FA-FEEBF1030D0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57243-618F-401D-81C3-EC4911AA1C2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84418-AE52-49A3-A2B8-ED1855F117F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E5C26-A3BF-4466-9FFA-6B48E20A4C2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5F44F-076B-4FA0-8B6D-7774B80F674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DEB1B-D245-41AB-B7A3-EA012A9DCAE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738" y="152400"/>
            <a:ext cx="6723062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73D15-85D7-4925-A6B1-41FE668E722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44EA9-2D03-4A8C-87D6-6760314D319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79CAC-87E0-4663-AD6D-56221EC810D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63E43-27EC-45C4-8D3D-B8C7A9F8BF5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7C95-F175-4F12-B7DB-626E3120DE7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59E09-DFB3-41D2-A251-1223AAF4786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5BAB8-AE03-462C-B7A0-EFDA6AB9446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92286-10B5-4A84-8B22-60D054B3303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6F177-D442-461A-AD21-ABB8E45118E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D0F21-A3A3-4A11-BEBF-568FD3CE0EE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7717F-6F87-44D8-A438-89C00142442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738" y="152400"/>
            <a:ext cx="6723062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Al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7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>
            <a:lvl1pPr>
              <a:defRPr b="0">
                <a:solidFill>
                  <a:srgbClr val="0070C0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71472" y="1571612"/>
            <a:ext cx="7643866" cy="4214842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9144000" cy="365125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>
            <a:lvl1pPr>
              <a:defRPr sz="1600" b="1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714750" y="6492875"/>
            <a:ext cx="5429250" cy="365125"/>
          </a:xfrm>
        </p:spPr>
        <p:txBody>
          <a:bodyPr/>
          <a:lstStyle>
            <a:lvl1pPr algn="r">
              <a:defRPr sz="1600" b="1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</p:spTree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7B63C-F58F-4093-A56A-CAED7E8369D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222AC-763F-476F-9EC3-8C8E13E863F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56CF6-FA7B-4F8F-BDA6-BA2C6121524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1ECC2-2C2B-45A8-BE21-08C8FDCD04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DD729-E85A-45D5-8416-1EA2A9EB63C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DE3D0-E9BF-4D1B-9D29-B4A37136FE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A6359-41C3-4DEF-9C69-5AEFBC7A72E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FBC39-35BF-45D6-A76C-CCC7B09EDAA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8250-2BD8-4783-989B-EF191696083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DBA65-9D17-4EA9-9B84-20439D7790E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738" y="152400"/>
            <a:ext cx="6723062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447C1-2328-404F-B9F2-44C88C3DC76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BBC03-44F4-4ADC-9639-6F647473F0E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D3FC1-50BD-4E47-BAA5-0C1DD25AC18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87102-B458-41CA-BF3E-4312A19143A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EEF8B-2AFB-4C67-8028-C3D411F93B2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1BAB6-0252-4FE0-8E46-9E427306C39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04298-2907-413A-9FD4-D45FD226682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927B3-55B2-4519-8914-2A333CB79DF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DC23-C385-49FC-8B64-AE136789511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B1F74-CA82-4925-8D86-5C1810A9564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D90-7D05-4FD0-ACEE-5C5C4D35EAD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DAFDE-2163-4259-BF35-A29B25E0D80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EDC93-404F-4A2E-B3DF-644BB7E0D73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1B5C4-E96F-49BB-BD38-E81C83A8584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742A6-9A00-4A4B-88A2-C6DAF6124E7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48BF3-BB01-424A-9366-F39D13C1EE1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EAB1D-027D-4230-B940-B1E95B99DBD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theme" Target="../theme/theme4.xml"/><Relationship Id="rId3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1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Relationship Id="rId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 questo dovrebbe essere lo schema diapositiva!</a:t>
            </a:r>
          </a:p>
        </p:txBody>
      </p:sp>
      <p:sp>
        <p:nvSpPr>
          <p:cNvPr id="3075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9E834B-5EDB-430A-A7D5-82BF603ADDA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7" r:id="rId1"/>
    <p:sldLayoutId id="2147484348" r:id="rId2"/>
    <p:sldLayoutId id="2147484349" r:id="rId3"/>
    <p:sldLayoutId id="2147484350" r:id="rId4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4099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07C087-A4EE-4557-A54F-2186B53A197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3" r:id="rId1"/>
    <p:sldLayoutId id="2147484304" r:id="rId2"/>
    <p:sldLayoutId id="2147484305" r:id="rId3"/>
    <p:sldLayoutId id="2147484306" r:id="rId4"/>
    <p:sldLayoutId id="2147484307" r:id="rId5"/>
    <p:sldLayoutId id="2147484308" r:id="rId6"/>
    <p:sldLayoutId id="2147484309" r:id="rId7"/>
    <p:sldLayoutId id="2147484310" r:id="rId8"/>
    <p:sldLayoutId id="2147484311" r:id="rId9"/>
    <p:sldLayoutId id="2147484312" r:id="rId10"/>
    <p:sldLayoutId id="2147484313" r:id="rId11"/>
    <p:sldLayoutId id="2147484351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5123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E5B832-9E3E-4DD5-A852-B77C72DF316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4" r:id="rId1"/>
    <p:sldLayoutId id="2147484315" r:id="rId2"/>
    <p:sldLayoutId id="2147484316" r:id="rId3"/>
    <p:sldLayoutId id="2147484317" r:id="rId4"/>
    <p:sldLayoutId id="2147484318" r:id="rId5"/>
    <p:sldLayoutId id="2147484319" r:id="rId6"/>
    <p:sldLayoutId id="2147484320" r:id="rId7"/>
    <p:sldLayoutId id="2147484321" r:id="rId8"/>
    <p:sldLayoutId id="2147484322" r:id="rId9"/>
    <p:sldLayoutId id="2147484323" r:id="rId10"/>
    <p:sldLayoutId id="2147484324" r:id="rId11"/>
    <p:sldLayoutId id="2147484352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 questo dovrebbe essere lo schema diapositiva!</a:t>
            </a:r>
          </a:p>
        </p:txBody>
      </p:sp>
      <p:sp>
        <p:nvSpPr>
          <p:cNvPr id="614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D71355-C12C-4F93-B08B-22078630FDD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3" r:id="rId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7171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3095C7-E1B0-41CD-A952-55A16506E46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5" r:id="rId1"/>
    <p:sldLayoutId id="2147484326" r:id="rId2"/>
    <p:sldLayoutId id="2147484327" r:id="rId3"/>
    <p:sldLayoutId id="2147484328" r:id="rId4"/>
    <p:sldLayoutId id="2147484329" r:id="rId5"/>
    <p:sldLayoutId id="2147484330" r:id="rId6"/>
    <p:sldLayoutId id="2147484331" r:id="rId7"/>
    <p:sldLayoutId id="2147484332" r:id="rId8"/>
    <p:sldLayoutId id="2147484333" r:id="rId9"/>
    <p:sldLayoutId id="2147484334" r:id="rId10"/>
    <p:sldLayoutId id="2147484335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8195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it-IT"/>
              <a:t>M. De Gaspari, CERN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E44059-9BEF-4B23-A5AD-6AFF00B2C50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37" r:id="rId2"/>
    <p:sldLayoutId id="2147484338" r:id="rId3"/>
    <p:sldLayoutId id="2147484339" r:id="rId4"/>
    <p:sldLayoutId id="2147484340" r:id="rId5"/>
    <p:sldLayoutId id="2147484341" r:id="rId6"/>
    <p:sldLayoutId id="2147484342" r:id="rId7"/>
    <p:sldLayoutId id="2147484343" r:id="rId8"/>
    <p:sldLayoutId id="2147484344" r:id="rId9"/>
    <p:sldLayoutId id="2147484345" r:id="rId10"/>
    <p:sldLayoutId id="2147484346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2.jpeg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.jpeg"/><Relationship Id="rId3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.png"/><Relationship Id="rId3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3.png"/><Relationship Id="rId3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4.png"/><Relationship Id="rId3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5.png"/><Relationship Id="rId3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6.png"/><Relationship Id="rId3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155595" TargetMode="Externa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2" Type="http://schemas.openxmlformats.org/officeDocument/2006/relationships/hyperlink" Target="http://ilcagenda.linearcollider.org/materialDisplay.py?contribId=3&amp;materialId=slides&amp;confId=5365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.png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.png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5.png"/><Relationship Id="rId3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6.png"/><Relationship Id="rId3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7.png"/><Relationship Id="rId3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8.jpeg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egnaposto piè di pagina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pic>
        <p:nvPicPr>
          <p:cNvPr id="16389" name="Picture 8" descr="C:\Massimiliano\S-Altro\Pictures\Tests\Tests 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975" y="1265238"/>
            <a:ext cx="6534150" cy="490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3600" dirty="0" smtClean="0"/>
              <a:t>Super-ALTRO Demonstrator Test Results</a:t>
            </a:r>
            <a:endParaRPr lang="it-IT" sz="3600" dirty="0" smtClean="0"/>
          </a:p>
        </p:txBody>
      </p:sp>
      <p:sp>
        <p:nvSpPr>
          <p:cNvPr id="7" name="Segnaposto piè di pagina 4"/>
          <p:cNvSpPr txBox="1">
            <a:spLocks/>
          </p:cNvSpPr>
          <p:nvPr/>
        </p:nvSpPr>
        <p:spPr bwMode="auto">
          <a:xfrm>
            <a:off x="3714750" y="6492875"/>
            <a:ext cx="542925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 Power Distribution &amp; Pulsing Workshop, May 2011</a:t>
            </a:r>
            <a:endParaRPr kumimoji="0" lang="it-IT" sz="16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1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  <a:latin typeface="+mn-lt"/>
                <a:cs typeface="+mn-cs"/>
              </a:rPr>
              <a:t>G</a:t>
            </a:r>
            <a:r>
              <a:rPr lang="en-US" sz="1600" b="1" dirty="0" err="1" smtClean="0">
                <a:solidFill>
                  <a:srgbClr val="0070C0"/>
                </a:solidFill>
                <a:latin typeface="+mn-lt"/>
                <a:cs typeface="+mn-cs"/>
              </a:rPr>
              <a:t>aspari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2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smtClean="0"/>
              <a:t>DSP tests 2</a:t>
            </a:r>
            <a:endParaRPr lang="it-IT" sz="4800" smtClean="0"/>
          </a:p>
        </p:txBody>
      </p:sp>
      <p:sp>
        <p:nvSpPr>
          <p:cNvPr id="79879" name="Text Box 45"/>
          <p:cNvSpPr txBox="1">
            <a:spLocks noChangeArrowheads="1"/>
          </p:cNvSpPr>
          <p:nvPr/>
        </p:nvSpPr>
        <p:spPr bwMode="auto">
          <a:xfrm>
            <a:off x="395288" y="5815013"/>
            <a:ext cx="8424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The DSP removes offsets, undershoots, baseline drifts </a:t>
            </a:r>
          </a:p>
        </p:txBody>
      </p:sp>
      <p:pic>
        <p:nvPicPr>
          <p:cNvPr id="79880" name="Picture 2" descr="G:\Users\g\gaspari\AcqJorgen10Aug2011\DS_B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609725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5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smtClean="0"/>
              <a:t>Power consumption: DSP</a:t>
            </a:r>
            <a:endParaRPr lang="it-IT" sz="4800" smtClean="0"/>
          </a:p>
        </p:txBody>
      </p:sp>
      <p:pic>
        <p:nvPicPr>
          <p:cNvPr id="819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8" y="1000125"/>
            <a:ext cx="8315325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8" name="Text Box 6"/>
          <p:cNvSpPr txBox="1">
            <a:spLocks noChangeArrowheads="1"/>
          </p:cNvSpPr>
          <p:nvPr/>
        </p:nvSpPr>
        <p:spPr bwMode="auto">
          <a:xfrm>
            <a:off x="357188" y="5786438"/>
            <a:ext cx="8175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Power consumption of the DSP when acquiring at 40MHz sampling frequency. Different DSP functionalities included.</a:t>
            </a:r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5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smtClean="0"/>
              <a:t>Power consumption: DSP</a:t>
            </a:r>
            <a:endParaRPr lang="it-IT" sz="4800" smtClean="0"/>
          </a:p>
        </p:txBody>
      </p:sp>
      <p:sp>
        <p:nvSpPr>
          <p:cNvPr id="82951" name="Text Box 6"/>
          <p:cNvSpPr txBox="1">
            <a:spLocks noChangeArrowheads="1"/>
          </p:cNvSpPr>
          <p:nvPr/>
        </p:nvSpPr>
        <p:spPr bwMode="auto">
          <a:xfrm>
            <a:off x="0" y="571500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Power consumption of the DSP for different sampling clock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frequencies.</a:t>
            </a:r>
          </a:p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DSP configuration: (Data In) – (Look-Up Table).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8295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1838" y="1000125"/>
            <a:ext cx="32607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13" y="995363"/>
            <a:ext cx="5724525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5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smtClean="0"/>
              <a:t>Power consumption: DSP</a:t>
            </a:r>
            <a:endParaRPr lang="it-IT" sz="4800" smtClean="0"/>
          </a:p>
        </p:txBody>
      </p:sp>
      <p:sp>
        <p:nvSpPr>
          <p:cNvPr id="83975" name="Text Box 6"/>
          <p:cNvSpPr txBox="1">
            <a:spLocks noChangeArrowheads="1"/>
          </p:cNvSpPr>
          <p:nvPr/>
        </p:nvSpPr>
        <p:spPr bwMode="auto">
          <a:xfrm>
            <a:off x="357188" y="5715000"/>
            <a:ext cx="8643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Power consumption of the DSP at different supply voltages.</a:t>
            </a:r>
          </a:p>
          <a:p>
            <a:pPr algn="ctr"/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Efficient operation down to 1V supply.</a:t>
            </a:r>
          </a:p>
        </p:txBody>
      </p:sp>
      <p:pic>
        <p:nvPicPr>
          <p:cNvPr id="8397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071563"/>
            <a:ext cx="8410575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5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smtClean="0"/>
              <a:t>Power consumption</a:t>
            </a:r>
            <a:endParaRPr lang="it-IT" sz="4800" smtClean="0"/>
          </a:p>
        </p:txBody>
      </p:sp>
      <p:graphicFrame>
        <p:nvGraphicFramePr>
          <p:cNvPr id="15" name="Table 8"/>
          <p:cNvGraphicFramePr>
            <a:graphicFrameLocks noGrp="1"/>
          </p:cNvGraphicFramePr>
          <p:nvPr/>
        </p:nvGraphicFramePr>
        <p:xfrm>
          <a:off x="285750" y="2492896"/>
          <a:ext cx="4054166" cy="3276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4292"/>
                <a:gridCol w="1443990"/>
                <a:gridCol w="1285884"/>
              </a:tblGrid>
              <a:tr h="655273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40MHz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operation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Smart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shutdown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PASA</a:t>
                      </a:r>
                      <a:endParaRPr lang="en-GB" sz="1800" b="1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10.26mW/</a:t>
                      </a:r>
                      <a:r>
                        <a:rPr lang="en-US" dirty="0" err="1" smtClean="0">
                          <a:solidFill>
                            <a:schemeClr val="tx2"/>
                          </a:solidFill>
                        </a:rPr>
                        <a:t>ch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132uW/ch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ADC analog</a:t>
                      </a:r>
                      <a:endParaRPr lang="en-GB" sz="1800" b="1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31.28mW/</a:t>
                      </a:r>
                      <a:r>
                        <a:rPr lang="en-US" dirty="0" err="1" smtClean="0">
                          <a:solidFill>
                            <a:schemeClr val="tx2"/>
                          </a:solidFill>
                        </a:rPr>
                        <a:t>ch</a:t>
                      </a:r>
                      <a:endParaRPr lang="en-US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430uW/ch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ADC</a:t>
                      </a:r>
                      <a:r>
                        <a:rPr lang="en-US" sz="18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digital</a:t>
                      </a:r>
                      <a:endParaRPr lang="en-GB" sz="1800" b="1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1.71mW/</a:t>
                      </a:r>
                      <a:r>
                        <a:rPr lang="en-US" dirty="0" err="1" smtClean="0">
                          <a:solidFill>
                            <a:schemeClr val="tx2"/>
                          </a:solidFill>
                        </a:rPr>
                        <a:t>ch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≈0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5273">
                <a:tc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DSP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4.04mW/</a:t>
                      </a:r>
                      <a:r>
                        <a:rPr lang="en-GB" dirty="0" err="1" smtClean="0">
                          <a:solidFill>
                            <a:schemeClr val="tx2"/>
                          </a:solidFill>
                        </a:rPr>
                        <a:t>ch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10uW/ch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809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6275" y="2132856"/>
            <a:ext cx="4586288" cy="390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5143500" y="5661248"/>
            <a:ext cx="250031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dirty="0" err="1">
                <a:solidFill>
                  <a:schemeClr val="tx1">
                    <a:lumMod val="10000"/>
                  </a:schemeClr>
                </a:solidFill>
              </a:rPr>
              <a:t>Power</a:t>
            </a:r>
            <a:r>
              <a:rPr lang="it-IT" dirty="0">
                <a:solidFill>
                  <a:schemeClr val="tx1">
                    <a:lumMod val="10000"/>
                  </a:schemeClr>
                </a:solidFill>
              </a:rPr>
              <a:t> per block (</a:t>
            </a:r>
            <a:r>
              <a:rPr lang="it-IT" dirty="0" err="1">
                <a:solidFill>
                  <a:schemeClr val="tx1">
                    <a:lumMod val="10000"/>
                  </a:schemeClr>
                </a:solidFill>
              </a:rPr>
              <a:t>mW</a:t>
            </a:r>
            <a:r>
              <a:rPr lang="it-IT" dirty="0">
                <a:solidFill>
                  <a:schemeClr val="tx1">
                    <a:lumMod val="10000"/>
                  </a:schemeClr>
                </a:solidFill>
              </a:rPr>
              <a:t>)</a:t>
            </a:r>
          </a:p>
        </p:txBody>
      </p:sp>
      <p:sp>
        <p:nvSpPr>
          <p:cNvPr id="80931" name="Text Box 45"/>
          <p:cNvSpPr txBox="1">
            <a:spLocks noChangeArrowheads="1"/>
          </p:cNvSpPr>
          <p:nvPr/>
        </p:nvSpPr>
        <p:spPr bwMode="auto">
          <a:xfrm>
            <a:off x="395288" y="6125234"/>
            <a:ext cx="84248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Power 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consumption: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47.3mW/ch, 757mW total @40MHz.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2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23528" y="836712"/>
            <a:ext cx="849694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Each block can be switched off independently, and without removing the supply voltage (smart shutdown).</a:t>
            </a:r>
          </a:p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PASA and ADC: remove the bias voltages</a:t>
            </a:r>
          </a:p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DSP: remove the sampling/readout clock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smtClean="0"/>
              <a:t>Power pulsing cycle</a:t>
            </a:r>
            <a:endParaRPr lang="it-IT" sz="4800" smtClean="0"/>
          </a:p>
        </p:txBody>
      </p:sp>
      <p:pic>
        <p:nvPicPr>
          <p:cNvPr id="8499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" y="1018828"/>
            <a:ext cx="77914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Connettore 2 12"/>
          <p:cNvCxnSpPr/>
          <p:nvPr/>
        </p:nvCxnSpPr>
        <p:spPr>
          <a:xfrm rot="5400000" flipH="1" flipV="1">
            <a:off x="2858294" y="4267647"/>
            <a:ext cx="427038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rot="5400000" flipH="1" flipV="1">
            <a:off x="2393950" y="3444528"/>
            <a:ext cx="2071688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>
            <a:off x="3857625" y="1337916"/>
            <a:ext cx="2000250" cy="1587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>
            <a:off x="3286125" y="1337916"/>
            <a:ext cx="285750" cy="1587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004" name="TextBox 12"/>
          <p:cNvSpPr txBox="1">
            <a:spLocks noChangeArrowheads="1"/>
          </p:cNvSpPr>
          <p:nvPr/>
        </p:nvSpPr>
        <p:spPr bwMode="auto">
          <a:xfrm>
            <a:off x="3071813" y="980728"/>
            <a:ext cx="2928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Acquisition 	          Readout</a:t>
            </a:r>
          </a:p>
        </p:txBody>
      </p:sp>
      <p:sp>
        <p:nvSpPr>
          <p:cNvPr id="85005" name="TextBox 12"/>
          <p:cNvSpPr txBox="1">
            <a:spLocks noChangeArrowheads="1"/>
          </p:cNvSpPr>
          <p:nvPr/>
        </p:nvSpPr>
        <p:spPr bwMode="auto">
          <a:xfrm>
            <a:off x="2214563" y="4338291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Power up	       L1</a:t>
            </a:r>
          </a:p>
          <a:p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	       Trigger</a:t>
            </a:r>
          </a:p>
        </p:txBody>
      </p:sp>
      <p:sp>
        <p:nvSpPr>
          <p:cNvPr id="85006" name="Text Box 6"/>
          <p:cNvSpPr txBox="1">
            <a:spLocks noChangeArrowheads="1"/>
          </p:cNvSpPr>
          <p:nvPr/>
        </p:nvSpPr>
        <p:spPr bwMode="auto">
          <a:xfrm>
            <a:off x="35496" y="4797152"/>
            <a:ext cx="90011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Power consumption of the DSP during a power pulsing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cycle.</a:t>
            </a:r>
          </a:p>
          <a:p>
            <a:pPr algn="ctr"/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Minimum delay between power up and L1 trigger has to be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measured.</a:t>
            </a:r>
          </a:p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Readout time is determined by the test setup (RCU)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sym typeface="Wingdings" pitchFamily="2" charset="2"/>
              </a:rPr>
              <a:t> minimum PP cycle ≈1ms.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2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23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24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25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smtClean="0"/>
              <a:t>Power pulsing cycle</a:t>
            </a:r>
            <a:endParaRPr lang="it-IT" sz="4800" smtClean="0"/>
          </a:p>
        </p:txBody>
      </p:sp>
      <p:pic>
        <p:nvPicPr>
          <p:cNvPr id="860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071563"/>
            <a:ext cx="77152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4" name="Text Box 6"/>
          <p:cNvSpPr txBox="1">
            <a:spLocks noChangeArrowheads="1"/>
          </p:cNvSpPr>
          <p:nvPr/>
        </p:nvSpPr>
        <p:spPr bwMode="auto">
          <a:xfrm>
            <a:off x="357188" y="5341938"/>
            <a:ext cx="8175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A test pulse is injected after power up; the amplitude of the pulse is monitored with different delays between power up and L1.</a:t>
            </a:r>
          </a:p>
          <a:p>
            <a:pPr algn="ctr"/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100usec delay gives good results: difference with continuous mode &lt;1LSB</a:t>
            </a:r>
          </a:p>
        </p:txBody>
      </p:sp>
      <p:sp>
        <p:nvSpPr>
          <p:cNvPr id="13" name="Ovale 12"/>
          <p:cNvSpPr/>
          <p:nvPr/>
        </p:nvSpPr>
        <p:spPr>
          <a:xfrm>
            <a:off x="6858000" y="1857375"/>
            <a:ext cx="642938" cy="6429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86026" name="TextBox 12"/>
          <p:cNvSpPr txBox="1">
            <a:spLocks noChangeArrowheads="1"/>
          </p:cNvSpPr>
          <p:nvPr/>
        </p:nvSpPr>
        <p:spPr bwMode="auto">
          <a:xfrm>
            <a:off x="3286125" y="1428750"/>
            <a:ext cx="514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Good region	 		         Continuous mode</a:t>
            </a:r>
          </a:p>
        </p:txBody>
      </p:sp>
      <p:cxnSp>
        <p:nvCxnSpPr>
          <p:cNvPr id="18" name="Connettore 2 17"/>
          <p:cNvCxnSpPr/>
          <p:nvPr/>
        </p:nvCxnSpPr>
        <p:spPr>
          <a:xfrm rot="10800000">
            <a:off x="2714625" y="1784350"/>
            <a:ext cx="2500313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20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21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22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smtClean="0"/>
              <a:t>Power pulsing: results</a:t>
            </a:r>
            <a:endParaRPr lang="it-IT" sz="4800" smtClean="0"/>
          </a:p>
        </p:txBody>
      </p:sp>
      <p:sp>
        <p:nvSpPr>
          <p:cNvPr id="87047" name="Text Box 6"/>
          <p:cNvSpPr txBox="1">
            <a:spLocks noChangeArrowheads="1"/>
          </p:cNvSpPr>
          <p:nvPr/>
        </p:nvSpPr>
        <p:spPr bwMode="auto">
          <a:xfrm>
            <a:off x="357188" y="4841305"/>
            <a:ext cx="8175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Power pulsing cycles are repeated at a frequency of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50Hz (Duty≈1/20).</a:t>
            </a:r>
          </a:p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Chip total power=9.2mW+50Hz*654.3uJ=41.9mW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Power reduction by a factor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18.1!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(continuous mode: 757mW)</a:t>
            </a:r>
          </a:p>
        </p:txBody>
      </p:sp>
      <p:graphicFrame>
        <p:nvGraphicFramePr>
          <p:cNvPr id="10" name="Tabella 9"/>
          <p:cNvGraphicFramePr>
            <a:graphicFrameLocks noGrp="1"/>
          </p:cNvGraphicFramePr>
          <p:nvPr/>
        </p:nvGraphicFramePr>
        <p:xfrm>
          <a:off x="1259632" y="1196752"/>
          <a:ext cx="7056783" cy="3417120"/>
        </p:xfrm>
        <a:graphic>
          <a:graphicData uri="http://schemas.openxmlformats.org/drawingml/2006/table">
            <a:tbl>
              <a:tblPr/>
              <a:tblGrid>
                <a:gridCol w="2352261"/>
                <a:gridCol w="2352261"/>
                <a:gridCol w="2352261"/>
              </a:tblGrid>
              <a:tr h="488160">
                <a:tc>
                  <a:txBody>
                    <a:bodyPr/>
                    <a:lstStyle/>
                    <a:p>
                      <a:pPr algn="ctr" fontAlgn="b"/>
                      <a:endParaRPr lang="it-IT" sz="18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Shutdown</a:t>
                      </a:r>
                      <a:r>
                        <a:rPr lang="it-IT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18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mW</a:t>
                      </a:r>
                      <a:r>
                        <a:rPr lang="it-IT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Power</a:t>
                      </a:r>
                      <a:r>
                        <a:rPr lang="it-IT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pulsing</a:t>
                      </a:r>
                      <a:r>
                        <a:rPr lang="it-IT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cycle</a:t>
                      </a:r>
                      <a:r>
                        <a:rPr lang="it-IT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18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uJ</a:t>
                      </a:r>
                      <a:r>
                        <a:rPr lang="it-IT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PASA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2.12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145.2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ADC analog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6.88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421.1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ADC digital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22.9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DSP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58.3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Pads</a:t>
                      </a:r>
                      <a:endParaRPr lang="it-IT" sz="1800" b="1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</a:rPr>
                        <a:t>≈0</a:t>
                      </a:r>
                      <a:endParaRPr lang="it-IT" sz="18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654.3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7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8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9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20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smtClean="0"/>
              <a:t>Conclusions</a:t>
            </a:r>
            <a:endParaRPr lang="it-IT" sz="4800" smtClean="0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9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89093" name="Text Box 15"/>
          <p:cNvSpPr txBox="1">
            <a:spLocks noChangeArrowheads="1"/>
          </p:cNvSpPr>
          <p:nvPr/>
        </p:nvSpPr>
        <p:spPr bwMode="auto">
          <a:xfrm>
            <a:off x="533400" y="1198563"/>
            <a:ext cx="82296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400"/>
              </a:lnSpc>
              <a:buFont typeface="Arial" pitchFamily="34" charset="0"/>
              <a:buChar char="•"/>
            </a:pPr>
            <a:endParaRPr lang="en-US" sz="20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ts val="24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The 16 channel Super-ALTRO Demonstrator has been designed, prototyped and tested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successfully!!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ts val="2400"/>
              </a:lnSpc>
              <a:buFont typeface="Arial" pitchFamily="34" charset="0"/>
              <a:buChar char="•"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ts val="24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 The chip is already usable for the Linear Collider TPC prototype.</a:t>
            </a:r>
          </a:p>
          <a:p>
            <a:pPr>
              <a:lnSpc>
                <a:spcPts val="2400"/>
              </a:lnSpc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	The area is 3.07mm</a:t>
            </a:r>
            <a:r>
              <a:rPr lang="en-US" sz="2000" b="1" baseline="30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/channel (LCTCP requirement: &lt;4mm</a:t>
            </a:r>
            <a:r>
              <a:rPr lang="en-US" sz="2000" b="1" baseline="30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)</a:t>
            </a:r>
          </a:p>
          <a:p>
            <a:pPr>
              <a:lnSpc>
                <a:spcPts val="2400"/>
              </a:lnSpc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ts val="24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 Using appropriate design techniques, integration of low-noise analog components and digital functions is possible with little effect on noise performance. </a:t>
            </a:r>
          </a:p>
          <a:p>
            <a:pPr>
              <a:lnSpc>
                <a:spcPts val="2400"/>
              </a:lnSpc>
              <a:buFont typeface="Arial" pitchFamily="34" charset="0"/>
              <a:buChar char="•"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ts val="24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 Power pulsing approach has been demonstrated effective in reducing the power consumption, while preserving the performance.</a:t>
            </a:r>
          </a:p>
        </p:txBody>
      </p:sp>
      <p:sp>
        <p:nvSpPr>
          <p:cNvPr id="11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2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dirty="0" smtClean="0"/>
              <a:t>Introduction</a:t>
            </a:r>
            <a:endParaRPr lang="it-IT" sz="4800" dirty="0" smtClean="0"/>
          </a:p>
        </p:txBody>
      </p:sp>
      <p:sp>
        <p:nvSpPr>
          <p:cNvPr id="68615" name="Text Box 15"/>
          <p:cNvSpPr txBox="1">
            <a:spLocks noChangeArrowheads="1"/>
          </p:cNvSpPr>
          <p:nvPr/>
        </p:nvSpPr>
        <p:spPr bwMode="auto">
          <a:xfrm>
            <a:off x="539552" y="1240299"/>
            <a:ext cx="82296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400"/>
              </a:lnSpc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First test results already presented in October 2011, see:</a:t>
            </a:r>
          </a:p>
          <a:p>
            <a:pPr>
              <a:lnSpc>
                <a:spcPts val="2400"/>
              </a:lnSpc>
            </a:pPr>
            <a:r>
              <a:rPr lang="en-US" sz="1400" b="1" dirty="0">
                <a:solidFill>
                  <a:schemeClr val="tx2"/>
                </a:solidFill>
                <a:latin typeface="Times New Roman" pitchFamily="18" charset="0"/>
                <a:hlinkClick r:id="rId2"/>
              </a:rPr>
              <a:t>http://</a:t>
            </a:r>
            <a:r>
              <a:rPr lang="en-US" sz="1400" b="1" dirty="0" err="1">
                <a:solidFill>
                  <a:schemeClr val="tx2"/>
                </a:solidFill>
                <a:latin typeface="Times New Roman" pitchFamily="18" charset="0"/>
                <a:hlinkClick r:id="rId2"/>
              </a:rPr>
              <a:t>ilcagenda.linearcollider.org</a:t>
            </a:r>
            <a:r>
              <a:rPr lang="en-US" sz="1400" b="1" dirty="0">
                <a:solidFill>
                  <a:schemeClr val="tx2"/>
                </a:solidFill>
                <a:latin typeface="Times New Roman" pitchFamily="18" charset="0"/>
                <a:hlinkClick r:id="rId2"/>
              </a:rPr>
              <a:t>/</a:t>
            </a:r>
            <a:r>
              <a:rPr lang="en-US" sz="1400" b="1" dirty="0" err="1">
                <a:solidFill>
                  <a:schemeClr val="tx2"/>
                </a:solidFill>
                <a:latin typeface="Times New Roman" pitchFamily="18" charset="0"/>
                <a:hlinkClick r:id="rId2"/>
              </a:rPr>
              <a:t>materialDisplay.py?contribId</a:t>
            </a:r>
            <a:r>
              <a:rPr lang="en-US" sz="1400" b="1" dirty="0">
                <a:solidFill>
                  <a:schemeClr val="tx2"/>
                </a:solidFill>
                <a:latin typeface="Times New Roman" pitchFamily="18" charset="0"/>
                <a:hlinkClick r:id="rId2"/>
              </a:rPr>
              <a:t>=3&amp;materialId=</a:t>
            </a:r>
            <a:r>
              <a:rPr lang="en-US" sz="1400" b="1" dirty="0" err="1">
                <a:solidFill>
                  <a:schemeClr val="tx2"/>
                </a:solidFill>
                <a:latin typeface="Times New Roman" pitchFamily="18" charset="0"/>
                <a:hlinkClick r:id="rId2"/>
              </a:rPr>
              <a:t>slides&amp;confId</a:t>
            </a:r>
            <a:r>
              <a:rPr lang="en-US" sz="1400" b="1" dirty="0">
                <a:solidFill>
                  <a:schemeClr val="tx2"/>
                </a:solidFill>
                <a:latin typeface="Times New Roman" pitchFamily="18" charset="0"/>
                <a:hlinkClick r:id="rId2"/>
              </a:rPr>
              <a:t>=5365</a:t>
            </a:r>
            <a:endParaRPr lang="en-US" sz="14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ts val="2400"/>
              </a:lnSpc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Or see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:</a:t>
            </a:r>
          </a:p>
          <a:p>
            <a:pPr>
              <a:lnSpc>
                <a:spcPts val="2400"/>
              </a:lnSpc>
            </a:pPr>
            <a:r>
              <a:rPr lang="en-US" sz="1400" b="1" dirty="0">
                <a:solidFill>
                  <a:schemeClr val="tx2"/>
                </a:solidFill>
                <a:latin typeface="Times New Roman" pitchFamily="18" charset="0"/>
                <a:hlinkClick r:id="rId3"/>
              </a:rPr>
              <a:t>http://</a:t>
            </a:r>
            <a:r>
              <a:rPr lang="en-US" sz="1400" b="1" dirty="0" err="1">
                <a:solidFill>
                  <a:schemeClr val="tx2"/>
                </a:solidFill>
                <a:latin typeface="Times New Roman" pitchFamily="18" charset="0"/>
                <a:hlinkClick r:id="rId3"/>
              </a:rPr>
              <a:t>indico.cern.ch</a:t>
            </a:r>
            <a:r>
              <a:rPr lang="en-US" sz="1400" b="1" dirty="0">
                <a:solidFill>
                  <a:schemeClr val="tx2"/>
                </a:solidFill>
                <a:latin typeface="Times New Roman" pitchFamily="18" charset="0"/>
                <a:hlinkClick r:id="rId3"/>
              </a:rPr>
              <a:t>/</a:t>
            </a:r>
            <a:r>
              <a:rPr lang="en-US" sz="1400" b="1" dirty="0" err="1">
                <a:solidFill>
                  <a:schemeClr val="tx2"/>
                </a:solidFill>
                <a:latin typeface="Times New Roman" pitchFamily="18" charset="0"/>
                <a:hlinkClick r:id="rId3"/>
              </a:rPr>
              <a:t>conferenceDisplay.py?confId</a:t>
            </a:r>
            <a:r>
              <a:rPr lang="en-US" sz="1400" b="1" dirty="0">
                <a:solidFill>
                  <a:schemeClr val="tx2"/>
                </a:solidFill>
                <a:latin typeface="Times New Roman" pitchFamily="18" charset="0"/>
                <a:hlinkClick r:id="rId3"/>
              </a:rPr>
              <a:t>=155595</a:t>
            </a:r>
            <a:endParaRPr lang="en-US" sz="14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ts val="2400"/>
              </a:lnSpc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ts val="2400"/>
              </a:lnSpc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New test conditions:</a:t>
            </a:r>
          </a:p>
          <a:p>
            <a:pPr>
              <a:lnSpc>
                <a:spcPts val="2400"/>
              </a:lnSpc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Sampling clock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frequency increased to 40MHz (design target), 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readout clock 40MHz.</a:t>
            </a:r>
          </a:p>
          <a:p>
            <a:pPr>
              <a:lnSpc>
                <a:spcPts val="2400"/>
              </a:lnSpc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Chip PGA3: the inputs of the PASA are not bonded. This avoids noise injection from the ground plane of the test board.</a:t>
            </a:r>
          </a:p>
          <a:p>
            <a:pPr>
              <a:lnSpc>
                <a:spcPts val="2400"/>
              </a:lnSpc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Chip PGA4: all inputs bonded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ts val="2400"/>
              </a:lnSpc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ts val="2400"/>
              </a:lnSpc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Measurements presented today: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ts val="2400"/>
              </a:lnSpc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 Analog noise</a:t>
            </a:r>
          </a:p>
          <a:p>
            <a:pPr>
              <a:lnSpc>
                <a:spcPts val="2400"/>
              </a:lnSpc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Digital power consumption</a:t>
            </a:r>
          </a:p>
          <a:p>
            <a:pPr>
              <a:lnSpc>
                <a:spcPts val="2400"/>
              </a:lnSpc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Chip power consumption and power pulsing measurements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0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smtClean="0"/>
              <a:t>Acquired pulses</a:t>
            </a:r>
            <a:endParaRPr lang="it-IT" sz="4800" smtClean="0"/>
          </a:p>
        </p:txBody>
      </p:sp>
      <p:pic>
        <p:nvPicPr>
          <p:cNvPr id="6963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0163" y="1000125"/>
            <a:ext cx="65436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40" name="Text Box 15"/>
          <p:cNvSpPr txBox="1">
            <a:spLocks noChangeArrowheads="1"/>
          </p:cNvSpPr>
          <p:nvPr/>
        </p:nvSpPr>
        <p:spPr bwMode="auto">
          <a:xfrm>
            <a:off x="214313" y="5715000"/>
            <a:ext cx="87487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Examples of acquisitions at 30ns and 120ns shaping time.</a:t>
            </a:r>
          </a:p>
          <a:p>
            <a:pPr algn="ctr">
              <a:lnSpc>
                <a:spcPts val="2400"/>
              </a:lnSpc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Sampling frequency 40MHz. Signal 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scan with a granularity of 5ns.</a:t>
            </a:r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5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dirty="0" smtClean="0"/>
              <a:t>Gain measurement</a:t>
            </a:r>
            <a:endParaRPr lang="it-IT" sz="4800" dirty="0" smtClean="0"/>
          </a:p>
        </p:txBody>
      </p:sp>
      <p:sp>
        <p:nvSpPr>
          <p:cNvPr id="70663" name="Text Box 15"/>
          <p:cNvSpPr txBox="1">
            <a:spLocks noChangeArrowheads="1"/>
          </p:cNvSpPr>
          <p:nvPr/>
        </p:nvSpPr>
        <p:spPr bwMode="auto">
          <a:xfrm>
            <a:off x="533400" y="5770563"/>
            <a:ext cx="8229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PASA configuration: 12mV/fC, 120ns, High polarity</a:t>
            </a:r>
          </a:p>
          <a:p>
            <a:pPr algn="ctr">
              <a:lnSpc>
                <a:spcPts val="2400"/>
              </a:lnSpc>
            </a:pPr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Measured gain 10.6mV/fC±1.9%</a:t>
            </a:r>
          </a:p>
        </p:txBody>
      </p:sp>
      <p:pic>
        <p:nvPicPr>
          <p:cNvPr id="706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8" y="985838"/>
            <a:ext cx="7896225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5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dirty="0" smtClean="0"/>
              <a:t>Baseline noise: PGA3</a:t>
            </a:r>
            <a:endParaRPr lang="it-IT" sz="4800" dirty="0" smtClean="0"/>
          </a:p>
        </p:txBody>
      </p:sp>
      <p:sp>
        <p:nvSpPr>
          <p:cNvPr id="72711" name="Text Box 45"/>
          <p:cNvSpPr txBox="1">
            <a:spLocks noChangeArrowheads="1"/>
          </p:cNvSpPr>
          <p:nvPr/>
        </p:nvSpPr>
        <p:spPr bwMode="auto">
          <a:xfrm>
            <a:off x="34925" y="5643563"/>
            <a:ext cx="9037638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PGA3: inputs not bonded</a:t>
            </a:r>
          </a:p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Noise constant across channels</a:t>
            </a:r>
          </a:p>
        </p:txBody>
      </p:sp>
      <p:pic>
        <p:nvPicPr>
          <p:cNvPr id="727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143000"/>
            <a:ext cx="8905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5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dirty="0" smtClean="0"/>
              <a:t>Noise summary</a:t>
            </a:r>
            <a:endParaRPr lang="it-IT" sz="4800" dirty="0" smtClean="0"/>
          </a:p>
        </p:txBody>
      </p:sp>
      <p:sp>
        <p:nvSpPr>
          <p:cNvPr id="73735" name="Text Box 45"/>
          <p:cNvSpPr txBox="1">
            <a:spLocks noChangeArrowheads="1"/>
          </p:cNvSpPr>
          <p:nvPr/>
        </p:nvSpPr>
        <p:spPr bwMode="auto">
          <a:xfrm>
            <a:off x="34925" y="5517232"/>
            <a:ext cx="9037638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000" b="1" dirty="0">
                <a:solidFill>
                  <a:srgbClr val="FFFF00"/>
                </a:solidFill>
                <a:latin typeface="Times New Roman"/>
                <a:cs typeface="Times New Roman"/>
              </a:rPr>
              <a:t>Measured </a:t>
            </a:r>
            <a:r>
              <a:rPr lang="en-US" sz="20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baseline noise </a:t>
            </a:r>
            <a:r>
              <a:rPr lang="en-US" sz="2000" b="1" dirty="0">
                <a:solidFill>
                  <a:srgbClr val="FFFF00"/>
                </a:solidFill>
                <a:latin typeface="Times New Roman"/>
                <a:cs typeface="Times New Roman"/>
              </a:rPr>
              <a:t>averaged over 16 </a:t>
            </a:r>
            <a:r>
              <a:rPr lang="en-US" sz="20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channels. Shaping </a:t>
            </a:r>
            <a:r>
              <a:rPr lang="en-US" sz="20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30-120ns, Gain 12-27mV/fC, signal polarity H/</a:t>
            </a:r>
            <a:r>
              <a:rPr lang="en-US" sz="20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L. </a:t>
            </a:r>
          </a:p>
          <a:p>
            <a:pPr algn="ctr">
              <a:spcBef>
                <a:spcPts val="0"/>
              </a:spcBef>
            </a:pPr>
            <a:r>
              <a:rPr lang="en-US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(H = negative </a:t>
            </a:r>
            <a:r>
              <a:rPr lang="en-US" b="1" dirty="0">
                <a:solidFill>
                  <a:srgbClr val="FFFF00"/>
                </a:solidFill>
                <a:latin typeface="Times New Roman"/>
                <a:cs typeface="Times New Roman"/>
              </a:rPr>
              <a:t>input charge </a:t>
            </a:r>
            <a:r>
              <a:rPr lang="en-US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=&gt; MPGD, L = </a:t>
            </a:r>
            <a:r>
              <a:rPr lang="en-US" b="1" dirty="0">
                <a:solidFill>
                  <a:srgbClr val="FFFF00"/>
                </a:solidFill>
                <a:latin typeface="Times New Roman"/>
                <a:cs typeface="Times New Roman"/>
              </a:rPr>
              <a:t>positive input charge </a:t>
            </a:r>
            <a:r>
              <a:rPr lang="en-US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=&gt; wire chamber)</a:t>
            </a:r>
            <a:endParaRPr lang="en-US" b="1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70748"/>
              </p:ext>
            </p:extLst>
          </p:nvPr>
        </p:nvGraphicFramePr>
        <p:xfrm>
          <a:off x="81981" y="1052736"/>
          <a:ext cx="8954515" cy="4429159"/>
        </p:xfrm>
        <a:graphic>
          <a:graphicData uri="http://schemas.openxmlformats.org/drawingml/2006/table">
            <a:tbl>
              <a:tblPr/>
              <a:tblGrid>
                <a:gridCol w="727075"/>
                <a:gridCol w="1200150"/>
                <a:gridCol w="1221041"/>
                <a:gridCol w="1221041"/>
                <a:gridCol w="1094041"/>
                <a:gridCol w="1094041"/>
                <a:gridCol w="1262063"/>
                <a:gridCol w="1135063"/>
              </a:tblGrid>
              <a:tr h="632737"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endParaRPr lang="it-IT" sz="2000" b="1" kern="1200" dirty="0" smtClean="0">
                        <a:solidFill>
                          <a:schemeClr val="tx2"/>
                        </a:solidFill>
                        <a:latin typeface="Times New Roman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err="1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Config</a:t>
                      </a:r>
                      <a:endParaRPr lang="it-IT" sz="2000" b="1" kern="1200" dirty="0" smtClean="0">
                        <a:solidFill>
                          <a:schemeClr val="tx2"/>
                        </a:solidFill>
                        <a:latin typeface="Times New Roman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120ns L 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120ns L 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30ns L 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30ns L 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120ns H 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30ns H 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 rowSpan="3"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PGA3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err="1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Noise</a:t>
                      </a: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 LSB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0.480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0.655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0.526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0.683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0.498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0.504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Noise fC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0.088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0.051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0.103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0.059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0.092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Noise e-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547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316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641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370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574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625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 rowSpan="3"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PGA4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Noise LSB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0.709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1.346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1.475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3.263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0.668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1.279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Noise fC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0.129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0.104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0.287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0.283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0.123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0.254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Noise e-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809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649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1796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1768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770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Arial" pitchFamily="34" charset="0"/>
                        </a:rPr>
                        <a:t>1587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Ovale 18"/>
          <p:cNvSpPr/>
          <p:nvPr/>
        </p:nvSpPr>
        <p:spPr>
          <a:xfrm>
            <a:off x="3286125" y="2996952"/>
            <a:ext cx="1214438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5500688" y="2996952"/>
            <a:ext cx="1214437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3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5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7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dirty="0" smtClean="0"/>
              <a:t>Baseline noise: PGA4</a:t>
            </a:r>
            <a:endParaRPr lang="it-IT" sz="4800" dirty="0" smtClean="0"/>
          </a:p>
        </p:txBody>
      </p:sp>
      <p:pic>
        <p:nvPicPr>
          <p:cNvPr id="7475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052736"/>
            <a:ext cx="79152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60" name="Text Box 45"/>
          <p:cNvSpPr txBox="1">
            <a:spLocks noChangeArrowheads="1"/>
          </p:cNvSpPr>
          <p:nvPr/>
        </p:nvSpPr>
        <p:spPr bwMode="auto">
          <a:xfrm>
            <a:off x="34925" y="5432341"/>
            <a:ext cx="903763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Measured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baseline noise 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for different input capacitances.</a:t>
            </a:r>
          </a:p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PGA4, Channel 0, 120ns,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12mV/fC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5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dirty="0" smtClean="0"/>
              <a:t>Baseline noise: DSP influence</a:t>
            </a:r>
            <a:endParaRPr lang="it-IT" sz="4800" dirty="0" smtClean="0"/>
          </a:p>
        </p:txBody>
      </p:sp>
      <p:sp>
        <p:nvSpPr>
          <p:cNvPr id="75783" name="Text Box 45"/>
          <p:cNvSpPr txBox="1">
            <a:spLocks noChangeArrowheads="1"/>
          </p:cNvSpPr>
          <p:nvPr/>
        </p:nvSpPr>
        <p:spPr bwMode="auto">
          <a:xfrm>
            <a:off x="34925" y="5385410"/>
            <a:ext cx="90376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Negligible influence 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of the amount of switching logic on the noise: basic data acquisition and data acquisition with BC1 memory (Look-Up Table) switching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7578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071563"/>
            <a:ext cx="8662987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4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5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51410" y="4787860"/>
            <a:ext cx="941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  <a:latin typeface="Times New Roman" pitchFamily="18" charset="0"/>
              </a:rPr>
              <a:t>(</a:t>
            </a:r>
            <a:r>
              <a:rPr lang="en-US" b="1" dirty="0" smtClean="0">
                <a:solidFill>
                  <a:srgbClr val="3366FF"/>
                </a:solidFill>
                <a:latin typeface="Times New Roman" pitchFamily="18" charset="0"/>
              </a:rPr>
              <a:t>PGA4)</a:t>
            </a:r>
            <a:endParaRPr lang="en-US" b="1" dirty="0">
              <a:solidFill>
                <a:srgbClr val="3366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sz="4800" smtClean="0"/>
              <a:t>DSP tests 1</a:t>
            </a:r>
            <a:endParaRPr lang="it-IT" sz="4800" smtClean="0"/>
          </a:p>
        </p:txBody>
      </p:sp>
      <p:sp>
        <p:nvSpPr>
          <p:cNvPr id="78855" name="Text Box 45"/>
          <p:cNvSpPr txBox="1">
            <a:spLocks noChangeArrowheads="1"/>
          </p:cNvSpPr>
          <p:nvPr/>
        </p:nvSpPr>
        <p:spPr bwMode="auto">
          <a:xfrm>
            <a:off x="34925" y="6000750"/>
            <a:ext cx="9037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Emulates the pattern produced by a real detector</a:t>
            </a:r>
          </a:p>
        </p:txBody>
      </p:sp>
      <p:sp>
        <p:nvSpPr>
          <p:cNvPr id="78856" name="Text Box 45"/>
          <p:cNvSpPr txBox="1">
            <a:spLocks noChangeArrowheads="1"/>
          </p:cNvSpPr>
          <p:nvPr/>
        </p:nvSpPr>
        <p:spPr bwMode="auto">
          <a:xfrm>
            <a:off x="0" y="90805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Known pattern written in the Pedestal Memory (Baseline Correction 1) and used as test input</a:t>
            </a:r>
          </a:p>
        </p:txBody>
      </p:sp>
      <p:pic>
        <p:nvPicPr>
          <p:cNvPr id="78857" name="Picture 2" descr="G:\Users\g\gaspari\AcqJorgen10Aug2011\inp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58908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8" name="Text Box 45"/>
          <p:cNvSpPr txBox="1">
            <a:spLocks noChangeArrowheads="1"/>
          </p:cNvSpPr>
          <p:nvPr/>
        </p:nvSpPr>
        <p:spPr bwMode="auto">
          <a:xfrm>
            <a:off x="3860800" y="5805488"/>
            <a:ext cx="2655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  <a:latin typeface="Times New Roman" pitchFamily="18" charset="0"/>
              </a:rPr>
              <a:t>Undershoots</a:t>
            </a:r>
          </a:p>
        </p:txBody>
      </p:sp>
      <p:sp>
        <p:nvSpPr>
          <p:cNvPr id="78859" name="Text Box 45"/>
          <p:cNvSpPr txBox="1">
            <a:spLocks noChangeArrowheads="1"/>
          </p:cNvSpPr>
          <p:nvPr/>
        </p:nvSpPr>
        <p:spPr bwMode="auto">
          <a:xfrm>
            <a:off x="6659563" y="3644900"/>
            <a:ext cx="2368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  <a:latin typeface="Times New Roman" pitchFamily="18" charset="0"/>
              </a:rPr>
              <a:t>Drift of the baseline</a:t>
            </a:r>
          </a:p>
        </p:txBody>
      </p:sp>
      <p:cxnSp>
        <p:nvCxnSpPr>
          <p:cNvPr id="17" name="Straight Arrow Connector 12"/>
          <p:cNvCxnSpPr/>
          <p:nvPr/>
        </p:nvCxnSpPr>
        <p:spPr>
          <a:xfrm rot="5400000" flipH="1" flipV="1">
            <a:off x="4318000" y="5264150"/>
            <a:ext cx="1081088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20"/>
          <p:cNvCxnSpPr/>
          <p:nvPr/>
        </p:nvCxnSpPr>
        <p:spPr>
          <a:xfrm rot="5400000" flipH="1" flipV="1">
            <a:off x="4643437" y="5300663"/>
            <a:ext cx="1008063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23"/>
          <p:cNvCxnSpPr/>
          <p:nvPr/>
        </p:nvCxnSpPr>
        <p:spPr>
          <a:xfrm rot="10800000" flipV="1">
            <a:off x="6227763" y="4005263"/>
            <a:ext cx="936625" cy="5762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egnaposto piè di pagina 4"/>
          <p:cNvSpPr>
            <a:spLocks noGrp="1"/>
          </p:cNvSpPr>
          <p:nvPr>
            <p:ph type="ftr" sz="quarter" idx="11"/>
          </p:nvPr>
        </p:nvSpPr>
        <p:spPr bwMode="auto">
          <a:xfrm>
            <a:off x="3714750" y="6492875"/>
            <a:ext cx="54292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 Power Distribution &amp; Pulsing Workshop, May 2011</a:t>
            </a:r>
            <a:endParaRPr lang="it-IT"/>
          </a:p>
        </p:txBody>
      </p:sp>
      <p:sp>
        <p:nvSpPr>
          <p:cNvPr id="16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22</a:t>
            </a:r>
            <a:r>
              <a:rPr lang="en-US" sz="1600" b="1" baseline="30000" dirty="0">
                <a:solidFill>
                  <a:srgbClr val="0070C0"/>
                </a:solidFill>
                <a:latin typeface="+mn-lt"/>
                <a:cs typeface="+mn-cs"/>
              </a:rPr>
              <a:t>nd</a:t>
            </a:r>
            <a:r>
              <a:rPr lang="en-US" sz="1600" b="1" dirty="0">
                <a:solidFill>
                  <a:srgbClr val="0070C0"/>
                </a:solidFill>
                <a:latin typeface="+mn-lt"/>
                <a:cs typeface="+mn-cs"/>
              </a:rPr>
              <a:t> November 2011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20" name="Segnaposto piè di pagina 4"/>
          <p:cNvSpPr txBox="1">
            <a:spLocks/>
          </p:cNvSpPr>
          <p:nvPr/>
        </p:nvSpPr>
        <p:spPr bwMode="auto">
          <a:xfrm>
            <a:off x="0" y="6492875"/>
            <a:ext cx="9144000" cy="365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dirty="0">
                <a:solidFill>
                  <a:srgbClr val="0070C0"/>
                </a:solidFill>
              </a:rPr>
              <a:t>M. De </a:t>
            </a:r>
            <a:r>
              <a:rPr lang="en-US" sz="1600" b="1" dirty="0" err="1">
                <a:solidFill>
                  <a:srgbClr val="0070C0"/>
                </a:solidFill>
              </a:rPr>
              <a:t>Gaspari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21" name="Segnaposto piè di pagina 4"/>
          <p:cNvSpPr txBox="1">
            <a:spLocks/>
          </p:cNvSpPr>
          <p:nvPr/>
        </p:nvSpPr>
        <p:spPr bwMode="auto">
          <a:xfrm>
            <a:off x="3124200" y="6492875"/>
            <a:ext cx="60198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27</a:t>
            </a:r>
            <a:r>
              <a:rPr lang="en-US" sz="1600" b="1" baseline="30000" dirty="0" smtClean="0">
                <a:solidFill>
                  <a:srgbClr val="0070C0"/>
                </a:solidFill>
                <a:latin typeface="+mn-lt"/>
                <a:cs typeface="+mn-cs"/>
              </a:rPr>
              <a:t>th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  <a:cs typeface="+mn-cs"/>
              </a:rPr>
              <a:t> March 2012</a:t>
            </a:r>
            <a:endParaRPr lang="it-IT" sz="16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SAltroMax">
  <a:themeElements>
    <a:clrScheme name="SAltro">
      <a:dk1>
        <a:srgbClr val="F0F3F4"/>
      </a:dk1>
      <a:lt1>
        <a:srgbClr val="0070C0"/>
      </a:lt1>
      <a:dk2>
        <a:srgbClr val="FFFF00"/>
      </a:dk2>
      <a:lt2>
        <a:srgbClr val="0070C0"/>
      </a:lt2>
      <a:accent1>
        <a:srgbClr val="002060"/>
      </a:accent1>
      <a:accent2>
        <a:srgbClr val="414141"/>
      </a:accent2>
      <a:accent3>
        <a:srgbClr val="B5C6CA"/>
      </a:accent3>
      <a:accent4>
        <a:srgbClr val="DADADA"/>
      </a:accent4>
      <a:accent5>
        <a:srgbClr val="CEDDFE"/>
      </a:accent5>
      <a:accent6>
        <a:srgbClr val="3A3A3A"/>
      </a:accent6>
      <a:hlink>
        <a:srgbClr val="9C9C9C"/>
      </a:hlink>
      <a:folHlink>
        <a:srgbClr val="67676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SAltroMax">
  <a:themeElements>
    <a:clrScheme name="SAltro">
      <a:dk1>
        <a:srgbClr val="FFFF00"/>
      </a:dk1>
      <a:lt1>
        <a:srgbClr val="FFC000"/>
      </a:lt1>
      <a:dk2>
        <a:srgbClr val="00B0F0"/>
      </a:dk2>
      <a:lt2>
        <a:srgbClr val="0070C0"/>
      </a:lt2>
      <a:accent1>
        <a:srgbClr val="002060"/>
      </a:accent1>
      <a:accent2>
        <a:srgbClr val="414141"/>
      </a:accent2>
      <a:accent3>
        <a:srgbClr val="B5C6CA"/>
      </a:accent3>
      <a:accent4>
        <a:srgbClr val="DADADA"/>
      </a:accent4>
      <a:accent5>
        <a:srgbClr val="CEDDFE"/>
      </a:accent5>
      <a:accent6>
        <a:srgbClr val="3A3A3A"/>
      </a:accent6>
      <a:hlink>
        <a:srgbClr val="9C9C9C"/>
      </a:hlink>
      <a:folHlink>
        <a:srgbClr val="67676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SAltroMax">
  <a:themeElements>
    <a:clrScheme name="SAltro">
      <a:dk1>
        <a:srgbClr val="FFFF00"/>
      </a:dk1>
      <a:lt1>
        <a:srgbClr val="FFC000"/>
      </a:lt1>
      <a:dk2>
        <a:srgbClr val="00B0F0"/>
      </a:dk2>
      <a:lt2>
        <a:srgbClr val="0070C0"/>
      </a:lt2>
      <a:accent1>
        <a:srgbClr val="002060"/>
      </a:accent1>
      <a:accent2>
        <a:srgbClr val="414141"/>
      </a:accent2>
      <a:accent3>
        <a:srgbClr val="B5C6CA"/>
      </a:accent3>
      <a:accent4>
        <a:srgbClr val="DADADA"/>
      </a:accent4>
      <a:accent5>
        <a:srgbClr val="CEDDFE"/>
      </a:accent5>
      <a:accent6>
        <a:srgbClr val="3A3A3A"/>
      </a:accent6>
      <a:hlink>
        <a:srgbClr val="9C9C9C"/>
      </a:hlink>
      <a:folHlink>
        <a:srgbClr val="67676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SAltroMax">
  <a:themeElements>
    <a:clrScheme name="SAltro">
      <a:dk1>
        <a:srgbClr val="F0F3F4"/>
      </a:dk1>
      <a:lt1>
        <a:srgbClr val="0070C0"/>
      </a:lt1>
      <a:dk2>
        <a:srgbClr val="FFFF00"/>
      </a:dk2>
      <a:lt2>
        <a:srgbClr val="0070C0"/>
      </a:lt2>
      <a:accent1>
        <a:srgbClr val="002060"/>
      </a:accent1>
      <a:accent2>
        <a:srgbClr val="414141"/>
      </a:accent2>
      <a:accent3>
        <a:srgbClr val="B5C6CA"/>
      </a:accent3>
      <a:accent4>
        <a:srgbClr val="DADADA"/>
      </a:accent4>
      <a:accent5>
        <a:srgbClr val="CEDDFE"/>
      </a:accent5>
      <a:accent6>
        <a:srgbClr val="3A3A3A"/>
      </a:accent6>
      <a:hlink>
        <a:srgbClr val="9C9C9C"/>
      </a:hlink>
      <a:folHlink>
        <a:srgbClr val="67676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TemaSAltroMax">
  <a:themeElements>
    <a:clrScheme name="SAltro">
      <a:dk1>
        <a:srgbClr val="FFFF00"/>
      </a:dk1>
      <a:lt1>
        <a:srgbClr val="FFC000"/>
      </a:lt1>
      <a:dk2>
        <a:srgbClr val="00B0F0"/>
      </a:dk2>
      <a:lt2>
        <a:srgbClr val="0070C0"/>
      </a:lt2>
      <a:accent1>
        <a:srgbClr val="002060"/>
      </a:accent1>
      <a:accent2>
        <a:srgbClr val="414141"/>
      </a:accent2>
      <a:accent3>
        <a:srgbClr val="B5C6CA"/>
      </a:accent3>
      <a:accent4>
        <a:srgbClr val="DADADA"/>
      </a:accent4>
      <a:accent5>
        <a:srgbClr val="CEDDFE"/>
      </a:accent5>
      <a:accent6>
        <a:srgbClr val="3A3A3A"/>
      </a:accent6>
      <a:hlink>
        <a:srgbClr val="9C9C9C"/>
      </a:hlink>
      <a:folHlink>
        <a:srgbClr val="67676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TemaSAltroMax">
  <a:themeElements>
    <a:clrScheme name="SAltro">
      <a:dk1>
        <a:srgbClr val="FFFF00"/>
      </a:dk1>
      <a:lt1>
        <a:srgbClr val="FFC000"/>
      </a:lt1>
      <a:dk2>
        <a:srgbClr val="00B0F0"/>
      </a:dk2>
      <a:lt2>
        <a:srgbClr val="0070C0"/>
      </a:lt2>
      <a:accent1>
        <a:srgbClr val="002060"/>
      </a:accent1>
      <a:accent2>
        <a:srgbClr val="414141"/>
      </a:accent2>
      <a:accent3>
        <a:srgbClr val="B5C6CA"/>
      </a:accent3>
      <a:accent4>
        <a:srgbClr val="DADADA"/>
      </a:accent4>
      <a:accent5>
        <a:srgbClr val="CEDDFE"/>
      </a:accent5>
      <a:accent6>
        <a:srgbClr val="3A3A3A"/>
      </a:accent6>
      <a:hlink>
        <a:srgbClr val="9C9C9C"/>
      </a:hlink>
      <a:folHlink>
        <a:srgbClr val="67676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TemaSAltroMax</Template>
  <TotalTime>2898</TotalTime>
  <Words>1115</Words>
  <Application>Microsoft Macintosh PowerPoint</Application>
  <PresentationFormat>On-screen Show (4:3)</PresentationFormat>
  <Paragraphs>242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TemaSAltroMax</vt:lpstr>
      <vt:lpstr>1_TemaSAltroMax</vt:lpstr>
      <vt:lpstr>2_TemaSAltroMax</vt:lpstr>
      <vt:lpstr>3_TemaSAltroMax</vt:lpstr>
      <vt:lpstr>4_TemaSAltroMax</vt:lpstr>
      <vt:lpstr>5_TemaSAltroMax</vt:lpstr>
      <vt:lpstr>Super-ALTRO Demonstrator Test Results</vt:lpstr>
      <vt:lpstr>Introduction</vt:lpstr>
      <vt:lpstr>Acquired pulses</vt:lpstr>
      <vt:lpstr>Gain measurement</vt:lpstr>
      <vt:lpstr>Baseline noise: PGA3</vt:lpstr>
      <vt:lpstr>Noise summary</vt:lpstr>
      <vt:lpstr>Baseline noise: PGA4</vt:lpstr>
      <vt:lpstr>Baseline noise: DSP influence</vt:lpstr>
      <vt:lpstr>DSP tests 1</vt:lpstr>
      <vt:lpstr>DSP tests 2</vt:lpstr>
      <vt:lpstr>Power consumption: DSP</vt:lpstr>
      <vt:lpstr>Power consumption: DSP</vt:lpstr>
      <vt:lpstr>Power consumption: DSP</vt:lpstr>
      <vt:lpstr>Power consumption</vt:lpstr>
      <vt:lpstr>Power pulsing cycle</vt:lpstr>
      <vt:lpstr>Power pulsing cycle</vt:lpstr>
      <vt:lpstr>Power pulsing: results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 De Gaspari</dc:creator>
  <cp:lastModifiedBy>L. Linssen</cp:lastModifiedBy>
  <cp:revision>357</cp:revision>
  <dcterms:created xsi:type="dcterms:W3CDTF">2011-05-04T23:25:39Z</dcterms:created>
  <dcterms:modified xsi:type="dcterms:W3CDTF">2012-03-23T17:24:32Z</dcterms:modified>
</cp:coreProperties>
</file>