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7" r:id="rId11"/>
    <p:sldId id="268" r:id="rId12"/>
    <p:sldId id="269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39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7676E-5491-454D-8456-1B615D703871}" type="datetimeFigureOut">
              <a:rPr lang="fr-FR" smtClean="0"/>
              <a:t>26/03/2012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5065B-C003-4123-A54B-CE4E8E59CA2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704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851CE8-FF45-4F4C-9ED2-C32A62D63FD3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96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168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1967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26/03/2012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Micromegas modules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57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26/03/2012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Micromegas modules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455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7829006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fld id="{BC4A5128-43FF-4A54-BDD3-53E7667F9A1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algn="l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26/03/2012</a:t>
            </a:r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00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Micromegas modules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9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59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21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734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09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54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74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53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98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207FC-7A51-4950-9D94-D19BD68F4F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801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modules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Towards</a:t>
            </a:r>
            <a:r>
              <a:rPr lang="fr-FR" dirty="0" smtClean="0"/>
              <a:t> </a:t>
            </a:r>
            <a:r>
              <a:rPr lang="fr-FR" dirty="0" smtClean="0"/>
              <a:t>the </a:t>
            </a:r>
            <a:r>
              <a:rPr lang="fr-FR" dirty="0" smtClean="0"/>
              <a:t>7 module test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446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01" y="116632"/>
            <a:ext cx="4609863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blind ho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30710"/>
            <a:ext cx="3779837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79512" y="476672"/>
            <a:ext cx="3779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High </a:t>
            </a:r>
            <a:r>
              <a:rPr lang="fr-FR" dirty="0" err="1" smtClean="0"/>
              <a:t>quality</a:t>
            </a:r>
            <a:r>
              <a:rPr lang="fr-FR" dirty="0" smtClean="0"/>
              <a:t> PCB </a:t>
            </a:r>
            <a:r>
              <a:rPr lang="fr-FR" dirty="0" err="1" smtClean="0"/>
              <a:t>study</a:t>
            </a:r>
            <a:r>
              <a:rPr lang="fr-FR" dirty="0"/>
              <a:t> </a:t>
            </a:r>
            <a:r>
              <a:rPr lang="fr-FR" dirty="0" smtClean="0"/>
              <a:t>(by ELTOS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RD51). First 4 new </a:t>
            </a:r>
            <a:r>
              <a:rPr lang="fr-FR" dirty="0" err="1" smtClean="0"/>
              <a:t>PCBs</a:t>
            </a:r>
            <a:r>
              <a:rPr lang="fr-FR" dirty="0" smtClean="0"/>
              <a:t> return </a:t>
            </a:r>
            <a:r>
              <a:rPr lang="fr-FR" dirty="0" err="1" smtClean="0"/>
              <a:t>from</a:t>
            </a:r>
            <a:r>
              <a:rPr lang="fr-FR" dirty="0" smtClean="0"/>
              <a:t> fabrication.</a:t>
            </a:r>
            <a:endParaRPr lang="fr-FR" dirty="0" smtClean="0"/>
          </a:p>
          <a:p>
            <a:r>
              <a:rPr lang="fr-FR" dirty="0" err="1" smtClean="0"/>
              <a:t>Flatness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70 µ !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78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Front-End </a:t>
            </a:r>
            <a:r>
              <a:rPr lang="fr-FR" dirty="0" err="1" smtClean="0"/>
              <a:t>cards</a:t>
            </a:r>
            <a:r>
              <a:rPr lang="fr-FR" dirty="0" smtClean="0"/>
              <a:t> : first batch of 12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cabled</a:t>
            </a:r>
            <a:r>
              <a:rPr lang="fr-FR" dirty="0" smtClean="0"/>
              <a:t> and </a:t>
            </a:r>
            <a:r>
              <a:rPr lang="fr-FR" dirty="0" err="1" smtClean="0"/>
              <a:t>ready</a:t>
            </a:r>
            <a:r>
              <a:rPr lang="fr-FR" dirty="0" smtClean="0"/>
              <a:t> for </a:t>
            </a:r>
            <a:r>
              <a:rPr lang="fr-FR" dirty="0" err="1" smtClean="0"/>
              <a:t>testing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.</a:t>
            </a:r>
          </a:p>
          <a:p>
            <a:r>
              <a:rPr lang="fr-FR" dirty="0" smtClean="0"/>
              <a:t>4 PCB </a:t>
            </a:r>
            <a:r>
              <a:rPr lang="fr-FR" dirty="0" err="1" smtClean="0"/>
              <a:t>ready</a:t>
            </a:r>
            <a:r>
              <a:rPr lang="fr-FR" dirty="0" smtClean="0"/>
              <a:t> and </a:t>
            </a:r>
            <a:r>
              <a:rPr lang="fr-FR" dirty="0" err="1" smtClean="0"/>
              <a:t>measured</a:t>
            </a:r>
            <a:r>
              <a:rPr lang="fr-FR" dirty="0" smtClean="0"/>
              <a:t>.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bulk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applied</a:t>
            </a:r>
            <a:r>
              <a:rPr lang="fr-FR" dirty="0" smtClean="0"/>
              <a:t> and </a:t>
            </a:r>
            <a:r>
              <a:rPr lang="fr-FR" dirty="0" err="1" smtClean="0"/>
              <a:t>gluing</a:t>
            </a:r>
            <a:r>
              <a:rPr lang="fr-FR" dirty="0" smtClean="0"/>
              <a:t> on frames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.</a:t>
            </a:r>
          </a:p>
          <a:p>
            <a:r>
              <a:rPr lang="fr-FR" dirty="0" smtClean="0"/>
              <a:t>Production of 50 more </a:t>
            </a:r>
            <a:r>
              <a:rPr lang="fr-FR" dirty="0" err="1" smtClean="0"/>
              <a:t>cards</a:t>
            </a:r>
            <a:r>
              <a:rPr lang="fr-FR" dirty="0" smtClean="0"/>
              <a:t> and 5 more modules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immediately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tests if </a:t>
            </a:r>
            <a:r>
              <a:rPr lang="fr-FR" dirty="0" err="1" smtClean="0"/>
              <a:t>everything</a:t>
            </a:r>
            <a:r>
              <a:rPr lang="fr-FR" smtClean="0"/>
              <a:t> OK. 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50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Outlook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Building and </a:t>
            </a:r>
            <a:r>
              <a:rPr lang="fr-FR" dirty="0" err="1" smtClean="0"/>
              <a:t>characterizing</a:t>
            </a:r>
            <a:r>
              <a:rPr lang="fr-FR" dirty="0" smtClean="0"/>
              <a:t> detectors </a:t>
            </a:r>
            <a:r>
              <a:rPr lang="fr-FR" dirty="0" err="1" smtClean="0"/>
              <a:t>with</a:t>
            </a:r>
            <a:r>
              <a:rPr lang="fr-FR" dirty="0" smtClean="0"/>
              <a:t> a radioactive source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underway</a:t>
            </a:r>
            <a:r>
              <a:rPr lang="fr-FR" dirty="0" smtClean="0"/>
              <a:t>.</a:t>
            </a:r>
          </a:p>
          <a:p>
            <a:r>
              <a:rPr lang="fr-FR" dirty="0" smtClean="0"/>
              <a:t>Plan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for </a:t>
            </a:r>
            <a:r>
              <a:rPr lang="fr-FR" dirty="0" err="1" smtClean="0"/>
              <a:t>mounting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DESY in May and </a:t>
            </a:r>
            <a:r>
              <a:rPr lang="fr-FR" dirty="0" err="1" smtClean="0"/>
              <a:t>start</a:t>
            </a:r>
            <a:r>
              <a:rPr lang="fr-FR" dirty="0" smtClean="0"/>
              <a:t> data </a:t>
            </a:r>
            <a:r>
              <a:rPr lang="fr-FR" dirty="0" err="1" smtClean="0"/>
              <a:t>taking</a:t>
            </a:r>
            <a:r>
              <a:rPr lang="fr-FR" dirty="0" smtClean="0"/>
              <a:t> </a:t>
            </a:r>
            <a:r>
              <a:rPr lang="fr-FR" dirty="0" err="1" smtClean="0"/>
              <a:t>mid-June</a:t>
            </a:r>
            <a:r>
              <a:rPr lang="fr-FR" dirty="0"/>
              <a:t> </a:t>
            </a:r>
            <a:r>
              <a:rPr lang="fr-FR" dirty="0" smtClean="0"/>
              <a:t>2012.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369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2704"/>
          </a:xfrm>
        </p:spPr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panels</a:t>
            </a:r>
            <a:endParaRPr lang="fr-FR" dirty="0"/>
          </a:p>
        </p:txBody>
      </p:sp>
      <p:pic>
        <p:nvPicPr>
          <p:cNvPr id="4" name="Picture 1" descr="D:\Photos\Photo 070.jpg"/>
          <p:cNvPicPr>
            <a:picLocks noChangeAspect="1" noChangeArrowheads="1"/>
          </p:cNvPicPr>
          <p:nvPr/>
        </p:nvPicPr>
        <p:blipFill>
          <a:blip r:embed="rId2" cstate="print"/>
          <a:srcRect l="14999" r="6779"/>
          <a:stretch>
            <a:fillRect/>
          </a:stretch>
        </p:blipFill>
        <p:spPr bwMode="auto">
          <a:xfrm>
            <a:off x="6012160" y="1340768"/>
            <a:ext cx="2873077" cy="275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5472608" cy="5256584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endParaRPr lang="fr-FR" dirty="0" smtClean="0"/>
          </a:p>
          <a:p>
            <a:pPr algn="just"/>
            <a:r>
              <a:rPr lang="fr-FR" b="1" dirty="0" smtClean="0"/>
              <a:t>Phase I</a:t>
            </a:r>
            <a:r>
              <a:rPr lang="fr-FR" dirty="0" smtClean="0"/>
              <a:t>: </a:t>
            </a:r>
            <a:r>
              <a:rPr lang="fr-FR" dirty="0" smtClean="0">
                <a:latin typeface="+mj-lt"/>
              </a:rPr>
              <a:t>‘Large Prototype’ Micromegas modules </a:t>
            </a:r>
            <a:r>
              <a:rPr lang="fr-FR" dirty="0" err="1" smtClean="0">
                <a:latin typeface="+mj-lt"/>
              </a:rPr>
              <a:t>were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built</a:t>
            </a:r>
            <a:r>
              <a:rPr lang="fr-FR" dirty="0" smtClean="0">
                <a:latin typeface="+mj-lt"/>
              </a:rPr>
              <a:t> and </a:t>
            </a:r>
            <a:r>
              <a:rPr lang="fr-FR" dirty="0" err="1" smtClean="0">
                <a:latin typeface="+mj-lt"/>
              </a:rPr>
              <a:t>tested</a:t>
            </a:r>
            <a:r>
              <a:rPr lang="fr-FR" dirty="0" smtClean="0">
                <a:latin typeface="+mj-lt"/>
              </a:rPr>
              <a:t> in </a:t>
            </a:r>
            <a:r>
              <a:rPr lang="fr-FR" dirty="0" err="1" smtClean="0">
                <a:latin typeface="+mj-lt"/>
              </a:rPr>
              <a:t>beam</a:t>
            </a:r>
            <a:r>
              <a:rPr lang="fr-FR" dirty="0" smtClean="0">
                <a:latin typeface="+mj-lt"/>
              </a:rPr>
              <a:t> (2008-2011): 7 up to </a:t>
            </a:r>
            <a:r>
              <a:rPr lang="fr-FR" dirty="0" err="1" smtClean="0">
                <a:latin typeface="+mj-lt"/>
              </a:rPr>
              <a:t>now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with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various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resistive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coatings</a:t>
            </a:r>
            <a:r>
              <a:rPr lang="fr-FR" dirty="0" smtClean="0">
                <a:latin typeface="+mj-lt"/>
              </a:rPr>
              <a:t>, PCB </a:t>
            </a:r>
            <a:r>
              <a:rPr lang="fr-FR" dirty="0" err="1" smtClean="0">
                <a:latin typeface="+mj-lt"/>
              </a:rPr>
              <a:t>routings</a:t>
            </a:r>
            <a:r>
              <a:rPr lang="fr-FR" dirty="0" smtClean="0">
                <a:latin typeface="+mj-lt"/>
              </a:rPr>
              <a:t> and </a:t>
            </a:r>
            <a:r>
              <a:rPr lang="fr-FR" dirty="0" err="1" smtClean="0">
                <a:latin typeface="+mj-lt"/>
              </a:rPr>
              <a:t>technology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electronic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integration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etc</a:t>
            </a:r>
            <a:r>
              <a:rPr lang="fr-FR" dirty="0" smtClean="0">
                <a:latin typeface="+mj-lt"/>
              </a:rPr>
              <a:t>…</a:t>
            </a:r>
          </a:p>
          <a:p>
            <a:pPr algn="just"/>
            <a:endParaRPr lang="fr-FR" dirty="0" smtClean="0"/>
          </a:p>
          <a:p>
            <a:pPr algn="just"/>
            <a:r>
              <a:rPr lang="fr-FR" b="1" dirty="0" smtClean="0"/>
              <a:t>Phase II</a:t>
            </a:r>
            <a:r>
              <a:rPr lang="fr-FR" dirty="0" smtClean="0"/>
              <a:t> </a:t>
            </a:r>
            <a:r>
              <a:rPr lang="fr-FR" dirty="0" smtClean="0">
                <a:latin typeface="+mj-lt"/>
              </a:rPr>
              <a:t>(2011-2012+): </a:t>
            </a:r>
            <a:r>
              <a:rPr lang="fr-FR" dirty="0" err="1" smtClean="0">
                <a:latin typeface="+mj-lt"/>
              </a:rPr>
              <a:t>build</a:t>
            </a:r>
            <a:r>
              <a:rPr lang="fr-FR" dirty="0" smtClean="0">
                <a:latin typeface="+mj-lt"/>
              </a:rPr>
              <a:t> 9 </a:t>
            </a:r>
            <a:r>
              <a:rPr lang="fr-FR" dirty="0" err="1" smtClean="0">
                <a:latin typeface="+mj-lt"/>
              </a:rPr>
              <a:t>identical</a:t>
            </a:r>
            <a:r>
              <a:rPr lang="fr-FR" dirty="0" smtClean="0">
                <a:latin typeface="+mj-lt"/>
              </a:rPr>
              <a:t> modules and </a:t>
            </a:r>
            <a:r>
              <a:rPr lang="fr-FR" dirty="0" err="1" smtClean="0">
                <a:latin typeface="+mj-lt"/>
              </a:rPr>
              <a:t>address</a:t>
            </a:r>
            <a:r>
              <a:rPr lang="fr-FR" dirty="0" smtClean="0">
                <a:latin typeface="+mj-lt"/>
              </a:rPr>
              <a:t> all </a:t>
            </a:r>
            <a:r>
              <a:rPr lang="fr-FR" dirty="0" err="1" smtClean="0">
                <a:latin typeface="+mj-lt"/>
              </a:rPr>
              <a:t>integration</a:t>
            </a:r>
            <a:r>
              <a:rPr lang="fr-FR" dirty="0" smtClean="0">
                <a:latin typeface="+mj-lt"/>
              </a:rPr>
              <a:t> issues, serial production and </a:t>
            </a:r>
            <a:r>
              <a:rPr lang="fr-FR" dirty="0" err="1" smtClean="0">
                <a:latin typeface="+mj-lt"/>
              </a:rPr>
              <a:t>characterization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multimodule</a:t>
            </a:r>
            <a:r>
              <a:rPr lang="fr-FR" dirty="0" smtClean="0">
                <a:latin typeface="+mj-lt"/>
              </a:rPr>
              <a:t> issues (</a:t>
            </a:r>
            <a:r>
              <a:rPr lang="fr-FR" dirty="0" err="1" smtClean="0">
                <a:latin typeface="+mj-lt"/>
              </a:rPr>
              <a:t>alignment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distortions</a:t>
            </a:r>
            <a:r>
              <a:rPr lang="fr-FR" dirty="0" smtClean="0">
                <a:latin typeface="+mj-lt"/>
              </a:rPr>
              <a:t>). </a:t>
            </a:r>
            <a:r>
              <a:rPr lang="fr-FR" dirty="0" err="1" smtClean="0">
                <a:latin typeface="+mj-lt"/>
              </a:rPr>
              <a:t>Testbench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at</a:t>
            </a:r>
            <a:r>
              <a:rPr lang="fr-FR" dirty="0" smtClean="0">
                <a:latin typeface="+mj-lt"/>
              </a:rPr>
              <a:t> CERN </a:t>
            </a:r>
            <a:r>
              <a:rPr lang="fr-FR" dirty="0" err="1" smtClean="0">
                <a:latin typeface="+mj-lt"/>
              </a:rPr>
              <a:t>starting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now</a:t>
            </a:r>
            <a:r>
              <a:rPr lang="fr-FR" dirty="0" smtClean="0">
                <a:latin typeface="+mj-lt"/>
              </a:rPr>
              <a:t> (</a:t>
            </a:r>
            <a:r>
              <a:rPr lang="fr-FR" baseline="30000" dirty="0" smtClean="0">
                <a:latin typeface="+mj-lt"/>
              </a:rPr>
              <a:t>55</a:t>
            </a:r>
            <a:r>
              <a:rPr lang="fr-FR" dirty="0" smtClean="0">
                <a:latin typeface="+mj-lt"/>
              </a:rPr>
              <a:t>Fe source scan) and </a:t>
            </a:r>
            <a:r>
              <a:rPr lang="fr-FR" dirty="0" err="1">
                <a:latin typeface="+mj-lt"/>
              </a:rPr>
              <a:t>b</a:t>
            </a:r>
            <a:r>
              <a:rPr lang="fr-FR" dirty="0" err="1" smtClean="0">
                <a:latin typeface="+mj-lt"/>
              </a:rPr>
              <a:t>eam</a:t>
            </a:r>
            <a:r>
              <a:rPr lang="fr-FR" dirty="0" smtClean="0">
                <a:latin typeface="+mj-lt"/>
              </a:rPr>
              <a:t> test </a:t>
            </a:r>
            <a:r>
              <a:rPr lang="fr-FR" dirty="0" err="1" smtClean="0">
                <a:latin typeface="+mj-lt"/>
              </a:rPr>
              <a:t>mid-June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at</a:t>
            </a:r>
            <a:r>
              <a:rPr lang="fr-FR" dirty="0" smtClean="0">
                <a:latin typeface="+mj-lt"/>
              </a:rPr>
              <a:t> DESY.</a:t>
            </a:r>
          </a:p>
          <a:p>
            <a:pPr algn="just"/>
            <a:endParaRPr lang="fr-FR" dirty="0" smtClean="0">
              <a:latin typeface="+mj-lt"/>
            </a:endParaRPr>
          </a:p>
          <a:p>
            <a:pPr algn="just"/>
            <a:r>
              <a:rPr lang="fr-FR" b="1" dirty="0" smtClean="0">
                <a:latin typeface="+mj-lt"/>
              </a:rPr>
              <a:t>Phase III </a:t>
            </a:r>
            <a:r>
              <a:rPr lang="fr-FR" dirty="0" smtClean="0">
                <a:latin typeface="+mj-lt"/>
              </a:rPr>
              <a:t>(&gt;2013): </a:t>
            </a:r>
            <a:r>
              <a:rPr lang="fr-FR" dirty="0" err="1" smtClean="0">
                <a:latin typeface="+mj-lt"/>
              </a:rPr>
              <a:t>build</a:t>
            </a:r>
            <a:r>
              <a:rPr lang="fr-FR" dirty="0" smtClean="0">
                <a:latin typeface="+mj-lt"/>
              </a:rPr>
              <a:t> and test one large O(10</a:t>
            </a:r>
            <a:r>
              <a:rPr lang="fr-FR" baseline="30000" dirty="0" smtClean="0">
                <a:latin typeface="+mj-lt"/>
              </a:rPr>
              <a:t>4</a:t>
            </a:r>
            <a:r>
              <a:rPr lang="fr-FR" dirty="0" smtClean="0">
                <a:latin typeface="+mj-lt"/>
              </a:rPr>
              <a:t>) </a:t>
            </a:r>
            <a:r>
              <a:rPr lang="fr-FR" dirty="0" err="1" smtClean="0">
                <a:latin typeface="+mj-lt"/>
              </a:rPr>
              <a:t>channels</a:t>
            </a:r>
            <a:r>
              <a:rPr lang="fr-FR" dirty="0" smtClean="0">
                <a:latin typeface="+mj-lt"/>
              </a:rPr>
              <a:t> module </a:t>
            </a:r>
            <a:r>
              <a:rPr lang="fr-FR" dirty="0" err="1" smtClean="0">
                <a:latin typeface="+mj-lt"/>
              </a:rPr>
              <a:t>possibly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with</a:t>
            </a:r>
            <a:r>
              <a:rPr lang="fr-FR" dirty="0" smtClean="0">
                <a:latin typeface="+mj-lt"/>
              </a:rPr>
              <a:t> new techniques (</a:t>
            </a:r>
            <a:r>
              <a:rPr lang="fr-FR" dirty="0" err="1" smtClean="0">
                <a:latin typeface="+mj-lt"/>
              </a:rPr>
              <a:t>Piggyback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with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resistive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ceramics</a:t>
            </a:r>
            <a:r>
              <a:rPr lang="fr-FR" dirty="0" smtClean="0">
                <a:latin typeface="+mj-lt"/>
              </a:rPr>
              <a:t>, </a:t>
            </a:r>
            <a:r>
              <a:rPr lang="fr-FR" dirty="0" err="1" smtClean="0">
                <a:latin typeface="+mj-lt"/>
              </a:rPr>
              <a:t>thin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meshes</a:t>
            </a:r>
            <a:r>
              <a:rPr lang="fr-FR" dirty="0" smtClean="0">
                <a:latin typeface="+mj-lt"/>
              </a:rPr>
              <a:t>) and </a:t>
            </a:r>
            <a:r>
              <a:rPr lang="fr-FR" dirty="0" err="1" smtClean="0">
                <a:latin typeface="+mj-lt"/>
              </a:rPr>
              <a:t>smaller</a:t>
            </a:r>
            <a:r>
              <a:rPr lang="fr-FR" dirty="0" smtClean="0">
                <a:latin typeface="+mj-lt"/>
              </a:rPr>
              <a:t> O(1 mm) pads for </a:t>
            </a:r>
            <a:r>
              <a:rPr lang="fr-FR" dirty="0" err="1" smtClean="0">
                <a:latin typeface="+mj-lt"/>
              </a:rPr>
              <a:t>inner</a:t>
            </a:r>
            <a:r>
              <a:rPr lang="fr-FR" dirty="0" smtClean="0">
                <a:latin typeface="+mj-lt"/>
              </a:rPr>
              <a:t> </a:t>
            </a:r>
            <a:r>
              <a:rPr lang="fr-FR" dirty="0" err="1" smtClean="0">
                <a:latin typeface="+mj-lt"/>
              </a:rPr>
              <a:t>wheel</a:t>
            </a:r>
            <a:r>
              <a:rPr lang="fr-FR" dirty="0" smtClean="0">
                <a:latin typeface="+mj-lt"/>
              </a:rPr>
              <a:t>.</a:t>
            </a:r>
          </a:p>
          <a:p>
            <a:pPr algn="just">
              <a:buNone/>
            </a:pPr>
            <a:endParaRPr lang="fr-FR" dirty="0" smtClean="0"/>
          </a:p>
        </p:txBody>
      </p:sp>
      <p:pic>
        <p:nvPicPr>
          <p:cNvPr id="5" name="Picture 2" descr="D:\PROJETS\TPC\MESURES\091102-05_LP_BeamTests_SiEnveloppe_DESY\IMGP0070_re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12160" y="4201830"/>
            <a:ext cx="2880320" cy="223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804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3477072" cy="794352"/>
          </a:xfrm>
        </p:spPr>
        <p:txBody>
          <a:bodyPr>
            <a:normAutofit/>
          </a:bodyPr>
          <a:lstStyle/>
          <a:p>
            <a:r>
              <a:rPr lang="fr-FR" dirty="0" smtClean="0"/>
              <a:t>Phase I</a:t>
            </a:r>
            <a:endParaRPr lang="fr-FR" dirty="0"/>
          </a:p>
        </p:txBody>
      </p:sp>
      <p:pic>
        <p:nvPicPr>
          <p:cNvPr id="7" name="Picture 2" descr="D:\PROJETS\TPC\MESURES\081208-11_LP_BeamTestsMagnet_DESY\Pictures\081209_LowDrift_500ns_Animatio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64013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3737936" cy="452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oneTexte 7"/>
          <p:cNvSpPr txBox="1"/>
          <p:nvPr/>
        </p:nvSpPr>
        <p:spPr>
          <a:xfrm>
            <a:off x="5364088" y="119675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Z=20cm, 200 ns </a:t>
            </a:r>
            <a:r>
              <a:rPr lang="fr-FR" dirty="0" err="1" smtClean="0"/>
              <a:t>shaping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499992" y="47667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Relative fraction of ‘charge’ </a:t>
            </a:r>
            <a:r>
              <a:rPr lang="fr-FR" dirty="0" err="1" smtClean="0"/>
              <a:t>seen</a:t>
            </a:r>
            <a:r>
              <a:rPr lang="fr-FR" dirty="0" smtClean="0"/>
              <a:t> by the pad, vs x(pad)-x(</a:t>
            </a:r>
            <a:r>
              <a:rPr lang="fr-FR" dirty="0" err="1" smtClean="0"/>
              <a:t>track</a:t>
            </a:r>
            <a:r>
              <a:rPr lang="fr-FR" dirty="0" smtClean="0"/>
              <a:t>)</a:t>
            </a:r>
            <a:endParaRPr lang="fr-FR" dirty="0"/>
          </a:p>
        </p:txBody>
      </p:sp>
      <p:cxnSp>
        <p:nvCxnSpPr>
          <p:cNvPr id="11" name="Connecteur droit 10"/>
          <p:cNvCxnSpPr/>
          <p:nvPr/>
        </p:nvCxnSpPr>
        <p:spPr>
          <a:xfrm rot="5400000" flipH="1" flipV="1">
            <a:off x="5580112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5400000" flipH="1" flipV="1">
            <a:off x="6228183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rot="5400000" flipH="1" flipV="1">
            <a:off x="6876256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rot="5400000" flipH="1" flipV="1">
            <a:off x="5004048" y="270892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179512" y="486916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24 </a:t>
            </a:r>
            <a:r>
              <a:rPr lang="fr-FR" dirty="0" err="1" smtClean="0"/>
              <a:t>rows</a:t>
            </a:r>
            <a:r>
              <a:rPr lang="fr-FR" dirty="0" smtClean="0"/>
              <a:t> x 72 </a:t>
            </a:r>
            <a:r>
              <a:rPr lang="fr-FR" dirty="0" err="1" smtClean="0"/>
              <a:t>columns</a:t>
            </a:r>
            <a:r>
              <a:rPr lang="fr-FR" dirty="0" smtClean="0"/>
              <a:t> of 3 x 6.8 mm² pads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5508104" y="60932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x(pad) – x(</a:t>
            </a:r>
            <a:r>
              <a:rPr lang="fr-FR" dirty="0" err="1" smtClean="0"/>
              <a:t>track</a:t>
            </a:r>
            <a:r>
              <a:rPr lang="fr-FR" dirty="0" smtClean="0"/>
              <a:t>)   (mm)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95536" y="5445224"/>
            <a:ext cx="424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Results</a:t>
            </a:r>
            <a:r>
              <a:rPr lang="fr-FR" dirty="0" smtClean="0"/>
              <a:t>: 60 µ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z=0 and </a:t>
            </a:r>
            <a:r>
              <a:rPr lang="fr-FR" dirty="0" err="1" smtClean="0"/>
              <a:t>homogeneity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/>
              <a:t> </a:t>
            </a:r>
            <a:r>
              <a:rPr lang="fr-FR" dirty="0" smtClean="0"/>
              <a:t>in </a:t>
            </a:r>
            <a:r>
              <a:rPr lang="fr-FR" dirty="0" err="1" smtClean="0"/>
              <a:t>beam</a:t>
            </a:r>
            <a:r>
              <a:rPr lang="fr-FR" dirty="0" smtClean="0"/>
              <a:t>. High-rate </a:t>
            </a:r>
            <a:r>
              <a:rPr lang="fr-FR" dirty="0" err="1" smtClean="0"/>
              <a:t>operation</a:t>
            </a:r>
            <a:r>
              <a:rPr lang="fr-FR" dirty="0" smtClean="0"/>
              <a:t> in a pion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CERN.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49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98834" y="43284"/>
            <a:ext cx="8693646" cy="433388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Phase II: 7 </a:t>
            </a:r>
            <a:r>
              <a:rPr lang="en-US" sz="2400" b="1" dirty="0">
                <a:solidFill>
                  <a:schemeClr val="tx1"/>
                </a:solidFill>
              </a:rPr>
              <a:t>module </a:t>
            </a:r>
            <a:r>
              <a:rPr lang="en-US" sz="2400" b="1" dirty="0" smtClean="0">
                <a:solidFill>
                  <a:schemeClr val="tx1"/>
                </a:solidFill>
              </a:rPr>
              <a:t>project – electronic integration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pic>
        <p:nvPicPr>
          <p:cNvPr id="9222" name="Picture 2" descr="D:\PROJETS\TPC\DESIGN\Sauvegarde CAO\Paul Colas\TPC_Electroniqu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" r="11699"/>
          <a:stretch>
            <a:fillRect/>
          </a:stretch>
        </p:blipFill>
        <p:spPr bwMode="auto">
          <a:xfrm>
            <a:off x="203200" y="552450"/>
            <a:ext cx="43211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" descr="D:\PROJETS\TPC\DESIGN\Sauvegarde CAO\Paul Colas\TPC_Electroniqu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" r="11954"/>
          <a:stretch>
            <a:fillRect/>
          </a:stretch>
        </p:blipFill>
        <p:spPr bwMode="auto">
          <a:xfrm>
            <a:off x="4645025" y="552450"/>
            <a:ext cx="4319588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3871913"/>
            <a:ext cx="3460750" cy="25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5" name="Picture 2" descr="D:\PROJETS\TPC\MESURES\2011\110502-14_BeamTest_DESY\Photos\IMG_05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263" y="3844925"/>
            <a:ext cx="3476625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e la date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26/03/2012</a:t>
            </a:r>
            <a:endParaRPr lang="en-US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Micromegas modules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A5128-43FF-4A54-BDD3-53E7667F9A1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83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000" dirty="0" smtClean="0"/>
              <a:t>May 2011: </a:t>
            </a:r>
            <a:r>
              <a:rPr lang="fr-FR" sz="4000" dirty="0" err="1" smtClean="0"/>
              <a:t>beam</a:t>
            </a:r>
            <a:r>
              <a:rPr lang="fr-FR" sz="4000" dirty="0" smtClean="0"/>
              <a:t> test of a new module </a:t>
            </a:r>
            <a:r>
              <a:rPr lang="fr-FR" sz="4000" dirty="0" err="1" smtClean="0"/>
              <a:t>with</a:t>
            </a:r>
            <a:r>
              <a:rPr lang="fr-FR" sz="4000" dirty="0" smtClean="0"/>
              <a:t> </a:t>
            </a:r>
            <a:r>
              <a:rPr lang="fr-FR" sz="4000" dirty="0" err="1" smtClean="0"/>
              <a:t>fully</a:t>
            </a:r>
            <a:r>
              <a:rPr lang="fr-FR" sz="4000" dirty="0" smtClean="0"/>
              <a:t> </a:t>
            </a:r>
            <a:r>
              <a:rPr lang="fr-FR" sz="4000" dirty="0" err="1" smtClean="0"/>
              <a:t>integrated</a:t>
            </a:r>
            <a:r>
              <a:rPr lang="fr-FR" sz="4000" dirty="0" smtClean="0"/>
              <a:t> </a:t>
            </a:r>
            <a:r>
              <a:rPr lang="fr-FR" sz="4000" dirty="0" err="1" smtClean="0"/>
              <a:t>electronics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New detector : new </a:t>
            </a:r>
            <a:r>
              <a:rPr lang="fr-FR" dirty="0" err="1" smtClean="0"/>
              <a:t>routing</a:t>
            </a:r>
            <a:r>
              <a:rPr lang="fr-FR" dirty="0" smtClean="0"/>
              <a:t> to </a:t>
            </a:r>
            <a:r>
              <a:rPr lang="fr-FR" dirty="0" err="1" smtClean="0"/>
              <a:t>adapt</a:t>
            </a:r>
            <a:r>
              <a:rPr lang="fr-FR" dirty="0" smtClean="0"/>
              <a:t> to new </a:t>
            </a:r>
            <a:r>
              <a:rPr lang="fr-FR" dirty="0" err="1" smtClean="0"/>
              <a:t>connectors</a:t>
            </a:r>
            <a:r>
              <a:rPr lang="fr-FR" dirty="0" smtClean="0"/>
              <a:t>, </a:t>
            </a:r>
            <a:r>
              <a:rPr lang="fr-FR" dirty="0" err="1" smtClean="0"/>
              <a:t>lower</a:t>
            </a:r>
            <a:r>
              <a:rPr lang="fr-FR" dirty="0" smtClean="0"/>
              <a:t> anode </a:t>
            </a:r>
            <a:r>
              <a:rPr lang="fr-FR" dirty="0" err="1" smtClean="0"/>
              <a:t>resistivity</a:t>
            </a:r>
            <a:r>
              <a:rPr lang="fr-FR" dirty="0" smtClean="0"/>
              <a:t> (3 M</a:t>
            </a:r>
            <a:r>
              <a:rPr lang="fr-FR" dirty="0" smtClean="0">
                <a:latin typeface="Symbol" pitchFamily="18" charset="2"/>
              </a:rPr>
              <a:t>W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r>
              <a:rPr lang="fr-FR" dirty="0" smtClean="0"/>
              <a:t>), new </a:t>
            </a:r>
            <a:r>
              <a:rPr lang="fr-FR" dirty="0" err="1" smtClean="0"/>
              <a:t>res</a:t>
            </a:r>
            <a:r>
              <a:rPr lang="fr-FR" dirty="0" smtClean="0"/>
              <a:t>. foil </a:t>
            </a:r>
            <a:r>
              <a:rPr lang="fr-FR" dirty="0" err="1" smtClean="0"/>
              <a:t>grounding</a:t>
            </a:r>
            <a:r>
              <a:rPr lang="fr-FR" dirty="0" smtClean="0"/>
              <a:t> on the </a:t>
            </a:r>
            <a:r>
              <a:rPr lang="fr-FR" dirty="0" err="1" smtClean="0"/>
              <a:t>edge</a:t>
            </a:r>
            <a:r>
              <a:rPr lang="fr-FR" dirty="0" smtClean="0"/>
              <a:t> of the PCB.</a:t>
            </a:r>
          </a:p>
          <a:p>
            <a:r>
              <a:rPr lang="fr-FR" dirty="0" smtClean="0"/>
              <a:t>New 300 points flat </a:t>
            </a:r>
            <a:r>
              <a:rPr lang="fr-FR" dirty="0" err="1" smtClean="0"/>
              <a:t>connectors</a:t>
            </a:r>
            <a:endParaRPr lang="fr-FR" dirty="0" smtClean="0"/>
          </a:p>
          <a:p>
            <a:r>
              <a:rPr lang="fr-FR" dirty="0" smtClean="0"/>
              <a:t>New front end: </a:t>
            </a:r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err="1" smtClean="0"/>
              <a:t>naked</a:t>
            </a:r>
            <a:r>
              <a:rPr lang="fr-FR" dirty="0" smtClean="0"/>
              <a:t> AFTER chips and </a:t>
            </a:r>
            <a:r>
              <a:rPr lang="fr-FR" dirty="0" err="1" smtClean="0"/>
              <a:t>remove</a:t>
            </a:r>
            <a:r>
              <a:rPr lang="fr-FR" dirty="0" smtClean="0"/>
              <a:t> double diodes (count on </a:t>
            </a:r>
            <a:r>
              <a:rPr lang="fr-FR" dirty="0" err="1" smtClean="0"/>
              <a:t>resistive</a:t>
            </a:r>
            <a:r>
              <a:rPr lang="fr-FR" dirty="0" smtClean="0"/>
              <a:t> foil to </a:t>
            </a:r>
            <a:r>
              <a:rPr lang="fr-FR" dirty="0" err="1" smtClean="0"/>
              <a:t>protect</a:t>
            </a:r>
            <a:r>
              <a:rPr lang="fr-FR" dirty="0" smtClean="0"/>
              <a:t> </a:t>
            </a:r>
            <a:r>
              <a:rPr lang="fr-FR" dirty="0" err="1" smtClean="0"/>
              <a:t>against</a:t>
            </a:r>
            <a:r>
              <a:rPr lang="fr-FR" dirty="0" smtClean="0"/>
              <a:t> </a:t>
            </a:r>
            <a:r>
              <a:rPr lang="fr-FR" dirty="0" err="1" smtClean="0"/>
              <a:t>sparks</a:t>
            </a:r>
            <a:r>
              <a:rPr lang="fr-FR" dirty="0" smtClean="0"/>
              <a:t>)</a:t>
            </a:r>
          </a:p>
          <a:p>
            <a:r>
              <a:rPr lang="fr-FR" dirty="0" smtClean="0"/>
              <a:t>New Front End Mezzanine (FEMI)</a:t>
            </a:r>
          </a:p>
          <a:p>
            <a:r>
              <a:rPr lang="fr-FR" dirty="0" smtClean="0"/>
              <a:t>New </a:t>
            </a:r>
            <a:r>
              <a:rPr lang="fr-FR" dirty="0" err="1" smtClean="0"/>
              <a:t>backend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for up to 12 modules</a:t>
            </a:r>
          </a:p>
          <a:p>
            <a:r>
              <a:rPr lang="fr-FR" dirty="0" smtClean="0"/>
              <a:t>New DAQ, 7-module </a:t>
            </a:r>
            <a:r>
              <a:rPr lang="fr-FR" dirty="0" err="1" smtClean="0"/>
              <a:t>ready</a:t>
            </a:r>
            <a:r>
              <a:rPr lang="fr-FR" dirty="0" smtClean="0"/>
              <a:t> and more compact format</a:t>
            </a:r>
          </a:p>
          <a:p>
            <a:r>
              <a:rPr lang="fr-FR" dirty="0" smtClean="0"/>
              <a:t>New trigger </a:t>
            </a:r>
            <a:r>
              <a:rPr lang="fr-FR" dirty="0" err="1" smtClean="0"/>
              <a:t>discriminator</a:t>
            </a:r>
            <a:r>
              <a:rPr lang="fr-FR" dirty="0" smtClean="0"/>
              <a:t> and </a:t>
            </a:r>
            <a:r>
              <a:rPr lang="fr-FR" dirty="0" err="1" smtClean="0"/>
              <a:t>logic</a:t>
            </a:r>
            <a:r>
              <a:rPr lang="fr-FR" dirty="0" smtClean="0"/>
              <a:t> (FPGA).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557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57606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Integrated electronics for 7-module project</a:t>
            </a:r>
            <a:endParaRPr lang="en-US" sz="4000" dirty="0"/>
          </a:p>
        </p:txBody>
      </p:sp>
      <p:sp>
        <p:nvSpPr>
          <p:cNvPr id="11272" name="Espace réservé du contenu 1"/>
          <p:cNvSpPr>
            <a:spLocks noGrp="1"/>
          </p:cNvSpPr>
          <p:nvPr>
            <p:ph idx="1"/>
          </p:nvPr>
        </p:nvSpPr>
        <p:spPr>
          <a:xfrm>
            <a:off x="2843808" y="764704"/>
            <a:ext cx="4752528" cy="1296144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Remove packaging and protection diodes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Wire –bond AFTER chips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Use 2 × 300 pins connector</a:t>
            </a:r>
          </a:p>
          <a:p>
            <a:pPr eaLnBrk="1" hangingPunct="1"/>
            <a:r>
              <a:rPr lang="en-US" sz="1600" dirty="0" smtClean="0">
                <a:solidFill>
                  <a:srgbClr val="0000FF"/>
                </a:solidFill>
                <a:cs typeface="Arial" charset="0"/>
              </a:rPr>
              <a:t>In tests in 2011, it was shown that the resistive foil protects against sparks</a:t>
            </a:r>
            <a:endParaRPr lang="en-US" sz="1600" dirty="0" smtClean="0">
              <a:solidFill>
                <a:srgbClr val="0000FF"/>
              </a:solidFill>
              <a:latin typeface="Symbol" pitchFamily="18" charset="2"/>
              <a:cs typeface="Arial" charset="0"/>
            </a:endParaRPr>
          </a:p>
        </p:txBody>
      </p:sp>
      <p:pic>
        <p:nvPicPr>
          <p:cNvPr id="11270" name="Picture 9" descr="PhotoFEC 0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684213"/>
            <a:ext cx="1965325" cy="315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rapèze 7"/>
          <p:cNvSpPr/>
          <p:nvPr/>
        </p:nvSpPr>
        <p:spPr bwMode="auto">
          <a:xfrm>
            <a:off x="762000" y="3521075"/>
            <a:ext cx="1800225" cy="1116013"/>
          </a:xfrm>
          <a:prstGeom prst="trapezoid">
            <a:avLst>
              <a:gd name="adj" fmla="val 66997"/>
            </a:avLst>
          </a:prstGeom>
          <a:solidFill>
            <a:schemeClr val="bg1">
              <a:lumMod val="95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pic>
        <p:nvPicPr>
          <p:cNvPr id="11273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04864"/>
            <a:ext cx="1831157" cy="120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180" y="2059161"/>
            <a:ext cx="1366837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6" descr="Photos 0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" t="1726" r="47417" b="2589"/>
          <a:stretch>
            <a:fillRect/>
          </a:stretch>
        </p:blipFill>
        <p:spPr bwMode="auto">
          <a:xfrm>
            <a:off x="762000" y="4637088"/>
            <a:ext cx="1800225" cy="1809750"/>
          </a:xfrm>
          <a:prstGeom prst="rect">
            <a:avLst/>
          </a:prstGeom>
          <a:solidFill>
            <a:srgbClr val="FFFF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76" name="Connecteur droit avec flèche 12"/>
          <p:cNvCxnSpPr>
            <a:cxnSpLocks noChangeShapeType="1"/>
          </p:cNvCxnSpPr>
          <p:nvPr/>
        </p:nvCxnSpPr>
        <p:spPr bwMode="auto">
          <a:xfrm>
            <a:off x="727075" y="3906838"/>
            <a:ext cx="1800225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7" name="Connecteur droit avec flèche 14"/>
          <p:cNvCxnSpPr>
            <a:cxnSpLocks noChangeShapeType="1"/>
          </p:cNvCxnSpPr>
          <p:nvPr/>
        </p:nvCxnSpPr>
        <p:spPr bwMode="auto">
          <a:xfrm rot="16200000" flipH="1">
            <a:off x="1117600" y="2284413"/>
            <a:ext cx="3060700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8" name="Connecteur droit avec flèche 17"/>
          <p:cNvCxnSpPr>
            <a:cxnSpLocks noChangeShapeType="1"/>
          </p:cNvCxnSpPr>
          <p:nvPr/>
        </p:nvCxnSpPr>
        <p:spPr bwMode="auto">
          <a:xfrm>
            <a:off x="749300" y="4518025"/>
            <a:ext cx="1800225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79" name="Connecteur droit avec flèche 18"/>
          <p:cNvCxnSpPr>
            <a:cxnSpLocks noChangeShapeType="1"/>
          </p:cNvCxnSpPr>
          <p:nvPr/>
        </p:nvCxnSpPr>
        <p:spPr bwMode="auto">
          <a:xfrm rot="5400000">
            <a:off x="4545904" y="3384724"/>
            <a:ext cx="1800225" cy="0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0" name="Connecteur droit avec flèche 20"/>
          <p:cNvCxnSpPr>
            <a:cxnSpLocks noChangeShapeType="1"/>
          </p:cNvCxnSpPr>
          <p:nvPr/>
        </p:nvCxnSpPr>
        <p:spPr bwMode="auto">
          <a:xfrm rot="5400000" flipH="1" flipV="1">
            <a:off x="1814513" y="5559425"/>
            <a:ext cx="1776412" cy="1588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281" name="Picture 3" descr="Camera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0" y="5354638"/>
            <a:ext cx="5032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82" name="Connecteur droit avec flèche 25"/>
          <p:cNvCxnSpPr>
            <a:cxnSpLocks noChangeShapeType="1"/>
          </p:cNvCxnSpPr>
          <p:nvPr/>
        </p:nvCxnSpPr>
        <p:spPr bwMode="auto">
          <a:xfrm>
            <a:off x="4730750" y="5224463"/>
            <a:ext cx="576263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3" name="Connecteur droit avec flèche 26"/>
          <p:cNvCxnSpPr>
            <a:cxnSpLocks noChangeShapeType="1"/>
          </p:cNvCxnSpPr>
          <p:nvPr/>
        </p:nvCxnSpPr>
        <p:spPr bwMode="auto">
          <a:xfrm rot="5400000">
            <a:off x="5142707" y="5614194"/>
            <a:ext cx="431800" cy="158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4" name="Connecteur droit avec flèche 28"/>
          <p:cNvCxnSpPr>
            <a:cxnSpLocks noChangeAspect="1"/>
          </p:cNvCxnSpPr>
          <p:nvPr/>
        </p:nvCxnSpPr>
        <p:spPr bwMode="auto">
          <a:xfrm>
            <a:off x="5724128" y="2754486"/>
            <a:ext cx="1174273" cy="674514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85" name="ZoneTexte 38"/>
          <p:cNvSpPr txBox="1">
            <a:spLocks noChangeArrowheads="1"/>
          </p:cNvSpPr>
          <p:nvPr/>
        </p:nvSpPr>
        <p:spPr bwMode="auto">
          <a:xfrm>
            <a:off x="2647950" y="1903413"/>
            <a:ext cx="6873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25 cm</a:t>
            </a:r>
          </a:p>
        </p:txBody>
      </p:sp>
      <p:sp>
        <p:nvSpPr>
          <p:cNvPr id="11286" name="ZoneTexte 39"/>
          <p:cNvSpPr txBox="1">
            <a:spLocks noChangeArrowheads="1"/>
          </p:cNvSpPr>
          <p:nvPr/>
        </p:nvSpPr>
        <p:spPr bwMode="auto">
          <a:xfrm>
            <a:off x="708025" y="3908425"/>
            <a:ext cx="68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14 cm</a:t>
            </a:r>
          </a:p>
        </p:txBody>
      </p:sp>
      <p:sp>
        <p:nvSpPr>
          <p:cNvPr id="11287" name="ZoneTexte 40"/>
          <p:cNvSpPr txBox="1">
            <a:spLocks noChangeArrowheads="1"/>
          </p:cNvSpPr>
          <p:nvPr/>
        </p:nvSpPr>
        <p:spPr bwMode="auto">
          <a:xfrm>
            <a:off x="4716463" y="4867275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0,78 cm</a:t>
            </a:r>
          </a:p>
        </p:txBody>
      </p:sp>
      <p:sp>
        <p:nvSpPr>
          <p:cNvPr id="11288" name="ZoneTexte 41"/>
          <p:cNvSpPr txBox="1">
            <a:spLocks noChangeArrowheads="1"/>
          </p:cNvSpPr>
          <p:nvPr/>
        </p:nvSpPr>
        <p:spPr bwMode="auto">
          <a:xfrm>
            <a:off x="5387975" y="5441950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0,74 cm</a:t>
            </a:r>
          </a:p>
        </p:txBody>
      </p:sp>
      <p:sp>
        <p:nvSpPr>
          <p:cNvPr id="11289" name="ZoneTexte 42"/>
          <p:cNvSpPr txBox="1">
            <a:spLocks noChangeArrowheads="1"/>
          </p:cNvSpPr>
          <p:nvPr/>
        </p:nvSpPr>
        <p:spPr bwMode="auto">
          <a:xfrm>
            <a:off x="5713958" y="2946847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4,5 cm</a:t>
            </a:r>
          </a:p>
        </p:txBody>
      </p:sp>
      <p:sp>
        <p:nvSpPr>
          <p:cNvPr id="11290" name="ZoneTexte 43"/>
          <p:cNvSpPr txBox="1">
            <a:spLocks noChangeArrowheads="1"/>
          </p:cNvSpPr>
          <p:nvPr/>
        </p:nvSpPr>
        <p:spPr bwMode="auto">
          <a:xfrm>
            <a:off x="5393159" y="3234878"/>
            <a:ext cx="835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 dirty="0">
                <a:solidFill>
                  <a:srgbClr val="0000FF"/>
                </a:solidFill>
                <a:latin typeface="Bell MT" pitchFamily="18" charset="0"/>
              </a:rPr>
              <a:t>12,5 cm</a:t>
            </a:r>
          </a:p>
        </p:txBody>
      </p:sp>
      <p:sp>
        <p:nvSpPr>
          <p:cNvPr id="11291" name="ZoneTexte 44"/>
          <p:cNvSpPr txBox="1">
            <a:spLocks noChangeArrowheads="1"/>
          </p:cNvSpPr>
          <p:nvPr/>
        </p:nvSpPr>
        <p:spPr bwMode="auto">
          <a:xfrm>
            <a:off x="4550667" y="4313411"/>
            <a:ext cx="730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2,8 cm</a:t>
            </a:r>
          </a:p>
        </p:txBody>
      </p:sp>
      <p:cxnSp>
        <p:nvCxnSpPr>
          <p:cNvPr id="11292" name="Connecteur droit avec flèche 45"/>
          <p:cNvCxnSpPr>
            <a:cxnSpLocks noChangeAspect="1"/>
          </p:cNvCxnSpPr>
          <p:nvPr/>
        </p:nvCxnSpPr>
        <p:spPr bwMode="auto">
          <a:xfrm>
            <a:off x="4758630" y="4145136"/>
            <a:ext cx="388937" cy="223837"/>
          </a:xfrm>
          <a:prstGeom prst="straightConnector1">
            <a:avLst/>
          </a:prstGeom>
          <a:noFill/>
          <a:ln w="9525" algn="ctr">
            <a:solidFill>
              <a:srgbClr val="0000FF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Flèche droite 29"/>
          <p:cNvSpPr/>
          <p:nvPr/>
        </p:nvSpPr>
        <p:spPr bwMode="auto">
          <a:xfrm>
            <a:off x="3060700" y="5354638"/>
            <a:ext cx="1020763" cy="346075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sp>
        <p:nvSpPr>
          <p:cNvPr id="11294" name="ZoneTexte 49"/>
          <p:cNvSpPr txBox="1">
            <a:spLocks noChangeArrowheads="1"/>
          </p:cNvSpPr>
          <p:nvPr/>
        </p:nvSpPr>
        <p:spPr bwMode="auto">
          <a:xfrm>
            <a:off x="1393825" y="4178300"/>
            <a:ext cx="7318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11295" name="ZoneTexte 50"/>
          <p:cNvSpPr txBox="1">
            <a:spLocks noChangeArrowheads="1"/>
          </p:cNvSpPr>
          <p:nvPr/>
        </p:nvSpPr>
        <p:spPr bwMode="auto">
          <a:xfrm>
            <a:off x="2681288" y="4887913"/>
            <a:ext cx="730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eaLnBrk="1" hangingPunct="1"/>
            <a:r>
              <a:rPr lang="fr-FR" sz="1600">
                <a:solidFill>
                  <a:srgbClr val="0000FF"/>
                </a:solidFill>
                <a:latin typeface="Bell MT" pitchFamily="18" charset="0"/>
              </a:rPr>
              <a:t>3,5 cm</a:t>
            </a:r>
          </a:p>
        </p:txBody>
      </p:sp>
      <p:sp>
        <p:nvSpPr>
          <p:cNvPr id="33" name="Espace réservé du contenu 1"/>
          <p:cNvSpPr txBox="1">
            <a:spLocks/>
          </p:cNvSpPr>
          <p:nvPr/>
        </p:nvSpPr>
        <p:spPr bwMode="auto">
          <a:xfrm>
            <a:off x="0" y="2038350"/>
            <a:ext cx="5969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FEC</a:t>
            </a:r>
          </a:p>
        </p:txBody>
      </p:sp>
      <p:sp>
        <p:nvSpPr>
          <p:cNvPr id="34" name="Espace réservé du contenu 1"/>
          <p:cNvSpPr txBox="1">
            <a:spLocks/>
          </p:cNvSpPr>
          <p:nvPr/>
        </p:nvSpPr>
        <p:spPr bwMode="auto">
          <a:xfrm>
            <a:off x="152400" y="5354638"/>
            <a:ext cx="59690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8" tIns="45709" rIns="91418" bIns="45709"/>
          <a:lstStyle/>
          <a:p>
            <a:pPr marL="174625" indent="-174625" eaLnBrk="0" hangingPunct="0">
              <a:spcBef>
                <a:spcPct val="20000"/>
              </a:spcBef>
              <a:defRPr/>
            </a:pPr>
            <a:r>
              <a:rPr lang="en-US" sz="1600" kern="0" dirty="0">
                <a:solidFill>
                  <a:srgbClr val="0000FF"/>
                </a:solidFill>
                <a:latin typeface="Bell MT" pitchFamily="18" charset="0"/>
              </a:rPr>
              <a:t>Chip</a:t>
            </a:r>
          </a:p>
        </p:txBody>
      </p:sp>
      <p:sp>
        <p:nvSpPr>
          <p:cNvPr id="35" name="Flèche droite 34"/>
          <p:cNvSpPr/>
          <p:nvPr/>
        </p:nvSpPr>
        <p:spPr bwMode="auto">
          <a:xfrm>
            <a:off x="3004442" y="3030711"/>
            <a:ext cx="1020763" cy="344487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fr-FR">
              <a:cs typeface="+mn-cs"/>
            </a:endParaRPr>
          </a:p>
        </p:txBody>
      </p:sp>
      <p:pic>
        <p:nvPicPr>
          <p:cNvPr id="39" name="Image 38" descr="IMG_438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854099"/>
            <a:ext cx="1152128" cy="490812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2915816" y="593467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after 2 weeks of operation: no ASIC lost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26/03/2012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207FC-7A51-4950-9D94-D19BD68F4FD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7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D:\TMP\DétecteurI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D:\TMP\DétecteurILC+FEC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D:\TMP\DétecteurILC+FECs+FE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620713"/>
            <a:ext cx="7920038" cy="591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04825" y="-9525"/>
            <a:ext cx="7829550" cy="43338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First prototype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26/03/2012</a:t>
            </a:r>
            <a:endParaRPr lang="en-US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Micromegas modules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A5128-43FF-4A54-BDD3-53E7667F9A1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5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quarter" idx="11"/>
          </p:nvPr>
        </p:nvSpPr>
        <p:spPr>
          <a:xfrm>
            <a:off x="457200" y="6237312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26/03/2012</a:t>
            </a:r>
            <a:endParaRPr lang="en-US" dirty="0"/>
          </a:p>
        </p:txBody>
      </p:sp>
      <p:pic>
        <p:nvPicPr>
          <p:cNvPr id="20487" name="Picture 2" descr="D:\PROJETS\TPC\MESURES\2011\110502-14_BeamTest_DESY\Animation\Animation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1274763"/>
            <a:ext cx="7200900" cy="513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Micromegas modules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A5128-43FF-4A54-BDD3-53E7667F9A1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6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9552" y="404664"/>
            <a:ext cx="7772400" cy="1296144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/>
              <a:t>Thermal </a:t>
            </a:r>
            <a:r>
              <a:rPr lang="fr-FR" dirty="0" err="1" smtClean="0"/>
              <a:t>studies</a:t>
            </a:r>
            <a:r>
              <a:rPr lang="fr-FR" dirty="0" smtClean="0"/>
              <a:t>. IR camera shows hot spots (</a:t>
            </a:r>
            <a:r>
              <a:rPr lang="fr-FR" dirty="0" err="1" smtClean="0"/>
              <a:t>regulators</a:t>
            </a:r>
            <a:r>
              <a:rPr lang="fr-FR" dirty="0" smtClean="0"/>
              <a:t>, ADC). T-probes on </a:t>
            </a:r>
            <a:r>
              <a:rPr lang="fr-FR" dirty="0" err="1" smtClean="0"/>
              <a:t>every</a:t>
            </a:r>
            <a:r>
              <a:rPr lang="fr-FR" dirty="0" smtClean="0"/>
              <a:t> component.</a:t>
            </a:r>
          </a:p>
          <a:p>
            <a:r>
              <a:rPr lang="fr-FR" dirty="0" smtClean="0"/>
              <a:t>2-phase CO2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 (KEK, </a:t>
            </a:r>
            <a:r>
              <a:rPr lang="fr-FR" dirty="0" err="1" smtClean="0"/>
              <a:t>Nikhef</a:t>
            </a:r>
            <a:r>
              <a:rPr lang="fr-FR" dirty="0" smtClean="0"/>
              <a:t>)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26/03/2012</a:t>
            </a:r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700808"/>
            <a:ext cx="3528392" cy="238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975604"/>
            <a:ext cx="4016003" cy="2621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5580112" y="566124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Nitrogen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732512" y="3212976"/>
            <a:ext cx="287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Onset</a:t>
            </a:r>
            <a:r>
              <a:rPr lang="fr-FR" dirty="0" smtClean="0"/>
              <a:t> of the </a:t>
            </a:r>
            <a:r>
              <a:rPr lang="fr-FR" dirty="0" err="1" smtClean="0"/>
              <a:t>electronics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Micromegas modules</a:t>
            </a:r>
            <a:endParaRPr lang="en-U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4A5128-43FF-4A54-BDD3-53E7667F9A1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558</Words>
  <Application>Microsoft Office PowerPoint</Application>
  <PresentationFormat>Affichage à l'écran (4:3)</PresentationFormat>
  <Paragraphs>89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Micromegas modules</vt:lpstr>
      <vt:lpstr>Micromegas panels</vt:lpstr>
      <vt:lpstr>Phase I</vt:lpstr>
      <vt:lpstr>Phase II: 7 module project – electronic integration</vt:lpstr>
      <vt:lpstr>May 2011: beam test of a new module with fully integrated electronics</vt:lpstr>
      <vt:lpstr>Integrated electronics for 7-module project</vt:lpstr>
      <vt:lpstr>First prototype of the electronics</vt:lpstr>
      <vt:lpstr>Présentation PowerPoint</vt:lpstr>
      <vt:lpstr>Présentation PowerPoint</vt:lpstr>
      <vt:lpstr>Présentation PowerPoint</vt:lpstr>
      <vt:lpstr>Present status</vt:lpstr>
      <vt:lpstr>Outlook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Micromegas modules</dc:title>
  <dc:creator>Colas Paul</dc:creator>
  <cp:lastModifiedBy>Colas Paul</cp:lastModifiedBy>
  <cp:revision>12</cp:revision>
  <dcterms:created xsi:type="dcterms:W3CDTF">2012-03-23T16:49:17Z</dcterms:created>
  <dcterms:modified xsi:type="dcterms:W3CDTF">2012-03-26T13:46:52Z</dcterms:modified>
</cp:coreProperties>
</file>