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wdp" ContentType="image/vnd.ms-photo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embeddings/Microsoft_Equation1.bin" ContentType="application/vnd.openxmlformats-officedocument.oleObject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86" r:id="rId3"/>
    <p:sldId id="283" r:id="rId4"/>
    <p:sldId id="282" r:id="rId5"/>
    <p:sldId id="285" r:id="rId6"/>
    <p:sldId id="299" r:id="rId7"/>
    <p:sldId id="301" r:id="rId8"/>
    <p:sldId id="300" r:id="rId9"/>
    <p:sldId id="289" r:id="rId10"/>
    <p:sldId id="294" r:id="rId11"/>
    <p:sldId id="295" r:id="rId12"/>
    <p:sldId id="290" r:id="rId13"/>
    <p:sldId id="296" r:id="rId14"/>
    <p:sldId id="297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" initials="" lastIdx="8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FFEA"/>
    <a:srgbClr val="FFDED1"/>
    <a:srgbClr val="DBECFF"/>
    <a:srgbClr val="25FF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8077" autoAdjust="0"/>
  </p:normalViewPr>
  <p:slideViewPr>
    <p:cSldViewPr snapToGrid="0" snapToObjects="1" showGuides="1">
      <p:cViewPr varScale="1">
        <p:scale>
          <a:sx n="87" d="100"/>
          <a:sy n="87" d="100"/>
        </p:scale>
        <p:origin x="-1528" y="-96"/>
      </p:cViewPr>
      <p:guideLst>
        <p:guide orient="horz" pos="2816"/>
        <p:guide pos="365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interSettings" Target="printerSettings/printerSettings1.bin"/><Relationship Id="rId1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Relationship Id="rId2" Type="http://schemas.openxmlformats.org/officeDocument/2006/relationships/image" Target="../media/image1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Relationship Id="rId2" Type="http://schemas.openxmlformats.org/officeDocument/2006/relationships/image" Target="../media/image2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1A95D-27FF-1744-B072-6EE4ED7426A3}" type="datetimeFigureOut">
              <a:rPr lang="en-US" smtClean="0"/>
              <a:t>9/6/12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20CA64-BB2E-4E41-B637-F9D68BDF37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45308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B5E5D5-EC6A-FD45-A153-254A1B15EB88}" type="datetimeFigureOut">
              <a:rPr lang="en-US" smtClean="0"/>
              <a:t>9/6/12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430F26-6217-7949-B95C-3F1085A925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59557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8/24/12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Fanchini -Posipol 2012-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BB616-A476-994E-8AB6-E6994EAAA8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357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8/24/12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Fanchini -Posipol 2012-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BB616-A476-994E-8AB6-E6994EAAA8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305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8/24/12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Fanchini -Posipol 2012-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BB616-A476-994E-8AB6-E6994EAAA8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0588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8/24/12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Fanchini -Posipol 2012-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BB616-A476-994E-8AB6-E6994EAAA8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2695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8/24/12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Fanchini -Posipol 2012-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BB616-A476-994E-8AB6-E6994EAAA8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8743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8/24/12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Fanchini -Posipol 2012-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BB616-A476-994E-8AB6-E6994EAAA8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992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8/24/12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Fanchini -Posipol 2012-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BB616-A476-994E-8AB6-E6994EAAA8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573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8/24/12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Fanchini -Posipol 2012-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BB616-A476-994E-8AB6-E6994EAAA8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682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8/24/12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Fanchini -Posipol 2012-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BB616-A476-994E-8AB6-E6994EAAA8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768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8/24/12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Fanchini -Posipol 2012-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BB616-A476-994E-8AB6-E6994EAAA8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157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8/24/12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Fanchini -Posipol 2012-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BB616-A476-994E-8AB6-E6994EAAA8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0932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8/24/12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E. Fanchini -Posipol 2012-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1BB616-A476-994E-8AB6-E6994EAAA8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740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2.png"/><Relationship Id="rId5" Type="http://schemas.openxmlformats.org/officeDocument/2006/relationships/image" Target="../media/image3.jpeg"/><Relationship Id="rId6" Type="http://schemas.openxmlformats.org/officeDocument/2006/relationships/image" Target="../media/image4.jpeg"/><Relationship Id="rId7" Type="http://schemas.openxmlformats.org/officeDocument/2006/relationships/image" Target="../media/image5.gi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4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4" Type="http://schemas.openxmlformats.org/officeDocument/2006/relationships/oleObject" Target="../embeddings/oleObject6.bin"/><Relationship Id="rId5" Type="http://schemas.openxmlformats.org/officeDocument/2006/relationships/image" Target="../media/image32.e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Relationship Id="rId3" Type="http://schemas.openxmlformats.org/officeDocument/2006/relationships/image" Target="../media/image35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1.bin"/><Relationship Id="rId4" Type="http://schemas.openxmlformats.org/officeDocument/2006/relationships/image" Target="../media/image9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10.emf"/><Relationship Id="rId5" Type="http://schemas.openxmlformats.org/officeDocument/2006/relationships/oleObject" Target="../embeddings/oleObject2.bin"/><Relationship Id="rId6" Type="http://schemas.openxmlformats.org/officeDocument/2006/relationships/image" Target="../media/image11.emf"/><Relationship Id="rId7" Type="http://schemas.openxmlformats.org/officeDocument/2006/relationships/image" Target="../media/image12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6" Type="http://schemas.openxmlformats.org/officeDocument/2006/relationships/image" Target="../media/image23.png"/><Relationship Id="rId7" Type="http://schemas.openxmlformats.org/officeDocument/2006/relationships/oleObject" Target="../embeddings/oleObject3.bin"/><Relationship Id="rId8" Type="http://schemas.openxmlformats.org/officeDocument/2006/relationships/image" Target="../media/image19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4" Type="http://schemas.openxmlformats.org/officeDocument/2006/relationships/image" Target="../media/image24.emf"/><Relationship Id="rId5" Type="http://schemas.openxmlformats.org/officeDocument/2006/relationships/oleObject" Target="../embeddings/oleObject5.bin"/><Relationship Id="rId6" Type="http://schemas.openxmlformats.org/officeDocument/2006/relationships/image" Target="../media/image25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2-08-24 at 3.12.34 PM.png"/>
          <p:cNvPicPr>
            <a:picLocks noChangeAspect="1"/>
          </p:cNvPicPr>
          <p:nvPr/>
        </p:nvPicPr>
        <p:blipFill>
          <a:blip r:embed="rId2">
            <a:alphaModFix amt="4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Mark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597629"/>
            <a:ext cx="9144000" cy="4261037"/>
          </a:xfrm>
          <a:prstGeom prst="rect">
            <a:avLst/>
          </a:prstGeom>
          <a:ln>
            <a:noFill/>
          </a:ln>
          <a:effectLst>
            <a:softEdge rad="457200"/>
          </a:effectLst>
        </p:spPr>
      </p:pic>
      <p:pic>
        <p:nvPicPr>
          <p:cNvPr id="6" name="Picture 5" descr="Screen shot 2012-08-24 at 3.15.21 PM.png"/>
          <p:cNvPicPr>
            <a:picLocks noChangeAspect="1"/>
          </p:cNvPicPr>
          <p:nvPr/>
        </p:nvPicPr>
        <p:blipFill>
          <a:blip r:embed="rId4">
            <a:alphaModFix amt="23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07" y="23813"/>
            <a:ext cx="8989442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92255"/>
            <a:ext cx="7772400" cy="1470025"/>
          </a:xfrm>
        </p:spPr>
        <p:txBody>
          <a:bodyPr/>
          <a:lstStyle/>
          <a:p>
            <a:r>
              <a:rPr lang="en-US" b="1" dirty="0" smtClean="0">
                <a:latin typeface="Handwriting - Dakota"/>
                <a:cs typeface="Handwriting - Dakota"/>
              </a:rPr>
              <a:t>The </a:t>
            </a:r>
            <a:r>
              <a:rPr lang="en-US" b="1" dirty="0" err="1" smtClean="0">
                <a:latin typeface="Handwriting - Dakota"/>
                <a:cs typeface="Handwriting - Dakota"/>
              </a:rPr>
              <a:t>PEPPo</a:t>
            </a:r>
            <a:r>
              <a:rPr lang="en-US" b="1" dirty="0" smtClean="0">
                <a:latin typeface="Handwriting - Dakota"/>
                <a:cs typeface="Handwriting - Dakota"/>
              </a:rPr>
              <a:t> e</a:t>
            </a:r>
            <a:r>
              <a:rPr lang="en-US" b="1" baseline="30000" dirty="0" smtClean="0">
                <a:latin typeface="Handwriting - Dakota"/>
                <a:cs typeface="Handwriting - Dakota"/>
              </a:rPr>
              <a:t>-</a:t>
            </a:r>
            <a:r>
              <a:rPr lang="en-US" b="1" dirty="0" smtClean="0">
                <a:latin typeface="Handwriting - Dakota"/>
                <a:cs typeface="Handwriting - Dakota"/>
              </a:rPr>
              <a:t> &amp; e</a:t>
            </a:r>
            <a:r>
              <a:rPr lang="en-US" b="1" baseline="30000" dirty="0" smtClean="0">
                <a:latin typeface="Handwriting - Dakota"/>
                <a:cs typeface="Handwriting - Dakota"/>
              </a:rPr>
              <a:t>+</a:t>
            </a:r>
            <a:r>
              <a:rPr lang="en-US" b="1" dirty="0" smtClean="0">
                <a:latin typeface="Handwriting - Dakota"/>
                <a:cs typeface="Handwriting - Dakota"/>
              </a:rPr>
              <a:t> polarization measurements </a:t>
            </a:r>
            <a:endParaRPr lang="en-US" b="1" dirty="0">
              <a:latin typeface="Handwriting - Dakota"/>
              <a:cs typeface="Handwriting - Dakota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933355"/>
            <a:ext cx="6400800" cy="1752600"/>
          </a:xfrm>
        </p:spPr>
        <p:txBody>
          <a:bodyPr>
            <a:normAutofit lnSpcReduction="10000"/>
          </a:bodyPr>
          <a:lstStyle/>
          <a:p>
            <a:r>
              <a:rPr lang="en-US" b="1" u="sng" dirty="0" smtClean="0">
                <a:solidFill>
                  <a:schemeClr val="tx1"/>
                </a:solidFill>
                <a:latin typeface="Handwriting - Dakota"/>
                <a:cs typeface="Handwriting - Dakota"/>
              </a:rPr>
              <a:t>E. </a:t>
            </a:r>
            <a:r>
              <a:rPr lang="en-US" b="1" u="sng" dirty="0" err="1" smtClean="0">
                <a:solidFill>
                  <a:schemeClr val="tx1"/>
                </a:solidFill>
                <a:latin typeface="Handwriting - Dakota"/>
                <a:cs typeface="Handwriting - Dakota"/>
              </a:rPr>
              <a:t>Fanchini</a:t>
            </a:r>
            <a:endParaRPr lang="en-US" b="1" u="sng" dirty="0" smtClean="0">
              <a:solidFill>
                <a:schemeClr val="tx1"/>
              </a:solidFill>
              <a:latin typeface="Handwriting - Dakota"/>
              <a:cs typeface="Handwriting - Dakota"/>
            </a:endParaRPr>
          </a:p>
          <a:p>
            <a:r>
              <a:rPr lang="en-US" sz="2000" b="1" dirty="0" smtClean="0">
                <a:solidFill>
                  <a:schemeClr val="tx1"/>
                </a:solidFill>
                <a:latin typeface="Handwriting - Dakota"/>
                <a:cs typeface="Handwriting - Dakota"/>
              </a:rPr>
              <a:t>On behalf of the </a:t>
            </a:r>
            <a:r>
              <a:rPr lang="en-US" sz="2000" b="1" dirty="0" err="1" smtClean="0">
                <a:solidFill>
                  <a:schemeClr val="tx1"/>
                </a:solidFill>
                <a:latin typeface="Handwriting - Dakota"/>
                <a:cs typeface="Handwriting - Dakota"/>
              </a:rPr>
              <a:t>PEPPo</a:t>
            </a:r>
            <a:r>
              <a:rPr lang="en-US" sz="2000" b="1" dirty="0" smtClean="0">
                <a:solidFill>
                  <a:schemeClr val="tx1"/>
                </a:solidFill>
                <a:latin typeface="Handwriting - Dakota"/>
                <a:cs typeface="Handwriting - Dakota"/>
              </a:rPr>
              <a:t> collaboration</a:t>
            </a:r>
          </a:p>
          <a:p>
            <a:endParaRPr lang="en-US" sz="1000" b="1" dirty="0">
              <a:solidFill>
                <a:schemeClr val="tx1"/>
              </a:solidFill>
              <a:latin typeface="Handwriting - Dakota"/>
              <a:cs typeface="Handwriting - Dakota"/>
            </a:endParaRPr>
          </a:p>
          <a:p>
            <a:r>
              <a:rPr lang="en-US" sz="1800" b="1" dirty="0">
                <a:solidFill>
                  <a:schemeClr val="tx1"/>
                </a:solidFill>
                <a:latin typeface="Handwriting - Dakota"/>
                <a:cs typeface="Handwriting - Dakota"/>
              </a:rPr>
              <a:t>POSIPOL </a:t>
            </a:r>
            <a:r>
              <a:rPr lang="en-US" sz="1800" b="1" dirty="0" smtClean="0">
                <a:solidFill>
                  <a:schemeClr val="tx1"/>
                </a:solidFill>
                <a:latin typeface="Handwriting - Dakota"/>
                <a:cs typeface="Handwriting - Dakota"/>
              </a:rPr>
              <a:t>2012</a:t>
            </a:r>
            <a:endParaRPr lang="en-US" sz="1800" b="1" dirty="0">
              <a:solidFill>
                <a:schemeClr val="tx1"/>
              </a:solidFill>
              <a:latin typeface="Handwriting - Dakota"/>
              <a:cs typeface="Handwriting - Dakota"/>
            </a:endParaRPr>
          </a:p>
          <a:p>
            <a:r>
              <a:rPr lang="en-US" sz="1800" b="1" dirty="0" err="1" smtClean="0">
                <a:solidFill>
                  <a:schemeClr val="tx1"/>
                </a:solidFill>
                <a:latin typeface="Handwriting - Dakota"/>
                <a:cs typeface="Handwriting - Dakota"/>
              </a:rPr>
              <a:t>Zeuthen</a:t>
            </a:r>
            <a:r>
              <a:rPr lang="en-US" sz="1800" b="1" dirty="0" smtClean="0">
                <a:solidFill>
                  <a:schemeClr val="tx1"/>
                </a:solidFill>
                <a:latin typeface="Handwriting - Dakota"/>
                <a:cs typeface="Handwriting - Dakota"/>
              </a:rPr>
              <a:t> </a:t>
            </a:r>
            <a:r>
              <a:rPr lang="en-US" sz="1800" b="1" dirty="0">
                <a:solidFill>
                  <a:schemeClr val="tx1"/>
                </a:solidFill>
                <a:latin typeface="Handwriting - Dakota"/>
                <a:cs typeface="Handwriting - Dakota"/>
              </a:rPr>
              <a:t>4-6 </a:t>
            </a:r>
            <a:r>
              <a:rPr lang="en-US" sz="1800" b="1" dirty="0" smtClean="0">
                <a:solidFill>
                  <a:schemeClr val="tx1"/>
                </a:solidFill>
                <a:latin typeface="Handwriting - Dakota"/>
                <a:cs typeface="Handwriting - Dakota"/>
              </a:rPr>
              <a:t>September</a:t>
            </a:r>
            <a:endParaRPr lang="en-US" sz="1800" b="1" dirty="0">
              <a:solidFill>
                <a:schemeClr val="tx1"/>
              </a:solidFill>
              <a:latin typeface="Handwriting - Dakota"/>
              <a:cs typeface="Handwriting - Dakota"/>
            </a:endParaRPr>
          </a:p>
          <a:p>
            <a:endParaRPr lang="en-US" sz="2000" b="1" dirty="0">
              <a:solidFill>
                <a:schemeClr val="tx1"/>
              </a:solidFill>
              <a:latin typeface="Handwriting - Dakota"/>
              <a:cs typeface="Handwriting - Dakota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Fanchini -Posipol 2012-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BB616-A476-994E-8AB6-E6994EAAA828}" type="slidenum">
              <a:rPr lang="en-US" smtClean="0"/>
              <a:t>1</a:t>
            </a:fld>
            <a:endParaRPr lang="en-US"/>
          </a:p>
        </p:txBody>
      </p:sp>
      <p:pic>
        <p:nvPicPr>
          <p:cNvPr id="5" name="Picture 4" descr="JLab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9124" y="5847772"/>
            <a:ext cx="3375365" cy="810087"/>
          </a:xfrm>
          <a:prstGeom prst="rect">
            <a:avLst/>
          </a:prstGeom>
        </p:spPr>
      </p:pic>
      <p:pic>
        <p:nvPicPr>
          <p:cNvPr id="9" name="Picture 8" descr="logoLPSC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5013" y="5818180"/>
            <a:ext cx="1376005" cy="839679"/>
          </a:xfrm>
          <a:prstGeom prst="rect">
            <a:avLst/>
          </a:prstGeom>
        </p:spPr>
      </p:pic>
      <p:pic>
        <p:nvPicPr>
          <p:cNvPr id="10" name="Picture 9" descr="logoUJF.gif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84504" y="5818179"/>
            <a:ext cx="1724270" cy="839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0658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 descr="Screen shot 2012-08-29 at 10.56.48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6861" y="3775347"/>
            <a:ext cx="3353674" cy="2726526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308178" y="247335"/>
            <a:ext cx="8567231" cy="1300825"/>
            <a:chOff x="494441" y="247335"/>
            <a:chExt cx="8567231" cy="1300825"/>
          </a:xfrm>
        </p:grpSpPr>
        <p:sp>
          <p:nvSpPr>
            <p:cNvPr id="9" name="Title 3"/>
            <p:cNvSpPr txBox="1">
              <a:spLocks/>
            </p:cNvSpPr>
            <p:nvPr/>
          </p:nvSpPr>
          <p:spPr>
            <a:xfrm>
              <a:off x="494441" y="247335"/>
              <a:ext cx="8155118" cy="936104"/>
            </a:xfrm>
            <a:prstGeom prst="rect">
              <a:avLst/>
            </a:prstGeom>
            <a:ln>
              <a:noFill/>
            </a:ln>
          </p:spPr>
          <p:txBody>
            <a:bodyPr vert="horz" lIns="91440" tIns="45720" rIns="91440" bIns="45720" rtlCol="0" anchor="ctr">
              <a:norm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3800" dirty="0" smtClean="0">
                  <a:ln w="900" cmpd="sng">
                    <a:solidFill>
                      <a:srgbClr val="FF6600"/>
                    </a:solidFill>
                    <a:prstDash val="solid"/>
                  </a:ln>
                  <a:solidFill>
                    <a:srgbClr val="FF6600"/>
                  </a:solidFill>
                  <a:effectLst>
                    <a:outerShdw blurRad="50800" dist="38100" dir="2700000" algn="tl" rotWithShape="0">
                      <a:srgbClr val="FF6600">
                        <a:alpha val="43000"/>
                      </a:srgbClr>
                    </a:outerShdw>
                  </a:effectLst>
                  <a:latin typeface="Handwriting - Dakota"/>
                  <a:cs typeface="Handwriting - Dakota"/>
                </a:rPr>
                <a:t>Integrated mode</a:t>
              </a:r>
              <a:endParaRPr lang="en-US" sz="3800" dirty="0">
                <a:ln w="900" cmpd="sng">
                  <a:solidFill>
                    <a:srgbClr val="FF6600"/>
                  </a:solidFill>
                  <a:prstDash val="solid"/>
                </a:ln>
                <a:solidFill>
                  <a:srgbClr val="FF6600"/>
                </a:solidFill>
                <a:effectLst>
                  <a:outerShdw blurRad="50800" dist="38100" dir="2700000" algn="tl" rotWithShape="0">
                    <a:srgbClr val="FF6600">
                      <a:alpha val="43000"/>
                    </a:srgbClr>
                  </a:outerShdw>
                </a:effectLst>
                <a:latin typeface="Handwriting - Dakota"/>
                <a:cs typeface="Handwriting - Dakota"/>
              </a:endParaRPr>
            </a:p>
          </p:txBody>
        </p:sp>
        <p:sp>
          <p:nvSpPr>
            <p:cNvPr id="10" name="Freeform 9"/>
            <p:cNvSpPr/>
            <p:nvPr/>
          </p:nvSpPr>
          <p:spPr>
            <a:xfrm rot="400425">
              <a:off x="4296919" y="990367"/>
              <a:ext cx="4764753" cy="557793"/>
            </a:xfrm>
            <a:custGeom>
              <a:avLst/>
              <a:gdLst>
                <a:gd name="connsiteX0" fmla="*/ 0 w 4764753"/>
                <a:gd name="connsiteY0" fmla="*/ 557793 h 557793"/>
                <a:gd name="connsiteX1" fmla="*/ 4644847 w 4764753"/>
                <a:gd name="connsiteY1" fmla="*/ 1151 h 557793"/>
                <a:gd name="connsiteX2" fmla="*/ 3496683 w 4764753"/>
                <a:gd name="connsiteY2" fmla="*/ 401237 h 557793"/>
                <a:gd name="connsiteX3" fmla="*/ 3496683 w 4764753"/>
                <a:gd name="connsiteY3" fmla="*/ 401237 h 557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4753" h="557793">
                  <a:moveTo>
                    <a:pt x="0" y="557793"/>
                  </a:moveTo>
                  <a:cubicBezTo>
                    <a:pt x="2031033" y="292518"/>
                    <a:pt x="4062066" y="27244"/>
                    <a:pt x="4644847" y="1151"/>
                  </a:cubicBezTo>
                  <a:cubicBezTo>
                    <a:pt x="5227628" y="-24942"/>
                    <a:pt x="3496683" y="401237"/>
                    <a:pt x="3496683" y="401237"/>
                  </a:cubicBezTo>
                  <a:lnTo>
                    <a:pt x="3496683" y="401237"/>
                  </a:lnTo>
                </a:path>
              </a:pathLst>
            </a:custGeom>
            <a:ln cap="rnd">
              <a:gradFill flip="none" rotWithShape="1">
                <a:gsLst>
                  <a:gs pos="99000">
                    <a:srgbClr val="FF6600"/>
                  </a:gs>
                  <a:gs pos="0">
                    <a:srgbClr val="FFFFFF"/>
                  </a:gs>
                </a:gsLst>
                <a:lin ang="0" scaled="1"/>
                <a:tileRect/>
              </a:gradFill>
              <a:round/>
              <a:tailEnd type="oval"/>
            </a:ln>
            <a:effectLst>
              <a:outerShdw blurRad="1270000" dist="20000" dir="5400000" sx="117000" sy="117000" rotWithShape="0">
                <a:schemeClr val="accent4">
                  <a:alpha val="38000"/>
                </a:scheme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Fanchini -Posipol 2012-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BB616-A476-994E-8AB6-E6994EAAA828}" type="slidenum">
              <a:rPr lang="en-US" smtClean="0"/>
              <a:t>10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784082" y="1682020"/>
            <a:ext cx="5107597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00" dirty="0" smtClean="0">
                <a:latin typeface="Didot"/>
                <a:cs typeface="Didot"/>
              </a:rPr>
              <a:t>New FADC firmware developed by </a:t>
            </a:r>
            <a:r>
              <a:rPr lang="en-US" sz="1900" dirty="0" err="1" smtClean="0">
                <a:latin typeface="Didot"/>
                <a:cs typeface="Didot"/>
              </a:rPr>
              <a:t>JLab</a:t>
            </a:r>
            <a:r>
              <a:rPr lang="en-US" sz="1900" dirty="0" smtClean="0">
                <a:latin typeface="Didot"/>
                <a:cs typeface="Didot"/>
              </a:rPr>
              <a:t> for </a:t>
            </a:r>
            <a:r>
              <a:rPr lang="en-US" sz="1900" dirty="0" err="1" smtClean="0">
                <a:latin typeface="Didot"/>
                <a:cs typeface="Didot"/>
              </a:rPr>
              <a:t>PEP</a:t>
            </a:r>
            <a:r>
              <a:rPr lang="en-US" sz="1900" dirty="0" err="1" smtClean="0"/>
              <a:t>Po</a:t>
            </a:r>
            <a:r>
              <a:rPr lang="en-US" sz="1900" dirty="0" smtClean="0"/>
              <a:t> </a:t>
            </a:r>
            <a:endParaRPr lang="en-US" sz="1900" dirty="0"/>
          </a:p>
        </p:txBody>
      </p:sp>
      <p:grpSp>
        <p:nvGrpSpPr>
          <p:cNvPr id="19" name="Group 18"/>
          <p:cNvGrpSpPr/>
          <p:nvPr/>
        </p:nvGrpSpPr>
        <p:grpSpPr>
          <a:xfrm>
            <a:off x="150974" y="1254194"/>
            <a:ext cx="3633108" cy="3657096"/>
            <a:chOff x="150974" y="1525432"/>
            <a:chExt cx="3633108" cy="3657096"/>
          </a:xfrm>
        </p:grpSpPr>
        <p:pic>
          <p:nvPicPr>
            <p:cNvPr id="11" name="Picture 10" descr="Screen shot 2012-05-18 at 5.34.52 P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6154" y="1525432"/>
              <a:ext cx="3557928" cy="3522990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879211" y="3108179"/>
              <a:ext cx="272253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rgbClr val="0000FF"/>
                  </a:solidFill>
                  <a:latin typeface="Didot"/>
                  <a:cs typeface="Didot"/>
                </a:rPr>
                <a:t>  h</a:t>
              </a:r>
              <a:r>
                <a:rPr lang="en-US" sz="1200" b="1" baseline="30000" dirty="0" smtClean="0">
                  <a:solidFill>
                    <a:srgbClr val="0000FF"/>
                  </a:solidFill>
                  <a:latin typeface="Didot"/>
                  <a:cs typeface="Didot"/>
                </a:rPr>
                <a:t>-                 </a:t>
              </a:r>
              <a:r>
                <a:rPr lang="en-US" sz="1200" b="1" dirty="0">
                  <a:solidFill>
                    <a:srgbClr val="FF0000"/>
                  </a:solidFill>
                  <a:latin typeface="Didot"/>
                  <a:cs typeface="Didot"/>
                </a:rPr>
                <a:t>h</a:t>
              </a:r>
              <a:r>
                <a:rPr lang="en-US" sz="1200" b="1" baseline="30000" dirty="0" smtClean="0">
                  <a:solidFill>
                    <a:srgbClr val="FF0000"/>
                  </a:solidFill>
                  <a:latin typeface="Didot"/>
                  <a:cs typeface="Didot"/>
                </a:rPr>
                <a:t>+                </a:t>
              </a:r>
              <a:r>
                <a:rPr lang="en-US" sz="1200" b="1" dirty="0">
                  <a:solidFill>
                    <a:srgbClr val="FF0000"/>
                  </a:solidFill>
                  <a:latin typeface="Didot"/>
                  <a:cs typeface="Didot"/>
                </a:rPr>
                <a:t>h</a:t>
              </a:r>
              <a:r>
                <a:rPr lang="en-US" sz="1200" b="1" baseline="30000" dirty="0" smtClean="0">
                  <a:solidFill>
                    <a:srgbClr val="FF0000"/>
                  </a:solidFill>
                  <a:latin typeface="Didot"/>
                  <a:cs typeface="Didot"/>
                </a:rPr>
                <a:t>+                 </a:t>
              </a:r>
              <a:r>
                <a:rPr lang="en-US" sz="1200" b="1" dirty="0">
                  <a:solidFill>
                    <a:srgbClr val="0000FF"/>
                  </a:solidFill>
                  <a:latin typeface="Didot"/>
                  <a:cs typeface="Didot"/>
                </a:rPr>
                <a:t>h</a:t>
              </a:r>
              <a:r>
                <a:rPr lang="en-US" sz="1200" b="1" baseline="30000" dirty="0" smtClean="0">
                  <a:solidFill>
                    <a:srgbClr val="0000FF"/>
                  </a:solidFill>
                  <a:latin typeface="Didot"/>
                  <a:cs typeface="Didot"/>
                </a:rPr>
                <a:t>-</a:t>
              </a:r>
              <a:endParaRPr lang="en-US" sz="1200" b="1" baseline="30000" dirty="0">
                <a:solidFill>
                  <a:srgbClr val="FF0000"/>
                </a:solidFill>
                <a:latin typeface="Didot"/>
                <a:cs typeface="Didot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50974" y="4289301"/>
              <a:ext cx="3601752" cy="89322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879211" y="4340912"/>
              <a:ext cx="272253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rgbClr val="0000FF"/>
                  </a:solidFill>
                  <a:latin typeface="Didot"/>
                  <a:cs typeface="Didot"/>
                </a:rPr>
                <a:t>   E</a:t>
              </a:r>
              <a:r>
                <a:rPr lang="en-US" sz="1200" b="1" baseline="30000" dirty="0" smtClean="0">
                  <a:solidFill>
                    <a:srgbClr val="0000FF"/>
                  </a:solidFill>
                  <a:latin typeface="Didot"/>
                  <a:cs typeface="Didot"/>
                </a:rPr>
                <a:t>-                 </a:t>
              </a:r>
              <a:r>
                <a:rPr lang="en-US" sz="1200" b="1" dirty="0">
                  <a:solidFill>
                    <a:srgbClr val="FF0000"/>
                  </a:solidFill>
                  <a:latin typeface="Didot"/>
                  <a:cs typeface="Didot"/>
                </a:rPr>
                <a:t>E</a:t>
              </a:r>
              <a:r>
                <a:rPr lang="en-US" sz="1200" b="1" baseline="30000" dirty="0" smtClean="0">
                  <a:solidFill>
                    <a:srgbClr val="FF0000"/>
                  </a:solidFill>
                  <a:latin typeface="Didot"/>
                  <a:cs typeface="Didot"/>
                </a:rPr>
                <a:t>+                </a:t>
              </a:r>
              <a:r>
                <a:rPr lang="en-US" sz="1200" b="1" dirty="0">
                  <a:solidFill>
                    <a:srgbClr val="FF0000"/>
                  </a:solidFill>
                  <a:latin typeface="Didot"/>
                  <a:cs typeface="Didot"/>
                </a:rPr>
                <a:t>E</a:t>
              </a:r>
              <a:r>
                <a:rPr lang="en-US" sz="1200" b="1" baseline="30000" dirty="0" smtClean="0">
                  <a:solidFill>
                    <a:srgbClr val="FF0000"/>
                  </a:solidFill>
                  <a:latin typeface="Didot"/>
                  <a:cs typeface="Didot"/>
                </a:rPr>
                <a:t>+                 </a:t>
              </a:r>
              <a:r>
                <a:rPr lang="en-US" sz="1200" b="1" dirty="0">
                  <a:solidFill>
                    <a:srgbClr val="0000FF"/>
                  </a:solidFill>
                  <a:latin typeface="Didot"/>
                  <a:cs typeface="Didot"/>
                </a:rPr>
                <a:t>E</a:t>
              </a:r>
              <a:r>
                <a:rPr lang="en-US" sz="1200" b="1" baseline="30000" dirty="0" smtClean="0">
                  <a:solidFill>
                    <a:srgbClr val="0000FF"/>
                  </a:solidFill>
                  <a:latin typeface="Didot"/>
                  <a:cs typeface="Didot"/>
                </a:rPr>
                <a:t>-</a:t>
              </a:r>
              <a:endParaRPr lang="en-US" sz="1200" b="1" baseline="30000" dirty="0">
                <a:solidFill>
                  <a:srgbClr val="FF0000"/>
                </a:solidFill>
                <a:latin typeface="Didot"/>
                <a:cs typeface="Didot"/>
              </a:endParaRPr>
            </a:p>
          </p:txBody>
        </p:sp>
      </p:grpSp>
      <p:sp>
        <p:nvSpPr>
          <p:cNvPr id="12" name="Down Arrow 11"/>
          <p:cNvSpPr/>
          <p:nvPr/>
        </p:nvSpPr>
        <p:spPr>
          <a:xfrm>
            <a:off x="531282" y="4604572"/>
            <a:ext cx="695857" cy="282178"/>
          </a:xfrm>
          <a:prstGeom prst="downArrow">
            <a:avLst/>
          </a:prstGeom>
          <a:solidFill>
            <a:srgbClr val="FAC090"/>
          </a:solidFill>
          <a:ln w="28575" cmpd="sng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4094385" y="2294393"/>
            <a:ext cx="47972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Didot"/>
                <a:cs typeface="Didot"/>
              </a:rPr>
              <a:t>Setting used: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Didot"/>
                <a:cs typeface="Didot"/>
              </a:rPr>
              <a:t>Helicity frequency: 30Hz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Didot"/>
                <a:cs typeface="Didot"/>
              </a:rPr>
              <a:t>Helicity signal delay: 8windows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Didot"/>
                <a:cs typeface="Didot"/>
              </a:rPr>
              <a:t>Helicity pattern: quartet (+--+ or -++-)</a:t>
            </a:r>
            <a:endParaRPr lang="en-US" dirty="0">
              <a:latin typeface="Didot"/>
              <a:cs typeface="Didot"/>
            </a:endParaRPr>
          </a:p>
        </p:txBody>
      </p:sp>
      <p:pic>
        <p:nvPicPr>
          <p:cNvPr id="22" name="Picture 21" descr="Screen shot 2012-08-29 at 9.54.53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178" y="5154600"/>
            <a:ext cx="2650946" cy="145250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168493" y="4454018"/>
            <a:ext cx="31108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Didot"/>
                <a:cs typeface="Didot"/>
              </a:rPr>
              <a:t>Sum over all the samples for ONE </a:t>
            </a:r>
            <a:r>
              <a:rPr lang="en-US" dirty="0" err="1" smtClean="0">
                <a:latin typeface="Didot"/>
                <a:cs typeface="Didot"/>
              </a:rPr>
              <a:t>helicity</a:t>
            </a:r>
            <a:r>
              <a:rPr lang="en-US" dirty="0" smtClean="0">
                <a:latin typeface="Didot"/>
                <a:cs typeface="Didot"/>
              </a:rPr>
              <a:t> gate</a:t>
            </a:r>
            <a:endParaRPr lang="en-US" dirty="0">
              <a:latin typeface="Didot"/>
              <a:cs typeface="Dido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240550" y="5326770"/>
            <a:ext cx="1853836" cy="95410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Didot"/>
                <a:cs typeface="Didot"/>
              </a:rPr>
              <a:t>Typical histogram of all E</a:t>
            </a:r>
            <a:r>
              <a:rPr lang="en-US" sz="1400" baseline="30000" dirty="0" smtClean="0">
                <a:latin typeface="Didot"/>
                <a:cs typeface="Didot"/>
              </a:rPr>
              <a:t>+</a:t>
            </a:r>
            <a:r>
              <a:rPr lang="en-US" sz="1400" dirty="0" smtClean="0">
                <a:latin typeface="Didot"/>
                <a:cs typeface="Didot"/>
              </a:rPr>
              <a:t> and E</a:t>
            </a:r>
            <a:r>
              <a:rPr lang="en-US" sz="1400" baseline="30000" dirty="0" smtClean="0">
                <a:latin typeface="Didot"/>
                <a:cs typeface="Didot"/>
              </a:rPr>
              <a:t>-</a:t>
            </a:r>
            <a:r>
              <a:rPr lang="en-US" sz="1400" dirty="0" smtClean="0">
                <a:latin typeface="Didot"/>
                <a:cs typeface="Didot"/>
              </a:rPr>
              <a:t> values along one e</a:t>
            </a:r>
            <a:r>
              <a:rPr lang="en-US" sz="1400" baseline="30000" dirty="0" smtClean="0">
                <a:latin typeface="Didot"/>
                <a:cs typeface="Didot"/>
              </a:rPr>
              <a:t>-</a:t>
            </a:r>
            <a:r>
              <a:rPr lang="en-US" sz="1400" dirty="0" smtClean="0">
                <a:latin typeface="Didot"/>
                <a:cs typeface="Didot"/>
              </a:rPr>
              <a:t> run for the central  PMT</a:t>
            </a:r>
            <a:endParaRPr lang="en-US" sz="1400" dirty="0">
              <a:latin typeface="Didot"/>
              <a:cs typeface="Didot"/>
            </a:endParaRPr>
          </a:p>
        </p:txBody>
      </p:sp>
      <p:sp>
        <p:nvSpPr>
          <p:cNvPr id="24" name="Right Arrow 23"/>
          <p:cNvSpPr/>
          <p:nvPr/>
        </p:nvSpPr>
        <p:spPr>
          <a:xfrm rot="20695565">
            <a:off x="4211818" y="5909291"/>
            <a:ext cx="456198" cy="394527"/>
          </a:xfrm>
          <a:prstGeom prst="rightArrow">
            <a:avLst/>
          </a:prstGeom>
          <a:solidFill>
            <a:srgbClr val="FAC090"/>
          </a:solidFill>
          <a:ln w="28575" cmpd="sng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614531"/>
              </p:ext>
            </p:extLst>
          </p:nvPr>
        </p:nvGraphicFramePr>
        <p:xfrm>
          <a:off x="7342325" y="4345862"/>
          <a:ext cx="1660320" cy="1130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53440"/>
                <a:gridCol w="553440"/>
                <a:gridCol w="553440"/>
              </a:tblGrid>
              <a:tr h="171616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Didot"/>
                          <a:cs typeface="Didot"/>
                        </a:rPr>
                        <a:t>RUN</a:t>
                      </a:r>
                      <a:endParaRPr lang="en-US" sz="1200" b="1" dirty="0">
                        <a:latin typeface="Didot"/>
                        <a:cs typeface="Didot"/>
                      </a:endParaRPr>
                    </a:p>
                  </a:txBody>
                  <a:tcPr marL="36000" marR="36000" marT="21600" marB="2160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Didot"/>
                          <a:cs typeface="Didot"/>
                        </a:rPr>
                        <a:t>IHWP</a:t>
                      </a:r>
                      <a:endParaRPr lang="en-US" sz="1200" b="1" dirty="0">
                        <a:latin typeface="Didot"/>
                        <a:cs typeface="Didot"/>
                      </a:endParaRPr>
                    </a:p>
                  </a:txBody>
                  <a:tcPr marL="36000" marR="36000" marT="21600" marB="2160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Didot"/>
                          <a:cs typeface="Didot"/>
                        </a:rPr>
                        <a:t>AM(A)</a:t>
                      </a:r>
                      <a:endParaRPr lang="en-US" sz="1200" b="1" dirty="0">
                        <a:latin typeface="Didot"/>
                        <a:cs typeface="Didot"/>
                      </a:endParaRPr>
                    </a:p>
                  </a:txBody>
                  <a:tcPr marL="36000" marR="36000" marT="21600" marB="21600">
                    <a:solidFill>
                      <a:srgbClr val="FFFFFF"/>
                    </a:solidFill>
                  </a:tcPr>
                </a:tc>
              </a:tr>
              <a:tr h="17161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FF0000"/>
                          </a:solidFill>
                          <a:latin typeface="Didot"/>
                          <a:cs typeface="Didot"/>
                        </a:rPr>
                        <a:t>5954</a:t>
                      </a:r>
                      <a:endParaRPr lang="en-US" sz="1200" dirty="0">
                        <a:solidFill>
                          <a:srgbClr val="FF0000"/>
                        </a:solidFill>
                        <a:latin typeface="Didot"/>
                        <a:cs typeface="Didot"/>
                      </a:endParaRPr>
                    </a:p>
                  </a:txBody>
                  <a:tcPr marL="36000" marR="36000" marT="21600" marB="2160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FF0000"/>
                          </a:solidFill>
                          <a:latin typeface="Didot"/>
                          <a:cs typeface="Didot"/>
                        </a:rPr>
                        <a:t>In</a:t>
                      </a:r>
                      <a:endParaRPr lang="en-US" sz="1200" dirty="0">
                        <a:solidFill>
                          <a:srgbClr val="FF0000"/>
                        </a:solidFill>
                        <a:latin typeface="Didot"/>
                        <a:cs typeface="Didot"/>
                      </a:endParaRPr>
                    </a:p>
                  </a:txBody>
                  <a:tcPr marL="36000" marR="36000" marT="21600" marB="2160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FF0000"/>
                          </a:solidFill>
                          <a:latin typeface="Didot"/>
                          <a:cs typeface="Didot"/>
                        </a:rPr>
                        <a:t>+60</a:t>
                      </a:r>
                      <a:endParaRPr lang="en-US" sz="1200" dirty="0">
                        <a:solidFill>
                          <a:srgbClr val="FF0000"/>
                        </a:solidFill>
                        <a:latin typeface="Didot"/>
                        <a:cs typeface="Didot"/>
                      </a:endParaRPr>
                    </a:p>
                  </a:txBody>
                  <a:tcPr marL="36000" marR="36000" marT="21600" marB="21600">
                    <a:solidFill>
                      <a:srgbClr val="FFFFFF"/>
                    </a:solidFill>
                  </a:tcPr>
                </a:tc>
              </a:tr>
              <a:tr h="17161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00FF"/>
                          </a:solidFill>
                          <a:latin typeface="Didot"/>
                          <a:cs typeface="Didot"/>
                        </a:rPr>
                        <a:t>5955</a:t>
                      </a:r>
                      <a:endParaRPr lang="en-US" sz="1200" dirty="0">
                        <a:solidFill>
                          <a:srgbClr val="0000FF"/>
                        </a:solidFill>
                        <a:latin typeface="Didot"/>
                        <a:cs typeface="Didot"/>
                      </a:endParaRPr>
                    </a:p>
                  </a:txBody>
                  <a:tcPr marL="36000" marR="36000" marT="21600" marB="2160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00FF"/>
                          </a:solidFill>
                          <a:latin typeface="Didot"/>
                          <a:cs typeface="Didot"/>
                        </a:rPr>
                        <a:t>Out</a:t>
                      </a:r>
                      <a:endParaRPr lang="en-US" sz="1200" dirty="0">
                        <a:solidFill>
                          <a:srgbClr val="0000FF"/>
                        </a:solidFill>
                        <a:latin typeface="Didot"/>
                        <a:cs typeface="Didot"/>
                      </a:endParaRPr>
                    </a:p>
                  </a:txBody>
                  <a:tcPr marL="36000" marR="36000" marT="21600" marB="2160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00FF"/>
                          </a:solidFill>
                          <a:latin typeface="Didot"/>
                          <a:cs typeface="Didot"/>
                        </a:rPr>
                        <a:t>+60</a:t>
                      </a:r>
                      <a:endParaRPr lang="en-US" sz="1200" dirty="0">
                        <a:solidFill>
                          <a:srgbClr val="0000FF"/>
                        </a:solidFill>
                        <a:latin typeface="Didot"/>
                        <a:cs typeface="Didot"/>
                      </a:endParaRPr>
                    </a:p>
                  </a:txBody>
                  <a:tcPr marL="36000" marR="36000" marT="21600" marB="21600">
                    <a:solidFill>
                      <a:srgbClr val="FFFFFF"/>
                    </a:solidFill>
                  </a:tcPr>
                </a:tc>
              </a:tr>
              <a:tr h="17161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FF0000"/>
                          </a:solidFill>
                          <a:latin typeface="Didot"/>
                          <a:cs typeface="Didot"/>
                        </a:rPr>
                        <a:t>5956</a:t>
                      </a:r>
                      <a:endParaRPr lang="en-US" sz="1200" dirty="0">
                        <a:solidFill>
                          <a:srgbClr val="FF0000"/>
                        </a:solidFill>
                        <a:latin typeface="Didot"/>
                        <a:cs typeface="Didot"/>
                      </a:endParaRPr>
                    </a:p>
                  </a:txBody>
                  <a:tcPr marL="36000" marR="36000" marT="21600" marB="2160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FF0000"/>
                          </a:solidFill>
                          <a:latin typeface="Didot"/>
                          <a:cs typeface="Didot"/>
                        </a:rPr>
                        <a:t>Out</a:t>
                      </a:r>
                      <a:endParaRPr lang="en-US" sz="1200" dirty="0">
                        <a:solidFill>
                          <a:srgbClr val="FF0000"/>
                        </a:solidFill>
                        <a:latin typeface="Didot"/>
                        <a:cs typeface="Didot"/>
                      </a:endParaRPr>
                    </a:p>
                  </a:txBody>
                  <a:tcPr marL="36000" marR="36000" marT="21600" marB="2160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FF0000"/>
                          </a:solidFill>
                          <a:latin typeface="Didot"/>
                          <a:cs typeface="Didot"/>
                        </a:rPr>
                        <a:t>-60</a:t>
                      </a:r>
                      <a:endParaRPr lang="en-US" sz="1200" dirty="0">
                        <a:solidFill>
                          <a:srgbClr val="FF0000"/>
                        </a:solidFill>
                        <a:latin typeface="Didot"/>
                        <a:cs typeface="Didot"/>
                      </a:endParaRPr>
                    </a:p>
                  </a:txBody>
                  <a:tcPr marL="36000" marR="36000" marT="21600" marB="21600">
                    <a:solidFill>
                      <a:srgbClr val="FFFFFF"/>
                    </a:solidFill>
                  </a:tcPr>
                </a:tc>
              </a:tr>
              <a:tr h="17161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00FF"/>
                          </a:solidFill>
                          <a:latin typeface="Didot"/>
                          <a:cs typeface="Didot"/>
                        </a:rPr>
                        <a:t>5957</a:t>
                      </a:r>
                      <a:endParaRPr lang="en-US" sz="1200" dirty="0">
                        <a:solidFill>
                          <a:srgbClr val="0000FF"/>
                        </a:solidFill>
                        <a:latin typeface="Didot"/>
                        <a:cs typeface="Didot"/>
                      </a:endParaRPr>
                    </a:p>
                  </a:txBody>
                  <a:tcPr marL="36000" marR="36000" marT="21600" marB="2160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00FF"/>
                          </a:solidFill>
                          <a:latin typeface="Didot"/>
                          <a:cs typeface="Didot"/>
                        </a:rPr>
                        <a:t>In</a:t>
                      </a:r>
                      <a:endParaRPr lang="en-US" sz="1200" dirty="0">
                        <a:solidFill>
                          <a:srgbClr val="0000FF"/>
                        </a:solidFill>
                        <a:latin typeface="Didot"/>
                        <a:cs typeface="Didot"/>
                      </a:endParaRPr>
                    </a:p>
                  </a:txBody>
                  <a:tcPr marL="36000" marR="36000" marT="21600" marB="2160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00FF"/>
                          </a:solidFill>
                          <a:latin typeface="Didot"/>
                          <a:cs typeface="Didot"/>
                        </a:rPr>
                        <a:t>-60</a:t>
                      </a:r>
                      <a:endParaRPr lang="en-US" sz="1200" dirty="0">
                        <a:solidFill>
                          <a:srgbClr val="0000FF"/>
                        </a:solidFill>
                        <a:latin typeface="Didot"/>
                        <a:cs typeface="Didot"/>
                      </a:endParaRPr>
                    </a:p>
                  </a:txBody>
                  <a:tcPr marL="36000" marR="36000" marT="21600" marB="21600"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27" name="TextBox 26"/>
          <p:cNvSpPr txBox="1"/>
          <p:nvPr/>
        </p:nvSpPr>
        <p:spPr>
          <a:xfrm rot="20501977">
            <a:off x="5123242" y="4892761"/>
            <a:ext cx="1196353" cy="523220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 smtClean="0"/>
              <a:t>PEPPo</a:t>
            </a:r>
            <a:r>
              <a:rPr lang="en-US" sz="1400" dirty="0" smtClean="0"/>
              <a:t>  Preliminary</a:t>
            </a:r>
            <a:endParaRPr lang="en-US" sz="1400" dirty="0"/>
          </a:p>
        </p:txBody>
      </p:sp>
      <p:sp>
        <p:nvSpPr>
          <p:cNvPr id="28" name="TextBox 27"/>
          <p:cNvSpPr txBox="1"/>
          <p:nvPr/>
        </p:nvSpPr>
        <p:spPr>
          <a:xfrm>
            <a:off x="6774226" y="3696848"/>
            <a:ext cx="1912574" cy="369332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 </a:t>
            </a:r>
            <a:r>
              <a:rPr lang="en-US" sz="1400" dirty="0" smtClean="0">
                <a:latin typeface="Didot"/>
                <a:cs typeface="Didot"/>
              </a:rPr>
              <a:t>e</a:t>
            </a:r>
            <a:r>
              <a:rPr lang="en-US" sz="1400" baseline="30000" dirty="0" smtClean="0">
                <a:latin typeface="Didot"/>
                <a:cs typeface="Didot"/>
              </a:rPr>
              <a:t>- </a:t>
            </a:r>
            <a:r>
              <a:rPr lang="en-US" sz="1400" dirty="0" smtClean="0">
                <a:latin typeface="Didot"/>
                <a:cs typeface="Didot"/>
              </a:rPr>
              <a:t>run @4.2MeV/c</a:t>
            </a:r>
            <a:endParaRPr lang="en-US" sz="1400" dirty="0">
              <a:latin typeface="Didot"/>
              <a:cs typeface="Dido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62624" y="4019907"/>
            <a:ext cx="657176" cy="46166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Abs(A</a:t>
            </a:r>
            <a:r>
              <a:rPr lang="en-US" sz="1200" baseline="-25000" dirty="0" smtClean="0">
                <a:solidFill>
                  <a:srgbClr val="FF0000"/>
                </a:solidFill>
              </a:rPr>
              <a:t>T</a:t>
            </a:r>
            <a:r>
              <a:rPr lang="en-US" sz="1200" dirty="0" smtClean="0">
                <a:solidFill>
                  <a:srgbClr val="FF0000"/>
                </a:solidFill>
              </a:rPr>
              <a:t>)</a:t>
            </a:r>
          </a:p>
          <a:p>
            <a:r>
              <a:rPr lang="en-US" sz="1200" dirty="0" smtClean="0">
                <a:solidFill>
                  <a:srgbClr val="0000FF"/>
                </a:solidFill>
              </a:rPr>
              <a:t>A</a:t>
            </a:r>
            <a:r>
              <a:rPr lang="en-US" sz="1200" baseline="-25000" dirty="0" smtClean="0">
                <a:solidFill>
                  <a:srgbClr val="0000FF"/>
                </a:solidFill>
              </a:rPr>
              <a:t>T</a:t>
            </a:r>
            <a:endParaRPr lang="en-US" sz="1200" baseline="-250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30398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69495" y="1559759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1800" dirty="0" smtClean="0">
                <a:latin typeface="Didot"/>
                <a:cs typeface="Didot"/>
              </a:rPr>
              <a:t>During the commissioning phase and the first week of data taking 	   </a:t>
            </a:r>
          </a:p>
          <a:p>
            <a:pPr marL="0" indent="0" algn="ctr">
              <a:buNone/>
            </a:pPr>
            <a:r>
              <a:rPr lang="en-US" sz="1800" dirty="0" smtClean="0">
                <a:latin typeface="Didot"/>
                <a:cs typeface="Didot"/>
              </a:rPr>
              <a:t>we learned how a better background reduction was important</a:t>
            </a:r>
          </a:p>
          <a:p>
            <a:pPr marL="0" indent="0" algn="ctr">
              <a:buNone/>
            </a:pPr>
            <a:endParaRPr lang="en-US" sz="800" dirty="0" smtClean="0">
              <a:latin typeface="Didot"/>
              <a:cs typeface="Didot"/>
            </a:endParaRPr>
          </a:p>
          <a:p>
            <a:pPr marL="0" indent="0" algn="ctr">
              <a:buNone/>
            </a:pPr>
            <a:r>
              <a:rPr lang="en-US" sz="1800" dirty="0" smtClean="0">
                <a:latin typeface="Didot"/>
                <a:cs typeface="Didot"/>
              </a:rPr>
              <a:t>Data taking configuration obtained with the signal coincidence between a scintillator (TS1) and the signal of the central crystal (PMT5) of the calorimeter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308178" y="247335"/>
            <a:ext cx="8567231" cy="1300825"/>
            <a:chOff x="494441" y="247335"/>
            <a:chExt cx="8567231" cy="1300825"/>
          </a:xfrm>
        </p:grpSpPr>
        <p:sp>
          <p:nvSpPr>
            <p:cNvPr id="9" name="Title 3"/>
            <p:cNvSpPr txBox="1">
              <a:spLocks/>
            </p:cNvSpPr>
            <p:nvPr/>
          </p:nvSpPr>
          <p:spPr>
            <a:xfrm>
              <a:off x="494441" y="247335"/>
              <a:ext cx="8155118" cy="936104"/>
            </a:xfrm>
            <a:prstGeom prst="rect">
              <a:avLst/>
            </a:prstGeom>
            <a:ln>
              <a:noFill/>
            </a:ln>
          </p:spPr>
          <p:txBody>
            <a:bodyPr vert="horz" lIns="91440" tIns="45720" rIns="91440" bIns="45720" rtlCol="0" anchor="ctr">
              <a:norm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3800" dirty="0">
                  <a:ln w="900" cmpd="sng">
                    <a:solidFill>
                      <a:srgbClr val="FF6600"/>
                    </a:solidFill>
                    <a:prstDash val="solid"/>
                  </a:ln>
                  <a:solidFill>
                    <a:srgbClr val="FF6600"/>
                  </a:solidFill>
                  <a:effectLst>
                    <a:outerShdw blurRad="50800" dist="38100" dir="2700000" algn="tl" rotWithShape="0">
                      <a:srgbClr val="FF6600">
                        <a:alpha val="43000"/>
                      </a:srgbClr>
                    </a:outerShdw>
                  </a:effectLst>
                  <a:latin typeface="Handwriting - Dakota"/>
                  <a:cs typeface="Handwriting - Dakota"/>
                </a:rPr>
                <a:t>e</a:t>
              </a:r>
              <a:r>
                <a:rPr lang="en-US" sz="3800" dirty="0" smtClean="0">
                  <a:ln w="900" cmpd="sng">
                    <a:solidFill>
                      <a:srgbClr val="FF6600"/>
                    </a:solidFill>
                    <a:prstDash val="solid"/>
                  </a:ln>
                  <a:solidFill>
                    <a:srgbClr val="FF6600"/>
                  </a:solidFill>
                  <a:effectLst>
                    <a:outerShdw blurRad="50800" dist="38100" dir="2700000" algn="tl" rotWithShape="0">
                      <a:srgbClr val="FF6600">
                        <a:alpha val="43000"/>
                      </a:srgbClr>
                    </a:outerShdw>
                  </a:effectLst>
                  <a:latin typeface="Handwriting - Dakota"/>
                  <a:cs typeface="Handwriting - Dakota"/>
                </a:rPr>
                <a:t>+ </a:t>
              </a:r>
              <a:r>
                <a:rPr lang="en-US" sz="3800" dirty="0" smtClean="0">
                  <a:ln w="900" cmpd="sng">
                    <a:solidFill>
                      <a:srgbClr val="FF6600"/>
                    </a:solidFill>
                    <a:prstDash val="solid"/>
                  </a:ln>
                  <a:solidFill>
                    <a:srgbClr val="FF6600"/>
                  </a:solidFill>
                  <a:effectLst>
                    <a:outerShdw blurRad="50800" dist="38100" dir="2700000" algn="tl" rotWithShape="0">
                      <a:srgbClr val="FF6600">
                        <a:alpha val="43000"/>
                      </a:srgbClr>
                    </a:outerShdw>
                  </a:effectLst>
                  <a:latin typeface="Handwriting - Dakota"/>
                  <a:cs typeface="Handwriting - Dakota"/>
                </a:rPr>
                <a:t>measurements</a:t>
              </a:r>
              <a:endParaRPr lang="en-US" sz="3800" dirty="0">
                <a:ln w="900" cmpd="sng">
                  <a:solidFill>
                    <a:srgbClr val="FF6600"/>
                  </a:solidFill>
                  <a:prstDash val="solid"/>
                </a:ln>
                <a:solidFill>
                  <a:srgbClr val="FF6600"/>
                </a:solidFill>
                <a:effectLst>
                  <a:outerShdw blurRad="50800" dist="38100" dir="2700000" algn="tl" rotWithShape="0">
                    <a:srgbClr val="FF6600">
                      <a:alpha val="43000"/>
                    </a:srgbClr>
                  </a:outerShdw>
                </a:effectLst>
                <a:latin typeface="Handwriting - Dakota"/>
                <a:cs typeface="Handwriting - Dakota"/>
              </a:endParaRPr>
            </a:p>
          </p:txBody>
        </p:sp>
        <p:sp>
          <p:nvSpPr>
            <p:cNvPr id="10" name="Freeform 9"/>
            <p:cNvSpPr/>
            <p:nvPr/>
          </p:nvSpPr>
          <p:spPr>
            <a:xfrm rot="400425">
              <a:off x="4296919" y="990367"/>
              <a:ext cx="4764753" cy="557793"/>
            </a:xfrm>
            <a:custGeom>
              <a:avLst/>
              <a:gdLst>
                <a:gd name="connsiteX0" fmla="*/ 0 w 4764753"/>
                <a:gd name="connsiteY0" fmla="*/ 557793 h 557793"/>
                <a:gd name="connsiteX1" fmla="*/ 4644847 w 4764753"/>
                <a:gd name="connsiteY1" fmla="*/ 1151 h 557793"/>
                <a:gd name="connsiteX2" fmla="*/ 3496683 w 4764753"/>
                <a:gd name="connsiteY2" fmla="*/ 401237 h 557793"/>
                <a:gd name="connsiteX3" fmla="*/ 3496683 w 4764753"/>
                <a:gd name="connsiteY3" fmla="*/ 401237 h 557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4753" h="557793">
                  <a:moveTo>
                    <a:pt x="0" y="557793"/>
                  </a:moveTo>
                  <a:cubicBezTo>
                    <a:pt x="2031033" y="292518"/>
                    <a:pt x="4062066" y="27244"/>
                    <a:pt x="4644847" y="1151"/>
                  </a:cubicBezTo>
                  <a:cubicBezTo>
                    <a:pt x="5227628" y="-24942"/>
                    <a:pt x="3496683" y="401237"/>
                    <a:pt x="3496683" y="401237"/>
                  </a:cubicBezTo>
                  <a:lnTo>
                    <a:pt x="3496683" y="401237"/>
                  </a:lnTo>
                </a:path>
              </a:pathLst>
            </a:custGeom>
            <a:ln cap="rnd">
              <a:gradFill flip="none" rotWithShape="1">
                <a:gsLst>
                  <a:gs pos="99000">
                    <a:srgbClr val="FF6600"/>
                  </a:gs>
                  <a:gs pos="0">
                    <a:srgbClr val="FFFFFF"/>
                  </a:gs>
                </a:gsLst>
                <a:lin ang="0" scaled="1"/>
                <a:tileRect/>
              </a:gradFill>
              <a:round/>
              <a:tailEnd type="oval"/>
            </a:ln>
            <a:effectLst>
              <a:outerShdw blurRad="1270000" dist="20000" dir="5400000" sx="117000" sy="117000" rotWithShape="0">
                <a:schemeClr val="accent4">
                  <a:alpha val="38000"/>
                </a:scheme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Fanchini -Posipol 2012-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BB616-A476-994E-8AB6-E6994EAAA828}" type="slidenum">
              <a:rPr lang="en-US" smtClean="0"/>
              <a:t>11</a:t>
            </a:fld>
            <a:endParaRPr lang="en-US"/>
          </a:p>
        </p:txBody>
      </p:sp>
      <p:grpSp>
        <p:nvGrpSpPr>
          <p:cNvPr id="43" name="Group 42"/>
          <p:cNvGrpSpPr/>
          <p:nvPr/>
        </p:nvGrpSpPr>
        <p:grpSpPr>
          <a:xfrm>
            <a:off x="4766235" y="3610201"/>
            <a:ext cx="4234196" cy="2547579"/>
            <a:chOff x="4258234" y="2990350"/>
            <a:chExt cx="4675005" cy="3238161"/>
          </a:xfrm>
        </p:grpSpPr>
        <p:grpSp>
          <p:nvGrpSpPr>
            <p:cNvPr id="11" name="Group 10"/>
            <p:cNvGrpSpPr/>
            <p:nvPr/>
          </p:nvGrpSpPr>
          <p:grpSpPr>
            <a:xfrm>
              <a:off x="5018180" y="3675703"/>
              <a:ext cx="3668620" cy="2552808"/>
              <a:chOff x="3865895" y="2108261"/>
              <a:chExt cx="4820905" cy="3191010"/>
            </a:xfrm>
          </p:grpSpPr>
          <p:pic>
            <p:nvPicPr>
              <p:cNvPr id="12" name="Picture 11" descr="CIMG5110.JPG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5400000">
                <a:off x="4680843" y="1293313"/>
                <a:ext cx="3191010" cy="4820905"/>
              </a:xfrm>
              <a:prstGeom prst="rect">
                <a:avLst/>
              </a:prstGeom>
              <a:ln w="28575" cmpd="sng">
                <a:solidFill>
                  <a:srgbClr val="FF0000"/>
                </a:solidFill>
              </a:ln>
            </p:spPr>
          </p:pic>
          <p:pic>
            <p:nvPicPr>
              <p:cNvPr id="13" name="Picture 12" descr="CIMG5121.JPG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51446">
                <a:off x="5594163" y="2143391"/>
                <a:ext cx="567383" cy="2088670"/>
              </a:xfrm>
              <a:prstGeom prst="rect">
                <a:avLst/>
              </a:prstGeom>
              <a:ln w="28575" cmpd="sng">
                <a:solidFill>
                  <a:srgbClr val="FF0000"/>
                </a:solidFill>
              </a:ln>
            </p:spPr>
          </p:pic>
        </p:grpSp>
        <p:cxnSp>
          <p:nvCxnSpPr>
            <p:cNvPr id="15" name="Straight Arrow Connector 14"/>
            <p:cNvCxnSpPr>
              <a:stCxn id="16" idx="2"/>
            </p:cNvCxnSpPr>
            <p:nvPr/>
          </p:nvCxnSpPr>
          <p:spPr>
            <a:xfrm>
              <a:off x="4899164" y="3577284"/>
              <a:ext cx="906169" cy="12277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4266392" y="2990473"/>
              <a:ext cx="1265543" cy="58681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Beam line Exit window</a:t>
              </a:r>
              <a:endParaRPr lang="en-US" sz="1200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573583" y="3072511"/>
              <a:ext cx="463500" cy="35208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TS1</a:t>
              </a:r>
              <a:endParaRPr lang="en-US" sz="1200" dirty="0"/>
            </a:p>
          </p:txBody>
        </p:sp>
        <p:cxnSp>
          <p:nvCxnSpPr>
            <p:cNvPr id="19" name="Straight Arrow Connector 18"/>
            <p:cNvCxnSpPr>
              <a:stCxn id="18" idx="2"/>
            </p:cNvCxnSpPr>
            <p:nvPr/>
          </p:nvCxnSpPr>
          <p:spPr>
            <a:xfrm>
              <a:off x="5805333" y="3424597"/>
              <a:ext cx="496275" cy="99799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6102553" y="2990350"/>
              <a:ext cx="1692561" cy="58681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Reconversion target + Analyzing magnet</a:t>
              </a:r>
              <a:endParaRPr lang="en-US" sz="1200" dirty="0"/>
            </a:p>
          </p:txBody>
        </p:sp>
        <p:cxnSp>
          <p:nvCxnSpPr>
            <p:cNvPr id="23" name="Straight Arrow Connector 22"/>
            <p:cNvCxnSpPr>
              <a:stCxn id="22" idx="2"/>
            </p:cNvCxnSpPr>
            <p:nvPr/>
          </p:nvCxnSpPr>
          <p:spPr>
            <a:xfrm>
              <a:off x="6948833" y="3577160"/>
              <a:ext cx="125369" cy="84542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7923796" y="2990350"/>
              <a:ext cx="1009443" cy="35208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Calorimeter</a:t>
              </a:r>
              <a:endParaRPr lang="en-US" sz="1200" dirty="0"/>
            </a:p>
          </p:txBody>
        </p:sp>
        <p:cxnSp>
          <p:nvCxnSpPr>
            <p:cNvPr id="28" name="Straight Arrow Connector 27"/>
            <p:cNvCxnSpPr>
              <a:stCxn id="27" idx="2"/>
            </p:cNvCxnSpPr>
            <p:nvPr/>
          </p:nvCxnSpPr>
          <p:spPr>
            <a:xfrm>
              <a:off x="8428518" y="3342436"/>
              <a:ext cx="53944" cy="1080151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>
              <a:off x="4258235" y="4855882"/>
              <a:ext cx="2543478" cy="0"/>
            </a:xfrm>
            <a:prstGeom prst="straightConnector1">
              <a:avLst/>
            </a:prstGeom>
            <a:ln w="38100" cmpd="sng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4258234" y="4548105"/>
              <a:ext cx="439775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 </a:t>
              </a:r>
              <a:r>
                <a:rPr lang="en-US" sz="1400" b="1" dirty="0" smtClean="0">
                  <a:solidFill>
                    <a:srgbClr val="FF0000"/>
                  </a:solidFill>
                </a:rPr>
                <a:t>e+</a:t>
              </a:r>
              <a:endParaRPr lang="en-US" sz="14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36" name="Straight Arrow Connector 35"/>
            <p:cNvCxnSpPr/>
            <p:nvPr/>
          </p:nvCxnSpPr>
          <p:spPr>
            <a:xfrm flipV="1">
              <a:off x="6805304" y="4715308"/>
              <a:ext cx="1657992" cy="123116"/>
            </a:xfrm>
            <a:prstGeom prst="straightConnector1">
              <a:avLst/>
            </a:prstGeom>
            <a:ln w="38100" cmpd="sng">
              <a:solidFill>
                <a:srgbClr val="25FF2A"/>
              </a:solidFill>
              <a:prstDash val="sys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>
            <a:xfrm>
              <a:off x="5396916" y="5044827"/>
              <a:ext cx="3066380" cy="154702"/>
            </a:xfrm>
            <a:prstGeom prst="straightConnector1">
              <a:avLst/>
            </a:prstGeom>
            <a:ln w="38100" cmpd="sng">
              <a:solidFill>
                <a:srgbClr val="25FF2A"/>
              </a:solidFill>
              <a:prstDash val="sys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/>
            <p:cNvSpPr txBox="1"/>
            <p:nvPr/>
          </p:nvSpPr>
          <p:spPr>
            <a:xfrm>
              <a:off x="6806665" y="5175634"/>
              <a:ext cx="988449" cy="352086"/>
            </a:xfrm>
            <a:prstGeom prst="rect">
              <a:avLst/>
            </a:prstGeom>
            <a:solidFill>
              <a:schemeClr val="tx1">
                <a:alpha val="40000"/>
              </a:schemeClr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 </a:t>
              </a:r>
              <a:r>
                <a:rPr lang="en-US" sz="1200" b="1" dirty="0" smtClean="0">
                  <a:solidFill>
                    <a:srgbClr val="25FF2A"/>
                  </a:solidFill>
                </a:rPr>
                <a:t>photon</a:t>
              </a:r>
              <a:endParaRPr lang="en-US" sz="1400" b="1" dirty="0">
                <a:solidFill>
                  <a:srgbClr val="25FF2A"/>
                </a:solidFill>
              </a:endParaRPr>
            </a:p>
          </p:txBody>
        </p:sp>
      </p:grpSp>
      <p:pic>
        <p:nvPicPr>
          <p:cNvPr id="61" name="Picture 60" descr="Trigger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1094" y="3921094"/>
            <a:ext cx="4168510" cy="2236686"/>
          </a:xfrm>
          <a:prstGeom prst="rect">
            <a:avLst/>
          </a:prstGeom>
        </p:spPr>
      </p:pic>
      <p:sp>
        <p:nvSpPr>
          <p:cNvPr id="62" name="TextBox 61"/>
          <p:cNvSpPr txBox="1"/>
          <p:nvPr/>
        </p:nvSpPr>
        <p:spPr>
          <a:xfrm>
            <a:off x="615359" y="3388105"/>
            <a:ext cx="1466231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 e+ run with NO coincidence trigger</a:t>
            </a:r>
            <a:endParaRPr lang="en-US" sz="1200" dirty="0"/>
          </a:p>
        </p:txBody>
      </p:sp>
      <p:sp>
        <p:nvSpPr>
          <p:cNvPr id="63" name="TextBox 62"/>
          <p:cNvSpPr txBox="1"/>
          <p:nvPr/>
        </p:nvSpPr>
        <p:spPr>
          <a:xfrm>
            <a:off x="2700296" y="3379368"/>
            <a:ext cx="1659988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 e+ run with TS1/PMT5 coincidence trigger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2791824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 smtClean="0">
                <a:latin typeface="Didot"/>
                <a:cs typeface="Didot"/>
              </a:rPr>
              <a:t>Positrons are secondary particles generated by the main e</a:t>
            </a:r>
            <a:r>
              <a:rPr lang="en-US" sz="1800" baseline="30000" dirty="0" smtClean="0">
                <a:latin typeface="Didot"/>
                <a:cs typeface="Didot"/>
              </a:rPr>
              <a:t>-</a:t>
            </a:r>
            <a:r>
              <a:rPr lang="en-US" sz="1800" dirty="0" smtClean="0">
                <a:latin typeface="Didot"/>
                <a:cs typeface="Didot"/>
              </a:rPr>
              <a:t> beam hitting a tungsten target =&gt; Detection Rate drop </a:t>
            </a:r>
            <a:r>
              <a:rPr lang="en-US" sz="1600" dirty="0" smtClean="0">
                <a:latin typeface="Didot"/>
                <a:cs typeface="Didot"/>
              </a:rPr>
              <a:t>(e+ rate of the central crystal ~6kHz of</a:t>
            </a:r>
          </a:p>
          <a:p>
            <a:pPr marL="0" indent="0">
              <a:buNone/>
            </a:pPr>
            <a:r>
              <a:rPr lang="en-US" sz="1600" dirty="0">
                <a:latin typeface="Didot"/>
                <a:cs typeface="Didot"/>
              </a:rPr>
              <a:t> </a:t>
            </a:r>
            <a:r>
              <a:rPr lang="en-US" sz="1600" dirty="0" smtClean="0">
                <a:latin typeface="Didot"/>
                <a:cs typeface="Didot"/>
              </a:rPr>
              <a:t>                                  6.3MeV/c)</a:t>
            </a:r>
          </a:p>
          <a:p>
            <a:pPr marL="0" indent="0">
              <a:buNone/>
            </a:pPr>
            <a:endParaRPr lang="en-US" sz="800" dirty="0">
              <a:latin typeface="Didot"/>
              <a:cs typeface="Didot"/>
            </a:endParaRPr>
          </a:p>
          <a:p>
            <a:pPr marL="0" indent="0">
              <a:buNone/>
            </a:pPr>
            <a:r>
              <a:rPr lang="en-US" sz="1600" dirty="0" smtClean="0">
                <a:latin typeface="Didot"/>
                <a:cs typeface="Didot"/>
              </a:rPr>
              <a:t>            </a:t>
            </a:r>
            <a:r>
              <a:rPr lang="en-US" sz="1800" dirty="0" smtClean="0">
                <a:latin typeface="Didot"/>
                <a:cs typeface="Didot"/>
              </a:rPr>
              <a:t>Semi-Integrated method: integral value of each triggered detector</a:t>
            </a:r>
          </a:p>
          <a:p>
            <a:pPr marL="0" indent="0">
              <a:buNone/>
            </a:pPr>
            <a:r>
              <a:rPr lang="en-US" sz="1800" dirty="0">
                <a:latin typeface="Didot"/>
                <a:cs typeface="Didot"/>
              </a:rPr>
              <a:t> </a:t>
            </a:r>
            <a:r>
              <a:rPr lang="en-US" sz="1800" dirty="0" smtClean="0">
                <a:latin typeface="Didot"/>
                <a:cs typeface="Didot"/>
              </a:rPr>
              <a:t>          signal and asymmetry calculation as a function of energy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308178" y="247335"/>
            <a:ext cx="8567231" cy="1300825"/>
            <a:chOff x="494441" y="247335"/>
            <a:chExt cx="8567231" cy="1300825"/>
          </a:xfrm>
        </p:grpSpPr>
        <p:sp>
          <p:nvSpPr>
            <p:cNvPr id="9" name="Title 3"/>
            <p:cNvSpPr txBox="1">
              <a:spLocks/>
            </p:cNvSpPr>
            <p:nvPr/>
          </p:nvSpPr>
          <p:spPr>
            <a:xfrm>
              <a:off x="494441" y="247335"/>
              <a:ext cx="8155118" cy="936104"/>
            </a:xfrm>
            <a:prstGeom prst="rect">
              <a:avLst/>
            </a:prstGeom>
            <a:ln>
              <a:noFill/>
            </a:ln>
          </p:spPr>
          <p:txBody>
            <a:bodyPr vert="horz" lIns="91440" tIns="45720" rIns="91440" bIns="45720" rtlCol="0" anchor="ctr">
              <a:norm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3800" dirty="0" smtClean="0">
                  <a:ln w="900" cmpd="sng">
                    <a:solidFill>
                      <a:srgbClr val="FF6600"/>
                    </a:solidFill>
                    <a:prstDash val="solid"/>
                  </a:ln>
                  <a:solidFill>
                    <a:srgbClr val="FF6600"/>
                  </a:solidFill>
                  <a:effectLst>
                    <a:outerShdw blurRad="50800" dist="38100" dir="2700000" algn="tl" rotWithShape="0">
                      <a:srgbClr val="FF6600">
                        <a:alpha val="43000"/>
                      </a:srgbClr>
                    </a:outerShdw>
                  </a:effectLst>
                  <a:latin typeface="Handwriting - Dakota"/>
                  <a:cs typeface="Handwriting - Dakota"/>
                </a:rPr>
                <a:t>Semi-Integrated mode</a:t>
              </a:r>
              <a:endParaRPr lang="en-US" sz="3800" dirty="0">
                <a:ln w="900" cmpd="sng">
                  <a:solidFill>
                    <a:srgbClr val="FF6600"/>
                  </a:solidFill>
                  <a:prstDash val="solid"/>
                </a:ln>
                <a:solidFill>
                  <a:srgbClr val="FF6600"/>
                </a:solidFill>
                <a:effectLst>
                  <a:outerShdw blurRad="50800" dist="38100" dir="2700000" algn="tl" rotWithShape="0">
                    <a:srgbClr val="FF6600">
                      <a:alpha val="43000"/>
                    </a:srgbClr>
                  </a:outerShdw>
                </a:effectLst>
                <a:latin typeface="Handwriting - Dakota"/>
                <a:cs typeface="Handwriting - Dakota"/>
              </a:endParaRPr>
            </a:p>
          </p:txBody>
        </p:sp>
        <p:sp>
          <p:nvSpPr>
            <p:cNvPr id="10" name="Freeform 9"/>
            <p:cNvSpPr/>
            <p:nvPr/>
          </p:nvSpPr>
          <p:spPr>
            <a:xfrm rot="400425">
              <a:off x="4296919" y="990367"/>
              <a:ext cx="4764753" cy="557793"/>
            </a:xfrm>
            <a:custGeom>
              <a:avLst/>
              <a:gdLst>
                <a:gd name="connsiteX0" fmla="*/ 0 w 4764753"/>
                <a:gd name="connsiteY0" fmla="*/ 557793 h 557793"/>
                <a:gd name="connsiteX1" fmla="*/ 4644847 w 4764753"/>
                <a:gd name="connsiteY1" fmla="*/ 1151 h 557793"/>
                <a:gd name="connsiteX2" fmla="*/ 3496683 w 4764753"/>
                <a:gd name="connsiteY2" fmla="*/ 401237 h 557793"/>
                <a:gd name="connsiteX3" fmla="*/ 3496683 w 4764753"/>
                <a:gd name="connsiteY3" fmla="*/ 401237 h 557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4753" h="557793">
                  <a:moveTo>
                    <a:pt x="0" y="557793"/>
                  </a:moveTo>
                  <a:cubicBezTo>
                    <a:pt x="2031033" y="292518"/>
                    <a:pt x="4062066" y="27244"/>
                    <a:pt x="4644847" y="1151"/>
                  </a:cubicBezTo>
                  <a:cubicBezTo>
                    <a:pt x="5227628" y="-24942"/>
                    <a:pt x="3496683" y="401237"/>
                    <a:pt x="3496683" y="401237"/>
                  </a:cubicBezTo>
                  <a:lnTo>
                    <a:pt x="3496683" y="401237"/>
                  </a:lnTo>
                </a:path>
              </a:pathLst>
            </a:custGeom>
            <a:ln cap="rnd">
              <a:gradFill flip="none" rotWithShape="1">
                <a:gsLst>
                  <a:gs pos="99000">
                    <a:srgbClr val="FF6600"/>
                  </a:gs>
                  <a:gs pos="0">
                    <a:srgbClr val="FFFFFF"/>
                  </a:gs>
                </a:gsLst>
                <a:lin ang="0" scaled="1"/>
                <a:tileRect/>
              </a:gradFill>
              <a:round/>
              <a:tailEnd type="oval"/>
            </a:ln>
            <a:effectLst>
              <a:outerShdw blurRad="1270000" dist="20000" dir="5400000" sx="117000" sy="117000" rotWithShape="0">
                <a:schemeClr val="accent4">
                  <a:alpha val="38000"/>
                </a:scheme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</a:t>
            </a:r>
            <a:r>
              <a:rPr lang="en-US" dirty="0" err="1" smtClean="0"/>
              <a:t>Fanchini</a:t>
            </a:r>
            <a:r>
              <a:rPr lang="en-US" dirty="0" smtClean="0"/>
              <a:t> -</a:t>
            </a:r>
            <a:r>
              <a:rPr lang="en-US" dirty="0" err="1" smtClean="0"/>
              <a:t>Posipol</a:t>
            </a:r>
            <a:r>
              <a:rPr lang="en-US" dirty="0" smtClean="0"/>
              <a:t> 2012-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BB616-A476-994E-8AB6-E6994EAAA828}" type="slidenum">
              <a:rPr lang="en-US" smtClean="0"/>
              <a:t>12</a:t>
            </a:fld>
            <a:endParaRPr lang="en-US"/>
          </a:p>
        </p:txBody>
      </p:sp>
      <p:sp>
        <p:nvSpPr>
          <p:cNvPr id="12" name="Down Arrow 11"/>
          <p:cNvSpPr/>
          <p:nvPr/>
        </p:nvSpPr>
        <p:spPr>
          <a:xfrm>
            <a:off x="680397" y="2582334"/>
            <a:ext cx="429274" cy="450598"/>
          </a:xfrm>
          <a:prstGeom prst="downArrow">
            <a:avLst/>
          </a:prstGeom>
          <a:solidFill>
            <a:srgbClr val="FAC090"/>
          </a:solidFill>
          <a:ln w="28575" cmpd="sng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SemiInt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211" y="3378144"/>
            <a:ext cx="3580064" cy="2163165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370890" y="5664498"/>
            <a:ext cx="3369395" cy="83099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latin typeface="Didot"/>
                <a:cs typeface="Didot"/>
              </a:rPr>
              <a:t>Simulated Energy spectra of a positron beam of 5MeV at the reconversion target,  with opposite </a:t>
            </a:r>
            <a:r>
              <a:rPr lang="en-US" sz="1200" dirty="0" err="1" smtClean="0">
                <a:latin typeface="Didot"/>
                <a:cs typeface="Didot"/>
              </a:rPr>
              <a:t>helicities</a:t>
            </a:r>
            <a:endParaRPr lang="en-US" sz="1200" dirty="0" smtClean="0">
              <a:latin typeface="Didot"/>
              <a:cs typeface="Didot"/>
            </a:endParaRPr>
          </a:p>
          <a:p>
            <a:pPr algn="ctr"/>
            <a:r>
              <a:rPr lang="en-US" sz="1200" dirty="0" smtClean="0">
                <a:latin typeface="Didot"/>
                <a:cs typeface="Didot"/>
              </a:rPr>
              <a:t> (considering P</a:t>
            </a:r>
            <a:r>
              <a:rPr lang="en-US" sz="1200" baseline="-25000" dirty="0" smtClean="0">
                <a:latin typeface="Didot"/>
                <a:cs typeface="Didot"/>
              </a:rPr>
              <a:t>T</a:t>
            </a:r>
            <a:r>
              <a:rPr lang="en-US" sz="1200" dirty="0" smtClean="0">
                <a:latin typeface="Didot"/>
                <a:cs typeface="Didot"/>
              </a:rPr>
              <a:t> = </a:t>
            </a:r>
            <a:r>
              <a:rPr lang="en-US" sz="1200" dirty="0" err="1" smtClean="0">
                <a:latin typeface="Didot"/>
                <a:cs typeface="Didot"/>
              </a:rPr>
              <a:t>P</a:t>
            </a:r>
            <a:r>
              <a:rPr lang="en-US" sz="1200" baseline="-25000" dirty="0" err="1" smtClean="0">
                <a:latin typeface="Didot"/>
                <a:cs typeface="Didot"/>
              </a:rPr>
              <a:t>e</a:t>
            </a:r>
            <a:r>
              <a:rPr lang="en-US" sz="1200" baseline="-25000" dirty="0" smtClean="0">
                <a:latin typeface="Didot"/>
                <a:cs typeface="Didot"/>
              </a:rPr>
              <a:t>+</a:t>
            </a:r>
            <a:r>
              <a:rPr lang="en-US" sz="1200" dirty="0" smtClean="0">
                <a:latin typeface="Didot"/>
                <a:cs typeface="Didot"/>
              </a:rPr>
              <a:t> =100%)</a:t>
            </a:r>
            <a:endParaRPr lang="en-US" sz="1200" dirty="0">
              <a:latin typeface="Didot"/>
              <a:cs typeface="Dido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131376" y="521184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b="1" dirty="0" smtClean="0">
                <a:latin typeface="Didot"/>
                <a:cs typeface="Didot"/>
              </a:rPr>
              <a:t>Energy distribution deposited </a:t>
            </a:r>
            <a:r>
              <a:rPr lang="en-US" b="1" dirty="0">
                <a:latin typeface="Didot"/>
                <a:cs typeface="Didot"/>
              </a:rPr>
              <a:t>for each </a:t>
            </a:r>
            <a:r>
              <a:rPr lang="en-US" b="1" dirty="0" err="1" smtClean="0">
                <a:latin typeface="Didot"/>
                <a:cs typeface="Didot"/>
              </a:rPr>
              <a:t>helicity</a:t>
            </a:r>
            <a:r>
              <a:rPr lang="en-US" b="1" dirty="0">
                <a:latin typeface="Didot"/>
                <a:cs typeface="Didot"/>
              </a:rPr>
              <a:t> </a:t>
            </a:r>
            <a:r>
              <a:rPr lang="en-US" b="1" dirty="0" smtClean="0">
                <a:latin typeface="Didot"/>
                <a:cs typeface="Didot"/>
              </a:rPr>
              <a:t>state and experimental </a:t>
            </a:r>
            <a:r>
              <a:rPr lang="en-US" b="1" dirty="0">
                <a:latin typeface="Didot"/>
                <a:cs typeface="Didot"/>
              </a:rPr>
              <a:t>asymmetry is built for each energy </a:t>
            </a:r>
            <a:r>
              <a:rPr lang="en-US" b="1" dirty="0" smtClean="0">
                <a:latin typeface="Didot"/>
                <a:cs typeface="Didot"/>
              </a:rPr>
              <a:t>bin (</a:t>
            </a:r>
            <a:r>
              <a:rPr lang="en-US" b="1" dirty="0" err="1">
                <a:latin typeface="Didot"/>
                <a:cs typeface="Didot"/>
              </a:rPr>
              <a:t>A</a:t>
            </a:r>
            <a:r>
              <a:rPr lang="en-US" b="1" baseline="30000" dirty="0" err="1">
                <a:latin typeface="Didot"/>
                <a:cs typeface="Didot"/>
              </a:rPr>
              <a:t>j</a:t>
            </a:r>
            <a:r>
              <a:rPr lang="en-US" b="1" baseline="-25000" dirty="0" err="1">
                <a:latin typeface="Didot"/>
                <a:cs typeface="Didot"/>
              </a:rPr>
              <a:t>T</a:t>
            </a:r>
            <a:r>
              <a:rPr lang="en-US" b="1" dirty="0" smtClean="0">
                <a:latin typeface="Didot"/>
                <a:cs typeface="Didot"/>
              </a:rPr>
              <a:t>)</a:t>
            </a:r>
            <a:endParaRPr lang="en-US" b="1" dirty="0">
              <a:latin typeface="Didot"/>
              <a:cs typeface="Dido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358216" y="4531319"/>
            <a:ext cx="4105080" cy="5232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Didot"/>
                <a:cs typeface="Didot"/>
              </a:rPr>
              <a:t> </a:t>
            </a:r>
            <a:r>
              <a:rPr lang="en-US" sz="1400" b="1" dirty="0" err="1" smtClean="0">
                <a:latin typeface="Didot"/>
                <a:cs typeface="Didot"/>
              </a:rPr>
              <a:t>n</a:t>
            </a:r>
            <a:r>
              <a:rPr lang="en-US" sz="1400" b="1" baseline="30000" dirty="0" err="1" smtClean="0">
                <a:latin typeface="Didot"/>
                <a:cs typeface="Didot"/>
              </a:rPr>
              <a:t>+</a:t>
            </a:r>
            <a:r>
              <a:rPr lang="en-US" sz="1400" b="1" baseline="-25000" dirty="0" err="1" smtClean="0">
                <a:latin typeface="Didot"/>
                <a:cs typeface="Didot"/>
              </a:rPr>
              <a:t>j</a:t>
            </a:r>
            <a:r>
              <a:rPr lang="en-US" sz="1400" b="1" dirty="0" smtClean="0">
                <a:latin typeface="Didot"/>
                <a:cs typeface="Didot"/>
              </a:rPr>
              <a:t> and n</a:t>
            </a:r>
            <a:r>
              <a:rPr lang="en-US" sz="1400" b="1" baseline="30000" dirty="0" smtClean="0">
                <a:latin typeface="Didot"/>
                <a:cs typeface="Didot"/>
              </a:rPr>
              <a:t>-</a:t>
            </a:r>
            <a:r>
              <a:rPr lang="en-US" sz="1400" b="1" baseline="-25000" dirty="0" smtClean="0">
                <a:latin typeface="Didot"/>
                <a:cs typeface="Didot"/>
              </a:rPr>
              <a:t>j</a:t>
            </a:r>
            <a:r>
              <a:rPr lang="en-US" sz="1400" b="1" dirty="0" smtClean="0">
                <a:latin typeface="Didot"/>
                <a:cs typeface="Didot"/>
              </a:rPr>
              <a:t>: </a:t>
            </a:r>
            <a:r>
              <a:rPr lang="en-US" sz="1400" dirty="0" smtClean="0">
                <a:latin typeface="Didot"/>
                <a:cs typeface="Didot"/>
              </a:rPr>
              <a:t>number of events for the energy bin j for different </a:t>
            </a:r>
            <a:r>
              <a:rPr lang="en-US" sz="1400" dirty="0" err="1" smtClean="0">
                <a:latin typeface="Didot"/>
                <a:cs typeface="Didot"/>
              </a:rPr>
              <a:t>helicity</a:t>
            </a:r>
            <a:r>
              <a:rPr lang="en-US" sz="1400" dirty="0" smtClean="0">
                <a:latin typeface="Didot"/>
                <a:cs typeface="Didot"/>
              </a:rPr>
              <a:t> status (+/-)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6549267"/>
              </p:ext>
            </p:extLst>
          </p:nvPr>
        </p:nvGraphicFramePr>
        <p:xfrm>
          <a:off x="3768522" y="3420478"/>
          <a:ext cx="5158165" cy="8975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04" name="Equation" r:id="rId4" imgW="2832100" imgH="469900" progId="Equation.3">
                  <p:embed/>
                </p:oleObj>
              </mc:Choice>
              <mc:Fallback>
                <p:oleObj name="Equation" r:id="rId4" imgW="2832100" imgH="469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768522" y="3420478"/>
                        <a:ext cx="5158165" cy="8975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836656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335592" y="1257125"/>
            <a:ext cx="5767479" cy="1424290"/>
          </a:xfrm>
        </p:spPr>
        <p:txBody>
          <a:bodyPr>
            <a:normAutofit/>
          </a:bodyPr>
          <a:lstStyle/>
          <a:p>
            <a:r>
              <a:rPr lang="en-US" sz="1800" dirty="0" smtClean="0">
                <a:latin typeface="Didot"/>
                <a:cs typeface="Didot"/>
              </a:rPr>
              <a:t>From the </a:t>
            </a:r>
            <a:r>
              <a:rPr lang="en-US" sz="1800" dirty="0" err="1" smtClean="0">
                <a:latin typeface="Didot"/>
                <a:cs typeface="Didot"/>
              </a:rPr>
              <a:t>PEPPo</a:t>
            </a:r>
            <a:r>
              <a:rPr lang="en-US" sz="1800" dirty="0" smtClean="0">
                <a:latin typeface="Didot"/>
                <a:cs typeface="Didot"/>
              </a:rPr>
              <a:t> proposal: </a:t>
            </a:r>
          </a:p>
          <a:p>
            <a:pPr marL="642938" indent="-285750">
              <a:buFontTx/>
              <a:buChar char="-"/>
            </a:pPr>
            <a:r>
              <a:rPr lang="en-US" sz="1800" dirty="0" smtClean="0">
                <a:latin typeface="Didot"/>
                <a:cs typeface="Didot"/>
              </a:rPr>
              <a:t>4 momenta points for e-  </a:t>
            </a:r>
          </a:p>
          <a:p>
            <a:pPr marL="642937" indent="-285750">
              <a:buFontTx/>
              <a:buChar char="-"/>
              <a:tabLst>
                <a:tab pos="271463" algn="l"/>
                <a:tab pos="542925" algn="l"/>
              </a:tabLst>
            </a:pPr>
            <a:r>
              <a:rPr lang="en-US" sz="1800" dirty="0" smtClean="0">
                <a:latin typeface="Didot"/>
                <a:cs typeface="Didot"/>
              </a:rPr>
              <a:t>4 momenta points for e+ with 2 target production thickness (1.0 mm &amp; 0.1mm)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308178" y="247335"/>
            <a:ext cx="8567231" cy="1300825"/>
            <a:chOff x="494441" y="247335"/>
            <a:chExt cx="8567231" cy="1300825"/>
          </a:xfrm>
        </p:grpSpPr>
        <p:sp>
          <p:nvSpPr>
            <p:cNvPr id="9" name="Title 3"/>
            <p:cNvSpPr txBox="1">
              <a:spLocks/>
            </p:cNvSpPr>
            <p:nvPr/>
          </p:nvSpPr>
          <p:spPr>
            <a:xfrm>
              <a:off x="494441" y="247335"/>
              <a:ext cx="8155118" cy="936104"/>
            </a:xfrm>
            <a:prstGeom prst="rect">
              <a:avLst/>
            </a:prstGeom>
            <a:ln>
              <a:noFill/>
            </a:ln>
          </p:spPr>
          <p:txBody>
            <a:bodyPr vert="horz" lIns="91440" tIns="45720" rIns="91440" bIns="45720" rtlCol="0" anchor="ctr">
              <a:norm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3800" dirty="0">
                  <a:ln w="900" cmpd="sng">
                    <a:solidFill>
                      <a:srgbClr val="FF6600"/>
                    </a:solidFill>
                    <a:prstDash val="solid"/>
                  </a:ln>
                  <a:solidFill>
                    <a:srgbClr val="FF6600"/>
                  </a:solidFill>
                  <a:effectLst>
                    <a:outerShdw blurRad="50800" dist="38100" dir="2700000" algn="tl" rotWithShape="0">
                      <a:srgbClr val="FF6600">
                        <a:alpha val="43000"/>
                      </a:srgbClr>
                    </a:outerShdw>
                  </a:effectLst>
                  <a:latin typeface="Handwriting - Dakota"/>
                  <a:cs typeface="Handwriting - Dakota"/>
                </a:rPr>
                <a:t>e</a:t>
              </a:r>
              <a:r>
                <a:rPr lang="en-US" sz="3800" dirty="0" smtClean="0">
                  <a:ln w="900" cmpd="sng">
                    <a:solidFill>
                      <a:srgbClr val="FF6600"/>
                    </a:solidFill>
                    <a:prstDash val="solid"/>
                  </a:ln>
                  <a:solidFill>
                    <a:srgbClr val="FF6600"/>
                  </a:solidFill>
                  <a:effectLst>
                    <a:outerShdw blurRad="50800" dist="38100" dir="2700000" algn="tl" rotWithShape="0">
                      <a:srgbClr val="FF6600">
                        <a:alpha val="43000"/>
                      </a:srgbClr>
                    </a:outerShdw>
                  </a:effectLst>
                  <a:latin typeface="Handwriting - Dakota"/>
                  <a:cs typeface="Handwriting - Dakota"/>
                </a:rPr>
                <a:t>+ </a:t>
              </a:r>
              <a:r>
                <a:rPr lang="en-US" sz="3800" dirty="0" smtClean="0">
                  <a:ln w="900" cmpd="sng">
                    <a:solidFill>
                      <a:srgbClr val="FF6600"/>
                    </a:solidFill>
                    <a:prstDash val="solid"/>
                  </a:ln>
                  <a:solidFill>
                    <a:srgbClr val="FF6600"/>
                  </a:solidFill>
                  <a:effectLst>
                    <a:outerShdw blurRad="50800" dist="38100" dir="2700000" algn="tl" rotWithShape="0">
                      <a:srgbClr val="FF6600">
                        <a:alpha val="43000"/>
                      </a:srgbClr>
                    </a:outerShdw>
                  </a:effectLst>
                  <a:latin typeface="Handwriting - Dakota"/>
                  <a:cs typeface="Handwriting - Dakota"/>
                </a:rPr>
                <a:t>asymmetries</a:t>
              </a:r>
              <a:endParaRPr lang="en-US" sz="3800" dirty="0">
                <a:ln w="900" cmpd="sng">
                  <a:solidFill>
                    <a:srgbClr val="FF6600"/>
                  </a:solidFill>
                  <a:prstDash val="solid"/>
                </a:ln>
                <a:solidFill>
                  <a:srgbClr val="FF6600"/>
                </a:solidFill>
                <a:effectLst>
                  <a:outerShdw blurRad="50800" dist="38100" dir="2700000" algn="tl" rotWithShape="0">
                    <a:srgbClr val="FF6600">
                      <a:alpha val="43000"/>
                    </a:srgbClr>
                  </a:outerShdw>
                </a:effectLst>
                <a:latin typeface="Handwriting - Dakota"/>
                <a:cs typeface="Handwriting - Dakota"/>
              </a:endParaRPr>
            </a:p>
          </p:txBody>
        </p:sp>
        <p:sp>
          <p:nvSpPr>
            <p:cNvPr id="10" name="Freeform 9"/>
            <p:cNvSpPr/>
            <p:nvPr/>
          </p:nvSpPr>
          <p:spPr>
            <a:xfrm rot="400425">
              <a:off x="4296919" y="990367"/>
              <a:ext cx="4764753" cy="557793"/>
            </a:xfrm>
            <a:custGeom>
              <a:avLst/>
              <a:gdLst>
                <a:gd name="connsiteX0" fmla="*/ 0 w 4764753"/>
                <a:gd name="connsiteY0" fmla="*/ 557793 h 557793"/>
                <a:gd name="connsiteX1" fmla="*/ 4644847 w 4764753"/>
                <a:gd name="connsiteY1" fmla="*/ 1151 h 557793"/>
                <a:gd name="connsiteX2" fmla="*/ 3496683 w 4764753"/>
                <a:gd name="connsiteY2" fmla="*/ 401237 h 557793"/>
                <a:gd name="connsiteX3" fmla="*/ 3496683 w 4764753"/>
                <a:gd name="connsiteY3" fmla="*/ 401237 h 557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4753" h="557793">
                  <a:moveTo>
                    <a:pt x="0" y="557793"/>
                  </a:moveTo>
                  <a:cubicBezTo>
                    <a:pt x="2031033" y="292518"/>
                    <a:pt x="4062066" y="27244"/>
                    <a:pt x="4644847" y="1151"/>
                  </a:cubicBezTo>
                  <a:cubicBezTo>
                    <a:pt x="5227628" y="-24942"/>
                    <a:pt x="3496683" y="401237"/>
                    <a:pt x="3496683" y="401237"/>
                  </a:cubicBezTo>
                  <a:lnTo>
                    <a:pt x="3496683" y="401237"/>
                  </a:lnTo>
                </a:path>
              </a:pathLst>
            </a:custGeom>
            <a:ln cap="rnd">
              <a:gradFill flip="none" rotWithShape="1">
                <a:gsLst>
                  <a:gs pos="99000">
                    <a:srgbClr val="FF6600"/>
                  </a:gs>
                  <a:gs pos="0">
                    <a:srgbClr val="FFFFFF"/>
                  </a:gs>
                </a:gsLst>
                <a:lin ang="0" scaled="1"/>
                <a:tileRect/>
              </a:gradFill>
              <a:round/>
              <a:tailEnd type="oval"/>
            </a:ln>
            <a:effectLst>
              <a:outerShdw blurRad="1270000" dist="20000" dir="5400000" sx="117000" sy="117000" rotWithShape="0">
                <a:schemeClr val="accent4">
                  <a:alpha val="38000"/>
                </a:scheme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Fanchini -Posipol 2012-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BB616-A476-994E-8AB6-E6994EAAA828}" type="slidenum">
              <a:rPr lang="en-US" smtClean="0"/>
              <a:t>13</a:t>
            </a:fld>
            <a:endParaRPr lang="en-US"/>
          </a:p>
        </p:txBody>
      </p:sp>
      <p:pic>
        <p:nvPicPr>
          <p:cNvPr id="30" name="Picture 39" descr="S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8177" y="1064861"/>
            <a:ext cx="2923499" cy="1720951"/>
          </a:xfrm>
          <a:prstGeom prst="rect">
            <a:avLst/>
          </a:prstGeom>
          <a:noFill/>
        </p:spPr>
      </p:pic>
      <p:sp>
        <p:nvSpPr>
          <p:cNvPr id="33" name="TextBox 32"/>
          <p:cNvSpPr txBox="1"/>
          <p:nvPr/>
        </p:nvSpPr>
        <p:spPr>
          <a:xfrm>
            <a:off x="4516389" y="4390688"/>
            <a:ext cx="449162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>
                <a:solidFill>
                  <a:srgbClr val="FF0000"/>
                </a:solidFill>
                <a:latin typeface="Didot"/>
                <a:cs typeface="Didot"/>
              </a:rPr>
              <a:t>Data Set 1: </a:t>
            </a:r>
            <a:r>
              <a:rPr lang="en-US" dirty="0" smtClean="0">
                <a:latin typeface="Didot"/>
                <a:cs typeface="Didot"/>
              </a:rPr>
              <a:t>Preliminary e+ collection momentum scan</a:t>
            </a:r>
          </a:p>
          <a:p>
            <a:r>
              <a:rPr lang="en-US" u="sng" dirty="0" smtClean="0">
                <a:solidFill>
                  <a:srgbClr val="0000FF"/>
                </a:solidFill>
                <a:latin typeface="Didot"/>
                <a:cs typeface="Didot"/>
              </a:rPr>
              <a:t>Data Set 2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Didot"/>
                <a:cs typeface="Didot"/>
              </a:rPr>
              <a:t> Improved shielding of polarized </a:t>
            </a:r>
          </a:p>
          <a:p>
            <a:pPr marL="174625"/>
            <a:r>
              <a:rPr lang="en-US" dirty="0" smtClean="0">
                <a:solidFill>
                  <a:srgbClr val="000000"/>
                </a:solidFill>
                <a:latin typeface="Didot"/>
                <a:cs typeface="Didot"/>
              </a:rPr>
              <a:t>background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Didot"/>
                <a:cs typeface="Didot"/>
              </a:rPr>
              <a:t> Improved stability of spectrometer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Didot"/>
                <a:cs typeface="Didot"/>
              </a:rPr>
              <a:t> Improved coincidence timing signal</a:t>
            </a:r>
            <a:endParaRPr lang="en-US" dirty="0">
              <a:solidFill>
                <a:srgbClr val="000000"/>
              </a:solidFill>
              <a:latin typeface="Didot"/>
              <a:cs typeface="Dido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658531" y="1728352"/>
            <a:ext cx="2249334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tx1"/>
                </a:solidFill>
                <a:latin typeface="Didot"/>
                <a:cs typeface="Didot"/>
              </a:rPr>
              <a:t>e- beam energy = 6.3 MeV/c</a:t>
            </a:r>
          </a:p>
          <a:p>
            <a:r>
              <a:rPr lang="en-US" sz="1200" b="1" dirty="0" smtClean="0">
                <a:solidFill>
                  <a:schemeClr val="tx1"/>
                </a:solidFill>
                <a:latin typeface="Didot"/>
                <a:cs typeface="Didot"/>
              </a:rPr>
              <a:t>e- beam polarization = 85%</a:t>
            </a:r>
          </a:p>
          <a:p>
            <a:r>
              <a:rPr lang="en-US" sz="1200" b="1" dirty="0" smtClean="0">
                <a:solidFill>
                  <a:schemeClr val="tx1"/>
                </a:solidFill>
                <a:latin typeface="Didot"/>
                <a:cs typeface="Didot"/>
              </a:rPr>
              <a:t>Conversion Target = 1 mm W</a:t>
            </a:r>
            <a:endParaRPr lang="en-US" sz="1200" b="1" dirty="0">
              <a:solidFill>
                <a:schemeClr val="tx1"/>
              </a:solidFill>
              <a:latin typeface="Didot"/>
              <a:cs typeface="Dido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10221" y="1075606"/>
            <a:ext cx="97996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latin typeface="Didot"/>
                <a:cs typeface="Didot"/>
              </a:rPr>
              <a:t>Simulation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219343" y="3079722"/>
            <a:ext cx="4219773" cy="3013173"/>
            <a:chOff x="128034" y="3708734"/>
            <a:chExt cx="4483784" cy="3021352"/>
          </a:xfrm>
        </p:grpSpPr>
        <p:pic>
          <p:nvPicPr>
            <p:cNvPr id="29" name="Picture 2" descr="M:\inj_group\Archive\Conferences\2012-POSIPOL\images\positron_asym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28034" y="3733281"/>
              <a:ext cx="4483784" cy="2996805"/>
            </a:xfrm>
            <a:prstGeom prst="rect">
              <a:avLst/>
            </a:prstGeom>
            <a:noFill/>
          </p:spPr>
        </p:pic>
        <p:sp>
          <p:nvSpPr>
            <p:cNvPr id="39" name="TextBox 38"/>
            <p:cNvSpPr txBox="1"/>
            <p:nvPr/>
          </p:nvSpPr>
          <p:spPr>
            <a:xfrm>
              <a:off x="2191679" y="5495293"/>
              <a:ext cx="2236510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chemeClr val="tx1"/>
                  </a:solidFill>
                  <a:latin typeface="Didot"/>
                  <a:cs typeface="Didot"/>
                </a:rPr>
                <a:t>e- beam energy = 8.25 MeV/c</a:t>
              </a:r>
            </a:p>
            <a:p>
              <a:r>
                <a:rPr lang="en-US" sz="1200" b="1" dirty="0" smtClean="0">
                  <a:solidFill>
                    <a:schemeClr val="tx1"/>
                  </a:solidFill>
                  <a:latin typeface="Didot"/>
                  <a:cs typeface="Didot"/>
                </a:rPr>
                <a:t>e- beam polarization = 85%</a:t>
              </a:r>
            </a:p>
            <a:p>
              <a:r>
                <a:rPr lang="en-US" sz="1200" b="1" dirty="0" smtClean="0">
                  <a:solidFill>
                    <a:schemeClr val="tx1"/>
                  </a:solidFill>
                  <a:latin typeface="Didot"/>
                  <a:cs typeface="Didot"/>
                </a:rPr>
                <a:t>Conversion Target = 1 mm </a:t>
              </a:r>
              <a:endParaRPr lang="en-US" sz="1200" b="1" dirty="0">
                <a:solidFill>
                  <a:schemeClr val="tx1"/>
                </a:solidFill>
                <a:latin typeface="Didot"/>
                <a:cs typeface="Didot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 rot="20883510">
              <a:off x="1161270" y="3708734"/>
              <a:ext cx="1572071" cy="646331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err="1" smtClean="0">
                  <a:latin typeface="Didot"/>
                  <a:cs typeface="Didot"/>
                </a:rPr>
                <a:t>PEPPo</a:t>
              </a:r>
              <a:r>
                <a:rPr lang="en-US" dirty="0" smtClean="0">
                  <a:latin typeface="Didot"/>
                  <a:cs typeface="Didot"/>
                </a:rPr>
                <a:t> Preliminary</a:t>
              </a:r>
              <a:endParaRPr lang="en-US" dirty="0">
                <a:latin typeface="Didot"/>
                <a:cs typeface="Didot"/>
              </a:endParaRPr>
            </a:p>
          </p:txBody>
        </p:sp>
      </p:grpSp>
      <p:sp>
        <p:nvSpPr>
          <p:cNvPr id="14" name="Rectangle 13"/>
          <p:cNvSpPr/>
          <p:nvPr/>
        </p:nvSpPr>
        <p:spPr>
          <a:xfrm>
            <a:off x="4383088" y="2583858"/>
            <a:ext cx="4572000" cy="1754327"/>
          </a:xfrm>
          <a:prstGeom prst="rect">
            <a:avLst/>
          </a:prstGeom>
        </p:spPr>
        <p:txBody>
          <a:bodyPr>
            <a:spAutoFit/>
          </a:bodyPr>
          <a:lstStyle/>
          <a:p>
            <a:pPr marL="357188" indent="-357188">
              <a:tabLst>
                <a:tab pos="271463" algn="l"/>
                <a:tab pos="542925" algn="l"/>
              </a:tabLst>
            </a:pPr>
            <a:r>
              <a:rPr lang="en-US" dirty="0">
                <a:latin typeface="Didot"/>
                <a:cs typeface="Didot"/>
              </a:rPr>
              <a:t>After 5 weeks of data taking:</a:t>
            </a:r>
          </a:p>
          <a:p>
            <a:pPr marL="642938" indent="-285750">
              <a:buFontTx/>
              <a:buChar char="-"/>
              <a:tabLst>
                <a:tab pos="271463" algn="l"/>
                <a:tab pos="542925" algn="l"/>
              </a:tabLst>
            </a:pPr>
            <a:r>
              <a:rPr lang="en-US" dirty="0">
                <a:latin typeface="Didot"/>
                <a:cs typeface="Didot"/>
              </a:rPr>
              <a:t>5 momenta points for e-</a:t>
            </a:r>
          </a:p>
          <a:p>
            <a:pPr marL="642938" indent="-285750">
              <a:buFontTx/>
              <a:buChar char="-"/>
              <a:tabLst>
                <a:tab pos="271463" algn="l"/>
                <a:tab pos="542925" algn="l"/>
              </a:tabLst>
            </a:pPr>
            <a:r>
              <a:rPr lang="en-US" dirty="0">
                <a:latin typeface="Didot"/>
                <a:cs typeface="Didot"/>
              </a:rPr>
              <a:t>2 set at 4 momenta for e+ with </a:t>
            </a:r>
            <a:r>
              <a:rPr lang="en-US" dirty="0" smtClean="0">
                <a:latin typeface="Didot"/>
                <a:cs typeface="Didot"/>
              </a:rPr>
              <a:t>1.0mm </a:t>
            </a:r>
            <a:r>
              <a:rPr lang="en-US" dirty="0">
                <a:latin typeface="Didot"/>
                <a:cs typeface="Didot"/>
              </a:rPr>
              <a:t>target</a:t>
            </a:r>
          </a:p>
          <a:p>
            <a:pPr marL="642938" indent="-285750">
              <a:buFontTx/>
              <a:buChar char="-"/>
              <a:tabLst>
                <a:tab pos="271463" algn="l"/>
                <a:tab pos="542925" algn="l"/>
              </a:tabLst>
            </a:pPr>
            <a:r>
              <a:rPr lang="en-US" dirty="0">
                <a:latin typeface="Didot"/>
                <a:cs typeface="Didot"/>
              </a:rPr>
              <a:t>1 momentum point for e+ with 0.1mm target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746067" y="2905127"/>
            <a:ext cx="11790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Statistic errors</a:t>
            </a:r>
            <a:endParaRPr lang="en-US" sz="1200" dirty="0"/>
          </a:p>
        </p:txBody>
      </p:sp>
      <p:sp>
        <p:nvSpPr>
          <p:cNvPr id="4" name="Rectangle 3"/>
          <p:cNvSpPr/>
          <p:nvPr/>
        </p:nvSpPr>
        <p:spPr>
          <a:xfrm>
            <a:off x="701077" y="6018585"/>
            <a:ext cx="387504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Didot"/>
                <a:cs typeface="Didot"/>
              </a:rPr>
              <a:t>Online positron asymmetry calculation similar to the integrated </a:t>
            </a:r>
            <a:r>
              <a:rPr lang="en-US" sz="1400" dirty="0" smtClean="0">
                <a:latin typeface="Didot"/>
                <a:cs typeface="Didot"/>
              </a:rPr>
              <a:t>mode</a:t>
            </a:r>
            <a:endParaRPr lang="en-US" sz="1400" dirty="0">
              <a:latin typeface="Didot"/>
              <a:cs typeface="Didot"/>
            </a:endParaRPr>
          </a:p>
        </p:txBody>
      </p:sp>
    </p:spTree>
    <p:extLst>
      <p:ext uri="{BB962C8B-B14F-4D97-AF65-F5344CB8AC3E}">
        <p14:creationId xmlns:p14="http://schemas.microsoft.com/office/powerpoint/2010/main" val="21876644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308178" y="247335"/>
            <a:ext cx="8567231" cy="1300825"/>
            <a:chOff x="494441" y="247335"/>
            <a:chExt cx="8567231" cy="1300825"/>
          </a:xfrm>
        </p:grpSpPr>
        <p:sp>
          <p:nvSpPr>
            <p:cNvPr id="9" name="Title 3"/>
            <p:cNvSpPr txBox="1">
              <a:spLocks/>
            </p:cNvSpPr>
            <p:nvPr/>
          </p:nvSpPr>
          <p:spPr>
            <a:xfrm>
              <a:off x="494441" y="247335"/>
              <a:ext cx="8155118" cy="936104"/>
            </a:xfrm>
            <a:prstGeom prst="rect">
              <a:avLst/>
            </a:prstGeom>
            <a:ln>
              <a:noFill/>
            </a:ln>
          </p:spPr>
          <p:txBody>
            <a:bodyPr vert="horz" lIns="91440" tIns="45720" rIns="91440" bIns="45720" rtlCol="0" anchor="ctr">
              <a:norm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3800" dirty="0" smtClean="0">
                  <a:ln w="900" cmpd="sng">
                    <a:solidFill>
                      <a:srgbClr val="FF6600"/>
                    </a:solidFill>
                    <a:prstDash val="solid"/>
                  </a:ln>
                  <a:solidFill>
                    <a:srgbClr val="FF6600"/>
                  </a:solidFill>
                  <a:effectLst>
                    <a:outerShdw blurRad="50800" dist="38100" dir="2700000" algn="tl" rotWithShape="0">
                      <a:srgbClr val="FF6600">
                        <a:alpha val="43000"/>
                      </a:srgbClr>
                    </a:outerShdw>
                  </a:effectLst>
                  <a:latin typeface="Handwriting - Dakota"/>
                  <a:cs typeface="Handwriting - Dakota"/>
                </a:rPr>
                <a:t>Summary</a:t>
              </a:r>
              <a:endParaRPr lang="en-US" sz="3800" dirty="0">
                <a:ln w="900" cmpd="sng">
                  <a:solidFill>
                    <a:srgbClr val="FF6600"/>
                  </a:solidFill>
                  <a:prstDash val="solid"/>
                </a:ln>
                <a:solidFill>
                  <a:srgbClr val="FF6600"/>
                </a:solidFill>
                <a:effectLst>
                  <a:outerShdw blurRad="50800" dist="38100" dir="2700000" algn="tl" rotWithShape="0">
                    <a:srgbClr val="FF6600">
                      <a:alpha val="43000"/>
                    </a:srgbClr>
                  </a:outerShdw>
                </a:effectLst>
                <a:latin typeface="Handwriting - Dakota"/>
                <a:cs typeface="Handwriting - Dakota"/>
              </a:endParaRPr>
            </a:p>
          </p:txBody>
        </p:sp>
        <p:sp>
          <p:nvSpPr>
            <p:cNvPr id="10" name="Freeform 9"/>
            <p:cNvSpPr/>
            <p:nvPr/>
          </p:nvSpPr>
          <p:spPr>
            <a:xfrm rot="400425">
              <a:off x="4296919" y="990367"/>
              <a:ext cx="4764753" cy="557793"/>
            </a:xfrm>
            <a:custGeom>
              <a:avLst/>
              <a:gdLst>
                <a:gd name="connsiteX0" fmla="*/ 0 w 4764753"/>
                <a:gd name="connsiteY0" fmla="*/ 557793 h 557793"/>
                <a:gd name="connsiteX1" fmla="*/ 4644847 w 4764753"/>
                <a:gd name="connsiteY1" fmla="*/ 1151 h 557793"/>
                <a:gd name="connsiteX2" fmla="*/ 3496683 w 4764753"/>
                <a:gd name="connsiteY2" fmla="*/ 401237 h 557793"/>
                <a:gd name="connsiteX3" fmla="*/ 3496683 w 4764753"/>
                <a:gd name="connsiteY3" fmla="*/ 401237 h 557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4753" h="557793">
                  <a:moveTo>
                    <a:pt x="0" y="557793"/>
                  </a:moveTo>
                  <a:cubicBezTo>
                    <a:pt x="2031033" y="292518"/>
                    <a:pt x="4062066" y="27244"/>
                    <a:pt x="4644847" y="1151"/>
                  </a:cubicBezTo>
                  <a:cubicBezTo>
                    <a:pt x="5227628" y="-24942"/>
                    <a:pt x="3496683" y="401237"/>
                    <a:pt x="3496683" y="401237"/>
                  </a:cubicBezTo>
                  <a:lnTo>
                    <a:pt x="3496683" y="401237"/>
                  </a:lnTo>
                </a:path>
              </a:pathLst>
            </a:custGeom>
            <a:ln cap="rnd">
              <a:gradFill flip="none" rotWithShape="1">
                <a:gsLst>
                  <a:gs pos="99000">
                    <a:srgbClr val="FF6600"/>
                  </a:gs>
                  <a:gs pos="0">
                    <a:srgbClr val="FFFFFF"/>
                  </a:gs>
                </a:gsLst>
                <a:lin ang="0" scaled="1"/>
                <a:tileRect/>
              </a:gradFill>
              <a:round/>
              <a:tailEnd type="oval"/>
            </a:ln>
            <a:effectLst>
              <a:outerShdw blurRad="1270000" dist="20000" dir="5400000" sx="117000" sy="117000" rotWithShape="0">
                <a:schemeClr val="accent4">
                  <a:alpha val="38000"/>
                </a:scheme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Fanchini -Posipol 2012-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BB616-A476-994E-8AB6-E6994EAAA828}" type="slidenum">
              <a:rPr lang="en-US" smtClean="0"/>
              <a:t>14</a:t>
            </a:fld>
            <a:endParaRPr lang="en-US"/>
          </a:p>
        </p:txBody>
      </p:sp>
      <p:pic>
        <p:nvPicPr>
          <p:cNvPr id="7" name="Picture 6" descr="CIMG3987.JPG"/>
          <p:cNvPicPr>
            <a:picLocks noChangeAspect="1"/>
          </p:cNvPicPr>
          <p:nvPr/>
        </p:nvPicPr>
        <p:blipFill rotWithShape="1">
          <a:blip r:embed="rId2" cstate="print">
            <a:alphaModFix amt="7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09321" y="4550405"/>
            <a:ext cx="6695352" cy="18653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/>
          <p:nvPr/>
        </p:nvSpPr>
        <p:spPr>
          <a:xfrm>
            <a:off x="595198" y="1546693"/>
            <a:ext cx="8058936" cy="301621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Didot"/>
                <a:cs typeface="Didot"/>
              </a:rPr>
              <a:t>Large </a:t>
            </a:r>
            <a:r>
              <a:rPr lang="en-US" b="1" dirty="0" smtClean="0">
                <a:latin typeface="Didot"/>
                <a:cs typeface="Didot"/>
              </a:rPr>
              <a:t>(parts </a:t>
            </a:r>
            <a:r>
              <a:rPr lang="en-US" b="1" dirty="0">
                <a:latin typeface="Didot"/>
                <a:cs typeface="Didot"/>
              </a:rPr>
              <a:t>per thousand) asymmetries are observed suggesting the  </a:t>
            </a:r>
          </a:p>
          <a:p>
            <a:pPr algn="ctr"/>
            <a:r>
              <a:rPr lang="en-US" b="1" dirty="0">
                <a:latin typeface="Didot"/>
                <a:cs typeface="Didot"/>
              </a:rPr>
              <a:t>presence of polarized </a:t>
            </a:r>
            <a:r>
              <a:rPr lang="en-US" b="1" dirty="0" smtClean="0">
                <a:latin typeface="Didot"/>
                <a:cs typeface="Didot"/>
              </a:rPr>
              <a:t>positrons</a:t>
            </a:r>
          </a:p>
          <a:p>
            <a:pPr algn="ctr"/>
            <a:endParaRPr lang="en-US" sz="1000" b="1" dirty="0" smtClean="0">
              <a:latin typeface="Didot"/>
              <a:cs typeface="Didot"/>
            </a:endParaRPr>
          </a:p>
          <a:p>
            <a:pPr algn="ctr"/>
            <a:r>
              <a:rPr lang="en-US" b="1" dirty="0">
                <a:latin typeface="Didot"/>
                <a:cs typeface="Didot"/>
              </a:rPr>
              <a:t>Good trend shown as a function of the momentum </a:t>
            </a:r>
            <a:r>
              <a:rPr lang="en-US" b="1" dirty="0" smtClean="0">
                <a:latin typeface="Didot"/>
                <a:cs typeface="Didot"/>
              </a:rPr>
              <a:t>selection</a:t>
            </a:r>
          </a:p>
          <a:p>
            <a:pPr algn="ctr"/>
            <a:endParaRPr lang="en-US" sz="800" dirty="0">
              <a:latin typeface="Didot"/>
              <a:cs typeface="Didot"/>
            </a:endParaRPr>
          </a:p>
          <a:p>
            <a:pPr algn="ctr"/>
            <a:r>
              <a:rPr lang="en-US" dirty="0" smtClean="0">
                <a:latin typeface="Didot"/>
                <a:cs typeface="Didot"/>
              </a:rPr>
              <a:t>All the preliminary results come from the online monitoring system and online fast analysis which drove us along all the data taking period</a:t>
            </a:r>
            <a:endParaRPr lang="en-US" dirty="0">
              <a:latin typeface="Didot"/>
              <a:cs typeface="Didot"/>
            </a:endParaRPr>
          </a:p>
          <a:p>
            <a:pPr algn="ctr"/>
            <a:endParaRPr lang="en-US" sz="1000" dirty="0" smtClean="0">
              <a:latin typeface="Didot"/>
              <a:cs typeface="Didot"/>
            </a:endParaRPr>
          </a:p>
          <a:p>
            <a:pPr algn="ctr"/>
            <a:r>
              <a:rPr lang="en-US" dirty="0">
                <a:latin typeface="Didot"/>
                <a:cs typeface="Didot"/>
              </a:rPr>
              <a:t>Preliminary results are </a:t>
            </a:r>
            <a:r>
              <a:rPr lang="en-US" dirty="0" smtClean="0">
                <a:latin typeface="Didot"/>
                <a:cs typeface="Didot"/>
              </a:rPr>
              <a:t>encouraging</a:t>
            </a:r>
            <a:endParaRPr lang="en-US" dirty="0">
              <a:latin typeface="Didot"/>
              <a:cs typeface="Didot"/>
            </a:endParaRPr>
          </a:p>
          <a:p>
            <a:pPr algn="ctr"/>
            <a:endParaRPr lang="en-US" sz="1000" dirty="0">
              <a:latin typeface="Didot"/>
              <a:cs typeface="Didot"/>
            </a:endParaRPr>
          </a:p>
          <a:p>
            <a:pPr algn="ctr"/>
            <a:r>
              <a:rPr lang="en-US" dirty="0">
                <a:latin typeface="Didot"/>
                <a:cs typeface="Didot"/>
              </a:rPr>
              <a:t>After a good data taking period the full analysis is now ongoing</a:t>
            </a:r>
            <a:r>
              <a:rPr lang="en-US" dirty="0" smtClean="0">
                <a:latin typeface="Didot"/>
                <a:cs typeface="Didot"/>
              </a:rPr>
              <a:t>…</a:t>
            </a:r>
          </a:p>
          <a:p>
            <a:pPr algn="ctr"/>
            <a:r>
              <a:rPr lang="en-US" dirty="0" smtClean="0">
                <a:latin typeface="Didot"/>
                <a:cs typeface="Didot"/>
              </a:rPr>
              <a:t>And we are finalizing the full GEANT4 simulation</a:t>
            </a:r>
          </a:p>
          <a:p>
            <a:pPr algn="ctr"/>
            <a:endParaRPr lang="en-US" sz="800" dirty="0">
              <a:latin typeface="Didot"/>
              <a:cs typeface="Didot"/>
            </a:endParaRPr>
          </a:p>
        </p:txBody>
      </p:sp>
    </p:spTree>
    <p:extLst>
      <p:ext uri="{BB962C8B-B14F-4D97-AF65-F5344CB8AC3E}">
        <p14:creationId xmlns:p14="http://schemas.microsoft.com/office/powerpoint/2010/main" val="39835378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784" y="2101109"/>
            <a:ext cx="8044016" cy="4166174"/>
          </a:xfrm>
        </p:spPr>
        <p:txBody>
          <a:bodyPr>
            <a:normAutofit/>
          </a:bodyPr>
          <a:lstStyle/>
          <a:p>
            <a:pPr>
              <a:buFont typeface="Wingdings" charset="2"/>
              <a:buChar char="²"/>
            </a:pPr>
            <a:r>
              <a:rPr lang="en-US" sz="2400" dirty="0" smtClean="0">
                <a:latin typeface="Didot"/>
                <a:cs typeface="Didot"/>
              </a:rPr>
              <a:t>The </a:t>
            </a:r>
            <a:r>
              <a:rPr lang="en-US" sz="2400" dirty="0" err="1" smtClean="0">
                <a:latin typeface="Didot"/>
                <a:cs typeface="Didot"/>
              </a:rPr>
              <a:t>PEPPo</a:t>
            </a:r>
            <a:r>
              <a:rPr lang="en-US" sz="2400" dirty="0" smtClean="0">
                <a:latin typeface="Didot"/>
                <a:cs typeface="Didot"/>
              </a:rPr>
              <a:t> experiment</a:t>
            </a:r>
          </a:p>
          <a:p>
            <a:pPr>
              <a:buFont typeface="Wingdings" charset="2"/>
              <a:buChar char="²"/>
            </a:pPr>
            <a:r>
              <a:rPr lang="en-US" sz="2400" dirty="0" smtClean="0">
                <a:latin typeface="Didot"/>
                <a:cs typeface="Didot"/>
              </a:rPr>
              <a:t>Polarization measurements with</a:t>
            </a:r>
          </a:p>
          <a:p>
            <a:pPr marL="0" indent="0">
              <a:buNone/>
            </a:pPr>
            <a:r>
              <a:rPr lang="en-US" sz="2400" dirty="0" smtClean="0">
                <a:latin typeface="Didot"/>
                <a:cs typeface="Didot"/>
              </a:rPr>
              <a:t>    electrons and positrons</a:t>
            </a:r>
          </a:p>
          <a:p>
            <a:pPr>
              <a:buFont typeface="Wingdings" charset="2"/>
              <a:buChar char="²"/>
            </a:pPr>
            <a:r>
              <a:rPr lang="en-US" sz="2400" dirty="0" smtClean="0">
                <a:latin typeface="Didot"/>
                <a:cs typeface="Didot"/>
              </a:rPr>
              <a:t>The Compton transmission </a:t>
            </a:r>
            <a:r>
              <a:rPr lang="en-US" sz="2400" dirty="0" err="1" smtClean="0">
                <a:latin typeface="Didot"/>
                <a:cs typeface="Didot"/>
              </a:rPr>
              <a:t>polarimeter</a:t>
            </a:r>
            <a:endParaRPr lang="en-US" sz="2400" dirty="0" smtClean="0">
              <a:latin typeface="Didot"/>
              <a:cs typeface="Didot"/>
            </a:endParaRPr>
          </a:p>
          <a:p>
            <a:pPr>
              <a:buFont typeface="Wingdings" charset="2"/>
              <a:buChar char="²"/>
            </a:pPr>
            <a:r>
              <a:rPr lang="en-US" sz="2400" dirty="0" err="1" smtClean="0">
                <a:latin typeface="Didot"/>
                <a:cs typeface="Didot"/>
              </a:rPr>
              <a:t>PEPPo</a:t>
            </a:r>
            <a:r>
              <a:rPr lang="en-US" sz="2400" dirty="0" smtClean="0">
                <a:latin typeface="Didot"/>
                <a:cs typeface="Didot"/>
              </a:rPr>
              <a:t> DAQ &amp; data taking conditions</a:t>
            </a:r>
          </a:p>
          <a:p>
            <a:pPr>
              <a:buFont typeface="Wingdings" charset="2"/>
              <a:buChar char="²"/>
            </a:pPr>
            <a:r>
              <a:rPr lang="en-US" sz="2400" dirty="0" smtClean="0">
                <a:latin typeface="Didot"/>
                <a:cs typeface="Didot"/>
              </a:rPr>
              <a:t>Electron measurements</a:t>
            </a:r>
          </a:p>
          <a:p>
            <a:pPr>
              <a:buFont typeface="Wingdings" charset="2"/>
              <a:buChar char="²"/>
            </a:pPr>
            <a:r>
              <a:rPr lang="en-US" sz="2400" dirty="0" smtClean="0">
                <a:latin typeface="Didot"/>
                <a:cs typeface="Didot"/>
              </a:rPr>
              <a:t>Positron measurements</a:t>
            </a:r>
          </a:p>
          <a:p>
            <a:pPr>
              <a:buFont typeface="Wingdings" charset="2"/>
              <a:buChar char="²"/>
            </a:pPr>
            <a:r>
              <a:rPr lang="en-US" sz="2400" dirty="0" smtClean="0">
                <a:latin typeface="Didot"/>
                <a:cs typeface="Didot"/>
              </a:rPr>
              <a:t>Summary</a:t>
            </a:r>
            <a:endParaRPr lang="en-US" sz="2400" dirty="0">
              <a:latin typeface="Didot"/>
              <a:cs typeface="Didot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Fanchini -Posipol 2012-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BB616-A476-994E-8AB6-E6994EAAA828}" type="slidenum">
              <a:rPr lang="en-US" smtClean="0"/>
              <a:t>2</a:t>
            </a:fld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308178" y="247335"/>
            <a:ext cx="8567231" cy="1300825"/>
            <a:chOff x="494441" y="247335"/>
            <a:chExt cx="8567231" cy="1300825"/>
          </a:xfrm>
        </p:grpSpPr>
        <p:sp>
          <p:nvSpPr>
            <p:cNvPr id="7" name="Title 3"/>
            <p:cNvSpPr txBox="1">
              <a:spLocks/>
            </p:cNvSpPr>
            <p:nvPr/>
          </p:nvSpPr>
          <p:spPr>
            <a:xfrm>
              <a:off x="494441" y="247335"/>
              <a:ext cx="8155118" cy="936104"/>
            </a:xfrm>
            <a:prstGeom prst="rect">
              <a:avLst/>
            </a:prstGeom>
            <a:ln>
              <a:noFill/>
            </a:ln>
          </p:spPr>
          <p:txBody>
            <a:bodyPr vert="horz" lIns="91440" tIns="45720" rIns="91440" bIns="45720" rtlCol="0" anchor="ctr">
              <a:norm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3800" dirty="0" smtClean="0">
                  <a:ln w="900" cmpd="sng">
                    <a:solidFill>
                      <a:srgbClr val="FF6600"/>
                    </a:solidFill>
                    <a:prstDash val="solid"/>
                  </a:ln>
                  <a:solidFill>
                    <a:srgbClr val="FF6600"/>
                  </a:solidFill>
                  <a:effectLst>
                    <a:outerShdw blurRad="50800" dist="38100" dir="2700000" algn="tl" rotWithShape="0">
                      <a:srgbClr val="FF6600">
                        <a:alpha val="43000"/>
                      </a:srgbClr>
                    </a:outerShdw>
                  </a:effectLst>
                  <a:latin typeface="Handwriting - Dakota"/>
                  <a:cs typeface="Handwriting - Dakota"/>
                </a:rPr>
                <a:t>Outline</a:t>
              </a:r>
              <a:endParaRPr lang="en-US" sz="3800" dirty="0">
                <a:ln w="900" cmpd="sng">
                  <a:solidFill>
                    <a:srgbClr val="FF6600"/>
                  </a:solidFill>
                  <a:prstDash val="solid"/>
                </a:ln>
                <a:solidFill>
                  <a:srgbClr val="FF6600"/>
                </a:solidFill>
                <a:effectLst>
                  <a:outerShdw blurRad="50800" dist="38100" dir="2700000" algn="tl" rotWithShape="0">
                    <a:srgbClr val="FF6600">
                      <a:alpha val="43000"/>
                    </a:srgbClr>
                  </a:outerShdw>
                </a:effectLst>
                <a:latin typeface="Handwriting - Dakota"/>
                <a:cs typeface="Handwriting - Dakota"/>
              </a:endParaRPr>
            </a:p>
          </p:txBody>
        </p:sp>
        <p:sp>
          <p:nvSpPr>
            <p:cNvPr id="8" name="Freeform 7"/>
            <p:cNvSpPr/>
            <p:nvPr/>
          </p:nvSpPr>
          <p:spPr>
            <a:xfrm rot="400425">
              <a:off x="4296919" y="990367"/>
              <a:ext cx="4764753" cy="557793"/>
            </a:xfrm>
            <a:custGeom>
              <a:avLst/>
              <a:gdLst>
                <a:gd name="connsiteX0" fmla="*/ 0 w 4764753"/>
                <a:gd name="connsiteY0" fmla="*/ 557793 h 557793"/>
                <a:gd name="connsiteX1" fmla="*/ 4644847 w 4764753"/>
                <a:gd name="connsiteY1" fmla="*/ 1151 h 557793"/>
                <a:gd name="connsiteX2" fmla="*/ 3496683 w 4764753"/>
                <a:gd name="connsiteY2" fmla="*/ 401237 h 557793"/>
                <a:gd name="connsiteX3" fmla="*/ 3496683 w 4764753"/>
                <a:gd name="connsiteY3" fmla="*/ 401237 h 557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4753" h="557793">
                  <a:moveTo>
                    <a:pt x="0" y="557793"/>
                  </a:moveTo>
                  <a:cubicBezTo>
                    <a:pt x="2031033" y="292518"/>
                    <a:pt x="4062066" y="27244"/>
                    <a:pt x="4644847" y="1151"/>
                  </a:cubicBezTo>
                  <a:cubicBezTo>
                    <a:pt x="5227628" y="-24942"/>
                    <a:pt x="3496683" y="401237"/>
                    <a:pt x="3496683" y="401237"/>
                  </a:cubicBezTo>
                  <a:lnTo>
                    <a:pt x="3496683" y="401237"/>
                  </a:lnTo>
                </a:path>
              </a:pathLst>
            </a:custGeom>
            <a:ln cap="rnd">
              <a:gradFill flip="none" rotWithShape="1">
                <a:gsLst>
                  <a:gs pos="99000">
                    <a:srgbClr val="FF6600"/>
                  </a:gs>
                  <a:gs pos="0">
                    <a:srgbClr val="FFFFFF"/>
                  </a:gs>
                </a:gsLst>
                <a:lin ang="0" scaled="1"/>
                <a:tileRect/>
              </a:gradFill>
              <a:round/>
              <a:tailEnd type="oval"/>
            </a:ln>
            <a:effectLst>
              <a:outerShdw blurRad="1270000" dist="20000" dir="5400000" sx="117000" sy="117000" rotWithShape="0">
                <a:schemeClr val="accent4">
                  <a:alpha val="38000"/>
                </a:scheme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6560336" y="1912950"/>
            <a:ext cx="2189176" cy="4373537"/>
            <a:chOff x="6372200" y="2577208"/>
            <a:chExt cx="2153274" cy="4122658"/>
          </a:xfrm>
        </p:grpSpPr>
        <p:pic>
          <p:nvPicPr>
            <p:cNvPr id="9" name="Picture 8" descr="looping_waves.jp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372200" y="2577208"/>
              <a:ext cx="1944944" cy="4005064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0" name="Rectangle 9"/>
            <p:cNvSpPr/>
            <p:nvPr/>
          </p:nvSpPr>
          <p:spPr>
            <a:xfrm rot="20963202">
              <a:off x="7337241" y="6453645"/>
              <a:ext cx="1188233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/>
                <a:t>Creativity103.com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996335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7355" y="2179400"/>
            <a:ext cx="7445008" cy="4645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3151" y="1343238"/>
            <a:ext cx="7401617" cy="1400746"/>
          </a:xfrm>
          <a:noFill/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n-US" sz="1800" dirty="0" smtClean="0">
                <a:latin typeface="Didot"/>
                <a:cs typeface="Didot"/>
              </a:rPr>
              <a:t>Polarized </a:t>
            </a:r>
            <a:r>
              <a:rPr lang="en-US" sz="1800" dirty="0">
                <a:latin typeface="Didot"/>
                <a:cs typeface="Didot"/>
              </a:rPr>
              <a:t>Electrons for Polarized </a:t>
            </a:r>
            <a:r>
              <a:rPr lang="en-US" sz="1800" dirty="0" smtClean="0">
                <a:latin typeface="Didot"/>
                <a:cs typeface="Didot"/>
              </a:rPr>
              <a:t>Positrons (</a:t>
            </a:r>
            <a:r>
              <a:rPr lang="en-US" sz="1800" dirty="0" err="1" smtClean="0">
                <a:latin typeface="Didot"/>
                <a:cs typeface="Didot"/>
              </a:rPr>
              <a:t>PEPPo</a:t>
            </a:r>
            <a:r>
              <a:rPr lang="en-US" sz="1800" dirty="0" smtClean="0">
                <a:latin typeface="Didot"/>
                <a:cs typeface="Didot"/>
              </a:rPr>
              <a:t>) </a:t>
            </a:r>
            <a:r>
              <a:rPr lang="en-US" sz="1800" dirty="0" smtClean="0">
                <a:solidFill>
                  <a:srgbClr val="000000"/>
                </a:solidFill>
                <a:latin typeface="Didot"/>
                <a:cs typeface="Didot"/>
              </a:rPr>
              <a:t>experiment is placed in the CEBAF injector at the Jefferson                                             Lab. (USA)     											     </a:t>
            </a:r>
            <a:endParaRPr lang="fr-FR" sz="1800" dirty="0" smtClean="0">
              <a:latin typeface="Didot"/>
              <a:cs typeface="Didot"/>
            </a:endParaRPr>
          </a:p>
        </p:txBody>
      </p:sp>
      <p:pic>
        <p:nvPicPr>
          <p:cNvPr id="5" name="Picture 4" descr="Screen shot 2012-03-31 at 6.08.09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778" y="5168106"/>
            <a:ext cx="4788024" cy="804049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308178" y="247335"/>
            <a:ext cx="8567231" cy="1300825"/>
            <a:chOff x="494441" y="247335"/>
            <a:chExt cx="8567231" cy="1300825"/>
          </a:xfrm>
        </p:grpSpPr>
        <p:sp>
          <p:nvSpPr>
            <p:cNvPr id="8" name="Title 3"/>
            <p:cNvSpPr txBox="1">
              <a:spLocks/>
            </p:cNvSpPr>
            <p:nvPr/>
          </p:nvSpPr>
          <p:spPr>
            <a:xfrm>
              <a:off x="494441" y="247335"/>
              <a:ext cx="8155118" cy="936104"/>
            </a:xfrm>
            <a:prstGeom prst="rect">
              <a:avLst/>
            </a:prstGeom>
            <a:ln>
              <a:noFill/>
            </a:ln>
          </p:spPr>
          <p:txBody>
            <a:bodyPr vert="horz" lIns="91440" tIns="45720" rIns="91440" bIns="45720" rtlCol="0" anchor="ctr">
              <a:norm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3800" dirty="0" smtClean="0">
                  <a:ln w="900" cmpd="sng">
                    <a:solidFill>
                      <a:srgbClr val="FF6600"/>
                    </a:solidFill>
                    <a:prstDash val="solid"/>
                  </a:ln>
                  <a:solidFill>
                    <a:srgbClr val="FF6600"/>
                  </a:solidFill>
                  <a:effectLst>
                    <a:outerShdw blurRad="50800" dist="38100" dir="2700000" algn="tl" rotWithShape="0">
                      <a:srgbClr val="FF6600">
                        <a:alpha val="43000"/>
                      </a:srgbClr>
                    </a:outerShdw>
                  </a:effectLst>
                  <a:latin typeface="Handwriting - Dakota"/>
                  <a:cs typeface="Handwriting - Dakota"/>
                </a:rPr>
                <a:t>The </a:t>
              </a:r>
              <a:r>
                <a:rPr lang="en-US" sz="3800" dirty="0" err="1" smtClean="0">
                  <a:ln w="900" cmpd="sng">
                    <a:solidFill>
                      <a:srgbClr val="FF6600"/>
                    </a:solidFill>
                    <a:prstDash val="solid"/>
                  </a:ln>
                  <a:solidFill>
                    <a:srgbClr val="FF6600"/>
                  </a:solidFill>
                  <a:effectLst>
                    <a:outerShdw blurRad="50800" dist="38100" dir="2700000" algn="tl" rotWithShape="0">
                      <a:srgbClr val="FF6600">
                        <a:alpha val="43000"/>
                      </a:srgbClr>
                    </a:outerShdw>
                  </a:effectLst>
                  <a:latin typeface="Handwriting - Dakota"/>
                  <a:cs typeface="Handwriting - Dakota"/>
                </a:rPr>
                <a:t>PEPPo</a:t>
              </a:r>
              <a:r>
                <a:rPr lang="en-US" sz="3800" dirty="0" smtClean="0">
                  <a:ln w="900" cmpd="sng">
                    <a:solidFill>
                      <a:srgbClr val="FF6600"/>
                    </a:solidFill>
                    <a:prstDash val="solid"/>
                  </a:ln>
                  <a:solidFill>
                    <a:srgbClr val="FF6600"/>
                  </a:solidFill>
                  <a:effectLst>
                    <a:outerShdw blurRad="50800" dist="38100" dir="2700000" algn="tl" rotWithShape="0">
                      <a:srgbClr val="FF6600">
                        <a:alpha val="43000"/>
                      </a:srgbClr>
                    </a:outerShdw>
                  </a:effectLst>
                  <a:latin typeface="Handwriting - Dakota"/>
                  <a:cs typeface="Handwriting - Dakota"/>
                </a:rPr>
                <a:t> experiment</a:t>
              </a:r>
              <a:endParaRPr lang="en-US" sz="3800" dirty="0">
                <a:ln w="900" cmpd="sng">
                  <a:solidFill>
                    <a:srgbClr val="FF6600"/>
                  </a:solidFill>
                  <a:prstDash val="solid"/>
                </a:ln>
                <a:solidFill>
                  <a:srgbClr val="FF6600"/>
                </a:solidFill>
                <a:effectLst>
                  <a:outerShdw blurRad="50800" dist="38100" dir="2700000" algn="tl" rotWithShape="0">
                    <a:srgbClr val="FF6600">
                      <a:alpha val="43000"/>
                    </a:srgbClr>
                  </a:outerShdw>
                </a:effectLst>
                <a:latin typeface="Handwriting - Dakota"/>
                <a:cs typeface="Handwriting - Dakota"/>
              </a:endParaRPr>
            </a:p>
          </p:txBody>
        </p:sp>
        <p:sp>
          <p:nvSpPr>
            <p:cNvPr id="9" name="Freeform 8"/>
            <p:cNvSpPr/>
            <p:nvPr/>
          </p:nvSpPr>
          <p:spPr>
            <a:xfrm rot="400425">
              <a:off x="4296919" y="990367"/>
              <a:ext cx="4764753" cy="557793"/>
            </a:xfrm>
            <a:custGeom>
              <a:avLst/>
              <a:gdLst>
                <a:gd name="connsiteX0" fmla="*/ 0 w 4764753"/>
                <a:gd name="connsiteY0" fmla="*/ 557793 h 557793"/>
                <a:gd name="connsiteX1" fmla="*/ 4644847 w 4764753"/>
                <a:gd name="connsiteY1" fmla="*/ 1151 h 557793"/>
                <a:gd name="connsiteX2" fmla="*/ 3496683 w 4764753"/>
                <a:gd name="connsiteY2" fmla="*/ 401237 h 557793"/>
                <a:gd name="connsiteX3" fmla="*/ 3496683 w 4764753"/>
                <a:gd name="connsiteY3" fmla="*/ 401237 h 557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4753" h="557793">
                  <a:moveTo>
                    <a:pt x="0" y="557793"/>
                  </a:moveTo>
                  <a:cubicBezTo>
                    <a:pt x="2031033" y="292518"/>
                    <a:pt x="4062066" y="27244"/>
                    <a:pt x="4644847" y="1151"/>
                  </a:cubicBezTo>
                  <a:cubicBezTo>
                    <a:pt x="5227628" y="-24942"/>
                    <a:pt x="3496683" y="401237"/>
                    <a:pt x="3496683" y="401237"/>
                  </a:cubicBezTo>
                  <a:lnTo>
                    <a:pt x="3496683" y="401237"/>
                  </a:lnTo>
                </a:path>
              </a:pathLst>
            </a:custGeom>
            <a:ln cap="rnd">
              <a:gradFill flip="none" rotWithShape="1">
                <a:gsLst>
                  <a:gs pos="99000">
                    <a:srgbClr val="FF6600"/>
                  </a:gs>
                  <a:gs pos="0">
                    <a:srgbClr val="FFFFFF"/>
                  </a:gs>
                </a:gsLst>
                <a:lin ang="0" scaled="1"/>
                <a:tileRect/>
              </a:gradFill>
              <a:round/>
              <a:tailEnd type="oval"/>
            </a:ln>
            <a:effectLst>
              <a:outerShdw blurRad="1270000" dist="20000" dir="5400000" sx="117000" sy="117000" rotWithShape="0">
                <a:schemeClr val="accent4">
                  <a:alpha val="38000"/>
                </a:scheme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extBox 1"/>
          <p:cNvSpPr txBox="1"/>
          <p:nvPr/>
        </p:nvSpPr>
        <p:spPr>
          <a:xfrm rot="21215368">
            <a:off x="4845610" y="1870629"/>
            <a:ext cx="3909906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Didot"/>
                <a:cs typeface="Didot"/>
              </a:rPr>
              <a:t>Main CEBAF injector beam line</a:t>
            </a:r>
            <a:endParaRPr lang="en-US" sz="1400" b="1" dirty="0">
              <a:latin typeface="Didot"/>
              <a:cs typeface="Dido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44646" y="2968995"/>
            <a:ext cx="2137500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 smtClean="0">
                <a:latin typeface="Didot"/>
                <a:cs typeface="Didot"/>
              </a:rPr>
              <a:t>PEPPo</a:t>
            </a:r>
            <a:r>
              <a:rPr lang="en-US" sz="1400" b="1" dirty="0" smtClean="0">
                <a:latin typeface="Didot"/>
                <a:cs typeface="Didot"/>
              </a:rPr>
              <a:t> </a:t>
            </a:r>
            <a:r>
              <a:rPr lang="en-US" sz="1400" b="1" dirty="0" err="1" smtClean="0">
                <a:latin typeface="Didot"/>
                <a:cs typeface="Didot"/>
              </a:rPr>
              <a:t>Beamline</a:t>
            </a:r>
            <a:endParaRPr lang="en-US" sz="1400" b="1" dirty="0">
              <a:latin typeface="Didot"/>
              <a:cs typeface="Didot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4350747" y="2602951"/>
            <a:ext cx="3506489" cy="882622"/>
            <a:chOff x="4350747" y="2602951"/>
            <a:chExt cx="3506489" cy="882622"/>
          </a:xfrm>
        </p:grpSpPr>
        <p:sp>
          <p:nvSpPr>
            <p:cNvPr id="14" name="TextBox 13"/>
            <p:cNvSpPr txBox="1"/>
            <p:nvPr/>
          </p:nvSpPr>
          <p:spPr>
            <a:xfrm>
              <a:off x="4965745" y="2602951"/>
              <a:ext cx="2891491" cy="369332"/>
            </a:xfrm>
            <a:prstGeom prst="rect">
              <a:avLst/>
            </a:prstGeom>
            <a:solidFill>
              <a:srgbClr val="FFFFFF"/>
            </a:solidFill>
            <a:ln w="28575" cmpd="sng">
              <a:solidFill>
                <a:srgbClr val="FF66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FF6600"/>
                  </a:solidFill>
                </a:rPr>
                <a:t>e</a:t>
              </a:r>
              <a:r>
                <a:rPr lang="en-US" dirty="0" smtClean="0">
                  <a:solidFill>
                    <a:srgbClr val="FF6600"/>
                  </a:solidFill>
                </a:rPr>
                <a:t>+ PRODUCTION TARGET</a:t>
              </a:r>
              <a:endParaRPr lang="en-US" dirty="0">
                <a:solidFill>
                  <a:srgbClr val="FF6600"/>
                </a:solidFill>
              </a:endParaRPr>
            </a:p>
          </p:txBody>
        </p:sp>
        <p:sp>
          <p:nvSpPr>
            <p:cNvPr id="4" name="Oval 3"/>
            <p:cNvSpPr/>
            <p:nvPr/>
          </p:nvSpPr>
          <p:spPr>
            <a:xfrm>
              <a:off x="4350747" y="2620935"/>
              <a:ext cx="851233" cy="864638"/>
            </a:xfrm>
            <a:prstGeom prst="ellipse">
              <a:avLst/>
            </a:prstGeom>
            <a:noFill/>
            <a:ln w="28575" cmpd="sng">
              <a:solidFill>
                <a:srgbClr val="FF66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4798443" y="3112793"/>
            <a:ext cx="3410082" cy="1411170"/>
            <a:chOff x="3947210" y="2349510"/>
            <a:chExt cx="3410082" cy="1411170"/>
          </a:xfrm>
        </p:grpSpPr>
        <p:sp>
          <p:nvSpPr>
            <p:cNvPr id="17" name="TextBox 16"/>
            <p:cNvSpPr txBox="1"/>
            <p:nvPr/>
          </p:nvSpPr>
          <p:spPr>
            <a:xfrm>
              <a:off x="4465801" y="2602951"/>
              <a:ext cx="2891491" cy="646331"/>
            </a:xfrm>
            <a:prstGeom prst="rect">
              <a:avLst/>
            </a:prstGeom>
            <a:solidFill>
              <a:srgbClr val="FFFFFF"/>
            </a:solidFill>
            <a:ln w="28575" cmpd="sng">
              <a:solidFill>
                <a:srgbClr val="008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008000"/>
                  </a:solidFill>
                </a:rPr>
                <a:t>Spectrometer for</a:t>
              </a:r>
            </a:p>
            <a:p>
              <a:pPr algn="ctr"/>
              <a:r>
                <a:rPr lang="en-US" dirty="0" smtClean="0">
                  <a:solidFill>
                    <a:srgbClr val="008000"/>
                  </a:solidFill>
                </a:rPr>
                <a:t>MOMENTUM SELECTION</a:t>
              </a:r>
              <a:endParaRPr lang="en-US" dirty="0">
                <a:solidFill>
                  <a:srgbClr val="008000"/>
                </a:solidFill>
              </a:endParaRPr>
            </a:p>
          </p:txBody>
        </p:sp>
        <p:sp>
          <p:nvSpPr>
            <p:cNvPr id="18" name="Oval 17"/>
            <p:cNvSpPr/>
            <p:nvPr/>
          </p:nvSpPr>
          <p:spPr>
            <a:xfrm rot="1564998">
              <a:off x="3947210" y="2349510"/>
              <a:ext cx="466452" cy="1411170"/>
            </a:xfrm>
            <a:prstGeom prst="ellipse">
              <a:avLst/>
            </a:prstGeom>
            <a:noFill/>
            <a:ln w="28575" cmpd="sng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5551373" y="4170587"/>
            <a:ext cx="2891491" cy="2371257"/>
            <a:chOff x="3947210" y="1813049"/>
            <a:chExt cx="2891491" cy="2371257"/>
          </a:xfrm>
        </p:grpSpPr>
        <p:sp>
          <p:nvSpPr>
            <p:cNvPr id="21" name="Oval 20"/>
            <p:cNvSpPr/>
            <p:nvPr/>
          </p:nvSpPr>
          <p:spPr>
            <a:xfrm rot="1564998">
              <a:off x="4312475" y="1813049"/>
              <a:ext cx="1957609" cy="1906060"/>
            </a:xfrm>
            <a:prstGeom prst="ellipse">
              <a:avLst/>
            </a:prstGeom>
            <a:noFill/>
            <a:ln w="28575" cmpd="sng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947210" y="3537975"/>
              <a:ext cx="2891491" cy="646331"/>
            </a:xfrm>
            <a:prstGeom prst="rect">
              <a:avLst/>
            </a:prstGeom>
            <a:solidFill>
              <a:srgbClr val="FFFFFF"/>
            </a:solidFill>
            <a:ln w="28575" cmpd="sng">
              <a:solidFill>
                <a:srgbClr val="0000FF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0000FF"/>
                  </a:solidFill>
                </a:rPr>
                <a:t>Compton transmission POLARIMETER</a:t>
              </a:r>
              <a:endParaRPr lang="en-US" dirty="0">
                <a:solidFill>
                  <a:srgbClr val="0000FF"/>
                </a:solidFill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343151" y="5944838"/>
            <a:ext cx="48588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Talk: </a:t>
            </a:r>
            <a:r>
              <a:rPr lang="en-US" sz="1400" dirty="0" err="1" smtClean="0"/>
              <a:t>J.Grames</a:t>
            </a:r>
            <a:r>
              <a:rPr lang="en-US" sz="1400" dirty="0" smtClean="0"/>
              <a:t> - </a:t>
            </a:r>
            <a:r>
              <a:rPr lang="en-US" sz="1400" dirty="0" err="1" smtClean="0"/>
              <a:t>PEPPo</a:t>
            </a:r>
            <a:r>
              <a:rPr lang="en-US" sz="1400" dirty="0" smtClean="0"/>
              <a:t> Status</a:t>
            </a:r>
            <a:r>
              <a:rPr lang="en-US" sz="1400" dirty="0"/>
              <a:t>, preliminary </a:t>
            </a:r>
            <a:r>
              <a:rPr lang="en-US" sz="1400" dirty="0" smtClean="0"/>
              <a:t>measurements – Tuesday (04/Sept)</a:t>
            </a:r>
            <a:endParaRPr lang="en-US" sz="1400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</a:t>
            </a:r>
            <a:r>
              <a:rPr lang="en-US" dirty="0" err="1" smtClean="0"/>
              <a:t>Fanchini</a:t>
            </a:r>
            <a:r>
              <a:rPr lang="en-US" dirty="0" smtClean="0"/>
              <a:t> -</a:t>
            </a:r>
            <a:r>
              <a:rPr lang="en-US" dirty="0" err="1" smtClean="0"/>
              <a:t>Posipol</a:t>
            </a:r>
            <a:r>
              <a:rPr lang="en-US" dirty="0" smtClean="0"/>
              <a:t> 2012-</a:t>
            </a:r>
            <a:endParaRPr lang="en-US" dirty="0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BB616-A476-994E-8AB6-E6994EAAA828}" type="slidenum">
              <a:rPr lang="en-US" smtClean="0"/>
              <a:t>3</a:t>
            </a:fld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553582" y="3502200"/>
            <a:ext cx="3515221" cy="1661993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Didot"/>
                <a:cs typeface="Didot"/>
              </a:rPr>
              <a:t>The aim:</a:t>
            </a:r>
            <a:endParaRPr lang="en-US" dirty="0">
              <a:latin typeface="Didot"/>
              <a:cs typeface="Didot"/>
            </a:endParaRPr>
          </a:p>
          <a:p>
            <a:pPr marL="285750" indent="-285750">
              <a:buFontTx/>
              <a:buChar char="-"/>
            </a:pPr>
            <a:r>
              <a:rPr lang="en-US" dirty="0" smtClean="0">
                <a:latin typeface="Didot"/>
                <a:cs typeface="Didot"/>
              </a:rPr>
              <a:t>Produce pol. e</a:t>
            </a:r>
            <a:r>
              <a:rPr lang="en-US" baseline="30000" dirty="0" smtClean="0">
                <a:latin typeface="Didot"/>
                <a:cs typeface="Didot"/>
              </a:rPr>
              <a:t>+</a:t>
            </a:r>
            <a:r>
              <a:rPr lang="en-US" dirty="0" smtClean="0">
                <a:latin typeface="Didot"/>
                <a:cs typeface="Didot"/>
              </a:rPr>
              <a:t> </a:t>
            </a:r>
            <a:r>
              <a:rPr lang="en-US" dirty="0">
                <a:latin typeface="Didot"/>
                <a:cs typeface="Didot"/>
              </a:rPr>
              <a:t>from highly polarized e</a:t>
            </a:r>
            <a:r>
              <a:rPr lang="en-US" baseline="30000" dirty="0">
                <a:latin typeface="Didot"/>
                <a:cs typeface="Didot"/>
              </a:rPr>
              <a:t>-</a:t>
            </a:r>
            <a:r>
              <a:rPr lang="en-US" dirty="0">
                <a:latin typeface="Didot"/>
                <a:cs typeface="Didot"/>
              </a:rPr>
              <a:t>: 85</a:t>
            </a:r>
            <a:r>
              <a:rPr lang="en-US" dirty="0" smtClean="0">
                <a:latin typeface="Didot"/>
                <a:cs typeface="Didot"/>
              </a:rPr>
              <a:t>%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latin typeface="Didot"/>
                <a:cs typeface="Didot"/>
              </a:rPr>
              <a:t>e</a:t>
            </a:r>
            <a:r>
              <a:rPr lang="en-US" baseline="30000" dirty="0" smtClean="0">
                <a:latin typeface="Didot"/>
                <a:cs typeface="Didot"/>
              </a:rPr>
              <a:t>- </a:t>
            </a:r>
            <a:r>
              <a:rPr lang="en-US" dirty="0" smtClean="0">
                <a:latin typeface="Didot"/>
                <a:cs typeface="Didot"/>
              </a:rPr>
              <a:t>beam momentum: ~8MeV/c</a:t>
            </a:r>
            <a:endParaRPr lang="en-US" baseline="30000" dirty="0">
              <a:latin typeface="Didot"/>
              <a:cs typeface="Didot"/>
            </a:endParaRPr>
          </a:p>
          <a:p>
            <a:pPr marL="285750" indent="-285750">
              <a:buFontTx/>
              <a:buChar char="-"/>
            </a:pPr>
            <a:endParaRPr lang="en-US" baseline="30000" dirty="0" smtClean="0">
              <a:latin typeface="Didot"/>
              <a:cs typeface="Didot"/>
            </a:endParaRPr>
          </a:p>
          <a:p>
            <a:pPr algn="ctr"/>
            <a:r>
              <a:rPr lang="en-US" b="1" u="sng" dirty="0" smtClean="0">
                <a:latin typeface="Didot"/>
                <a:cs typeface="Didot"/>
              </a:rPr>
              <a:t>3</a:t>
            </a:r>
            <a:r>
              <a:rPr lang="en-US" b="1" u="sng" dirty="0">
                <a:latin typeface="Didot"/>
                <a:cs typeface="Didot"/>
              </a:rPr>
              <a:t>-7 MeV/c e</a:t>
            </a:r>
            <a:r>
              <a:rPr lang="en-US" b="1" u="sng" baseline="30000" dirty="0" smtClean="0">
                <a:latin typeface="Didot"/>
                <a:cs typeface="Didot"/>
              </a:rPr>
              <a:t>+ </a:t>
            </a:r>
            <a:r>
              <a:rPr lang="en-US" b="1" u="sng" dirty="0" smtClean="0">
                <a:latin typeface="Didot"/>
                <a:cs typeface="Didot"/>
              </a:rPr>
              <a:t>momentum </a:t>
            </a:r>
            <a:r>
              <a:rPr lang="en-US" b="1" u="sng" dirty="0">
                <a:latin typeface="Didot"/>
                <a:cs typeface="Didot"/>
              </a:rPr>
              <a:t>range</a:t>
            </a:r>
            <a:endParaRPr lang="en-US" b="1" u="sng" dirty="0">
              <a:solidFill>
                <a:srgbClr val="000000"/>
              </a:solidFill>
              <a:latin typeface="Didot"/>
              <a:cs typeface="Didot"/>
            </a:endParaRPr>
          </a:p>
        </p:txBody>
      </p:sp>
    </p:spTree>
    <p:extLst>
      <p:ext uri="{BB962C8B-B14F-4D97-AF65-F5344CB8AC3E}">
        <p14:creationId xmlns:p14="http://schemas.microsoft.com/office/powerpoint/2010/main" val="8769588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76593035"/>
              </p:ext>
            </p:extLst>
          </p:nvPr>
        </p:nvGraphicFramePr>
        <p:xfrm>
          <a:off x="803275" y="5192713"/>
          <a:ext cx="4168775" cy="1041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7" name="Equation" r:id="rId3" imgW="1600200" imgH="444500" progId="Equation.3">
                  <p:embed/>
                </p:oleObj>
              </mc:Choice>
              <mc:Fallback>
                <p:oleObj name="Equation" r:id="rId3" imgW="1600200" imgH="4445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03275" y="5192713"/>
                        <a:ext cx="4168775" cy="1041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567948" y="1523904"/>
            <a:ext cx="8229600" cy="373856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1800" dirty="0" smtClean="0">
                <a:latin typeface="Didot"/>
                <a:cs typeface="Didot"/>
              </a:rPr>
              <a:t>Positron polarization is </a:t>
            </a:r>
            <a:r>
              <a:rPr lang="en-US" sz="1800" dirty="0">
                <a:latin typeface="Didot"/>
                <a:cs typeface="Didot"/>
              </a:rPr>
              <a:t>obtained with a </a:t>
            </a:r>
            <a:r>
              <a:rPr lang="en-US" sz="1800" dirty="0" smtClean="0">
                <a:latin typeface="Didot"/>
                <a:cs typeface="Didot"/>
              </a:rPr>
              <a:t>2-step </a:t>
            </a:r>
            <a:r>
              <a:rPr lang="en-US" sz="1800" dirty="0">
                <a:latin typeface="Didot"/>
                <a:cs typeface="Didot"/>
              </a:rPr>
              <a:t>analysis obtained with independent measurements:</a:t>
            </a:r>
          </a:p>
          <a:p>
            <a:pPr marL="0" indent="0" algn="ctr">
              <a:buNone/>
            </a:pPr>
            <a:r>
              <a:rPr lang="en-US" sz="1800" b="1" i="1" dirty="0">
                <a:solidFill>
                  <a:srgbClr val="FF6600"/>
                </a:solidFill>
                <a:latin typeface="Didot"/>
                <a:cs typeface="Didot"/>
              </a:rPr>
              <a:t>Electron  and Positron </a:t>
            </a:r>
            <a:r>
              <a:rPr lang="en-US" sz="1800" b="1" i="1" dirty="0" smtClean="0">
                <a:solidFill>
                  <a:srgbClr val="FF6600"/>
                </a:solidFill>
                <a:latin typeface="Didot"/>
                <a:cs typeface="Didot"/>
              </a:rPr>
              <a:t>measurements</a:t>
            </a:r>
            <a:endParaRPr lang="en-US" sz="1800" b="1" i="1" dirty="0">
              <a:solidFill>
                <a:srgbClr val="FF6600"/>
              </a:solidFill>
              <a:latin typeface="Didot"/>
              <a:cs typeface="Didot"/>
            </a:endParaRPr>
          </a:p>
          <a:p>
            <a:pPr marL="0" indent="0">
              <a:buNone/>
            </a:pPr>
            <a:r>
              <a:rPr lang="en-US" sz="1800" dirty="0" smtClean="0">
                <a:latin typeface="Didot"/>
                <a:cs typeface="Didot"/>
              </a:rPr>
              <a:t>Physics </a:t>
            </a:r>
            <a:r>
              <a:rPr lang="en-US" sz="1800" dirty="0">
                <a:latin typeface="Didot"/>
                <a:cs typeface="Didot"/>
              </a:rPr>
              <a:t>processes:</a:t>
            </a:r>
          </a:p>
          <a:p>
            <a:r>
              <a:rPr lang="en-US" sz="1800" i="1" dirty="0" smtClean="0">
                <a:latin typeface="Didot"/>
                <a:cs typeface="Didot"/>
              </a:rPr>
              <a:t>Bremsstrahlung</a:t>
            </a:r>
            <a:r>
              <a:rPr lang="en-US" sz="1800" i="1" dirty="0">
                <a:latin typeface="Didot"/>
                <a:cs typeface="Didot"/>
              </a:rPr>
              <a:t>:</a:t>
            </a:r>
            <a:r>
              <a:rPr lang="en-US" sz="1800" dirty="0">
                <a:latin typeface="Didot"/>
                <a:cs typeface="Didot"/>
              </a:rPr>
              <a:t> conversion of longitudinally polarized e</a:t>
            </a:r>
            <a:r>
              <a:rPr lang="en-US" sz="1800" baseline="30000" dirty="0" smtClean="0">
                <a:latin typeface="Didot"/>
                <a:cs typeface="Didot"/>
              </a:rPr>
              <a:t>-/+</a:t>
            </a:r>
            <a:r>
              <a:rPr lang="en-US" sz="1800" dirty="0" smtClean="0">
                <a:latin typeface="Didot"/>
                <a:cs typeface="Didot"/>
              </a:rPr>
              <a:t> </a:t>
            </a:r>
            <a:r>
              <a:rPr lang="en-US" sz="1800" dirty="0">
                <a:latin typeface="Didot"/>
                <a:cs typeface="Didot"/>
              </a:rPr>
              <a:t>into polarized </a:t>
            </a:r>
            <a:r>
              <a:rPr lang="en-US" sz="1800" dirty="0" smtClean="0">
                <a:latin typeface="Didot"/>
                <a:cs typeface="Didot"/>
              </a:rPr>
              <a:t>photons in the reconversion target</a:t>
            </a:r>
          </a:p>
          <a:p>
            <a:r>
              <a:rPr lang="en-US" sz="1800" i="1" dirty="0" smtClean="0">
                <a:latin typeface="Didot"/>
                <a:cs typeface="Didot"/>
              </a:rPr>
              <a:t>Compton</a:t>
            </a:r>
            <a:r>
              <a:rPr lang="en-US" sz="1800" i="1" dirty="0">
                <a:latin typeface="Didot"/>
                <a:cs typeface="Didot"/>
              </a:rPr>
              <a:t>:</a:t>
            </a:r>
            <a:r>
              <a:rPr lang="en-US" sz="1800" dirty="0">
                <a:latin typeface="Didot"/>
                <a:cs typeface="Didot"/>
              </a:rPr>
              <a:t> transmission of polarized photons through a magnetized iron </a:t>
            </a:r>
            <a:r>
              <a:rPr lang="en-US" sz="1800" dirty="0" smtClean="0">
                <a:latin typeface="Didot"/>
                <a:cs typeface="Didot"/>
              </a:rPr>
              <a:t>core</a:t>
            </a:r>
            <a:endParaRPr lang="en-US" sz="1800" dirty="0">
              <a:latin typeface="Didot"/>
              <a:cs typeface="Didot"/>
            </a:endParaRPr>
          </a:p>
          <a:p>
            <a:pPr marL="0" indent="0">
              <a:buNone/>
            </a:pPr>
            <a:r>
              <a:rPr lang="en-US" sz="1800" dirty="0" smtClean="0">
                <a:latin typeface="Didot"/>
                <a:cs typeface="Didot"/>
              </a:rPr>
              <a:t>Detection: </a:t>
            </a:r>
            <a:r>
              <a:rPr lang="en-US" sz="1800" i="1" dirty="0">
                <a:latin typeface="Didot"/>
                <a:cs typeface="Didot"/>
              </a:rPr>
              <a:t>Compton </a:t>
            </a:r>
            <a:r>
              <a:rPr lang="en-US" sz="1800" i="1" dirty="0" smtClean="0">
                <a:latin typeface="Didot"/>
                <a:cs typeface="Didot"/>
              </a:rPr>
              <a:t>calorimeter</a:t>
            </a:r>
          </a:p>
          <a:p>
            <a:pPr marL="0" indent="0">
              <a:buNone/>
            </a:pPr>
            <a:endParaRPr lang="en-US" sz="400" dirty="0" smtClean="0">
              <a:latin typeface="Didot"/>
              <a:cs typeface="Didot"/>
            </a:endParaRPr>
          </a:p>
          <a:p>
            <a:pPr marL="0" indent="0">
              <a:buNone/>
            </a:pPr>
            <a:r>
              <a:rPr lang="en-US" sz="1800" dirty="0" smtClean="0">
                <a:latin typeface="Didot"/>
                <a:cs typeface="Didot"/>
              </a:rPr>
              <a:t>The Compton absorption cross </a:t>
            </a:r>
            <a:r>
              <a:rPr lang="en-US" sz="1800" dirty="0" smtClean="0">
                <a:latin typeface="Didot"/>
                <a:cs typeface="Didot"/>
              </a:rPr>
              <a:t>section</a:t>
            </a:r>
            <a:r>
              <a:rPr lang="en-US" sz="1800" dirty="0">
                <a:latin typeface="Didot"/>
                <a:cs typeface="Didot"/>
              </a:rPr>
              <a:t>:</a:t>
            </a:r>
            <a:endParaRPr lang="en-US" sz="1800" dirty="0">
              <a:latin typeface="Didot"/>
              <a:cs typeface="Didot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308178" y="247335"/>
            <a:ext cx="8567231" cy="1300825"/>
            <a:chOff x="494441" y="247335"/>
            <a:chExt cx="8567231" cy="1300825"/>
          </a:xfrm>
        </p:grpSpPr>
        <p:sp>
          <p:nvSpPr>
            <p:cNvPr id="12" name="Title 3"/>
            <p:cNvSpPr txBox="1">
              <a:spLocks/>
            </p:cNvSpPr>
            <p:nvPr/>
          </p:nvSpPr>
          <p:spPr>
            <a:xfrm>
              <a:off x="494441" y="247335"/>
              <a:ext cx="8155118" cy="936104"/>
            </a:xfrm>
            <a:prstGeom prst="rect">
              <a:avLst/>
            </a:prstGeom>
            <a:ln>
              <a:noFill/>
            </a:ln>
          </p:spPr>
          <p:txBody>
            <a:bodyPr vert="horz" lIns="91440" tIns="45720" rIns="91440" bIns="45720" rtlCol="0" anchor="ctr">
              <a:norm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3800" dirty="0" smtClean="0">
                  <a:ln w="900" cmpd="sng">
                    <a:solidFill>
                      <a:srgbClr val="FF6600"/>
                    </a:solidFill>
                    <a:prstDash val="solid"/>
                  </a:ln>
                  <a:solidFill>
                    <a:srgbClr val="FF6600"/>
                  </a:solidFill>
                  <a:effectLst>
                    <a:outerShdw blurRad="50800" dist="38100" dir="2700000" algn="tl" rotWithShape="0">
                      <a:srgbClr val="FF6600">
                        <a:alpha val="43000"/>
                      </a:srgbClr>
                    </a:outerShdw>
                  </a:effectLst>
                  <a:latin typeface="Handwriting - Dakota"/>
                  <a:cs typeface="Handwriting - Dakota"/>
                </a:rPr>
                <a:t>Compton </a:t>
              </a:r>
              <a:r>
                <a:rPr lang="en-US" sz="3800" dirty="0" smtClean="0">
                  <a:ln w="900" cmpd="sng">
                    <a:solidFill>
                      <a:srgbClr val="FF6600"/>
                    </a:solidFill>
                    <a:prstDash val="solid"/>
                  </a:ln>
                  <a:solidFill>
                    <a:srgbClr val="FF6600"/>
                  </a:solidFill>
                  <a:effectLst>
                    <a:outerShdw blurRad="50800" dist="38100" dir="2700000" algn="tl" rotWithShape="0">
                      <a:srgbClr val="FF6600">
                        <a:alpha val="43000"/>
                      </a:srgbClr>
                    </a:outerShdw>
                  </a:effectLst>
                  <a:latin typeface="Handwriting - Dakota"/>
                  <a:cs typeface="Handwriting - Dakota"/>
                </a:rPr>
                <a:t>polarization</a:t>
              </a:r>
              <a:endParaRPr lang="en-US" sz="3800" dirty="0">
                <a:ln w="900" cmpd="sng">
                  <a:solidFill>
                    <a:srgbClr val="FF6600"/>
                  </a:solidFill>
                  <a:prstDash val="solid"/>
                </a:ln>
                <a:solidFill>
                  <a:srgbClr val="FF6600"/>
                </a:solidFill>
                <a:effectLst>
                  <a:outerShdw blurRad="50800" dist="38100" dir="2700000" algn="tl" rotWithShape="0">
                    <a:srgbClr val="FF6600">
                      <a:alpha val="43000"/>
                    </a:srgbClr>
                  </a:outerShdw>
                </a:effectLst>
                <a:latin typeface="Handwriting - Dakota"/>
                <a:cs typeface="Handwriting - Dakota"/>
              </a:endParaRPr>
            </a:p>
          </p:txBody>
        </p:sp>
        <p:sp>
          <p:nvSpPr>
            <p:cNvPr id="13" name="Freeform 12"/>
            <p:cNvSpPr/>
            <p:nvPr/>
          </p:nvSpPr>
          <p:spPr>
            <a:xfrm rot="400425">
              <a:off x="4296919" y="990367"/>
              <a:ext cx="4764753" cy="557793"/>
            </a:xfrm>
            <a:custGeom>
              <a:avLst/>
              <a:gdLst>
                <a:gd name="connsiteX0" fmla="*/ 0 w 4764753"/>
                <a:gd name="connsiteY0" fmla="*/ 557793 h 557793"/>
                <a:gd name="connsiteX1" fmla="*/ 4644847 w 4764753"/>
                <a:gd name="connsiteY1" fmla="*/ 1151 h 557793"/>
                <a:gd name="connsiteX2" fmla="*/ 3496683 w 4764753"/>
                <a:gd name="connsiteY2" fmla="*/ 401237 h 557793"/>
                <a:gd name="connsiteX3" fmla="*/ 3496683 w 4764753"/>
                <a:gd name="connsiteY3" fmla="*/ 401237 h 557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4753" h="557793">
                  <a:moveTo>
                    <a:pt x="0" y="557793"/>
                  </a:moveTo>
                  <a:cubicBezTo>
                    <a:pt x="2031033" y="292518"/>
                    <a:pt x="4062066" y="27244"/>
                    <a:pt x="4644847" y="1151"/>
                  </a:cubicBezTo>
                  <a:cubicBezTo>
                    <a:pt x="5227628" y="-24942"/>
                    <a:pt x="3496683" y="401237"/>
                    <a:pt x="3496683" y="401237"/>
                  </a:cubicBezTo>
                  <a:lnTo>
                    <a:pt x="3496683" y="401237"/>
                  </a:lnTo>
                </a:path>
              </a:pathLst>
            </a:custGeom>
            <a:ln cap="rnd">
              <a:gradFill flip="none" rotWithShape="1">
                <a:gsLst>
                  <a:gs pos="99000">
                    <a:srgbClr val="FF6600"/>
                  </a:gs>
                  <a:gs pos="0">
                    <a:srgbClr val="FFFFFF"/>
                  </a:gs>
                </a:gsLst>
                <a:lin ang="0" scaled="1"/>
                <a:tileRect/>
              </a:gradFill>
              <a:round/>
              <a:tailEnd type="oval"/>
            </a:ln>
            <a:effectLst>
              <a:outerShdw blurRad="1270000" dist="20000" dir="5400000" sx="117000" sy="117000" rotWithShape="0">
                <a:schemeClr val="accent4">
                  <a:alpha val="38000"/>
                </a:scheme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BB616-A476-994E-8AB6-E6994EAAA828}" type="slidenum">
              <a:rPr lang="en-US" smtClean="0"/>
              <a:t>4</a:t>
            </a:fld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561247" y="4890247"/>
            <a:ext cx="3236301" cy="1200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 err="1" smtClean="0">
                <a:latin typeface="Didot"/>
                <a:cs typeface="Didot"/>
              </a:rPr>
              <a:t>P</a:t>
            </a:r>
            <a:r>
              <a:rPr lang="en-US" sz="1400" b="1" baseline="-25000" dirty="0" err="1" smtClean="0">
                <a:latin typeface="Didot"/>
                <a:cs typeface="Didot"/>
              </a:rPr>
              <a:t>t</a:t>
            </a:r>
            <a:r>
              <a:rPr lang="en-US" sz="1400" dirty="0" smtClean="0">
                <a:latin typeface="Didot"/>
                <a:cs typeface="Didot"/>
              </a:rPr>
              <a:t> Target polarization</a:t>
            </a:r>
          </a:p>
          <a:p>
            <a:endParaRPr lang="en-US" sz="800" dirty="0" smtClean="0">
              <a:latin typeface="Didot"/>
              <a:cs typeface="Didot"/>
            </a:endParaRPr>
          </a:p>
          <a:p>
            <a:r>
              <a:rPr lang="en-US" sz="1400" b="1" dirty="0" smtClean="0">
                <a:latin typeface="Didot"/>
                <a:cs typeface="Didot"/>
              </a:rPr>
              <a:t>P</a:t>
            </a:r>
            <a:r>
              <a:rPr lang="en-US" sz="1400" b="1" baseline="-25000" dirty="0" smtClean="0">
                <a:latin typeface="Didot"/>
                <a:cs typeface="Didot"/>
              </a:rPr>
              <a:t>3</a:t>
            </a:r>
            <a:r>
              <a:rPr lang="en-US" sz="1400" dirty="0" smtClean="0">
                <a:latin typeface="Didot"/>
                <a:cs typeface="Didot"/>
              </a:rPr>
              <a:t> longitudinally polarization contrib.</a:t>
            </a:r>
          </a:p>
          <a:p>
            <a:endParaRPr lang="en-US" sz="800" dirty="0" smtClean="0">
              <a:latin typeface="Didot"/>
              <a:cs typeface="Didot"/>
            </a:endParaRPr>
          </a:p>
          <a:p>
            <a:r>
              <a:rPr lang="en-US" sz="1400" b="1" dirty="0" smtClean="0">
                <a:latin typeface="Didot"/>
                <a:cs typeface="Didot"/>
              </a:rPr>
              <a:t>A</a:t>
            </a:r>
            <a:r>
              <a:rPr lang="en-US" sz="1400" b="1" baseline="-25000" dirty="0" smtClean="0">
                <a:latin typeface="Didot"/>
                <a:cs typeface="Didot"/>
              </a:rPr>
              <a:t>3</a:t>
            </a:r>
            <a:r>
              <a:rPr lang="en-US" sz="1400" dirty="0" smtClean="0">
                <a:latin typeface="Didot"/>
                <a:cs typeface="Didot"/>
              </a:rPr>
              <a:t> </a:t>
            </a:r>
            <a:r>
              <a:rPr lang="en-US" sz="1400" dirty="0">
                <a:latin typeface="Didot"/>
                <a:cs typeface="Didot"/>
              </a:rPr>
              <a:t>A</a:t>
            </a:r>
            <a:r>
              <a:rPr lang="en-US" sz="1400" dirty="0" smtClean="0">
                <a:latin typeface="Didot"/>
                <a:cs typeface="Didot"/>
              </a:rPr>
              <a:t>nalyzing power </a:t>
            </a:r>
            <a:r>
              <a:rPr lang="en-US" sz="1400" dirty="0">
                <a:latin typeface="Didot"/>
                <a:cs typeface="Didot"/>
              </a:rPr>
              <a:t>of the Compton </a:t>
            </a:r>
            <a:r>
              <a:rPr lang="en-US" sz="1400" dirty="0" smtClean="0">
                <a:latin typeface="Didot"/>
                <a:cs typeface="Didot"/>
              </a:rPr>
              <a:t>scattering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1304414" y="4760487"/>
            <a:ext cx="3761798" cy="531180"/>
            <a:chOff x="1608683" y="2573227"/>
            <a:chExt cx="3761798" cy="531180"/>
          </a:xfrm>
        </p:grpSpPr>
        <p:sp>
          <p:nvSpPr>
            <p:cNvPr id="20" name="TextBox 19"/>
            <p:cNvSpPr txBox="1"/>
            <p:nvPr/>
          </p:nvSpPr>
          <p:spPr>
            <a:xfrm>
              <a:off x="1608683" y="2573227"/>
              <a:ext cx="376179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err="1" smtClean="0">
                  <a:latin typeface="Didot"/>
                  <a:cs typeface="Didot"/>
                </a:rPr>
                <a:t>Unpolarized</a:t>
              </a:r>
              <a:r>
                <a:rPr lang="en-US" sz="1400" dirty="0" smtClean="0">
                  <a:latin typeface="Didot"/>
                  <a:cs typeface="Didot"/>
                </a:rPr>
                <a:t> Compton cross section</a:t>
              </a:r>
              <a:endParaRPr lang="en-US" sz="1400" dirty="0">
                <a:latin typeface="Didot"/>
                <a:cs typeface="Didot"/>
              </a:endParaRPr>
            </a:p>
          </p:txBody>
        </p:sp>
        <p:cxnSp>
          <p:nvCxnSpPr>
            <p:cNvPr id="22" name="Straight Arrow Connector 21"/>
            <p:cNvCxnSpPr/>
            <p:nvPr/>
          </p:nvCxnSpPr>
          <p:spPr>
            <a:xfrm flipH="1">
              <a:off x="2851535" y="2870427"/>
              <a:ext cx="298066" cy="23398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428681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402643"/>
            <a:ext cx="8229600" cy="210957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 smtClean="0">
                <a:latin typeface="Didot"/>
                <a:cs typeface="Didot"/>
              </a:rPr>
              <a:t>The </a:t>
            </a:r>
            <a:r>
              <a:rPr lang="en-US" sz="1800" dirty="0">
                <a:latin typeface="Didot"/>
                <a:cs typeface="Didot"/>
              </a:rPr>
              <a:t>Compton absorption </a:t>
            </a:r>
            <a:r>
              <a:rPr lang="en-US" sz="1800" dirty="0" smtClean="0">
                <a:latin typeface="Didot"/>
                <a:cs typeface="Didot"/>
              </a:rPr>
              <a:t>is obtained </a:t>
            </a:r>
            <a:r>
              <a:rPr lang="en-US" sz="1800" dirty="0">
                <a:latin typeface="Didot"/>
                <a:cs typeface="Didot"/>
              </a:rPr>
              <a:t>c</a:t>
            </a:r>
            <a:r>
              <a:rPr lang="en-US" sz="1800" dirty="0" smtClean="0">
                <a:latin typeface="Didot"/>
                <a:cs typeface="Didot"/>
              </a:rPr>
              <a:t>ounting </a:t>
            </a:r>
            <a:r>
              <a:rPr lang="en-US" sz="1800" dirty="0">
                <a:latin typeface="Didot"/>
                <a:cs typeface="Didot"/>
              </a:rPr>
              <a:t>the number of </a:t>
            </a:r>
            <a:r>
              <a:rPr lang="en-US" sz="1800" dirty="0" smtClean="0">
                <a:latin typeface="Didot"/>
                <a:cs typeface="Didot"/>
              </a:rPr>
              <a:t>       	    transmitted </a:t>
            </a:r>
            <a:r>
              <a:rPr lang="en-US" sz="1800" dirty="0">
                <a:latin typeface="Didot"/>
                <a:cs typeface="Didot"/>
              </a:rPr>
              <a:t>photons </a:t>
            </a:r>
            <a:r>
              <a:rPr lang="en-US" sz="1800" dirty="0" smtClean="0">
                <a:latin typeface="Didot"/>
                <a:cs typeface="Didot"/>
              </a:rPr>
              <a:t>for </a:t>
            </a:r>
            <a:r>
              <a:rPr lang="en-US" sz="1800" dirty="0">
                <a:latin typeface="Didot"/>
                <a:cs typeface="Didot"/>
              </a:rPr>
              <a:t>opposite beam </a:t>
            </a:r>
            <a:r>
              <a:rPr lang="en-US" sz="1800" dirty="0" err="1">
                <a:latin typeface="Didot"/>
                <a:cs typeface="Didot"/>
              </a:rPr>
              <a:t>helicities</a:t>
            </a:r>
            <a:r>
              <a:rPr lang="en-US" sz="1800" dirty="0">
                <a:latin typeface="Didot"/>
                <a:cs typeface="Didot"/>
              </a:rPr>
              <a:t> (N</a:t>
            </a:r>
            <a:r>
              <a:rPr lang="en-US" sz="1800" baseline="30000" dirty="0" smtClean="0">
                <a:latin typeface="Didot"/>
                <a:cs typeface="Didot"/>
              </a:rPr>
              <a:t>+</a:t>
            </a:r>
            <a:r>
              <a:rPr lang="en-US" sz="1800" baseline="30000" dirty="0">
                <a:latin typeface="Didot"/>
                <a:cs typeface="Didot"/>
              </a:rPr>
              <a:t>/</a:t>
            </a:r>
            <a:r>
              <a:rPr lang="en-US" sz="1800" baseline="30000" dirty="0" smtClean="0">
                <a:latin typeface="Didot"/>
                <a:cs typeface="Didot"/>
              </a:rPr>
              <a:t>-</a:t>
            </a:r>
            <a:r>
              <a:rPr lang="en-US" sz="1800" dirty="0">
                <a:latin typeface="Didot"/>
                <a:cs typeface="Didot"/>
              </a:rPr>
              <a:t>) or polarized target </a:t>
            </a:r>
            <a:r>
              <a:rPr lang="en-US" sz="1800" dirty="0" smtClean="0">
                <a:latin typeface="Didot"/>
                <a:cs typeface="Didot"/>
              </a:rPr>
              <a:t>orientations:</a:t>
            </a:r>
            <a:endParaRPr lang="en-US" sz="1800" dirty="0" smtClean="0">
              <a:solidFill>
                <a:schemeClr val="accent6"/>
              </a:solidFill>
              <a:latin typeface="Didot"/>
              <a:cs typeface="Didot"/>
            </a:endParaRPr>
          </a:p>
          <a:p>
            <a:pPr marL="0" indent="0">
              <a:buNone/>
            </a:pPr>
            <a:endParaRPr lang="en-US" sz="2200" dirty="0" smtClean="0">
              <a:latin typeface="Didot"/>
              <a:cs typeface="Didot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308178" y="247335"/>
            <a:ext cx="8567231" cy="1300825"/>
            <a:chOff x="494441" y="247335"/>
            <a:chExt cx="8567231" cy="1300825"/>
          </a:xfrm>
        </p:grpSpPr>
        <p:sp>
          <p:nvSpPr>
            <p:cNvPr id="12" name="Title 3"/>
            <p:cNvSpPr txBox="1">
              <a:spLocks/>
            </p:cNvSpPr>
            <p:nvPr/>
          </p:nvSpPr>
          <p:spPr>
            <a:xfrm>
              <a:off x="494441" y="247335"/>
              <a:ext cx="8155118" cy="936104"/>
            </a:xfrm>
            <a:prstGeom prst="rect">
              <a:avLst/>
            </a:prstGeom>
            <a:ln>
              <a:noFill/>
            </a:ln>
          </p:spPr>
          <p:txBody>
            <a:bodyPr vert="horz" lIns="91440" tIns="45720" rIns="91440" bIns="45720" rtlCol="0" anchor="ctr">
              <a:norm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3800" dirty="0" smtClean="0">
                  <a:ln w="900" cmpd="sng">
                    <a:solidFill>
                      <a:srgbClr val="FF6600"/>
                    </a:solidFill>
                    <a:prstDash val="solid"/>
                  </a:ln>
                  <a:solidFill>
                    <a:srgbClr val="FF6600"/>
                  </a:solidFill>
                  <a:effectLst>
                    <a:outerShdw blurRad="50800" dist="38100" dir="2700000" algn="tl" rotWithShape="0">
                      <a:srgbClr val="FF6600">
                        <a:alpha val="43000"/>
                      </a:srgbClr>
                    </a:outerShdw>
                  </a:effectLst>
                  <a:latin typeface="Handwriting - Dakota"/>
                  <a:cs typeface="Handwriting - Dakota"/>
                </a:rPr>
                <a:t>Asymmetry</a:t>
              </a:r>
              <a:endParaRPr lang="en-US" sz="3800" dirty="0">
                <a:ln w="900" cmpd="sng">
                  <a:solidFill>
                    <a:srgbClr val="FF6600"/>
                  </a:solidFill>
                  <a:prstDash val="solid"/>
                </a:ln>
                <a:solidFill>
                  <a:srgbClr val="FF6600"/>
                </a:solidFill>
                <a:effectLst>
                  <a:outerShdw blurRad="50800" dist="38100" dir="2700000" algn="tl" rotWithShape="0">
                    <a:srgbClr val="FF6600">
                      <a:alpha val="43000"/>
                    </a:srgbClr>
                  </a:outerShdw>
                </a:effectLst>
                <a:latin typeface="Handwriting - Dakota"/>
                <a:cs typeface="Handwriting - Dakota"/>
              </a:endParaRPr>
            </a:p>
          </p:txBody>
        </p:sp>
        <p:sp>
          <p:nvSpPr>
            <p:cNvPr id="13" name="Freeform 12"/>
            <p:cNvSpPr/>
            <p:nvPr/>
          </p:nvSpPr>
          <p:spPr>
            <a:xfrm rot="400425">
              <a:off x="4296919" y="990367"/>
              <a:ext cx="4764753" cy="557793"/>
            </a:xfrm>
            <a:custGeom>
              <a:avLst/>
              <a:gdLst>
                <a:gd name="connsiteX0" fmla="*/ 0 w 4764753"/>
                <a:gd name="connsiteY0" fmla="*/ 557793 h 557793"/>
                <a:gd name="connsiteX1" fmla="*/ 4644847 w 4764753"/>
                <a:gd name="connsiteY1" fmla="*/ 1151 h 557793"/>
                <a:gd name="connsiteX2" fmla="*/ 3496683 w 4764753"/>
                <a:gd name="connsiteY2" fmla="*/ 401237 h 557793"/>
                <a:gd name="connsiteX3" fmla="*/ 3496683 w 4764753"/>
                <a:gd name="connsiteY3" fmla="*/ 401237 h 557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4753" h="557793">
                  <a:moveTo>
                    <a:pt x="0" y="557793"/>
                  </a:moveTo>
                  <a:cubicBezTo>
                    <a:pt x="2031033" y="292518"/>
                    <a:pt x="4062066" y="27244"/>
                    <a:pt x="4644847" y="1151"/>
                  </a:cubicBezTo>
                  <a:cubicBezTo>
                    <a:pt x="5227628" y="-24942"/>
                    <a:pt x="3496683" y="401237"/>
                    <a:pt x="3496683" y="401237"/>
                  </a:cubicBezTo>
                  <a:lnTo>
                    <a:pt x="3496683" y="401237"/>
                  </a:lnTo>
                </a:path>
              </a:pathLst>
            </a:custGeom>
            <a:ln cap="rnd">
              <a:gradFill flip="none" rotWithShape="1">
                <a:gsLst>
                  <a:gs pos="99000">
                    <a:srgbClr val="FF6600"/>
                  </a:gs>
                  <a:gs pos="0">
                    <a:srgbClr val="FFFFFF"/>
                  </a:gs>
                </a:gsLst>
                <a:lin ang="0" scaled="1"/>
                <a:tileRect/>
              </a:gradFill>
              <a:round/>
              <a:tailEnd type="oval"/>
            </a:ln>
            <a:effectLst>
              <a:outerShdw blurRad="1270000" dist="20000" dir="5400000" sx="117000" sy="117000" rotWithShape="0">
                <a:schemeClr val="accent4">
                  <a:alpha val="38000"/>
                </a:scheme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4359458" y="2099479"/>
            <a:ext cx="3124200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Lucida Grande"/>
                <a:ea typeface="Lucida Grande"/>
                <a:cs typeface="Lucida Grande"/>
              </a:rPr>
              <a:t>μ</a:t>
            </a:r>
            <a:r>
              <a:rPr lang="en-US" sz="1400" b="1" dirty="0" smtClean="0">
                <a:latin typeface="Didot"/>
                <a:cs typeface="Didot"/>
              </a:rPr>
              <a:t>1</a:t>
            </a:r>
            <a:r>
              <a:rPr lang="en-US" sz="1400" dirty="0" smtClean="0">
                <a:latin typeface="Didot"/>
                <a:cs typeface="Didot"/>
              </a:rPr>
              <a:t> Compton absorption coefficient </a:t>
            </a:r>
          </a:p>
          <a:p>
            <a:r>
              <a:rPr lang="en-US" sz="1400" b="1" dirty="0" smtClean="0">
                <a:latin typeface="Didot"/>
                <a:cs typeface="Didot"/>
              </a:rPr>
              <a:t>L</a:t>
            </a:r>
            <a:r>
              <a:rPr lang="en-US" sz="1400" dirty="0" smtClean="0">
                <a:latin typeface="Didot"/>
                <a:cs typeface="Didot"/>
              </a:rPr>
              <a:t> target length</a:t>
            </a: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1018228"/>
              </p:ext>
            </p:extLst>
          </p:nvPr>
        </p:nvGraphicFramePr>
        <p:xfrm>
          <a:off x="554520" y="2262457"/>
          <a:ext cx="3822309" cy="7942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76" name="Equation" r:id="rId3" imgW="1955800" imgH="406400" progId="Equation.3">
                  <p:embed/>
                </p:oleObj>
              </mc:Choice>
              <mc:Fallback>
                <p:oleObj name="Equation" r:id="rId3" imgW="1955800" imgH="406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54520" y="2262457"/>
                        <a:ext cx="3822309" cy="79424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Fanchini -Posipol 2012-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BB616-A476-994E-8AB6-E6994EAAA828}" type="slidenum">
              <a:rPr lang="en-US" smtClean="0"/>
              <a:t>5</a:t>
            </a:fld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554520" y="3133644"/>
            <a:ext cx="18930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latin typeface="Didot"/>
                <a:cs typeface="Didot"/>
              </a:rPr>
              <a:t>Experimentally</a:t>
            </a:r>
            <a:r>
              <a:rPr lang="en-US" sz="1200" dirty="0" smtClean="0">
                <a:latin typeface="Didot"/>
                <a:cs typeface="Didot"/>
              </a:rPr>
              <a:t>:</a:t>
            </a:r>
            <a:endParaRPr lang="en-US" dirty="0">
              <a:latin typeface="Didot"/>
              <a:cs typeface="Didot"/>
            </a:endParaRPr>
          </a:p>
        </p:txBody>
      </p:sp>
      <p:graphicFrame>
        <p:nvGraphicFramePr>
          <p:cNvPr id="25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8366964"/>
              </p:ext>
            </p:extLst>
          </p:nvPr>
        </p:nvGraphicFramePr>
        <p:xfrm>
          <a:off x="554520" y="3619755"/>
          <a:ext cx="1618064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77" name="Equation" r:id="rId5" imgW="723900" imgH="215900" progId="Equation.3">
                  <p:embed/>
                </p:oleObj>
              </mc:Choice>
              <mc:Fallback>
                <p:oleObj name="Equation" r:id="rId5" imgW="723900" imgH="215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54520" y="3619755"/>
                        <a:ext cx="1618064" cy="5040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Rectangle 25"/>
          <p:cNvSpPr/>
          <p:nvPr/>
        </p:nvSpPr>
        <p:spPr>
          <a:xfrm>
            <a:off x="383410" y="4353892"/>
            <a:ext cx="396499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Didot"/>
                <a:cs typeface="Didot"/>
              </a:rPr>
              <a:t>Measurement with an e</a:t>
            </a:r>
            <a:r>
              <a:rPr lang="en-US" baseline="30000" dirty="0" smtClean="0">
                <a:latin typeface="Didot"/>
                <a:cs typeface="Didot"/>
              </a:rPr>
              <a:t>-</a:t>
            </a:r>
            <a:r>
              <a:rPr lang="en-US" dirty="0" smtClean="0">
                <a:latin typeface="Didot"/>
                <a:cs typeface="Didot"/>
              </a:rPr>
              <a:t> beam</a:t>
            </a:r>
          </a:p>
          <a:p>
            <a:pPr marL="285750" indent="-285750">
              <a:buFont typeface="Arial"/>
              <a:buChar char="•"/>
            </a:pPr>
            <a:r>
              <a:rPr lang="en-US" dirty="0" err="1" smtClean="0">
                <a:latin typeface="Didot"/>
                <a:cs typeface="Didot"/>
              </a:rPr>
              <a:t>P</a:t>
            </a:r>
            <a:r>
              <a:rPr lang="en-US" baseline="-25000" dirty="0" err="1" smtClean="0">
                <a:latin typeface="Didot"/>
                <a:cs typeface="Didot"/>
              </a:rPr>
              <a:t>e</a:t>
            </a:r>
            <a:r>
              <a:rPr lang="en-US" dirty="0" smtClean="0">
                <a:latin typeface="Didot"/>
                <a:cs typeface="Didot"/>
              </a:rPr>
              <a:t> beam pol. well known</a:t>
            </a:r>
          </a:p>
          <a:p>
            <a:pPr marL="285750" indent="-285750">
              <a:buFont typeface="Arial"/>
              <a:buChar char="•"/>
            </a:pPr>
            <a:r>
              <a:rPr lang="en-US" dirty="0" err="1" smtClean="0">
                <a:latin typeface="Didot"/>
                <a:cs typeface="Didot"/>
              </a:rPr>
              <a:t>P</a:t>
            </a:r>
            <a:r>
              <a:rPr lang="en-US" baseline="-25000" dirty="0" err="1" smtClean="0">
                <a:latin typeface="Didot"/>
                <a:cs typeface="Didot"/>
              </a:rPr>
              <a:t>t</a:t>
            </a:r>
            <a:r>
              <a:rPr lang="en-US" baseline="-25000" dirty="0" smtClean="0">
                <a:latin typeface="Didot"/>
                <a:cs typeface="Didot"/>
              </a:rPr>
              <a:t> </a:t>
            </a:r>
            <a:r>
              <a:rPr lang="en-US" dirty="0" smtClean="0">
                <a:latin typeface="Didot"/>
                <a:cs typeface="Didot"/>
              </a:rPr>
              <a:t>of the target known</a:t>
            </a:r>
            <a:endParaRPr lang="en-US" dirty="0">
              <a:latin typeface="Didot"/>
              <a:cs typeface="Didot"/>
            </a:endParaRPr>
          </a:p>
          <a:p>
            <a:endParaRPr lang="en-US" dirty="0" smtClean="0">
              <a:latin typeface="Didot"/>
              <a:cs typeface="Didot"/>
            </a:endParaRPr>
          </a:p>
          <a:p>
            <a:endParaRPr lang="en-US" dirty="0" smtClean="0">
              <a:latin typeface="Didot"/>
              <a:cs typeface="Didot"/>
            </a:endParaRPr>
          </a:p>
          <a:p>
            <a:pPr marL="285750" indent="-285750">
              <a:buFont typeface="Arial"/>
              <a:buChar char="•"/>
            </a:pPr>
            <a:r>
              <a:rPr lang="en-US" dirty="0">
                <a:latin typeface="Didot"/>
                <a:cs typeface="Didot"/>
              </a:rPr>
              <a:t>Validation of the </a:t>
            </a:r>
            <a:r>
              <a:rPr lang="en-US" dirty="0" smtClean="0">
                <a:latin typeface="Didot"/>
                <a:cs typeface="Didot"/>
              </a:rPr>
              <a:t>simulation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Didot"/>
                <a:cs typeface="Didot"/>
              </a:rPr>
              <a:t>Extraction of the </a:t>
            </a:r>
            <a:r>
              <a:rPr lang="en-US" dirty="0" err="1" smtClean="0">
                <a:latin typeface="Didot"/>
                <a:cs typeface="Didot"/>
              </a:rPr>
              <a:t>A</a:t>
            </a:r>
            <a:r>
              <a:rPr lang="en-US" baseline="-25000" dirty="0" err="1" smtClean="0">
                <a:latin typeface="Didot"/>
                <a:cs typeface="Didot"/>
              </a:rPr>
              <a:t>e</a:t>
            </a:r>
            <a:r>
              <a:rPr lang="en-US" dirty="0" smtClean="0">
                <a:latin typeface="Didot"/>
                <a:cs typeface="Didot"/>
              </a:rPr>
              <a:t> (e</a:t>
            </a:r>
            <a:r>
              <a:rPr lang="en-US" baseline="30000" dirty="0" smtClean="0">
                <a:latin typeface="Didot"/>
                <a:cs typeface="Didot"/>
              </a:rPr>
              <a:t>- </a:t>
            </a:r>
            <a:r>
              <a:rPr lang="en-US" dirty="0" smtClean="0">
                <a:latin typeface="Didot"/>
                <a:cs typeface="Didot"/>
              </a:rPr>
              <a:t>mode)</a:t>
            </a:r>
          </a:p>
        </p:txBody>
      </p:sp>
      <p:sp>
        <p:nvSpPr>
          <p:cNvPr id="27" name="Rectangle 26"/>
          <p:cNvSpPr/>
          <p:nvPr/>
        </p:nvSpPr>
        <p:spPr>
          <a:xfrm>
            <a:off x="2519721" y="3348540"/>
            <a:ext cx="2815148" cy="954107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r>
              <a:rPr lang="en-US" sz="1400" b="1" dirty="0" err="1" smtClean="0">
                <a:latin typeface="Didot"/>
                <a:cs typeface="Didot"/>
              </a:rPr>
              <a:t>P</a:t>
            </a:r>
            <a:r>
              <a:rPr lang="en-US" sz="1400" b="1" baseline="-25000" dirty="0" err="1" smtClean="0">
                <a:latin typeface="Didot"/>
                <a:cs typeface="Didot"/>
              </a:rPr>
              <a:t>e</a:t>
            </a:r>
            <a:r>
              <a:rPr lang="en-US" sz="1400" b="1" dirty="0">
                <a:latin typeface="Didot"/>
                <a:cs typeface="Didot"/>
              </a:rPr>
              <a:t>:</a:t>
            </a:r>
            <a:r>
              <a:rPr lang="en-US" sz="1400" dirty="0" smtClean="0">
                <a:latin typeface="Didot"/>
                <a:cs typeface="Didot"/>
              </a:rPr>
              <a:t> polarization </a:t>
            </a:r>
            <a:r>
              <a:rPr lang="en-US" sz="1400" dirty="0">
                <a:latin typeface="Didot"/>
                <a:cs typeface="Didot"/>
              </a:rPr>
              <a:t>of the electron </a:t>
            </a:r>
            <a:endParaRPr lang="en-US" sz="1400" dirty="0" smtClean="0">
              <a:latin typeface="Didot"/>
              <a:cs typeface="Didot"/>
            </a:endParaRPr>
          </a:p>
          <a:p>
            <a:r>
              <a:rPr lang="en-US" sz="1400" b="1" dirty="0" err="1" smtClean="0">
                <a:latin typeface="Didot"/>
                <a:cs typeface="Didot"/>
              </a:rPr>
              <a:t>P</a:t>
            </a:r>
            <a:r>
              <a:rPr lang="en-US" sz="1400" b="1" baseline="-25000" dirty="0" err="1" smtClean="0">
                <a:latin typeface="Didot"/>
                <a:cs typeface="Didot"/>
              </a:rPr>
              <a:t>t</a:t>
            </a:r>
            <a:r>
              <a:rPr lang="en-US" sz="1400" b="1" dirty="0" smtClean="0">
                <a:latin typeface="Didot"/>
                <a:cs typeface="Didot"/>
              </a:rPr>
              <a:t>:</a:t>
            </a:r>
            <a:r>
              <a:rPr lang="en-US" sz="1400" dirty="0" smtClean="0">
                <a:latin typeface="Didot"/>
                <a:cs typeface="Didot"/>
              </a:rPr>
              <a:t> polarization of </a:t>
            </a:r>
            <a:r>
              <a:rPr lang="en-US" sz="1400" dirty="0">
                <a:latin typeface="Didot"/>
                <a:cs typeface="Didot"/>
              </a:rPr>
              <a:t>the target </a:t>
            </a:r>
            <a:endParaRPr lang="en-US" sz="1400" dirty="0" smtClean="0">
              <a:latin typeface="Didot"/>
              <a:cs typeface="Didot"/>
            </a:endParaRPr>
          </a:p>
          <a:p>
            <a:r>
              <a:rPr lang="en-US" sz="1400" b="1" dirty="0" err="1" smtClean="0">
                <a:latin typeface="Didot"/>
                <a:cs typeface="Didot"/>
              </a:rPr>
              <a:t>A</a:t>
            </a:r>
            <a:r>
              <a:rPr lang="en-US" sz="1400" b="1" baseline="-25000" dirty="0" err="1" smtClean="0">
                <a:latin typeface="Didot"/>
                <a:cs typeface="Didot"/>
              </a:rPr>
              <a:t>e</a:t>
            </a:r>
            <a:r>
              <a:rPr lang="en-US" sz="1400" b="1" dirty="0" smtClean="0">
                <a:latin typeface="Didot"/>
                <a:cs typeface="Didot"/>
              </a:rPr>
              <a:t>:</a:t>
            </a:r>
            <a:r>
              <a:rPr lang="en-US" sz="1400" dirty="0" smtClean="0">
                <a:latin typeface="Didot"/>
                <a:cs typeface="Didot"/>
              </a:rPr>
              <a:t> analyzing </a:t>
            </a:r>
            <a:r>
              <a:rPr lang="en-US" sz="1400" dirty="0">
                <a:latin typeface="Didot"/>
                <a:cs typeface="Didot"/>
              </a:rPr>
              <a:t>power of the </a:t>
            </a:r>
            <a:r>
              <a:rPr lang="en-US" sz="1400" dirty="0" err="1">
                <a:latin typeface="Didot"/>
                <a:cs typeface="Didot"/>
              </a:rPr>
              <a:t>polarimeter</a:t>
            </a:r>
            <a:r>
              <a:rPr lang="en-US" sz="1400" dirty="0">
                <a:latin typeface="Didot"/>
                <a:cs typeface="Didot"/>
              </a:rPr>
              <a:t> </a:t>
            </a:r>
          </a:p>
        </p:txBody>
      </p:sp>
      <p:pic>
        <p:nvPicPr>
          <p:cNvPr id="28" name="Picture 27" descr="Screen shot 2012-08-13 at 11.12.37 AM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800" y="2687440"/>
            <a:ext cx="3566434" cy="3227038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 rot="20766910">
            <a:off x="7299078" y="4657219"/>
            <a:ext cx="1337093" cy="584776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 smtClean="0">
                <a:latin typeface="Didot"/>
                <a:cs typeface="Didot"/>
              </a:rPr>
              <a:t>PEPPo</a:t>
            </a:r>
            <a:r>
              <a:rPr lang="en-US" sz="1600" dirty="0" smtClean="0">
                <a:latin typeface="Didot"/>
                <a:cs typeface="Didot"/>
              </a:rPr>
              <a:t> Preliminary</a:t>
            </a:r>
            <a:endParaRPr lang="en-US" sz="1600" dirty="0">
              <a:latin typeface="Didot"/>
              <a:cs typeface="Didot"/>
            </a:endParaRPr>
          </a:p>
        </p:txBody>
      </p:sp>
      <p:sp>
        <p:nvSpPr>
          <p:cNvPr id="31" name="Down Arrow 30"/>
          <p:cNvSpPr/>
          <p:nvPr/>
        </p:nvSpPr>
        <p:spPr>
          <a:xfrm>
            <a:off x="1614800" y="5284128"/>
            <a:ext cx="904921" cy="472544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  <a:ln w="28575" cmpd="sng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5" name="Group 34"/>
          <p:cNvGrpSpPr/>
          <p:nvPr/>
        </p:nvGrpSpPr>
        <p:grpSpPr>
          <a:xfrm>
            <a:off x="4039033" y="5915451"/>
            <a:ext cx="4799900" cy="432678"/>
            <a:chOff x="4162333" y="5628030"/>
            <a:chExt cx="4799900" cy="432678"/>
          </a:xfrm>
        </p:grpSpPr>
        <p:sp>
          <p:nvSpPr>
            <p:cNvPr id="32" name="Right Arrow 31"/>
            <p:cNvSpPr/>
            <p:nvPr/>
          </p:nvSpPr>
          <p:spPr>
            <a:xfrm>
              <a:off x="4162333" y="5628030"/>
              <a:ext cx="428991" cy="432678"/>
            </a:xfrm>
            <a:prstGeom prst="rightArrow">
              <a:avLst/>
            </a:prstGeom>
            <a:solidFill>
              <a:srgbClr val="FAC090"/>
            </a:solidFill>
            <a:ln w="28575" cmpd="sng">
              <a:solidFill>
                <a:srgbClr val="FF66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709938" y="5665215"/>
              <a:ext cx="4252295" cy="369332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latin typeface="Didot"/>
                  <a:cs typeface="Didot"/>
                </a:rPr>
                <a:t>A.P. used for positron measurements</a:t>
              </a:r>
              <a:endParaRPr lang="en-US" b="1" dirty="0">
                <a:latin typeface="Didot"/>
                <a:cs typeface="Didot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5696313" y="5556527"/>
            <a:ext cx="11790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Statistic errors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3448343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308178" y="172630"/>
            <a:ext cx="8567231" cy="1151415"/>
            <a:chOff x="494441" y="172630"/>
            <a:chExt cx="8567231" cy="1151415"/>
          </a:xfrm>
        </p:grpSpPr>
        <p:sp>
          <p:nvSpPr>
            <p:cNvPr id="9" name="Title 3"/>
            <p:cNvSpPr txBox="1">
              <a:spLocks/>
            </p:cNvSpPr>
            <p:nvPr/>
          </p:nvSpPr>
          <p:spPr>
            <a:xfrm>
              <a:off x="494441" y="172630"/>
              <a:ext cx="8155118" cy="936104"/>
            </a:xfrm>
            <a:prstGeom prst="rect">
              <a:avLst/>
            </a:prstGeom>
            <a:ln>
              <a:noFill/>
            </a:ln>
          </p:spPr>
          <p:txBody>
            <a:bodyPr vert="horz" lIns="91440" tIns="45720" rIns="91440" bIns="45720" rtlCol="0" anchor="ctr">
              <a:normAutofit fontScale="92500"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3800" dirty="0" smtClean="0">
                  <a:ln w="900" cmpd="sng">
                    <a:solidFill>
                      <a:srgbClr val="FF6600"/>
                    </a:solidFill>
                    <a:prstDash val="solid"/>
                  </a:ln>
                  <a:solidFill>
                    <a:srgbClr val="FF6600"/>
                  </a:solidFill>
                  <a:effectLst>
                    <a:outerShdw blurRad="50800" dist="38100" dir="2700000" algn="tl" rotWithShape="0">
                      <a:srgbClr val="FF6600">
                        <a:alpha val="43000"/>
                      </a:srgbClr>
                    </a:outerShdw>
                  </a:effectLst>
                  <a:latin typeface="Handwriting - Dakota"/>
                  <a:cs typeface="Handwriting - Dakota"/>
                </a:rPr>
                <a:t>Compton transmission </a:t>
              </a:r>
              <a:r>
                <a:rPr lang="en-US" sz="3800" dirty="0" err="1">
                  <a:ln w="900" cmpd="sng">
                    <a:solidFill>
                      <a:srgbClr val="FF6600"/>
                    </a:solidFill>
                    <a:prstDash val="solid"/>
                  </a:ln>
                  <a:solidFill>
                    <a:srgbClr val="FF6600"/>
                  </a:solidFill>
                  <a:effectLst>
                    <a:outerShdw blurRad="50800" dist="38100" dir="2700000" algn="tl" rotWithShape="0">
                      <a:srgbClr val="FF6600">
                        <a:alpha val="43000"/>
                      </a:srgbClr>
                    </a:outerShdw>
                  </a:effectLst>
                  <a:latin typeface="Handwriting - Dakota"/>
                  <a:cs typeface="Handwriting - Dakota"/>
                </a:rPr>
                <a:t>p</a:t>
              </a:r>
              <a:r>
                <a:rPr lang="en-US" sz="3800" dirty="0" err="1" smtClean="0">
                  <a:ln w="900" cmpd="sng">
                    <a:solidFill>
                      <a:srgbClr val="FF6600"/>
                    </a:solidFill>
                    <a:prstDash val="solid"/>
                  </a:ln>
                  <a:solidFill>
                    <a:srgbClr val="FF6600"/>
                  </a:solidFill>
                  <a:effectLst>
                    <a:outerShdw blurRad="50800" dist="38100" dir="2700000" algn="tl" rotWithShape="0">
                      <a:srgbClr val="FF6600">
                        <a:alpha val="43000"/>
                      </a:srgbClr>
                    </a:outerShdw>
                  </a:effectLst>
                  <a:latin typeface="Handwriting - Dakota"/>
                  <a:cs typeface="Handwriting - Dakota"/>
                </a:rPr>
                <a:t>olarimeter</a:t>
              </a:r>
              <a:endParaRPr lang="en-US" sz="3800" dirty="0">
                <a:ln w="900" cmpd="sng">
                  <a:solidFill>
                    <a:srgbClr val="FF6600"/>
                  </a:solidFill>
                  <a:prstDash val="solid"/>
                </a:ln>
                <a:solidFill>
                  <a:srgbClr val="FF6600"/>
                </a:solidFill>
                <a:effectLst>
                  <a:outerShdw blurRad="50800" dist="38100" dir="2700000" algn="tl" rotWithShape="0">
                    <a:srgbClr val="FF6600">
                      <a:alpha val="43000"/>
                    </a:srgbClr>
                  </a:outerShdw>
                </a:effectLst>
                <a:latin typeface="Handwriting - Dakota"/>
                <a:cs typeface="Handwriting - Dakota"/>
              </a:endParaRPr>
            </a:p>
          </p:txBody>
        </p:sp>
        <p:sp>
          <p:nvSpPr>
            <p:cNvPr id="10" name="Freeform 9"/>
            <p:cNvSpPr/>
            <p:nvPr/>
          </p:nvSpPr>
          <p:spPr>
            <a:xfrm rot="400425">
              <a:off x="4296919" y="766252"/>
              <a:ext cx="4764753" cy="557793"/>
            </a:xfrm>
            <a:custGeom>
              <a:avLst/>
              <a:gdLst>
                <a:gd name="connsiteX0" fmla="*/ 0 w 4764753"/>
                <a:gd name="connsiteY0" fmla="*/ 557793 h 557793"/>
                <a:gd name="connsiteX1" fmla="*/ 4644847 w 4764753"/>
                <a:gd name="connsiteY1" fmla="*/ 1151 h 557793"/>
                <a:gd name="connsiteX2" fmla="*/ 3496683 w 4764753"/>
                <a:gd name="connsiteY2" fmla="*/ 401237 h 557793"/>
                <a:gd name="connsiteX3" fmla="*/ 3496683 w 4764753"/>
                <a:gd name="connsiteY3" fmla="*/ 401237 h 557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4753" h="557793">
                  <a:moveTo>
                    <a:pt x="0" y="557793"/>
                  </a:moveTo>
                  <a:cubicBezTo>
                    <a:pt x="2031033" y="292518"/>
                    <a:pt x="4062066" y="27244"/>
                    <a:pt x="4644847" y="1151"/>
                  </a:cubicBezTo>
                  <a:cubicBezTo>
                    <a:pt x="5227628" y="-24942"/>
                    <a:pt x="3496683" y="401237"/>
                    <a:pt x="3496683" y="401237"/>
                  </a:cubicBezTo>
                  <a:lnTo>
                    <a:pt x="3496683" y="401237"/>
                  </a:lnTo>
                </a:path>
              </a:pathLst>
            </a:custGeom>
            <a:ln cap="rnd">
              <a:gradFill flip="none" rotWithShape="1">
                <a:gsLst>
                  <a:gs pos="99000">
                    <a:srgbClr val="FF6600"/>
                  </a:gs>
                  <a:gs pos="0">
                    <a:srgbClr val="FFFFFF"/>
                  </a:gs>
                </a:gsLst>
                <a:lin ang="0" scaled="1"/>
                <a:tileRect/>
              </a:gradFill>
              <a:round/>
              <a:tailEnd type="oval"/>
            </a:ln>
            <a:effectLst>
              <a:outerShdw blurRad="1270000" dist="20000" dir="5400000" sx="117000" sy="117000" rotWithShape="0">
                <a:schemeClr val="accent4">
                  <a:alpha val="38000"/>
                </a:scheme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" name="Picture 1" descr="Screen shot 2012-08-24 at 4.14.54 P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997" y="1090285"/>
            <a:ext cx="3199489" cy="2224093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692491" y="3606215"/>
            <a:ext cx="5199188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b="1" dirty="0">
                <a:latin typeface="Didot"/>
                <a:cs typeface="Didot"/>
              </a:rPr>
              <a:t>Reconversion </a:t>
            </a:r>
            <a:r>
              <a:rPr lang="en-US" b="1" dirty="0" smtClean="0">
                <a:latin typeface="Didot"/>
                <a:cs typeface="Didot"/>
              </a:rPr>
              <a:t>target: </a:t>
            </a:r>
            <a:r>
              <a:rPr lang="en-US" dirty="0">
                <a:latin typeface="Didot"/>
                <a:cs typeface="Didot"/>
              </a:rPr>
              <a:t>2mm </a:t>
            </a:r>
            <a:r>
              <a:rPr lang="en-US" dirty="0" smtClean="0">
                <a:latin typeface="Didot"/>
                <a:cs typeface="Didot"/>
              </a:rPr>
              <a:t>tungsten </a:t>
            </a:r>
          </a:p>
          <a:p>
            <a:endParaRPr lang="en-US" sz="200" dirty="0" smtClean="0">
              <a:latin typeface="Didot"/>
              <a:cs typeface="Didot"/>
            </a:endParaRPr>
          </a:p>
          <a:p>
            <a:pPr marL="285750" indent="-285750">
              <a:buFont typeface="Arial"/>
              <a:buChar char="•"/>
            </a:pPr>
            <a:r>
              <a:rPr lang="en-US" b="1" dirty="0" smtClean="0">
                <a:latin typeface="Didot"/>
                <a:cs typeface="Didot"/>
              </a:rPr>
              <a:t>Analyzing magnet: </a:t>
            </a:r>
            <a:r>
              <a:rPr lang="en-US" dirty="0">
                <a:latin typeface="Didot"/>
                <a:cs typeface="Didot"/>
              </a:rPr>
              <a:t>7.5cm iron </a:t>
            </a:r>
            <a:r>
              <a:rPr lang="en-US" dirty="0" smtClean="0">
                <a:latin typeface="Didot"/>
                <a:cs typeface="Didot"/>
              </a:rPr>
              <a:t>with 7% </a:t>
            </a:r>
          </a:p>
          <a:p>
            <a:r>
              <a:rPr lang="en-US" dirty="0">
                <a:latin typeface="Didot"/>
                <a:cs typeface="Didot"/>
              </a:rPr>
              <a:t> </a:t>
            </a:r>
            <a:r>
              <a:rPr lang="en-US" dirty="0" smtClean="0">
                <a:latin typeface="Didot"/>
                <a:cs typeface="Didot"/>
              </a:rPr>
              <a:t>    polarization, working @</a:t>
            </a:r>
            <a:r>
              <a:rPr lang="en-US" u="sng" dirty="0" smtClean="0">
                <a:latin typeface="Didot"/>
                <a:cs typeface="Didot"/>
              </a:rPr>
              <a:t>+</a:t>
            </a:r>
            <a:r>
              <a:rPr lang="en-US" dirty="0" smtClean="0">
                <a:latin typeface="Didot"/>
                <a:cs typeface="Didot"/>
              </a:rPr>
              <a:t>60A (saturation)</a:t>
            </a:r>
          </a:p>
          <a:p>
            <a:endParaRPr lang="en-US" sz="200" dirty="0" smtClean="0">
              <a:latin typeface="Didot"/>
              <a:cs typeface="Didot"/>
            </a:endParaRPr>
          </a:p>
          <a:p>
            <a:pPr marL="285750" indent="-285750">
              <a:buFont typeface="Arial"/>
              <a:buChar char="•"/>
            </a:pPr>
            <a:r>
              <a:rPr lang="en-US" b="1" dirty="0">
                <a:latin typeface="Didot"/>
                <a:cs typeface="Didot"/>
              </a:rPr>
              <a:t>Photon detection: </a:t>
            </a:r>
            <a:r>
              <a:rPr lang="en-US" dirty="0">
                <a:latin typeface="Didot"/>
                <a:cs typeface="Didot"/>
              </a:rPr>
              <a:t>9 </a:t>
            </a:r>
            <a:r>
              <a:rPr lang="en-US" dirty="0" err="1">
                <a:latin typeface="Didot"/>
                <a:cs typeface="Didot"/>
              </a:rPr>
              <a:t>CsI</a:t>
            </a:r>
            <a:r>
              <a:rPr lang="en-US" dirty="0">
                <a:latin typeface="Didot"/>
                <a:cs typeface="Didot"/>
              </a:rPr>
              <a:t> crystals </a:t>
            </a:r>
            <a:r>
              <a:rPr lang="en-US" dirty="0" smtClean="0">
                <a:latin typeface="Didot"/>
                <a:cs typeface="Didot"/>
              </a:rPr>
              <a:t>(</a:t>
            </a:r>
            <a:r>
              <a:rPr lang="en-US" dirty="0">
                <a:latin typeface="Didot"/>
                <a:cs typeface="Didot"/>
              </a:rPr>
              <a:t>28 cm long and </a:t>
            </a:r>
            <a:r>
              <a:rPr lang="en-US" dirty="0" smtClean="0">
                <a:latin typeface="Didot"/>
                <a:cs typeface="Didot"/>
              </a:rPr>
              <a:t>6 </a:t>
            </a:r>
            <a:r>
              <a:rPr lang="en-US" dirty="0">
                <a:latin typeface="Didot"/>
                <a:cs typeface="Didot"/>
              </a:rPr>
              <a:t>cm square </a:t>
            </a:r>
            <a:r>
              <a:rPr lang="en-US" dirty="0" smtClean="0">
                <a:latin typeface="Didot"/>
                <a:cs typeface="Didot"/>
              </a:rPr>
              <a:t>sides) with optimized PMT </a:t>
            </a:r>
            <a:r>
              <a:rPr lang="en-US" dirty="0">
                <a:latin typeface="Didot"/>
                <a:cs typeface="Didot"/>
              </a:rPr>
              <a:t>readout </a:t>
            </a:r>
            <a:r>
              <a:rPr lang="en-US" dirty="0" smtClean="0">
                <a:latin typeface="Didot"/>
                <a:cs typeface="Didot"/>
              </a:rPr>
              <a:t>chain</a:t>
            </a:r>
          </a:p>
          <a:p>
            <a:endParaRPr lang="en-US" sz="200" dirty="0">
              <a:latin typeface="Didot"/>
              <a:cs typeface="Didot"/>
            </a:endParaRPr>
          </a:p>
          <a:p>
            <a:pPr marL="285750" indent="-285750">
              <a:buFont typeface="Arial"/>
              <a:buChar char="•"/>
            </a:pPr>
            <a:r>
              <a:rPr lang="en-US" b="1" dirty="0">
                <a:latin typeface="Didot"/>
                <a:cs typeface="Didot"/>
              </a:rPr>
              <a:t>Charge particles </a:t>
            </a:r>
            <a:r>
              <a:rPr lang="en-US" b="1" dirty="0" smtClean="0">
                <a:latin typeface="Didot"/>
                <a:cs typeface="Didot"/>
              </a:rPr>
              <a:t>selection (TS1): </a:t>
            </a:r>
            <a:r>
              <a:rPr lang="en-US" dirty="0">
                <a:latin typeface="Didot"/>
                <a:cs typeface="Didot"/>
              </a:rPr>
              <a:t>1 </a:t>
            </a:r>
            <a:r>
              <a:rPr lang="en-US" dirty="0" smtClean="0">
                <a:latin typeface="Didot"/>
                <a:cs typeface="Didot"/>
              </a:rPr>
              <a:t>scintillator for e+ measurements</a:t>
            </a:r>
            <a:endParaRPr lang="en-US" dirty="0">
              <a:latin typeface="Didot"/>
              <a:cs typeface="Didot"/>
            </a:endParaRPr>
          </a:p>
        </p:txBody>
      </p:sp>
      <p:pic>
        <p:nvPicPr>
          <p:cNvPr id="14" name="Picture 13" descr="Screen shot 2012-08-27 at 6.14.02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583" y="3435645"/>
            <a:ext cx="2761617" cy="1509352"/>
          </a:xfrm>
          <a:prstGeom prst="rect">
            <a:avLst/>
          </a:prstGeom>
        </p:spPr>
      </p:pic>
      <p:pic>
        <p:nvPicPr>
          <p:cNvPr id="15" name="Picture 14" descr="Screen shot 2012-08-27 at 6.14.14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583" y="4856834"/>
            <a:ext cx="1681177" cy="124615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 rot="20708841">
            <a:off x="1978271" y="5064464"/>
            <a:ext cx="1716282" cy="738664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Cycling procedure for systematic study of the magnetization </a:t>
            </a:r>
            <a:endParaRPr lang="en-US" sz="1400" b="1" dirty="0"/>
          </a:p>
        </p:txBody>
      </p:sp>
      <p:sp>
        <p:nvSpPr>
          <p:cNvPr id="18" name="Rectangle 17"/>
          <p:cNvSpPr/>
          <p:nvPr/>
        </p:nvSpPr>
        <p:spPr>
          <a:xfrm>
            <a:off x="3760553" y="1247729"/>
            <a:ext cx="495446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D60093"/>
              </a:buClr>
              <a:buFont typeface="Wingdings" pitchFamily="2" charset="2"/>
              <a:buNone/>
            </a:pPr>
            <a:r>
              <a:rPr lang="en-US" dirty="0" smtClean="0">
                <a:latin typeface="Didot"/>
                <a:cs typeface="Didot"/>
              </a:rPr>
              <a:t>It determines </a:t>
            </a:r>
            <a:r>
              <a:rPr lang="en-US" dirty="0">
                <a:latin typeface="Didot"/>
                <a:cs typeface="Didot"/>
              </a:rPr>
              <a:t>the polarization of the </a:t>
            </a:r>
            <a:r>
              <a:rPr lang="en-US" dirty="0" smtClean="0">
                <a:latin typeface="Didot"/>
                <a:cs typeface="Didot"/>
              </a:rPr>
              <a:t>e</a:t>
            </a:r>
            <a:r>
              <a:rPr lang="en-US" baseline="30000" dirty="0" smtClean="0">
                <a:latin typeface="Didot"/>
                <a:cs typeface="Didot"/>
              </a:rPr>
              <a:t>+/-</a:t>
            </a:r>
            <a:r>
              <a:rPr lang="en-US" dirty="0" smtClean="0">
                <a:latin typeface="Didot"/>
                <a:cs typeface="Didot"/>
              </a:rPr>
              <a:t> beam </a:t>
            </a:r>
            <a:r>
              <a:rPr lang="en-US" dirty="0">
                <a:latin typeface="Didot"/>
                <a:cs typeface="Didot"/>
              </a:rPr>
              <a:t>by measuring the asymmetry of polarized photon absorption in a longitudinally polarized </a:t>
            </a:r>
            <a:r>
              <a:rPr lang="en-US" dirty="0" smtClean="0">
                <a:latin typeface="Didot"/>
                <a:cs typeface="Didot"/>
              </a:rPr>
              <a:t>target</a:t>
            </a:r>
            <a:endParaRPr lang="en-US" dirty="0">
              <a:latin typeface="Didot"/>
              <a:cs typeface="Didot"/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</a:t>
            </a:r>
            <a:r>
              <a:rPr lang="en-US" dirty="0" err="1" smtClean="0"/>
              <a:t>Fanchini</a:t>
            </a:r>
            <a:r>
              <a:rPr lang="en-US" dirty="0" smtClean="0"/>
              <a:t> -</a:t>
            </a:r>
            <a:r>
              <a:rPr lang="en-US" dirty="0" err="1" smtClean="0"/>
              <a:t>Posipol</a:t>
            </a:r>
            <a:r>
              <a:rPr lang="en-US" dirty="0" smtClean="0"/>
              <a:t> 2012-</a:t>
            </a:r>
            <a:endParaRPr lang="en-US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BB616-A476-994E-8AB6-E6994EAAA828}" type="slidenum">
              <a:rPr lang="en-US" smtClean="0"/>
              <a:t>6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37074" y="2794317"/>
            <a:ext cx="3597899" cy="461665"/>
          </a:xfrm>
          <a:prstGeom prst="rect">
            <a:avLst/>
          </a:prstGeom>
          <a:solidFill>
            <a:schemeClr val="bg1"/>
          </a:solidFill>
          <a:ln>
            <a:solidFill>
              <a:srgbClr val="FF66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Didot"/>
                <a:cs typeface="Didot"/>
              </a:rPr>
              <a:t>Thanks to E166 collaboration for loaning part of the equipment!</a:t>
            </a:r>
            <a:endParaRPr lang="en-US" sz="1200" dirty="0">
              <a:latin typeface="Didot"/>
              <a:cs typeface="Didot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7597704" y="5239435"/>
            <a:ext cx="1442906" cy="1541237"/>
            <a:chOff x="3896184" y="4872293"/>
            <a:chExt cx="2046725" cy="2223125"/>
          </a:xfrm>
        </p:grpSpPr>
        <p:grpSp>
          <p:nvGrpSpPr>
            <p:cNvPr id="23" name="Group 22"/>
            <p:cNvGrpSpPr/>
            <p:nvPr/>
          </p:nvGrpSpPr>
          <p:grpSpPr>
            <a:xfrm>
              <a:off x="3896184" y="4872293"/>
              <a:ext cx="2046725" cy="1297446"/>
              <a:chOff x="3352800" y="989126"/>
              <a:chExt cx="4459070" cy="3659074"/>
            </a:xfrm>
          </p:grpSpPr>
          <p:cxnSp>
            <p:nvCxnSpPr>
              <p:cNvPr id="25" name="Straight Connector 24"/>
              <p:cNvCxnSpPr/>
              <p:nvPr/>
            </p:nvCxnSpPr>
            <p:spPr>
              <a:xfrm flipH="1">
                <a:off x="5405971" y="989126"/>
                <a:ext cx="2405899" cy="1982674"/>
              </a:xfrm>
              <a:prstGeom prst="line">
                <a:avLst/>
              </a:prstGeom>
              <a:ln w="69850">
                <a:solidFill>
                  <a:schemeClr val="tx1"/>
                </a:solidFill>
                <a:prstDash val="sysDash"/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Cube 25"/>
              <p:cNvSpPr/>
              <p:nvPr/>
            </p:nvSpPr>
            <p:spPr>
              <a:xfrm>
                <a:off x="4038600" y="3124200"/>
                <a:ext cx="1143000" cy="1295400"/>
              </a:xfrm>
              <a:prstGeom prst="cube">
                <a:avLst/>
              </a:prstGeom>
              <a:scene3d>
                <a:camera prst="orthographicFront">
                  <a:rot lat="0" lon="0" rev="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7</a:t>
                </a:r>
                <a:endParaRPr lang="en-US" dirty="0"/>
              </a:p>
            </p:txBody>
          </p:sp>
          <p:sp>
            <p:nvSpPr>
              <p:cNvPr id="27" name="Cube 26"/>
              <p:cNvSpPr/>
              <p:nvPr/>
            </p:nvSpPr>
            <p:spPr>
              <a:xfrm>
                <a:off x="4876800" y="3124200"/>
                <a:ext cx="1143000" cy="1295400"/>
              </a:xfrm>
              <a:prstGeom prst="cube">
                <a:avLst/>
              </a:prstGeom>
              <a:scene3d>
                <a:camera prst="orthographicFront">
                  <a:rot lat="0" lon="0" rev="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8</a:t>
                </a:r>
                <a:endParaRPr lang="en-US" dirty="0"/>
              </a:p>
            </p:txBody>
          </p:sp>
          <p:sp>
            <p:nvSpPr>
              <p:cNvPr id="28" name="Cube 27"/>
              <p:cNvSpPr/>
              <p:nvPr/>
            </p:nvSpPr>
            <p:spPr>
              <a:xfrm>
                <a:off x="5715000" y="3124200"/>
                <a:ext cx="1143000" cy="1295400"/>
              </a:xfrm>
              <a:prstGeom prst="cube">
                <a:avLst/>
              </a:prstGeom>
              <a:scene3d>
                <a:camera prst="orthographicFront">
                  <a:rot lat="0" lon="0" rev="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9</a:t>
                </a:r>
                <a:endParaRPr lang="en-US" dirty="0"/>
              </a:p>
            </p:txBody>
          </p:sp>
          <p:sp>
            <p:nvSpPr>
              <p:cNvPr id="29" name="Cube 28"/>
              <p:cNvSpPr/>
              <p:nvPr/>
            </p:nvSpPr>
            <p:spPr>
              <a:xfrm>
                <a:off x="4038600" y="2133600"/>
                <a:ext cx="1143000" cy="1295400"/>
              </a:xfrm>
              <a:prstGeom prst="cube">
                <a:avLst/>
              </a:prstGeom>
              <a:scene3d>
                <a:camera prst="orthographicFront">
                  <a:rot lat="0" lon="0" rev="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4</a:t>
                </a:r>
                <a:endParaRPr lang="en-US" dirty="0"/>
              </a:p>
            </p:txBody>
          </p:sp>
          <p:sp>
            <p:nvSpPr>
              <p:cNvPr id="30" name="Cube 29"/>
              <p:cNvSpPr/>
              <p:nvPr/>
            </p:nvSpPr>
            <p:spPr>
              <a:xfrm>
                <a:off x="4876800" y="2133600"/>
                <a:ext cx="1143000" cy="1295400"/>
              </a:xfrm>
              <a:prstGeom prst="cube">
                <a:avLst/>
              </a:prstGeom>
              <a:scene3d>
                <a:camera prst="orthographicFront">
                  <a:rot lat="0" lon="0" rev="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5</a:t>
                </a:r>
                <a:endParaRPr lang="en-US" dirty="0"/>
              </a:p>
            </p:txBody>
          </p:sp>
          <p:sp>
            <p:nvSpPr>
              <p:cNvPr id="31" name="Cube 30"/>
              <p:cNvSpPr/>
              <p:nvPr/>
            </p:nvSpPr>
            <p:spPr>
              <a:xfrm>
                <a:off x="5715000" y="2133600"/>
                <a:ext cx="1143000" cy="1295400"/>
              </a:xfrm>
              <a:prstGeom prst="cube">
                <a:avLst/>
              </a:prstGeom>
              <a:scene3d>
                <a:camera prst="orthographicFront">
                  <a:rot lat="0" lon="0" rev="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6</a:t>
                </a:r>
                <a:endParaRPr lang="en-US" dirty="0"/>
              </a:p>
            </p:txBody>
          </p:sp>
          <p:sp>
            <p:nvSpPr>
              <p:cNvPr id="32" name="Cube 31"/>
              <p:cNvSpPr/>
              <p:nvPr/>
            </p:nvSpPr>
            <p:spPr>
              <a:xfrm>
                <a:off x="4038600" y="1143000"/>
                <a:ext cx="1143000" cy="1295400"/>
              </a:xfrm>
              <a:prstGeom prst="cube">
                <a:avLst/>
              </a:prstGeom>
              <a:scene3d>
                <a:camera prst="orthographicFront">
                  <a:rot lat="0" lon="0" rev="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1</a:t>
                </a:r>
                <a:endParaRPr lang="en-US" dirty="0"/>
              </a:p>
            </p:txBody>
          </p:sp>
          <p:sp>
            <p:nvSpPr>
              <p:cNvPr id="33" name="Cube 32"/>
              <p:cNvSpPr/>
              <p:nvPr/>
            </p:nvSpPr>
            <p:spPr>
              <a:xfrm>
                <a:off x="4876800" y="1143000"/>
                <a:ext cx="1143000" cy="1295400"/>
              </a:xfrm>
              <a:prstGeom prst="cube">
                <a:avLst/>
              </a:prstGeom>
              <a:scene3d>
                <a:camera prst="orthographicFront">
                  <a:rot lat="0" lon="0" rev="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2</a:t>
                </a:r>
                <a:endParaRPr lang="en-US" dirty="0"/>
              </a:p>
            </p:txBody>
          </p:sp>
          <p:sp>
            <p:nvSpPr>
              <p:cNvPr id="34" name="Cube 33"/>
              <p:cNvSpPr/>
              <p:nvPr/>
            </p:nvSpPr>
            <p:spPr>
              <a:xfrm>
                <a:off x="5715000" y="1143000"/>
                <a:ext cx="1143000" cy="1295400"/>
              </a:xfrm>
              <a:prstGeom prst="cube">
                <a:avLst/>
              </a:prstGeom>
              <a:scene3d>
                <a:camera prst="orthographicFront">
                  <a:rot lat="0" lon="0" rev="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3</a:t>
                </a:r>
              </a:p>
            </p:txBody>
          </p:sp>
          <p:cxnSp>
            <p:nvCxnSpPr>
              <p:cNvPr id="35" name="Straight Connector 34"/>
              <p:cNvCxnSpPr/>
              <p:nvPr/>
            </p:nvCxnSpPr>
            <p:spPr>
              <a:xfrm flipH="1">
                <a:off x="3352800" y="3048000"/>
                <a:ext cx="1905000" cy="1600200"/>
              </a:xfrm>
              <a:prstGeom prst="line">
                <a:avLst/>
              </a:prstGeom>
              <a:ln w="6985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4" name="TextBox 23"/>
            <p:cNvSpPr txBox="1"/>
            <p:nvPr/>
          </p:nvSpPr>
          <p:spPr>
            <a:xfrm>
              <a:off x="4131386" y="6304220"/>
              <a:ext cx="1587993" cy="7911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Didot"/>
                  <a:cs typeface="Didot"/>
                </a:rPr>
                <a:t>Beam </a:t>
              </a:r>
            </a:p>
            <a:p>
              <a:r>
                <a:rPr lang="en-US" sz="1200" dirty="0" smtClean="0">
                  <a:latin typeface="Didot"/>
                  <a:cs typeface="Didot"/>
                </a:rPr>
                <a:t>direction</a:t>
              </a:r>
              <a:endParaRPr lang="en-US" sz="1200" dirty="0">
                <a:latin typeface="Didot"/>
                <a:cs typeface="Didot"/>
              </a:endParaRPr>
            </a:p>
          </p:txBody>
        </p:sp>
      </p:grpSp>
      <p:sp>
        <p:nvSpPr>
          <p:cNvPr id="36" name="Rectangle 35"/>
          <p:cNvSpPr/>
          <p:nvPr/>
        </p:nvSpPr>
        <p:spPr>
          <a:xfrm>
            <a:off x="4067080" y="2360867"/>
            <a:ext cx="425207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Didot"/>
                <a:cs typeface="Didot"/>
              </a:rPr>
              <a:t>Polarization measurements </a:t>
            </a:r>
            <a:r>
              <a:rPr lang="en-US" dirty="0" smtClean="0">
                <a:latin typeface="Didot"/>
                <a:cs typeface="Didot"/>
              </a:rPr>
              <a:t>obtained by reversing:</a:t>
            </a:r>
            <a:endParaRPr lang="en-US" dirty="0">
              <a:latin typeface="Didot"/>
              <a:cs typeface="Didot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Didot"/>
                <a:cs typeface="Didot"/>
              </a:rPr>
              <a:t>Analyzing </a:t>
            </a:r>
            <a:r>
              <a:rPr lang="en-US" dirty="0">
                <a:latin typeface="Didot"/>
                <a:cs typeface="Didot"/>
              </a:rPr>
              <a:t>magnet </a:t>
            </a:r>
            <a:r>
              <a:rPr lang="en-US" dirty="0" smtClean="0">
                <a:latin typeface="Didot"/>
                <a:cs typeface="Didot"/>
              </a:rPr>
              <a:t>polarization</a:t>
            </a:r>
            <a:endParaRPr lang="en-US" dirty="0">
              <a:latin typeface="Didot"/>
              <a:cs typeface="Didot"/>
            </a:endParaRPr>
          </a:p>
          <a:p>
            <a:pPr marL="285750" indent="-285750">
              <a:buFont typeface="Arial"/>
              <a:buChar char="•"/>
            </a:pPr>
            <a:r>
              <a:rPr lang="en-US" dirty="0">
                <a:latin typeface="Didot"/>
                <a:cs typeface="Didot"/>
              </a:rPr>
              <a:t>Beam polarization</a:t>
            </a:r>
          </a:p>
        </p:txBody>
      </p:sp>
    </p:spTree>
    <p:extLst>
      <p:ext uri="{BB962C8B-B14F-4D97-AF65-F5344CB8AC3E}">
        <p14:creationId xmlns:p14="http://schemas.microsoft.com/office/powerpoint/2010/main" val="8701078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308178" y="247335"/>
            <a:ext cx="8567231" cy="1300825"/>
            <a:chOff x="494441" y="247335"/>
            <a:chExt cx="8567231" cy="1300825"/>
          </a:xfrm>
        </p:grpSpPr>
        <p:sp>
          <p:nvSpPr>
            <p:cNvPr id="9" name="Title 3"/>
            <p:cNvSpPr txBox="1">
              <a:spLocks/>
            </p:cNvSpPr>
            <p:nvPr/>
          </p:nvSpPr>
          <p:spPr>
            <a:xfrm>
              <a:off x="494441" y="247335"/>
              <a:ext cx="8155118" cy="936104"/>
            </a:xfrm>
            <a:prstGeom prst="rect">
              <a:avLst/>
            </a:prstGeom>
            <a:ln>
              <a:noFill/>
            </a:ln>
          </p:spPr>
          <p:txBody>
            <a:bodyPr vert="horz" lIns="91440" tIns="45720" rIns="91440" bIns="45720" rtlCol="0" anchor="ctr">
              <a:norm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3800" dirty="0" err="1" smtClean="0">
                  <a:ln w="900" cmpd="sng">
                    <a:solidFill>
                      <a:srgbClr val="FF6600"/>
                    </a:solidFill>
                    <a:prstDash val="solid"/>
                  </a:ln>
                  <a:solidFill>
                    <a:srgbClr val="FF6600"/>
                  </a:solidFill>
                  <a:effectLst>
                    <a:outerShdw blurRad="50800" dist="38100" dir="2700000" algn="tl" rotWithShape="0">
                      <a:srgbClr val="FF6600">
                        <a:alpha val="43000"/>
                      </a:srgbClr>
                    </a:outerShdw>
                  </a:effectLst>
                  <a:latin typeface="Handwriting - Dakota"/>
                  <a:cs typeface="Handwriting - Dakota"/>
                </a:rPr>
                <a:t>PEPPo</a:t>
              </a:r>
              <a:r>
                <a:rPr lang="en-US" sz="3800" dirty="0" smtClean="0">
                  <a:ln w="900" cmpd="sng">
                    <a:solidFill>
                      <a:srgbClr val="FF6600"/>
                    </a:solidFill>
                    <a:prstDash val="solid"/>
                  </a:ln>
                  <a:solidFill>
                    <a:srgbClr val="FF6600"/>
                  </a:solidFill>
                  <a:effectLst>
                    <a:outerShdw blurRad="50800" dist="38100" dir="2700000" algn="tl" rotWithShape="0">
                      <a:srgbClr val="FF6600">
                        <a:alpha val="43000"/>
                      </a:srgbClr>
                    </a:outerShdw>
                  </a:effectLst>
                  <a:latin typeface="Handwriting - Dakota"/>
                  <a:cs typeface="Handwriting - Dakota"/>
                </a:rPr>
                <a:t> DAQ</a:t>
              </a:r>
              <a:endParaRPr lang="en-US" sz="3800" dirty="0">
                <a:ln w="900" cmpd="sng">
                  <a:solidFill>
                    <a:srgbClr val="FF6600"/>
                  </a:solidFill>
                  <a:prstDash val="solid"/>
                </a:ln>
                <a:solidFill>
                  <a:srgbClr val="FF6600"/>
                </a:solidFill>
                <a:effectLst>
                  <a:outerShdw blurRad="50800" dist="38100" dir="2700000" algn="tl" rotWithShape="0">
                    <a:srgbClr val="FF6600">
                      <a:alpha val="43000"/>
                    </a:srgbClr>
                  </a:outerShdw>
                </a:effectLst>
                <a:latin typeface="Handwriting - Dakota"/>
                <a:cs typeface="Handwriting - Dakota"/>
              </a:endParaRPr>
            </a:p>
          </p:txBody>
        </p:sp>
        <p:sp>
          <p:nvSpPr>
            <p:cNvPr id="10" name="Freeform 9"/>
            <p:cNvSpPr/>
            <p:nvPr/>
          </p:nvSpPr>
          <p:spPr>
            <a:xfrm rot="400425">
              <a:off x="4296919" y="990367"/>
              <a:ext cx="4764753" cy="557793"/>
            </a:xfrm>
            <a:custGeom>
              <a:avLst/>
              <a:gdLst>
                <a:gd name="connsiteX0" fmla="*/ 0 w 4764753"/>
                <a:gd name="connsiteY0" fmla="*/ 557793 h 557793"/>
                <a:gd name="connsiteX1" fmla="*/ 4644847 w 4764753"/>
                <a:gd name="connsiteY1" fmla="*/ 1151 h 557793"/>
                <a:gd name="connsiteX2" fmla="*/ 3496683 w 4764753"/>
                <a:gd name="connsiteY2" fmla="*/ 401237 h 557793"/>
                <a:gd name="connsiteX3" fmla="*/ 3496683 w 4764753"/>
                <a:gd name="connsiteY3" fmla="*/ 401237 h 557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4753" h="557793">
                  <a:moveTo>
                    <a:pt x="0" y="557793"/>
                  </a:moveTo>
                  <a:cubicBezTo>
                    <a:pt x="2031033" y="292518"/>
                    <a:pt x="4062066" y="27244"/>
                    <a:pt x="4644847" y="1151"/>
                  </a:cubicBezTo>
                  <a:cubicBezTo>
                    <a:pt x="5227628" y="-24942"/>
                    <a:pt x="3496683" y="401237"/>
                    <a:pt x="3496683" y="401237"/>
                  </a:cubicBezTo>
                  <a:lnTo>
                    <a:pt x="3496683" y="401237"/>
                  </a:lnTo>
                </a:path>
              </a:pathLst>
            </a:custGeom>
            <a:ln cap="rnd">
              <a:gradFill flip="none" rotWithShape="1">
                <a:gsLst>
                  <a:gs pos="99000">
                    <a:srgbClr val="FF6600"/>
                  </a:gs>
                  <a:gs pos="0">
                    <a:srgbClr val="FFFFFF"/>
                  </a:gs>
                </a:gsLst>
                <a:lin ang="0" scaled="1"/>
                <a:tileRect/>
              </a:gradFill>
              <a:round/>
              <a:tailEnd type="oval"/>
            </a:ln>
            <a:effectLst>
              <a:outerShdw blurRad="1270000" dist="20000" dir="5400000" sx="117000" sy="117000" rotWithShape="0">
                <a:schemeClr val="accent4">
                  <a:alpha val="38000"/>
                </a:scheme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Fanchini -Posipol 2012-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BB616-A476-994E-8AB6-E6994EAAA828}" type="slidenum">
              <a:rPr lang="en-US" smtClean="0"/>
              <a:t>7</a:t>
            </a:fld>
            <a:endParaRPr lang="en-US"/>
          </a:p>
        </p:txBody>
      </p:sp>
      <p:pic>
        <p:nvPicPr>
          <p:cNvPr id="11" name="Picture 10" descr="FADC25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6263575" y="4888773"/>
            <a:ext cx="1452612" cy="19401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381168" y="3485357"/>
            <a:ext cx="8193613" cy="3031599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endParaRPr lang="en-US" sz="800" dirty="0">
              <a:solidFill>
                <a:srgbClr val="000000"/>
              </a:solidFill>
              <a:latin typeface="Didot"/>
              <a:cs typeface="Didot"/>
            </a:endParaRPr>
          </a:p>
          <a:p>
            <a:pPr algn="just"/>
            <a:r>
              <a:rPr lang="en-US" dirty="0" smtClean="0">
                <a:solidFill>
                  <a:srgbClr val="000000"/>
                </a:solidFill>
                <a:latin typeface="Didot"/>
                <a:cs typeface="Didot"/>
              </a:rPr>
              <a:t>The advantage was the FADC versatility that </a:t>
            </a:r>
          </a:p>
          <a:p>
            <a:pPr algn="just"/>
            <a:r>
              <a:rPr lang="en-US" dirty="0" smtClean="0">
                <a:solidFill>
                  <a:srgbClr val="000000"/>
                </a:solidFill>
                <a:latin typeface="Didot"/>
                <a:cs typeface="Didot"/>
              </a:rPr>
              <a:t>allowed the 3 </a:t>
            </a:r>
            <a:r>
              <a:rPr lang="en-US" dirty="0" err="1" smtClean="0">
                <a:solidFill>
                  <a:srgbClr val="000000"/>
                </a:solidFill>
                <a:latin typeface="Didot"/>
                <a:cs typeface="Didot"/>
              </a:rPr>
              <a:t>PEPPo</a:t>
            </a:r>
            <a:r>
              <a:rPr lang="en-US" dirty="0" smtClean="0">
                <a:solidFill>
                  <a:srgbClr val="000000"/>
                </a:solidFill>
                <a:latin typeface="Didot"/>
                <a:cs typeface="Didot"/>
              </a:rPr>
              <a:t> data taking configurations :</a:t>
            </a:r>
          </a:p>
          <a:p>
            <a:pPr algn="just"/>
            <a:endParaRPr lang="en-US" sz="500" dirty="0">
              <a:solidFill>
                <a:srgbClr val="000000"/>
              </a:solidFill>
              <a:latin typeface="Didot"/>
              <a:cs typeface="Didot"/>
            </a:endParaRPr>
          </a:p>
          <a:p>
            <a:pPr marL="268288" algn="just">
              <a:buFontTx/>
              <a:buChar char="-"/>
            </a:pPr>
            <a:r>
              <a:rPr lang="en-US" dirty="0">
                <a:solidFill>
                  <a:srgbClr val="000000"/>
                </a:solidFill>
                <a:latin typeface="Didot"/>
                <a:cs typeface="Didot"/>
              </a:rPr>
              <a:t> </a:t>
            </a:r>
            <a:r>
              <a:rPr lang="en-US" b="1" dirty="0" smtClean="0">
                <a:solidFill>
                  <a:srgbClr val="000000"/>
                </a:solidFill>
                <a:latin typeface="Didot"/>
                <a:cs typeface="Didot"/>
              </a:rPr>
              <a:t>Sample mode: </a:t>
            </a:r>
            <a:r>
              <a:rPr lang="en-US" dirty="0" smtClean="0">
                <a:solidFill>
                  <a:srgbClr val="000000"/>
                </a:solidFill>
                <a:latin typeface="Didot"/>
                <a:cs typeface="Didot"/>
              </a:rPr>
              <a:t>shape signal reconstruction with </a:t>
            </a:r>
          </a:p>
          <a:p>
            <a:pPr marL="452438" algn="just"/>
            <a:r>
              <a:rPr lang="en-US" dirty="0" smtClean="0">
                <a:solidFill>
                  <a:srgbClr val="000000"/>
                </a:solidFill>
                <a:latin typeface="Didot"/>
                <a:cs typeface="Didot"/>
              </a:rPr>
              <a:t>up to 500 samples per event (4ns resolution)</a:t>
            </a:r>
            <a:r>
              <a:rPr lang="en-US" dirty="0">
                <a:solidFill>
                  <a:srgbClr val="000000"/>
                </a:solidFill>
                <a:latin typeface="Didot"/>
                <a:cs typeface="Didot"/>
              </a:rPr>
              <a:t>.</a:t>
            </a:r>
            <a:endParaRPr lang="en-US" dirty="0" smtClean="0">
              <a:solidFill>
                <a:srgbClr val="000000"/>
              </a:solidFill>
              <a:latin typeface="Didot"/>
              <a:cs typeface="Didot"/>
            </a:endParaRPr>
          </a:p>
          <a:p>
            <a:pPr marL="369888" algn="just"/>
            <a:r>
              <a:rPr lang="en-US" dirty="0" smtClean="0">
                <a:solidFill>
                  <a:srgbClr val="000000"/>
                </a:solidFill>
                <a:latin typeface="Didot"/>
                <a:cs typeface="Didot"/>
              </a:rPr>
              <a:t> Used for calibration measurements </a:t>
            </a:r>
          </a:p>
          <a:p>
            <a:pPr marL="268288" algn="just"/>
            <a:endParaRPr lang="en-US" sz="800" dirty="0">
              <a:solidFill>
                <a:srgbClr val="000000"/>
              </a:solidFill>
              <a:latin typeface="Didot"/>
              <a:cs typeface="Didot"/>
            </a:endParaRPr>
          </a:p>
          <a:p>
            <a:pPr marL="268288" algn="just">
              <a:buFontTx/>
              <a:buChar char="-"/>
            </a:pPr>
            <a:r>
              <a:rPr lang="en-US" dirty="0">
                <a:solidFill>
                  <a:srgbClr val="000000"/>
                </a:solidFill>
                <a:latin typeface="Didot"/>
                <a:cs typeface="Didot"/>
              </a:rPr>
              <a:t> </a:t>
            </a:r>
            <a:r>
              <a:rPr lang="en-US" b="1" dirty="0" smtClean="0">
                <a:solidFill>
                  <a:srgbClr val="FF0000"/>
                </a:solidFill>
                <a:latin typeface="Didot"/>
                <a:cs typeface="Didot"/>
              </a:rPr>
              <a:t>Semi</a:t>
            </a:r>
            <a:r>
              <a:rPr lang="en-US" b="1" dirty="0">
                <a:solidFill>
                  <a:srgbClr val="FF0000"/>
                </a:solidFill>
                <a:latin typeface="Didot"/>
                <a:cs typeface="Didot"/>
              </a:rPr>
              <a:t>-</a:t>
            </a:r>
            <a:r>
              <a:rPr lang="en-US" b="1" dirty="0" smtClean="0">
                <a:solidFill>
                  <a:srgbClr val="FF0000"/>
                </a:solidFill>
                <a:latin typeface="Didot"/>
                <a:cs typeface="Didot"/>
              </a:rPr>
              <a:t>Integrated mode (e</a:t>
            </a:r>
            <a:r>
              <a:rPr lang="en-US" b="1" baseline="30000" dirty="0" smtClean="0">
                <a:solidFill>
                  <a:srgbClr val="FF0000"/>
                </a:solidFill>
                <a:latin typeface="Didot"/>
                <a:cs typeface="Didot"/>
              </a:rPr>
              <a:t>+</a:t>
            </a:r>
            <a:r>
              <a:rPr lang="en-US" b="1" dirty="0" smtClean="0">
                <a:solidFill>
                  <a:srgbClr val="FF0000"/>
                </a:solidFill>
                <a:latin typeface="Didot"/>
                <a:cs typeface="Didot"/>
              </a:rPr>
              <a:t>): </a:t>
            </a:r>
            <a:r>
              <a:rPr lang="en-US" dirty="0" smtClean="0">
                <a:solidFill>
                  <a:srgbClr val="000000"/>
                </a:solidFill>
                <a:latin typeface="Didot"/>
                <a:cs typeface="Didot"/>
              </a:rPr>
              <a:t>1 </a:t>
            </a:r>
            <a:r>
              <a:rPr lang="en-US" dirty="0">
                <a:solidFill>
                  <a:srgbClr val="000000"/>
                </a:solidFill>
                <a:latin typeface="Didot"/>
                <a:cs typeface="Didot"/>
              </a:rPr>
              <a:t>integral </a:t>
            </a:r>
            <a:r>
              <a:rPr lang="en-US" dirty="0" smtClean="0">
                <a:solidFill>
                  <a:srgbClr val="000000"/>
                </a:solidFill>
                <a:latin typeface="Didot"/>
                <a:cs typeface="Didot"/>
              </a:rPr>
              <a:t>signal </a:t>
            </a:r>
          </a:p>
          <a:p>
            <a:pPr marL="268288" algn="just"/>
            <a:r>
              <a:rPr lang="en-US" dirty="0">
                <a:solidFill>
                  <a:srgbClr val="000000"/>
                </a:solidFill>
                <a:latin typeface="Didot"/>
                <a:cs typeface="Didot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Didot"/>
                <a:cs typeface="Didot"/>
              </a:rPr>
              <a:t> value per detector triggered event</a:t>
            </a:r>
          </a:p>
          <a:p>
            <a:pPr marL="268288" algn="just"/>
            <a:endParaRPr lang="en-US" sz="800" dirty="0">
              <a:solidFill>
                <a:srgbClr val="000000"/>
              </a:solidFill>
              <a:latin typeface="Didot"/>
              <a:cs typeface="Didot"/>
            </a:endParaRPr>
          </a:p>
          <a:p>
            <a:pPr marL="268288" algn="just">
              <a:buFontTx/>
              <a:buChar char="-"/>
            </a:pPr>
            <a:r>
              <a:rPr lang="en-US" dirty="0" smtClean="0">
                <a:solidFill>
                  <a:srgbClr val="000000"/>
                </a:solidFill>
                <a:latin typeface="Didot"/>
                <a:cs typeface="Didot"/>
              </a:rPr>
              <a:t> </a:t>
            </a:r>
            <a:r>
              <a:rPr lang="en-US" b="1" dirty="0">
                <a:solidFill>
                  <a:srgbClr val="0000FF"/>
                </a:solidFill>
                <a:latin typeface="Didot"/>
                <a:cs typeface="Didot"/>
              </a:rPr>
              <a:t>Integrated </a:t>
            </a:r>
            <a:r>
              <a:rPr lang="en-US" b="1" dirty="0" smtClean="0">
                <a:solidFill>
                  <a:srgbClr val="0000FF"/>
                </a:solidFill>
                <a:latin typeface="Didot"/>
                <a:cs typeface="Didot"/>
              </a:rPr>
              <a:t>mode (e</a:t>
            </a:r>
            <a:r>
              <a:rPr lang="en-US" b="1" baseline="30000" dirty="0" smtClean="0">
                <a:solidFill>
                  <a:srgbClr val="0000FF"/>
                </a:solidFill>
                <a:latin typeface="Didot"/>
                <a:cs typeface="Didot"/>
              </a:rPr>
              <a:t>-</a:t>
            </a:r>
            <a:r>
              <a:rPr lang="en-US" b="1" dirty="0" smtClean="0">
                <a:solidFill>
                  <a:srgbClr val="0000FF"/>
                </a:solidFill>
                <a:latin typeface="Didot"/>
                <a:cs typeface="Didot"/>
              </a:rPr>
              <a:t>): </a:t>
            </a:r>
            <a:r>
              <a:rPr lang="en-US" dirty="0" smtClean="0">
                <a:solidFill>
                  <a:srgbClr val="000000"/>
                </a:solidFill>
                <a:latin typeface="Didot"/>
                <a:cs typeface="Didot"/>
              </a:rPr>
              <a:t>1 </a:t>
            </a:r>
            <a:r>
              <a:rPr lang="en-US" dirty="0">
                <a:solidFill>
                  <a:srgbClr val="000000"/>
                </a:solidFill>
                <a:latin typeface="Didot"/>
                <a:cs typeface="Didot"/>
              </a:rPr>
              <a:t>integral </a:t>
            </a:r>
            <a:r>
              <a:rPr lang="en-US" dirty="0" smtClean="0">
                <a:solidFill>
                  <a:srgbClr val="000000"/>
                </a:solidFill>
                <a:latin typeface="Didot"/>
                <a:cs typeface="Didot"/>
              </a:rPr>
              <a:t>value </a:t>
            </a:r>
          </a:p>
          <a:p>
            <a:pPr marL="268288" algn="just"/>
            <a:r>
              <a:rPr lang="en-US" dirty="0">
                <a:solidFill>
                  <a:srgbClr val="000000"/>
                </a:solidFill>
                <a:latin typeface="Didot"/>
                <a:cs typeface="Didot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Didot"/>
                <a:cs typeface="Didot"/>
              </a:rPr>
              <a:t> per </a:t>
            </a:r>
            <a:r>
              <a:rPr lang="en-US" dirty="0" err="1">
                <a:solidFill>
                  <a:srgbClr val="000000"/>
                </a:solidFill>
                <a:latin typeface="Didot"/>
                <a:cs typeface="Didot"/>
              </a:rPr>
              <a:t>helicity</a:t>
            </a:r>
            <a:r>
              <a:rPr lang="en-US" dirty="0">
                <a:solidFill>
                  <a:srgbClr val="000000"/>
                </a:solidFill>
                <a:latin typeface="Didot"/>
                <a:cs typeface="Didot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Didot"/>
                <a:cs typeface="Didot"/>
              </a:rPr>
              <a:t>gate</a:t>
            </a:r>
            <a:endParaRPr lang="en-US" dirty="0">
              <a:solidFill>
                <a:srgbClr val="000000"/>
              </a:solidFill>
              <a:latin typeface="Didot"/>
              <a:cs typeface="Didot"/>
            </a:endParaRPr>
          </a:p>
        </p:txBody>
      </p:sp>
      <p:pic>
        <p:nvPicPr>
          <p:cNvPr id="13" name="Picture 12" descr="screenshot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08330" y="3061943"/>
            <a:ext cx="2608173" cy="12751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Picture 13" descr="screenshot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59053">
            <a:off x="7426159" y="4357610"/>
            <a:ext cx="981699" cy="6899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5" name="TextBox 14"/>
          <p:cNvSpPr txBox="1"/>
          <p:nvPr/>
        </p:nvSpPr>
        <p:spPr>
          <a:xfrm>
            <a:off x="485901" y="1378186"/>
            <a:ext cx="82306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Didot"/>
                <a:cs typeface="Didot"/>
              </a:rPr>
              <a:t>The signal from the crystal is a long (slightly larger that 2</a:t>
            </a:r>
            <a:r>
              <a:rPr lang="en-US" dirty="0" smtClean="0">
                <a:latin typeface="Lucida Grande"/>
                <a:ea typeface="Lucida Grande"/>
                <a:cs typeface="Lucida Grande"/>
              </a:rPr>
              <a:t>μ</a:t>
            </a:r>
            <a:r>
              <a:rPr lang="en-US" dirty="0" smtClean="0">
                <a:latin typeface="Didot"/>
                <a:cs typeface="Didot"/>
              </a:rPr>
              <a:t>s) and </a:t>
            </a:r>
          </a:p>
          <a:p>
            <a:r>
              <a:rPr lang="en-US" dirty="0" smtClean="0">
                <a:latin typeface="Didot"/>
                <a:cs typeface="Didot"/>
              </a:rPr>
              <a:t>optimized </a:t>
            </a:r>
            <a:r>
              <a:rPr lang="en-US" dirty="0">
                <a:latin typeface="Didot"/>
                <a:cs typeface="Didot"/>
              </a:rPr>
              <a:t>pulse </a:t>
            </a:r>
            <a:r>
              <a:rPr lang="en-US" dirty="0" smtClean="0">
                <a:latin typeface="Didot"/>
                <a:cs typeface="Didot"/>
              </a:rPr>
              <a:t>to have a maximum amplitude smaller than 2V. </a:t>
            </a:r>
          </a:p>
        </p:txBody>
      </p:sp>
      <p:sp>
        <p:nvSpPr>
          <p:cNvPr id="17" name="Rectangle 16"/>
          <p:cNvSpPr/>
          <p:nvPr/>
        </p:nvSpPr>
        <p:spPr>
          <a:xfrm>
            <a:off x="381168" y="2068314"/>
            <a:ext cx="850176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 smtClean="0">
                <a:solidFill>
                  <a:srgbClr val="000000"/>
                </a:solidFill>
                <a:latin typeface="Didot"/>
                <a:cs typeface="Didot"/>
              </a:rPr>
              <a:t>The signal detection was done with </a:t>
            </a:r>
            <a:r>
              <a:rPr lang="en-US" dirty="0">
                <a:solidFill>
                  <a:srgbClr val="000000"/>
                </a:solidFill>
                <a:latin typeface="Didot"/>
                <a:cs typeface="Didot"/>
              </a:rPr>
              <a:t>a</a:t>
            </a:r>
            <a:r>
              <a:rPr lang="en-US" dirty="0" smtClean="0">
                <a:solidFill>
                  <a:srgbClr val="000000"/>
                </a:solidFill>
                <a:latin typeface="Didot"/>
                <a:cs typeface="Didot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Didot"/>
                <a:cs typeface="Didot"/>
              </a:rPr>
              <a:t>FlashADC</a:t>
            </a:r>
            <a:r>
              <a:rPr lang="en-US" dirty="0" smtClean="0">
                <a:solidFill>
                  <a:srgbClr val="000000"/>
                </a:solidFill>
                <a:latin typeface="Didot"/>
                <a:cs typeface="Didot"/>
              </a:rPr>
              <a:t> board chosen to be compatible with the PMT signals and developed </a:t>
            </a:r>
            <a:r>
              <a:rPr lang="en-US" dirty="0">
                <a:solidFill>
                  <a:srgbClr val="000000"/>
                </a:solidFill>
                <a:latin typeface="Didot"/>
                <a:cs typeface="Didot"/>
              </a:rPr>
              <a:t>by </a:t>
            </a:r>
            <a:r>
              <a:rPr lang="en-US" dirty="0" smtClean="0">
                <a:solidFill>
                  <a:srgbClr val="000000"/>
                </a:solidFill>
                <a:latin typeface="Didot"/>
                <a:cs typeface="Didot"/>
              </a:rPr>
              <a:t>the </a:t>
            </a:r>
            <a:r>
              <a:rPr lang="en-US" dirty="0" err="1" smtClean="0">
                <a:solidFill>
                  <a:srgbClr val="000000"/>
                </a:solidFill>
                <a:latin typeface="Didot"/>
                <a:cs typeface="Didot"/>
              </a:rPr>
              <a:t>JLab</a:t>
            </a:r>
            <a:r>
              <a:rPr lang="en-US" dirty="0" smtClean="0">
                <a:solidFill>
                  <a:srgbClr val="000000"/>
                </a:solidFill>
                <a:latin typeface="Didot"/>
                <a:cs typeface="Didot"/>
              </a:rPr>
              <a:t> </a:t>
            </a:r>
            <a:r>
              <a:rPr lang="en-US" dirty="0">
                <a:solidFill>
                  <a:srgbClr val="000000"/>
                </a:solidFill>
                <a:latin typeface="Didot"/>
                <a:cs typeface="Didot"/>
              </a:rPr>
              <a:t>electronic </a:t>
            </a:r>
            <a:r>
              <a:rPr lang="en-US" dirty="0" smtClean="0">
                <a:solidFill>
                  <a:srgbClr val="000000"/>
                </a:solidFill>
                <a:latin typeface="Didot"/>
                <a:cs typeface="Didot"/>
              </a:rPr>
              <a:t>group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  <a:latin typeface="Didot"/>
                <a:cs typeface="Didot"/>
              </a:rPr>
              <a:t>250 </a:t>
            </a:r>
            <a:r>
              <a:rPr lang="en-US" dirty="0">
                <a:solidFill>
                  <a:srgbClr val="000000"/>
                </a:solidFill>
                <a:latin typeface="Didot"/>
                <a:cs typeface="Didot"/>
              </a:rPr>
              <a:t>MHz sampling frequency of the </a:t>
            </a:r>
            <a:r>
              <a:rPr lang="en-US" dirty="0" smtClean="0">
                <a:solidFill>
                  <a:srgbClr val="000000"/>
                </a:solidFill>
                <a:latin typeface="Didot"/>
                <a:cs typeface="Didot"/>
              </a:rPr>
              <a:t>detector </a:t>
            </a:r>
            <a:r>
              <a:rPr lang="en-US" dirty="0">
                <a:solidFill>
                  <a:srgbClr val="000000"/>
                </a:solidFill>
                <a:latin typeface="Didot"/>
                <a:cs typeface="Didot"/>
              </a:rPr>
              <a:t>ADC signals   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  <a:latin typeface="Didot"/>
                <a:cs typeface="Didot"/>
              </a:rPr>
              <a:t>2</a:t>
            </a:r>
            <a:r>
              <a:rPr lang="en-US" dirty="0">
                <a:latin typeface="Lucida Grande"/>
                <a:ea typeface="Lucida Grande"/>
                <a:cs typeface="Lucida Grande"/>
              </a:rPr>
              <a:t>μ</a:t>
            </a:r>
            <a:r>
              <a:rPr lang="en-US" dirty="0" smtClean="0">
                <a:solidFill>
                  <a:srgbClr val="000000"/>
                </a:solidFill>
                <a:latin typeface="Didot"/>
                <a:cs typeface="Didot"/>
              </a:rPr>
              <a:t>s maximum </a:t>
            </a:r>
            <a:r>
              <a:rPr lang="en-US" dirty="0">
                <a:solidFill>
                  <a:srgbClr val="000000"/>
                </a:solidFill>
                <a:latin typeface="Didot"/>
                <a:cs typeface="Didot"/>
              </a:rPr>
              <a:t>read-out </a:t>
            </a:r>
            <a:r>
              <a:rPr lang="en-US" dirty="0" smtClean="0">
                <a:solidFill>
                  <a:srgbClr val="000000"/>
                </a:solidFill>
                <a:latin typeface="Didot"/>
                <a:cs typeface="Didot"/>
              </a:rPr>
              <a:t>length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  <a:latin typeface="Didot"/>
                <a:cs typeface="Didot"/>
              </a:rPr>
              <a:t>0-&gt;-2V maximum signal range</a:t>
            </a:r>
            <a:endParaRPr lang="en-US" dirty="0">
              <a:solidFill>
                <a:srgbClr val="000000"/>
              </a:solidFill>
              <a:latin typeface="Didot"/>
              <a:cs typeface="Didot"/>
            </a:endParaRPr>
          </a:p>
          <a:p>
            <a:pPr algn="just"/>
            <a:endParaRPr lang="en-US" sz="1000" dirty="0">
              <a:solidFill>
                <a:srgbClr val="000000"/>
              </a:solidFill>
              <a:latin typeface="Didot"/>
              <a:cs typeface="Didot"/>
            </a:endParaRPr>
          </a:p>
        </p:txBody>
      </p:sp>
    </p:spTree>
    <p:extLst>
      <p:ext uri="{BB962C8B-B14F-4D97-AF65-F5344CB8AC3E}">
        <p14:creationId xmlns:p14="http://schemas.microsoft.com/office/powerpoint/2010/main" val="32016587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2"/>
          <p:cNvSpPr txBox="1"/>
          <p:nvPr/>
        </p:nvSpPr>
        <p:spPr>
          <a:xfrm rot="20487658">
            <a:off x="3483964" y="3185319"/>
            <a:ext cx="1545466" cy="646331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Same conditions </a:t>
            </a:r>
          </a:p>
          <a:p>
            <a:r>
              <a:rPr lang="en-US" sz="1200" dirty="0" smtClean="0"/>
              <a:t>IHWP: IN</a:t>
            </a:r>
          </a:p>
          <a:p>
            <a:r>
              <a:rPr lang="en-US" sz="1200" dirty="0" smtClean="0"/>
              <a:t>AM: -60A</a:t>
            </a:r>
            <a:endParaRPr lang="en-US" sz="1200" dirty="0"/>
          </a:p>
        </p:txBody>
      </p:sp>
      <p:grpSp>
        <p:nvGrpSpPr>
          <p:cNvPr id="8" name="Group 7"/>
          <p:cNvGrpSpPr/>
          <p:nvPr/>
        </p:nvGrpSpPr>
        <p:grpSpPr>
          <a:xfrm>
            <a:off x="308178" y="172630"/>
            <a:ext cx="8567231" cy="1151415"/>
            <a:chOff x="494441" y="172630"/>
            <a:chExt cx="8567231" cy="1151415"/>
          </a:xfrm>
        </p:grpSpPr>
        <p:sp>
          <p:nvSpPr>
            <p:cNvPr id="9" name="Title 3"/>
            <p:cNvSpPr txBox="1">
              <a:spLocks/>
            </p:cNvSpPr>
            <p:nvPr/>
          </p:nvSpPr>
          <p:spPr>
            <a:xfrm>
              <a:off x="494441" y="172630"/>
              <a:ext cx="8155118" cy="936104"/>
            </a:xfrm>
            <a:prstGeom prst="rect">
              <a:avLst/>
            </a:prstGeom>
            <a:ln>
              <a:noFill/>
            </a:ln>
          </p:spPr>
          <p:txBody>
            <a:bodyPr vert="horz" lIns="91440" tIns="45720" rIns="91440" bIns="45720" rtlCol="0" anchor="ctr">
              <a:norm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3800" dirty="0" smtClean="0">
                  <a:ln w="900" cmpd="sng">
                    <a:solidFill>
                      <a:srgbClr val="FF6600"/>
                    </a:solidFill>
                    <a:prstDash val="solid"/>
                  </a:ln>
                  <a:solidFill>
                    <a:srgbClr val="FF6600"/>
                  </a:solidFill>
                  <a:effectLst>
                    <a:outerShdw blurRad="50800" dist="38100" dir="2700000" algn="tl" rotWithShape="0">
                      <a:srgbClr val="FF6600">
                        <a:alpha val="43000"/>
                      </a:srgbClr>
                    </a:outerShdw>
                  </a:effectLst>
                  <a:latin typeface="Handwriting - Dakota"/>
                  <a:cs typeface="Handwriting - Dakota"/>
                </a:rPr>
                <a:t>Data taking conditions</a:t>
              </a:r>
              <a:endParaRPr lang="en-US" sz="3800" dirty="0">
                <a:ln w="900" cmpd="sng">
                  <a:solidFill>
                    <a:srgbClr val="FF6600"/>
                  </a:solidFill>
                  <a:prstDash val="solid"/>
                </a:ln>
                <a:solidFill>
                  <a:srgbClr val="FF6600"/>
                </a:solidFill>
                <a:effectLst>
                  <a:outerShdw blurRad="50800" dist="38100" dir="2700000" algn="tl" rotWithShape="0">
                    <a:srgbClr val="FF6600">
                      <a:alpha val="43000"/>
                    </a:srgbClr>
                  </a:outerShdw>
                </a:effectLst>
                <a:latin typeface="Handwriting - Dakota"/>
                <a:cs typeface="Handwriting - Dakota"/>
              </a:endParaRPr>
            </a:p>
          </p:txBody>
        </p:sp>
        <p:sp>
          <p:nvSpPr>
            <p:cNvPr id="10" name="Freeform 9"/>
            <p:cNvSpPr/>
            <p:nvPr/>
          </p:nvSpPr>
          <p:spPr>
            <a:xfrm rot="400425">
              <a:off x="4296919" y="766252"/>
              <a:ext cx="4764753" cy="557793"/>
            </a:xfrm>
            <a:custGeom>
              <a:avLst/>
              <a:gdLst>
                <a:gd name="connsiteX0" fmla="*/ 0 w 4764753"/>
                <a:gd name="connsiteY0" fmla="*/ 557793 h 557793"/>
                <a:gd name="connsiteX1" fmla="*/ 4644847 w 4764753"/>
                <a:gd name="connsiteY1" fmla="*/ 1151 h 557793"/>
                <a:gd name="connsiteX2" fmla="*/ 3496683 w 4764753"/>
                <a:gd name="connsiteY2" fmla="*/ 401237 h 557793"/>
                <a:gd name="connsiteX3" fmla="*/ 3496683 w 4764753"/>
                <a:gd name="connsiteY3" fmla="*/ 401237 h 557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4753" h="557793">
                  <a:moveTo>
                    <a:pt x="0" y="557793"/>
                  </a:moveTo>
                  <a:cubicBezTo>
                    <a:pt x="2031033" y="292518"/>
                    <a:pt x="4062066" y="27244"/>
                    <a:pt x="4644847" y="1151"/>
                  </a:cubicBezTo>
                  <a:cubicBezTo>
                    <a:pt x="5227628" y="-24942"/>
                    <a:pt x="3496683" y="401237"/>
                    <a:pt x="3496683" y="401237"/>
                  </a:cubicBezTo>
                  <a:lnTo>
                    <a:pt x="3496683" y="401237"/>
                  </a:lnTo>
                </a:path>
              </a:pathLst>
            </a:custGeom>
            <a:ln cap="rnd">
              <a:gradFill flip="none" rotWithShape="1">
                <a:gsLst>
                  <a:gs pos="99000">
                    <a:srgbClr val="FF6600"/>
                  </a:gs>
                  <a:gs pos="0">
                    <a:srgbClr val="FFFFFF"/>
                  </a:gs>
                </a:gsLst>
                <a:lin ang="0" scaled="1"/>
                <a:tileRect/>
              </a:gradFill>
              <a:round/>
              <a:tailEnd type="oval"/>
            </a:ln>
            <a:effectLst>
              <a:outerShdw blurRad="1270000" dist="20000" dir="5400000" sx="117000" sy="117000" rotWithShape="0">
                <a:schemeClr val="accent4">
                  <a:alpha val="38000"/>
                </a:scheme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</a:t>
            </a:r>
            <a:r>
              <a:rPr lang="en-US" dirty="0" err="1" smtClean="0"/>
              <a:t>Fanchini</a:t>
            </a:r>
            <a:r>
              <a:rPr lang="en-US" dirty="0" smtClean="0"/>
              <a:t> -</a:t>
            </a:r>
            <a:r>
              <a:rPr lang="en-US" dirty="0" err="1" smtClean="0"/>
              <a:t>Posipol</a:t>
            </a:r>
            <a:r>
              <a:rPr lang="en-US" dirty="0" smtClean="0"/>
              <a:t> 2012-</a:t>
            </a:r>
            <a:endParaRPr lang="en-US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BB616-A476-994E-8AB6-E6994EAAA828}" type="slidenum">
              <a:rPr lang="en-US" smtClean="0"/>
              <a:t>8</a:t>
            </a:fld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1048787" y="1118065"/>
            <a:ext cx="2516845" cy="5469432"/>
            <a:chOff x="882372" y="1215593"/>
            <a:chExt cx="2612665" cy="5469432"/>
          </a:xfrm>
        </p:grpSpPr>
        <p:sp>
          <p:nvSpPr>
            <p:cNvPr id="2" name="TextBox 1"/>
            <p:cNvSpPr txBox="1"/>
            <p:nvPr/>
          </p:nvSpPr>
          <p:spPr>
            <a:xfrm>
              <a:off x="1001061" y="1215593"/>
              <a:ext cx="2428948" cy="338554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66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i="1" dirty="0" smtClean="0">
                  <a:latin typeface="Didot"/>
                  <a:cs typeface="Didot"/>
                </a:rPr>
                <a:t>Electron measurement</a:t>
              </a:r>
              <a:endParaRPr lang="en-US" sz="1600" i="1" dirty="0">
                <a:latin typeface="Didot"/>
                <a:cs typeface="Didot"/>
              </a:endParaRPr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882372" y="3768562"/>
              <a:ext cx="2612665" cy="2916463"/>
              <a:chOff x="870042" y="3756233"/>
              <a:chExt cx="2612665" cy="2916463"/>
            </a:xfrm>
          </p:grpSpPr>
          <p:pic>
            <p:nvPicPr>
              <p:cNvPr id="6" name="Picture 5" descr="IntSig.png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299695" y="3756233"/>
                <a:ext cx="1805217" cy="1130157"/>
              </a:xfrm>
              <a:prstGeom prst="rect">
                <a:avLst/>
              </a:prstGeom>
            </p:spPr>
          </p:pic>
          <p:pic>
            <p:nvPicPr>
              <p:cNvPr id="7" name="Picture 6" descr="IntSigScope.png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076830" y="5005568"/>
                <a:ext cx="2405877" cy="1463685"/>
              </a:xfrm>
              <a:prstGeom prst="rect">
                <a:avLst/>
              </a:prstGeom>
            </p:spPr>
          </p:pic>
          <p:cxnSp>
            <p:nvCxnSpPr>
              <p:cNvPr id="5" name="Straight Arrow Connector 4"/>
              <p:cNvCxnSpPr>
                <a:stCxn id="15" idx="0"/>
              </p:cNvCxnSpPr>
              <p:nvPr/>
            </p:nvCxnSpPr>
            <p:spPr>
              <a:xfrm flipV="1">
                <a:off x="1403798" y="5945878"/>
                <a:ext cx="245155" cy="357486"/>
              </a:xfrm>
              <a:prstGeom prst="straightConnector1">
                <a:avLst/>
              </a:prstGeom>
              <a:ln>
                <a:solidFill>
                  <a:srgbClr val="FF66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TextBox 14"/>
              <p:cNvSpPr txBox="1"/>
              <p:nvPr/>
            </p:nvSpPr>
            <p:spPr>
              <a:xfrm>
                <a:off x="870042" y="6303364"/>
                <a:ext cx="1067510" cy="36933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latin typeface="Didot"/>
                    <a:cs typeface="Didot"/>
                  </a:rPr>
                  <a:t>Pile up</a:t>
                </a:r>
                <a:endParaRPr lang="en-US" dirty="0">
                  <a:latin typeface="Didot"/>
                  <a:cs typeface="Didot"/>
                </a:endParaRPr>
              </a:p>
            </p:txBody>
          </p:sp>
        </p:grpSp>
      </p:grpSp>
      <p:sp>
        <p:nvSpPr>
          <p:cNvPr id="21" name="TextBox 20"/>
          <p:cNvSpPr txBox="1"/>
          <p:nvPr/>
        </p:nvSpPr>
        <p:spPr>
          <a:xfrm>
            <a:off x="117733" y="4225962"/>
            <a:ext cx="11610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Didot"/>
                <a:cs typeface="Didot"/>
              </a:rPr>
              <a:t>FADC</a:t>
            </a:r>
          </a:p>
          <a:p>
            <a:r>
              <a:rPr lang="en-US" sz="1200" dirty="0" smtClean="0">
                <a:latin typeface="Didot"/>
                <a:cs typeface="Didot"/>
              </a:rPr>
              <a:t>Sum of few signals</a:t>
            </a:r>
            <a:endParaRPr lang="en-US" sz="1200" dirty="0">
              <a:latin typeface="Didot"/>
              <a:cs typeface="Dido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3908" y="5489729"/>
            <a:ext cx="14426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Didot"/>
                <a:cs typeface="Didot"/>
              </a:rPr>
              <a:t>Oscilloscope</a:t>
            </a:r>
            <a:endParaRPr lang="en-US" sz="1200" dirty="0">
              <a:latin typeface="Didot"/>
              <a:cs typeface="Didot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4725880" y="1055576"/>
            <a:ext cx="3530823" cy="5583004"/>
            <a:chOff x="4121406" y="995854"/>
            <a:chExt cx="3788711" cy="5560644"/>
          </a:xfrm>
        </p:grpSpPr>
        <p:pic>
          <p:nvPicPr>
            <p:cNvPr id="11" name="Picture 10" descr="SemIintSig.png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98534" y="3756233"/>
              <a:ext cx="1910096" cy="1130157"/>
            </a:xfrm>
            <a:prstGeom prst="rect">
              <a:avLst/>
            </a:prstGeom>
          </p:spPr>
        </p:pic>
        <p:pic>
          <p:nvPicPr>
            <p:cNvPr id="12" name="Picture 11" descr="SemIintSigscope.png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5719"/>
            <a:stretch/>
          </p:blipFill>
          <p:spPr>
            <a:xfrm>
              <a:off x="5550356" y="5006510"/>
              <a:ext cx="2359761" cy="1549988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4791924" y="4489506"/>
              <a:ext cx="576928" cy="307777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latin typeface="Didot"/>
                  <a:cs typeface="Didot"/>
                </a:rPr>
                <a:t>TS1</a:t>
              </a:r>
              <a:endParaRPr lang="en-US" sz="1400" dirty="0">
                <a:latin typeface="Didot"/>
                <a:cs typeface="Didot"/>
              </a:endParaRPr>
            </a:p>
          </p:txBody>
        </p:sp>
        <p:cxnSp>
          <p:nvCxnSpPr>
            <p:cNvPr id="24" name="Straight Arrow Connector 23"/>
            <p:cNvCxnSpPr>
              <a:stCxn id="23" idx="2"/>
            </p:cNvCxnSpPr>
            <p:nvPr/>
          </p:nvCxnSpPr>
          <p:spPr>
            <a:xfrm>
              <a:off x="5080390" y="4797282"/>
              <a:ext cx="1176201" cy="594893"/>
            </a:xfrm>
            <a:prstGeom prst="straightConnector1">
              <a:avLst/>
            </a:prstGeom>
            <a:ln>
              <a:solidFill>
                <a:srgbClr val="FF66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>
              <a:off x="5376548" y="5412248"/>
              <a:ext cx="1181960" cy="238521"/>
            </a:xfrm>
            <a:prstGeom prst="straightConnector1">
              <a:avLst/>
            </a:prstGeom>
            <a:ln>
              <a:solidFill>
                <a:srgbClr val="FF66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4121406" y="5755934"/>
              <a:ext cx="1333601" cy="52322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latin typeface="Didot"/>
                  <a:cs typeface="Didot"/>
                </a:rPr>
                <a:t>Coincidence trigger</a:t>
              </a:r>
              <a:endParaRPr lang="en-US" sz="1400" dirty="0">
                <a:latin typeface="Didot"/>
                <a:cs typeface="Didot"/>
              </a:endParaRPr>
            </a:p>
          </p:txBody>
        </p:sp>
        <p:cxnSp>
          <p:nvCxnSpPr>
            <p:cNvPr id="32" name="Straight Arrow Connector 31"/>
            <p:cNvCxnSpPr/>
            <p:nvPr/>
          </p:nvCxnSpPr>
          <p:spPr>
            <a:xfrm>
              <a:off x="5376548" y="6077926"/>
              <a:ext cx="1477035" cy="225065"/>
            </a:xfrm>
            <a:prstGeom prst="straightConnector1">
              <a:avLst/>
            </a:prstGeom>
            <a:ln>
              <a:solidFill>
                <a:srgbClr val="FF66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4529241" y="995854"/>
              <a:ext cx="2428948" cy="338554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66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i="1" dirty="0" smtClean="0">
                  <a:latin typeface="Didot"/>
                  <a:cs typeface="Didot"/>
                </a:rPr>
                <a:t>Positron measurement</a:t>
              </a:r>
              <a:endParaRPr lang="en-US" sz="1600" i="1" dirty="0">
                <a:latin typeface="Didot"/>
                <a:cs typeface="Didot"/>
              </a:endParaRPr>
            </a:p>
          </p:txBody>
        </p:sp>
      </p:grpSp>
      <p:graphicFrame>
        <p:nvGraphicFramePr>
          <p:cNvPr id="38" name="Object 3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2300097"/>
              </p:ext>
            </p:extLst>
          </p:nvPr>
        </p:nvGraphicFramePr>
        <p:xfrm>
          <a:off x="5193427" y="5253188"/>
          <a:ext cx="486997" cy="2365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59" name="Equation" r:id="rId7" imgW="444500" imgH="215900" progId="Equation.3">
                  <p:embed/>
                </p:oleObj>
              </mc:Choice>
              <mc:Fallback>
                <p:oleObj name="Equation" r:id="rId7" imgW="444500" imgH="215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193427" y="5253188"/>
                        <a:ext cx="486997" cy="2365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Table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9676653"/>
              </p:ext>
            </p:extLst>
          </p:nvPr>
        </p:nvGraphicFramePr>
        <p:xfrm>
          <a:off x="617415" y="1592597"/>
          <a:ext cx="3476971" cy="1635450"/>
        </p:xfrm>
        <a:graphic>
          <a:graphicData uri="http://schemas.openxmlformats.org/drawingml/2006/table">
            <a:tbl>
              <a:tblPr/>
              <a:tblGrid>
                <a:gridCol w="690464"/>
                <a:gridCol w="468525"/>
                <a:gridCol w="332904"/>
                <a:gridCol w="661527"/>
                <a:gridCol w="708215"/>
                <a:gridCol w="615336"/>
              </a:tblGrid>
              <a:tr h="4156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effectLst/>
                          <a:latin typeface="Didot"/>
                          <a:cs typeface="Didot"/>
                        </a:rPr>
                        <a:t>Mom </a:t>
                      </a:r>
                      <a:endParaRPr lang="en-US" sz="1200" b="1" i="0" u="none" strike="noStrike" dirty="0" smtClean="0">
                        <a:effectLst/>
                        <a:latin typeface="Didot"/>
                        <a:cs typeface="Didot"/>
                      </a:endParaRPr>
                    </a:p>
                    <a:p>
                      <a:pPr algn="ctr" fontAlgn="b"/>
                      <a:r>
                        <a:rPr lang="en-US" sz="1200" b="1" i="0" u="none" strike="noStrike" dirty="0" smtClean="0">
                          <a:effectLst/>
                          <a:latin typeface="Didot"/>
                          <a:cs typeface="Didot"/>
                        </a:rPr>
                        <a:t>(</a:t>
                      </a:r>
                      <a:r>
                        <a:rPr lang="en-US" sz="1200" b="1" i="0" u="none" strike="noStrike" dirty="0">
                          <a:effectLst/>
                          <a:latin typeface="Didot"/>
                          <a:cs typeface="Didot"/>
                        </a:rPr>
                        <a:t>MeV/c)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effectLst/>
                          <a:latin typeface="Didot"/>
                          <a:cs typeface="Didot"/>
                        </a:rPr>
                        <a:t>Mode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effectLst/>
                          <a:latin typeface="Didot"/>
                          <a:cs typeface="Didot"/>
                        </a:rPr>
                        <a:t>Set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baseline="0" dirty="0" smtClean="0">
                          <a:effectLst/>
                          <a:latin typeface="Didot"/>
                          <a:cs typeface="Didot"/>
                        </a:rPr>
                        <a:t>  e</a:t>
                      </a:r>
                      <a:r>
                        <a:rPr lang="en-US" sz="1200" b="1" i="0" u="none" strike="noStrike" baseline="30000" dirty="0" smtClean="0">
                          <a:effectLst/>
                          <a:latin typeface="Didot"/>
                          <a:cs typeface="Didot"/>
                        </a:rPr>
                        <a:t>-</a:t>
                      </a:r>
                      <a:r>
                        <a:rPr lang="en-US" sz="1200" b="1" i="0" u="none" strike="noStrike" dirty="0" smtClean="0">
                          <a:effectLst/>
                          <a:latin typeface="Didot"/>
                          <a:cs typeface="Didot"/>
                        </a:rPr>
                        <a:t> beam current @T1</a:t>
                      </a:r>
                      <a:endParaRPr lang="en-US" sz="1200" b="1" i="0" u="none" strike="noStrike" dirty="0">
                        <a:effectLst/>
                        <a:latin typeface="Didot"/>
                        <a:cs typeface="Didot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effectLst/>
                          <a:latin typeface="Didot"/>
                          <a:cs typeface="Didot"/>
                        </a:rPr>
                        <a:t>Det.Rate(kHz)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effectLst/>
                          <a:latin typeface="Didot"/>
                          <a:cs typeface="Didot"/>
                        </a:rPr>
                        <a:t>Target (mm)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482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effectLst/>
                          <a:latin typeface="Didot"/>
                          <a:cs typeface="Didot"/>
                        </a:rPr>
                        <a:t>3.2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rgbClr val="0000FF"/>
                          </a:solidFill>
                          <a:effectLst/>
                          <a:latin typeface="Didot"/>
                          <a:cs typeface="Didot"/>
                        </a:rPr>
                        <a:t>e-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effectLst/>
                          <a:latin typeface="Didot"/>
                          <a:cs typeface="Didot"/>
                        </a:rPr>
                        <a:t>1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effectLst/>
                          <a:latin typeface="Didot"/>
                          <a:cs typeface="Didot"/>
                        </a:rPr>
                        <a:t>  60pA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effectLst/>
                          <a:latin typeface="Didot"/>
                          <a:cs typeface="Didot"/>
                        </a:rPr>
                        <a:t>112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effectLst/>
                          <a:latin typeface="Didot"/>
                          <a:cs typeface="Didot"/>
                        </a:rPr>
                        <a:t> 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482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effectLst/>
                          <a:latin typeface="Didot"/>
                          <a:cs typeface="Didot"/>
                        </a:rPr>
                        <a:t>4.2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F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rgbClr val="0000FF"/>
                          </a:solidFill>
                          <a:effectLst/>
                          <a:latin typeface="Didot"/>
                          <a:cs typeface="Didot"/>
                        </a:rPr>
                        <a:t>e-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F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effectLst/>
                          <a:latin typeface="Didot"/>
                          <a:cs typeface="Didot"/>
                        </a:rPr>
                        <a:t>1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F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effectLst/>
                          <a:latin typeface="Didot"/>
                          <a:cs typeface="Didot"/>
                        </a:rPr>
                        <a:t>  23pA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FE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effectLst/>
                          <a:latin typeface="Didot"/>
                          <a:cs typeface="Didot"/>
                        </a:rPr>
                        <a:t>184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F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effectLst/>
                          <a:latin typeface="Didot"/>
                          <a:cs typeface="Didot"/>
                        </a:rPr>
                        <a:t> 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FEA"/>
                    </a:solidFill>
                  </a:tcPr>
                </a:tc>
              </a:tr>
              <a:tr h="21482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effectLst/>
                          <a:latin typeface="Didot"/>
                          <a:cs typeface="Didot"/>
                        </a:rPr>
                        <a:t>5.5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rgbClr val="0000FF"/>
                          </a:solidFill>
                          <a:effectLst/>
                          <a:latin typeface="Didot"/>
                          <a:cs typeface="Didot"/>
                        </a:rPr>
                        <a:t>e-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effectLst/>
                          <a:latin typeface="Didot"/>
                          <a:cs typeface="Didot"/>
                        </a:rPr>
                        <a:t>1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effectLst/>
                          <a:latin typeface="Didot"/>
                          <a:cs typeface="Didot"/>
                        </a:rPr>
                        <a:t>  25pA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effectLst/>
                          <a:latin typeface="Didot"/>
                          <a:cs typeface="Didot"/>
                        </a:rPr>
                        <a:t>202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effectLst/>
                          <a:latin typeface="Didot"/>
                          <a:cs typeface="Didot"/>
                        </a:rPr>
                        <a:t> 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482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effectLst/>
                          <a:latin typeface="Didot"/>
                          <a:cs typeface="Didot"/>
                        </a:rPr>
                        <a:t>6.3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rgbClr val="0000FF"/>
                          </a:solidFill>
                          <a:effectLst/>
                          <a:latin typeface="Didot"/>
                          <a:cs typeface="Didot"/>
                        </a:rPr>
                        <a:t>e-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effectLst/>
                          <a:latin typeface="Didot"/>
                          <a:cs typeface="Didot"/>
                        </a:rPr>
                        <a:t>1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effectLst/>
                          <a:latin typeface="Didot"/>
                          <a:cs typeface="Didot"/>
                        </a:rPr>
                        <a:t> 10pA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effectLst/>
                          <a:latin typeface="Didot"/>
                          <a:cs typeface="Didot"/>
                        </a:rPr>
                        <a:t>471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effectLst/>
                          <a:latin typeface="Didot"/>
                          <a:cs typeface="Didot"/>
                        </a:rPr>
                        <a:t> 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482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effectLst/>
                          <a:latin typeface="Didot"/>
                          <a:cs typeface="Didot"/>
                        </a:rPr>
                        <a:t>7.3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rgbClr val="0000FF"/>
                          </a:solidFill>
                          <a:effectLst/>
                          <a:latin typeface="Didot"/>
                          <a:cs typeface="Didot"/>
                        </a:rPr>
                        <a:t>e-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effectLst/>
                          <a:latin typeface="Didot"/>
                          <a:cs typeface="Didot"/>
                        </a:rPr>
                        <a:t>1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effectLst/>
                          <a:latin typeface="Didot"/>
                          <a:cs typeface="Didot"/>
                        </a:rPr>
                        <a:t> 10pA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effectLst/>
                          <a:latin typeface="Didot"/>
                          <a:cs typeface="Didot"/>
                        </a:rPr>
                        <a:t>164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effectLst/>
                          <a:latin typeface="Didot"/>
                          <a:cs typeface="Didot"/>
                        </a:rPr>
                        <a:t> 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4" name="Table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4263305"/>
              </p:ext>
            </p:extLst>
          </p:nvPr>
        </p:nvGraphicFramePr>
        <p:xfrm>
          <a:off x="4642254" y="1477416"/>
          <a:ext cx="3821042" cy="2275840"/>
        </p:xfrm>
        <a:graphic>
          <a:graphicData uri="http://schemas.openxmlformats.org/drawingml/2006/table">
            <a:tbl>
              <a:tblPr/>
              <a:tblGrid>
                <a:gridCol w="758790"/>
                <a:gridCol w="514888"/>
                <a:gridCol w="365847"/>
                <a:gridCol w="783790"/>
                <a:gridCol w="721499"/>
                <a:gridCol w="676228"/>
              </a:tblGrid>
              <a:tr h="29443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effectLst/>
                          <a:latin typeface="Didot"/>
                          <a:cs typeface="Didot"/>
                        </a:rPr>
                        <a:t>Mom </a:t>
                      </a:r>
                      <a:endParaRPr lang="en-US" sz="1200" b="1" i="0" u="none" strike="noStrike" dirty="0" smtClean="0">
                        <a:effectLst/>
                        <a:latin typeface="Didot"/>
                        <a:cs typeface="Didot"/>
                      </a:endParaRPr>
                    </a:p>
                    <a:p>
                      <a:pPr algn="ctr" fontAlgn="b"/>
                      <a:r>
                        <a:rPr lang="en-US" sz="1200" b="1" i="0" u="none" strike="noStrike" dirty="0" smtClean="0">
                          <a:effectLst/>
                          <a:latin typeface="Didot"/>
                          <a:cs typeface="Didot"/>
                        </a:rPr>
                        <a:t>(</a:t>
                      </a:r>
                      <a:r>
                        <a:rPr lang="en-US" sz="1200" b="1" i="0" u="none" strike="noStrike" dirty="0">
                          <a:effectLst/>
                          <a:latin typeface="Didot"/>
                          <a:cs typeface="Didot"/>
                        </a:rPr>
                        <a:t>MeV/c)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effectLst/>
                          <a:latin typeface="Didot"/>
                          <a:cs typeface="Didot"/>
                        </a:rPr>
                        <a:t>Mode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effectLst/>
                          <a:latin typeface="Didot"/>
                          <a:cs typeface="Didot"/>
                        </a:rPr>
                        <a:t>Set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baseline="0" dirty="0" smtClean="0">
                          <a:effectLst/>
                          <a:latin typeface="Didot"/>
                          <a:cs typeface="Didot"/>
                        </a:rPr>
                        <a:t>  </a:t>
                      </a:r>
                      <a:r>
                        <a:rPr lang="en-US" sz="1200" b="1" i="0" u="none" strike="noStrike" baseline="0" dirty="0" err="1" smtClean="0">
                          <a:effectLst/>
                          <a:latin typeface="Didot"/>
                          <a:cs typeface="Didot"/>
                        </a:rPr>
                        <a:t>Ie</a:t>
                      </a:r>
                      <a:r>
                        <a:rPr lang="en-US" sz="1200" b="1" i="0" u="none" strike="noStrike" baseline="30000" dirty="0" smtClean="0">
                          <a:effectLst/>
                          <a:latin typeface="Didot"/>
                          <a:cs typeface="Didot"/>
                        </a:rPr>
                        <a:t>-</a:t>
                      </a:r>
                      <a:r>
                        <a:rPr lang="en-US" sz="1200" b="1" i="0" u="none" strike="noStrike" dirty="0" smtClean="0">
                          <a:effectLst/>
                          <a:latin typeface="Didot"/>
                          <a:cs typeface="Didot"/>
                        </a:rPr>
                        <a:t> </a:t>
                      </a:r>
                      <a:r>
                        <a:rPr lang="en-US" sz="1200" b="1" i="0" u="none" strike="noStrike" dirty="0" smtClean="0">
                          <a:effectLst/>
                          <a:latin typeface="Didot"/>
                          <a:cs typeface="Didot"/>
                        </a:rPr>
                        <a:t>beam </a:t>
                      </a:r>
                      <a:r>
                        <a:rPr lang="en-US" sz="1200" b="1" i="0" u="none" strike="noStrike" dirty="0" smtClean="0">
                          <a:effectLst/>
                          <a:latin typeface="Didot"/>
                          <a:cs typeface="Didot"/>
                        </a:rPr>
                        <a:t>@T1</a:t>
                      </a:r>
                      <a:endParaRPr lang="en-US" sz="1200" b="1" i="0" u="none" strike="noStrike" dirty="0">
                        <a:effectLst/>
                        <a:latin typeface="Didot"/>
                        <a:cs typeface="Didot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err="1">
                          <a:effectLst/>
                          <a:latin typeface="Didot"/>
                          <a:cs typeface="Didot"/>
                        </a:rPr>
                        <a:t>Det.Rate</a:t>
                      </a:r>
                      <a:r>
                        <a:rPr lang="en-US" sz="1200" b="1" i="0" u="none" strike="noStrike" dirty="0">
                          <a:effectLst/>
                          <a:latin typeface="Didot"/>
                          <a:cs typeface="Didot"/>
                        </a:rPr>
                        <a:t>(kHz)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effectLst/>
                          <a:latin typeface="Didot"/>
                          <a:cs typeface="Didot"/>
                        </a:rPr>
                        <a:t>Target (mm)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5215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effectLst/>
                          <a:latin typeface="Didot"/>
                          <a:cs typeface="Didot"/>
                        </a:rPr>
                        <a:t>3.2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rgbClr val="FF0000"/>
                          </a:solidFill>
                          <a:effectLst/>
                          <a:latin typeface="Didot"/>
                          <a:cs typeface="Didot"/>
                        </a:rPr>
                        <a:t>e+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effectLst/>
                          <a:latin typeface="Didot"/>
                          <a:cs typeface="Didot"/>
                        </a:rPr>
                        <a:t>1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effectLst/>
                          <a:latin typeface="Didot"/>
                          <a:cs typeface="Didot"/>
                        </a:rPr>
                        <a:t>380nA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 smtClean="0">
                          <a:effectLst/>
                          <a:latin typeface="Didot"/>
                          <a:cs typeface="Didot"/>
                        </a:rPr>
                        <a:t>9</a:t>
                      </a:r>
                      <a:endParaRPr lang="en-US" sz="1200" b="1" i="0" u="none" strike="noStrike" dirty="0">
                        <a:effectLst/>
                        <a:latin typeface="Didot"/>
                        <a:cs typeface="Didot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ED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effectLst/>
                          <a:latin typeface="Didot"/>
                          <a:cs typeface="Didot"/>
                        </a:rPr>
                        <a:t>1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5215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effectLst/>
                          <a:latin typeface="Didot"/>
                          <a:cs typeface="Didot"/>
                        </a:rPr>
                        <a:t>4.2</a:t>
                      </a:r>
                      <a:endParaRPr lang="en-US" sz="1200" b="1" i="0" u="none" strike="noStrike" dirty="0">
                        <a:effectLst/>
                        <a:latin typeface="Didot"/>
                        <a:cs typeface="Didot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F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rgbClr val="FF0000"/>
                          </a:solidFill>
                          <a:effectLst/>
                          <a:latin typeface="Didot"/>
                          <a:cs typeface="Didot"/>
                        </a:rPr>
                        <a:t>e+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F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effectLst/>
                          <a:latin typeface="Didot"/>
                          <a:cs typeface="Didot"/>
                        </a:rPr>
                        <a:t>1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F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effectLst/>
                          <a:latin typeface="Didot"/>
                          <a:cs typeface="Didot"/>
                        </a:rPr>
                        <a:t>25nA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FE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 smtClean="0">
                          <a:effectLst/>
                          <a:latin typeface="Didot"/>
                          <a:cs typeface="Didot"/>
                        </a:rPr>
                        <a:t>7</a:t>
                      </a:r>
                      <a:endParaRPr lang="en-US" sz="1200" b="1" i="0" u="none" strike="noStrike" dirty="0">
                        <a:effectLst/>
                        <a:latin typeface="Didot"/>
                        <a:cs typeface="Didot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F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effectLst/>
                          <a:latin typeface="Didot"/>
                          <a:cs typeface="Didot"/>
                        </a:rPr>
                        <a:t>1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FEA"/>
                    </a:solidFill>
                  </a:tcPr>
                </a:tc>
              </a:tr>
              <a:tr h="15215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effectLst/>
                          <a:latin typeface="Didot"/>
                          <a:cs typeface="Didot"/>
                        </a:rPr>
                        <a:t>5.5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rgbClr val="FF0000"/>
                          </a:solidFill>
                          <a:effectLst/>
                          <a:latin typeface="Didot"/>
                          <a:cs typeface="Didot"/>
                        </a:rPr>
                        <a:t>e+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effectLst/>
                          <a:latin typeface="Didot"/>
                          <a:cs typeface="Didot"/>
                        </a:rPr>
                        <a:t>1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effectLst/>
                          <a:latin typeface="Didot"/>
                          <a:cs typeface="Didot"/>
                        </a:rPr>
                        <a:t> 95nA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 smtClean="0">
                          <a:effectLst/>
                          <a:latin typeface="Didot"/>
                          <a:cs typeface="Didot"/>
                        </a:rPr>
                        <a:t>2</a:t>
                      </a:r>
                      <a:endParaRPr lang="en-US" sz="1200" b="1" i="0" u="none" strike="noStrike" dirty="0">
                        <a:effectLst/>
                        <a:latin typeface="Didot"/>
                        <a:cs typeface="Didot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ED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effectLst/>
                          <a:latin typeface="Didot"/>
                          <a:cs typeface="Didot"/>
                        </a:rPr>
                        <a:t>1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5215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effectLst/>
                          <a:latin typeface="Didot"/>
                          <a:cs typeface="Didot"/>
                        </a:rPr>
                        <a:t>6.3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solidFill>
                            <a:srgbClr val="FF0000"/>
                          </a:solidFill>
                          <a:effectLst/>
                          <a:latin typeface="Didot"/>
                          <a:cs typeface="Didot"/>
                        </a:rPr>
                        <a:t>e+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effectLst/>
                          <a:latin typeface="Didot"/>
                          <a:cs typeface="Didot"/>
                        </a:rPr>
                        <a:t>1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effectLst/>
                          <a:latin typeface="Didot"/>
                          <a:cs typeface="Didot"/>
                        </a:rPr>
                        <a:t>380nA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 smtClean="0">
                          <a:effectLst/>
                          <a:latin typeface="Didot"/>
                          <a:cs typeface="Didot"/>
                        </a:rPr>
                        <a:t>8</a:t>
                      </a:r>
                      <a:endParaRPr lang="en-US" sz="1200" b="1" i="0" u="none" strike="noStrike" dirty="0">
                        <a:effectLst/>
                        <a:latin typeface="Didot"/>
                        <a:cs typeface="Didot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ED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effectLst/>
                          <a:latin typeface="Didot"/>
                          <a:cs typeface="Didot"/>
                        </a:rPr>
                        <a:t>1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5215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effectLst/>
                          <a:latin typeface="Didot"/>
                          <a:cs typeface="Didot"/>
                        </a:rPr>
                        <a:t>3.2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rgbClr val="FF0000"/>
                          </a:solidFill>
                          <a:effectLst/>
                          <a:latin typeface="Didot"/>
                          <a:cs typeface="Didot"/>
                        </a:rPr>
                        <a:t>e+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effectLst/>
                          <a:latin typeface="Didot"/>
                          <a:cs typeface="Didot"/>
                        </a:rPr>
                        <a:t>2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effectLst/>
                          <a:latin typeface="Didot"/>
                          <a:cs typeface="Didot"/>
                        </a:rPr>
                        <a:t>120nA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 smtClean="0">
                          <a:effectLst/>
                          <a:latin typeface="Didot"/>
                          <a:cs typeface="Didot"/>
                        </a:rPr>
                        <a:t>2</a:t>
                      </a:r>
                      <a:endParaRPr lang="en-US" sz="1200" b="1" i="0" u="none" strike="noStrike" dirty="0">
                        <a:effectLst/>
                        <a:latin typeface="Didot"/>
                        <a:cs typeface="Didot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ED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effectLst/>
                          <a:latin typeface="Didot"/>
                          <a:cs typeface="Didot"/>
                        </a:rPr>
                        <a:t>1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5215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effectLst/>
                          <a:latin typeface="Didot"/>
                          <a:cs typeface="Didot"/>
                        </a:rPr>
                        <a:t>3.2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solidFill>
                            <a:srgbClr val="FF0000"/>
                          </a:solidFill>
                          <a:effectLst/>
                          <a:latin typeface="Didot"/>
                          <a:cs typeface="Didot"/>
                        </a:rPr>
                        <a:t>e+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effectLst/>
                          <a:latin typeface="Didot"/>
                          <a:cs typeface="Didot"/>
                        </a:rPr>
                        <a:t>2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effectLst/>
                          <a:latin typeface="Didot"/>
                          <a:cs typeface="Didot"/>
                        </a:rPr>
                        <a:t>380nA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 smtClean="0">
                          <a:effectLst/>
                          <a:latin typeface="Didot"/>
                          <a:cs typeface="Didot"/>
                        </a:rPr>
                        <a:t>3</a:t>
                      </a:r>
                      <a:endParaRPr lang="en-US" sz="1200" b="1" i="0" u="none" strike="noStrike" dirty="0">
                        <a:effectLst/>
                        <a:latin typeface="Didot"/>
                        <a:cs typeface="Didot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ED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effectLst/>
                          <a:latin typeface="Didot"/>
                          <a:cs typeface="Didot"/>
                        </a:rPr>
                        <a:t>0.1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5215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effectLst/>
                          <a:latin typeface="Didot"/>
                          <a:cs typeface="Didot"/>
                        </a:rPr>
                        <a:t>4.2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F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rgbClr val="FF0000"/>
                          </a:solidFill>
                          <a:effectLst/>
                          <a:latin typeface="Didot"/>
                          <a:cs typeface="Didot"/>
                        </a:rPr>
                        <a:t>e+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F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effectLst/>
                          <a:latin typeface="Didot"/>
                          <a:cs typeface="Didot"/>
                        </a:rPr>
                        <a:t>2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F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effectLst/>
                          <a:latin typeface="Didot"/>
                          <a:cs typeface="Didot"/>
                        </a:rPr>
                        <a:t>130nA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FE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 smtClean="0">
                          <a:effectLst/>
                          <a:latin typeface="Didot"/>
                          <a:cs typeface="Didot"/>
                        </a:rPr>
                        <a:t>2</a:t>
                      </a:r>
                      <a:endParaRPr lang="en-US" sz="1200" b="1" i="0" u="none" strike="noStrike" dirty="0">
                        <a:effectLst/>
                        <a:latin typeface="Didot"/>
                        <a:cs typeface="Didot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F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effectLst/>
                          <a:latin typeface="Didot"/>
                          <a:cs typeface="Didot"/>
                        </a:rPr>
                        <a:t>1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FEA"/>
                    </a:solidFill>
                  </a:tcPr>
                </a:tc>
              </a:tr>
              <a:tr h="15215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effectLst/>
                          <a:latin typeface="Didot"/>
                          <a:cs typeface="Didot"/>
                        </a:rPr>
                        <a:t>5.5</a:t>
                      </a:r>
                      <a:endParaRPr lang="en-US" sz="1200" b="1" i="0" u="none" strike="noStrike" dirty="0">
                        <a:effectLst/>
                        <a:latin typeface="Didot"/>
                        <a:cs typeface="Didot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Didot"/>
                          <a:cs typeface="Didot"/>
                        </a:rPr>
                        <a:t>e+</a:t>
                      </a:r>
                      <a:endParaRPr lang="en-US" sz="1300" b="1" i="0" u="none" strike="noStrike" dirty="0">
                        <a:solidFill>
                          <a:srgbClr val="FF0000"/>
                        </a:solidFill>
                        <a:effectLst/>
                        <a:latin typeface="Didot"/>
                        <a:cs typeface="Didot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effectLst/>
                          <a:latin typeface="Didot"/>
                          <a:cs typeface="Didot"/>
                        </a:rPr>
                        <a:t>2</a:t>
                      </a:r>
                      <a:endParaRPr lang="en-US" sz="1200" b="1" i="0" u="none" strike="noStrike" dirty="0">
                        <a:effectLst/>
                        <a:latin typeface="Didot"/>
                        <a:cs typeface="Didot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effectLst/>
                          <a:latin typeface="Didot"/>
                          <a:cs typeface="Didot"/>
                        </a:rPr>
                        <a:t>200nA</a:t>
                      </a:r>
                      <a:endParaRPr lang="en-US" sz="1200" b="1" i="0" u="none" strike="noStrike" dirty="0">
                        <a:effectLst/>
                        <a:latin typeface="Didot"/>
                        <a:cs typeface="Didot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 smtClean="0">
                          <a:effectLst/>
                          <a:latin typeface="Didot"/>
                          <a:cs typeface="Didot"/>
                        </a:rPr>
                        <a:t>3</a:t>
                      </a:r>
                      <a:endParaRPr lang="en-US" sz="1200" b="1" i="0" u="none" strike="noStrike" dirty="0">
                        <a:effectLst/>
                        <a:latin typeface="Didot"/>
                        <a:cs typeface="Didot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ED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effectLst/>
                          <a:latin typeface="Didot"/>
                          <a:cs typeface="Didot"/>
                        </a:rPr>
                        <a:t>1</a:t>
                      </a:r>
                      <a:endParaRPr lang="en-US" sz="1200" b="1" i="0" u="none" strike="noStrike" dirty="0">
                        <a:effectLst/>
                        <a:latin typeface="Didot"/>
                        <a:cs typeface="Didot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5215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effectLst/>
                          <a:latin typeface="Didot"/>
                          <a:cs typeface="Didot"/>
                        </a:rPr>
                        <a:t>6.3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rgbClr val="FF0000"/>
                          </a:solidFill>
                          <a:effectLst/>
                          <a:latin typeface="Didot"/>
                          <a:cs typeface="Didot"/>
                        </a:rPr>
                        <a:t>e+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effectLst/>
                          <a:latin typeface="Didot"/>
                          <a:cs typeface="Didot"/>
                        </a:rPr>
                        <a:t>2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effectLst/>
                          <a:latin typeface="Didot"/>
                          <a:cs typeface="Didot"/>
                        </a:rPr>
                        <a:t>620nA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 smtClean="0">
                          <a:effectLst/>
                          <a:latin typeface="Didot"/>
                          <a:cs typeface="Didot"/>
                        </a:rPr>
                        <a:t>6</a:t>
                      </a:r>
                      <a:endParaRPr lang="en-US" sz="1200" b="1" i="0" u="none" strike="noStrike" dirty="0">
                        <a:effectLst/>
                        <a:latin typeface="Didot"/>
                        <a:cs typeface="Didot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ED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effectLst/>
                          <a:latin typeface="Didot"/>
                          <a:cs typeface="Didot"/>
                        </a:rPr>
                        <a:t>1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8934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400546"/>
            <a:ext cx="8229600" cy="4719860"/>
          </a:xfrm>
        </p:spPr>
        <p:txBody>
          <a:bodyPr>
            <a:normAutofit/>
          </a:bodyPr>
          <a:lstStyle/>
          <a:p>
            <a:pPr marL="0" indent="0" fontAlgn="b">
              <a:buNone/>
            </a:pPr>
            <a:r>
              <a:rPr lang="en-US" sz="1800" dirty="0" smtClean="0">
                <a:latin typeface="Didot"/>
                <a:cs typeface="Didot"/>
              </a:rPr>
              <a:t>High rate measurements (@6.3MeV/c =&gt;  ~500kHz rate).</a:t>
            </a:r>
          </a:p>
          <a:p>
            <a:pPr marL="0" indent="0" fontAlgn="b">
              <a:buNone/>
            </a:pPr>
            <a:r>
              <a:rPr lang="en-US" sz="1800" dirty="0" smtClean="0">
                <a:latin typeface="Didot"/>
                <a:cs typeface="Didot"/>
              </a:rPr>
              <a:t>Sample and Semi-Integrated mode neglected due to high dead time</a:t>
            </a:r>
            <a:endParaRPr lang="en-US" sz="1800" dirty="0">
              <a:latin typeface="Didot"/>
              <a:cs typeface="Didot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08178" y="247335"/>
            <a:ext cx="8567231" cy="1300825"/>
            <a:chOff x="494441" y="247335"/>
            <a:chExt cx="8567231" cy="1300825"/>
          </a:xfrm>
        </p:grpSpPr>
        <p:sp>
          <p:nvSpPr>
            <p:cNvPr id="9" name="Title 3"/>
            <p:cNvSpPr txBox="1">
              <a:spLocks/>
            </p:cNvSpPr>
            <p:nvPr/>
          </p:nvSpPr>
          <p:spPr>
            <a:xfrm>
              <a:off x="494441" y="247335"/>
              <a:ext cx="8155118" cy="936104"/>
            </a:xfrm>
            <a:prstGeom prst="rect">
              <a:avLst/>
            </a:prstGeom>
            <a:ln>
              <a:noFill/>
            </a:ln>
          </p:spPr>
          <p:txBody>
            <a:bodyPr vert="horz" lIns="91440" tIns="45720" rIns="91440" bIns="45720" rtlCol="0" anchor="ctr">
              <a:norm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3800" dirty="0">
                  <a:ln w="900" cmpd="sng">
                    <a:solidFill>
                      <a:srgbClr val="FF6600"/>
                    </a:solidFill>
                    <a:prstDash val="solid"/>
                  </a:ln>
                  <a:solidFill>
                    <a:srgbClr val="FF6600"/>
                  </a:solidFill>
                  <a:effectLst>
                    <a:outerShdw blurRad="50800" dist="38100" dir="2700000" algn="tl" rotWithShape="0">
                      <a:srgbClr val="FF6600">
                        <a:alpha val="43000"/>
                      </a:srgbClr>
                    </a:outerShdw>
                  </a:effectLst>
                  <a:latin typeface="Handwriting - Dakota"/>
                  <a:cs typeface="Handwriting - Dakota"/>
                </a:rPr>
                <a:t>e</a:t>
              </a:r>
              <a:r>
                <a:rPr lang="en-US" sz="3800" dirty="0" smtClean="0">
                  <a:ln w="900" cmpd="sng">
                    <a:solidFill>
                      <a:srgbClr val="FF6600"/>
                    </a:solidFill>
                    <a:prstDash val="solid"/>
                  </a:ln>
                  <a:solidFill>
                    <a:srgbClr val="FF6600"/>
                  </a:solidFill>
                  <a:effectLst>
                    <a:outerShdw blurRad="50800" dist="38100" dir="2700000" algn="tl" rotWithShape="0">
                      <a:srgbClr val="FF6600">
                        <a:alpha val="43000"/>
                      </a:srgbClr>
                    </a:outerShdw>
                  </a:effectLst>
                  <a:latin typeface="Handwriting - Dakota"/>
                  <a:cs typeface="Handwriting - Dakota"/>
                </a:rPr>
                <a:t>- </a:t>
              </a:r>
              <a:r>
                <a:rPr lang="en-US" sz="3800" dirty="0" smtClean="0">
                  <a:ln w="900" cmpd="sng">
                    <a:solidFill>
                      <a:srgbClr val="FF6600"/>
                    </a:solidFill>
                    <a:prstDash val="solid"/>
                  </a:ln>
                  <a:solidFill>
                    <a:srgbClr val="FF6600"/>
                  </a:solidFill>
                  <a:effectLst>
                    <a:outerShdw blurRad="50800" dist="38100" dir="2700000" algn="tl" rotWithShape="0">
                      <a:srgbClr val="FF6600">
                        <a:alpha val="43000"/>
                      </a:srgbClr>
                    </a:outerShdw>
                  </a:effectLst>
                  <a:latin typeface="Handwriting - Dakota"/>
                  <a:cs typeface="Handwriting - Dakota"/>
                </a:rPr>
                <a:t>measurements</a:t>
              </a:r>
              <a:endParaRPr lang="en-US" sz="3800" dirty="0">
                <a:ln w="900" cmpd="sng">
                  <a:solidFill>
                    <a:srgbClr val="FF6600"/>
                  </a:solidFill>
                  <a:prstDash val="solid"/>
                </a:ln>
                <a:solidFill>
                  <a:srgbClr val="FF6600"/>
                </a:solidFill>
                <a:effectLst>
                  <a:outerShdw blurRad="50800" dist="38100" dir="2700000" algn="tl" rotWithShape="0">
                    <a:srgbClr val="FF6600">
                      <a:alpha val="43000"/>
                    </a:srgbClr>
                  </a:outerShdw>
                </a:effectLst>
                <a:latin typeface="Handwriting - Dakota"/>
                <a:cs typeface="Handwriting - Dakota"/>
              </a:endParaRPr>
            </a:p>
          </p:txBody>
        </p:sp>
        <p:sp>
          <p:nvSpPr>
            <p:cNvPr id="10" name="Freeform 9"/>
            <p:cNvSpPr/>
            <p:nvPr/>
          </p:nvSpPr>
          <p:spPr>
            <a:xfrm rot="400425">
              <a:off x="4296919" y="990367"/>
              <a:ext cx="4764753" cy="557793"/>
            </a:xfrm>
            <a:custGeom>
              <a:avLst/>
              <a:gdLst>
                <a:gd name="connsiteX0" fmla="*/ 0 w 4764753"/>
                <a:gd name="connsiteY0" fmla="*/ 557793 h 557793"/>
                <a:gd name="connsiteX1" fmla="*/ 4644847 w 4764753"/>
                <a:gd name="connsiteY1" fmla="*/ 1151 h 557793"/>
                <a:gd name="connsiteX2" fmla="*/ 3496683 w 4764753"/>
                <a:gd name="connsiteY2" fmla="*/ 401237 h 557793"/>
                <a:gd name="connsiteX3" fmla="*/ 3496683 w 4764753"/>
                <a:gd name="connsiteY3" fmla="*/ 401237 h 557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4753" h="557793">
                  <a:moveTo>
                    <a:pt x="0" y="557793"/>
                  </a:moveTo>
                  <a:cubicBezTo>
                    <a:pt x="2031033" y="292518"/>
                    <a:pt x="4062066" y="27244"/>
                    <a:pt x="4644847" y="1151"/>
                  </a:cubicBezTo>
                  <a:cubicBezTo>
                    <a:pt x="5227628" y="-24942"/>
                    <a:pt x="3496683" y="401237"/>
                    <a:pt x="3496683" y="401237"/>
                  </a:cubicBezTo>
                  <a:lnTo>
                    <a:pt x="3496683" y="401237"/>
                  </a:lnTo>
                </a:path>
              </a:pathLst>
            </a:custGeom>
            <a:ln cap="rnd">
              <a:gradFill flip="none" rotWithShape="1">
                <a:gsLst>
                  <a:gs pos="99000">
                    <a:srgbClr val="FF6600"/>
                  </a:gs>
                  <a:gs pos="0">
                    <a:srgbClr val="FFFFFF"/>
                  </a:gs>
                </a:gsLst>
                <a:lin ang="0" scaled="1"/>
                <a:tileRect/>
              </a:gradFill>
              <a:round/>
              <a:tailEnd type="oval"/>
            </a:ln>
            <a:effectLst>
              <a:outerShdw blurRad="1270000" dist="20000" dir="5400000" sx="117000" sy="117000" rotWithShape="0">
                <a:schemeClr val="accent4">
                  <a:alpha val="38000"/>
                </a:scheme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Fanchini -Posipol 2012-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BB616-A476-994E-8AB6-E6994EAAA828}" type="slidenum">
              <a:rPr lang="en-US" smtClean="0"/>
              <a:t>9</a:t>
            </a:fld>
            <a:endParaRPr lang="en-US"/>
          </a:p>
        </p:txBody>
      </p:sp>
      <p:sp>
        <p:nvSpPr>
          <p:cNvPr id="14" name="Down Arrow 13"/>
          <p:cNvSpPr/>
          <p:nvPr/>
        </p:nvSpPr>
        <p:spPr>
          <a:xfrm>
            <a:off x="457200" y="2259114"/>
            <a:ext cx="695857" cy="282178"/>
          </a:xfrm>
          <a:prstGeom prst="downArrow">
            <a:avLst/>
          </a:prstGeom>
          <a:solidFill>
            <a:srgbClr val="FAC090"/>
          </a:solidFill>
          <a:ln w="28575" cmpd="sng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464235" y="2408524"/>
            <a:ext cx="67235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Didot"/>
                <a:cs typeface="Didot"/>
              </a:rPr>
              <a:t>Important aspect to consider: asymmetry measurement obtained by counting the number of transmitted  photons</a:t>
            </a:r>
            <a:endParaRPr lang="en-US" dirty="0">
              <a:latin typeface="Didot"/>
              <a:cs typeface="Didot"/>
            </a:endParaRPr>
          </a:p>
        </p:txBody>
      </p:sp>
      <p:sp>
        <p:nvSpPr>
          <p:cNvPr id="15" name="Down Arrow 14"/>
          <p:cNvSpPr/>
          <p:nvPr/>
        </p:nvSpPr>
        <p:spPr>
          <a:xfrm>
            <a:off x="457200" y="3311755"/>
            <a:ext cx="695857" cy="282178"/>
          </a:xfrm>
          <a:prstGeom prst="downArrow">
            <a:avLst/>
          </a:prstGeom>
          <a:solidFill>
            <a:srgbClr val="FAC090"/>
          </a:solidFill>
          <a:ln w="28575" cmpd="sng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 rot="20259673">
            <a:off x="3699906" y="4647821"/>
            <a:ext cx="2337414" cy="369332"/>
          </a:xfrm>
          <a:prstGeom prst="rect">
            <a:avLst/>
          </a:prstGeom>
          <a:noFill/>
          <a:ln>
            <a:solidFill>
              <a:srgbClr val="FF66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Integrated method 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204272" y="3401953"/>
            <a:ext cx="2762112" cy="16312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Didot"/>
                <a:cs typeface="Didot"/>
              </a:rPr>
              <a:t>E</a:t>
            </a:r>
            <a:r>
              <a:rPr lang="en-US" sz="1400" b="1" baseline="30000" dirty="0" smtClean="0">
                <a:latin typeface="Didot"/>
                <a:cs typeface="Didot"/>
              </a:rPr>
              <a:t>+/- </a:t>
            </a:r>
            <a:r>
              <a:rPr lang="en-US" sz="1400" b="1" dirty="0" smtClean="0">
                <a:latin typeface="Didot"/>
                <a:cs typeface="Didot"/>
              </a:rPr>
              <a:t>: </a:t>
            </a:r>
            <a:r>
              <a:rPr lang="en-US" sz="1400" dirty="0" smtClean="0">
                <a:latin typeface="Didot"/>
                <a:cs typeface="Didot"/>
              </a:rPr>
              <a:t>energy deposited per </a:t>
            </a:r>
            <a:r>
              <a:rPr lang="en-US" sz="1400" dirty="0" err="1" smtClean="0">
                <a:latin typeface="Didot"/>
                <a:cs typeface="Didot"/>
              </a:rPr>
              <a:t>helicity</a:t>
            </a:r>
            <a:r>
              <a:rPr lang="en-US" sz="1400" dirty="0" smtClean="0">
                <a:latin typeface="Didot"/>
                <a:cs typeface="Didot"/>
              </a:rPr>
              <a:t> state</a:t>
            </a:r>
          </a:p>
          <a:p>
            <a:endParaRPr lang="en-US" sz="800" b="1" dirty="0" smtClean="0">
              <a:latin typeface="Didot"/>
              <a:cs typeface="Didot"/>
            </a:endParaRPr>
          </a:p>
          <a:p>
            <a:r>
              <a:rPr lang="en-US" sz="1400" b="1" dirty="0" err="1" smtClean="0">
                <a:latin typeface="Didot"/>
                <a:cs typeface="Didot"/>
              </a:rPr>
              <a:t>N</a:t>
            </a:r>
            <a:r>
              <a:rPr lang="en-US" sz="1400" b="1" baseline="-25000" dirty="0" err="1" smtClean="0">
                <a:latin typeface="Didot"/>
                <a:cs typeface="Didot"/>
              </a:rPr>
              <a:t>e</a:t>
            </a:r>
            <a:r>
              <a:rPr lang="en-US" sz="1400" b="1" baseline="30000" dirty="0" err="1" smtClean="0">
                <a:latin typeface="Didot"/>
                <a:cs typeface="Didot"/>
              </a:rPr>
              <a:t>i</a:t>
            </a:r>
            <a:r>
              <a:rPr lang="en-US" sz="1400" b="1" dirty="0" smtClean="0">
                <a:latin typeface="Didot"/>
                <a:cs typeface="Didot"/>
              </a:rPr>
              <a:t>:</a:t>
            </a:r>
            <a:r>
              <a:rPr lang="en-US" sz="1400" dirty="0" smtClean="0">
                <a:latin typeface="Didot"/>
                <a:cs typeface="Didot"/>
              </a:rPr>
              <a:t> N. of particles in a given time range</a:t>
            </a:r>
          </a:p>
          <a:p>
            <a:endParaRPr lang="en-US" sz="800" dirty="0">
              <a:latin typeface="Didot"/>
              <a:cs typeface="Didot"/>
            </a:endParaRPr>
          </a:p>
          <a:p>
            <a:r>
              <a:rPr lang="en-US" sz="1400" b="1" dirty="0" err="1" smtClean="0">
                <a:latin typeface="Lucida Grande"/>
                <a:ea typeface="Lucida Grande"/>
                <a:cs typeface="Lucida Grande"/>
              </a:rPr>
              <a:t>ε</a:t>
            </a:r>
            <a:r>
              <a:rPr lang="en-US" sz="1400" b="1" baseline="-25000" dirty="0" err="1" smtClean="0">
                <a:latin typeface="Didot"/>
                <a:cs typeface="Didot"/>
              </a:rPr>
              <a:t>j</a:t>
            </a:r>
            <a:r>
              <a:rPr lang="en-US" sz="1400" b="1" dirty="0" smtClean="0">
                <a:latin typeface="Didot"/>
                <a:cs typeface="Didot"/>
              </a:rPr>
              <a:t>:</a:t>
            </a:r>
            <a:r>
              <a:rPr lang="en-US" sz="1400" dirty="0" smtClean="0">
                <a:latin typeface="Didot"/>
                <a:cs typeface="Didot"/>
              </a:rPr>
              <a:t>  </a:t>
            </a:r>
            <a:r>
              <a:rPr lang="en-US" sz="1400" dirty="0">
                <a:latin typeface="Didot"/>
                <a:cs typeface="Didot"/>
              </a:rPr>
              <a:t>Probability to produce and detect a photon of energy  </a:t>
            </a:r>
            <a:r>
              <a:rPr lang="en-US" sz="1400" dirty="0" err="1" smtClean="0">
                <a:latin typeface="Didot"/>
                <a:cs typeface="Didot"/>
              </a:rPr>
              <a:t>e</a:t>
            </a:r>
            <a:r>
              <a:rPr lang="en-US" sz="1400" baseline="-25000" dirty="0" err="1" smtClean="0">
                <a:latin typeface="Didot"/>
                <a:cs typeface="Didot"/>
              </a:rPr>
              <a:t>j</a:t>
            </a:r>
            <a:endParaRPr lang="en-US" sz="1400" baseline="-25000" dirty="0">
              <a:latin typeface="Didot"/>
              <a:cs typeface="Dido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73189" y="5710019"/>
            <a:ext cx="789010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latin typeface="Didot"/>
                <a:cs typeface="Didot"/>
              </a:rPr>
              <a:t>Detector signal integration during each </a:t>
            </a:r>
            <a:r>
              <a:rPr lang="en-US" b="1" dirty="0" err="1" smtClean="0">
                <a:latin typeface="Didot"/>
                <a:cs typeface="Didot"/>
              </a:rPr>
              <a:t>helicity</a:t>
            </a:r>
            <a:r>
              <a:rPr lang="en-US" b="1" dirty="0" smtClean="0">
                <a:latin typeface="Didot"/>
                <a:cs typeface="Didot"/>
              </a:rPr>
              <a:t> gate</a:t>
            </a:r>
            <a:endParaRPr lang="en-US" dirty="0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13102234"/>
              </p:ext>
            </p:extLst>
          </p:nvPr>
        </p:nvGraphicFramePr>
        <p:xfrm>
          <a:off x="1346200" y="3181193"/>
          <a:ext cx="4157133" cy="11902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15" name="Equation" r:id="rId3" imgW="1892300" imgH="546100" progId="Equation.3">
                  <p:embed/>
                </p:oleObj>
              </mc:Choice>
              <mc:Fallback>
                <p:oleObj name="Equation" r:id="rId3" imgW="1892300" imgH="546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346200" y="3181193"/>
                        <a:ext cx="4157133" cy="11902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9991080"/>
              </p:ext>
            </p:extLst>
          </p:nvPr>
        </p:nvGraphicFramePr>
        <p:xfrm>
          <a:off x="1390649" y="4526671"/>
          <a:ext cx="2209951" cy="6799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16" name="Equation" r:id="rId5" imgW="990600" imgH="304800" progId="Equation.3">
                  <p:embed/>
                </p:oleObj>
              </mc:Choice>
              <mc:Fallback>
                <p:oleObj name="Equation" r:id="rId5" imgW="990600" imgH="304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390649" y="4526671"/>
                        <a:ext cx="2209951" cy="67998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773587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11360</TotalTime>
  <Words>1471</Words>
  <Application>Microsoft Macintosh PowerPoint</Application>
  <PresentationFormat>On-screen Show (4:3)</PresentationFormat>
  <Paragraphs>345</Paragraphs>
  <Slides>14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Office Theme</vt:lpstr>
      <vt:lpstr>Microsoft Equation</vt:lpstr>
      <vt:lpstr>Equation</vt:lpstr>
      <vt:lpstr>The PEPPo e- &amp; e+ polarization measurements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</dc:creator>
  <cp:lastModifiedBy>E</cp:lastModifiedBy>
  <cp:revision>337</cp:revision>
  <dcterms:created xsi:type="dcterms:W3CDTF">2012-08-13T13:14:37Z</dcterms:created>
  <dcterms:modified xsi:type="dcterms:W3CDTF">2012-09-05T23:04:26Z</dcterms:modified>
</cp:coreProperties>
</file>