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56" r:id="rId2"/>
    <p:sldId id="266" r:id="rId3"/>
    <p:sldId id="257" r:id="rId4"/>
    <p:sldId id="258" r:id="rId5"/>
    <p:sldId id="259" r:id="rId6"/>
    <p:sldId id="263" r:id="rId7"/>
    <p:sldId id="261" r:id="rId8"/>
    <p:sldId id="262" r:id="rId9"/>
    <p:sldId id="267" r:id="rId10"/>
    <p:sldId id="269" r:id="rId11"/>
    <p:sldId id="270" r:id="rId12"/>
    <p:sldId id="268" r:id="rId13"/>
    <p:sldId id="281" r:id="rId14"/>
    <p:sldId id="264" r:id="rId15"/>
    <p:sldId id="265" r:id="rId16"/>
    <p:sldId id="271" r:id="rId17"/>
    <p:sldId id="272" r:id="rId18"/>
    <p:sldId id="273" r:id="rId19"/>
    <p:sldId id="274" r:id="rId20"/>
    <p:sldId id="275" r:id="rId21"/>
    <p:sldId id="276" r:id="rId22"/>
    <p:sldId id="277" r:id="rId23"/>
    <p:sldId id="282" r:id="rId24"/>
    <p:sldId id="283" r:id="rId25"/>
    <p:sldId id="284" r:id="rId26"/>
    <p:sldId id="278" r:id="rId27"/>
    <p:sldId id="279" r:id="rId28"/>
    <p:sldId id="280" r:id="rId29"/>
    <p:sldId id="285" r:id="rId30"/>
  </p:sldIdLst>
  <p:sldSz cx="9144000" cy="6858000" type="screen4x3"/>
  <p:notesSz cx="6797675" cy="9928225"/>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D02BE"/>
    <a:srgbClr val="02BE06"/>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varScale="1">
        <p:scale>
          <a:sx n="74" d="100"/>
          <a:sy n="74" d="100"/>
        </p:scale>
        <p:origin x="-690" y="-102"/>
      </p:cViewPr>
      <p:guideLst>
        <p:guide orient="horz" pos="2160"/>
        <p:guide pos="2880"/>
      </p:guideLst>
    </p:cSldViewPr>
  </p:slideViewPr>
  <p:notesTextViewPr>
    <p:cViewPr>
      <p:scale>
        <a:sx n="1" d="1"/>
        <a:sy n="1" d="1"/>
      </p:scale>
      <p:origin x="0" y="0"/>
    </p:cViewPr>
  </p:notesTextViewPr>
  <p:sorterViewPr>
    <p:cViewPr>
      <p:scale>
        <a:sx n="100" d="100"/>
        <a:sy n="100" d="100"/>
      </p:scale>
      <p:origin x="0" y="16464"/>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0"/>
            <a:ext cx="2945659" cy="496411"/>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4" y="0"/>
            <a:ext cx="2945659" cy="496411"/>
          </a:xfrm>
          <a:prstGeom prst="rect">
            <a:avLst/>
          </a:prstGeom>
        </p:spPr>
        <p:txBody>
          <a:bodyPr vert="horz" lIns="91440" tIns="45720" rIns="91440" bIns="45720" rtlCol="0"/>
          <a:lstStyle>
            <a:lvl1pPr algn="r">
              <a:defRPr sz="1200"/>
            </a:lvl1pPr>
          </a:lstStyle>
          <a:p>
            <a:fld id="{47119094-D4B7-485A-817A-6AD39FCD9792}" type="datetimeFigureOut">
              <a:rPr lang="fr-FR" smtClean="0"/>
              <a:pPr/>
              <a:t>30/08/2012</a:t>
            </a:fld>
            <a:endParaRPr lang="fr-FR"/>
          </a:p>
        </p:txBody>
      </p:sp>
      <p:sp>
        <p:nvSpPr>
          <p:cNvPr id="4" name="Espace réservé de l'image des diapositives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1" y="9430091"/>
            <a:ext cx="2945659" cy="496411"/>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4" y="9430091"/>
            <a:ext cx="2945659" cy="496411"/>
          </a:xfrm>
          <a:prstGeom prst="rect">
            <a:avLst/>
          </a:prstGeom>
        </p:spPr>
        <p:txBody>
          <a:bodyPr vert="horz" lIns="91440" tIns="45720" rIns="91440" bIns="45720" rtlCol="0" anchor="b"/>
          <a:lstStyle>
            <a:lvl1pPr algn="r">
              <a:defRPr sz="1200"/>
            </a:lvl1pPr>
          </a:lstStyle>
          <a:p>
            <a:fld id="{08231DD7-39DA-43A8-BF7C-9B8506C1B761}" type="slidenum">
              <a:rPr lang="fr-FR" smtClean="0"/>
              <a:pPr/>
              <a:t>‹#›</a:t>
            </a:fld>
            <a:endParaRPr lang="fr-FR"/>
          </a:p>
        </p:txBody>
      </p:sp>
    </p:spTree>
    <p:extLst>
      <p:ext uri="{BB962C8B-B14F-4D97-AF65-F5344CB8AC3E}">
        <p14:creationId xmlns="" xmlns:p14="http://schemas.microsoft.com/office/powerpoint/2010/main" val="28059451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47EB6E15-9139-4347-BAFD-9A562CA34BC8}" type="datetime1">
              <a:rPr lang="fr-FR" smtClean="0"/>
              <a:pPr/>
              <a:t>30/08/2012</a:t>
            </a:fld>
            <a:endParaRPr lang="fr-FR"/>
          </a:p>
        </p:txBody>
      </p:sp>
      <p:sp>
        <p:nvSpPr>
          <p:cNvPr id="5" name="Espace réservé du pied de page 4"/>
          <p:cNvSpPr>
            <a:spLocks noGrp="1"/>
          </p:cNvSpPr>
          <p:nvPr>
            <p:ph type="ftr" sz="quarter" idx="11"/>
          </p:nvPr>
        </p:nvSpPr>
        <p:spPr/>
        <p:txBody>
          <a:bodyPr/>
          <a:lstStyle/>
          <a:p>
            <a:r>
              <a:rPr lang="fr-FR" smtClean="0"/>
              <a:t>P.Sievers/POSIPOL2012/Zeuthen</a:t>
            </a:r>
            <a:endParaRPr lang="fr-FR"/>
          </a:p>
        </p:txBody>
      </p:sp>
      <p:sp>
        <p:nvSpPr>
          <p:cNvPr id="6" name="Espace réservé du numéro de diapositive 5"/>
          <p:cNvSpPr>
            <a:spLocks noGrp="1"/>
          </p:cNvSpPr>
          <p:nvPr>
            <p:ph type="sldNum" sz="quarter" idx="12"/>
          </p:nvPr>
        </p:nvSpPr>
        <p:spPr/>
        <p:txBody>
          <a:bodyPr/>
          <a:lstStyle/>
          <a:p>
            <a:fld id="{3345A794-DBAE-478F-9AB9-F3D5F8A160D9}" type="slidenum">
              <a:rPr lang="fr-FR" smtClean="0"/>
              <a:pPr/>
              <a:t>‹#›</a:t>
            </a:fld>
            <a:endParaRPr lang="fr-FR"/>
          </a:p>
        </p:txBody>
      </p:sp>
    </p:spTree>
    <p:extLst>
      <p:ext uri="{BB962C8B-B14F-4D97-AF65-F5344CB8AC3E}">
        <p14:creationId xmlns="" xmlns:p14="http://schemas.microsoft.com/office/powerpoint/2010/main" val="13102780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BEBD1729-A10A-41A5-B8B7-C54F220A4380}" type="datetime1">
              <a:rPr lang="fr-FR" smtClean="0"/>
              <a:pPr/>
              <a:t>30/08/2012</a:t>
            </a:fld>
            <a:endParaRPr lang="fr-FR"/>
          </a:p>
        </p:txBody>
      </p:sp>
      <p:sp>
        <p:nvSpPr>
          <p:cNvPr id="5" name="Espace réservé du pied de page 4"/>
          <p:cNvSpPr>
            <a:spLocks noGrp="1"/>
          </p:cNvSpPr>
          <p:nvPr>
            <p:ph type="ftr" sz="quarter" idx="11"/>
          </p:nvPr>
        </p:nvSpPr>
        <p:spPr/>
        <p:txBody>
          <a:bodyPr/>
          <a:lstStyle/>
          <a:p>
            <a:r>
              <a:rPr lang="fr-FR" smtClean="0"/>
              <a:t>P.Sievers/POSIPOL2012/Zeuthen</a:t>
            </a:r>
            <a:endParaRPr lang="fr-FR"/>
          </a:p>
        </p:txBody>
      </p:sp>
      <p:sp>
        <p:nvSpPr>
          <p:cNvPr id="6" name="Espace réservé du numéro de diapositive 5"/>
          <p:cNvSpPr>
            <a:spLocks noGrp="1"/>
          </p:cNvSpPr>
          <p:nvPr>
            <p:ph type="sldNum" sz="quarter" idx="12"/>
          </p:nvPr>
        </p:nvSpPr>
        <p:spPr/>
        <p:txBody>
          <a:bodyPr/>
          <a:lstStyle/>
          <a:p>
            <a:fld id="{3345A794-DBAE-478F-9AB9-F3D5F8A160D9}" type="slidenum">
              <a:rPr lang="fr-FR" smtClean="0"/>
              <a:pPr/>
              <a:t>‹#›</a:t>
            </a:fld>
            <a:endParaRPr lang="fr-FR"/>
          </a:p>
        </p:txBody>
      </p:sp>
    </p:spTree>
    <p:extLst>
      <p:ext uri="{BB962C8B-B14F-4D97-AF65-F5344CB8AC3E}">
        <p14:creationId xmlns="" xmlns:p14="http://schemas.microsoft.com/office/powerpoint/2010/main" val="5646071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AF945900-6107-4E62-999C-1A5BDAD20A1A}" type="datetime1">
              <a:rPr lang="fr-FR" smtClean="0"/>
              <a:pPr/>
              <a:t>30/08/2012</a:t>
            </a:fld>
            <a:endParaRPr lang="fr-FR"/>
          </a:p>
        </p:txBody>
      </p:sp>
      <p:sp>
        <p:nvSpPr>
          <p:cNvPr id="5" name="Espace réservé du pied de page 4"/>
          <p:cNvSpPr>
            <a:spLocks noGrp="1"/>
          </p:cNvSpPr>
          <p:nvPr>
            <p:ph type="ftr" sz="quarter" idx="11"/>
          </p:nvPr>
        </p:nvSpPr>
        <p:spPr/>
        <p:txBody>
          <a:bodyPr/>
          <a:lstStyle/>
          <a:p>
            <a:r>
              <a:rPr lang="fr-FR" smtClean="0"/>
              <a:t>P.Sievers/POSIPOL2012/Zeuthen</a:t>
            </a:r>
            <a:endParaRPr lang="fr-FR"/>
          </a:p>
        </p:txBody>
      </p:sp>
      <p:sp>
        <p:nvSpPr>
          <p:cNvPr id="6" name="Espace réservé du numéro de diapositive 5"/>
          <p:cNvSpPr>
            <a:spLocks noGrp="1"/>
          </p:cNvSpPr>
          <p:nvPr>
            <p:ph type="sldNum" sz="quarter" idx="12"/>
          </p:nvPr>
        </p:nvSpPr>
        <p:spPr/>
        <p:txBody>
          <a:bodyPr/>
          <a:lstStyle/>
          <a:p>
            <a:fld id="{3345A794-DBAE-478F-9AB9-F3D5F8A160D9}" type="slidenum">
              <a:rPr lang="fr-FR" smtClean="0"/>
              <a:pPr/>
              <a:t>‹#›</a:t>
            </a:fld>
            <a:endParaRPr lang="fr-FR"/>
          </a:p>
        </p:txBody>
      </p:sp>
    </p:spTree>
    <p:extLst>
      <p:ext uri="{BB962C8B-B14F-4D97-AF65-F5344CB8AC3E}">
        <p14:creationId xmlns="" xmlns:p14="http://schemas.microsoft.com/office/powerpoint/2010/main" val="41756192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F9EE2F85-88F6-47A3-A0D9-2A820D44D9D4}" type="datetime1">
              <a:rPr lang="fr-FR" smtClean="0"/>
              <a:pPr/>
              <a:t>30/08/2012</a:t>
            </a:fld>
            <a:endParaRPr lang="fr-FR"/>
          </a:p>
        </p:txBody>
      </p:sp>
      <p:sp>
        <p:nvSpPr>
          <p:cNvPr id="5" name="Espace réservé du pied de page 4"/>
          <p:cNvSpPr>
            <a:spLocks noGrp="1"/>
          </p:cNvSpPr>
          <p:nvPr>
            <p:ph type="ftr" sz="quarter" idx="11"/>
          </p:nvPr>
        </p:nvSpPr>
        <p:spPr/>
        <p:txBody>
          <a:bodyPr/>
          <a:lstStyle/>
          <a:p>
            <a:r>
              <a:rPr lang="fr-FR" smtClean="0"/>
              <a:t>P.Sievers/POSIPOL2012/Zeuthen</a:t>
            </a:r>
            <a:endParaRPr lang="fr-FR"/>
          </a:p>
        </p:txBody>
      </p:sp>
      <p:sp>
        <p:nvSpPr>
          <p:cNvPr id="6" name="Espace réservé du numéro de diapositive 5"/>
          <p:cNvSpPr>
            <a:spLocks noGrp="1"/>
          </p:cNvSpPr>
          <p:nvPr>
            <p:ph type="sldNum" sz="quarter" idx="12"/>
          </p:nvPr>
        </p:nvSpPr>
        <p:spPr/>
        <p:txBody>
          <a:bodyPr/>
          <a:lstStyle/>
          <a:p>
            <a:fld id="{3345A794-DBAE-478F-9AB9-F3D5F8A160D9}" type="slidenum">
              <a:rPr lang="fr-FR" smtClean="0"/>
              <a:pPr/>
              <a:t>‹#›</a:t>
            </a:fld>
            <a:endParaRPr lang="fr-FR"/>
          </a:p>
        </p:txBody>
      </p:sp>
    </p:spTree>
    <p:extLst>
      <p:ext uri="{BB962C8B-B14F-4D97-AF65-F5344CB8AC3E}">
        <p14:creationId xmlns="" xmlns:p14="http://schemas.microsoft.com/office/powerpoint/2010/main" val="11583033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2D174C3C-A45C-487E-B473-D46EC41F5B3A}" type="datetime1">
              <a:rPr lang="fr-FR" smtClean="0"/>
              <a:pPr/>
              <a:t>30/08/2012</a:t>
            </a:fld>
            <a:endParaRPr lang="fr-FR"/>
          </a:p>
        </p:txBody>
      </p:sp>
      <p:sp>
        <p:nvSpPr>
          <p:cNvPr id="5" name="Espace réservé du pied de page 4"/>
          <p:cNvSpPr>
            <a:spLocks noGrp="1"/>
          </p:cNvSpPr>
          <p:nvPr>
            <p:ph type="ftr" sz="quarter" idx="11"/>
          </p:nvPr>
        </p:nvSpPr>
        <p:spPr/>
        <p:txBody>
          <a:bodyPr/>
          <a:lstStyle/>
          <a:p>
            <a:r>
              <a:rPr lang="fr-FR" smtClean="0"/>
              <a:t>P.Sievers/POSIPOL2012/Zeuthen</a:t>
            </a:r>
            <a:endParaRPr lang="fr-FR"/>
          </a:p>
        </p:txBody>
      </p:sp>
      <p:sp>
        <p:nvSpPr>
          <p:cNvPr id="6" name="Espace réservé du numéro de diapositive 5"/>
          <p:cNvSpPr>
            <a:spLocks noGrp="1"/>
          </p:cNvSpPr>
          <p:nvPr>
            <p:ph type="sldNum" sz="quarter" idx="12"/>
          </p:nvPr>
        </p:nvSpPr>
        <p:spPr/>
        <p:txBody>
          <a:bodyPr/>
          <a:lstStyle/>
          <a:p>
            <a:fld id="{3345A794-DBAE-478F-9AB9-F3D5F8A160D9}" type="slidenum">
              <a:rPr lang="fr-FR" smtClean="0"/>
              <a:pPr/>
              <a:t>‹#›</a:t>
            </a:fld>
            <a:endParaRPr lang="fr-FR"/>
          </a:p>
        </p:txBody>
      </p:sp>
    </p:spTree>
    <p:extLst>
      <p:ext uri="{BB962C8B-B14F-4D97-AF65-F5344CB8AC3E}">
        <p14:creationId xmlns="" xmlns:p14="http://schemas.microsoft.com/office/powerpoint/2010/main" val="2948822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D2DBD862-31F9-49A9-A8A5-F1F6B557D4D4}" type="datetime1">
              <a:rPr lang="fr-FR" smtClean="0"/>
              <a:pPr/>
              <a:t>30/08/2012</a:t>
            </a:fld>
            <a:endParaRPr lang="fr-FR"/>
          </a:p>
        </p:txBody>
      </p:sp>
      <p:sp>
        <p:nvSpPr>
          <p:cNvPr id="6" name="Espace réservé du pied de page 5"/>
          <p:cNvSpPr>
            <a:spLocks noGrp="1"/>
          </p:cNvSpPr>
          <p:nvPr>
            <p:ph type="ftr" sz="quarter" idx="11"/>
          </p:nvPr>
        </p:nvSpPr>
        <p:spPr/>
        <p:txBody>
          <a:bodyPr/>
          <a:lstStyle/>
          <a:p>
            <a:r>
              <a:rPr lang="fr-FR" smtClean="0"/>
              <a:t>P.Sievers/POSIPOL2012/Zeuthen</a:t>
            </a:r>
            <a:endParaRPr lang="fr-FR"/>
          </a:p>
        </p:txBody>
      </p:sp>
      <p:sp>
        <p:nvSpPr>
          <p:cNvPr id="7" name="Espace réservé du numéro de diapositive 6"/>
          <p:cNvSpPr>
            <a:spLocks noGrp="1"/>
          </p:cNvSpPr>
          <p:nvPr>
            <p:ph type="sldNum" sz="quarter" idx="12"/>
          </p:nvPr>
        </p:nvSpPr>
        <p:spPr/>
        <p:txBody>
          <a:bodyPr/>
          <a:lstStyle/>
          <a:p>
            <a:fld id="{3345A794-DBAE-478F-9AB9-F3D5F8A160D9}" type="slidenum">
              <a:rPr lang="fr-FR" smtClean="0"/>
              <a:pPr/>
              <a:t>‹#›</a:t>
            </a:fld>
            <a:endParaRPr lang="fr-FR"/>
          </a:p>
        </p:txBody>
      </p:sp>
    </p:spTree>
    <p:extLst>
      <p:ext uri="{BB962C8B-B14F-4D97-AF65-F5344CB8AC3E}">
        <p14:creationId xmlns="" xmlns:p14="http://schemas.microsoft.com/office/powerpoint/2010/main" val="26075553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EED1A59A-AF56-41C6-8F69-2EB536B6F522}" type="datetime1">
              <a:rPr lang="fr-FR" smtClean="0"/>
              <a:pPr/>
              <a:t>30/08/2012</a:t>
            </a:fld>
            <a:endParaRPr lang="fr-FR"/>
          </a:p>
        </p:txBody>
      </p:sp>
      <p:sp>
        <p:nvSpPr>
          <p:cNvPr id="8" name="Espace réservé du pied de page 7"/>
          <p:cNvSpPr>
            <a:spLocks noGrp="1"/>
          </p:cNvSpPr>
          <p:nvPr>
            <p:ph type="ftr" sz="quarter" idx="11"/>
          </p:nvPr>
        </p:nvSpPr>
        <p:spPr/>
        <p:txBody>
          <a:bodyPr/>
          <a:lstStyle/>
          <a:p>
            <a:r>
              <a:rPr lang="fr-FR" smtClean="0"/>
              <a:t>P.Sievers/POSIPOL2012/Zeuthen</a:t>
            </a:r>
            <a:endParaRPr lang="fr-FR"/>
          </a:p>
        </p:txBody>
      </p:sp>
      <p:sp>
        <p:nvSpPr>
          <p:cNvPr id="9" name="Espace réservé du numéro de diapositive 8"/>
          <p:cNvSpPr>
            <a:spLocks noGrp="1"/>
          </p:cNvSpPr>
          <p:nvPr>
            <p:ph type="sldNum" sz="quarter" idx="12"/>
          </p:nvPr>
        </p:nvSpPr>
        <p:spPr/>
        <p:txBody>
          <a:bodyPr/>
          <a:lstStyle/>
          <a:p>
            <a:fld id="{3345A794-DBAE-478F-9AB9-F3D5F8A160D9}" type="slidenum">
              <a:rPr lang="fr-FR" smtClean="0"/>
              <a:pPr/>
              <a:t>‹#›</a:t>
            </a:fld>
            <a:endParaRPr lang="fr-FR"/>
          </a:p>
        </p:txBody>
      </p:sp>
    </p:spTree>
    <p:extLst>
      <p:ext uri="{BB962C8B-B14F-4D97-AF65-F5344CB8AC3E}">
        <p14:creationId xmlns="" xmlns:p14="http://schemas.microsoft.com/office/powerpoint/2010/main" val="6021485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370A63AA-152E-4D1A-ACD8-FD6CFB1EE5B5}" type="datetime1">
              <a:rPr lang="fr-FR" smtClean="0"/>
              <a:pPr/>
              <a:t>30/08/2012</a:t>
            </a:fld>
            <a:endParaRPr lang="fr-FR"/>
          </a:p>
        </p:txBody>
      </p:sp>
      <p:sp>
        <p:nvSpPr>
          <p:cNvPr id="4" name="Espace réservé du pied de page 3"/>
          <p:cNvSpPr>
            <a:spLocks noGrp="1"/>
          </p:cNvSpPr>
          <p:nvPr>
            <p:ph type="ftr" sz="quarter" idx="11"/>
          </p:nvPr>
        </p:nvSpPr>
        <p:spPr/>
        <p:txBody>
          <a:bodyPr/>
          <a:lstStyle/>
          <a:p>
            <a:r>
              <a:rPr lang="fr-FR" smtClean="0"/>
              <a:t>P.Sievers/POSIPOL2012/Zeuthen</a:t>
            </a:r>
            <a:endParaRPr lang="fr-FR"/>
          </a:p>
        </p:txBody>
      </p:sp>
      <p:sp>
        <p:nvSpPr>
          <p:cNvPr id="5" name="Espace réservé du numéro de diapositive 4"/>
          <p:cNvSpPr>
            <a:spLocks noGrp="1"/>
          </p:cNvSpPr>
          <p:nvPr>
            <p:ph type="sldNum" sz="quarter" idx="12"/>
          </p:nvPr>
        </p:nvSpPr>
        <p:spPr/>
        <p:txBody>
          <a:bodyPr/>
          <a:lstStyle/>
          <a:p>
            <a:fld id="{3345A794-DBAE-478F-9AB9-F3D5F8A160D9}" type="slidenum">
              <a:rPr lang="fr-FR" smtClean="0"/>
              <a:pPr/>
              <a:t>‹#›</a:t>
            </a:fld>
            <a:endParaRPr lang="fr-FR"/>
          </a:p>
        </p:txBody>
      </p:sp>
    </p:spTree>
    <p:extLst>
      <p:ext uri="{BB962C8B-B14F-4D97-AF65-F5344CB8AC3E}">
        <p14:creationId xmlns="" xmlns:p14="http://schemas.microsoft.com/office/powerpoint/2010/main" val="4847866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E670D0EF-0F14-4CA7-9234-EB5B1231BC6D}" type="datetime1">
              <a:rPr lang="fr-FR" smtClean="0"/>
              <a:pPr/>
              <a:t>30/08/2012</a:t>
            </a:fld>
            <a:endParaRPr lang="fr-FR"/>
          </a:p>
        </p:txBody>
      </p:sp>
      <p:sp>
        <p:nvSpPr>
          <p:cNvPr id="3" name="Espace réservé du pied de page 2"/>
          <p:cNvSpPr>
            <a:spLocks noGrp="1"/>
          </p:cNvSpPr>
          <p:nvPr>
            <p:ph type="ftr" sz="quarter" idx="11"/>
          </p:nvPr>
        </p:nvSpPr>
        <p:spPr/>
        <p:txBody>
          <a:bodyPr/>
          <a:lstStyle/>
          <a:p>
            <a:r>
              <a:rPr lang="fr-FR" smtClean="0"/>
              <a:t>P.Sievers/POSIPOL2012/Zeuthen</a:t>
            </a:r>
            <a:endParaRPr lang="fr-FR"/>
          </a:p>
        </p:txBody>
      </p:sp>
      <p:sp>
        <p:nvSpPr>
          <p:cNvPr id="4" name="Espace réservé du numéro de diapositive 3"/>
          <p:cNvSpPr>
            <a:spLocks noGrp="1"/>
          </p:cNvSpPr>
          <p:nvPr>
            <p:ph type="sldNum" sz="quarter" idx="12"/>
          </p:nvPr>
        </p:nvSpPr>
        <p:spPr/>
        <p:txBody>
          <a:bodyPr/>
          <a:lstStyle/>
          <a:p>
            <a:fld id="{3345A794-DBAE-478F-9AB9-F3D5F8A160D9}" type="slidenum">
              <a:rPr lang="fr-FR" smtClean="0"/>
              <a:pPr/>
              <a:t>‹#›</a:t>
            </a:fld>
            <a:endParaRPr lang="fr-FR"/>
          </a:p>
        </p:txBody>
      </p:sp>
    </p:spTree>
    <p:extLst>
      <p:ext uri="{BB962C8B-B14F-4D97-AF65-F5344CB8AC3E}">
        <p14:creationId xmlns="" xmlns:p14="http://schemas.microsoft.com/office/powerpoint/2010/main" val="509025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5D014C87-A6B3-4980-AC75-ED1A446788CF}" type="datetime1">
              <a:rPr lang="fr-FR" smtClean="0"/>
              <a:pPr/>
              <a:t>30/08/2012</a:t>
            </a:fld>
            <a:endParaRPr lang="fr-FR"/>
          </a:p>
        </p:txBody>
      </p:sp>
      <p:sp>
        <p:nvSpPr>
          <p:cNvPr id="6" name="Espace réservé du pied de page 5"/>
          <p:cNvSpPr>
            <a:spLocks noGrp="1"/>
          </p:cNvSpPr>
          <p:nvPr>
            <p:ph type="ftr" sz="quarter" idx="11"/>
          </p:nvPr>
        </p:nvSpPr>
        <p:spPr/>
        <p:txBody>
          <a:bodyPr/>
          <a:lstStyle/>
          <a:p>
            <a:r>
              <a:rPr lang="fr-FR" smtClean="0"/>
              <a:t>P.Sievers/POSIPOL2012/Zeuthen</a:t>
            </a:r>
            <a:endParaRPr lang="fr-FR"/>
          </a:p>
        </p:txBody>
      </p:sp>
      <p:sp>
        <p:nvSpPr>
          <p:cNvPr id="7" name="Espace réservé du numéro de diapositive 6"/>
          <p:cNvSpPr>
            <a:spLocks noGrp="1"/>
          </p:cNvSpPr>
          <p:nvPr>
            <p:ph type="sldNum" sz="quarter" idx="12"/>
          </p:nvPr>
        </p:nvSpPr>
        <p:spPr/>
        <p:txBody>
          <a:bodyPr/>
          <a:lstStyle/>
          <a:p>
            <a:fld id="{3345A794-DBAE-478F-9AB9-F3D5F8A160D9}" type="slidenum">
              <a:rPr lang="fr-FR" smtClean="0"/>
              <a:pPr/>
              <a:t>‹#›</a:t>
            </a:fld>
            <a:endParaRPr lang="fr-FR"/>
          </a:p>
        </p:txBody>
      </p:sp>
    </p:spTree>
    <p:extLst>
      <p:ext uri="{BB962C8B-B14F-4D97-AF65-F5344CB8AC3E}">
        <p14:creationId xmlns="" xmlns:p14="http://schemas.microsoft.com/office/powerpoint/2010/main" val="20727626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9A65B8F4-BB7D-4497-8D5C-83F2FBC8E5F3}" type="datetime1">
              <a:rPr lang="fr-FR" smtClean="0"/>
              <a:pPr/>
              <a:t>30/08/2012</a:t>
            </a:fld>
            <a:endParaRPr lang="fr-FR"/>
          </a:p>
        </p:txBody>
      </p:sp>
      <p:sp>
        <p:nvSpPr>
          <p:cNvPr id="6" name="Espace réservé du pied de page 5"/>
          <p:cNvSpPr>
            <a:spLocks noGrp="1"/>
          </p:cNvSpPr>
          <p:nvPr>
            <p:ph type="ftr" sz="quarter" idx="11"/>
          </p:nvPr>
        </p:nvSpPr>
        <p:spPr/>
        <p:txBody>
          <a:bodyPr/>
          <a:lstStyle/>
          <a:p>
            <a:r>
              <a:rPr lang="fr-FR" smtClean="0"/>
              <a:t>P.Sievers/POSIPOL2012/Zeuthen</a:t>
            </a:r>
            <a:endParaRPr lang="fr-FR"/>
          </a:p>
        </p:txBody>
      </p:sp>
      <p:sp>
        <p:nvSpPr>
          <p:cNvPr id="7" name="Espace réservé du numéro de diapositive 6"/>
          <p:cNvSpPr>
            <a:spLocks noGrp="1"/>
          </p:cNvSpPr>
          <p:nvPr>
            <p:ph type="sldNum" sz="quarter" idx="12"/>
          </p:nvPr>
        </p:nvSpPr>
        <p:spPr/>
        <p:txBody>
          <a:bodyPr/>
          <a:lstStyle/>
          <a:p>
            <a:fld id="{3345A794-DBAE-478F-9AB9-F3D5F8A160D9}" type="slidenum">
              <a:rPr lang="fr-FR" smtClean="0"/>
              <a:pPr/>
              <a:t>‹#›</a:t>
            </a:fld>
            <a:endParaRPr lang="fr-FR"/>
          </a:p>
        </p:txBody>
      </p:sp>
    </p:spTree>
    <p:extLst>
      <p:ext uri="{BB962C8B-B14F-4D97-AF65-F5344CB8AC3E}">
        <p14:creationId xmlns="" xmlns:p14="http://schemas.microsoft.com/office/powerpoint/2010/main" val="5117062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31F237-45DF-44B1-A01F-543B4F928DFB}" type="datetime1">
              <a:rPr lang="fr-FR" smtClean="0"/>
              <a:pPr/>
              <a:t>30/08/2012</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smtClean="0"/>
              <a:t>P.Sievers/POSIPOL2012/Zeuthen</a:t>
            </a: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45A794-DBAE-478F-9AB9-F3D5F8A160D9}" type="slidenum">
              <a:rPr lang="fr-FR" smtClean="0"/>
              <a:pPr/>
              <a:t>‹#›</a:t>
            </a:fld>
            <a:endParaRPr lang="fr-FR"/>
          </a:p>
        </p:txBody>
      </p:sp>
    </p:spTree>
    <p:extLst>
      <p:ext uri="{BB962C8B-B14F-4D97-AF65-F5344CB8AC3E}">
        <p14:creationId xmlns="" xmlns:p14="http://schemas.microsoft.com/office/powerpoint/2010/main" val="4430994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style>
          <a:lnRef idx="1">
            <a:schemeClr val="accent4"/>
          </a:lnRef>
          <a:fillRef idx="3">
            <a:schemeClr val="accent4"/>
          </a:fillRef>
          <a:effectRef idx="2">
            <a:schemeClr val="accent4"/>
          </a:effectRef>
          <a:fontRef idx="minor">
            <a:schemeClr val="lt1"/>
          </a:fontRef>
        </p:style>
        <p:txBody>
          <a:bodyPr>
            <a:normAutofit/>
          </a:bodyPr>
          <a:lstStyle/>
          <a:p>
            <a:r>
              <a:rPr lang="en-US" sz="2800" b="1" dirty="0" smtClean="0"/>
              <a:t>GRANULAR VS COMPACT POSITRON CONVERTERS:ADVANTAGES  &amp; APPLICATIONS TO HYBRID SOURCES</a:t>
            </a:r>
            <a:endParaRPr lang="fr-FR" sz="2800" b="1" dirty="0"/>
          </a:p>
        </p:txBody>
      </p:sp>
      <p:sp>
        <p:nvSpPr>
          <p:cNvPr id="3" name="Sous-titre 2"/>
          <p:cNvSpPr>
            <a:spLocks noGrp="1"/>
          </p:cNvSpPr>
          <p:nvPr>
            <p:ph type="subTitle" idx="1"/>
          </p:nvPr>
        </p:nvSpPr>
        <p:spPr>
          <a:xfrm>
            <a:off x="1371600" y="3908648"/>
            <a:ext cx="6400800" cy="1752600"/>
          </a:xfrm>
        </p:spPr>
        <p:txBody>
          <a:bodyPr>
            <a:normAutofit fontScale="92500" lnSpcReduction="20000"/>
          </a:bodyPr>
          <a:lstStyle/>
          <a:p>
            <a:r>
              <a:rPr lang="en-US" sz="2000" b="1" dirty="0" err="1" smtClean="0">
                <a:solidFill>
                  <a:srgbClr val="1D02BE"/>
                </a:solidFill>
              </a:rPr>
              <a:t>X.Artru</a:t>
            </a:r>
            <a:r>
              <a:rPr lang="en-US" sz="2000" b="1" dirty="0" smtClean="0">
                <a:solidFill>
                  <a:srgbClr val="1D02BE"/>
                </a:solidFill>
              </a:rPr>
              <a:t> (IPNL), </a:t>
            </a:r>
            <a:r>
              <a:rPr lang="en-US" sz="2000" b="1" dirty="0" err="1" smtClean="0">
                <a:solidFill>
                  <a:srgbClr val="1D02BE"/>
                </a:solidFill>
              </a:rPr>
              <a:t>R.Chehab</a:t>
            </a:r>
            <a:r>
              <a:rPr lang="en-US" sz="2000" b="1" dirty="0" smtClean="0">
                <a:solidFill>
                  <a:srgbClr val="1D02BE"/>
                </a:solidFill>
              </a:rPr>
              <a:t> (IPNL), </a:t>
            </a:r>
            <a:r>
              <a:rPr lang="en-US" sz="2000" b="1" dirty="0" err="1" smtClean="0">
                <a:solidFill>
                  <a:srgbClr val="1D02BE"/>
                </a:solidFill>
              </a:rPr>
              <a:t>M.Chevallier</a:t>
            </a:r>
            <a:r>
              <a:rPr lang="en-US" sz="2000" b="1" dirty="0" smtClean="0">
                <a:solidFill>
                  <a:srgbClr val="1D02BE"/>
                </a:solidFill>
              </a:rPr>
              <a:t> (IPNL), </a:t>
            </a:r>
            <a:r>
              <a:rPr lang="en-US" sz="2000" b="1" dirty="0" err="1" smtClean="0">
                <a:solidFill>
                  <a:srgbClr val="1D02BE"/>
                </a:solidFill>
              </a:rPr>
              <a:t>O.Dadoun</a:t>
            </a:r>
            <a:r>
              <a:rPr lang="en-US" sz="2000" b="1" dirty="0" smtClean="0">
                <a:solidFill>
                  <a:srgbClr val="1D02BE"/>
                </a:solidFill>
              </a:rPr>
              <a:t> (LAL), </a:t>
            </a:r>
            <a:r>
              <a:rPr lang="en-US" sz="2000" b="1" dirty="0" err="1" smtClean="0">
                <a:solidFill>
                  <a:srgbClr val="1D02BE"/>
                </a:solidFill>
              </a:rPr>
              <a:t>L.Rinolfi</a:t>
            </a:r>
            <a:r>
              <a:rPr lang="en-US" sz="2000" b="1" dirty="0" smtClean="0">
                <a:solidFill>
                  <a:srgbClr val="1D02BE"/>
                </a:solidFill>
              </a:rPr>
              <a:t> (CERN), </a:t>
            </a:r>
            <a:r>
              <a:rPr lang="en-US" sz="2000" b="1" dirty="0" err="1" smtClean="0">
                <a:solidFill>
                  <a:srgbClr val="1D02BE"/>
                </a:solidFill>
              </a:rPr>
              <a:t>P.Sievers</a:t>
            </a:r>
            <a:r>
              <a:rPr lang="en-US" sz="2000" b="1" dirty="0" smtClean="0">
                <a:solidFill>
                  <a:srgbClr val="1D02BE"/>
                </a:solidFill>
              </a:rPr>
              <a:t> (CERN), </a:t>
            </a:r>
            <a:r>
              <a:rPr lang="en-US" sz="2000" b="1" dirty="0" err="1" smtClean="0">
                <a:solidFill>
                  <a:srgbClr val="1D02BE"/>
                </a:solidFill>
              </a:rPr>
              <a:t>V.M.Strakhovenko</a:t>
            </a:r>
            <a:r>
              <a:rPr lang="en-US" sz="2000" b="1" dirty="0" smtClean="0">
                <a:solidFill>
                  <a:srgbClr val="1D02BE"/>
                </a:solidFill>
              </a:rPr>
              <a:t> (BINP), </a:t>
            </a:r>
            <a:r>
              <a:rPr lang="en-US" sz="2000" b="1" dirty="0" err="1" smtClean="0">
                <a:solidFill>
                  <a:srgbClr val="1D02BE"/>
                </a:solidFill>
              </a:rPr>
              <a:t>A.Variola</a:t>
            </a:r>
            <a:r>
              <a:rPr lang="en-US" sz="2000" b="1" dirty="0" smtClean="0">
                <a:solidFill>
                  <a:srgbClr val="1D02BE"/>
                </a:solidFill>
              </a:rPr>
              <a:t> (LAL), </a:t>
            </a:r>
            <a:r>
              <a:rPr lang="en-US" sz="2000" b="1" dirty="0" err="1" smtClean="0">
                <a:solidFill>
                  <a:srgbClr val="1D02BE"/>
                </a:solidFill>
              </a:rPr>
              <a:t>C.Xu</a:t>
            </a:r>
            <a:r>
              <a:rPr lang="en-US" sz="2000" b="1" dirty="0" smtClean="0">
                <a:solidFill>
                  <a:srgbClr val="1D02BE"/>
                </a:solidFill>
              </a:rPr>
              <a:t> (IHEP)</a:t>
            </a:r>
          </a:p>
          <a:p>
            <a:r>
              <a:rPr lang="en-US" sz="2000" b="1" dirty="0" smtClean="0">
                <a:solidFill>
                  <a:srgbClr val="1D02BE"/>
                </a:solidFill>
              </a:rPr>
              <a:t>With collaboration of </a:t>
            </a:r>
            <a:r>
              <a:rPr lang="en-US" sz="2000" b="1" dirty="0" err="1" smtClean="0">
                <a:solidFill>
                  <a:srgbClr val="1D02BE"/>
                </a:solidFill>
              </a:rPr>
              <a:t>T.Takahashi</a:t>
            </a:r>
            <a:r>
              <a:rPr lang="en-US" sz="2000" b="1" dirty="0" smtClean="0">
                <a:solidFill>
                  <a:srgbClr val="1D02BE"/>
                </a:solidFill>
              </a:rPr>
              <a:t> (Hiroshima), </a:t>
            </a:r>
            <a:r>
              <a:rPr lang="en-US" sz="2000" b="1" dirty="0" err="1" smtClean="0">
                <a:solidFill>
                  <a:srgbClr val="1D02BE"/>
                </a:solidFill>
              </a:rPr>
              <a:t>T.Omori</a:t>
            </a:r>
            <a:r>
              <a:rPr lang="en-US" sz="2000" b="1" dirty="0" smtClean="0">
                <a:solidFill>
                  <a:srgbClr val="1D02BE"/>
                </a:solidFill>
              </a:rPr>
              <a:t>, </a:t>
            </a:r>
            <a:r>
              <a:rPr lang="en-US" sz="2000" b="1" dirty="0" err="1" smtClean="0">
                <a:solidFill>
                  <a:srgbClr val="1D02BE"/>
                </a:solidFill>
              </a:rPr>
              <a:t>T.Suwada</a:t>
            </a:r>
            <a:r>
              <a:rPr lang="en-US" sz="2000" b="1" dirty="0" smtClean="0">
                <a:solidFill>
                  <a:srgbClr val="1D02BE"/>
                </a:solidFill>
              </a:rPr>
              <a:t>, </a:t>
            </a:r>
            <a:r>
              <a:rPr lang="en-US" sz="2000" b="1" dirty="0" err="1" smtClean="0">
                <a:solidFill>
                  <a:srgbClr val="1D02BE"/>
                </a:solidFill>
              </a:rPr>
              <a:t>J.Urakawa</a:t>
            </a:r>
            <a:r>
              <a:rPr lang="en-US" sz="2000" b="1" dirty="0" smtClean="0">
                <a:solidFill>
                  <a:srgbClr val="1D02BE"/>
                </a:solidFill>
              </a:rPr>
              <a:t> (KEK)</a:t>
            </a:r>
          </a:p>
          <a:p>
            <a:r>
              <a:rPr lang="en-US" sz="2000" b="1" dirty="0" smtClean="0">
                <a:solidFill>
                  <a:srgbClr val="1D02BE"/>
                </a:solidFill>
              </a:rPr>
              <a:t>Presented by </a:t>
            </a:r>
            <a:r>
              <a:rPr lang="en-US" sz="2000" b="1" dirty="0" err="1" smtClean="0">
                <a:solidFill>
                  <a:srgbClr val="1D02BE"/>
                </a:solidFill>
              </a:rPr>
              <a:t>P.Sievers</a:t>
            </a:r>
            <a:endParaRPr lang="fr-FR" sz="2000" b="1" dirty="0">
              <a:solidFill>
                <a:srgbClr val="1D02BE"/>
              </a:solidFill>
            </a:endParaRPr>
          </a:p>
        </p:txBody>
      </p:sp>
      <p:sp>
        <p:nvSpPr>
          <p:cNvPr id="4" name="Espace réservé du pied de page 3"/>
          <p:cNvSpPr>
            <a:spLocks noGrp="1"/>
          </p:cNvSpPr>
          <p:nvPr>
            <p:ph type="ftr" sz="quarter" idx="11"/>
          </p:nvPr>
        </p:nvSpPr>
        <p:spPr/>
        <p:txBody>
          <a:bodyPr/>
          <a:lstStyle/>
          <a:p>
            <a:r>
              <a:rPr lang="fr-FR" smtClean="0"/>
              <a:t>P.Sievers/POSIPOL2012/Zeuthen</a:t>
            </a:r>
            <a:endParaRPr lang="fr-FR"/>
          </a:p>
        </p:txBody>
      </p:sp>
      <p:sp>
        <p:nvSpPr>
          <p:cNvPr id="5" name="Espace réservé du numéro de diapositive 4"/>
          <p:cNvSpPr>
            <a:spLocks noGrp="1"/>
          </p:cNvSpPr>
          <p:nvPr>
            <p:ph type="sldNum" sz="quarter" idx="12"/>
          </p:nvPr>
        </p:nvSpPr>
        <p:spPr/>
        <p:txBody>
          <a:bodyPr/>
          <a:lstStyle/>
          <a:p>
            <a:fld id="{3345A794-DBAE-478F-9AB9-F3D5F8A160D9}" type="slidenum">
              <a:rPr lang="fr-FR" smtClean="0"/>
              <a:pPr/>
              <a:t>1</a:t>
            </a:fld>
            <a:endParaRPr lang="fr-FR"/>
          </a:p>
        </p:txBody>
      </p:sp>
    </p:spTree>
    <p:extLst>
      <p:ext uri="{BB962C8B-B14F-4D97-AF65-F5344CB8AC3E}">
        <p14:creationId xmlns="" xmlns:p14="http://schemas.microsoft.com/office/powerpoint/2010/main" val="18225316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style>
          <a:lnRef idx="1">
            <a:schemeClr val="accent4"/>
          </a:lnRef>
          <a:fillRef idx="3">
            <a:schemeClr val="accent4"/>
          </a:fillRef>
          <a:effectRef idx="2">
            <a:schemeClr val="accent4"/>
          </a:effectRef>
          <a:fontRef idx="minor">
            <a:schemeClr val="lt1"/>
          </a:fontRef>
        </p:style>
        <p:txBody>
          <a:bodyPr>
            <a:normAutofit/>
          </a:bodyPr>
          <a:lstStyle/>
          <a:p>
            <a:r>
              <a:rPr lang="en-US" sz="2800" b="1" dirty="0" smtClean="0"/>
              <a:t>GRANULAR VS COMPACT POSITRON CONVERTERS…</a:t>
            </a:r>
            <a:endParaRPr lang="fr-FR" sz="2800" b="1" dirty="0"/>
          </a:p>
        </p:txBody>
      </p:sp>
      <p:sp>
        <p:nvSpPr>
          <p:cNvPr id="3" name="Espace réservé du contenu 2"/>
          <p:cNvSpPr>
            <a:spLocks noGrp="1"/>
          </p:cNvSpPr>
          <p:nvPr>
            <p:ph idx="1"/>
          </p:nvPr>
        </p:nvSpPr>
        <p:spPr>
          <a:xfrm>
            <a:off x="395536" y="1772816"/>
            <a:ext cx="8229600" cy="4525963"/>
          </a:xfrm>
        </p:spPr>
        <p:style>
          <a:lnRef idx="2">
            <a:schemeClr val="dk1"/>
          </a:lnRef>
          <a:fillRef idx="1">
            <a:schemeClr val="lt1"/>
          </a:fillRef>
          <a:effectRef idx="0">
            <a:schemeClr val="dk1"/>
          </a:effectRef>
          <a:fontRef idx="minor">
            <a:schemeClr val="dk1"/>
          </a:fontRef>
        </p:style>
        <p:txBody>
          <a:bodyPr>
            <a:normAutofit/>
          </a:bodyPr>
          <a:lstStyle/>
          <a:p>
            <a:r>
              <a:rPr lang="en-US" sz="2000" b="1" dirty="0" smtClean="0">
                <a:solidFill>
                  <a:srgbClr val="C00000"/>
                </a:solidFill>
              </a:rPr>
              <a:t>ADVANTAGES OF THE GRANULAR TARGETS</a:t>
            </a:r>
          </a:p>
          <a:p>
            <a:r>
              <a:rPr lang="en-US" sz="1800" b="1" dirty="0" smtClean="0">
                <a:solidFill>
                  <a:srgbClr val="1D02BE"/>
                </a:solidFill>
              </a:rPr>
              <a:t>If we consider  the convective cooling in a pulsed</a:t>
            </a:r>
          </a:p>
          <a:p>
            <a:r>
              <a:rPr lang="en-US" sz="1800" b="1" dirty="0" smtClean="0">
                <a:solidFill>
                  <a:srgbClr val="1D02BE"/>
                </a:solidFill>
              </a:rPr>
              <a:t> temperature regime, the decay time is given by: </a:t>
            </a:r>
          </a:p>
          <a:p>
            <a:r>
              <a:rPr lang="en-US" sz="1800" b="1" dirty="0">
                <a:solidFill>
                  <a:srgbClr val="1D02BE"/>
                </a:solidFill>
              </a:rPr>
              <a:t> </a:t>
            </a:r>
            <a:r>
              <a:rPr lang="en-US" sz="1800" b="1" dirty="0" smtClean="0">
                <a:solidFill>
                  <a:srgbClr val="1D02BE"/>
                </a:solidFill>
              </a:rPr>
              <a:t>           </a:t>
            </a:r>
            <a:r>
              <a:rPr lang="el-GR" sz="1800" b="1" dirty="0" smtClean="0">
                <a:solidFill>
                  <a:srgbClr val="1D02BE"/>
                </a:solidFill>
              </a:rPr>
              <a:t>τ</a:t>
            </a:r>
            <a:r>
              <a:rPr lang="en-US" sz="1800" b="1" dirty="0" smtClean="0">
                <a:solidFill>
                  <a:srgbClr val="1D02BE"/>
                </a:solidFill>
              </a:rPr>
              <a:t> = </a:t>
            </a:r>
            <a:r>
              <a:rPr lang="en-US" sz="1800" b="1" dirty="0" err="1">
                <a:solidFill>
                  <a:srgbClr val="1D02BE"/>
                </a:solidFill>
              </a:rPr>
              <a:t>C</a:t>
            </a:r>
            <a:r>
              <a:rPr lang="en-US" sz="1800" b="1" dirty="0" err="1" smtClean="0">
                <a:solidFill>
                  <a:srgbClr val="1D02BE"/>
                </a:solidFill>
              </a:rPr>
              <a:t>.m</a:t>
            </a:r>
            <a:r>
              <a:rPr lang="en-US" sz="1800" b="1" dirty="0" smtClean="0">
                <a:solidFill>
                  <a:srgbClr val="1D02BE"/>
                </a:solidFill>
              </a:rPr>
              <a:t>/</a:t>
            </a:r>
            <a:r>
              <a:rPr lang="el-GR" sz="1800" b="1" dirty="0" smtClean="0">
                <a:solidFill>
                  <a:srgbClr val="1D02BE"/>
                </a:solidFill>
              </a:rPr>
              <a:t>α</a:t>
            </a:r>
            <a:r>
              <a:rPr lang="en-US" sz="1800" b="1" dirty="0" smtClean="0">
                <a:solidFill>
                  <a:srgbClr val="1D02BE"/>
                </a:solidFill>
              </a:rPr>
              <a:t>.F</a:t>
            </a:r>
          </a:p>
          <a:p>
            <a:r>
              <a:rPr lang="en-US" sz="1800" b="1" dirty="0" smtClean="0">
                <a:solidFill>
                  <a:srgbClr val="1D02BE"/>
                </a:solidFill>
              </a:rPr>
              <a:t>Where  C is the specific heat, m, the sphere mass,</a:t>
            </a:r>
          </a:p>
          <a:p>
            <a:r>
              <a:rPr lang="el-GR" sz="1800" b="1" dirty="0">
                <a:solidFill>
                  <a:srgbClr val="1D02BE"/>
                </a:solidFill>
              </a:rPr>
              <a:t>α</a:t>
            </a:r>
            <a:r>
              <a:rPr lang="en-US" sz="1800" b="1" dirty="0" smtClean="0">
                <a:solidFill>
                  <a:srgbClr val="1D02BE"/>
                </a:solidFill>
              </a:rPr>
              <a:t>, the convection cooling coefficient, and F, the </a:t>
            </a:r>
          </a:p>
          <a:p>
            <a:r>
              <a:rPr lang="en-US" sz="1800" b="1" dirty="0">
                <a:solidFill>
                  <a:srgbClr val="1D02BE"/>
                </a:solidFill>
              </a:rPr>
              <a:t>s</a:t>
            </a:r>
            <a:r>
              <a:rPr lang="en-US" sz="1800" b="1" dirty="0" smtClean="0">
                <a:solidFill>
                  <a:srgbClr val="1D02BE"/>
                </a:solidFill>
              </a:rPr>
              <a:t>phere surface. This expression may be  written:</a:t>
            </a:r>
          </a:p>
          <a:p>
            <a:r>
              <a:rPr lang="en-US" sz="1800" b="1" dirty="0">
                <a:solidFill>
                  <a:srgbClr val="1D02BE"/>
                </a:solidFill>
              </a:rPr>
              <a:t> </a:t>
            </a:r>
            <a:r>
              <a:rPr lang="en-US" sz="1800" b="1" dirty="0" smtClean="0">
                <a:solidFill>
                  <a:srgbClr val="1D02BE"/>
                </a:solidFill>
              </a:rPr>
              <a:t>          </a:t>
            </a:r>
            <a:r>
              <a:rPr lang="el-GR" sz="1800" b="1" dirty="0" smtClean="0">
                <a:solidFill>
                  <a:srgbClr val="1D02BE"/>
                </a:solidFill>
              </a:rPr>
              <a:t>τ</a:t>
            </a:r>
            <a:r>
              <a:rPr lang="en-US" sz="1800" b="1" dirty="0" smtClean="0">
                <a:solidFill>
                  <a:srgbClr val="1D02BE"/>
                </a:solidFill>
              </a:rPr>
              <a:t>= C.</a:t>
            </a:r>
            <a:r>
              <a:rPr lang="el-GR" sz="1800" b="1" dirty="0" smtClean="0">
                <a:solidFill>
                  <a:srgbClr val="1D02BE"/>
                </a:solidFill>
              </a:rPr>
              <a:t>ρ</a:t>
            </a:r>
            <a:r>
              <a:rPr lang="en-US" sz="1800" b="1" dirty="0" smtClean="0">
                <a:solidFill>
                  <a:srgbClr val="1D02BE"/>
                </a:solidFill>
              </a:rPr>
              <a:t>.R/3.</a:t>
            </a:r>
            <a:r>
              <a:rPr lang="el-GR" sz="1800" b="1" dirty="0" smtClean="0">
                <a:solidFill>
                  <a:srgbClr val="1D02BE"/>
                </a:solidFill>
              </a:rPr>
              <a:t>α</a:t>
            </a:r>
            <a:endParaRPr lang="en-US" sz="1800" b="1" dirty="0" smtClean="0">
              <a:solidFill>
                <a:srgbClr val="1D02BE"/>
              </a:solidFill>
            </a:endParaRPr>
          </a:p>
          <a:p>
            <a:r>
              <a:rPr lang="en-US" sz="1800" b="1" dirty="0" smtClean="0">
                <a:solidFill>
                  <a:srgbClr val="1D02BE"/>
                </a:solidFill>
              </a:rPr>
              <a:t>With </a:t>
            </a:r>
            <a:r>
              <a:rPr lang="el-GR" sz="1800" b="1" dirty="0" smtClean="0">
                <a:solidFill>
                  <a:srgbClr val="1D02BE"/>
                </a:solidFill>
              </a:rPr>
              <a:t>ρ</a:t>
            </a:r>
            <a:r>
              <a:rPr lang="en-US" sz="1800" b="1" dirty="0" smtClean="0">
                <a:solidFill>
                  <a:srgbClr val="1D02BE"/>
                </a:solidFill>
              </a:rPr>
              <a:t>, the density and R the radius of the sphere;</a:t>
            </a:r>
          </a:p>
          <a:p>
            <a:r>
              <a:rPr lang="en-US" sz="1800" b="1" dirty="0">
                <a:solidFill>
                  <a:srgbClr val="1D02BE"/>
                </a:solidFill>
              </a:rPr>
              <a:t>As for a sphere, F/V is </a:t>
            </a:r>
            <a:r>
              <a:rPr lang="en-US" sz="1800" b="1" dirty="0" smtClean="0">
                <a:solidFill>
                  <a:srgbClr val="1D02BE"/>
                </a:solidFill>
              </a:rPr>
              <a:t>3/R</a:t>
            </a:r>
          </a:p>
          <a:p>
            <a:r>
              <a:rPr lang="en-US" sz="1800" b="1" dirty="0" smtClean="0">
                <a:solidFill>
                  <a:srgbClr val="1D02BE"/>
                </a:solidFill>
              </a:rPr>
              <a:t>it shows clearly that a fast cooling requires small R value. So,  using small spheres  present a real interest to ensure rapid cooling. </a:t>
            </a:r>
            <a:r>
              <a:rPr lang="en-US" sz="1800" b="1" dirty="0">
                <a:solidFill>
                  <a:srgbClr val="1D02BE"/>
                </a:solidFill>
              </a:rPr>
              <a:t> </a:t>
            </a:r>
            <a:r>
              <a:rPr lang="en-US" sz="1800" b="1" dirty="0" smtClean="0">
                <a:solidFill>
                  <a:srgbClr val="1D02BE"/>
                </a:solidFill>
              </a:rPr>
              <a:t>However, some practical limit to small radii is leading to the choice of  R~ 1 mm, at least.</a:t>
            </a:r>
            <a:endParaRPr lang="fr-FR" sz="1800" b="1" dirty="0">
              <a:solidFill>
                <a:srgbClr val="1D02BE"/>
              </a:solidFill>
            </a:endParaRPr>
          </a:p>
        </p:txBody>
      </p:sp>
      <p:sp>
        <p:nvSpPr>
          <p:cNvPr id="4" name="Espace réservé du pied de page 3"/>
          <p:cNvSpPr>
            <a:spLocks noGrp="1"/>
          </p:cNvSpPr>
          <p:nvPr>
            <p:ph type="ftr" sz="quarter" idx="11"/>
          </p:nvPr>
        </p:nvSpPr>
        <p:spPr/>
        <p:txBody>
          <a:bodyPr/>
          <a:lstStyle/>
          <a:p>
            <a:r>
              <a:rPr lang="fr-FR" smtClean="0"/>
              <a:t>P.Sievers/POSIPOL2012/Zeuthen</a:t>
            </a:r>
            <a:endParaRPr lang="fr-FR"/>
          </a:p>
        </p:txBody>
      </p:sp>
      <p:sp>
        <p:nvSpPr>
          <p:cNvPr id="5" name="Espace réservé du numéro de diapositive 4"/>
          <p:cNvSpPr>
            <a:spLocks noGrp="1"/>
          </p:cNvSpPr>
          <p:nvPr>
            <p:ph type="sldNum" sz="quarter" idx="12"/>
          </p:nvPr>
        </p:nvSpPr>
        <p:spPr/>
        <p:txBody>
          <a:bodyPr/>
          <a:lstStyle/>
          <a:p>
            <a:fld id="{3345A794-DBAE-478F-9AB9-F3D5F8A160D9}" type="slidenum">
              <a:rPr lang="fr-FR" smtClean="0"/>
              <a:pPr/>
              <a:t>10</a:t>
            </a:fld>
            <a:endParaRPr lang="fr-FR"/>
          </a:p>
        </p:txBody>
      </p:sp>
      <p:cxnSp>
        <p:nvCxnSpPr>
          <p:cNvPr id="7" name="Connecteur droit 6"/>
          <p:cNvCxnSpPr/>
          <p:nvPr/>
        </p:nvCxnSpPr>
        <p:spPr>
          <a:xfrm>
            <a:off x="5796136" y="2132856"/>
            <a:ext cx="0" cy="1800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Connecteur droit 11"/>
          <p:cNvCxnSpPr/>
          <p:nvPr/>
        </p:nvCxnSpPr>
        <p:spPr>
          <a:xfrm>
            <a:off x="5796136" y="3933056"/>
            <a:ext cx="252028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Connecteur droit 13"/>
          <p:cNvCxnSpPr/>
          <p:nvPr/>
        </p:nvCxnSpPr>
        <p:spPr>
          <a:xfrm>
            <a:off x="5796136" y="2348880"/>
            <a:ext cx="864096" cy="1152128"/>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Connecteur droit 16"/>
          <p:cNvCxnSpPr/>
          <p:nvPr/>
        </p:nvCxnSpPr>
        <p:spPr>
          <a:xfrm flipV="1">
            <a:off x="6660232" y="2348880"/>
            <a:ext cx="0" cy="1152128"/>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Connecteur droit 19"/>
          <p:cNvCxnSpPr/>
          <p:nvPr/>
        </p:nvCxnSpPr>
        <p:spPr>
          <a:xfrm>
            <a:off x="6660232" y="2348880"/>
            <a:ext cx="792088" cy="1152128"/>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Connecteur droit 21"/>
          <p:cNvCxnSpPr/>
          <p:nvPr/>
        </p:nvCxnSpPr>
        <p:spPr>
          <a:xfrm flipV="1">
            <a:off x="7452320" y="2348880"/>
            <a:ext cx="0" cy="1152128"/>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Connecteur droit 23"/>
          <p:cNvCxnSpPr/>
          <p:nvPr/>
        </p:nvCxnSpPr>
        <p:spPr>
          <a:xfrm>
            <a:off x="7452320" y="2348880"/>
            <a:ext cx="864096" cy="1152128"/>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Connecteur droit 27"/>
          <p:cNvCxnSpPr/>
          <p:nvPr/>
        </p:nvCxnSpPr>
        <p:spPr>
          <a:xfrm>
            <a:off x="6660232" y="3933056"/>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Connecteur droit 30"/>
          <p:cNvCxnSpPr/>
          <p:nvPr/>
        </p:nvCxnSpPr>
        <p:spPr>
          <a:xfrm>
            <a:off x="6660232" y="3933056"/>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Connecteur droit avec flèche 32"/>
          <p:cNvCxnSpPr/>
          <p:nvPr/>
        </p:nvCxnSpPr>
        <p:spPr>
          <a:xfrm>
            <a:off x="6660232" y="3825044"/>
            <a:ext cx="0" cy="1080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3" name="ZoneTexte 42"/>
          <p:cNvSpPr txBox="1"/>
          <p:nvPr/>
        </p:nvSpPr>
        <p:spPr>
          <a:xfrm>
            <a:off x="6516216" y="4077072"/>
            <a:ext cx="540060" cy="369332"/>
          </a:xfrm>
          <a:prstGeom prst="rect">
            <a:avLst/>
          </a:prstGeom>
          <a:noFill/>
        </p:spPr>
        <p:txBody>
          <a:bodyPr wrap="square" rtlCol="0">
            <a:spAutoFit/>
          </a:bodyPr>
          <a:lstStyle/>
          <a:p>
            <a:r>
              <a:rPr lang="el-GR" dirty="0" smtClean="0"/>
              <a:t>τ</a:t>
            </a:r>
            <a:endParaRPr lang="fr-FR" dirty="0"/>
          </a:p>
        </p:txBody>
      </p:sp>
      <p:cxnSp>
        <p:nvCxnSpPr>
          <p:cNvPr id="45" name="Connecteur droit avec flèche 44"/>
          <p:cNvCxnSpPr/>
          <p:nvPr/>
        </p:nvCxnSpPr>
        <p:spPr>
          <a:xfrm>
            <a:off x="7452320" y="3789040"/>
            <a:ext cx="0" cy="14401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7" name="ZoneTexte 46"/>
          <p:cNvSpPr txBox="1"/>
          <p:nvPr/>
        </p:nvSpPr>
        <p:spPr>
          <a:xfrm>
            <a:off x="7308304" y="4077072"/>
            <a:ext cx="720080" cy="369332"/>
          </a:xfrm>
          <a:prstGeom prst="rect">
            <a:avLst/>
          </a:prstGeom>
          <a:noFill/>
        </p:spPr>
        <p:txBody>
          <a:bodyPr wrap="square" rtlCol="0">
            <a:spAutoFit/>
          </a:bodyPr>
          <a:lstStyle/>
          <a:p>
            <a:r>
              <a:rPr lang="en-US" dirty="0" smtClean="0"/>
              <a:t>2</a:t>
            </a:r>
            <a:r>
              <a:rPr lang="el-GR" dirty="0" smtClean="0"/>
              <a:t>τ</a:t>
            </a:r>
            <a:endParaRPr lang="fr-FR" dirty="0"/>
          </a:p>
        </p:txBody>
      </p:sp>
      <p:sp>
        <p:nvSpPr>
          <p:cNvPr id="49" name="ZoneTexte 48"/>
          <p:cNvSpPr txBox="1"/>
          <p:nvPr/>
        </p:nvSpPr>
        <p:spPr>
          <a:xfrm>
            <a:off x="6084168" y="4446404"/>
            <a:ext cx="2232248" cy="307777"/>
          </a:xfrm>
          <a:prstGeom prst="rect">
            <a:avLst/>
          </a:prstGeom>
          <a:noFill/>
        </p:spPr>
        <p:txBody>
          <a:bodyPr wrap="square" rtlCol="0">
            <a:spAutoFit/>
          </a:bodyPr>
          <a:lstStyle/>
          <a:p>
            <a:r>
              <a:rPr lang="en-US" sz="1400" dirty="0" smtClean="0"/>
              <a:t>(The decay is exponential)</a:t>
            </a:r>
            <a:endParaRPr lang="fr-FR" sz="1400" dirty="0"/>
          </a:p>
        </p:txBody>
      </p:sp>
    </p:spTree>
    <p:extLst>
      <p:ext uri="{BB962C8B-B14F-4D97-AF65-F5344CB8AC3E}">
        <p14:creationId xmlns="" xmlns:p14="http://schemas.microsoft.com/office/powerpoint/2010/main" val="4137630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style>
          <a:lnRef idx="1">
            <a:schemeClr val="accent4"/>
          </a:lnRef>
          <a:fillRef idx="3">
            <a:schemeClr val="accent4"/>
          </a:fillRef>
          <a:effectRef idx="2">
            <a:schemeClr val="accent4"/>
          </a:effectRef>
          <a:fontRef idx="minor">
            <a:schemeClr val="lt1"/>
          </a:fontRef>
        </p:style>
        <p:txBody>
          <a:bodyPr>
            <a:normAutofit/>
          </a:bodyPr>
          <a:lstStyle/>
          <a:p>
            <a:r>
              <a:rPr lang="en-US" sz="2800" dirty="0" smtClean="0"/>
              <a:t>GRANULAR VS COMPACT POSITRON CONVERTERS…</a:t>
            </a:r>
            <a:endParaRPr lang="fr-FR" sz="2800" dirty="0"/>
          </a:p>
        </p:txBody>
      </p:sp>
      <p:sp>
        <p:nvSpPr>
          <p:cNvPr id="3" name="Espace réservé du contenu 2"/>
          <p:cNvSpPr>
            <a:spLocks noGrp="1"/>
          </p:cNvSpPr>
          <p:nvPr>
            <p:ph idx="1"/>
          </p:nvPr>
        </p:nvSpPr>
        <p:spPr/>
        <p:txBody>
          <a:bodyPr>
            <a:normAutofit/>
          </a:bodyPr>
          <a:lstStyle/>
          <a:p>
            <a:r>
              <a:rPr lang="en-US" sz="2000" b="1" dirty="0" smtClean="0">
                <a:solidFill>
                  <a:srgbClr val="C00000"/>
                </a:solidFill>
              </a:rPr>
              <a:t>OPTIMIZATION OF THE GRANULAR CONVERTER</a:t>
            </a:r>
          </a:p>
          <a:p>
            <a:r>
              <a:rPr lang="en-US" sz="2000" b="1" dirty="0" smtClean="0">
                <a:solidFill>
                  <a:srgbClr val="1D02BE"/>
                </a:solidFill>
              </a:rPr>
              <a:t>The parameters to be optimized are: the radius with respect to the beam duration, the beam transverse dimensions…The physical processes taken into account are:</a:t>
            </a:r>
          </a:p>
          <a:p>
            <a:r>
              <a:rPr lang="en-US" sz="2000" b="1" dirty="0">
                <a:solidFill>
                  <a:srgbClr val="1D02BE"/>
                </a:solidFill>
              </a:rPr>
              <a:t> </a:t>
            </a:r>
            <a:r>
              <a:rPr lang="en-US" sz="2000" b="1" dirty="0" smtClean="0">
                <a:solidFill>
                  <a:srgbClr val="1D02BE"/>
                </a:solidFill>
              </a:rPr>
              <a:t>                - the energy deposited by pulse in one sphere</a:t>
            </a:r>
          </a:p>
          <a:p>
            <a:r>
              <a:rPr lang="en-US" sz="2000" b="1" dirty="0">
                <a:solidFill>
                  <a:srgbClr val="1D02BE"/>
                </a:solidFill>
              </a:rPr>
              <a:t> </a:t>
            </a:r>
            <a:r>
              <a:rPr lang="en-US" sz="2000" b="1" dirty="0" smtClean="0">
                <a:solidFill>
                  <a:srgbClr val="1D02BE"/>
                </a:solidFill>
              </a:rPr>
              <a:t>                - the PEDD in the “hottest” sphere</a:t>
            </a:r>
          </a:p>
          <a:p>
            <a:r>
              <a:rPr lang="en-US" sz="2000" b="1" dirty="0">
                <a:solidFill>
                  <a:srgbClr val="1D02BE"/>
                </a:solidFill>
              </a:rPr>
              <a:t> </a:t>
            </a:r>
            <a:r>
              <a:rPr lang="en-US" sz="2000" b="1" dirty="0" smtClean="0">
                <a:solidFill>
                  <a:srgbClr val="1D02BE"/>
                </a:solidFill>
              </a:rPr>
              <a:t>                - the shock waves</a:t>
            </a:r>
            <a:endParaRPr lang="fr-FR" sz="2000" b="1" dirty="0">
              <a:solidFill>
                <a:srgbClr val="1D02BE"/>
              </a:solidFill>
            </a:endParaRPr>
          </a:p>
        </p:txBody>
      </p:sp>
      <p:sp>
        <p:nvSpPr>
          <p:cNvPr id="4" name="Espace réservé du pied de page 3"/>
          <p:cNvSpPr>
            <a:spLocks noGrp="1"/>
          </p:cNvSpPr>
          <p:nvPr>
            <p:ph type="ftr" sz="quarter" idx="11"/>
          </p:nvPr>
        </p:nvSpPr>
        <p:spPr/>
        <p:txBody>
          <a:bodyPr/>
          <a:lstStyle/>
          <a:p>
            <a:r>
              <a:rPr lang="fr-FR" smtClean="0"/>
              <a:t>P.Sievers/POSIPOL2012/Zeuthen</a:t>
            </a:r>
            <a:endParaRPr lang="fr-FR"/>
          </a:p>
        </p:txBody>
      </p:sp>
      <p:sp>
        <p:nvSpPr>
          <p:cNvPr id="5" name="Espace réservé du numéro de diapositive 4"/>
          <p:cNvSpPr>
            <a:spLocks noGrp="1"/>
          </p:cNvSpPr>
          <p:nvPr>
            <p:ph type="sldNum" sz="quarter" idx="12"/>
          </p:nvPr>
        </p:nvSpPr>
        <p:spPr/>
        <p:txBody>
          <a:bodyPr/>
          <a:lstStyle/>
          <a:p>
            <a:fld id="{3345A794-DBAE-478F-9AB9-F3D5F8A160D9}" type="slidenum">
              <a:rPr lang="fr-FR" smtClean="0"/>
              <a:pPr/>
              <a:t>11</a:t>
            </a:fld>
            <a:endParaRPr lang="fr-FR"/>
          </a:p>
        </p:txBody>
      </p:sp>
    </p:spTree>
    <p:extLst>
      <p:ext uri="{BB962C8B-B14F-4D97-AF65-F5344CB8AC3E}">
        <p14:creationId xmlns="" xmlns:p14="http://schemas.microsoft.com/office/powerpoint/2010/main" val="14892803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style>
          <a:lnRef idx="1">
            <a:schemeClr val="accent4"/>
          </a:lnRef>
          <a:fillRef idx="3">
            <a:schemeClr val="accent4"/>
          </a:fillRef>
          <a:effectRef idx="2">
            <a:schemeClr val="accent4"/>
          </a:effectRef>
          <a:fontRef idx="minor">
            <a:schemeClr val="lt1"/>
          </a:fontRef>
        </p:style>
        <p:txBody>
          <a:bodyPr>
            <a:normAutofit/>
          </a:bodyPr>
          <a:lstStyle/>
          <a:p>
            <a:r>
              <a:rPr lang="en-US" sz="2800" b="1" dirty="0" smtClean="0"/>
              <a:t>GRANULAR VS COMPACT POSITRON CONVERTERS…</a:t>
            </a:r>
            <a:endParaRPr lang="fr-FR" sz="2800" b="1" dirty="0"/>
          </a:p>
        </p:txBody>
      </p:sp>
      <p:sp>
        <p:nvSpPr>
          <p:cNvPr id="4" name="Espace réservé du pied de page 3"/>
          <p:cNvSpPr>
            <a:spLocks noGrp="1"/>
          </p:cNvSpPr>
          <p:nvPr>
            <p:ph type="ftr" sz="quarter" idx="11"/>
          </p:nvPr>
        </p:nvSpPr>
        <p:spPr/>
        <p:txBody>
          <a:bodyPr/>
          <a:lstStyle/>
          <a:p>
            <a:r>
              <a:rPr lang="fr-FR" smtClean="0"/>
              <a:t>P.Sievers/POSIPOL2012/Zeuthen</a:t>
            </a:r>
            <a:endParaRPr lang="fr-FR"/>
          </a:p>
        </p:txBody>
      </p:sp>
      <p:sp>
        <p:nvSpPr>
          <p:cNvPr id="5" name="Espace réservé du numéro de diapositive 4"/>
          <p:cNvSpPr>
            <a:spLocks noGrp="1"/>
          </p:cNvSpPr>
          <p:nvPr>
            <p:ph type="sldNum" sz="quarter" idx="12"/>
          </p:nvPr>
        </p:nvSpPr>
        <p:spPr/>
        <p:txBody>
          <a:bodyPr/>
          <a:lstStyle/>
          <a:p>
            <a:fld id="{3345A794-DBAE-478F-9AB9-F3D5F8A160D9}" type="slidenum">
              <a:rPr lang="fr-FR" smtClean="0"/>
              <a:pPr/>
              <a:t>12</a:t>
            </a:fld>
            <a:endParaRPr lang="fr-FR"/>
          </a:p>
        </p:txBody>
      </p:sp>
      <p:pic>
        <p:nvPicPr>
          <p:cNvPr id="2050" name="Picture 2"/>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bwMode="auto">
          <a:xfrm>
            <a:off x="971600" y="2780928"/>
            <a:ext cx="7776864" cy="309634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6" name="ZoneTexte 5"/>
          <p:cNvSpPr txBox="1"/>
          <p:nvPr/>
        </p:nvSpPr>
        <p:spPr>
          <a:xfrm>
            <a:off x="899592" y="1988840"/>
            <a:ext cx="6552728" cy="707886"/>
          </a:xfrm>
          <a:prstGeom prst="rect">
            <a:avLst/>
          </a:prstGeom>
          <a:noFill/>
        </p:spPr>
        <p:txBody>
          <a:bodyPr wrap="square" rtlCol="0">
            <a:spAutoFit/>
          </a:bodyPr>
          <a:lstStyle/>
          <a:p>
            <a:r>
              <a:rPr lang="en-US" sz="2000" b="1" dirty="0" smtClean="0">
                <a:solidFill>
                  <a:srgbClr val="7030A0"/>
                </a:solidFill>
              </a:rPr>
              <a:t>APPLICATION TO ILC:  THE POSITRON BEAM EXITING THE GRANULAR CONVERTER</a:t>
            </a:r>
            <a:endParaRPr lang="fr-FR" sz="2000" b="1" dirty="0">
              <a:solidFill>
                <a:srgbClr val="7030A0"/>
              </a:solidFill>
            </a:endParaRPr>
          </a:p>
        </p:txBody>
      </p:sp>
      <p:sp>
        <p:nvSpPr>
          <p:cNvPr id="7" name="ZoneTexte 6"/>
          <p:cNvSpPr txBox="1"/>
          <p:nvPr/>
        </p:nvSpPr>
        <p:spPr>
          <a:xfrm>
            <a:off x="899592" y="5589240"/>
            <a:ext cx="1440160" cy="646331"/>
          </a:xfrm>
          <a:prstGeom prst="rect">
            <a:avLst/>
          </a:prstGeom>
          <a:noFill/>
        </p:spPr>
        <p:txBody>
          <a:bodyPr wrap="square" rtlCol="0">
            <a:spAutoFit/>
          </a:bodyPr>
          <a:lstStyle/>
          <a:p>
            <a:r>
              <a:rPr lang="en-US" b="1" dirty="0" smtClean="0">
                <a:solidFill>
                  <a:srgbClr val="002060"/>
                </a:solidFill>
              </a:rPr>
              <a:t>GRANULAR </a:t>
            </a:r>
          </a:p>
          <a:p>
            <a:r>
              <a:rPr lang="en-US" b="1" dirty="0" smtClean="0">
                <a:solidFill>
                  <a:srgbClr val="002060"/>
                </a:solidFill>
              </a:rPr>
              <a:t>CONVERTER</a:t>
            </a:r>
            <a:endParaRPr lang="fr-FR" b="1" dirty="0">
              <a:solidFill>
                <a:srgbClr val="002060"/>
              </a:solidFill>
            </a:endParaRPr>
          </a:p>
        </p:txBody>
      </p:sp>
    </p:spTree>
    <p:extLst>
      <p:ext uri="{BB962C8B-B14F-4D97-AF65-F5344CB8AC3E}">
        <p14:creationId xmlns="" xmlns:p14="http://schemas.microsoft.com/office/powerpoint/2010/main" val="10467707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style>
          <a:lnRef idx="1">
            <a:schemeClr val="accent4"/>
          </a:lnRef>
          <a:fillRef idx="3">
            <a:schemeClr val="accent4"/>
          </a:fillRef>
          <a:effectRef idx="2">
            <a:schemeClr val="accent4"/>
          </a:effectRef>
          <a:fontRef idx="minor">
            <a:schemeClr val="lt1"/>
          </a:fontRef>
        </p:style>
        <p:txBody>
          <a:bodyPr>
            <a:normAutofit/>
          </a:bodyPr>
          <a:lstStyle/>
          <a:p>
            <a:r>
              <a:rPr lang="en-US" sz="2800" b="1" dirty="0" smtClean="0"/>
              <a:t>GRANULAR VS COMPACT POSITRON CONVERTERS…</a:t>
            </a:r>
            <a:endParaRPr lang="fr-FR" sz="2800" b="1" dirty="0"/>
          </a:p>
        </p:txBody>
      </p:sp>
      <p:sp>
        <p:nvSpPr>
          <p:cNvPr id="3" name="Espace réservé du contenu 2"/>
          <p:cNvSpPr>
            <a:spLocks noGrp="1"/>
          </p:cNvSpPr>
          <p:nvPr>
            <p:ph idx="1"/>
          </p:nvPr>
        </p:nvSpPr>
        <p:spPr/>
        <p:txBody>
          <a:bodyPr>
            <a:normAutofit fontScale="92500" lnSpcReduction="20000"/>
          </a:bodyPr>
          <a:lstStyle/>
          <a:p>
            <a:r>
              <a:rPr lang="en-US" sz="2000" b="1" dirty="0" smtClean="0">
                <a:solidFill>
                  <a:srgbClr val="C00000"/>
                </a:solidFill>
              </a:rPr>
              <a:t>THE SCHEME FOR ILC:</a:t>
            </a:r>
          </a:p>
          <a:p>
            <a:r>
              <a:rPr lang="en-US" sz="2000" b="1" dirty="0">
                <a:solidFill>
                  <a:srgbClr val="7030A0"/>
                </a:solidFill>
              </a:rPr>
              <a:t>The possibility of using the hybrid source ( or any solid target) for ILC is related to the ability of transforming the long and intense ILC </a:t>
            </a:r>
            <a:r>
              <a:rPr lang="en-US" sz="2000" b="1" dirty="0" err="1">
                <a:solidFill>
                  <a:srgbClr val="7030A0"/>
                </a:solidFill>
              </a:rPr>
              <a:t>macropulses</a:t>
            </a:r>
            <a:r>
              <a:rPr lang="en-US" sz="2000" b="1" dirty="0">
                <a:solidFill>
                  <a:srgbClr val="7030A0"/>
                </a:solidFill>
              </a:rPr>
              <a:t> into many </a:t>
            </a:r>
            <a:r>
              <a:rPr lang="en-US" sz="2000" b="1" dirty="0" err="1">
                <a:solidFill>
                  <a:srgbClr val="7030A0"/>
                </a:solidFill>
              </a:rPr>
              <a:t>micropulses</a:t>
            </a:r>
            <a:r>
              <a:rPr lang="en-US" sz="2000" b="1" dirty="0">
                <a:solidFill>
                  <a:srgbClr val="7030A0"/>
                </a:solidFill>
              </a:rPr>
              <a:t> (or </a:t>
            </a:r>
            <a:r>
              <a:rPr lang="en-US" sz="2000" b="1" dirty="0" err="1">
                <a:solidFill>
                  <a:srgbClr val="7030A0"/>
                </a:solidFill>
              </a:rPr>
              <a:t>minitrains</a:t>
            </a:r>
            <a:r>
              <a:rPr lang="en-US" sz="2000" b="1" dirty="0">
                <a:solidFill>
                  <a:srgbClr val="7030A0"/>
                </a:solidFill>
              </a:rPr>
              <a:t>) allowing to the heat charge to relax between the </a:t>
            </a:r>
            <a:r>
              <a:rPr lang="en-US" sz="2000" b="1" dirty="0" err="1">
                <a:solidFill>
                  <a:srgbClr val="7030A0"/>
                </a:solidFill>
              </a:rPr>
              <a:t>micropulses</a:t>
            </a:r>
            <a:r>
              <a:rPr lang="en-US" sz="2000" b="1" dirty="0">
                <a:solidFill>
                  <a:srgbClr val="7030A0"/>
                </a:solidFill>
              </a:rPr>
              <a:t> (or </a:t>
            </a:r>
            <a:r>
              <a:rPr lang="en-US" sz="2000" b="1" dirty="0" err="1">
                <a:solidFill>
                  <a:srgbClr val="7030A0"/>
                </a:solidFill>
              </a:rPr>
              <a:t>minitrains</a:t>
            </a:r>
            <a:r>
              <a:rPr lang="en-US" sz="2000" b="1" dirty="0">
                <a:solidFill>
                  <a:srgbClr val="7030A0"/>
                </a:solidFill>
              </a:rPr>
              <a:t>). One interesting solution was proposed 3 years ago by </a:t>
            </a:r>
            <a:r>
              <a:rPr lang="en-US" sz="2000" b="1" dirty="0" err="1">
                <a:solidFill>
                  <a:srgbClr val="7030A0"/>
                </a:solidFill>
              </a:rPr>
              <a:t>T.Omori</a:t>
            </a:r>
            <a:r>
              <a:rPr lang="en-US" sz="2400" b="1" dirty="0">
                <a:solidFill>
                  <a:srgbClr val="7030A0"/>
                </a:solidFill>
              </a:rPr>
              <a:t>. </a:t>
            </a:r>
            <a:r>
              <a:rPr lang="en-US" sz="2000" b="1" dirty="0">
                <a:solidFill>
                  <a:srgbClr val="FF0000"/>
                </a:solidFill>
              </a:rPr>
              <a:t>The number of bunches is matching with the most recent parameters  for ILC.</a:t>
            </a:r>
            <a:endParaRPr lang="en-US" sz="2000" b="1" dirty="0">
              <a:solidFill>
                <a:srgbClr val="7030A0"/>
              </a:solidFill>
            </a:endParaRPr>
          </a:p>
          <a:p>
            <a:r>
              <a:rPr lang="en-US" sz="1800" b="1" dirty="0">
                <a:solidFill>
                  <a:srgbClr val="7030A0"/>
                </a:solidFill>
              </a:rPr>
              <a:t>Number of bunches: 100/</a:t>
            </a:r>
            <a:r>
              <a:rPr lang="en-US" sz="1800" b="1" dirty="0" err="1">
                <a:solidFill>
                  <a:srgbClr val="7030A0"/>
                </a:solidFill>
              </a:rPr>
              <a:t>minitrains</a:t>
            </a:r>
            <a:endParaRPr lang="en-US" sz="1800" b="1" dirty="0">
              <a:solidFill>
                <a:srgbClr val="7030A0"/>
              </a:solidFill>
            </a:endParaRPr>
          </a:p>
          <a:p>
            <a:r>
              <a:rPr lang="en-US" sz="1800" b="1" dirty="0">
                <a:solidFill>
                  <a:srgbClr val="7030A0"/>
                </a:solidFill>
              </a:rPr>
              <a:t>Number of </a:t>
            </a:r>
            <a:r>
              <a:rPr lang="en-US" sz="1800" b="1" dirty="0" err="1">
                <a:solidFill>
                  <a:srgbClr val="7030A0"/>
                </a:solidFill>
              </a:rPr>
              <a:t>minitrains</a:t>
            </a:r>
            <a:r>
              <a:rPr lang="en-US" sz="1800" b="1" dirty="0">
                <a:solidFill>
                  <a:srgbClr val="7030A0"/>
                </a:solidFill>
              </a:rPr>
              <a:t>: </a:t>
            </a:r>
            <a:r>
              <a:rPr lang="en-US" sz="1800" b="1" dirty="0" smtClean="0">
                <a:solidFill>
                  <a:srgbClr val="7030A0"/>
                </a:solidFill>
              </a:rPr>
              <a:t>13/</a:t>
            </a:r>
            <a:r>
              <a:rPr lang="en-US" sz="1800" b="1" dirty="0" err="1" smtClean="0">
                <a:solidFill>
                  <a:srgbClr val="7030A0"/>
                </a:solidFill>
              </a:rPr>
              <a:t>macropulse</a:t>
            </a:r>
            <a:r>
              <a:rPr lang="en-US" sz="1800" b="1" dirty="0" smtClean="0">
                <a:solidFill>
                  <a:srgbClr val="7030A0"/>
                </a:solidFill>
              </a:rPr>
              <a:t>     </a:t>
            </a:r>
            <a:endParaRPr lang="en-US" sz="1800" b="1" dirty="0">
              <a:solidFill>
                <a:srgbClr val="7030A0"/>
              </a:solidFill>
            </a:endParaRPr>
          </a:p>
          <a:p>
            <a:r>
              <a:rPr lang="en-US" sz="1800" b="1" dirty="0">
                <a:solidFill>
                  <a:srgbClr val="7030A0"/>
                </a:solidFill>
              </a:rPr>
              <a:t>Frequency of </a:t>
            </a:r>
            <a:r>
              <a:rPr lang="en-US" sz="1800" b="1" dirty="0" err="1">
                <a:solidFill>
                  <a:srgbClr val="7030A0"/>
                </a:solidFill>
              </a:rPr>
              <a:t>minitrains</a:t>
            </a:r>
            <a:r>
              <a:rPr lang="en-US" sz="1800" b="1" dirty="0">
                <a:solidFill>
                  <a:srgbClr val="7030A0"/>
                </a:solidFill>
              </a:rPr>
              <a:t>: 300 Hz</a:t>
            </a:r>
          </a:p>
          <a:p>
            <a:r>
              <a:rPr lang="en-US" sz="1800" b="1" dirty="0">
                <a:solidFill>
                  <a:srgbClr val="7030A0"/>
                </a:solidFill>
              </a:rPr>
              <a:t>Time width of </a:t>
            </a:r>
            <a:r>
              <a:rPr lang="en-US" sz="1800" b="1" dirty="0" err="1">
                <a:solidFill>
                  <a:srgbClr val="7030A0"/>
                </a:solidFill>
              </a:rPr>
              <a:t>macropulse</a:t>
            </a:r>
            <a:r>
              <a:rPr lang="en-US" sz="1800" b="1" dirty="0">
                <a:solidFill>
                  <a:srgbClr val="7030A0"/>
                </a:solidFill>
              </a:rPr>
              <a:t>: 40 </a:t>
            </a:r>
            <a:r>
              <a:rPr lang="en-US" sz="1800" b="1" dirty="0" err="1">
                <a:solidFill>
                  <a:srgbClr val="7030A0"/>
                </a:solidFill>
              </a:rPr>
              <a:t>ms</a:t>
            </a:r>
            <a:r>
              <a:rPr lang="en-US" sz="1800" b="1" dirty="0">
                <a:solidFill>
                  <a:srgbClr val="7030A0"/>
                </a:solidFill>
              </a:rPr>
              <a:t> </a:t>
            </a:r>
          </a:p>
          <a:p>
            <a:r>
              <a:rPr lang="en-US" sz="1800" b="1" dirty="0">
                <a:solidFill>
                  <a:srgbClr val="099E5C"/>
                </a:solidFill>
              </a:rPr>
              <a:t>Simulations on the hybrid e+ source have</a:t>
            </a:r>
          </a:p>
          <a:p>
            <a:r>
              <a:rPr lang="en-US" sz="1800" b="1" dirty="0">
                <a:solidFill>
                  <a:srgbClr val="099E5C"/>
                </a:solidFill>
              </a:rPr>
              <a:t>been operated with 2 kinds of converters:</a:t>
            </a:r>
          </a:p>
          <a:p>
            <a:r>
              <a:rPr lang="en-US" sz="1800" b="1" dirty="0">
                <a:solidFill>
                  <a:srgbClr val="099E5C"/>
                </a:solidFill>
              </a:rPr>
              <a:t>    - compact converter</a:t>
            </a:r>
          </a:p>
          <a:p>
            <a:r>
              <a:rPr lang="en-US" sz="1800" b="1" dirty="0">
                <a:solidFill>
                  <a:srgbClr val="099E5C"/>
                </a:solidFill>
              </a:rPr>
              <a:t>    - granular converter</a:t>
            </a:r>
          </a:p>
          <a:p>
            <a:r>
              <a:rPr lang="en-US" sz="1800" b="1" dirty="0">
                <a:solidFill>
                  <a:srgbClr val="099E5C"/>
                </a:solidFill>
              </a:rPr>
              <a:t>(see PhD thesis of </a:t>
            </a:r>
            <a:r>
              <a:rPr lang="en-US" sz="1800" b="1" dirty="0" err="1">
                <a:solidFill>
                  <a:srgbClr val="099E5C"/>
                </a:solidFill>
              </a:rPr>
              <a:t>C.Xu</a:t>
            </a:r>
            <a:r>
              <a:rPr lang="en-US" sz="1800" b="1" dirty="0">
                <a:solidFill>
                  <a:srgbClr val="099E5C"/>
                </a:solidFill>
              </a:rPr>
              <a:t>)</a:t>
            </a:r>
          </a:p>
          <a:p>
            <a:r>
              <a:rPr lang="en-US" sz="2000" b="1" dirty="0" smtClean="0">
                <a:solidFill>
                  <a:srgbClr val="C00000"/>
                </a:solidFill>
              </a:rPr>
              <a:t>                                                                               </a:t>
            </a:r>
            <a:endParaRPr lang="fr-FR" sz="2000" b="1" dirty="0">
              <a:solidFill>
                <a:srgbClr val="C00000"/>
              </a:solidFill>
            </a:endParaRPr>
          </a:p>
        </p:txBody>
      </p:sp>
      <p:sp>
        <p:nvSpPr>
          <p:cNvPr id="4" name="Espace réservé du pied de page 3"/>
          <p:cNvSpPr>
            <a:spLocks noGrp="1"/>
          </p:cNvSpPr>
          <p:nvPr>
            <p:ph type="ftr" sz="quarter" idx="11"/>
          </p:nvPr>
        </p:nvSpPr>
        <p:spPr/>
        <p:txBody>
          <a:bodyPr/>
          <a:lstStyle/>
          <a:p>
            <a:r>
              <a:rPr lang="fr-FR" smtClean="0"/>
              <a:t>P.Sievers/POSIPOL2012/Zeuthen</a:t>
            </a:r>
            <a:endParaRPr lang="fr-FR"/>
          </a:p>
        </p:txBody>
      </p:sp>
      <p:sp>
        <p:nvSpPr>
          <p:cNvPr id="5" name="Espace réservé du numéro de diapositive 4"/>
          <p:cNvSpPr>
            <a:spLocks noGrp="1"/>
          </p:cNvSpPr>
          <p:nvPr>
            <p:ph type="sldNum" sz="quarter" idx="12"/>
          </p:nvPr>
        </p:nvSpPr>
        <p:spPr/>
        <p:txBody>
          <a:bodyPr/>
          <a:lstStyle/>
          <a:p>
            <a:fld id="{3345A794-DBAE-478F-9AB9-F3D5F8A160D9}" type="slidenum">
              <a:rPr lang="fr-FR" smtClean="0"/>
              <a:pPr/>
              <a:t>13</a:t>
            </a:fld>
            <a:endParaRPr lang="fr-FR"/>
          </a:p>
        </p:txBody>
      </p:sp>
      <p:pic>
        <p:nvPicPr>
          <p:cNvPr id="6" name="Picture 4" descr="Diapositive1"/>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788024" y="3212976"/>
            <a:ext cx="3960440" cy="295232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5874396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style>
          <a:lnRef idx="1">
            <a:schemeClr val="accent4"/>
          </a:lnRef>
          <a:fillRef idx="3">
            <a:schemeClr val="accent4"/>
          </a:fillRef>
          <a:effectRef idx="2">
            <a:schemeClr val="accent4"/>
          </a:effectRef>
          <a:fontRef idx="minor">
            <a:schemeClr val="lt1"/>
          </a:fontRef>
        </p:style>
        <p:txBody>
          <a:bodyPr>
            <a:normAutofit/>
          </a:bodyPr>
          <a:lstStyle/>
          <a:p>
            <a:r>
              <a:rPr lang="en-US" sz="2800" b="1" dirty="0" smtClean="0">
                <a:solidFill>
                  <a:schemeClr val="bg1"/>
                </a:solidFill>
              </a:rPr>
              <a:t>GRANULAR VS COMPACT POSITRON CONVERTERS</a:t>
            </a:r>
            <a:endParaRPr lang="fr-FR" sz="2800" b="1" dirty="0">
              <a:solidFill>
                <a:schemeClr val="bg1"/>
              </a:solidFill>
            </a:endParaRPr>
          </a:p>
        </p:txBody>
      </p:sp>
      <p:sp>
        <p:nvSpPr>
          <p:cNvPr id="4" name="Espace réservé du pied de page 3"/>
          <p:cNvSpPr>
            <a:spLocks noGrp="1"/>
          </p:cNvSpPr>
          <p:nvPr>
            <p:ph type="ftr" sz="quarter" idx="11"/>
          </p:nvPr>
        </p:nvSpPr>
        <p:spPr/>
        <p:txBody>
          <a:bodyPr/>
          <a:lstStyle/>
          <a:p>
            <a:r>
              <a:rPr lang="fr-FR" smtClean="0"/>
              <a:t>P.Sievers/POSIPOL2012/Zeuthen</a:t>
            </a:r>
            <a:endParaRPr lang="fr-FR"/>
          </a:p>
        </p:txBody>
      </p:sp>
      <p:sp>
        <p:nvSpPr>
          <p:cNvPr id="5" name="Espace réservé du numéro de diapositive 4"/>
          <p:cNvSpPr>
            <a:spLocks noGrp="1"/>
          </p:cNvSpPr>
          <p:nvPr>
            <p:ph type="sldNum" sz="quarter" idx="12"/>
          </p:nvPr>
        </p:nvSpPr>
        <p:spPr/>
        <p:txBody>
          <a:bodyPr/>
          <a:lstStyle/>
          <a:p>
            <a:fld id="{3345A794-DBAE-478F-9AB9-F3D5F8A160D9}" type="slidenum">
              <a:rPr lang="fr-FR" smtClean="0"/>
              <a:pPr/>
              <a:t>14</a:t>
            </a:fld>
            <a:endParaRPr lang="fr-FR"/>
          </a:p>
        </p:txBody>
      </p:sp>
      <p:sp>
        <p:nvSpPr>
          <p:cNvPr id="7" name="Espace réservé du contenu 6"/>
          <p:cNvSpPr>
            <a:spLocks noGrp="1"/>
          </p:cNvSpPr>
          <p:nvPr>
            <p:ph idx="1"/>
          </p:nvPr>
        </p:nvSpPr>
        <p:spPr/>
        <p:txBody>
          <a:bodyPr>
            <a:normAutofit/>
          </a:bodyPr>
          <a:lstStyle/>
          <a:p>
            <a:r>
              <a:rPr lang="en-US" sz="1800" b="1" dirty="0" smtClean="0">
                <a:solidFill>
                  <a:srgbClr val="C00000"/>
                </a:solidFill>
              </a:rPr>
              <a:t>- </a:t>
            </a:r>
            <a:r>
              <a:rPr lang="en-US" sz="1800" b="1" dirty="0">
                <a:solidFill>
                  <a:srgbClr val="C00000"/>
                </a:solidFill>
              </a:rPr>
              <a:t>Simulations results on positron beam</a:t>
            </a:r>
          </a:p>
          <a:p>
            <a:r>
              <a:rPr lang="en-US" sz="1800" b="1" dirty="0">
                <a:solidFill>
                  <a:srgbClr val="000099"/>
                </a:solidFill>
                <a:latin typeface="Times New Roman" pitchFamily="18" charset="0"/>
              </a:rPr>
              <a:t>The positrons created in the granular target (3 layers) are captured by an AMD.</a:t>
            </a:r>
          </a:p>
          <a:p>
            <a:r>
              <a:rPr lang="en-US" sz="1800" b="1" dirty="0">
                <a:solidFill>
                  <a:srgbClr val="000099"/>
                </a:solidFill>
                <a:latin typeface="Times New Roman" pitchFamily="18" charset="0"/>
              </a:rPr>
              <a:t>The AMD has the following characteristics:6T-0.5Tand L=50cm. Energy                            </a:t>
            </a:r>
          </a:p>
          <a:p>
            <a:r>
              <a:rPr lang="en-US" sz="1800" b="1" dirty="0">
                <a:solidFill>
                  <a:srgbClr val="000099"/>
                </a:solidFill>
                <a:latin typeface="Times New Roman" pitchFamily="18" charset="0"/>
              </a:rPr>
              <a:t> spectrum, transverse dimensions and momentum are given.</a:t>
            </a:r>
          </a:p>
          <a:p>
            <a:endParaRPr lang="en-US" b="1" dirty="0">
              <a:solidFill>
                <a:srgbClr val="000099"/>
              </a:solidFill>
              <a:latin typeface="Times New Roman" pitchFamily="18" charset="0"/>
            </a:endParaRPr>
          </a:p>
          <a:p>
            <a:endParaRPr lang="fr-FR" b="1" dirty="0">
              <a:solidFill>
                <a:srgbClr val="C00000"/>
              </a:solidFill>
            </a:endParaRPr>
          </a:p>
          <a:p>
            <a:endParaRPr lang="fr-FR" dirty="0"/>
          </a:p>
        </p:txBody>
      </p:sp>
      <p:pic>
        <p:nvPicPr>
          <p:cNvPr id="8" name="Picture 6" descr="tardim3layers"/>
          <p:cNvPicPr>
            <a:picLocks noChangeAspect="1" noChangeArrowheads="1"/>
          </p:cNvPicPr>
          <p:nvPr/>
        </p:nvPicPr>
        <p:blipFill>
          <a:blip r:embed="rId2" cstate="print"/>
          <a:srcRect/>
          <a:stretch>
            <a:fillRect/>
          </a:stretch>
        </p:blipFill>
        <p:spPr bwMode="auto">
          <a:xfrm>
            <a:off x="539552" y="3429000"/>
            <a:ext cx="3672407" cy="2448270"/>
          </a:xfrm>
          <a:prstGeom prst="rect">
            <a:avLst/>
          </a:prstGeom>
          <a:noFill/>
          <a:ln w="9525">
            <a:noFill/>
            <a:miter lim="800000"/>
            <a:headEnd/>
            <a:tailEnd/>
          </a:ln>
        </p:spPr>
      </p:pic>
      <p:pic>
        <p:nvPicPr>
          <p:cNvPr id="9" name="Picture 5" descr="acc-all3layers"/>
          <p:cNvPicPr>
            <a:picLocks noChangeAspect="1" noChangeArrowheads="1"/>
          </p:cNvPicPr>
          <p:nvPr/>
        </p:nvPicPr>
        <p:blipFill>
          <a:blip r:embed="rId3" cstate="print"/>
          <a:srcRect/>
          <a:stretch>
            <a:fillRect/>
          </a:stretch>
        </p:blipFill>
        <p:spPr bwMode="auto">
          <a:xfrm>
            <a:off x="4572000" y="3573016"/>
            <a:ext cx="3960440" cy="2304254"/>
          </a:xfrm>
          <a:prstGeom prst="rect">
            <a:avLst/>
          </a:prstGeom>
          <a:noFill/>
          <a:ln w="9525">
            <a:noFill/>
            <a:miter lim="800000"/>
            <a:headEnd/>
            <a:tailEnd/>
          </a:ln>
        </p:spPr>
      </p:pic>
      <p:sp>
        <p:nvSpPr>
          <p:cNvPr id="10" name="ZoneTexte 9"/>
          <p:cNvSpPr txBox="1"/>
          <p:nvPr/>
        </p:nvSpPr>
        <p:spPr>
          <a:xfrm>
            <a:off x="1187624" y="5877270"/>
            <a:ext cx="1656184" cy="369332"/>
          </a:xfrm>
          <a:prstGeom prst="rect">
            <a:avLst/>
          </a:prstGeom>
          <a:noFill/>
        </p:spPr>
        <p:txBody>
          <a:bodyPr wrap="square" rtlCol="0">
            <a:spAutoFit/>
          </a:bodyPr>
          <a:lstStyle/>
          <a:p>
            <a:r>
              <a:rPr lang="en-US" b="1" dirty="0" smtClean="0">
                <a:solidFill>
                  <a:srgbClr val="C00000"/>
                </a:solidFill>
              </a:rPr>
              <a:t>At target exit</a:t>
            </a:r>
            <a:endParaRPr lang="fr-FR" b="1" dirty="0">
              <a:solidFill>
                <a:srgbClr val="C00000"/>
              </a:solidFill>
            </a:endParaRPr>
          </a:p>
        </p:txBody>
      </p:sp>
      <p:sp>
        <p:nvSpPr>
          <p:cNvPr id="11" name="ZoneTexte 10"/>
          <p:cNvSpPr txBox="1"/>
          <p:nvPr/>
        </p:nvSpPr>
        <p:spPr>
          <a:xfrm>
            <a:off x="5220072" y="6046547"/>
            <a:ext cx="3312368" cy="369332"/>
          </a:xfrm>
          <a:prstGeom prst="rect">
            <a:avLst/>
          </a:prstGeom>
          <a:noFill/>
        </p:spPr>
        <p:txBody>
          <a:bodyPr wrap="square" rtlCol="0">
            <a:spAutoFit/>
          </a:bodyPr>
          <a:lstStyle/>
          <a:p>
            <a:r>
              <a:rPr lang="en-US" dirty="0" smtClean="0">
                <a:solidFill>
                  <a:srgbClr val="1D02BE"/>
                </a:solidFill>
              </a:rPr>
              <a:t>After capture and acceleration</a:t>
            </a:r>
            <a:endParaRPr lang="fr-FR" dirty="0">
              <a:solidFill>
                <a:srgbClr val="1D02BE"/>
              </a:solidFill>
            </a:endParaRPr>
          </a:p>
        </p:txBody>
      </p:sp>
    </p:spTree>
    <p:extLst>
      <p:ext uri="{BB962C8B-B14F-4D97-AF65-F5344CB8AC3E}">
        <p14:creationId xmlns="" xmlns:p14="http://schemas.microsoft.com/office/powerpoint/2010/main" val="188438713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style>
          <a:lnRef idx="1">
            <a:schemeClr val="accent4"/>
          </a:lnRef>
          <a:fillRef idx="3">
            <a:schemeClr val="accent4"/>
          </a:fillRef>
          <a:effectRef idx="2">
            <a:schemeClr val="accent4"/>
          </a:effectRef>
          <a:fontRef idx="minor">
            <a:schemeClr val="lt1"/>
          </a:fontRef>
        </p:style>
        <p:txBody>
          <a:bodyPr>
            <a:normAutofit/>
          </a:bodyPr>
          <a:lstStyle/>
          <a:p>
            <a:r>
              <a:rPr lang="en-US" sz="2800" dirty="0" smtClean="0">
                <a:solidFill>
                  <a:schemeClr val="bg1"/>
                </a:solidFill>
              </a:rPr>
              <a:t>GRANULAR VS COMPACT POSITRON CONVERTERS</a:t>
            </a:r>
            <a:r>
              <a:rPr lang="en-US" sz="2800" dirty="0" smtClean="0">
                <a:solidFill>
                  <a:srgbClr val="02BE06"/>
                </a:solidFill>
              </a:rPr>
              <a:t>…</a:t>
            </a:r>
            <a:endParaRPr lang="fr-FR" sz="2800" dirty="0">
              <a:solidFill>
                <a:srgbClr val="02BE06"/>
              </a:solidFill>
            </a:endParaRPr>
          </a:p>
        </p:txBody>
      </p:sp>
      <p:sp>
        <p:nvSpPr>
          <p:cNvPr id="4" name="Espace réservé du pied de page 3"/>
          <p:cNvSpPr>
            <a:spLocks noGrp="1"/>
          </p:cNvSpPr>
          <p:nvPr>
            <p:ph type="ftr" sz="quarter" idx="11"/>
          </p:nvPr>
        </p:nvSpPr>
        <p:spPr/>
        <p:txBody>
          <a:bodyPr/>
          <a:lstStyle/>
          <a:p>
            <a:r>
              <a:rPr lang="fr-FR" smtClean="0"/>
              <a:t>P.Sievers/POSIPOL2012/Zeuthen</a:t>
            </a:r>
            <a:endParaRPr lang="fr-FR"/>
          </a:p>
        </p:txBody>
      </p:sp>
      <p:sp>
        <p:nvSpPr>
          <p:cNvPr id="5" name="Espace réservé du numéro de diapositive 4"/>
          <p:cNvSpPr>
            <a:spLocks noGrp="1"/>
          </p:cNvSpPr>
          <p:nvPr>
            <p:ph type="sldNum" sz="quarter" idx="12"/>
          </p:nvPr>
        </p:nvSpPr>
        <p:spPr/>
        <p:txBody>
          <a:bodyPr/>
          <a:lstStyle/>
          <a:p>
            <a:fld id="{3345A794-DBAE-478F-9AB9-F3D5F8A160D9}" type="slidenum">
              <a:rPr lang="fr-FR" smtClean="0"/>
              <a:pPr/>
              <a:t>15</a:t>
            </a:fld>
            <a:endParaRPr lang="fr-FR"/>
          </a:p>
        </p:txBody>
      </p:sp>
      <p:pic>
        <p:nvPicPr>
          <p:cNvPr id="1026" name="Picture 2"/>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bwMode="auto">
          <a:xfrm>
            <a:off x="3059831" y="2420888"/>
            <a:ext cx="5184577" cy="374441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7" name="ZoneTexte 6"/>
          <p:cNvSpPr txBox="1"/>
          <p:nvPr/>
        </p:nvSpPr>
        <p:spPr>
          <a:xfrm>
            <a:off x="323528" y="1628800"/>
            <a:ext cx="8280920" cy="923330"/>
          </a:xfrm>
          <a:prstGeom prst="rect">
            <a:avLst/>
          </a:prstGeom>
          <a:noFill/>
        </p:spPr>
        <p:txBody>
          <a:bodyPr wrap="square" rtlCol="0">
            <a:spAutoFit/>
          </a:bodyPr>
          <a:lstStyle/>
          <a:p>
            <a:r>
              <a:rPr lang="en-US" b="1" dirty="0" smtClean="0">
                <a:solidFill>
                  <a:srgbClr val="C00000"/>
                </a:solidFill>
              </a:rPr>
              <a:t>SIMULATIONS RESULTS ON POSITRON BEAM</a:t>
            </a:r>
          </a:p>
          <a:p>
            <a:r>
              <a:rPr lang="en-US" b="1" dirty="0" smtClean="0">
                <a:solidFill>
                  <a:srgbClr val="1D02BE"/>
                </a:solidFill>
              </a:rPr>
              <a:t>ANGULAR DISTRIBUTION OF THE POSITRONS AT EXIT OF THE GRANULAR CONVERTER</a:t>
            </a:r>
          </a:p>
          <a:p>
            <a:r>
              <a:rPr lang="en-US" b="1" dirty="0" smtClean="0">
                <a:solidFill>
                  <a:srgbClr val="1D02BE"/>
                </a:solidFill>
              </a:rPr>
              <a:t>The parameters are those for ILC</a:t>
            </a:r>
            <a:endParaRPr lang="fr-FR" b="1" dirty="0">
              <a:solidFill>
                <a:srgbClr val="1D02BE"/>
              </a:solidFill>
            </a:endParaRPr>
          </a:p>
        </p:txBody>
      </p:sp>
      <p:sp>
        <p:nvSpPr>
          <p:cNvPr id="8" name="ZoneTexte 7"/>
          <p:cNvSpPr txBox="1"/>
          <p:nvPr/>
        </p:nvSpPr>
        <p:spPr>
          <a:xfrm>
            <a:off x="323528" y="2636912"/>
            <a:ext cx="2664296" cy="1200329"/>
          </a:xfrm>
          <a:prstGeom prst="rect">
            <a:avLst/>
          </a:prstGeom>
          <a:noFill/>
        </p:spPr>
        <p:txBody>
          <a:bodyPr wrap="square" rtlCol="0">
            <a:spAutoFit/>
          </a:bodyPr>
          <a:lstStyle/>
          <a:p>
            <a:r>
              <a:rPr lang="en-US" b="1" dirty="0" smtClean="0">
                <a:solidFill>
                  <a:srgbClr val="7030A0"/>
                </a:solidFill>
              </a:rPr>
              <a:t>Due to multiple scattering the angular spread is large: </a:t>
            </a:r>
            <a:r>
              <a:rPr lang="el-GR" b="1" dirty="0" smtClean="0">
                <a:solidFill>
                  <a:srgbClr val="7030A0"/>
                </a:solidFill>
              </a:rPr>
              <a:t>θ</a:t>
            </a:r>
            <a:r>
              <a:rPr lang="en-US" b="1" dirty="0" smtClean="0">
                <a:solidFill>
                  <a:srgbClr val="7030A0"/>
                </a:solidFill>
              </a:rPr>
              <a:t> ~0.32 rad  </a:t>
            </a:r>
            <a:r>
              <a:rPr lang="en-US" b="1" dirty="0" err="1" smtClean="0">
                <a:solidFill>
                  <a:srgbClr val="7030A0"/>
                </a:solidFill>
              </a:rPr>
              <a:t>rms</a:t>
            </a:r>
            <a:r>
              <a:rPr lang="en-US" b="1" dirty="0" smtClean="0">
                <a:solidFill>
                  <a:srgbClr val="7030A0"/>
                </a:solidFill>
              </a:rPr>
              <a:t> , about 20°</a:t>
            </a:r>
            <a:endParaRPr lang="fr-FR" b="1" dirty="0">
              <a:solidFill>
                <a:srgbClr val="7030A0"/>
              </a:solidFill>
            </a:endParaRPr>
          </a:p>
        </p:txBody>
      </p:sp>
    </p:spTree>
    <p:extLst>
      <p:ext uri="{BB962C8B-B14F-4D97-AF65-F5344CB8AC3E}">
        <p14:creationId xmlns="" xmlns:p14="http://schemas.microsoft.com/office/powerpoint/2010/main" val="2182105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style>
          <a:lnRef idx="1">
            <a:schemeClr val="accent4"/>
          </a:lnRef>
          <a:fillRef idx="3">
            <a:schemeClr val="accent4"/>
          </a:fillRef>
          <a:effectRef idx="2">
            <a:schemeClr val="accent4"/>
          </a:effectRef>
          <a:fontRef idx="minor">
            <a:schemeClr val="lt1"/>
          </a:fontRef>
        </p:style>
        <p:txBody>
          <a:bodyPr>
            <a:normAutofit/>
          </a:bodyPr>
          <a:lstStyle/>
          <a:p>
            <a:r>
              <a:rPr lang="en-US" sz="2800" b="1" dirty="0" smtClean="0"/>
              <a:t>GRANULAR VS COMPACT POSITRON CONVERTERS…</a:t>
            </a:r>
            <a:endParaRPr lang="fr-FR" sz="2800" b="1" dirty="0"/>
          </a:p>
        </p:txBody>
      </p:sp>
      <p:sp>
        <p:nvSpPr>
          <p:cNvPr id="3" name="Espace réservé du contenu 2"/>
          <p:cNvSpPr>
            <a:spLocks noGrp="1"/>
          </p:cNvSpPr>
          <p:nvPr>
            <p:ph idx="1"/>
          </p:nvPr>
        </p:nvSpPr>
        <p:spPr/>
        <p:txBody>
          <a:bodyPr>
            <a:normAutofit/>
          </a:bodyPr>
          <a:lstStyle/>
          <a:p>
            <a:r>
              <a:rPr lang="en-US" sz="2000" b="1" dirty="0" smtClean="0">
                <a:solidFill>
                  <a:srgbClr val="C00000"/>
                </a:solidFill>
              </a:rPr>
              <a:t>APPLICATION TO ILC: HEATING AND COOLING FOR THE HYBRID SOURCE</a:t>
            </a:r>
          </a:p>
          <a:p>
            <a:r>
              <a:rPr lang="en-US" sz="1800" b="1" dirty="0" smtClean="0">
                <a:solidFill>
                  <a:srgbClr val="1D02BE"/>
                </a:solidFill>
              </a:rPr>
              <a:t>THE CRYSTAL; </a:t>
            </a:r>
          </a:p>
          <a:p>
            <a:r>
              <a:rPr lang="en-US" sz="1800" b="1" dirty="0" smtClean="0">
                <a:solidFill>
                  <a:srgbClr val="1D02BE"/>
                </a:solidFill>
              </a:rPr>
              <a:t>The crystal must be cooled in order</a:t>
            </a:r>
          </a:p>
          <a:p>
            <a:r>
              <a:rPr lang="en-US" sz="1800" b="1" dirty="0">
                <a:solidFill>
                  <a:srgbClr val="1D02BE"/>
                </a:solidFill>
              </a:rPr>
              <a:t>t</a:t>
            </a:r>
            <a:r>
              <a:rPr lang="en-US" sz="1800" b="1" dirty="0" smtClean="0">
                <a:solidFill>
                  <a:srgbClr val="1D02BE"/>
                </a:solidFill>
              </a:rPr>
              <a:t>o preserve its qualities. A stationary</a:t>
            </a:r>
          </a:p>
          <a:p>
            <a:r>
              <a:rPr lang="en-US" sz="1800" b="1" dirty="0">
                <a:solidFill>
                  <a:srgbClr val="1D02BE"/>
                </a:solidFill>
              </a:rPr>
              <a:t>c</a:t>
            </a:r>
            <a:r>
              <a:rPr lang="en-US" sz="1800" b="1" dirty="0" smtClean="0">
                <a:solidFill>
                  <a:srgbClr val="1D02BE"/>
                </a:solidFill>
              </a:rPr>
              <a:t>rystal, which receives 5 pulses/second,</a:t>
            </a:r>
          </a:p>
          <a:p>
            <a:r>
              <a:rPr lang="en-US" sz="1800" b="1" dirty="0" smtClean="0">
                <a:solidFill>
                  <a:srgbClr val="1D02BE"/>
                </a:solidFill>
              </a:rPr>
              <a:t> leads to important increases</a:t>
            </a:r>
          </a:p>
          <a:p>
            <a:r>
              <a:rPr lang="en-US" sz="1800" b="1" dirty="0">
                <a:solidFill>
                  <a:srgbClr val="1D02BE"/>
                </a:solidFill>
              </a:rPr>
              <a:t>o</a:t>
            </a:r>
            <a:r>
              <a:rPr lang="en-US" sz="1800" b="1" dirty="0" smtClean="0">
                <a:solidFill>
                  <a:srgbClr val="1D02BE"/>
                </a:solidFill>
              </a:rPr>
              <a:t>f temperature: 275 °C (water cooled)</a:t>
            </a:r>
          </a:p>
          <a:p>
            <a:r>
              <a:rPr lang="en-US" sz="1800" b="1" dirty="0" smtClean="0">
                <a:solidFill>
                  <a:srgbClr val="1D02BE"/>
                </a:solidFill>
              </a:rPr>
              <a:t> and 406 °C, He cooled. So, we consider</a:t>
            </a:r>
          </a:p>
          <a:p>
            <a:r>
              <a:rPr lang="en-US" sz="1800" b="1" dirty="0">
                <a:solidFill>
                  <a:srgbClr val="1D02BE"/>
                </a:solidFill>
              </a:rPr>
              <a:t>a</a:t>
            </a:r>
            <a:r>
              <a:rPr lang="en-US" sz="1800" b="1" dirty="0" smtClean="0">
                <a:solidFill>
                  <a:srgbClr val="1D02BE"/>
                </a:solidFill>
              </a:rPr>
              <a:t>n array of 5 crystals with a transverse </a:t>
            </a:r>
          </a:p>
          <a:p>
            <a:r>
              <a:rPr lang="en-US" sz="1800" b="1" dirty="0">
                <a:solidFill>
                  <a:srgbClr val="1D02BE"/>
                </a:solidFill>
              </a:rPr>
              <a:t>d</a:t>
            </a:r>
            <a:r>
              <a:rPr lang="en-US" sz="1800" b="1" dirty="0" smtClean="0">
                <a:solidFill>
                  <a:srgbClr val="1D02BE"/>
                </a:solidFill>
              </a:rPr>
              <a:t>isplacement of 5 cm/s. In that case,</a:t>
            </a:r>
          </a:p>
          <a:p>
            <a:r>
              <a:rPr lang="en-US" sz="1800" b="1" dirty="0">
                <a:solidFill>
                  <a:srgbClr val="1D02BE"/>
                </a:solidFill>
              </a:rPr>
              <a:t>a</a:t>
            </a:r>
            <a:r>
              <a:rPr lang="en-US" sz="1800" b="1" dirty="0" smtClean="0">
                <a:solidFill>
                  <a:srgbClr val="1D02BE"/>
                </a:solidFill>
              </a:rPr>
              <a:t> crystal is receiving 1 pulse/second and </a:t>
            </a:r>
          </a:p>
          <a:p>
            <a:r>
              <a:rPr lang="en-US" sz="1800" b="1" dirty="0">
                <a:solidFill>
                  <a:srgbClr val="1D02BE"/>
                </a:solidFill>
              </a:rPr>
              <a:t>t</a:t>
            </a:r>
            <a:r>
              <a:rPr lang="en-US" sz="1800" b="1" dirty="0" smtClean="0">
                <a:solidFill>
                  <a:srgbClr val="1D02BE"/>
                </a:solidFill>
              </a:rPr>
              <a:t>he temperature rise is of 178 °C (water)</a:t>
            </a:r>
          </a:p>
          <a:p>
            <a:r>
              <a:rPr lang="en-US" sz="1800" b="1" dirty="0">
                <a:solidFill>
                  <a:srgbClr val="1D02BE"/>
                </a:solidFill>
              </a:rPr>
              <a:t>a</a:t>
            </a:r>
            <a:r>
              <a:rPr lang="en-US" sz="1800" b="1" dirty="0" smtClean="0">
                <a:solidFill>
                  <a:srgbClr val="1D02BE"/>
                </a:solidFill>
              </a:rPr>
              <a:t>nd 365 °C (He).</a:t>
            </a:r>
            <a:endParaRPr lang="fr-FR" sz="1800" b="1" dirty="0">
              <a:solidFill>
                <a:srgbClr val="7030A0"/>
              </a:solidFill>
            </a:endParaRPr>
          </a:p>
        </p:txBody>
      </p:sp>
      <p:sp>
        <p:nvSpPr>
          <p:cNvPr id="4" name="Espace réservé du pied de page 3"/>
          <p:cNvSpPr>
            <a:spLocks noGrp="1"/>
          </p:cNvSpPr>
          <p:nvPr>
            <p:ph type="ftr" sz="quarter" idx="11"/>
          </p:nvPr>
        </p:nvSpPr>
        <p:spPr/>
        <p:txBody>
          <a:bodyPr/>
          <a:lstStyle/>
          <a:p>
            <a:r>
              <a:rPr lang="fr-FR" smtClean="0"/>
              <a:t>P.Sievers/POSIPOL2012/Zeuthen</a:t>
            </a:r>
            <a:endParaRPr lang="fr-FR"/>
          </a:p>
        </p:txBody>
      </p:sp>
      <p:sp>
        <p:nvSpPr>
          <p:cNvPr id="5" name="Espace réservé du numéro de diapositive 4"/>
          <p:cNvSpPr>
            <a:spLocks noGrp="1"/>
          </p:cNvSpPr>
          <p:nvPr>
            <p:ph type="sldNum" sz="quarter" idx="12"/>
          </p:nvPr>
        </p:nvSpPr>
        <p:spPr/>
        <p:txBody>
          <a:bodyPr/>
          <a:lstStyle/>
          <a:p>
            <a:fld id="{3345A794-DBAE-478F-9AB9-F3D5F8A160D9}" type="slidenum">
              <a:rPr lang="fr-FR" smtClean="0"/>
              <a:pPr/>
              <a:t>16</a:t>
            </a:fld>
            <a:endParaRPr lang="fr-FR"/>
          </a:p>
        </p:txBody>
      </p:sp>
      <p:pic>
        <p:nvPicPr>
          <p:cNvPr id="102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788024" y="2420889"/>
            <a:ext cx="4032448" cy="309634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0120708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style>
          <a:lnRef idx="1">
            <a:schemeClr val="accent4"/>
          </a:lnRef>
          <a:fillRef idx="3">
            <a:schemeClr val="accent4"/>
          </a:fillRef>
          <a:effectRef idx="2">
            <a:schemeClr val="accent4"/>
          </a:effectRef>
          <a:fontRef idx="minor">
            <a:schemeClr val="lt1"/>
          </a:fontRef>
        </p:style>
        <p:txBody>
          <a:bodyPr>
            <a:normAutofit/>
          </a:bodyPr>
          <a:lstStyle/>
          <a:p>
            <a:r>
              <a:rPr lang="en-US" sz="2800" b="1" dirty="0" smtClean="0"/>
              <a:t>GRANULAR VS COMPACT POSITRON CONVERTERS…</a:t>
            </a:r>
            <a:endParaRPr lang="fr-FR" sz="2800" b="1" dirty="0"/>
          </a:p>
        </p:txBody>
      </p:sp>
      <p:sp>
        <p:nvSpPr>
          <p:cNvPr id="3" name="Espace réservé du contenu 2"/>
          <p:cNvSpPr>
            <a:spLocks noGrp="1"/>
          </p:cNvSpPr>
          <p:nvPr>
            <p:ph idx="1"/>
          </p:nvPr>
        </p:nvSpPr>
        <p:spPr>
          <a:xfrm>
            <a:off x="457200" y="1600200"/>
            <a:ext cx="8435280" cy="4525963"/>
          </a:xfrm>
        </p:spPr>
        <p:txBody>
          <a:bodyPr>
            <a:normAutofit/>
          </a:bodyPr>
          <a:lstStyle/>
          <a:p>
            <a:r>
              <a:rPr lang="en-US" sz="2000" b="1" dirty="0" smtClean="0">
                <a:solidFill>
                  <a:srgbClr val="C00000"/>
                </a:solidFill>
              </a:rPr>
              <a:t>PENDULUM;</a:t>
            </a:r>
          </a:p>
          <a:p>
            <a:r>
              <a:rPr lang="en-US" sz="2000" b="1" dirty="0" smtClean="0">
                <a:solidFill>
                  <a:srgbClr val="1D02BE"/>
                </a:solidFill>
              </a:rPr>
              <a:t>For cooling the granular converter,  a</a:t>
            </a:r>
          </a:p>
          <a:p>
            <a:r>
              <a:rPr lang="en-US" sz="2000" b="1" dirty="0">
                <a:solidFill>
                  <a:srgbClr val="1D02BE"/>
                </a:solidFill>
              </a:rPr>
              <a:t>s</a:t>
            </a:r>
            <a:r>
              <a:rPr lang="en-US" sz="2000" b="1" dirty="0" smtClean="0">
                <a:solidFill>
                  <a:srgbClr val="1D02BE"/>
                </a:solidFill>
              </a:rPr>
              <a:t>tationary target is </a:t>
            </a:r>
            <a:r>
              <a:rPr lang="en-US" sz="2000" b="1" dirty="0" err="1" smtClean="0">
                <a:solidFill>
                  <a:srgbClr val="1D02BE"/>
                </a:solidFill>
              </a:rPr>
              <a:t>irrealistic</a:t>
            </a:r>
            <a:r>
              <a:rPr lang="en-US" sz="2000" b="1" dirty="0" smtClean="0">
                <a:solidFill>
                  <a:srgbClr val="1D02BE"/>
                </a:solidFill>
              </a:rPr>
              <a:t> ; a moving</a:t>
            </a:r>
          </a:p>
          <a:p>
            <a:r>
              <a:rPr lang="en-US" sz="2000" b="1" dirty="0" smtClean="0">
                <a:solidFill>
                  <a:srgbClr val="1D02BE"/>
                </a:solidFill>
              </a:rPr>
              <a:t>Target is needed. To place the µpulses</a:t>
            </a:r>
          </a:p>
          <a:p>
            <a:r>
              <a:rPr lang="en-US" sz="2000" b="1" dirty="0" smtClean="0">
                <a:solidFill>
                  <a:srgbClr val="1D02BE"/>
                </a:solidFill>
              </a:rPr>
              <a:t>Besides each other,  the speed  is</a:t>
            </a:r>
          </a:p>
          <a:p>
            <a:r>
              <a:rPr lang="en-US" sz="2000" b="1" dirty="0" smtClean="0">
                <a:solidFill>
                  <a:srgbClr val="1D02BE"/>
                </a:solidFill>
              </a:rPr>
              <a:t> 1cm/3.3 </a:t>
            </a:r>
            <a:r>
              <a:rPr lang="en-US" sz="2000" b="1" dirty="0" err="1" smtClean="0">
                <a:solidFill>
                  <a:srgbClr val="1D02BE"/>
                </a:solidFill>
              </a:rPr>
              <a:t>ms</a:t>
            </a:r>
            <a:r>
              <a:rPr lang="en-US" sz="2000" b="1" dirty="0" smtClean="0">
                <a:solidFill>
                  <a:srgbClr val="1D02BE"/>
                </a:solidFill>
              </a:rPr>
              <a:t> =&gt;&gt; 3m/s. The time sharing</a:t>
            </a:r>
          </a:p>
          <a:p>
            <a:r>
              <a:rPr lang="en-US" sz="2000" b="1" dirty="0">
                <a:solidFill>
                  <a:srgbClr val="1D02BE"/>
                </a:solidFill>
              </a:rPr>
              <a:t>b</a:t>
            </a:r>
            <a:r>
              <a:rPr lang="en-US" sz="2000" b="1" dirty="0" smtClean="0">
                <a:solidFill>
                  <a:srgbClr val="1D02BE"/>
                </a:solidFill>
              </a:rPr>
              <a:t>etween beam on and beam off is:</a:t>
            </a:r>
          </a:p>
          <a:p>
            <a:endParaRPr lang="en-US" sz="2000" b="1" dirty="0" smtClean="0">
              <a:solidFill>
                <a:srgbClr val="1D02BE"/>
              </a:solidFill>
            </a:endParaRPr>
          </a:p>
          <a:p>
            <a:pPr marL="0" indent="0">
              <a:buNone/>
            </a:pPr>
            <a:r>
              <a:rPr lang="en-US" sz="2000" b="1" dirty="0" smtClean="0">
                <a:solidFill>
                  <a:srgbClr val="1D02BE"/>
                </a:solidFill>
              </a:rPr>
              <a:t>    </a:t>
            </a:r>
            <a:endParaRPr lang="fr-FR" sz="2000" b="1" dirty="0">
              <a:solidFill>
                <a:srgbClr val="1D02BE"/>
              </a:solidFill>
            </a:endParaRPr>
          </a:p>
        </p:txBody>
      </p:sp>
      <p:sp>
        <p:nvSpPr>
          <p:cNvPr id="4" name="Espace réservé du pied de page 3"/>
          <p:cNvSpPr>
            <a:spLocks noGrp="1"/>
          </p:cNvSpPr>
          <p:nvPr>
            <p:ph type="ftr" sz="quarter" idx="11"/>
          </p:nvPr>
        </p:nvSpPr>
        <p:spPr/>
        <p:txBody>
          <a:bodyPr/>
          <a:lstStyle/>
          <a:p>
            <a:r>
              <a:rPr lang="fr-FR" smtClean="0"/>
              <a:t>P.Sievers/POSIPOL2012/Zeuthen</a:t>
            </a:r>
            <a:endParaRPr lang="fr-FR"/>
          </a:p>
        </p:txBody>
      </p:sp>
      <p:pic>
        <p:nvPicPr>
          <p:cNvPr id="2050"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364088" y="2171700"/>
            <a:ext cx="3528392" cy="25241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187624" y="4221088"/>
            <a:ext cx="3816424" cy="201622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6" name="ZoneTexte 5"/>
          <p:cNvSpPr txBox="1"/>
          <p:nvPr/>
        </p:nvSpPr>
        <p:spPr>
          <a:xfrm>
            <a:off x="5580112" y="5013176"/>
            <a:ext cx="2952328" cy="646331"/>
          </a:xfrm>
          <a:prstGeom prst="rect">
            <a:avLst/>
          </a:prstGeom>
          <a:noFill/>
        </p:spPr>
        <p:txBody>
          <a:bodyPr wrap="square" rtlCol="0">
            <a:spAutoFit/>
          </a:bodyPr>
          <a:lstStyle/>
          <a:p>
            <a:r>
              <a:rPr lang="en-US" b="1" dirty="0" smtClean="0"/>
              <a:t>The arc length is 13 cm and the frequency is 2.5 Hz</a:t>
            </a:r>
            <a:endParaRPr lang="fr-FR" b="1" dirty="0"/>
          </a:p>
        </p:txBody>
      </p:sp>
    </p:spTree>
    <p:extLst>
      <p:ext uri="{BB962C8B-B14F-4D97-AF65-F5344CB8AC3E}">
        <p14:creationId xmlns="" xmlns:p14="http://schemas.microsoft.com/office/powerpoint/2010/main" val="9770976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style>
          <a:lnRef idx="1">
            <a:schemeClr val="accent4"/>
          </a:lnRef>
          <a:fillRef idx="3">
            <a:schemeClr val="accent4"/>
          </a:fillRef>
          <a:effectRef idx="2">
            <a:schemeClr val="accent4"/>
          </a:effectRef>
          <a:fontRef idx="minor">
            <a:schemeClr val="lt1"/>
          </a:fontRef>
        </p:style>
        <p:txBody>
          <a:bodyPr>
            <a:normAutofit/>
          </a:bodyPr>
          <a:lstStyle/>
          <a:p>
            <a:r>
              <a:rPr lang="en-US" sz="2800" b="1" dirty="0" smtClean="0"/>
              <a:t>GRANULAR VS COMPACT POSITRON CONVERTER…</a:t>
            </a:r>
            <a:endParaRPr lang="fr-FR" sz="2800" b="1" dirty="0"/>
          </a:p>
        </p:txBody>
      </p:sp>
      <p:sp>
        <p:nvSpPr>
          <p:cNvPr id="3" name="Espace réservé du contenu 2"/>
          <p:cNvSpPr>
            <a:spLocks noGrp="1"/>
          </p:cNvSpPr>
          <p:nvPr>
            <p:ph idx="1"/>
          </p:nvPr>
        </p:nvSpPr>
        <p:spPr>
          <a:xfrm>
            <a:off x="457200" y="1639341"/>
            <a:ext cx="8229600" cy="4525963"/>
          </a:xfrm>
        </p:spPr>
        <p:txBody>
          <a:bodyPr>
            <a:normAutofit/>
          </a:bodyPr>
          <a:lstStyle/>
          <a:p>
            <a:r>
              <a:rPr lang="en-US" sz="2000" b="1" dirty="0" smtClean="0">
                <a:solidFill>
                  <a:srgbClr val="C00000"/>
                </a:solidFill>
              </a:rPr>
              <a:t>THE ROTATING WHEEL:</a:t>
            </a:r>
          </a:p>
          <a:p>
            <a:r>
              <a:rPr lang="en-US" sz="2000" b="1" dirty="0" smtClean="0">
                <a:solidFill>
                  <a:srgbClr val="1D02BE"/>
                </a:solidFill>
              </a:rPr>
              <a:t>The wheel diameter is 58 cm ; there are </a:t>
            </a:r>
          </a:p>
          <a:p>
            <a:r>
              <a:rPr lang="en-US" sz="2000" b="1" dirty="0" smtClean="0">
                <a:solidFill>
                  <a:srgbClr val="1D02BE"/>
                </a:solidFill>
              </a:rPr>
              <a:t>182 places for the µpulses. The </a:t>
            </a:r>
          </a:p>
          <a:p>
            <a:r>
              <a:rPr lang="en-US" sz="2000" b="1" dirty="0" smtClean="0">
                <a:solidFill>
                  <a:srgbClr val="1D02BE"/>
                </a:solidFill>
              </a:rPr>
              <a:t>rotation is: 100 rpm. A He flow is</a:t>
            </a:r>
          </a:p>
          <a:p>
            <a:r>
              <a:rPr lang="en-US" sz="2000" b="1" dirty="0" smtClean="0">
                <a:solidFill>
                  <a:srgbClr val="1D02BE"/>
                </a:solidFill>
              </a:rPr>
              <a:t>Circulating to cool the spheres. Be </a:t>
            </a:r>
          </a:p>
          <a:p>
            <a:r>
              <a:rPr lang="en-US" sz="2000" b="1" dirty="0" smtClean="0">
                <a:solidFill>
                  <a:srgbClr val="1D02BE"/>
                </a:solidFill>
              </a:rPr>
              <a:t>Windows are at upstream and</a:t>
            </a:r>
          </a:p>
          <a:p>
            <a:r>
              <a:rPr lang="en-US" sz="2000" b="1" dirty="0" smtClean="0">
                <a:solidFill>
                  <a:srgbClr val="1D02BE"/>
                </a:solidFill>
              </a:rPr>
              <a:t> downstream faces of the target.</a:t>
            </a:r>
          </a:p>
          <a:p>
            <a:endParaRPr lang="fr-FR" sz="2000" b="1" dirty="0">
              <a:solidFill>
                <a:srgbClr val="C00000"/>
              </a:solidFill>
            </a:endParaRPr>
          </a:p>
        </p:txBody>
      </p:sp>
      <p:sp>
        <p:nvSpPr>
          <p:cNvPr id="4" name="Espace réservé du pied de page 3"/>
          <p:cNvSpPr>
            <a:spLocks noGrp="1"/>
          </p:cNvSpPr>
          <p:nvPr>
            <p:ph type="ftr" sz="quarter" idx="11"/>
          </p:nvPr>
        </p:nvSpPr>
        <p:spPr/>
        <p:txBody>
          <a:bodyPr/>
          <a:lstStyle/>
          <a:p>
            <a:r>
              <a:rPr lang="fr-FR" smtClean="0"/>
              <a:t>P.Sievers/POSIPOL2012/Zeuthen</a:t>
            </a:r>
            <a:endParaRPr lang="fr-FR"/>
          </a:p>
        </p:txBody>
      </p:sp>
      <p:sp>
        <p:nvSpPr>
          <p:cNvPr id="5" name="Espace réservé du numéro de diapositive 4"/>
          <p:cNvSpPr>
            <a:spLocks noGrp="1"/>
          </p:cNvSpPr>
          <p:nvPr>
            <p:ph type="sldNum" sz="quarter" idx="12"/>
          </p:nvPr>
        </p:nvSpPr>
        <p:spPr/>
        <p:txBody>
          <a:bodyPr/>
          <a:lstStyle/>
          <a:p>
            <a:fld id="{3345A794-DBAE-478F-9AB9-F3D5F8A160D9}" type="slidenum">
              <a:rPr lang="fr-FR" smtClean="0"/>
              <a:pPr/>
              <a:t>18</a:t>
            </a:fld>
            <a:endParaRPr lang="fr-FR"/>
          </a:p>
        </p:txBody>
      </p:sp>
      <p:pic>
        <p:nvPicPr>
          <p:cNvPr id="6" name="Picture 2" descr="H:\ILC-Wheelpos.jpg"/>
          <p:cNvPicPr>
            <a:picLocks noChangeAspect="1" noChangeArrowheads="1"/>
          </p:cNvPicPr>
          <p:nvPr/>
        </p:nvPicPr>
        <p:blipFill>
          <a:blip r:embed="rId2" cstate="print"/>
          <a:srcRect/>
          <a:stretch>
            <a:fillRect/>
          </a:stretch>
        </p:blipFill>
        <p:spPr bwMode="auto">
          <a:xfrm>
            <a:off x="5292080" y="2132856"/>
            <a:ext cx="3456384" cy="3096344"/>
          </a:xfrm>
          <a:prstGeom prst="rect">
            <a:avLst/>
          </a:prstGeom>
          <a:noFill/>
          <a:ln w="9525">
            <a:noFill/>
            <a:miter lim="800000"/>
            <a:headEnd/>
            <a:tailEnd/>
          </a:ln>
        </p:spPr>
      </p:pic>
    </p:spTree>
    <p:extLst>
      <p:ext uri="{BB962C8B-B14F-4D97-AF65-F5344CB8AC3E}">
        <p14:creationId xmlns="" xmlns:p14="http://schemas.microsoft.com/office/powerpoint/2010/main" val="24619868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style>
          <a:lnRef idx="1">
            <a:schemeClr val="accent4"/>
          </a:lnRef>
          <a:fillRef idx="3">
            <a:schemeClr val="accent4"/>
          </a:fillRef>
          <a:effectRef idx="2">
            <a:schemeClr val="accent4"/>
          </a:effectRef>
          <a:fontRef idx="minor">
            <a:schemeClr val="lt1"/>
          </a:fontRef>
        </p:style>
        <p:txBody>
          <a:bodyPr>
            <a:normAutofit/>
          </a:bodyPr>
          <a:lstStyle/>
          <a:p>
            <a:r>
              <a:rPr lang="en-US" sz="2800" b="1" dirty="0" smtClean="0"/>
              <a:t>GRANULAR VS COMPACT POSITRON CONVERTERS…</a:t>
            </a:r>
            <a:endParaRPr lang="fr-FR" sz="2800" b="1" dirty="0"/>
          </a:p>
        </p:txBody>
      </p:sp>
      <p:sp>
        <p:nvSpPr>
          <p:cNvPr id="3" name="Espace réservé du contenu 2"/>
          <p:cNvSpPr>
            <a:spLocks noGrp="1"/>
          </p:cNvSpPr>
          <p:nvPr>
            <p:ph idx="1"/>
          </p:nvPr>
        </p:nvSpPr>
        <p:spPr/>
        <p:txBody>
          <a:bodyPr>
            <a:normAutofit fontScale="62500" lnSpcReduction="20000"/>
          </a:bodyPr>
          <a:lstStyle/>
          <a:p>
            <a:pPr marL="0" indent="0">
              <a:buNone/>
            </a:pPr>
            <a:r>
              <a:rPr lang="en-US" sz="2200" b="1" dirty="0" smtClean="0">
                <a:solidFill>
                  <a:srgbClr val="C00000"/>
                </a:solidFill>
              </a:rPr>
              <a:t>SUMMARY FOR THE TEMPERATURES IN CRYSTAL AND CONVERTER</a:t>
            </a:r>
          </a:p>
          <a:p>
            <a:pPr marL="0" indent="0">
              <a:buNone/>
            </a:pPr>
            <a:endParaRPr lang="en-US" sz="2200" b="1" dirty="0" smtClean="0">
              <a:solidFill>
                <a:srgbClr val="C00000"/>
              </a:solidFill>
            </a:endParaRPr>
          </a:p>
          <a:p>
            <a:r>
              <a:rPr lang="en-US" sz="1800" dirty="0"/>
              <a:t> </a:t>
            </a:r>
            <a:r>
              <a:rPr lang="en-US" sz="1800" dirty="0" smtClean="0"/>
              <a:t>                     Single </a:t>
            </a:r>
            <a:r>
              <a:rPr lang="en-US" sz="1800" dirty="0"/>
              <a:t>Crystal   </a:t>
            </a:r>
            <a:r>
              <a:rPr lang="en-US" sz="1800" dirty="0" smtClean="0"/>
              <a:t>  </a:t>
            </a:r>
            <a:r>
              <a:rPr lang="en-US" sz="1800" dirty="0"/>
              <a:t>5 Crystals                  </a:t>
            </a:r>
            <a:r>
              <a:rPr lang="en-US" sz="1800" dirty="0" smtClean="0"/>
              <a:t>  </a:t>
            </a:r>
            <a:r>
              <a:rPr lang="en-US" sz="1800" dirty="0"/>
              <a:t>Pendulum         </a:t>
            </a:r>
            <a:r>
              <a:rPr lang="en-US" sz="1800" dirty="0" smtClean="0"/>
              <a:t>               </a:t>
            </a:r>
            <a:r>
              <a:rPr lang="en-US" sz="1800" dirty="0" err="1" smtClean="0"/>
              <a:t>Rot.Wheel</a:t>
            </a:r>
            <a:r>
              <a:rPr lang="en-US" sz="1800" dirty="0" smtClean="0"/>
              <a:t>     </a:t>
            </a:r>
            <a:endParaRPr lang="fr-FR" sz="1800" dirty="0"/>
          </a:p>
          <a:p>
            <a:r>
              <a:rPr lang="en-US" sz="1800" dirty="0"/>
              <a:t>                    </a:t>
            </a:r>
            <a:endParaRPr lang="fr-FR" sz="1800" dirty="0"/>
          </a:p>
          <a:p>
            <a:r>
              <a:rPr lang="en-US" sz="1800" dirty="0"/>
              <a:t>                                 W           </a:t>
            </a:r>
            <a:r>
              <a:rPr lang="en-US" sz="1800" dirty="0" smtClean="0"/>
              <a:t>      </a:t>
            </a:r>
            <a:r>
              <a:rPr lang="en-US" sz="1800" dirty="0"/>
              <a:t>W                     </a:t>
            </a:r>
            <a:r>
              <a:rPr lang="en-US" sz="1800" dirty="0" err="1"/>
              <a:t>W</a:t>
            </a:r>
            <a:r>
              <a:rPr lang="en-US" sz="1800" dirty="0"/>
              <a:t>             Be         </a:t>
            </a:r>
            <a:r>
              <a:rPr lang="en-US" sz="1800" dirty="0" smtClean="0"/>
              <a:t>   </a:t>
            </a:r>
            <a:r>
              <a:rPr lang="en-US" sz="1800" dirty="0"/>
              <a:t>W        </a:t>
            </a:r>
            <a:r>
              <a:rPr lang="en-US" sz="1800" dirty="0" smtClean="0"/>
              <a:t>           </a:t>
            </a:r>
            <a:r>
              <a:rPr lang="en-US" sz="1800" dirty="0"/>
              <a:t>Be      </a:t>
            </a:r>
            <a:endParaRPr lang="fr-FR" sz="1800" dirty="0"/>
          </a:p>
          <a:p>
            <a:r>
              <a:rPr lang="en-US" sz="1800" dirty="0"/>
              <a:t> </a:t>
            </a:r>
            <a:endParaRPr lang="fr-FR" sz="1800" dirty="0"/>
          </a:p>
          <a:p>
            <a:r>
              <a:rPr lang="en-US" sz="1800" dirty="0"/>
              <a:t>PEDD                     5.83          </a:t>
            </a:r>
            <a:r>
              <a:rPr lang="en-US" sz="1800" dirty="0" smtClean="0"/>
              <a:t>   </a:t>
            </a:r>
            <a:r>
              <a:rPr lang="en-US" sz="1800" dirty="0"/>
              <a:t>5.83                 31.5           30.6       </a:t>
            </a:r>
            <a:r>
              <a:rPr lang="en-US" sz="1800" dirty="0" smtClean="0"/>
              <a:t> 31.5                30.6 </a:t>
            </a:r>
            <a:endParaRPr lang="fr-FR" sz="1800" dirty="0"/>
          </a:p>
          <a:p>
            <a:r>
              <a:rPr lang="fr-FR" sz="1800" dirty="0"/>
              <a:t>J/g</a:t>
            </a:r>
          </a:p>
          <a:p>
            <a:r>
              <a:rPr lang="fr-FR" sz="1800" dirty="0"/>
              <a:t> </a:t>
            </a:r>
          </a:p>
          <a:p>
            <a:r>
              <a:rPr lang="fr-FR" sz="1800" dirty="0">
                <a:sym typeface="Mathematica1"/>
              </a:rPr>
              <a:t></a:t>
            </a:r>
            <a:r>
              <a:rPr lang="fr-FR" sz="1800" dirty="0"/>
              <a:t>T/micro                41                  41                  222           </a:t>
            </a:r>
            <a:r>
              <a:rPr lang="fr-FR" sz="1800" dirty="0" smtClean="0"/>
              <a:t>16.3        </a:t>
            </a:r>
            <a:r>
              <a:rPr lang="fr-FR" sz="1800" dirty="0"/>
              <a:t>222           </a:t>
            </a:r>
            <a:r>
              <a:rPr lang="fr-FR" sz="1800" dirty="0" smtClean="0"/>
              <a:t>      16.3</a:t>
            </a:r>
            <a:r>
              <a:rPr lang="fr-FR" sz="1800" dirty="0"/>
              <a:t>     </a:t>
            </a:r>
          </a:p>
          <a:p>
            <a:r>
              <a:rPr lang="fr-FR" sz="1800" dirty="0"/>
              <a:t>K</a:t>
            </a:r>
          </a:p>
          <a:p>
            <a:r>
              <a:rPr lang="fr-FR" sz="1800" dirty="0"/>
              <a:t> </a:t>
            </a:r>
          </a:p>
          <a:p>
            <a:r>
              <a:rPr lang="fr-FR" sz="1800" dirty="0"/>
              <a:t>En./</a:t>
            </a:r>
            <a:r>
              <a:rPr lang="fr-FR" sz="1800" dirty="0" err="1"/>
              <a:t>microp</a:t>
            </a:r>
            <a:r>
              <a:rPr lang="fr-FR" sz="1800" dirty="0"/>
              <a:t>.            </a:t>
            </a:r>
            <a:r>
              <a:rPr lang="en-US" sz="1800" dirty="0"/>
              <a:t>2.6                 2.6                 146           </a:t>
            </a:r>
            <a:r>
              <a:rPr lang="en-US" sz="1800" dirty="0" smtClean="0"/>
              <a:t>  </a:t>
            </a:r>
            <a:r>
              <a:rPr lang="en-US" sz="1800" dirty="0"/>
              <a:t>3.4          146             </a:t>
            </a:r>
            <a:r>
              <a:rPr lang="en-US" sz="1800" dirty="0" smtClean="0"/>
              <a:t>    3.4</a:t>
            </a:r>
            <a:endParaRPr lang="fr-FR" sz="1800" dirty="0"/>
          </a:p>
          <a:p>
            <a:r>
              <a:rPr lang="en-US" sz="1800" dirty="0"/>
              <a:t>J </a:t>
            </a:r>
            <a:endParaRPr lang="fr-FR" sz="1800" dirty="0"/>
          </a:p>
          <a:p>
            <a:r>
              <a:rPr lang="en-US" sz="1800" dirty="0"/>
              <a:t> </a:t>
            </a:r>
            <a:endParaRPr lang="fr-FR" sz="1800" dirty="0"/>
          </a:p>
          <a:p>
            <a:r>
              <a:rPr lang="en-US" sz="1800" dirty="0" err="1"/>
              <a:t>Av.Power</a:t>
            </a:r>
            <a:r>
              <a:rPr lang="en-US" sz="1800" dirty="0"/>
              <a:t>               170                34                 730             </a:t>
            </a:r>
            <a:r>
              <a:rPr lang="en-US" sz="1800" dirty="0" smtClean="0"/>
              <a:t>  17           </a:t>
            </a:r>
            <a:r>
              <a:rPr lang="en-US" sz="1800" dirty="0"/>
              <a:t>52              </a:t>
            </a:r>
            <a:r>
              <a:rPr lang="en-US" sz="1800" dirty="0" smtClean="0"/>
              <a:t>    0.24 </a:t>
            </a:r>
            <a:endParaRPr lang="fr-FR" sz="1800" dirty="0"/>
          </a:p>
          <a:p>
            <a:r>
              <a:rPr lang="en-US" sz="1800" dirty="0"/>
              <a:t>W/</a:t>
            </a:r>
            <a:r>
              <a:rPr lang="en-US" sz="1800" dirty="0" err="1"/>
              <a:t>Targ</a:t>
            </a:r>
            <a:r>
              <a:rPr lang="en-US" sz="1800" dirty="0"/>
              <a:t>.</a:t>
            </a:r>
            <a:endParaRPr lang="fr-FR" sz="1800" dirty="0"/>
          </a:p>
          <a:p>
            <a:r>
              <a:rPr lang="en-US" sz="1800" dirty="0"/>
              <a:t> </a:t>
            </a:r>
            <a:endParaRPr lang="fr-FR" sz="1800" dirty="0"/>
          </a:p>
          <a:p>
            <a:r>
              <a:rPr lang="en-US" sz="1800" dirty="0"/>
              <a:t>Max. Temp        .   406               365                 420            186         242            </a:t>
            </a:r>
            <a:r>
              <a:rPr lang="en-US" sz="1800" dirty="0" smtClean="0"/>
              <a:t>      36</a:t>
            </a:r>
            <a:endParaRPr lang="fr-FR" sz="1800" dirty="0"/>
          </a:p>
          <a:p>
            <a:r>
              <a:rPr lang="en-US" sz="1800" dirty="0" err="1"/>
              <a:t>oC</a:t>
            </a:r>
            <a:r>
              <a:rPr lang="en-US" sz="1800" dirty="0"/>
              <a:t>,[ He]</a:t>
            </a:r>
            <a:endParaRPr lang="fr-FR" sz="1800" dirty="0"/>
          </a:p>
          <a:p>
            <a:r>
              <a:rPr lang="en-US" sz="1800" dirty="0"/>
              <a:t> </a:t>
            </a:r>
            <a:endParaRPr lang="fr-FR" sz="1800" dirty="0"/>
          </a:p>
          <a:p>
            <a:r>
              <a:rPr lang="en-US" sz="1800" dirty="0"/>
              <a:t>Max. Temp          . 275              178                  250               -                              </a:t>
            </a:r>
            <a:r>
              <a:rPr lang="en-US" sz="1800" dirty="0" smtClean="0"/>
              <a:t>        - </a:t>
            </a:r>
            <a:endParaRPr lang="fr-FR" sz="1800" dirty="0"/>
          </a:p>
          <a:p>
            <a:r>
              <a:rPr lang="en-US" sz="1800" dirty="0" err="1"/>
              <a:t>oC</a:t>
            </a:r>
            <a:r>
              <a:rPr lang="en-US" sz="1800" dirty="0"/>
              <a:t>,[Water]</a:t>
            </a:r>
            <a:endParaRPr lang="fr-FR" sz="1800" dirty="0"/>
          </a:p>
          <a:p>
            <a:r>
              <a:rPr lang="en-US" sz="1800" dirty="0"/>
              <a:t> </a:t>
            </a:r>
            <a:endParaRPr lang="fr-FR" sz="1800" dirty="0"/>
          </a:p>
          <a:p>
            <a:r>
              <a:rPr lang="en-US" sz="1800" dirty="0"/>
              <a:t>                                        Table 2 Summarizing table  Brackets indicate the cooling case</a:t>
            </a:r>
            <a:endParaRPr lang="fr-FR" sz="1800" dirty="0"/>
          </a:p>
          <a:p>
            <a:r>
              <a:rPr lang="en-US" sz="1800" dirty="0"/>
              <a:t> </a:t>
            </a:r>
            <a:endParaRPr lang="en-US" sz="1800" b="1" dirty="0" smtClean="0">
              <a:solidFill>
                <a:srgbClr val="C00000"/>
              </a:solidFill>
            </a:endParaRPr>
          </a:p>
          <a:p>
            <a:pPr marL="0" indent="0">
              <a:buNone/>
            </a:pPr>
            <a:endParaRPr lang="fr-FR" sz="1800" b="1" dirty="0">
              <a:solidFill>
                <a:srgbClr val="C00000"/>
              </a:solidFill>
            </a:endParaRPr>
          </a:p>
        </p:txBody>
      </p:sp>
      <p:sp>
        <p:nvSpPr>
          <p:cNvPr id="4" name="Espace réservé du pied de page 3"/>
          <p:cNvSpPr>
            <a:spLocks noGrp="1"/>
          </p:cNvSpPr>
          <p:nvPr>
            <p:ph type="ftr" sz="quarter" idx="11"/>
          </p:nvPr>
        </p:nvSpPr>
        <p:spPr/>
        <p:txBody>
          <a:bodyPr/>
          <a:lstStyle/>
          <a:p>
            <a:r>
              <a:rPr lang="fr-FR" dirty="0" err="1" smtClean="0"/>
              <a:t>P.Sievers</a:t>
            </a:r>
            <a:r>
              <a:rPr lang="fr-FR" dirty="0" smtClean="0"/>
              <a:t>/POSIPOL2012/</a:t>
            </a:r>
            <a:r>
              <a:rPr lang="fr-FR" dirty="0" err="1" smtClean="0"/>
              <a:t>Zeuthen</a:t>
            </a:r>
            <a:endParaRPr lang="fr-FR" dirty="0"/>
          </a:p>
        </p:txBody>
      </p:sp>
      <p:sp>
        <p:nvSpPr>
          <p:cNvPr id="5" name="Espace réservé du numéro de diapositive 4"/>
          <p:cNvSpPr>
            <a:spLocks noGrp="1"/>
          </p:cNvSpPr>
          <p:nvPr>
            <p:ph type="sldNum" sz="quarter" idx="12"/>
          </p:nvPr>
        </p:nvSpPr>
        <p:spPr/>
        <p:txBody>
          <a:bodyPr/>
          <a:lstStyle/>
          <a:p>
            <a:fld id="{3345A794-DBAE-478F-9AB9-F3D5F8A160D9}" type="slidenum">
              <a:rPr lang="fr-FR" smtClean="0"/>
              <a:pPr/>
              <a:t>19</a:t>
            </a:fld>
            <a:endParaRPr lang="fr-FR"/>
          </a:p>
        </p:txBody>
      </p:sp>
      <p:cxnSp>
        <p:nvCxnSpPr>
          <p:cNvPr id="7" name="Connecteur droit 6"/>
          <p:cNvCxnSpPr/>
          <p:nvPr/>
        </p:nvCxnSpPr>
        <p:spPr>
          <a:xfrm>
            <a:off x="2411760" y="1844824"/>
            <a:ext cx="0" cy="3384376"/>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Connecteur droit 8"/>
          <p:cNvCxnSpPr/>
          <p:nvPr/>
        </p:nvCxnSpPr>
        <p:spPr>
          <a:xfrm>
            <a:off x="3131840" y="1844824"/>
            <a:ext cx="0" cy="3384376"/>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Connecteur droit 10"/>
          <p:cNvCxnSpPr/>
          <p:nvPr/>
        </p:nvCxnSpPr>
        <p:spPr>
          <a:xfrm>
            <a:off x="3707904" y="2132856"/>
            <a:ext cx="0" cy="3096344"/>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Connecteur droit 12"/>
          <p:cNvCxnSpPr/>
          <p:nvPr/>
        </p:nvCxnSpPr>
        <p:spPr>
          <a:xfrm>
            <a:off x="4283968" y="2132856"/>
            <a:ext cx="0" cy="3096344"/>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Connecteur droit 14"/>
          <p:cNvCxnSpPr/>
          <p:nvPr/>
        </p:nvCxnSpPr>
        <p:spPr>
          <a:xfrm>
            <a:off x="4860032" y="1844824"/>
            <a:ext cx="36004" cy="3384376"/>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Connecteur droit 16"/>
          <p:cNvCxnSpPr/>
          <p:nvPr/>
        </p:nvCxnSpPr>
        <p:spPr>
          <a:xfrm>
            <a:off x="899592" y="2276872"/>
            <a:ext cx="504056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Connecteur droit 19"/>
          <p:cNvCxnSpPr/>
          <p:nvPr/>
        </p:nvCxnSpPr>
        <p:spPr>
          <a:xfrm>
            <a:off x="1547664" y="2132856"/>
            <a:ext cx="36004" cy="3456384"/>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4326370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style>
          <a:lnRef idx="1">
            <a:schemeClr val="accent4"/>
          </a:lnRef>
          <a:fillRef idx="3">
            <a:schemeClr val="accent4"/>
          </a:fillRef>
          <a:effectRef idx="2">
            <a:schemeClr val="accent4"/>
          </a:effectRef>
          <a:fontRef idx="minor">
            <a:schemeClr val="lt1"/>
          </a:fontRef>
        </p:style>
        <p:txBody>
          <a:bodyPr>
            <a:normAutofit/>
          </a:bodyPr>
          <a:lstStyle/>
          <a:p>
            <a:r>
              <a:rPr lang="en-US" sz="2800" b="1" dirty="0" smtClean="0"/>
              <a:t>GRANULAR VS COMPACT POSITRON CONVERTERS…</a:t>
            </a:r>
            <a:endParaRPr lang="fr-FR" sz="2800" b="1" dirty="0"/>
          </a:p>
        </p:txBody>
      </p:sp>
      <p:sp>
        <p:nvSpPr>
          <p:cNvPr id="3" name="Espace réservé du contenu 2"/>
          <p:cNvSpPr>
            <a:spLocks noGrp="1"/>
          </p:cNvSpPr>
          <p:nvPr>
            <p:ph idx="1"/>
          </p:nvPr>
        </p:nvSpPr>
        <p:spPr/>
        <p:txBody>
          <a:bodyPr>
            <a:normAutofit/>
          </a:bodyPr>
          <a:lstStyle/>
          <a:p>
            <a:r>
              <a:rPr lang="en-US" sz="2000" b="1" dirty="0" smtClean="0">
                <a:solidFill>
                  <a:srgbClr val="C00000"/>
                </a:solidFill>
              </a:rPr>
              <a:t>PLAN</a:t>
            </a:r>
          </a:p>
          <a:p>
            <a:r>
              <a:rPr lang="en-US" sz="2000" b="1" dirty="0" smtClean="0">
                <a:solidFill>
                  <a:srgbClr val="C00000"/>
                </a:solidFill>
              </a:rPr>
              <a:t>* </a:t>
            </a:r>
            <a:r>
              <a:rPr lang="en-US" sz="2000" b="1" dirty="0" smtClean="0">
                <a:solidFill>
                  <a:srgbClr val="1D02BE"/>
                </a:solidFill>
              </a:rPr>
              <a:t>Introduction</a:t>
            </a:r>
          </a:p>
          <a:p>
            <a:r>
              <a:rPr lang="en-US" sz="2000" b="1" dirty="0" smtClean="0">
                <a:solidFill>
                  <a:srgbClr val="1D02BE"/>
                </a:solidFill>
              </a:rPr>
              <a:t>* Description of the granular target</a:t>
            </a:r>
          </a:p>
          <a:p>
            <a:r>
              <a:rPr lang="en-US" sz="2000" b="1" dirty="0" smtClean="0">
                <a:solidFill>
                  <a:srgbClr val="1D02BE"/>
                </a:solidFill>
              </a:rPr>
              <a:t>* Comparison granular/compact target</a:t>
            </a:r>
          </a:p>
          <a:p>
            <a:r>
              <a:rPr lang="en-US" sz="2000" b="1" dirty="0" smtClean="0">
                <a:solidFill>
                  <a:srgbClr val="1D02BE"/>
                </a:solidFill>
              </a:rPr>
              <a:t>* Advantages of the granular targets (thermal dissipation, PEDD,.</a:t>
            </a:r>
          </a:p>
          <a:p>
            <a:r>
              <a:rPr lang="en-US" sz="2000" b="1" dirty="0" smtClean="0">
                <a:solidFill>
                  <a:srgbClr val="1D02BE"/>
                </a:solidFill>
              </a:rPr>
              <a:t>* Optimization of the granular target: sphere radius, number w.r.t. beam dimensions, pulse duration, …</a:t>
            </a:r>
          </a:p>
          <a:p>
            <a:r>
              <a:rPr lang="en-US" sz="2000" b="1" dirty="0" smtClean="0">
                <a:solidFill>
                  <a:srgbClr val="1D02BE"/>
                </a:solidFill>
              </a:rPr>
              <a:t>* Application for a hybrid e+ source using channeling; cases of ILC &amp;CLIC</a:t>
            </a:r>
          </a:p>
          <a:p>
            <a:r>
              <a:rPr lang="en-US" sz="2000" b="1" dirty="0" smtClean="0">
                <a:solidFill>
                  <a:srgbClr val="1D02BE"/>
                </a:solidFill>
              </a:rPr>
              <a:t>* Possible test with a granular target (at KEK); what and how to measure</a:t>
            </a:r>
          </a:p>
          <a:p>
            <a:r>
              <a:rPr lang="en-US" sz="2000" b="1" dirty="0" smtClean="0">
                <a:solidFill>
                  <a:srgbClr val="1D02BE"/>
                </a:solidFill>
              </a:rPr>
              <a:t>* summary and discussions.</a:t>
            </a:r>
            <a:endParaRPr lang="fr-FR" sz="2000" b="1" dirty="0">
              <a:solidFill>
                <a:srgbClr val="C00000"/>
              </a:solidFill>
            </a:endParaRPr>
          </a:p>
        </p:txBody>
      </p:sp>
      <p:sp>
        <p:nvSpPr>
          <p:cNvPr id="4" name="Espace réservé du pied de page 3"/>
          <p:cNvSpPr>
            <a:spLocks noGrp="1"/>
          </p:cNvSpPr>
          <p:nvPr>
            <p:ph type="ftr" sz="quarter" idx="11"/>
          </p:nvPr>
        </p:nvSpPr>
        <p:spPr/>
        <p:txBody>
          <a:bodyPr/>
          <a:lstStyle/>
          <a:p>
            <a:r>
              <a:rPr lang="fr-FR" smtClean="0"/>
              <a:t>P.Sievers/POSIPOL2012/Zeuthen</a:t>
            </a:r>
            <a:endParaRPr lang="fr-FR"/>
          </a:p>
        </p:txBody>
      </p:sp>
      <p:sp>
        <p:nvSpPr>
          <p:cNvPr id="5" name="Espace réservé du numéro de diapositive 4"/>
          <p:cNvSpPr>
            <a:spLocks noGrp="1"/>
          </p:cNvSpPr>
          <p:nvPr>
            <p:ph type="sldNum" sz="quarter" idx="12"/>
          </p:nvPr>
        </p:nvSpPr>
        <p:spPr/>
        <p:txBody>
          <a:bodyPr/>
          <a:lstStyle/>
          <a:p>
            <a:fld id="{3345A794-DBAE-478F-9AB9-F3D5F8A160D9}" type="slidenum">
              <a:rPr lang="fr-FR" smtClean="0"/>
              <a:pPr/>
              <a:t>2</a:t>
            </a:fld>
            <a:endParaRPr lang="fr-FR"/>
          </a:p>
        </p:txBody>
      </p:sp>
    </p:spTree>
    <p:extLst>
      <p:ext uri="{BB962C8B-B14F-4D97-AF65-F5344CB8AC3E}">
        <p14:creationId xmlns="" xmlns:p14="http://schemas.microsoft.com/office/powerpoint/2010/main" val="16192491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style>
          <a:lnRef idx="1">
            <a:schemeClr val="accent4"/>
          </a:lnRef>
          <a:fillRef idx="3">
            <a:schemeClr val="accent4"/>
          </a:fillRef>
          <a:effectRef idx="2">
            <a:schemeClr val="accent4"/>
          </a:effectRef>
          <a:fontRef idx="minor">
            <a:schemeClr val="lt1"/>
          </a:fontRef>
        </p:style>
        <p:txBody>
          <a:bodyPr>
            <a:normAutofit/>
          </a:bodyPr>
          <a:lstStyle/>
          <a:p>
            <a:r>
              <a:rPr lang="en-US" sz="2800" b="1" dirty="0" smtClean="0"/>
              <a:t>GRANULAR VS COMPACT POSITRON CONVERTERS…</a:t>
            </a:r>
            <a:endParaRPr lang="fr-FR" sz="2800" b="1" dirty="0"/>
          </a:p>
        </p:txBody>
      </p:sp>
      <mc:AlternateContent xmlns:mc="http://schemas.openxmlformats.org/markup-compatibility/2006">
        <mc:Choice xmlns="" xmlns:a14="http://schemas.microsoft.com/office/drawing/2010/main" Requires="a14">
          <p:sp>
            <p:nvSpPr>
              <p:cNvPr id="3" name="Espace réservé du contenu 2"/>
              <p:cNvSpPr>
                <a:spLocks noGrp="1"/>
              </p:cNvSpPr>
              <p:nvPr>
                <p:ph idx="1"/>
              </p:nvPr>
            </p:nvSpPr>
            <p:spPr/>
            <p:txBody>
              <a:bodyPr>
                <a:normAutofit fontScale="92500" lnSpcReduction="10000"/>
              </a:bodyPr>
              <a:lstStyle/>
              <a:p>
                <a:r>
                  <a:rPr lang="en-US" sz="2000" b="1" dirty="0" smtClean="0">
                    <a:solidFill>
                      <a:srgbClr val="1D02BE"/>
                    </a:solidFill>
                  </a:rPr>
                  <a:t>STRESS WAVES IN RAPIDLY HEATED W SPHERES</a:t>
                </a:r>
                <a:endParaRPr lang="fr-FR" sz="2000" dirty="0" smtClean="0">
                  <a:solidFill>
                    <a:srgbClr val="1D02BE"/>
                  </a:solidFill>
                </a:endParaRPr>
              </a:p>
              <a:p>
                <a:r>
                  <a:rPr lang="en-US" sz="2000" b="1" dirty="0" smtClean="0">
                    <a:solidFill>
                      <a:srgbClr val="1D02BE"/>
                    </a:solidFill>
                  </a:rPr>
                  <a:t>Data: ρ= 19.3 g/cm</a:t>
                </a:r>
                <a:r>
                  <a:rPr lang="en-US" sz="2000" b="1" baseline="30000" dirty="0" smtClean="0">
                    <a:solidFill>
                      <a:srgbClr val="1D02BE"/>
                    </a:solidFill>
                  </a:rPr>
                  <a:t>3</a:t>
                </a:r>
                <a:r>
                  <a:rPr lang="en-US" sz="2000" b="1" dirty="0" smtClean="0">
                    <a:solidFill>
                      <a:srgbClr val="1D02BE"/>
                    </a:solidFill>
                  </a:rPr>
                  <a:t> ; C =5.26x10 </a:t>
                </a:r>
                <a:r>
                  <a:rPr lang="en-US" sz="2000" b="1" baseline="30000" dirty="0" smtClean="0">
                    <a:solidFill>
                      <a:srgbClr val="1D02BE"/>
                    </a:solidFill>
                  </a:rPr>
                  <a:t>3</a:t>
                </a:r>
                <a:r>
                  <a:rPr lang="en-US" sz="2000" b="1" dirty="0" smtClean="0">
                    <a:solidFill>
                      <a:srgbClr val="1D02BE"/>
                    </a:solidFill>
                  </a:rPr>
                  <a:t>m/s  (sound velocity); ν =1/3 (Poisson ratio)</a:t>
                </a:r>
                <a:endParaRPr lang="fr-FR" sz="2000" dirty="0" smtClean="0">
                  <a:solidFill>
                    <a:srgbClr val="1D02BE"/>
                  </a:solidFill>
                </a:endParaRPr>
              </a:p>
              <a:p>
                <a:r>
                  <a:rPr lang="en-US" sz="2000" b="1" dirty="0" smtClean="0">
                    <a:solidFill>
                      <a:srgbClr val="1D02BE"/>
                    </a:solidFill>
                  </a:rPr>
                  <a:t>CLASSICAL APPROACH:</a:t>
                </a:r>
                <a:r>
                  <a:rPr lang="en-US" sz="2000" b="1" dirty="0"/>
                  <a:t> </a:t>
                </a:r>
                <a:endParaRPr lang="en-US" sz="2000" b="1" dirty="0" smtClean="0"/>
              </a:p>
              <a:p>
                <a:r>
                  <a:rPr lang="fr-FR" sz="2400" b="1" dirty="0" smtClean="0">
                    <a:solidFill>
                      <a:srgbClr val="1D02BE"/>
                    </a:solidFill>
                  </a:rPr>
                  <a:t>                  </a:t>
                </a:r>
                <a14:m>
                  <m:oMath xmlns:m="http://schemas.openxmlformats.org/officeDocument/2006/math">
                    <m:f>
                      <m:fPr>
                        <m:ctrlPr>
                          <a:rPr lang="fr-FR" sz="2400" b="1" i="1">
                            <a:solidFill>
                              <a:srgbClr val="1D02BE"/>
                            </a:solidFill>
                          </a:rPr>
                        </m:ctrlPr>
                      </m:fPr>
                      <m:num>
                        <m:r>
                          <a:rPr lang="en-US" sz="2400" b="1" i="1">
                            <a:solidFill>
                              <a:srgbClr val="1D02BE"/>
                            </a:solidFill>
                          </a:rPr>
                          <m:t>𝝏</m:t>
                        </m:r>
                        <m:r>
                          <a:rPr lang="en-US" sz="2400" b="1" i="1" smtClean="0">
                            <a:solidFill>
                              <a:srgbClr val="1D02BE"/>
                            </a:solidFill>
                            <a:latin typeface="Cambria Math"/>
                          </a:rPr>
                          <m:t>𝟐</m:t>
                        </m:r>
                        <m:r>
                          <a:rPr lang="en-US" sz="2400" b="1" i="1">
                            <a:solidFill>
                              <a:srgbClr val="1D02BE"/>
                            </a:solidFill>
                          </a:rPr>
                          <m:t>𝑭</m:t>
                        </m:r>
                      </m:num>
                      <m:den>
                        <m:r>
                          <a:rPr lang="en-US" sz="2400" b="1" i="1">
                            <a:solidFill>
                              <a:srgbClr val="1D02BE"/>
                            </a:solidFill>
                          </a:rPr>
                          <m:t>𝝏</m:t>
                        </m:r>
                        <m:r>
                          <a:rPr lang="en-US" sz="2400" b="1" i="1">
                            <a:solidFill>
                              <a:srgbClr val="1D02BE"/>
                            </a:solidFill>
                          </a:rPr>
                          <m:t>𝒓</m:t>
                        </m:r>
                        <m:r>
                          <a:rPr lang="en-US" sz="2400" b="1" i="1">
                            <a:solidFill>
                              <a:srgbClr val="1D02BE"/>
                            </a:solidFill>
                          </a:rPr>
                          <m:t>𝟐</m:t>
                        </m:r>
                      </m:den>
                    </m:f>
                    <m:r>
                      <a:rPr lang="en-US" sz="2400" b="1" i="1">
                        <a:solidFill>
                          <a:srgbClr val="1D02BE"/>
                        </a:solidFill>
                      </a:rPr>
                      <m:t>=</m:t>
                    </m:r>
                    <m:d>
                      <m:dPr>
                        <m:ctrlPr>
                          <a:rPr lang="fr-FR" sz="2400" b="1" i="1">
                            <a:solidFill>
                              <a:srgbClr val="1D02BE"/>
                            </a:solidFill>
                          </a:rPr>
                        </m:ctrlPr>
                      </m:dPr>
                      <m:e>
                        <m:f>
                          <m:fPr>
                            <m:ctrlPr>
                              <a:rPr lang="fr-FR" sz="2400" b="1" i="1">
                                <a:solidFill>
                                  <a:srgbClr val="1D02BE"/>
                                </a:solidFill>
                              </a:rPr>
                            </m:ctrlPr>
                          </m:fPr>
                          <m:num>
                            <m:r>
                              <a:rPr lang="en-US" sz="2400" b="1" i="1">
                                <a:solidFill>
                                  <a:srgbClr val="1D02BE"/>
                                </a:solidFill>
                              </a:rPr>
                              <m:t>𝟏</m:t>
                            </m:r>
                          </m:num>
                          <m:den>
                            <m:r>
                              <a:rPr lang="en-US" sz="2400" b="1" i="1">
                                <a:solidFill>
                                  <a:srgbClr val="1D02BE"/>
                                </a:solidFill>
                              </a:rPr>
                              <m:t>𝒄</m:t>
                            </m:r>
                            <m:r>
                              <a:rPr lang="en-US" sz="2400" b="1" i="1">
                                <a:solidFill>
                                  <a:srgbClr val="1D02BE"/>
                                </a:solidFill>
                              </a:rPr>
                              <m:t>𝟐</m:t>
                            </m:r>
                          </m:den>
                        </m:f>
                      </m:e>
                    </m:d>
                    <m:f>
                      <m:fPr>
                        <m:ctrlPr>
                          <a:rPr lang="fr-FR" sz="2400" b="1" i="1">
                            <a:solidFill>
                              <a:srgbClr val="1D02BE"/>
                            </a:solidFill>
                          </a:rPr>
                        </m:ctrlPr>
                      </m:fPr>
                      <m:num>
                        <m:r>
                          <a:rPr lang="en-US" sz="2400" b="1" i="1">
                            <a:solidFill>
                              <a:srgbClr val="1D02BE"/>
                            </a:solidFill>
                          </a:rPr>
                          <m:t>𝝏</m:t>
                        </m:r>
                        <m:r>
                          <a:rPr lang="en-US" sz="2400" b="1" i="1">
                            <a:solidFill>
                              <a:srgbClr val="1D02BE"/>
                            </a:solidFill>
                          </a:rPr>
                          <m:t>𝟐</m:t>
                        </m:r>
                        <m:r>
                          <a:rPr lang="en-US" sz="2400" b="1" i="1">
                            <a:solidFill>
                              <a:srgbClr val="1D02BE"/>
                            </a:solidFill>
                          </a:rPr>
                          <m:t>𝑭</m:t>
                        </m:r>
                      </m:num>
                      <m:den>
                        <m:r>
                          <a:rPr lang="en-US" sz="2400" b="1" i="1">
                            <a:solidFill>
                              <a:srgbClr val="1D02BE"/>
                            </a:solidFill>
                          </a:rPr>
                          <m:t>𝝏</m:t>
                        </m:r>
                        <m:r>
                          <a:rPr lang="en-US" sz="2400" b="1" i="1">
                            <a:solidFill>
                              <a:srgbClr val="1D02BE"/>
                            </a:solidFill>
                          </a:rPr>
                          <m:t>𝒕</m:t>
                        </m:r>
                        <m:r>
                          <a:rPr lang="en-US" sz="2400" b="1" i="1">
                            <a:solidFill>
                              <a:srgbClr val="1D02BE"/>
                            </a:solidFill>
                          </a:rPr>
                          <m:t>𝟐</m:t>
                        </m:r>
                      </m:den>
                    </m:f>
                  </m:oMath>
                </a14:m>
                <a:r>
                  <a:rPr lang="en-US" sz="2400" b="1" dirty="0">
                    <a:solidFill>
                      <a:srgbClr val="1D02BE"/>
                    </a:solidFill>
                  </a:rPr>
                  <a:t>   ,</a:t>
                </a:r>
                <a:endParaRPr lang="fr-FR" sz="2400" b="1" dirty="0" smtClean="0">
                  <a:solidFill>
                    <a:srgbClr val="1D02BE"/>
                  </a:solidFill>
                </a:endParaRPr>
              </a:p>
              <a:p>
                <a:r>
                  <a:rPr lang="en-US" sz="2000" b="1" dirty="0" smtClean="0">
                    <a:solidFill>
                      <a:srgbClr val="1D02BE"/>
                    </a:solidFill>
                  </a:rPr>
                  <a:t>                  </a:t>
                </a:r>
                <a:endParaRPr lang="fr-FR" sz="2000" dirty="0" smtClean="0">
                  <a:solidFill>
                    <a:srgbClr val="1D02BE"/>
                  </a:solidFill>
                </a:endParaRPr>
              </a:p>
              <a:p>
                <a:r>
                  <a:rPr lang="en-US" sz="2000" b="1" dirty="0" smtClean="0">
                    <a:solidFill>
                      <a:srgbClr val="1D02BE"/>
                    </a:solidFill>
                  </a:rPr>
                  <a:t>Where F is the velocity potential. The general solution is such:</a:t>
                </a:r>
                <a:endParaRPr lang="fr-FR" sz="2000" dirty="0" smtClean="0">
                  <a:solidFill>
                    <a:srgbClr val="1D02BE"/>
                  </a:solidFill>
                </a:endParaRPr>
              </a:p>
              <a:p>
                <a:r>
                  <a:rPr lang="en-US" sz="2000" b="1" dirty="0" smtClean="0">
                    <a:solidFill>
                      <a:srgbClr val="1D02BE"/>
                    </a:solidFill>
                  </a:rPr>
                  <a:t>                    F= f(r-ct) +g(</a:t>
                </a:r>
                <a:r>
                  <a:rPr lang="en-US" sz="2000" b="1" dirty="0" err="1" smtClean="0">
                    <a:solidFill>
                      <a:srgbClr val="1D02BE"/>
                    </a:solidFill>
                  </a:rPr>
                  <a:t>r+ct</a:t>
                </a:r>
                <a:r>
                  <a:rPr lang="en-US" sz="2000" b="1" dirty="0" smtClean="0">
                    <a:solidFill>
                      <a:srgbClr val="1D02BE"/>
                    </a:solidFill>
                  </a:rPr>
                  <a:t>)</a:t>
                </a:r>
                <a:endParaRPr lang="fr-FR" sz="2000" dirty="0" smtClean="0">
                  <a:solidFill>
                    <a:srgbClr val="1D02BE"/>
                  </a:solidFill>
                </a:endParaRPr>
              </a:p>
              <a:p>
                <a:r>
                  <a:rPr lang="en-US" sz="2000" b="1" dirty="0" smtClean="0">
                    <a:solidFill>
                      <a:srgbClr val="1D02BE"/>
                    </a:solidFill>
                  </a:rPr>
                  <a:t>The displacement is expressed by:</a:t>
                </a:r>
                <a:endParaRPr lang="fr-FR" sz="2000" dirty="0" smtClean="0">
                  <a:solidFill>
                    <a:srgbClr val="1D02BE"/>
                  </a:solidFill>
                </a:endParaRPr>
              </a:p>
              <a:p>
                <a:r>
                  <a:rPr lang="en-US" sz="2000" b="1" dirty="0" smtClean="0">
                    <a:solidFill>
                      <a:srgbClr val="1D02BE"/>
                    </a:solidFill>
                  </a:rPr>
                  <a:t>                  U(r, ct)= ∂/∂r(F/r)</a:t>
                </a:r>
                <a:endParaRPr lang="fr-FR" sz="2000" dirty="0" smtClean="0">
                  <a:solidFill>
                    <a:srgbClr val="1D02BE"/>
                  </a:solidFill>
                </a:endParaRPr>
              </a:p>
              <a:p>
                <a:r>
                  <a:rPr lang="en-US" sz="2000" b="1" dirty="0" smtClean="0">
                    <a:solidFill>
                      <a:srgbClr val="1D02BE"/>
                    </a:solidFill>
                  </a:rPr>
                  <a:t>The stress is expressed by:</a:t>
                </a:r>
                <a:endParaRPr lang="fr-FR" sz="2000" dirty="0" smtClean="0">
                  <a:solidFill>
                    <a:srgbClr val="1D02BE"/>
                  </a:solidFill>
                </a:endParaRPr>
              </a:p>
              <a:p>
                <a:r>
                  <a:rPr lang="en-US" sz="2000" b="1" dirty="0" smtClean="0">
                    <a:solidFill>
                      <a:srgbClr val="1D02BE"/>
                    </a:solidFill>
                  </a:rPr>
                  <a:t>                  </a:t>
                </a:r>
                <a:r>
                  <a:rPr lang="en-US" sz="2000" b="1" dirty="0" err="1" smtClean="0">
                    <a:solidFill>
                      <a:srgbClr val="1D02BE"/>
                    </a:solidFill>
                  </a:rPr>
                  <a:t>σ</a:t>
                </a:r>
                <a:r>
                  <a:rPr lang="en-US" sz="2000" b="1" baseline="-25000" dirty="0" err="1" smtClean="0">
                    <a:solidFill>
                      <a:srgbClr val="1D02BE"/>
                    </a:solidFill>
                  </a:rPr>
                  <a:t>r</a:t>
                </a:r>
                <a:r>
                  <a:rPr lang="en-US" sz="2000" b="1" dirty="0" smtClean="0">
                    <a:solidFill>
                      <a:srgbClr val="1D02BE"/>
                    </a:solidFill>
                  </a:rPr>
                  <a:t> (r, ct) = (3/2)E{∂U/∂r +U/r}</a:t>
                </a:r>
                <a:endParaRPr lang="fr-FR" sz="2000" dirty="0" smtClean="0">
                  <a:solidFill>
                    <a:srgbClr val="1D02BE"/>
                  </a:solidFill>
                </a:endParaRPr>
              </a:p>
              <a:p>
                <a:r>
                  <a:rPr lang="en-US" sz="2000" b="1" dirty="0" smtClean="0">
                    <a:solidFill>
                      <a:srgbClr val="1D02BE"/>
                    </a:solidFill>
                  </a:rPr>
                  <a:t>                  </a:t>
                </a:r>
                <a:r>
                  <a:rPr lang="en-US" sz="2000" b="1" dirty="0" err="1" smtClean="0">
                    <a:solidFill>
                      <a:srgbClr val="1D02BE"/>
                    </a:solidFill>
                  </a:rPr>
                  <a:t>σ</a:t>
                </a:r>
                <a:r>
                  <a:rPr lang="en-US" sz="2000" b="1" baseline="-25000" dirty="0" err="1" smtClean="0">
                    <a:solidFill>
                      <a:srgbClr val="1D02BE"/>
                    </a:solidFill>
                  </a:rPr>
                  <a:t>ϕ</a:t>
                </a:r>
                <a:r>
                  <a:rPr lang="en-US" sz="2000" b="1" dirty="0" smtClean="0">
                    <a:solidFill>
                      <a:srgbClr val="1D02BE"/>
                    </a:solidFill>
                  </a:rPr>
                  <a:t> (r, ct) = (3/4)E{∂U/∂r +3U/r}</a:t>
                </a:r>
                <a:endParaRPr lang="fr-FR" sz="2000" dirty="0" smtClean="0">
                  <a:solidFill>
                    <a:srgbClr val="1D02BE"/>
                  </a:solidFill>
                </a:endParaRPr>
              </a:p>
              <a:p>
                <a:endParaRPr lang="fr-FR" sz="2000" b="1" dirty="0"/>
              </a:p>
            </p:txBody>
          </p:sp>
        </mc:Choice>
        <mc:Fallback>
          <p:sp>
            <p:nvSpPr>
              <p:cNvPr id="3" name="Espace réservé du contenu 2"/>
              <p:cNvSpPr>
                <a:spLocks noGrp="1" noRot="1" noChangeAspect="1" noMove="1" noResize="1" noEditPoints="1" noAdjustHandles="1" noChangeArrowheads="1" noChangeShapeType="1" noTextEdit="1"/>
              </p:cNvSpPr>
              <p:nvPr>
                <p:ph idx="1"/>
              </p:nvPr>
            </p:nvSpPr>
            <p:spPr>
              <a:blipFill rotWithShape="1">
                <a:blip r:embed="rId2" cstate="print"/>
                <a:stretch>
                  <a:fillRect l="-815" t="-1348"/>
                </a:stretch>
              </a:blipFill>
            </p:spPr>
            <p:txBody>
              <a:bodyPr/>
              <a:lstStyle/>
              <a:p>
                <a:r>
                  <a:rPr lang="fr-FR">
                    <a:noFill/>
                  </a:rPr>
                  <a:t> </a:t>
                </a:r>
              </a:p>
            </p:txBody>
          </p:sp>
        </mc:Fallback>
      </mc:AlternateContent>
      <p:sp>
        <p:nvSpPr>
          <p:cNvPr id="4" name="Espace réservé du pied de page 3"/>
          <p:cNvSpPr>
            <a:spLocks noGrp="1"/>
          </p:cNvSpPr>
          <p:nvPr>
            <p:ph type="ftr" sz="quarter" idx="11"/>
          </p:nvPr>
        </p:nvSpPr>
        <p:spPr/>
        <p:txBody>
          <a:bodyPr/>
          <a:lstStyle/>
          <a:p>
            <a:r>
              <a:rPr lang="fr-FR" smtClean="0"/>
              <a:t>P.Sievers/POSIPOL2012/Zeuthen</a:t>
            </a:r>
            <a:endParaRPr lang="fr-FR"/>
          </a:p>
        </p:txBody>
      </p:sp>
      <p:sp>
        <p:nvSpPr>
          <p:cNvPr id="5" name="Espace réservé du numéro de diapositive 4"/>
          <p:cNvSpPr>
            <a:spLocks noGrp="1"/>
          </p:cNvSpPr>
          <p:nvPr>
            <p:ph type="sldNum" sz="quarter" idx="12"/>
          </p:nvPr>
        </p:nvSpPr>
        <p:spPr/>
        <p:txBody>
          <a:bodyPr/>
          <a:lstStyle/>
          <a:p>
            <a:fld id="{3345A794-DBAE-478F-9AB9-F3D5F8A160D9}" type="slidenum">
              <a:rPr lang="fr-FR" smtClean="0"/>
              <a:pPr/>
              <a:t>20</a:t>
            </a:fld>
            <a:endParaRPr lang="fr-FR"/>
          </a:p>
        </p:txBody>
      </p:sp>
      <p:cxnSp>
        <p:nvCxnSpPr>
          <p:cNvPr id="9" name="Connecteur droit avec flèche 8"/>
          <p:cNvCxnSpPr/>
          <p:nvPr/>
        </p:nvCxnSpPr>
        <p:spPr>
          <a:xfrm>
            <a:off x="2267744" y="4005064"/>
            <a:ext cx="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Connecteur droit avec flèche 11"/>
          <p:cNvCxnSpPr/>
          <p:nvPr/>
        </p:nvCxnSpPr>
        <p:spPr>
          <a:xfrm>
            <a:off x="2267744" y="4005064"/>
            <a:ext cx="144016"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Connecteur droit avec flèche 15"/>
          <p:cNvCxnSpPr/>
          <p:nvPr/>
        </p:nvCxnSpPr>
        <p:spPr>
          <a:xfrm flipH="1">
            <a:off x="2987824" y="4005064"/>
            <a:ext cx="21602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6903569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style>
          <a:lnRef idx="1">
            <a:schemeClr val="accent4"/>
          </a:lnRef>
          <a:fillRef idx="3">
            <a:schemeClr val="accent4"/>
          </a:fillRef>
          <a:effectRef idx="2">
            <a:schemeClr val="accent4"/>
          </a:effectRef>
          <a:fontRef idx="minor">
            <a:schemeClr val="lt1"/>
          </a:fontRef>
        </p:style>
        <p:txBody>
          <a:bodyPr>
            <a:normAutofit/>
          </a:bodyPr>
          <a:lstStyle/>
          <a:p>
            <a:r>
              <a:rPr lang="en-US" sz="2800" b="1" dirty="0" smtClean="0"/>
              <a:t>GRANULAR VS COMPACT POSITRON CONVERTERS…</a:t>
            </a:r>
            <a:endParaRPr lang="fr-FR" sz="2800" b="1" dirty="0"/>
          </a:p>
        </p:txBody>
      </p:sp>
      <p:sp>
        <p:nvSpPr>
          <p:cNvPr id="3" name="Espace réservé du contenu 2"/>
          <p:cNvSpPr>
            <a:spLocks noGrp="1"/>
          </p:cNvSpPr>
          <p:nvPr>
            <p:ph idx="1"/>
          </p:nvPr>
        </p:nvSpPr>
        <p:spPr/>
        <p:txBody>
          <a:bodyPr>
            <a:normAutofit fontScale="70000" lnSpcReduction="20000"/>
          </a:bodyPr>
          <a:lstStyle/>
          <a:p>
            <a:r>
              <a:rPr lang="en-US" b="1" dirty="0" smtClean="0">
                <a:solidFill>
                  <a:srgbClr val="1D02BE"/>
                </a:solidFill>
              </a:rPr>
              <a:t>INITIAL CONDITIONS: ct=0; </a:t>
            </a:r>
            <a:r>
              <a:rPr lang="en-US" b="1" dirty="0" err="1" smtClean="0">
                <a:solidFill>
                  <a:srgbClr val="1D02BE"/>
                </a:solidFill>
              </a:rPr>
              <a:t>Instant:ΔT</a:t>
            </a:r>
            <a:endParaRPr lang="fr-FR" dirty="0" smtClean="0">
              <a:solidFill>
                <a:srgbClr val="1D02BE"/>
              </a:solidFill>
            </a:endParaRPr>
          </a:p>
          <a:p>
            <a:r>
              <a:rPr lang="en-US" b="1" dirty="0" smtClean="0">
                <a:solidFill>
                  <a:srgbClr val="1D02BE"/>
                </a:solidFill>
              </a:rPr>
              <a:t>         U(r, ct=0) = </a:t>
            </a:r>
            <a:r>
              <a:rPr lang="en-US" b="1" dirty="0" err="1" smtClean="0">
                <a:solidFill>
                  <a:srgbClr val="1D02BE"/>
                </a:solidFill>
              </a:rPr>
              <a:t>αΔTr</a:t>
            </a:r>
            <a:r>
              <a:rPr lang="en-US" b="1" dirty="0" smtClean="0">
                <a:solidFill>
                  <a:srgbClr val="1D02BE"/>
                </a:solidFill>
              </a:rPr>
              <a:t> ; </a:t>
            </a:r>
            <a:r>
              <a:rPr lang="fr-FR" b="1" dirty="0" smtClean="0">
                <a:solidFill>
                  <a:srgbClr val="1D02BE"/>
                </a:solidFill>
              </a:rPr>
              <a:t>α</a:t>
            </a:r>
            <a:r>
              <a:rPr lang="en-US" b="1" dirty="0" smtClean="0">
                <a:solidFill>
                  <a:srgbClr val="1D02BE"/>
                </a:solidFill>
              </a:rPr>
              <a:t>, being the linear coefficient of thermal</a:t>
            </a:r>
            <a:endParaRPr lang="fr-FR" dirty="0" smtClean="0">
              <a:solidFill>
                <a:srgbClr val="1D02BE"/>
              </a:solidFill>
            </a:endParaRPr>
          </a:p>
          <a:p>
            <a:r>
              <a:rPr lang="en-US" b="1" dirty="0" smtClean="0">
                <a:solidFill>
                  <a:srgbClr val="1D02BE"/>
                </a:solidFill>
              </a:rPr>
              <a:t>         expansion</a:t>
            </a:r>
            <a:endParaRPr lang="fr-FR" dirty="0" smtClean="0">
              <a:solidFill>
                <a:srgbClr val="1D02BE"/>
              </a:solidFill>
            </a:endParaRPr>
          </a:p>
          <a:p>
            <a:r>
              <a:rPr lang="en-US" b="1" dirty="0" smtClean="0">
                <a:solidFill>
                  <a:srgbClr val="1D02BE"/>
                </a:solidFill>
              </a:rPr>
              <a:t>         </a:t>
            </a:r>
            <a:r>
              <a:rPr lang="fr-FR" b="1" dirty="0" err="1" smtClean="0">
                <a:solidFill>
                  <a:srgbClr val="1D02BE"/>
                </a:solidFill>
              </a:rPr>
              <a:t>dU</a:t>
            </a:r>
            <a:r>
              <a:rPr lang="fr-FR" b="1" dirty="0" smtClean="0">
                <a:solidFill>
                  <a:srgbClr val="1D02BE"/>
                </a:solidFill>
              </a:rPr>
              <a:t>/</a:t>
            </a:r>
            <a:r>
              <a:rPr lang="fr-FR" b="1" dirty="0" err="1" smtClean="0">
                <a:solidFill>
                  <a:srgbClr val="1D02BE"/>
                </a:solidFill>
              </a:rPr>
              <a:t>dt</a:t>
            </a:r>
            <a:r>
              <a:rPr lang="fr-FR" b="1" dirty="0" smtClean="0">
                <a:solidFill>
                  <a:srgbClr val="1D02BE"/>
                </a:solidFill>
              </a:rPr>
              <a:t> = 0</a:t>
            </a:r>
            <a:endParaRPr lang="fr-FR" dirty="0" smtClean="0">
              <a:solidFill>
                <a:srgbClr val="1D02BE"/>
              </a:solidFill>
            </a:endParaRPr>
          </a:p>
          <a:p>
            <a:r>
              <a:rPr lang="en-US" b="1" dirty="0" smtClean="0">
                <a:solidFill>
                  <a:srgbClr val="1D02BE"/>
                </a:solidFill>
              </a:rPr>
              <a:t>        </a:t>
            </a:r>
            <a:r>
              <a:rPr lang="fr-FR" b="1" dirty="0" smtClean="0">
                <a:solidFill>
                  <a:srgbClr val="1D02BE"/>
                </a:solidFill>
              </a:rPr>
              <a:t>σ </a:t>
            </a:r>
            <a:r>
              <a:rPr lang="en-US" b="1" baseline="-25000" dirty="0" smtClean="0">
                <a:solidFill>
                  <a:srgbClr val="1D02BE"/>
                </a:solidFill>
              </a:rPr>
              <a:t>r</a:t>
            </a:r>
            <a:r>
              <a:rPr lang="en-US" b="1" dirty="0" smtClean="0">
                <a:solidFill>
                  <a:srgbClr val="1D02BE"/>
                </a:solidFill>
              </a:rPr>
              <a:t>(r, 0) =</a:t>
            </a:r>
            <a:r>
              <a:rPr lang="fr-FR" b="1" dirty="0" err="1" smtClean="0">
                <a:solidFill>
                  <a:srgbClr val="1D02BE"/>
                </a:solidFill>
              </a:rPr>
              <a:t>σ</a:t>
            </a:r>
            <a:r>
              <a:rPr lang="fr-FR" b="1" baseline="-25000" dirty="0" err="1" smtClean="0">
                <a:solidFill>
                  <a:srgbClr val="1D02BE"/>
                </a:solidFill>
              </a:rPr>
              <a:t>ϕ</a:t>
            </a:r>
            <a:r>
              <a:rPr lang="en-US" b="1" dirty="0" smtClean="0">
                <a:solidFill>
                  <a:srgbClr val="1D02BE"/>
                </a:solidFill>
              </a:rPr>
              <a:t> (r,0) = 3E</a:t>
            </a:r>
            <a:r>
              <a:rPr lang="fr-FR" b="1" dirty="0" err="1" smtClean="0">
                <a:solidFill>
                  <a:srgbClr val="1D02BE"/>
                </a:solidFill>
              </a:rPr>
              <a:t>σΔ</a:t>
            </a:r>
            <a:r>
              <a:rPr lang="en-US" b="1" dirty="0" smtClean="0">
                <a:solidFill>
                  <a:srgbClr val="1D02BE"/>
                </a:solidFill>
              </a:rPr>
              <a:t>T</a:t>
            </a:r>
            <a:endParaRPr lang="fr-FR" dirty="0" smtClean="0">
              <a:solidFill>
                <a:srgbClr val="1D02BE"/>
              </a:solidFill>
            </a:endParaRPr>
          </a:p>
          <a:p>
            <a:r>
              <a:rPr lang="en-US" b="1" dirty="0" smtClean="0">
                <a:solidFill>
                  <a:srgbClr val="1D02BE"/>
                </a:solidFill>
              </a:rPr>
              <a:t>Boundary conditions :</a:t>
            </a:r>
            <a:endParaRPr lang="fr-FR" dirty="0" smtClean="0">
              <a:solidFill>
                <a:srgbClr val="1D02BE"/>
              </a:solidFill>
            </a:endParaRPr>
          </a:p>
          <a:p>
            <a:pPr lvl="0"/>
            <a:r>
              <a:rPr lang="en-US" b="1" dirty="0" smtClean="0">
                <a:solidFill>
                  <a:srgbClr val="1D02BE"/>
                </a:solidFill>
              </a:rPr>
              <a:t>Free outside the surface; </a:t>
            </a:r>
            <a:r>
              <a:rPr lang="en-US" b="1" dirty="0" err="1" smtClean="0">
                <a:solidFill>
                  <a:srgbClr val="1D02BE"/>
                </a:solidFill>
              </a:rPr>
              <a:t>σ</a:t>
            </a:r>
            <a:r>
              <a:rPr lang="en-US" b="1" baseline="-25000" dirty="0" err="1" smtClean="0">
                <a:solidFill>
                  <a:srgbClr val="1D02BE"/>
                </a:solidFill>
              </a:rPr>
              <a:t>r</a:t>
            </a:r>
            <a:r>
              <a:rPr lang="en-US" b="1" baseline="-25000" dirty="0" smtClean="0">
                <a:solidFill>
                  <a:srgbClr val="1D02BE"/>
                </a:solidFill>
              </a:rPr>
              <a:t> </a:t>
            </a:r>
            <a:r>
              <a:rPr lang="en-US" b="1" dirty="0" smtClean="0">
                <a:solidFill>
                  <a:srgbClr val="1D02BE"/>
                </a:solidFill>
              </a:rPr>
              <a:t>(R, ct) =0</a:t>
            </a:r>
            <a:endParaRPr lang="fr-FR" dirty="0" smtClean="0">
              <a:solidFill>
                <a:srgbClr val="1D02BE"/>
              </a:solidFill>
            </a:endParaRPr>
          </a:p>
          <a:p>
            <a:pPr lvl="0"/>
            <a:r>
              <a:rPr lang="en-US" b="1" dirty="0" smtClean="0">
                <a:solidFill>
                  <a:srgbClr val="1D02BE"/>
                </a:solidFill>
              </a:rPr>
              <a:t>At center: U(0, ct) =0</a:t>
            </a:r>
            <a:endParaRPr lang="fr-FR" dirty="0" smtClean="0">
              <a:solidFill>
                <a:srgbClr val="1D02BE"/>
              </a:solidFill>
            </a:endParaRPr>
          </a:p>
          <a:p>
            <a:r>
              <a:rPr lang="en-US" b="1" dirty="0" smtClean="0">
                <a:solidFill>
                  <a:srgbClr val="1D02BE"/>
                </a:solidFill>
              </a:rPr>
              <a:t>                  ∂u/∂t (0, ct) =0</a:t>
            </a:r>
            <a:endParaRPr lang="fr-FR" dirty="0" smtClean="0">
              <a:solidFill>
                <a:srgbClr val="1D02BE"/>
              </a:solidFill>
            </a:endParaRPr>
          </a:p>
          <a:p>
            <a:r>
              <a:rPr lang="en-US" b="1" dirty="0" smtClean="0">
                <a:solidFill>
                  <a:srgbClr val="1D02BE"/>
                </a:solidFill>
              </a:rPr>
              <a:t>The solutions can be written down in closed form:</a:t>
            </a:r>
            <a:endParaRPr lang="fr-FR" dirty="0" smtClean="0">
              <a:solidFill>
                <a:srgbClr val="1D02BE"/>
              </a:solidFill>
            </a:endParaRPr>
          </a:p>
          <a:p>
            <a:r>
              <a:rPr lang="en-US" b="1" dirty="0" smtClean="0">
                <a:solidFill>
                  <a:srgbClr val="1D02BE"/>
                </a:solidFill>
              </a:rPr>
              <a:t>Consider U(r, ct); </a:t>
            </a:r>
            <a:r>
              <a:rPr lang="en-US" b="1" dirty="0" err="1" smtClean="0">
                <a:solidFill>
                  <a:srgbClr val="1D02BE"/>
                </a:solidFill>
              </a:rPr>
              <a:t>σ</a:t>
            </a:r>
            <a:r>
              <a:rPr lang="en-US" b="1" baseline="-25000" dirty="0" err="1" smtClean="0">
                <a:solidFill>
                  <a:srgbClr val="1D02BE"/>
                </a:solidFill>
              </a:rPr>
              <a:t>r</a:t>
            </a:r>
            <a:r>
              <a:rPr lang="en-US" b="1" dirty="0" smtClean="0">
                <a:solidFill>
                  <a:srgbClr val="1D02BE"/>
                </a:solidFill>
              </a:rPr>
              <a:t>(r, ct) ; </a:t>
            </a:r>
            <a:r>
              <a:rPr lang="en-US" b="1" dirty="0" err="1" smtClean="0">
                <a:solidFill>
                  <a:srgbClr val="1D02BE"/>
                </a:solidFill>
              </a:rPr>
              <a:t>σ</a:t>
            </a:r>
            <a:r>
              <a:rPr lang="en-US" b="1" baseline="-25000" dirty="0" err="1" smtClean="0">
                <a:solidFill>
                  <a:srgbClr val="1D02BE"/>
                </a:solidFill>
              </a:rPr>
              <a:t>ϕ</a:t>
            </a:r>
            <a:r>
              <a:rPr lang="en-US" b="1" dirty="0" smtClean="0">
                <a:solidFill>
                  <a:srgbClr val="1D02BE"/>
                </a:solidFill>
              </a:rPr>
              <a:t> (r, ct) for  0&lt;ct &lt; R and 0&lt;r&lt;R</a:t>
            </a:r>
            <a:endParaRPr lang="fr-FR" dirty="0" smtClean="0">
              <a:solidFill>
                <a:srgbClr val="1D02BE"/>
              </a:solidFill>
            </a:endParaRPr>
          </a:p>
          <a:p>
            <a:pPr>
              <a:buNone/>
            </a:pPr>
            <a:r>
              <a:rPr lang="en-US" b="1" dirty="0" smtClean="0">
                <a:solidFill>
                  <a:srgbClr val="1D02BE"/>
                </a:solidFill>
              </a:rPr>
              <a:t>Some results for R&lt;ct&lt;3R/2  and   0&lt;r&lt;R/2</a:t>
            </a:r>
            <a:endParaRPr lang="fr-FR" dirty="0" smtClean="0">
              <a:solidFill>
                <a:srgbClr val="1D02BE"/>
              </a:solidFill>
            </a:endParaRPr>
          </a:p>
          <a:p>
            <a:pPr lvl="0">
              <a:buNone/>
            </a:pPr>
            <a:r>
              <a:rPr lang="en-US" b="1" dirty="0" smtClean="0">
                <a:solidFill>
                  <a:srgbClr val="1D02BE"/>
                </a:solidFill>
              </a:rPr>
              <a:t>                  </a:t>
            </a:r>
            <a:endParaRPr lang="fr-FR" dirty="0" smtClean="0">
              <a:solidFill>
                <a:srgbClr val="1D02BE"/>
              </a:solidFill>
            </a:endParaRPr>
          </a:p>
          <a:p>
            <a:pPr>
              <a:buNone/>
            </a:pPr>
            <a:endParaRPr lang="fr-FR" dirty="0">
              <a:solidFill>
                <a:srgbClr val="1D02BE"/>
              </a:solidFill>
            </a:endParaRPr>
          </a:p>
        </p:txBody>
      </p:sp>
      <p:sp>
        <p:nvSpPr>
          <p:cNvPr id="4" name="Espace réservé du pied de page 3"/>
          <p:cNvSpPr>
            <a:spLocks noGrp="1"/>
          </p:cNvSpPr>
          <p:nvPr>
            <p:ph type="ftr" sz="quarter" idx="11"/>
          </p:nvPr>
        </p:nvSpPr>
        <p:spPr/>
        <p:txBody>
          <a:bodyPr/>
          <a:lstStyle/>
          <a:p>
            <a:r>
              <a:rPr lang="fr-FR" smtClean="0"/>
              <a:t>P.Sievers/POSIPOL2012/Zeuthen</a:t>
            </a:r>
            <a:endParaRPr lang="fr-FR"/>
          </a:p>
        </p:txBody>
      </p:sp>
      <p:sp>
        <p:nvSpPr>
          <p:cNvPr id="5" name="Espace réservé du numéro de diapositive 4"/>
          <p:cNvSpPr>
            <a:spLocks noGrp="1"/>
          </p:cNvSpPr>
          <p:nvPr>
            <p:ph type="sldNum" sz="quarter" idx="12"/>
          </p:nvPr>
        </p:nvSpPr>
        <p:spPr/>
        <p:txBody>
          <a:bodyPr/>
          <a:lstStyle/>
          <a:p>
            <a:fld id="{3345A794-DBAE-478F-9AB9-F3D5F8A160D9}" type="slidenum">
              <a:rPr lang="fr-FR" smtClean="0"/>
              <a:pPr/>
              <a:t>21</a:t>
            </a:fld>
            <a:endParaRPr lang="fr-FR"/>
          </a:p>
        </p:txBody>
      </p:sp>
    </p:spTree>
    <p:extLst>
      <p:ext uri="{BB962C8B-B14F-4D97-AF65-F5344CB8AC3E}">
        <p14:creationId xmlns="" xmlns:p14="http://schemas.microsoft.com/office/powerpoint/2010/main" val="24971950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style>
          <a:lnRef idx="1">
            <a:schemeClr val="accent4"/>
          </a:lnRef>
          <a:fillRef idx="3">
            <a:schemeClr val="accent4"/>
          </a:fillRef>
          <a:effectRef idx="2">
            <a:schemeClr val="accent4"/>
          </a:effectRef>
          <a:fontRef idx="minor">
            <a:schemeClr val="lt1"/>
          </a:fontRef>
        </p:style>
        <p:txBody>
          <a:bodyPr>
            <a:normAutofit/>
          </a:bodyPr>
          <a:lstStyle/>
          <a:p>
            <a:r>
              <a:rPr lang="en-US" sz="2800" b="1" dirty="0" smtClean="0"/>
              <a:t>GRANULAR VS COMPACT POSITRON CONVERTERS…</a:t>
            </a:r>
            <a:endParaRPr lang="fr-FR" sz="2800" b="1" dirty="0"/>
          </a:p>
        </p:txBody>
      </p:sp>
      <p:sp>
        <p:nvSpPr>
          <p:cNvPr id="3" name="Espace réservé du contenu 2"/>
          <p:cNvSpPr>
            <a:spLocks noGrp="1"/>
          </p:cNvSpPr>
          <p:nvPr>
            <p:ph idx="1"/>
          </p:nvPr>
        </p:nvSpPr>
        <p:spPr/>
        <p:txBody>
          <a:bodyPr>
            <a:normAutofit/>
          </a:bodyPr>
          <a:lstStyle/>
          <a:p>
            <a:r>
              <a:rPr lang="en-US" sz="2000" b="1" dirty="0" smtClean="0">
                <a:solidFill>
                  <a:srgbClr val="C00000"/>
                </a:solidFill>
              </a:rPr>
              <a:t>DISPLACEMENT: U</a:t>
            </a:r>
          </a:p>
          <a:p>
            <a:endParaRPr lang="fr-FR" sz="2000" b="1" dirty="0">
              <a:solidFill>
                <a:srgbClr val="C00000"/>
              </a:solidFill>
            </a:endParaRPr>
          </a:p>
        </p:txBody>
      </p:sp>
      <p:sp>
        <p:nvSpPr>
          <p:cNvPr id="4" name="Espace réservé du pied de page 3"/>
          <p:cNvSpPr>
            <a:spLocks noGrp="1"/>
          </p:cNvSpPr>
          <p:nvPr>
            <p:ph type="ftr" sz="quarter" idx="11"/>
          </p:nvPr>
        </p:nvSpPr>
        <p:spPr/>
        <p:txBody>
          <a:bodyPr/>
          <a:lstStyle/>
          <a:p>
            <a:r>
              <a:rPr lang="fr-FR" smtClean="0"/>
              <a:t>P.Sievers/POSIPOL2012/Zeuthen</a:t>
            </a:r>
            <a:endParaRPr lang="fr-FR"/>
          </a:p>
        </p:txBody>
      </p:sp>
      <p:sp>
        <p:nvSpPr>
          <p:cNvPr id="5" name="Espace réservé du numéro de diapositive 4"/>
          <p:cNvSpPr>
            <a:spLocks noGrp="1"/>
          </p:cNvSpPr>
          <p:nvPr>
            <p:ph type="sldNum" sz="quarter" idx="12"/>
          </p:nvPr>
        </p:nvSpPr>
        <p:spPr/>
        <p:txBody>
          <a:bodyPr/>
          <a:lstStyle/>
          <a:p>
            <a:fld id="{3345A794-DBAE-478F-9AB9-F3D5F8A160D9}" type="slidenum">
              <a:rPr lang="fr-FR" smtClean="0"/>
              <a:pPr/>
              <a:t>22</a:t>
            </a:fld>
            <a:endParaRPr lang="fr-FR"/>
          </a:p>
        </p:txBody>
      </p:sp>
      <p:pic>
        <p:nvPicPr>
          <p:cNvPr id="1026" name="Picture 2" descr="C:\Users\chehab\AppData\Roaming\Cyrusoft\Mulberry\Temporary Files\View Attachments\STRESS 3.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860032" y="1988840"/>
            <a:ext cx="3312368" cy="4248472"/>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40593017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style>
          <a:lnRef idx="1">
            <a:schemeClr val="accent4"/>
          </a:lnRef>
          <a:fillRef idx="3">
            <a:schemeClr val="accent4"/>
          </a:fillRef>
          <a:effectRef idx="2">
            <a:schemeClr val="accent4"/>
          </a:effectRef>
          <a:fontRef idx="minor">
            <a:schemeClr val="lt1"/>
          </a:fontRef>
        </p:style>
        <p:txBody>
          <a:bodyPr>
            <a:normAutofit/>
          </a:bodyPr>
          <a:lstStyle/>
          <a:p>
            <a:r>
              <a:rPr lang="en-US" sz="2800" b="1" dirty="0" smtClean="0"/>
              <a:t>GRANULAR VS COMPACT GRANULAR CONVERTERS…</a:t>
            </a:r>
            <a:endParaRPr lang="fr-FR" sz="2800" b="1" dirty="0"/>
          </a:p>
        </p:txBody>
      </p:sp>
      <p:sp>
        <p:nvSpPr>
          <p:cNvPr id="3" name="Espace réservé du contenu 2"/>
          <p:cNvSpPr>
            <a:spLocks noGrp="1"/>
          </p:cNvSpPr>
          <p:nvPr>
            <p:ph idx="1"/>
          </p:nvPr>
        </p:nvSpPr>
        <p:spPr/>
        <p:txBody>
          <a:bodyPr>
            <a:normAutofit/>
          </a:bodyPr>
          <a:lstStyle/>
          <a:p>
            <a:r>
              <a:rPr lang="en-US" sz="2000" b="1" dirty="0" smtClean="0">
                <a:solidFill>
                  <a:srgbClr val="C00000"/>
                </a:solidFill>
              </a:rPr>
              <a:t>RADIAL STRESS : </a:t>
            </a:r>
            <a:r>
              <a:rPr lang="el-GR" sz="2000" b="1" dirty="0" smtClean="0">
                <a:solidFill>
                  <a:srgbClr val="C00000"/>
                </a:solidFill>
              </a:rPr>
              <a:t>σ</a:t>
            </a:r>
            <a:r>
              <a:rPr lang="en-US" sz="2000" b="1" baseline="-25000" dirty="0" smtClean="0">
                <a:solidFill>
                  <a:srgbClr val="C00000"/>
                </a:solidFill>
              </a:rPr>
              <a:t>r</a:t>
            </a:r>
            <a:r>
              <a:rPr lang="en-US" sz="2000" b="1" dirty="0" smtClean="0">
                <a:solidFill>
                  <a:srgbClr val="C00000"/>
                </a:solidFill>
              </a:rPr>
              <a:t> (r, </a:t>
            </a:r>
            <a:r>
              <a:rPr lang="en-US" sz="2000" b="1" dirty="0" err="1" smtClean="0">
                <a:solidFill>
                  <a:srgbClr val="C00000"/>
                </a:solidFill>
              </a:rPr>
              <a:t>ct</a:t>
            </a:r>
            <a:r>
              <a:rPr lang="en-US" sz="2000" b="1" dirty="0" smtClean="0">
                <a:solidFill>
                  <a:srgbClr val="C00000"/>
                </a:solidFill>
              </a:rPr>
              <a:t>)</a:t>
            </a:r>
          </a:p>
          <a:p>
            <a:r>
              <a:rPr lang="en-US" sz="2000" b="1" dirty="0" smtClean="0">
                <a:solidFill>
                  <a:srgbClr val="C00000"/>
                </a:solidFill>
              </a:rPr>
              <a:t>AZIMUTHAL STRESS: </a:t>
            </a:r>
            <a:r>
              <a:rPr lang="el-GR" sz="2000" b="1" dirty="0" smtClean="0">
                <a:solidFill>
                  <a:srgbClr val="C00000"/>
                </a:solidFill>
              </a:rPr>
              <a:t>σ</a:t>
            </a:r>
            <a:r>
              <a:rPr lang="el-GR" sz="2000" b="1" baseline="-25000" dirty="0" smtClean="0">
                <a:solidFill>
                  <a:srgbClr val="C00000"/>
                </a:solidFill>
              </a:rPr>
              <a:t>ϕ</a:t>
            </a:r>
            <a:r>
              <a:rPr lang="en-US" sz="2000" b="1" baseline="-25000" dirty="0" smtClean="0">
                <a:solidFill>
                  <a:srgbClr val="C00000"/>
                </a:solidFill>
              </a:rPr>
              <a:t>  </a:t>
            </a:r>
            <a:r>
              <a:rPr lang="en-US" sz="2000" b="1" dirty="0" smtClean="0">
                <a:solidFill>
                  <a:srgbClr val="C00000"/>
                </a:solidFill>
              </a:rPr>
              <a:t> (r, </a:t>
            </a:r>
            <a:r>
              <a:rPr lang="en-US" sz="2000" b="1" dirty="0" err="1" smtClean="0">
                <a:solidFill>
                  <a:srgbClr val="C00000"/>
                </a:solidFill>
              </a:rPr>
              <a:t>ct</a:t>
            </a:r>
            <a:r>
              <a:rPr lang="en-US" sz="2000" b="1" dirty="0" smtClean="0">
                <a:solidFill>
                  <a:srgbClr val="C00000"/>
                </a:solidFill>
              </a:rPr>
              <a:t>)</a:t>
            </a:r>
            <a:endParaRPr lang="en-US" sz="2000" b="1" baseline="-25000" dirty="0" smtClean="0">
              <a:solidFill>
                <a:srgbClr val="C00000"/>
              </a:solidFill>
            </a:endParaRPr>
          </a:p>
          <a:p>
            <a:r>
              <a:rPr lang="en-US" sz="2000" b="1" baseline="-25000" dirty="0" smtClean="0">
                <a:solidFill>
                  <a:srgbClr val="C00000"/>
                </a:solidFill>
              </a:rPr>
              <a:t> </a:t>
            </a:r>
            <a:endParaRPr lang="fr-FR" sz="2000" b="1" baseline="-25000" dirty="0">
              <a:solidFill>
                <a:srgbClr val="C00000"/>
              </a:solidFill>
            </a:endParaRPr>
          </a:p>
        </p:txBody>
      </p:sp>
      <p:sp>
        <p:nvSpPr>
          <p:cNvPr id="4" name="Espace réservé du pied de page 3"/>
          <p:cNvSpPr>
            <a:spLocks noGrp="1"/>
          </p:cNvSpPr>
          <p:nvPr>
            <p:ph type="ftr" sz="quarter" idx="11"/>
          </p:nvPr>
        </p:nvSpPr>
        <p:spPr/>
        <p:txBody>
          <a:bodyPr/>
          <a:lstStyle/>
          <a:p>
            <a:r>
              <a:rPr lang="fr-FR" smtClean="0"/>
              <a:t>P.Sievers/POSIPOL2012/Zeuthen</a:t>
            </a:r>
            <a:endParaRPr lang="fr-FR"/>
          </a:p>
        </p:txBody>
      </p:sp>
      <p:sp>
        <p:nvSpPr>
          <p:cNvPr id="5" name="Espace réservé du numéro de diapositive 4"/>
          <p:cNvSpPr>
            <a:spLocks noGrp="1"/>
          </p:cNvSpPr>
          <p:nvPr>
            <p:ph type="sldNum" sz="quarter" idx="12"/>
          </p:nvPr>
        </p:nvSpPr>
        <p:spPr/>
        <p:txBody>
          <a:bodyPr/>
          <a:lstStyle/>
          <a:p>
            <a:fld id="{3345A794-DBAE-478F-9AB9-F3D5F8A160D9}" type="slidenum">
              <a:rPr lang="fr-FR" smtClean="0"/>
              <a:pPr/>
              <a:t>23</a:t>
            </a:fld>
            <a:endParaRPr lang="fr-FR"/>
          </a:p>
        </p:txBody>
      </p:sp>
      <p:pic>
        <p:nvPicPr>
          <p:cNvPr id="4098" name="Picture 2" descr="C:\Users\chehab\AppData\Roaming\Cyrusoft\Mulberry\Temporary Files\View Attachments\STRESS 412.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427984" y="1772816"/>
            <a:ext cx="3672407" cy="4248472"/>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6646400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style>
          <a:lnRef idx="1">
            <a:schemeClr val="accent4"/>
          </a:lnRef>
          <a:fillRef idx="3">
            <a:schemeClr val="accent4"/>
          </a:fillRef>
          <a:effectRef idx="2">
            <a:schemeClr val="accent4"/>
          </a:effectRef>
          <a:fontRef idx="minor">
            <a:schemeClr val="lt1"/>
          </a:fontRef>
        </p:style>
        <p:txBody>
          <a:bodyPr>
            <a:normAutofit/>
          </a:bodyPr>
          <a:lstStyle/>
          <a:p>
            <a:r>
              <a:rPr lang="en-US" sz="2800" b="1" dirty="0" smtClean="0"/>
              <a:t>GRANULAR VS COMPACT POSITRON CONVERTERS…</a:t>
            </a:r>
            <a:endParaRPr lang="fr-FR" sz="2800" b="1" dirty="0"/>
          </a:p>
        </p:txBody>
      </p:sp>
      <p:sp>
        <p:nvSpPr>
          <p:cNvPr id="3" name="Espace réservé du contenu 2"/>
          <p:cNvSpPr>
            <a:spLocks noGrp="1"/>
          </p:cNvSpPr>
          <p:nvPr>
            <p:ph idx="1"/>
          </p:nvPr>
        </p:nvSpPr>
        <p:spPr/>
        <p:txBody>
          <a:bodyPr>
            <a:normAutofit/>
          </a:bodyPr>
          <a:lstStyle/>
          <a:p>
            <a:r>
              <a:rPr lang="en-US" sz="2000" b="1" dirty="0" smtClean="0">
                <a:solidFill>
                  <a:srgbClr val="C00000"/>
                </a:solidFill>
              </a:rPr>
              <a:t>AZIMUTHAL STRESS: </a:t>
            </a:r>
            <a:r>
              <a:rPr lang="el-GR" sz="2000" b="1" dirty="0" smtClean="0">
                <a:solidFill>
                  <a:srgbClr val="C00000"/>
                </a:solidFill>
              </a:rPr>
              <a:t>σ</a:t>
            </a:r>
            <a:r>
              <a:rPr lang="el-GR" sz="2000" b="1" baseline="-25000" dirty="0" smtClean="0">
                <a:solidFill>
                  <a:srgbClr val="C00000"/>
                </a:solidFill>
              </a:rPr>
              <a:t>ϕ</a:t>
            </a:r>
            <a:r>
              <a:rPr lang="en-US" sz="2000" b="1" baseline="-25000" dirty="0" smtClean="0">
                <a:solidFill>
                  <a:srgbClr val="C00000"/>
                </a:solidFill>
              </a:rPr>
              <a:t> </a:t>
            </a:r>
            <a:r>
              <a:rPr lang="en-US" sz="2000" b="1" dirty="0" smtClean="0">
                <a:solidFill>
                  <a:srgbClr val="C00000"/>
                </a:solidFill>
              </a:rPr>
              <a:t> (r, </a:t>
            </a:r>
            <a:r>
              <a:rPr lang="en-US" sz="2000" b="1" dirty="0" err="1" smtClean="0">
                <a:solidFill>
                  <a:srgbClr val="C00000"/>
                </a:solidFill>
              </a:rPr>
              <a:t>ct</a:t>
            </a:r>
            <a:r>
              <a:rPr lang="en-US" sz="2000" b="1" dirty="0" smtClean="0">
                <a:solidFill>
                  <a:srgbClr val="C00000"/>
                </a:solidFill>
              </a:rPr>
              <a:t>)</a:t>
            </a:r>
          </a:p>
          <a:p>
            <a:r>
              <a:rPr lang="en-US" sz="2000" b="1" baseline="-25000" dirty="0" smtClean="0">
                <a:solidFill>
                  <a:srgbClr val="C00000"/>
                </a:solidFill>
              </a:rPr>
              <a:t> </a:t>
            </a:r>
            <a:endParaRPr lang="fr-FR" sz="2000" b="1" baseline="-25000" dirty="0">
              <a:solidFill>
                <a:srgbClr val="C00000"/>
              </a:solidFill>
            </a:endParaRPr>
          </a:p>
        </p:txBody>
      </p:sp>
      <p:sp>
        <p:nvSpPr>
          <p:cNvPr id="4" name="Espace réservé du pied de page 3"/>
          <p:cNvSpPr>
            <a:spLocks noGrp="1"/>
          </p:cNvSpPr>
          <p:nvPr>
            <p:ph type="ftr" sz="quarter" idx="11"/>
          </p:nvPr>
        </p:nvSpPr>
        <p:spPr/>
        <p:txBody>
          <a:bodyPr/>
          <a:lstStyle/>
          <a:p>
            <a:r>
              <a:rPr lang="fr-FR" smtClean="0"/>
              <a:t>P.Sievers/POSIPOL2012/Zeuthen</a:t>
            </a:r>
            <a:endParaRPr lang="fr-FR"/>
          </a:p>
        </p:txBody>
      </p:sp>
      <p:sp>
        <p:nvSpPr>
          <p:cNvPr id="5" name="Espace réservé du numéro de diapositive 4"/>
          <p:cNvSpPr>
            <a:spLocks noGrp="1"/>
          </p:cNvSpPr>
          <p:nvPr>
            <p:ph type="sldNum" sz="quarter" idx="12"/>
          </p:nvPr>
        </p:nvSpPr>
        <p:spPr/>
        <p:txBody>
          <a:bodyPr/>
          <a:lstStyle/>
          <a:p>
            <a:fld id="{3345A794-DBAE-478F-9AB9-F3D5F8A160D9}" type="slidenum">
              <a:rPr lang="fr-FR" smtClean="0"/>
              <a:pPr/>
              <a:t>24</a:t>
            </a:fld>
            <a:endParaRPr lang="fr-FR"/>
          </a:p>
        </p:txBody>
      </p:sp>
      <p:pic>
        <p:nvPicPr>
          <p:cNvPr id="2050" name="Picture 2" descr="C:\Users\chehab\AppData\Roaming\Cyrusoft\Mulberry\Temporary Files\View Attachments\STRESS 5.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644008" y="2060848"/>
            <a:ext cx="3744416" cy="4248472"/>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2192640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style>
          <a:lnRef idx="1">
            <a:schemeClr val="accent4"/>
          </a:lnRef>
          <a:fillRef idx="3">
            <a:schemeClr val="accent4"/>
          </a:fillRef>
          <a:effectRef idx="2">
            <a:schemeClr val="accent4"/>
          </a:effectRef>
          <a:fontRef idx="minor">
            <a:schemeClr val="lt1"/>
          </a:fontRef>
        </p:style>
        <p:txBody>
          <a:bodyPr>
            <a:normAutofit/>
          </a:bodyPr>
          <a:lstStyle/>
          <a:p>
            <a:r>
              <a:rPr lang="en-US" sz="2800" b="1" dirty="0" smtClean="0"/>
              <a:t>GRANULAR VS COMPACT POSITRON CONVERTERS…</a:t>
            </a:r>
            <a:endParaRPr lang="fr-FR" sz="2800" b="1" dirty="0"/>
          </a:p>
        </p:txBody>
      </p:sp>
      <p:sp>
        <p:nvSpPr>
          <p:cNvPr id="3" name="Espace réservé du contenu 2"/>
          <p:cNvSpPr>
            <a:spLocks noGrp="1"/>
          </p:cNvSpPr>
          <p:nvPr>
            <p:ph idx="1"/>
          </p:nvPr>
        </p:nvSpPr>
        <p:spPr/>
        <p:txBody>
          <a:bodyPr>
            <a:normAutofit/>
          </a:bodyPr>
          <a:lstStyle/>
          <a:p>
            <a:r>
              <a:rPr lang="en-US" sz="2000" b="1" dirty="0" smtClean="0">
                <a:solidFill>
                  <a:srgbClr val="C00000"/>
                </a:solidFill>
              </a:rPr>
              <a:t>AZIMUTHAL AND RADIAL STRESSES</a:t>
            </a:r>
          </a:p>
          <a:p>
            <a:r>
              <a:rPr lang="el-GR" sz="1800" b="1" dirty="0" smtClean="0">
                <a:solidFill>
                  <a:srgbClr val="1D02BE"/>
                </a:solidFill>
              </a:rPr>
              <a:t>σ</a:t>
            </a:r>
            <a:r>
              <a:rPr lang="el-GR" sz="1800" b="1" baseline="-25000" dirty="0" smtClean="0">
                <a:solidFill>
                  <a:srgbClr val="1D02BE"/>
                </a:solidFill>
              </a:rPr>
              <a:t>ϕ</a:t>
            </a:r>
            <a:r>
              <a:rPr lang="en-US" sz="1800" b="1" baseline="-25000" dirty="0" smtClean="0">
                <a:solidFill>
                  <a:srgbClr val="1D02BE"/>
                </a:solidFill>
              </a:rPr>
              <a:t>  </a:t>
            </a:r>
            <a:r>
              <a:rPr lang="en-US" sz="1800" b="1" dirty="0" smtClean="0">
                <a:solidFill>
                  <a:srgbClr val="1D02BE"/>
                </a:solidFill>
              </a:rPr>
              <a:t>(R, </a:t>
            </a:r>
            <a:r>
              <a:rPr lang="en-US" sz="1800" b="1" dirty="0" err="1" smtClean="0">
                <a:solidFill>
                  <a:srgbClr val="1D02BE"/>
                </a:solidFill>
              </a:rPr>
              <a:t>ct</a:t>
            </a:r>
            <a:r>
              <a:rPr lang="en-US" sz="1800" b="1" dirty="0" smtClean="0">
                <a:solidFill>
                  <a:srgbClr val="1D02BE"/>
                </a:solidFill>
              </a:rPr>
              <a:t>, ct</a:t>
            </a:r>
            <a:r>
              <a:rPr lang="en-US" sz="1800" b="1" baseline="-25000" dirty="0" smtClean="0">
                <a:solidFill>
                  <a:srgbClr val="1D02BE"/>
                </a:solidFill>
              </a:rPr>
              <a:t>0 </a:t>
            </a:r>
            <a:r>
              <a:rPr lang="en-US" sz="1800" b="1" dirty="0" smtClean="0">
                <a:solidFill>
                  <a:srgbClr val="1D02BE"/>
                </a:solidFill>
              </a:rPr>
              <a:t>) and</a:t>
            </a:r>
          </a:p>
          <a:p>
            <a:r>
              <a:rPr lang="el-GR" sz="1800" b="1" dirty="0">
                <a:solidFill>
                  <a:srgbClr val="1D02BE"/>
                </a:solidFill>
              </a:rPr>
              <a:t>σ</a:t>
            </a:r>
            <a:r>
              <a:rPr lang="en-US" sz="1800" b="1" baseline="-25000" dirty="0" smtClean="0">
                <a:solidFill>
                  <a:srgbClr val="1D02BE"/>
                </a:solidFill>
              </a:rPr>
              <a:t>r  </a:t>
            </a:r>
            <a:r>
              <a:rPr lang="en-US" sz="1800" b="1" dirty="0" smtClean="0">
                <a:solidFill>
                  <a:srgbClr val="1D02BE"/>
                </a:solidFill>
              </a:rPr>
              <a:t> (R/2, </a:t>
            </a:r>
            <a:r>
              <a:rPr lang="en-US" sz="1800" b="1" dirty="0" err="1" smtClean="0">
                <a:solidFill>
                  <a:srgbClr val="1D02BE"/>
                </a:solidFill>
              </a:rPr>
              <a:t>ct</a:t>
            </a:r>
            <a:r>
              <a:rPr lang="en-US" sz="1800" b="1" dirty="0" smtClean="0">
                <a:solidFill>
                  <a:srgbClr val="1D02BE"/>
                </a:solidFill>
              </a:rPr>
              <a:t>, ct</a:t>
            </a:r>
            <a:r>
              <a:rPr lang="en-US" sz="1800" b="1" baseline="-25000" dirty="0" smtClean="0">
                <a:solidFill>
                  <a:srgbClr val="1D02BE"/>
                </a:solidFill>
              </a:rPr>
              <a:t>0 </a:t>
            </a:r>
            <a:r>
              <a:rPr lang="en-US" sz="1800" b="1" dirty="0" smtClean="0">
                <a:solidFill>
                  <a:srgbClr val="1D02BE"/>
                </a:solidFill>
              </a:rPr>
              <a:t>)</a:t>
            </a:r>
            <a:endParaRPr lang="fr-FR" sz="1800" b="1" baseline="-25000" dirty="0">
              <a:solidFill>
                <a:srgbClr val="1D02BE"/>
              </a:solidFill>
            </a:endParaRPr>
          </a:p>
        </p:txBody>
      </p:sp>
      <p:sp>
        <p:nvSpPr>
          <p:cNvPr id="4" name="Espace réservé du pied de page 3"/>
          <p:cNvSpPr>
            <a:spLocks noGrp="1"/>
          </p:cNvSpPr>
          <p:nvPr>
            <p:ph type="ftr" sz="quarter" idx="11"/>
          </p:nvPr>
        </p:nvSpPr>
        <p:spPr/>
        <p:txBody>
          <a:bodyPr/>
          <a:lstStyle/>
          <a:p>
            <a:r>
              <a:rPr lang="fr-FR" smtClean="0"/>
              <a:t>P.Sievers/POSIPOL2012/Zeuthen</a:t>
            </a:r>
            <a:endParaRPr lang="fr-FR"/>
          </a:p>
        </p:txBody>
      </p:sp>
      <p:sp>
        <p:nvSpPr>
          <p:cNvPr id="5" name="Espace réservé du numéro de diapositive 4"/>
          <p:cNvSpPr>
            <a:spLocks noGrp="1"/>
          </p:cNvSpPr>
          <p:nvPr>
            <p:ph type="sldNum" sz="quarter" idx="12"/>
          </p:nvPr>
        </p:nvSpPr>
        <p:spPr/>
        <p:txBody>
          <a:bodyPr/>
          <a:lstStyle/>
          <a:p>
            <a:fld id="{3345A794-DBAE-478F-9AB9-F3D5F8A160D9}" type="slidenum">
              <a:rPr lang="fr-FR" smtClean="0"/>
              <a:pPr/>
              <a:t>25</a:t>
            </a:fld>
            <a:endParaRPr lang="fr-FR"/>
          </a:p>
        </p:txBody>
      </p:sp>
      <p:pic>
        <p:nvPicPr>
          <p:cNvPr id="3074" name="Picture 2" descr="C:\Users\chehab\AppData\Roaming\Cyrusoft\Mulberry\Temporary Files\View Attachments\STRESS 6.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860032" y="1844824"/>
            <a:ext cx="3528391" cy="4248472"/>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8009109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style>
          <a:lnRef idx="1">
            <a:schemeClr val="accent4"/>
          </a:lnRef>
          <a:fillRef idx="3">
            <a:schemeClr val="accent4"/>
          </a:fillRef>
          <a:effectRef idx="2">
            <a:schemeClr val="accent4"/>
          </a:effectRef>
          <a:fontRef idx="minor">
            <a:schemeClr val="lt1"/>
          </a:fontRef>
        </p:style>
        <p:txBody>
          <a:bodyPr>
            <a:normAutofit/>
          </a:bodyPr>
          <a:lstStyle/>
          <a:p>
            <a:r>
              <a:rPr lang="en-US" sz="2800" b="1" dirty="0" smtClean="0"/>
              <a:t>GRANULAR VS COMPACT POSITRON CONVERTERS…</a:t>
            </a:r>
            <a:endParaRPr lang="fr-FR" sz="2800" b="1" dirty="0"/>
          </a:p>
        </p:txBody>
      </p:sp>
      <p:sp>
        <p:nvSpPr>
          <p:cNvPr id="3" name="Espace réservé du contenu 2"/>
          <p:cNvSpPr>
            <a:spLocks noGrp="1"/>
          </p:cNvSpPr>
          <p:nvPr>
            <p:ph idx="1"/>
          </p:nvPr>
        </p:nvSpPr>
        <p:spPr/>
        <p:txBody>
          <a:bodyPr>
            <a:normAutofit/>
          </a:bodyPr>
          <a:lstStyle/>
          <a:p>
            <a:r>
              <a:rPr lang="en-US" sz="2000" b="1" dirty="0" smtClean="0">
                <a:solidFill>
                  <a:srgbClr val="C00000"/>
                </a:solidFill>
              </a:rPr>
              <a:t>SUMMARY AND CONCLUSIONS</a:t>
            </a:r>
          </a:p>
          <a:p>
            <a:r>
              <a:rPr lang="en-US" sz="2000" b="1" dirty="0" smtClean="0">
                <a:solidFill>
                  <a:srgbClr val="C00000"/>
                </a:solidFill>
              </a:rPr>
              <a:t>* </a:t>
            </a:r>
            <a:r>
              <a:rPr lang="en-US" sz="1800" b="1" u="sng" dirty="0" smtClean="0">
                <a:solidFill>
                  <a:srgbClr val="1D02BE"/>
                </a:solidFill>
              </a:rPr>
              <a:t>THE HYBRID POSITRON SOURCE: </a:t>
            </a:r>
            <a:r>
              <a:rPr lang="en-US" sz="1800" b="1" dirty="0" smtClean="0">
                <a:solidFill>
                  <a:srgbClr val="1D02BE"/>
                </a:solidFill>
              </a:rPr>
              <a:t>Using mainly the photons, emitted by high</a:t>
            </a:r>
          </a:p>
          <a:p>
            <a:r>
              <a:rPr lang="en-US" sz="1800" b="1" dirty="0">
                <a:solidFill>
                  <a:srgbClr val="1D02BE"/>
                </a:solidFill>
              </a:rPr>
              <a:t> </a:t>
            </a:r>
            <a:r>
              <a:rPr lang="en-US" sz="1800" b="1" dirty="0" smtClean="0">
                <a:solidFill>
                  <a:srgbClr val="1D02BE"/>
                </a:solidFill>
              </a:rPr>
              <a:t>  energy electrons in an axially oriented crystal, to generate the positrons in a</a:t>
            </a:r>
          </a:p>
          <a:p>
            <a:r>
              <a:rPr lang="en-US" sz="1800" b="1" dirty="0">
                <a:solidFill>
                  <a:srgbClr val="1D02BE"/>
                </a:solidFill>
              </a:rPr>
              <a:t> </a:t>
            </a:r>
            <a:r>
              <a:rPr lang="en-US" sz="1800" b="1" dirty="0" smtClean="0">
                <a:solidFill>
                  <a:srgbClr val="1D02BE"/>
                </a:solidFill>
              </a:rPr>
              <a:t>  thick amorphous converter we obtain promising results concerning the positron</a:t>
            </a:r>
          </a:p>
          <a:p>
            <a:r>
              <a:rPr lang="en-US" sz="1800" b="1" dirty="0">
                <a:solidFill>
                  <a:srgbClr val="1D02BE"/>
                </a:solidFill>
              </a:rPr>
              <a:t> </a:t>
            </a:r>
            <a:r>
              <a:rPr lang="en-US" sz="1800" b="1" dirty="0" smtClean="0">
                <a:solidFill>
                  <a:srgbClr val="1D02BE"/>
                </a:solidFill>
              </a:rPr>
              <a:t>  yield</a:t>
            </a:r>
          </a:p>
          <a:p>
            <a:r>
              <a:rPr lang="en-US" sz="2000" b="1" dirty="0" smtClean="0">
                <a:solidFill>
                  <a:srgbClr val="C00000"/>
                </a:solidFill>
              </a:rPr>
              <a:t>* </a:t>
            </a:r>
            <a:r>
              <a:rPr lang="en-US" sz="1800" b="1" u="sng" dirty="0" smtClean="0">
                <a:solidFill>
                  <a:srgbClr val="1D02BE"/>
                </a:solidFill>
              </a:rPr>
              <a:t>THE GRANULAR CONVERTER: </a:t>
            </a:r>
            <a:r>
              <a:rPr lang="en-US" sz="1800" b="1" dirty="0" smtClean="0">
                <a:solidFill>
                  <a:srgbClr val="1D02BE"/>
                </a:solidFill>
              </a:rPr>
              <a:t>presents promising characteristics for the energy</a:t>
            </a:r>
          </a:p>
          <a:p>
            <a:r>
              <a:rPr lang="en-US" sz="1800" b="1" dirty="0">
                <a:solidFill>
                  <a:srgbClr val="1D02BE"/>
                </a:solidFill>
              </a:rPr>
              <a:t> </a:t>
            </a:r>
            <a:r>
              <a:rPr lang="en-US" sz="1800" b="1" dirty="0" smtClean="0">
                <a:solidFill>
                  <a:srgbClr val="1D02BE"/>
                </a:solidFill>
              </a:rPr>
              <a:t>  deposited and the PEDD which are better than for a compact target.</a:t>
            </a:r>
          </a:p>
          <a:p>
            <a:r>
              <a:rPr lang="en-US" sz="1800" b="1" dirty="0" smtClean="0">
                <a:solidFill>
                  <a:srgbClr val="C00000"/>
                </a:solidFill>
              </a:rPr>
              <a:t>* </a:t>
            </a:r>
            <a:r>
              <a:rPr lang="en-US" sz="1800" b="1" u="sng" dirty="0" smtClean="0">
                <a:solidFill>
                  <a:srgbClr val="1D02BE"/>
                </a:solidFill>
              </a:rPr>
              <a:t>AN APPLICATION TO ILC</a:t>
            </a:r>
            <a:r>
              <a:rPr lang="en-US" sz="1800" b="1" u="sng" dirty="0" smtClean="0">
                <a:solidFill>
                  <a:srgbClr val="1D02BE"/>
                </a:solidFill>
                <a:effectLst>
                  <a:outerShdw blurRad="38100" dist="38100" dir="2700000" algn="tl">
                    <a:srgbClr val="000000">
                      <a:alpha val="43137"/>
                    </a:srgbClr>
                  </a:outerShdw>
                </a:effectLst>
              </a:rPr>
              <a:t>:  </a:t>
            </a:r>
            <a:r>
              <a:rPr lang="en-US" sz="1800" b="1" dirty="0">
                <a:solidFill>
                  <a:srgbClr val="1D02BE"/>
                </a:solidFill>
                <a:effectLst>
                  <a:outerShdw blurRad="38100" dist="38100" dir="2700000" algn="tl">
                    <a:srgbClr val="000000">
                      <a:alpha val="43137"/>
                    </a:srgbClr>
                  </a:outerShdw>
                </a:effectLst>
              </a:rPr>
              <a:t> </a:t>
            </a:r>
            <a:r>
              <a:rPr lang="en-US" sz="1800" b="1" dirty="0" smtClean="0">
                <a:solidFill>
                  <a:srgbClr val="1D02BE"/>
                </a:solidFill>
              </a:rPr>
              <a:t>modifying the beam time structure of the ILC beam </a:t>
            </a:r>
          </a:p>
          <a:p>
            <a:r>
              <a:rPr lang="en-US" sz="1800" b="1" dirty="0">
                <a:solidFill>
                  <a:srgbClr val="1D02BE"/>
                </a:solidFill>
              </a:rPr>
              <a:t> </a:t>
            </a:r>
            <a:r>
              <a:rPr lang="en-US" sz="1800" b="1" dirty="0" smtClean="0">
                <a:solidFill>
                  <a:srgbClr val="1D02BE"/>
                </a:solidFill>
              </a:rPr>
              <a:t>  following a suggestion by OMORI-san (300 Hz solution) it has been possible to </a:t>
            </a:r>
          </a:p>
          <a:p>
            <a:r>
              <a:rPr lang="en-US" sz="1800" b="1" dirty="0">
                <a:solidFill>
                  <a:srgbClr val="1D02BE"/>
                </a:solidFill>
              </a:rPr>
              <a:t> </a:t>
            </a:r>
            <a:r>
              <a:rPr lang="en-US" sz="1800" b="1" dirty="0" smtClean="0">
                <a:solidFill>
                  <a:srgbClr val="1D02BE"/>
                </a:solidFill>
              </a:rPr>
              <a:t>  describe an </a:t>
            </a:r>
            <a:r>
              <a:rPr lang="en-US" sz="1800" b="1" dirty="0" err="1" smtClean="0">
                <a:solidFill>
                  <a:srgbClr val="1D02BE"/>
                </a:solidFill>
              </a:rPr>
              <a:t>unpolarized</a:t>
            </a:r>
            <a:r>
              <a:rPr lang="en-US" sz="1800" b="1" dirty="0" smtClean="0">
                <a:solidFill>
                  <a:srgbClr val="1D02BE"/>
                </a:solidFill>
              </a:rPr>
              <a:t> hybrid positron source using a granular converter and </a:t>
            </a:r>
          </a:p>
          <a:p>
            <a:r>
              <a:rPr lang="en-US" sz="1800" b="1" dirty="0">
                <a:solidFill>
                  <a:srgbClr val="1D02BE"/>
                </a:solidFill>
              </a:rPr>
              <a:t> </a:t>
            </a:r>
            <a:r>
              <a:rPr lang="en-US" sz="1800" b="1" dirty="0" smtClean="0">
                <a:solidFill>
                  <a:srgbClr val="1D02BE"/>
                </a:solidFill>
              </a:rPr>
              <a:t>  </a:t>
            </a:r>
            <a:r>
              <a:rPr lang="en-US" sz="1800" b="1" dirty="0" err="1" smtClean="0">
                <a:solidFill>
                  <a:srgbClr val="1D02BE"/>
                </a:solidFill>
              </a:rPr>
              <a:t>fulfulling</a:t>
            </a:r>
            <a:r>
              <a:rPr lang="en-US" sz="1800" b="1" dirty="0" smtClean="0">
                <a:solidFill>
                  <a:srgbClr val="1D02BE"/>
                </a:solidFill>
              </a:rPr>
              <a:t> the requirements of ILC for the yield, the PEDD and with appropriate </a:t>
            </a:r>
          </a:p>
          <a:p>
            <a:r>
              <a:rPr lang="en-US" sz="1800" b="1" dirty="0">
                <a:solidFill>
                  <a:srgbClr val="1D02BE"/>
                </a:solidFill>
              </a:rPr>
              <a:t> </a:t>
            </a:r>
            <a:r>
              <a:rPr lang="en-US" sz="1800" b="1" dirty="0" smtClean="0">
                <a:solidFill>
                  <a:srgbClr val="1D02BE"/>
                </a:solidFill>
              </a:rPr>
              <a:t>  cooling systems involving reasonable speeds for the moving targets.</a:t>
            </a:r>
            <a:endParaRPr lang="en-US" sz="1800" b="1" dirty="0" smtClean="0">
              <a:solidFill>
                <a:srgbClr val="C00000"/>
              </a:solidFill>
            </a:endParaRPr>
          </a:p>
          <a:p>
            <a:r>
              <a:rPr lang="en-US" sz="2000" b="1" dirty="0" smtClean="0">
                <a:solidFill>
                  <a:srgbClr val="C00000"/>
                </a:solidFill>
              </a:rPr>
              <a:t>*</a:t>
            </a:r>
          </a:p>
          <a:p>
            <a:endParaRPr lang="fr-FR" sz="2000" b="1" dirty="0">
              <a:solidFill>
                <a:srgbClr val="C00000"/>
              </a:solidFill>
            </a:endParaRPr>
          </a:p>
        </p:txBody>
      </p:sp>
      <p:sp>
        <p:nvSpPr>
          <p:cNvPr id="4" name="Espace réservé du pied de page 3"/>
          <p:cNvSpPr>
            <a:spLocks noGrp="1"/>
          </p:cNvSpPr>
          <p:nvPr>
            <p:ph type="ftr" sz="quarter" idx="11"/>
          </p:nvPr>
        </p:nvSpPr>
        <p:spPr/>
        <p:txBody>
          <a:bodyPr/>
          <a:lstStyle/>
          <a:p>
            <a:r>
              <a:rPr lang="fr-FR" smtClean="0"/>
              <a:t>P.Sievers/POSIPOL2012/Zeuthen</a:t>
            </a:r>
            <a:endParaRPr lang="fr-FR"/>
          </a:p>
        </p:txBody>
      </p:sp>
      <p:sp>
        <p:nvSpPr>
          <p:cNvPr id="5" name="Espace réservé du numéro de diapositive 4"/>
          <p:cNvSpPr>
            <a:spLocks noGrp="1"/>
          </p:cNvSpPr>
          <p:nvPr>
            <p:ph type="sldNum" sz="quarter" idx="12"/>
          </p:nvPr>
        </p:nvSpPr>
        <p:spPr/>
        <p:txBody>
          <a:bodyPr/>
          <a:lstStyle/>
          <a:p>
            <a:fld id="{3345A794-DBAE-478F-9AB9-F3D5F8A160D9}" type="slidenum">
              <a:rPr lang="fr-FR" smtClean="0"/>
              <a:pPr/>
              <a:t>26</a:t>
            </a:fld>
            <a:endParaRPr lang="fr-FR"/>
          </a:p>
        </p:txBody>
      </p:sp>
    </p:spTree>
    <p:extLst>
      <p:ext uri="{BB962C8B-B14F-4D97-AF65-F5344CB8AC3E}">
        <p14:creationId xmlns="" xmlns:p14="http://schemas.microsoft.com/office/powerpoint/2010/main" val="9962386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style>
          <a:lnRef idx="1">
            <a:schemeClr val="accent4"/>
          </a:lnRef>
          <a:fillRef idx="3">
            <a:schemeClr val="accent4"/>
          </a:fillRef>
          <a:effectRef idx="2">
            <a:schemeClr val="accent4"/>
          </a:effectRef>
          <a:fontRef idx="minor">
            <a:schemeClr val="lt1"/>
          </a:fontRef>
        </p:style>
        <p:txBody>
          <a:bodyPr>
            <a:normAutofit/>
          </a:bodyPr>
          <a:lstStyle/>
          <a:p>
            <a:r>
              <a:rPr lang="en-US" sz="2800" b="1" dirty="0" smtClean="0"/>
              <a:t>GRANULAR VS COMPACT POSITRON CONVERTERS…</a:t>
            </a:r>
            <a:endParaRPr lang="fr-FR" sz="2800" b="1" dirty="0"/>
          </a:p>
        </p:txBody>
      </p:sp>
      <p:sp>
        <p:nvSpPr>
          <p:cNvPr id="3" name="Espace réservé du contenu 2"/>
          <p:cNvSpPr>
            <a:spLocks noGrp="1"/>
          </p:cNvSpPr>
          <p:nvPr>
            <p:ph idx="1"/>
          </p:nvPr>
        </p:nvSpPr>
        <p:spPr/>
        <p:txBody>
          <a:bodyPr>
            <a:normAutofit fontScale="85000" lnSpcReduction="20000"/>
          </a:bodyPr>
          <a:lstStyle/>
          <a:p>
            <a:r>
              <a:rPr lang="en-US" sz="2100" b="1" u="sng" dirty="0" smtClean="0">
                <a:solidFill>
                  <a:srgbClr val="1D02BE"/>
                </a:solidFill>
              </a:rPr>
              <a:t>CONCERNING THE STRESSES:</a:t>
            </a:r>
            <a:r>
              <a:rPr lang="en-US" sz="2100" b="1" dirty="0" smtClean="0">
                <a:solidFill>
                  <a:srgbClr val="1D02BE"/>
                </a:solidFill>
              </a:rPr>
              <a:t> </a:t>
            </a:r>
          </a:p>
          <a:p>
            <a:endParaRPr lang="fr-FR" sz="1800" dirty="0"/>
          </a:p>
          <a:p>
            <a:r>
              <a:rPr lang="en-US" sz="2100" b="1" dirty="0">
                <a:solidFill>
                  <a:srgbClr val="1D02BE"/>
                </a:solidFill>
              </a:rPr>
              <a:t> For the Hybrid System the instantaneous temperature rise</a:t>
            </a:r>
            <a:endParaRPr lang="fr-FR" sz="2100" b="1" dirty="0">
              <a:solidFill>
                <a:srgbClr val="1D02BE"/>
              </a:solidFill>
            </a:endParaRPr>
          </a:p>
          <a:p>
            <a:r>
              <a:rPr lang="en-US" sz="2100" b="1" dirty="0">
                <a:solidFill>
                  <a:srgbClr val="1D02BE"/>
                </a:solidFill>
              </a:rPr>
              <a:t>in a W-sphere is</a:t>
            </a:r>
            <a:endParaRPr lang="fr-FR" sz="2100" b="1" dirty="0">
              <a:solidFill>
                <a:srgbClr val="1D02BE"/>
              </a:solidFill>
            </a:endParaRPr>
          </a:p>
          <a:p>
            <a:r>
              <a:rPr lang="en-US" sz="2100" b="1" dirty="0">
                <a:solidFill>
                  <a:srgbClr val="1D02BE"/>
                </a:solidFill>
              </a:rPr>
              <a:t>                             </a:t>
            </a:r>
            <a:r>
              <a:rPr lang="en-US" sz="2100" b="1" dirty="0">
                <a:solidFill>
                  <a:srgbClr val="1D02BE"/>
                </a:solidFill>
                <a:sym typeface="Mathematica1"/>
              </a:rPr>
              <a:t>Δ</a:t>
            </a:r>
            <a:r>
              <a:rPr lang="en-US" sz="2100" b="1" dirty="0" smtClean="0">
                <a:solidFill>
                  <a:srgbClr val="1D02BE"/>
                </a:solidFill>
              </a:rPr>
              <a:t>T </a:t>
            </a:r>
            <a:r>
              <a:rPr lang="en-US" sz="2100" b="1" dirty="0">
                <a:solidFill>
                  <a:srgbClr val="1D02BE"/>
                </a:solidFill>
              </a:rPr>
              <a:t>= 232 K.</a:t>
            </a:r>
            <a:endParaRPr lang="fr-FR" sz="2100" b="1" dirty="0">
              <a:solidFill>
                <a:srgbClr val="1D02BE"/>
              </a:solidFill>
            </a:endParaRPr>
          </a:p>
          <a:p>
            <a:r>
              <a:rPr lang="en-US" sz="2100" b="1" dirty="0">
                <a:solidFill>
                  <a:srgbClr val="1D02BE"/>
                </a:solidFill>
              </a:rPr>
              <a:t>With a Young’s Modulus of </a:t>
            </a:r>
            <a:endParaRPr lang="fr-FR" sz="2100" b="1" dirty="0">
              <a:solidFill>
                <a:srgbClr val="1D02BE"/>
              </a:solidFill>
            </a:endParaRPr>
          </a:p>
          <a:p>
            <a:r>
              <a:rPr lang="en-US" sz="2100" b="1" dirty="0">
                <a:solidFill>
                  <a:srgbClr val="1D02BE"/>
                </a:solidFill>
              </a:rPr>
              <a:t>                             E = 40 x10</a:t>
            </a:r>
            <a:r>
              <a:rPr lang="en-US" sz="2100" b="1" baseline="30000" dirty="0">
                <a:solidFill>
                  <a:srgbClr val="1D02BE"/>
                </a:solidFill>
              </a:rPr>
              <a:t>4</a:t>
            </a:r>
            <a:r>
              <a:rPr lang="en-US" sz="2100" b="1" dirty="0">
                <a:solidFill>
                  <a:srgbClr val="1D02BE"/>
                </a:solidFill>
              </a:rPr>
              <a:t> </a:t>
            </a:r>
            <a:r>
              <a:rPr lang="en-US" sz="2100" b="1" dirty="0" err="1">
                <a:solidFill>
                  <a:srgbClr val="1D02BE"/>
                </a:solidFill>
              </a:rPr>
              <a:t>MPa</a:t>
            </a:r>
            <a:endParaRPr lang="fr-FR" sz="2100" b="1" dirty="0">
              <a:solidFill>
                <a:srgbClr val="1D02BE"/>
              </a:solidFill>
            </a:endParaRPr>
          </a:p>
          <a:p>
            <a:r>
              <a:rPr lang="en-US" sz="2100" b="1" dirty="0">
                <a:solidFill>
                  <a:srgbClr val="1D02BE"/>
                </a:solidFill>
              </a:rPr>
              <a:t>and a thermal expansion coefficient of</a:t>
            </a:r>
            <a:endParaRPr lang="fr-FR" sz="2100" b="1" dirty="0">
              <a:solidFill>
                <a:srgbClr val="1D02BE"/>
              </a:solidFill>
            </a:endParaRPr>
          </a:p>
          <a:p>
            <a:r>
              <a:rPr lang="en-US" sz="2100" b="1" dirty="0">
                <a:solidFill>
                  <a:srgbClr val="1D02BE"/>
                </a:solidFill>
              </a:rPr>
              <a:t>                             α = 4.5 x 10</a:t>
            </a:r>
            <a:r>
              <a:rPr lang="en-US" sz="2100" b="1" baseline="30000" dirty="0">
                <a:solidFill>
                  <a:srgbClr val="1D02BE"/>
                </a:solidFill>
              </a:rPr>
              <a:t>-6</a:t>
            </a:r>
            <a:r>
              <a:rPr lang="en-US" sz="2100" b="1" dirty="0">
                <a:solidFill>
                  <a:srgbClr val="1D02BE"/>
                </a:solidFill>
              </a:rPr>
              <a:t>/°K</a:t>
            </a:r>
            <a:endParaRPr lang="fr-FR" sz="2100" b="1" dirty="0">
              <a:solidFill>
                <a:srgbClr val="1D02BE"/>
              </a:solidFill>
            </a:endParaRPr>
          </a:p>
          <a:p>
            <a:r>
              <a:rPr lang="en-US" sz="2100" b="1" dirty="0">
                <a:solidFill>
                  <a:srgbClr val="1D02BE"/>
                </a:solidFill>
              </a:rPr>
              <a:t>the instantaneous thermal stress in a sphere will be</a:t>
            </a:r>
            <a:endParaRPr lang="fr-FR" sz="2100" b="1" dirty="0">
              <a:solidFill>
                <a:srgbClr val="1D02BE"/>
              </a:solidFill>
            </a:endParaRPr>
          </a:p>
          <a:p>
            <a:r>
              <a:rPr lang="en-US" sz="2100" b="1" dirty="0">
                <a:solidFill>
                  <a:srgbClr val="1D02BE"/>
                </a:solidFill>
              </a:rPr>
              <a:t>                             </a:t>
            </a:r>
            <a:r>
              <a:rPr lang="en-US" sz="2100" b="1" dirty="0">
                <a:solidFill>
                  <a:srgbClr val="1D02BE"/>
                </a:solidFill>
                <a:sym typeface="Mathematica1"/>
              </a:rPr>
              <a:t>σ</a:t>
            </a:r>
            <a:r>
              <a:rPr lang="en-US" sz="2100" b="1" dirty="0" smtClean="0">
                <a:solidFill>
                  <a:srgbClr val="1D02BE"/>
                </a:solidFill>
              </a:rPr>
              <a:t> </a:t>
            </a:r>
            <a:r>
              <a:rPr lang="en-US" sz="2100" b="1" dirty="0">
                <a:solidFill>
                  <a:srgbClr val="1D02BE"/>
                </a:solidFill>
              </a:rPr>
              <a:t>= 3 αE </a:t>
            </a:r>
            <a:r>
              <a:rPr lang="en-US" sz="2100" b="1" dirty="0">
                <a:solidFill>
                  <a:srgbClr val="1D02BE"/>
                </a:solidFill>
                <a:sym typeface="Mathematica1"/>
              </a:rPr>
              <a:t>Δ</a:t>
            </a:r>
            <a:r>
              <a:rPr lang="en-US" sz="2100" b="1" dirty="0" smtClean="0">
                <a:solidFill>
                  <a:srgbClr val="1D02BE"/>
                </a:solidFill>
              </a:rPr>
              <a:t>T</a:t>
            </a:r>
            <a:r>
              <a:rPr lang="en-US" sz="2100" b="1" dirty="0">
                <a:solidFill>
                  <a:srgbClr val="1D02BE"/>
                </a:solidFill>
              </a:rPr>
              <a:t>,</a:t>
            </a:r>
            <a:endParaRPr lang="fr-FR" sz="2100" b="1" dirty="0">
              <a:solidFill>
                <a:srgbClr val="1D02BE"/>
              </a:solidFill>
            </a:endParaRPr>
          </a:p>
          <a:p>
            <a:r>
              <a:rPr lang="en-US" sz="2100" b="1" dirty="0">
                <a:solidFill>
                  <a:srgbClr val="1D02BE"/>
                </a:solidFill>
              </a:rPr>
              <a:t> </a:t>
            </a:r>
            <a:endParaRPr lang="fr-FR" sz="2100" b="1" dirty="0">
              <a:solidFill>
                <a:srgbClr val="1D02BE"/>
              </a:solidFill>
            </a:endParaRPr>
          </a:p>
          <a:p>
            <a:r>
              <a:rPr lang="en-US" sz="2100" b="1" dirty="0">
                <a:solidFill>
                  <a:srgbClr val="1D02BE"/>
                </a:solidFill>
              </a:rPr>
              <a:t>                 </a:t>
            </a:r>
            <a:r>
              <a:rPr lang="en-US" sz="2100" b="1" dirty="0">
                <a:solidFill>
                  <a:srgbClr val="1D02BE"/>
                </a:solidFill>
                <a:sym typeface="Mathematica1"/>
              </a:rPr>
              <a:t>σ</a:t>
            </a:r>
            <a:r>
              <a:rPr lang="en-US" sz="2100" b="1" dirty="0" smtClean="0">
                <a:solidFill>
                  <a:srgbClr val="1D02BE"/>
                </a:solidFill>
              </a:rPr>
              <a:t> </a:t>
            </a:r>
            <a:r>
              <a:rPr lang="en-US" sz="2100" b="1" dirty="0">
                <a:solidFill>
                  <a:srgbClr val="1D02BE"/>
                </a:solidFill>
              </a:rPr>
              <a:t>= 1250 </a:t>
            </a:r>
            <a:r>
              <a:rPr lang="en-US" sz="2100" b="1" dirty="0" err="1">
                <a:solidFill>
                  <a:srgbClr val="1D02BE"/>
                </a:solidFill>
              </a:rPr>
              <a:t>MPa</a:t>
            </a:r>
            <a:r>
              <a:rPr lang="en-US" sz="2100" b="1" dirty="0">
                <a:solidFill>
                  <a:srgbClr val="1D02BE"/>
                </a:solidFill>
              </a:rPr>
              <a:t> ( 82 % of the elastic limit).</a:t>
            </a:r>
            <a:endParaRPr lang="fr-FR" sz="2100" b="1" dirty="0">
              <a:solidFill>
                <a:srgbClr val="1D02BE"/>
              </a:solidFill>
            </a:endParaRPr>
          </a:p>
          <a:p>
            <a:r>
              <a:rPr lang="en-US" sz="1900" b="1" dirty="0">
                <a:solidFill>
                  <a:srgbClr val="1D02BE"/>
                </a:solidFill>
              </a:rPr>
              <a:t> </a:t>
            </a:r>
            <a:endParaRPr lang="fr-FR" sz="1900" b="1" dirty="0">
              <a:solidFill>
                <a:srgbClr val="1D02BE"/>
              </a:solidFill>
            </a:endParaRPr>
          </a:p>
          <a:p>
            <a:r>
              <a:rPr lang="en-US" sz="1900" b="1" dirty="0">
                <a:solidFill>
                  <a:srgbClr val="C00000"/>
                </a:solidFill>
              </a:rPr>
              <a:t>Open questions: Can small W-spheres still be considered as an ideal, amorphous, elastic medium, as assumed in the stress propagation analysis. There may be micro cracks, crystalline micro-structures, ….? What will be the fatigue limit and the life time?</a:t>
            </a:r>
            <a:endParaRPr lang="fr-FR" sz="1900" b="1" dirty="0">
              <a:solidFill>
                <a:srgbClr val="C00000"/>
              </a:solidFill>
            </a:endParaRPr>
          </a:p>
          <a:p>
            <a:endParaRPr lang="fr-FR" sz="1800" dirty="0">
              <a:solidFill>
                <a:srgbClr val="C00000"/>
              </a:solidFill>
            </a:endParaRPr>
          </a:p>
        </p:txBody>
      </p:sp>
      <p:sp>
        <p:nvSpPr>
          <p:cNvPr id="4" name="Espace réservé du pied de page 3"/>
          <p:cNvSpPr>
            <a:spLocks noGrp="1"/>
          </p:cNvSpPr>
          <p:nvPr>
            <p:ph type="ftr" sz="quarter" idx="11"/>
          </p:nvPr>
        </p:nvSpPr>
        <p:spPr/>
        <p:txBody>
          <a:bodyPr/>
          <a:lstStyle/>
          <a:p>
            <a:r>
              <a:rPr lang="fr-FR" smtClean="0"/>
              <a:t>P.Sievers/POSIPOL2012/Zeuthen</a:t>
            </a:r>
            <a:endParaRPr lang="fr-FR"/>
          </a:p>
        </p:txBody>
      </p:sp>
      <p:sp>
        <p:nvSpPr>
          <p:cNvPr id="5" name="Espace réservé du numéro de diapositive 4"/>
          <p:cNvSpPr>
            <a:spLocks noGrp="1"/>
          </p:cNvSpPr>
          <p:nvPr>
            <p:ph type="sldNum" sz="quarter" idx="12"/>
          </p:nvPr>
        </p:nvSpPr>
        <p:spPr/>
        <p:txBody>
          <a:bodyPr/>
          <a:lstStyle/>
          <a:p>
            <a:fld id="{3345A794-DBAE-478F-9AB9-F3D5F8A160D9}" type="slidenum">
              <a:rPr lang="fr-FR" smtClean="0"/>
              <a:pPr/>
              <a:t>27</a:t>
            </a:fld>
            <a:endParaRPr lang="fr-FR"/>
          </a:p>
        </p:txBody>
      </p:sp>
    </p:spTree>
    <p:extLst>
      <p:ext uri="{BB962C8B-B14F-4D97-AF65-F5344CB8AC3E}">
        <p14:creationId xmlns="" xmlns:p14="http://schemas.microsoft.com/office/powerpoint/2010/main" val="392411307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style>
          <a:lnRef idx="1">
            <a:schemeClr val="accent4"/>
          </a:lnRef>
          <a:fillRef idx="3">
            <a:schemeClr val="accent4"/>
          </a:fillRef>
          <a:effectRef idx="2">
            <a:schemeClr val="accent4"/>
          </a:effectRef>
          <a:fontRef idx="minor">
            <a:schemeClr val="lt1"/>
          </a:fontRef>
        </p:style>
        <p:txBody>
          <a:bodyPr>
            <a:normAutofit/>
          </a:bodyPr>
          <a:lstStyle/>
          <a:p>
            <a:r>
              <a:rPr lang="en-US" sz="2800" b="1" dirty="0" smtClean="0"/>
              <a:t>GRANULAR VS COMPACT POSITRON CONVERTERS…</a:t>
            </a:r>
            <a:endParaRPr lang="fr-FR" sz="2800" b="1" dirty="0"/>
          </a:p>
        </p:txBody>
      </p:sp>
      <p:sp>
        <p:nvSpPr>
          <p:cNvPr id="3" name="Espace réservé du contenu 2"/>
          <p:cNvSpPr>
            <a:spLocks noGrp="1"/>
          </p:cNvSpPr>
          <p:nvPr>
            <p:ph idx="1"/>
          </p:nvPr>
        </p:nvSpPr>
        <p:spPr/>
        <p:txBody>
          <a:bodyPr>
            <a:normAutofit lnSpcReduction="10000"/>
          </a:bodyPr>
          <a:lstStyle/>
          <a:p>
            <a:r>
              <a:rPr lang="en-US" sz="1800" b="1" u="sng" dirty="0" smtClean="0">
                <a:solidFill>
                  <a:srgbClr val="1D02BE"/>
                </a:solidFill>
              </a:rPr>
              <a:t>CONCERNING THE STRESSES </a:t>
            </a:r>
            <a:r>
              <a:rPr lang="en-US" sz="1800" b="1" dirty="0" smtClean="0">
                <a:solidFill>
                  <a:srgbClr val="1D02BE"/>
                </a:solidFill>
              </a:rPr>
              <a:t>(continue)</a:t>
            </a:r>
            <a:r>
              <a:rPr lang="en-US" sz="1800" b="1" u="sng" dirty="0" smtClean="0">
                <a:solidFill>
                  <a:srgbClr val="1D02BE"/>
                </a:solidFill>
              </a:rPr>
              <a:t>:</a:t>
            </a:r>
          </a:p>
          <a:p>
            <a:endParaRPr lang="en-US" sz="1800" b="1" u="sng" dirty="0" smtClean="0">
              <a:solidFill>
                <a:srgbClr val="1D02BE"/>
              </a:solidFill>
            </a:endParaRPr>
          </a:p>
          <a:p>
            <a:r>
              <a:rPr lang="en-US" sz="1800" b="1" dirty="0">
                <a:solidFill>
                  <a:srgbClr val="1D02BE"/>
                </a:solidFill>
              </a:rPr>
              <a:t>For the ILC the pulse duration is about</a:t>
            </a:r>
            <a:endParaRPr lang="fr-FR" sz="1800" b="1" dirty="0">
              <a:solidFill>
                <a:srgbClr val="1D02BE"/>
              </a:solidFill>
            </a:endParaRPr>
          </a:p>
          <a:p>
            <a:r>
              <a:rPr lang="en-US" sz="1800" b="1" dirty="0">
                <a:solidFill>
                  <a:srgbClr val="1D02BE"/>
                </a:solidFill>
              </a:rPr>
              <a:t>                                  </a:t>
            </a:r>
            <a:r>
              <a:rPr lang="en-US" sz="1800" b="1" dirty="0">
                <a:solidFill>
                  <a:srgbClr val="1D02BE"/>
                </a:solidFill>
                <a:sym typeface="Mathematica1"/>
              </a:rPr>
              <a:t>τ</a:t>
            </a:r>
            <a:r>
              <a:rPr lang="en-US" sz="1800" b="1" dirty="0" smtClean="0">
                <a:solidFill>
                  <a:srgbClr val="1D02BE"/>
                </a:solidFill>
              </a:rPr>
              <a:t> </a:t>
            </a:r>
            <a:r>
              <a:rPr lang="en-US" sz="1800" b="1" dirty="0">
                <a:solidFill>
                  <a:srgbClr val="1D02BE"/>
                </a:solidFill>
              </a:rPr>
              <a:t>= 0.6 </a:t>
            </a:r>
            <a:r>
              <a:rPr lang="en-US" sz="1800" b="1" dirty="0" err="1">
                <a:solidFill>
                  <a:srgbClr val="1D02BE"/>
                </a:solidFill>
              </a:rPr>
              <a:t>μs</a:t>
            </a:r>
            <a:r>
              <a:rPr lang="en-US" sz="1800" b="1" dirty="0">
                <a:solidFill>
                  <a:srgbClr val="1D02BE"/>
                </a:solidFill>
              </a:rPr>
              <a:t>.</a:t>
            </a:r>
            <a:endParaRPr lang="fr-FR" sz="1800" b="1" dirty="0">
              <a:solidFill>
                <a:srgbClr val="1D02BE"/>
              </a:solidFill>
            </a:endParaRPr>
          </a:p>
          <a:p>
            <a:r>
              <a:rPr lang="en-US" sz="1800" b="1" dirty="0">
                <a:solidFill>
                  <a:srgbClr val="1D02BE"/>
                </a:solidFill>
              </a:rPr>
              <a:t>The transition time of sound through the 2 mm spheres is</a:t>
            </a:r>
            <a:endParaRPr lang="fr-FR" sz="1800" b="1" dirty="0">
              <a:solidFill>
                <a:srgbClr val="1D02BE"/>
              </a:solidFill>
            </a:endParaRPr>
          </a:p>
          <a:p>
            <a:r>
              <a:rPr lang="en-US" sz="1800" b="1" dirty="0">
                <a:solidFill>
                  <a:srgbClr val="1D02BE"/>
                </a:solidFill>
              </a:rPr>
              <a:t>                                   t = 0.2 </a:t>
            </a:r>
            <a:r>
              <a:rPr lang="en-US" sz="1800" b="1" dirty="0" err="1">
                <a:solidFill>
                  <a:srgbClr val="1D02BE"/>
                </a:solidFill>
              </a:rPr>
              <a:t>μs</a:t>
            </a:r>
            <a:r>
              <a:rPr lang="en-US" sz="1800" b="1" dirty="0">
                <a:solidFill>
                  <a:srgbClr val="1D02BE"/>
                </a:solidFill>
              </a:rPr>
              <a:t>.</a:t>
            </a:r>
            <a:endParaRPr lang="fr-FR" sz="1800" b="1" dirty="0">
              <a:solidFill>
                <a:srgbClr val="1D02BE"/>
              </a:solidFill>
            </a:endParaRPr>
          </a:p>
          <a:p>
            <a:r>
              <a:rPr lang="en-US" sz="1800" b="1" dirty="0">
                <a:solidFill>
                  <a:srgbClr val="1D02BE"/>
                </a:solidFill>
              </a:rPr>
              <a:t>We observed stress reductions by a factor 2-3 for pulse durations of</a:t>
            </a:r>
            <a:endParaRPr lang="fr-FR" sz="1800" b="1" dirty="0">
              <a:solidFill>
                <a:srgbClr val="1D02BE"/>
              </a:solidFill>
            </a:endParaRPr>
          </a:p>
          <a:p>
            <a:r>
              <a:rPr lang="en-US" sz="1800" b="1" dirty="0">
                <a:solidFill>
                  <a:srgbClr val="1D02BE"/>
                </a:solidFill>
              </a:rPr>
              <a:t>                     </a:t>
            </a:r>
            <a:r>
              <a:rPr lang="en-US" sz="1800" b="1" dirty="0">
                <a:solidFill>
                  <a:srgbClr val="1D02BE"/>
                </a:solidFill>
                <a:sym typeface="Mathematica1"/>
              </a:rPr>
              <a:t>τ</a:t>
            </a:r>
            <a:r>
              <a:rPr lang="en-US" sz="1800" b="1" dirty="0" smtClean="0">
                <a:solidFill>
                  <a:srgbClr val="1D02BE"/>
                </a:solidFill>
              </a:rPr>
              <a:t> </a:t>
            </a:r>
            <a:r>
              <a:rPr lang="en-US" sz="1800" b="1" dirty="0">
                <a:solidFill>
                  <a:srgbClr val="1D02BE"/>
                </a:solidFill>
              </a:rPr>
              <a:t>= 0.1…..0.3 </a:t>
            </a:r>
            <a:r>
              <a:rPr lang="en-US" sz="1800" b="1" dirty="0" err="1">
                <a:solidFill>
                  <a:srgbClr val="1D02BE"/>
                </a:solidFill>
              </a:rPr>
              <a:t>μs</a:t>
            </a:r>
            <a:r>
              <a:rPr lang="en-US" sz="1800" b="1" dirty="0">
                <a:solidFill>
                  <a:srgbClr val="1D02BE"/>
                </a:solidFill>
              </a:rPr>
              <a:t>, </a:t>
            </a:r>
            <a:r>
              <a:rPr lang="en-US" sz="1800" b="1" dirty="0" err="1">
                <a:solidFill>
                  <a:srgbClr val="1D02BE"/>
                </a:solidFill>
              </a:rPr>
              <a:t>cto</a:t>
            </a:r>
            <a:r>
              <a:rPr lang="en-US" sz="1800" b="1" dirty="0">
                <a:solidFill>
                  <a:srgbClr val="1D02BE"/>
                </a:solidFill>
              </a:rPr>
              <a:t> = 0.5…..</a:t>
            </a:r>
            <a:r>
              <a:rPr lang="en-US" sz="1800" b="1" dirty="0" smtClean="0">
                <a:solidFill>
                  <a:srgbClr val="1D02BE"/>
                </a:solidFill>
              </a:rPr>
              <a:t>1.5 mm</a:t>
            </a:r>
            <a:endParaRPr lang="fr-FR" sz="1800" b="1" dirty="0">
              <a:solidFill>
                <a:srgbClr val="1D02BE"/>
              </a:solidFill>
            </a:endParaRPr>
          </a:p>
          <a:p>
            <a:r>
              <a:rPr lang="en-US" sz="1800" b="1" dirty="0">
                <a:solidFill>
                  <a:srgbClr val="1D02BE"/>
                </a:solidFill>
              </a:rPr>
              <a:t>at the regions of R/2….R.</a:t>
            </a:r>
            <a:endParaRPr lang="fr-FR" sz="1800" b="1" dirty="0">
              <a:solidFill>
                <a:srgbClr val="1D02BE"/>
              </a:solidFill>
            </a:endParaRPr>
          </a:p>
          <a:p>
            <a:r>
              <a:rPr lang="en-US" sz="1800" b="1" dirty="0">
                <a:solidFill>
                  <a:srgbClr val="1D02BE"/>
                </a:solidFill>
              </a:rPr>
              <a:t>Expect further stress reductions with larger pulse durations of </a:t>
            </a:r>
            <a:r>
              <a:rPr lang="en-US" sz="1800" b="1" dirty="0">
                <a:solidFill>
                  <a:srgbClr val="1D02BE"/>
                </a:solidFill>
                <a:sym typeface="Mathematica1"/>
              </a:rPr>
              <a:t>τ</a:t>
            </a:r>
            <a:r>
              <a:rPr lang="en-US" sz="1800" b="1" dirty="0" smtClean="0">
                <a:solidFill>
                  <a:srgbClr val="1D02BE"/>
                </a:solidFill>
              </a:rPr>
              <a:t> </a:t>
            </a:r>
            <a:r>
              <a:rPr lang="en-US" sz="1800" b="1" dirty="0">
                <a:solidFill>
                  <a:srgbClr val="1D02BE"/>
                </a:solidFill>
              </a:rPr>
              <a:t>= 0.6 </a:t>
            </a:r>
            <a:r>
              <a:rPr lang="en-US" sz="1800" b="1" dirty="0" err="1">
                <a:solidFill>
                  <a:srgbClr val="1D02BE"/>
                </a:solidFill>
              </a:rPr>
              <a:t>μs</a:t>
            </a:r>
            <a:r>
              <a:rPr lang="en-US" sz="1800" b="1" dirty="0">
                <a:solidFill>
                  <a:srgbClr val="1D02BE"/>
                </a:solidFill>
              </a:rPr>
              <a:t> at the outer part as well as at the </a:t>
            </a:r>
            <a:r>
              <a:rPr lang="en-US" sz="1800" b="1" dirty="0" err="1">
                <a:solidFill>
                  <a:srgbClr val="1D02BE"/>
                </a:solidFill>
              </a:rPr>
              <a:t>centre</a:t>
            </a:r>
            <a:r>
              <a:rPr lang="en-US" sz="1800" b="1" dirty="0">
                <a:solidFill>
                  <a:srgbClr val="1D02BE"/>
                </a:solidFill>
              </a:rPr>
              <a:t> of the spheres.  </a:t>
            </a:r>
            <a:r>
              <a:rPr lang="en-US" sz="1800" b="1" dirty="0" smtClean="0">
                <a:solidFill>
                  <a:srgbClr val="1D02BE"/>
                </a:solidFill>
              </a:rPr>
              <a:t>=&gt;&gt;     </a:t>
            </a:r>
            <a:r>
              <a:rPr lang="en-US" sz="1800" b="1" dirty="0" smtClean="0">
                <a:solidFill>
                  <a:srgbClr val="C00000"/>
                </a:solidFill>
              </a:rPr>
              <a:t>Still </a:t>
            </a:r>
            <a:r>
              <a:rPr lang="en-US" sz="1800" b="1" dirty="0">
                <a:solidFill>
                  <a:srgbClr val="C00000"/>
                </a:solidFill>
              </a:rPr>
              <a:t>to be done! </a:t>
            </a:r>
            <a:endParaRPr lang="fr-FR" sz="1800" b="1" dirty="0">
              <a:solidFill>
                <a:srgbClr val="C00000"/>
              </a:solidFill>
            </a:endParaRPr>
          </a:p>
          <a:p>
            <a:r>
              <a:rPr lang="en-US" sz="1800" b="1" dirty="0">
                <a:solidFill>
                  <a:srgbClr val="1D02BE"/>
                </a:solidFill>
              </a:rPr>
              <a:t>                                    </a:t>
            </a:r>
            <a:endParaRPr lang="fr-FR" sz="1800" b="1" dirty="0">
              <a:solidFill>
                <a:srgbClr val="1D02BE"/>
              </a:solidFill>
            </a:endParaRPr>
          </a:p>
          <a:p>
            <a:r>
              <a:rPr lang="en-US" sz="1800" b="1" dirty="0">
                <a:solidFill>
                  <a:srgbClr val="1D02BE"/>
                </a:solidFill>
              </a:rPr>
              <a:t>                        </a:t>
            </a:r>
            <a:endParaRPr lang="fr-FR" sz="1800" b="1" dirty="0">
              <a:solidFill>
                <a:srgbClr val="1D02BE"/>
              </a:solidFill>
            </a:endParaRPr>
          </a:p>
          <a:p>
            <a:r>
              <a:rPr lang="en-US" sz="1800" dirty="0"/>
              <a:t> </a:t>
            </a:r>
            <a:endParaRPr lang="fr-FR" sz="1800" dirty="0"/>
          </a:p>
          <a:p>
            <a:r>
              <a:rPr lang="en-US" sz="1800" b="1" u="sng" dirty="0" smtClean="0">
                <a:solidFill>
                  <a:srgbClr val="1D02BE"/>
                </a:solidFill>
              </a:rPr>
              <a:t> </a:t>
            </a:r>
          </a:p>
          <a:p>
            <a:endParaRPr lang="fr-FR" sz="1800" b="1" u="sng" dirty="0">
              <a:solidFill>
                <a:srgbClr val="1D02BE"/>
              </a:solidFill>
            </a:endParaRPr>
          </a:p>
        </p:txBody>
      </p:sp>
      <p:sp>
        <p:nvSpPr>
          <p:cNvPr id="4" name="Espace réservé du pied de page 3"/>
          <p:cNvSpPr>
            <a:spLocks noGrp="1"/>
          </p:cNvSpPr>
          <p:nvPr>
            <p:ph type="ftr" sz="quarter" idx="11"/>
          </p:nvPr>
        </p:nvSpPr>
        <p:spPr/>
        <p:txBody>
          <a:bodyPr/>
          <a:lstStyle/>
          <a:p>
            <a:r>
              <a:rPr lang="fr-FR" smtClean="0"/>
              <a:t>P.Sievers/POSIPOL2012/Zeuthen</a:t>
            </a:r>
            <a:endParaRPr lang="fr-FR"/>
          </a:p>
        </p:txBody>
      </p:sp>
      <p:sp>
        <p:nvSpPr>
          <p:cNvPr id="5" name="Espace réservé du numéro de diapositive 4"/>
          <p:cNvSpPr>
            <a:spLocks noGrp="1"/>
          </p:cNvSpPr>
          <p:nvPr>
            <p:ph type="sldNum" sz="quarter" idx="12"/>
          </p:nvPr>
        </p:nvSpPr>
        <p:spPr/>
        <p:txBody>
          <a:bodyPr/>
          <a:lstStyle/>
          <a:p>
            <a:fld id="{3345A794-DBAE-478F-9AB9-F3D5F8A160D9}" type="slidenum">
              <a:rPr lang="fr-FR" smtClean="0"/>
              <a:pPr/>
              <a:t>28</a:t>
            </a:fld>
            <a:endParaRPr lang="fr-FR"/>
          </a:p>
        </p:txBody>
      </p:sp>
    </p:spTree>
    <p:extLst>
      <p:ext uri="{BB962C8B-B14F-4D97-AF65-F5344CB8AC3E}">
        <p14:creationId xmlns="" xmlns:p14="http://schemas.microsoft.com/office/powerpoint/2010/main" val="3532843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style>
          <a:lnRef idx="1">
            <a:schemeClr val="accent4"/>
          </a:lnRef>
          <a:fillRef idx="3">
            <a:schemeClr val="accent4"/>
          </a:fillRef>
          <a:effectRef idx="2">
            <a:schemeClr val="accent4"/>
          </a:effectRef>
          <a:fontRef idx="minor">
            <a:schemeClr val="lt1"/>
          </a:fontRef>
        </p:style>
        <p:txBody>
          <a:bodyPr>
            <a:normAutofit/>
          </a:bodyPr>
          <a:lstStyle/>
          <a:p>
            <a:r>
              <a:rPr lang="en-US" sz="2800" b="1" dirty="0" smtClean="0"/>
              <a:t>GRANULAR VS COMPACT POSITRON CONVERTERS…</a:t>
            </a:r>
            <a:endParaRPr lang="fr-FR" sz="2800" b="1" dirty="0"/>
          </a:p>
        </p:txBody>
      </p:sp>
      <p:sp>
        <p:nvSpPr>
          <p:cNvPr id="3" name="Espace réservé du contenu 2"/>
          <p:cNvSpPr>
            <a:spLocks noGrp="1"/>
          </p:cNvSpPr>
          <p:nvPr>
            <p:ph idx="1"/>
          </p:nvPr>
        </p:nvSpPr>
        <p:spPr/>
        <p:txBody>
          <a:bodyPr>
            <a:normAutofit fontScale="92500" lnSpcReduction="10000"/>
          </a:bodyPr>
          <a:lstStyle/>
          <a:p>
            <a:r>
              <a:rPr lang="en-US" sz="2400" b="1" dirty="0" smtClean="0">
                <a:solidFill>
                  <a:srgbClr val="C00000"/>
                </a:solidFill>
              </a:rPr>
              <a:t>Experimental verification and benchmarking of the Granular Target are necessary.</a:t>
            </a:r>
            <a:endParaRPr lang="fr-FR" sz="2400" b="1" dirty="0" smtClean="0">
              <a:solidFill>
                <a:srgbClr val="C00000"/>
              </a:solidFill>
            </a:endParaRPr>
          </a:p>
          <a:p>
            <a:r>
              <a:rPr lang="en-US" sz="2000" dirty="0" smtClean="0"/>
              <a:t> </a:t>
            </a:r>
            <a:endParaRPr lang="fr-FR" sz="2000" dirty="0" smtClean="0"/>
          </a:p>
          <a:p>
            <a:r>
              <a:rPr lang="en-US" sz="2200" b="1" dirty="0" smtClean="0">
                <a:solidFill>
                  <a:srgbClr val="1D02BE"/>
                </a:solidFill>
              </a:rPr>
              <a:t>The </a:t>
            </a:r>
            <a:r>
              <a:rPr lang="en-US" sz="2200" b="1" dirty="0" smtClean="0">
                <a:solidFill>
                  <a:srgbClr val="C00000"/>
                </a:solidFill>
              </a:rPr>
              <a:t>PEDD</a:t>
            </a:r>
            <a:r>
              <a:rPr lang="en-US" sz="2200" b="1" dirty="0" smtClean="0">
                <a:solidFill>
                  <a:srgbClr val="1D02BE"/>
                </a:solidFill>
              </a:rPr>
              <a:t> can be measured by measuring the temperature rise via thermo couples and infrared camera at the rear of the granular target. Can be made at lower than nominal beam intensities. First Results were presented by T. </a:t>
            </a:r>
            <a:r>
              <a:rPr lang="en-US" sz="2200" b="1" dirty="0" err="1" smtClean="0">
                <a:solidFill>
                  <a:srgbClr val="1D02BE"/>
                </a:solidFill>
              </a:rPr>
              <a:t>Suwada</a:t>
            </a:r>
            <a:r>
              <a:rPr lang="en-US" sz="2200" b="1" dirty="0" smtClean="0">
                <a:solidFill>
                  <a:srgbClr val="1D02BE"/>
                </a:solidFill>
              </a:rPr>
              <a:t>, T .Takahashi and T. Omori  of KEK.</a:t>
            </a:r>
            <a:endParaRPr lang="fr-FR" sz="2200" b="1" dirty="0" smtClean="0">
              <a:solidFill>
                <a:srgbClr val="1D02BE"/>
              </a:solidFill>
            </a:endParaRPr>
          </a:p>
          <a:p>
            <a:r>
              <a:rPr lang="en-US" sz="2000" dirty="0" smtClean="0"/>
              <a:t> </a:t>
            </a:r>
            <a:endParaRPr lang="fr-FR" sz="2000" dirty="0" smtClean="0"/>
          </a:p>
          <a:p>
            <a:r>
              <a:rPr lang="en-US" sz="2000" b="1" dirty="0" smtClean="0">
                <a:solidFill>
                  <a:srgbClr val="C00000"/>
                </a:solidFill>
              </a:rPr>
              <a:t>Thermal shock</a:t>
            </a:r>
            <a:r>
              <a:rPr lang="en-US" sz="2000" b="1" dirty="0" smtClean="0"/>
              <a:t>: </a:t>
            </a:r>
            <a:r>
              <a:rPr lang="en-US" sz="2200" b="1" dirty="0" smtClean="0">
                <a:solidFill>
                  <a:srgbClr val="7030A0"/>
                </a:solidFill>
              </a:rPr>
              <a:t>One would require tests with a nominal  gamma-beam and with the proper pulse duration of 0.6 </a:t>
            </a:r>
            <a:r>
              <a:rPr lang="en-US" sz="2200" b="1" dirty="0" err="1" smtClean="0">
                <a:solidFill>
                  <a:srgbClr val="7030A0"/>
                </a:solidFill>
              </a:rPr>
              <a:t>μs</a:t>
            </a:r>
            <a:r>
              <a:rPr lang="en-US" sz="2200" b="1" dirty="0" smtClean="0">
                <a:solidFill>
                  <a:srgbClr val="7030A0"/>
                </a:solidFill>
              </a:rPr>
              <a:t>.</a:t>
            </a:r>
            <a:endParaRPr lang="fr-FR" sz="2200" b="1" dirty="0" smtClean="0">
              <a:solidFill>
                <a:srgbClr val="7030A0"/>
              </a:solidFill>
            </a:endParaRPr>
          </a:p>
          <a:p>
            <a:r>
              <a:rPr lang="en-US" sz="2200" b="1" dirty="0" smtClean="0">
                <a:solidFill>
                  <a:srgbClr val="7030A0"/>
                </a:solidFill>
              </a:rPr>
              <a:t>Tests with equivalent electron or proton beams may also be possible.</a:t>
            </a:r>
            <a:endParaRPr lang="fr-FR" sz="2200" b="1" dirty="0" smtClean="0">
              <a:solidFill>
                <a:srgbClr val="7030A0"/>
              </a:solidFill>
            </a:endParaRPr>
          </a:p>
          <a:p>
            <a:r>
              <a:rPr lang="en-US" sz="2200" b="1" dirty="0" smtClean="0">
                <a:solidFill>
                  <a:srgbClr val="7030A0"/>
                </a:solidFill>
              </a:rPr>
              <a:t>                                    </a:t>
            </a:r>
            <a:endParaRPr lang="fr-FR" sz="2200" b="1" dirty="0" smtClean="0">
              <a:solidFill>
                <a:srgbClr val="7030A0"/>
              </a:solidFill>
            </a:endParaRPr>
          </a:p>
          <a:p>
            <a:r>
              <a:rPr lang="en-US" sz="2200" b="1" dirty="0" smtClean="0">
                <a:solidFill>
                  <a:srgbClr val="7030A0"/>
                </a:solidFill>
              </a:rPr>
              <a:t>                        </a:t>
            </a:r>
            <a:endParaRPr lang="fr-FR" sz="2200" b="1" dirty="0" smtClean="0">
              <a:solidFill>
                <a:srgbClr val="7030A0"/>
              </a:solidFill>
            </a:endParaRPr>
          </a:p>
          <a:p>
            <a:r>
              <a:rPr lang="en-US" sz="2000" dirty="0" smtClean="0"/>
              <a:t> </a:t>
            </a:r>
            <a:endParaRPr lang="fr-FR" sz="2000" dirty="0" smtClean="0"/>
          </a:p>
          <a:p>
            <a:endParaRPr lang="fr-FR" sz="2000" b="1" dirty="0">
              <a:solidFill>
                <a:srgbClr val="C00000"/>
              </a:solidFill>
            </a:endParaRPr>
          </a:p>
        </p:txBody>
      </p:sp>
      <p:sp>
        <p:nvSpPr>
          <p:cNvPr id="4" name="Espace réservé du pied de page 3"/>
          <p:cNvSpPr>
            <a:spLocks noGrp="1"/>
          </p:cNvSpPr>
          <p:nvPr>
            <p:ph type="ftr" sz="quarter" idx="11"/>
          </p:nvPr>
        </p:nvSpPr>
        <p:spPr/>
        <p:txBody>
          <a:bodyPr/>
          <a:lstStyle/>
          <a:p>
            <a:r>
              <a:rPr lang="fr-FR" smtClean="0"/>
              <a:t>P.Sievers/POSIPOL2012/Zeuthen</a:t>
            </a:r>
            <a:endParaRPr lang="fr-FR"/>
          </a:p>
        </p:txBody>
      </p:sp>
      <p:sp>
        <p:nvSpPr>
          <p:cNvPr id="5" name="Espace réservé du numéro de diapositive 4"/>
          <p:cNvSpPr>
            <a:spLocks noGrp="1"/>
          </p:cNvSpPr>
          <p:nvPr>
            <p:ph type="sldNum" sz="quarter" idx="12"/>
          </p:nvPr>
        </p:nvSpPr>
        <p:spPr/>
        <p:txBody>
          <a:bodyPr/>
          <a:lstStyle/>
          <a:p>
            <a:fld id="{3345A794-DBAE-478F-9AB9-F3D5F8A160D9}" type="slidenum">
              <a:rPr lang="fr-FR" smtClean="0"/>
              <a:pPr/>
              <a:t>29</a:t>
            </a:fld>
            <a:endParaRPr lang="fr-F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style>
          <a:lnRef idx="1">
            <a:schemeClr val="accent4"/>
          </a:lnRef>
          <a:fillRef idx="3">
            <a:schemeClr val="accent4"/>
          </a:fillRef>
          <a:effectRef idx="2">
            <a:schemeClr val="accent4"/>
          </a:effectRef>
          <a:fontRef idx="minor">
            <a:schemeClr val="lt1"/>
          </a:fontRef>
        </p:style>
        <p:txBody>
          <a:bodyPr>
            <a:normAutofit/>
          </a:bodyPr>
          <a:lstStyle/>
          <a:p>
            <a:r>
              <a:rPr lang="en-US" sz="2800" dirty="0" smtClean="0"/>
              <a:t/>
            </a:r>
            <a:br>
              <a:rPr lang="en-US" sz="2800" dirty="0" smtClean="0"/>
            </a:br>
            <a:r>
              <a:rPr lang="fr-FR" sz="2800" dirty="0" smtClean="0"/>
              <a:t>GRANULAR VS COMPACT POSITRON CONVERTERS…</a:t>
            </a:r>
            <a:endParaRPr lang="fr-FR" sz="2800" dirty="0"/>
          </a:p>
        </p:txBody>
      </p:sp>
      <p:sp>
        <p:nvSpPr>
          <p:cNvPr id="3" name="Espace réservé du contenu 2"/>
          <p:cNvSpPr>
            <a:spLocks noGrp="1"/>
          </p:cNvSpPr>
          <p:nvPr>
            <p:ph idx="1"/>
          </p:nvPr>
        </p:nvSpPr>
        <p:spPr>
          <a:xfrm>
            <a:off x="395536" y="1556792"/>
            <a:ext cx="8229600" cy="4525963"/>
          </a:xfrm>
        </p:spPr>
        <p:txBody>
          <a:bodyPr>
            <a:normAutofit fontScale="92500" lnSpcReduction="20000"/>
          </a:bodyPr>
          <a:lstStyle/>
          <a:p>
            <a:r>
              <a:rPr lang="en-US" sz="2000" b="1" dirty="0" smtClean="0">
                <a:solidFill>
                  <a:srgbClr val="C00000"/>
                </a:solidFill>
              </a:rPr>
              <a:t>INTRODUCTION</a:t>
            </a:r>
          </a:p>
          <a:p>
            <a:r>
              <a:rPr lang="en-US" sz="2000" b="1" dirty="0" smtClean="0">
                <a:solidFill>
                  <a:srgbClr val="1D02BE"/>
                </a:solidFill>
              </a:rPr>
              <a:t>One of the main problems for the positron converters, dedicated to the future linear colliders, is the high amount of deposited energy due to the high intensities required in the LC. Cooling may be very complicated to evacuate the high amount of heat. Since some years, a particular shape for the targets delivering high beams of </a:t>
            </a:r>
            <a:r>
              <a:rPr lang="en-US" sz="2000" b="1" dirty="0" err="1" smtClean="0">
                <a:solidFill>
                  <a:srgbClr val="1D02BE"/>
                </a:solidFill>
              </a:rPr>
              <a:t>pions</a:t>
            </a:r>
            <a:r>
              <a:rPr lang="en-US" sz="2000" b="1" dirty="0" smtClean="0">
                <a:solidFill>
                  <a:srgbClr val="1D02BE"/>
                </a:solidFill>
              </a:rPr>
              <a:t> under proton incidence, has been considered by </a:t>
            </a:r>
            <a:r>
              <a:rPr lang="en-US" sz="2000" b="1" dirty="0" err="1" smtClean="0">
                <a:solidFill>
                  <a:srgbClr val="1D02BE"/>
                </a:solidFill>
              </a:rPr>
              <a:t>P.Sievers</a:t>
            </a:r>
            <a:r>
              <a:rPr lang="en-US" sz="2000" b="1" dirty="0" smtClean="0">
                <a:solidFill>
                  <a:srgbClr val="1D02BE"/>
                </a:solidFill>
              </a:rPr>
              <a:t> et al for the neutrino factories. Instead of using compact targets, granular ones made of a large number of small spheres were considered. The idea is based on the high ratio surface/volume of the spheres which makes easier the heat dissipation. Such idea is now investigated for the positron converters and a first application was studied for ILC positron source in the PhD thesis of C.XU (defended in May 2012 at IHEP/Beijing). In this application, the positrons were generated by an intense beam of photons emitted by </a:t>
            </a:r>
            <a:r>
              <a:rPr lang="en-US" sz="2000" b="1" dirty="0" err="1" smtClean="0">
                <a:solidFill>
                  <a:srgbClr val="1D02BE"/>
                </a:solidFill>
              </a:rPr>
              <a:t>ultrarelativistic</a:t>
            </a:r>
            <a:r>
              <a:rPr lang="en-US" sz="2000" b="1" dirty="0" smtClean="0">
                <a:solidFill>
                  <a:srgbClr val="1D02BE"/>
                </a:solidFill>
              </a:rPr>
              <a:t> channeled electrons in an axially oriented crystal. We present, here, the main advantages of such converters with a particular emphasis for the ILC case: the conditions for a beam test are also examined.   </a:t>
            </a:r>
            <a:endParaRPr lang="fr-FR" sz="2000" b="1" dirty="0">
              <a:solidFill>
                <a:srgbClr val="1D02BE"/>
              </a:solidFill>
            </a:endParaRPr>
          </a:p>
        </p:txBody>
      </p:sp>
      <p:sp>
        <p:nvSpPr>
          <p:cNvPr id="4" name="Espace réservé du pied de page 3"/>
          <p:cNvSpPr>
            <a:spLocks noGrp="1"/>
          </p:cNvSpPr>
          <p:nvPr>
            <p:ph type="ftr" sz="quarter" idx="11"/>
          </p:nvPr>
        </p:nvSpPr>
        <p:spPr/>
        <p:txBody>
          <a:bodyPr/>
          <a:lstStyle/>
          <a:p>
            <a:r>
              <a:rPr lang="fr-FR" smtClean="0"/>
              <a:t>P.Sievers/POSIPOL2012/Zeuthen</a:t>
            </a:r>
            <a:endParaRPr lang="fr-FR"/>
          </a:p>
        </p:txBody>
      </p:sp>
      <p:sp>
        <p:nvSpPr>
          <p:cNvPr id="5" name="Espace réservé du numéro de diapositive 4"/>
          <p:cNvSpPr>
            <a:spLocks noGrp="1"/>
          </p:cNvSpPr>
          <p:nvPr>
            <p:ph type="sldNum" sz="quarter" idx="12"/>
          </p:nvPr>
        </p:nvSpPr>
        <p:spPr/>
        <p:txBody>
          <a:bodyPr/>
          <a:lstStyle/>
          <a:p>
            <a:fld id="{3345A794-DBAE-478F-9AB9-F3D5F8A160D9}" type="slidenum">
              <a:rPr lang="fr-FR" smtClean="0"/>
              <a:pPr/>
              <a:t>3</a:t>
            </a:fld>
            <a:endParaRPr lang="fr-FR"/>
          </a:p>
        </p:txBody>
      </p:sp>
    </p:spTree>
    <p:extLst>
      <p:ext uri="{BB962C8B-B14F-4D97-AF65-F5344CB8AC3E}">
        <p14:creationId xmlns="" xmlns:p14="http://schemas.microsoft.com/office/powerpoint/2010/main" val="19192676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style>
          <a:lnRef idx="1">
            <a:schemeClr val="accent4"/>
          </a:lnRef>
          <a:fillRef idx="3">
            <a:schemeClr val="accent4"/>
          </a:fillRef>
          <a:effectRef idx="2">
            <a:schemeClr val="accent4"/>
          </a:effectRef>
          <a:fontRef idx="minor">
            <a:schemeClr val="lt1"/>
          </a:fontRef>
        </p:style>
        <p:txBody>
          <a:bodyPr>
            <a:normAutofit/>
          </a:bodyPr>
          <a:lstStyle/>
          <a:p>
            <a:r>
              <a:rPr lang="en-US" sz="2800" b="1" dirty="0" smtClean="0"/>
              <a:t>GRANULAR VS COMPACT POSITRON CONVERTERS…</a:t>
            </a:r>
            <a:endParaRPr lang="fr-FR" sz="2800" b="1" dirty="0"/>
          </a:p>
        </p:txBody>
      </p:sp>
      <p:sp>
        <p:nvSpPr>
          <p:cNvPr id="3" name="Espace réservé du contenu 2"/>
          <p:cNvSpPr>
            <a:spLocks noGrp="1"/>
          </p:cNvSpPr>
          <p:nvPr>
            <p:ph idx="1"/>
          </p:nvPr>
        </p:nvSpPr>
        <p:spPr/>
        <p:txBody>
          <a:bodyPr>
            <a:normAutofit/>
          </a:bodyPr>
          <a:lstStyle/>
          <a:p>
            <a:r>
              <a:rPr lang="en-US" sz="2000" b="1" dirty="0" smtClean="0">
                <a:solidFill>
                  <a:srgbClr val="C00000"/>
                </a:solidFill>
              </a:rPr>
              <a:t>GRANULAR CONVERTERS: A PRESENTATION</a:t>
            </a:r>
          </a:p>
          <a:p>
            <a:r>
              <a:rPr lang="en-US" sz="2000" b="1" dirty="0" smtClean="0">
                <a:solidFill>
                  <a:srgbClr val="1D02BE"/>
                </a:solidFill>
              </a:rPr>
              <a:t>The target is made of small spheres </a:t>
            </a:r>
          </a:p>
          <a:p>
            <a:r>
              <a:rPr lang="en-US" sz="2000" b="1" dirty="0" smtClean="0">
                <a:solidFill>
                  <a:srgbClr val="1D02BE"/>
                </a:solidFill>
              </a:rPr>
              <a:t>with radii of ~ 1 mm. The spheres are</a:t>
            </a:r>
          </a:p>
          <a:p>
            <a:r>
              <a:rPr lang="en-US" sz="2000" b="1" dirty="0" smtClean="0">
                <a:solidFill>
                  <a:srgbClr val="1D02BE"/>
                </a:solidFill>
              </a:rPr>
              <a:t> put in a container with a low Z (Be,</a:t>
            </a:r>
          </a:p>
          <a:p>
            <a:r>
              <a:rPr lang="en-US" sz="2000" b="1" dirty="0" smtClean="0">
                <a:solidFill>
                  <a:srgbClr val="1D02BE"/>
                </a:solidFill>
              </a:rPr>
              <a:t> for instance). The best suited cooling </a:t>
            </a:r>
          </a:p>
          <a:p>
            <a:r>
              <a:rPr lang="en-US" sz="2000" b="1" dirty="0" smtClean="0">
                <a:solidFill>
                  <a:srgbClr val="1D02BE"/>
                </a:solidFill>
              </a:rPr>
              <a:t>is based on a Helium gas jet circulating</a:t>
            </a:r>
          </a:p>
          <a:p>
            <a:r>
              <a:rPr lang="en-US" sz="2000" b="1" dirty="0" smtClean="0">
                <a:solidFill>
                  <a:srgbClr val="1D02BE"/>
                </a:solidFill>
              </a:rPr>
              <a:t> between the spheres and taking off</a:t>
            </a:r>
          </a:p>
          <a:p>
            <a:r>
              <a:rPr lang="en-US" sz="2000" b="1" dirty="0" smtClean="0">
                <a:solidFill>
                  <a:srgbClr val="1D02BE"/>
                </a:solidFill>
              </a:rPr>
              <a:t> the heat.</a:t>
            </a:r>
            <a:endParaRPr lang="fr-FR" sz="2000" b="1" dirty="0">
              <a:solidFill>
                <a:srgbClr val="1D02BE"/>
              </a:solidFill>
            </a:endParaRPr>
          </a:p>
        </p:txBody>
      </p:sp>
      <p:sp>
        <p:nvSpPr>
          <p:cNvPr id="4" name="Espace réservé du pied de page 3"/>
          <p:cNvSpPr>
            <a:spLocks noGrp="1"/>
          </p:cNvSpPr>
          <p:nvPr>
            <p:ph type="ftr" sz="quarter" idx="11"/>
          </p:nvPr>
        </p:nvSpPr>
        <p:spPr/>
        <p:txBody>
          <a:bodyPr/>
          <a:lstStyle/>
          <a:p>
            <a:r>
              <a:rPr lang="fr-FR" smtClean="0"/>
              <a:t>P.Sievers/POSIPOL2012/Zeuthen</a:t>
            </a:r>
            <a:endParaRPr lang="fr-FR"/>
          </a:p>
        </p:txBody>
      </p:sp>
      <p:sp>
        <p:nvSpPr>
          <p:cNvPr id="5" name="Espace réservé du numéro de diapositive 4"/>
          <p:cNvSpPr>
            <a:spLocks noGrp="1"/>
          </p:cNvSpPr>
          <p:nvPr>
            <p:ph type="sldNum" sz="quarter" idx="12"/>
          </p:nvPr>
        </p:nvSpPr>
        <p:spPr/>
        <p:txBody>
          <a:bodyPr/>
          <a:lstStyle/>
          <a:p>
            <a:fld id="{3345A794-DBAE-478F-9AB9-F3D5F8A160D9}" type="slidenum">
              <a:rPr lang="fr-FR" smtClean="0"/>
              <a:pPr/>
              <a:t>4</a:t>
            </a:fld>
            <a:endParaRPr lang="fr-FR"/>
          </a:p>
        </p:txBody>
      </p:sp>
      <p:pic>
        <p:nvPicPr>
          <p:cNvPr id="1026" name="Picture 2" descr="C:\Users\chehab\Pictures\granulartarget.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292080" y="2132856"/>
            <a:ext cx="3240360" cy="3312368"/>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5537669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style>
          <a:lnRef idx="1">
            <a:schemeClr val="accent4"/>
          </a:lnRef>
          <a:fillRef idx="3">
            <a:schemeClr val="accent4"/>
          </a:fillRef>
          <a:effectRef idx="2">
            <a:schemeClr val="accent4"/>
          </a:effectRef>
          <a:fontRef idx="minor">
            <a:schemeClr val="lt1"/>
          </a:fontRef>
        </p:style>
        <p:txBody>
          <a:bodyPr>
            <a:normAutofit/>
          </a:bodyPr>
          <a:lstStyle/>
          <a:p>
            <a:r>
              <a:rPr lang="en-US" sz="2800" b="1" dirty="0" smtClean="0"/>
              <a:t>GRANULAR VS COMPACT POSITRON CONVERTERS…</a:t>
            </a:r>
            <a:endParaRPr lang="fr-FR" sz="2800" b="1" dirty="0"/>
          </a:p>
        </p:txBody>
      </p:sp>
      <p:sp>
        <p:nvSpPr>
          <p:cNvPr id="3" name="Espace réservé du contenu 2"/>
          <p:cNvSpPr>
            <a:spLocks noGrp="1"/>
          </p:cNvSpPr>
          <p:nvPr>
            <p:ph idx="1"/>
          </p:nvPr>
        </p:nvSpPr>
        <p:spPr>
          <a:xfrm>
            <a:off x="457200" y="1600200"/>
            <a:ext cx="8229600" cy="4781128"/>
          </a:xfrm>
        </p:spPr>
        <p:txBody>
          <a:bodyPr>
            <a:normAutofit/>
          </a:bodyPr>
          <a:lstStyle/>
          <a:p>
            <a:r>
              <a:rPr lang="en-US" sz="2000" b="1" dirty="0" smtClean="0">
                <a:solidFill>
                  <a:srgbClr val="C00000"/>
                </a:solidFill>
              </a:rPr>
              <a:t>COMPARISON BETWEEN COMPACT AND GRANULAR TARGETS</a:t>
            </a:r>
          </a:p>
          <a:p>
            <a:r>
              <a:rPr lang="en-US" sz="2000" b="1" dirty="0" smtClean="0">
                <a:solidFill>
                  <a:srgbClr val="C00000"/>
                </a:solidFill>
              </a:rPr>
              <a:t>- Simulation results (  </a:t>
            </a:r>
            <a:r>
              <a:rPr lang="en-US" sz="2000" b="1" dirty="0" smtClean="0">
                <a:solidFill>
                  <a:srgbClr val="1D02BE"/>
                </a:solidFill>
              </a:rPr>
              <a:t>with hybrid source using channeling radiation )</a:t>
            </a:r>
            <a:r>
              <a:rPr lang="en-US" sz="2000" b="1" dirty="0" smtClean="0">
                <a:solidFill>
                  <a:srgbClr val="C00000"/>
                </a:solidFill>
              </a:rPr>
              <a:t>                                                            </a:t>
            </a:r>
          </a:p>
          <a:p>
            <a:r>
              <a:rPr lang="en-US" sz="2000" b="1" dirty="0" smtClean="0">
                <a:solidFill>
                  <a:srgbClr val="002060"/>
                </a:solidFill>
              </a:rPr>
              <a:t>A comparison has been carried out between granular and compact targets: the compact one was chosen as to satisfy the ILC requirements for the positron yield. The granular targets were chosen to be as close as possible to the compact one concerning the yield.  A table is summarizing this comparison</a:t>
            </a:r>
          </a:p>
          <a:p>
            <a:endParaRPr lang="fr-FR" sz="2000" b="1" dirty="0" smtClean="0">
              <a:solidFill>
                <a:srgbClr val="002060"/>
              </a:solidFill>
            </a:endParaRPr>
          </a:p>
          <a:p>
            <a:endParaRPr lang="fr-FR" sz="2000" b="1" dirty="0" smtClean="0">
              <a:solidFill>
                <a:srgbClr val="002060"/>
              </a:solidFill>
            </a:endParaRPr>
          </a:p>
          <a:p>
            <a:endParaRPr lang="en-US" sz="2000" b="1" dirty="0" smtClean="0">
              <a:solidFill>
                <a:srgbClr val="002060"/>
              </a:solidFill>
            </a:endParaRPr>
          </a:p>
          <a:p>
            <a:endParaRPr lang="fr-FR" sz="2000" b="1" dirty="0" smtClean="0">
              <a:solidFill>
                <a:srgbClr val="002060"/>
              </a:solidFill>
            </a:endParaRPr>
          </a:p>
          <a:p>
            <a:endParaRPr lang="fr-FR" sz="2000" b="1" dirty="0" smtClean="0">
              <a:solidFill>
                <a:srgbClr val="002060"/>
              </a:solidFill>
            </a:endParaRPr>
          </a:p>
          <a:p>
            <a:endParaRPr lang="fr-FR" sz="2000" b="1" dirty="0" smtClean="0">
              <a:solidFill>
                <a:srgbClr val="002060"/>
              </a:solidFill>
            </a:endParaRPr>
          </a:p>
          <a:p>
            <a:endParaRPr lang="fr-FR" sz="2000" b="1" dirty="0">
              <a:solidFill>
                <a:srgbClr val="002060"/>
              </a:solidFill>
            </a:endParaRPr>
          </a:p>
        </p:txBody>
      </p:sp>
      <p:sp>
        <p:nvSpPr>
          <p:cNvPr id="4" name="Espace réservé du pied de page 3"/>
          <p:cNvSpPr>
            <a:spLocks noGrp="1"/>
          </p:cNvSpPr>
          <p:nvPr>
            <p:ph type="ftr" sz="quarter" idx="11"/>
          </p:nvPr>
        </p:nvSpPr>
        <p:spPr/>
        <p:txBody>
          <a:bodyPr/>
          <a:lstStyle/>
          <a:p>
            <a:r>
              <a:rPr lang="fr-FR" smtClean="0"/>
              <a:t>P.Sievers/POSIPOL2012/Zeuthen</a:t>
            </a:r>
            <a:endParaRPr lang="fr-FR"/>
          </a:p>
        </p:txBody>
      </p:sp>
      <p:pic>
        <p:nvPicPr>
          <p:cNvPr id="7"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581150" y="4005064"/>
            <a:ext cx="5981700" cy="223224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9747866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style>
          <a:lnRef idx="1">
            <a:schemeClr val="accent4"/>
          </a:lnRef>
          <a:fillRef idx="3">
            <a:schemeClr val="accent4"/>
          </a:fillRef>
          <a:effectRef idx="2">
            <a:schemeClr val="accent4"/>
          </a:effectRef>
          <a:fontRef idx="minor">
            <a:schemeClr val="lt1"/>
          </a:fontRef>
        </p:style>
        <p:txBody>
          <a:bodyPr>
            <a:normAutofit/>
          </a:bodyPr>
          <a:lstStyle/>
          <a:p>
            <a:r>
              <a:rPr lang="en-US" sz="2800" b="1" dirty="0" smtClean="0">
                <a:solidFill>
                  <a:schemeClr val="bg1"/>
                </a:solidFill>
              </a:rPr>
              <a:t>GRANULAR VS COMPACT POSITRON CONVERTERS</a:t>
            </a:r>
            <a:r>
              <a:rPr lang="en-US" sz="2800" b="1" dirty="0" smtClean="0">
                <a:solidFill>
                  <a:srgbClr val="0070C0"/>
                </a:solidFill>
              </a:rPr>
              <a:t>…</a:t>
            </a:r>
            <a:endParaRPr lang="fr-FR" sz="2800" b="1" dirty="0">
              <a:solidFill>
                <a:srgbClr val="0070C0"/>
              </a:solidFill>
            </a:endParaRPr>
          </a:p>
        </p:txBody>
      </p:sp>
      <p:sp>
        <p:nvSpPr>
          <p:cNvPr id="3" name="Espace réservé du contenu 2"/>
          <p:cNvSpPr>
            <a:spLocks noGrp="1"/>
          </p:cNvSpPr>
          <p:nvPr>
            <p:ph idx="1"/>
          </p:nvPr>
        </p:nvSpPr>
        <p:spPr/>
        <p:txBody>
          <a:bodyPr>
            <a:normAutofit/>
          </a:bodyPr>
          <a:lstStyle/>
          <a:p>
            <a:r>
              <a:rPr lang="en-US" sz="2000" b="1" dirty="0" smtClean="0">
                <a:solidFill>
                  <a:srgbClr val="C00000"/>
                </a:solidFill>
              </a:rPr>
              <a:t>SIMULATIONS WITH A HYBRID SOURCE</a:t>
            </a:r>
          </a:p>
          <a:p>
            <a:r>
              <a:rPr lang="en-US" sz="2000" b="1" dirty="0" smtClean="0">
                <a:solidFill>
                  <a:srgbClr val="1D02BE"/>
                </a:solidFill>
              </a:rPr>
              <a:t>The following results are obtained with an hybrid source using a W crystal, 1 mm thick on which a 10 </a:t>
            </a:r>
            <a:r>
              <a:rPr lang="en-US" sz="2000" b="1" dirty="0" err="1" smtClean="0">
                <a:solidFill>
                  <a:srgbClr val="1D02BE"/>
                </a:solidFill>
              </a:rPr>
              <a:t>GeV</a:t>
            </a:r>
            <a:r>
              <a:rPr lang="en-US" sz="2000" b="1" dirty="0" smtClean="0">
                <a:solidFill>
                  <a:srgbClr val="1D02BE"/>
                </a:solidFill>
              </a:rPr>
              <a:t> e- beam is impinging; </a:t>
            </a:r>
            <a:r>
              <a:rPr lang="en-US" sz="2000" b="1" dirty="0" err="1" smtClean="0">
                <a:solidFill>
                  <a:srgbClr val="1D02BE"/>
                </a:solidFill>
              </a:rPr>
              <a:t>rms</a:t>
            </a:r>
            <a:r>
              <a:rPr lang="en-US" sz="2000" b="1" dirty="0" smtClean="0">
                <a:solidFill>
                  <a:srgbClr val="1D02BE"/>
                </a:solidFill>
              </a:rPr>
              <a:t> transverse radius of e- beam is 2.5 mm. An illustration of the </a:t>
            </a:r>
            <a:r>
              <a:rPr lang="el-GR" sz="2000" b="1" dirty="0" smtClean="0">
                <a:solidFill>
                  <a:srgbClr val="1D02BE"/>
                </a:solidFill>
              </a:rPr>
              <a:t>γ</a:t>
            </a:r>
            <a:r>
              <a:rPr lang="en-US" sz="2000" b="1" dirty="0" smtClean="0">
                <a:solidFill>
                  <a:srgbClr val="1D02BE"/>
                </a:solidFill>
              </a:rPr>
              <a:t> beam is given: </a:t>
            </a:r>
          </a:p>
          <a:p>
            <a:endParaRPr lang="fr-FR" sz="2000" b="1" dirty="0">
              <a:solidFill>
                <a:srgbClr val="1D02BE"/>
              </a:solidFill>
            </a:endParaRPr>
          </a:p>
        </p:txBody>
      </p:sp>
      <p:sp>
        <p:nvSpPr>
          <p:cNvPr id="4" name="Espace réservé du pied de page 3"/>
          <p:cNvSpPr>
            <a:spLocks noGrp="1"/>
          </p:cNvSpPr>
          <p:nvPr>
            <p:ph type="ftr" sz="quarter" idx="11"/>
          </p:nvPr>
        </p:nvSpPr>
        <p:spPr/>
        <p:txBody>
          <a:bodyPr/>
          <a:lstStyle/>
          <a:p>
            <a:r>
              <a:rPr lang="fr-FR" smtClean="0"/>
              <a:t>P.Sievers/POSIPOL2012/Zeuthen</a:t>
            </a:r>
            <a:endParaRPr lang="fr-FR"/>
          </a:p>
        </p:txBody>
      </p:sp>
      <p:sp>
        <p:nvSpPr>
          <p:cNvPr id="5" name="Espace réservé du numéro de diapositive 4"/>
          <p:cNvSpPr>
            <a:spLocks noGrp="1"/>
          </p:cNvSpPr>
          <p:nvPr>
            <p:ph type="sldNum" sz="quarter" idx="12"/>
          </p:nvPr>
        </p:nvSpPr>
        <p:spPr/>
        <p:txBody>
          <a:bodyPr/>
          <a:lstStyle/>
          <a:p>
            <a:fld id="{3345A794-DBAE-478F-9AB9-F3D5F8A160D9}" type="slidenum">
              <a:rPr lang="fr-FR" smtClean="0"/>
              <a:pPr/>
              <a:t>6</a:t>
            </a:fld>
            <a:endParaRPr lang="fr-FR"/>
          </a:p>
        </p:txBody>
      </p:sp>
      <p:pic>
        <p:nvPicPr>
          <p:cNvPr id="6" name="Image 5" descr="x-y.png"/>
          <p:cNvPicPr>
            <a:picLocks noChangeAspect="1"/>
          </p:cNvPicPr>
          <p:nvPr/>
        </p:nvPicPr>
        <p:blipFill>
          <a:blip r:embed="rId2" cstate="print"/>
          <a:srcRect/>
          <a:stretch>
            <a:fillRect/>
          </a:stretch>
        </p:blipFill>
        <p:spPr bwMode="auto">
          <a:xfrm>
            <a:off x="683568" y="3356992"/>
            <a:ext cx="3384376" cy="2664296"/>
          </a:xfrm>
          <a:prstGeom prst="rect">
            <a:avLst/>
          </a:prstGeom>
          <a:noFill/>
          <a:ln w="9525">
            <a:noFill/>
            <a:miter lim="800000"/>
            <a:headEnd/>
            <a:tailEnd/>
          </a:ln>
        </p:spPr>
      </p:pic>
      <p:pic>
        <p:nvPicPr>
          <p:cNvPr id="7" name="Image 6" descr="gamma-before-target.png"/>
          <p:cNvPicPr>
            <a:picLocks noChangeAspect="1"/>
          </p:cNvPicPr>
          <p:nvPr/>
        </p:nvPicPr>
        <p:blipFill>
          <a:blip r:embed="rId3" cstate="print"/>
          <a:srcRect/>
          <a:stretch>
            <a:fillRect/>
          </a:stretch>
        </p:blipFill>
        <p:spPr bwMode="auto">
          <a:xfrm>
            <a:off x="5004048" y="3356992"/>
            <a:ext cx="3384376" cy="2664296"/>
          </a:xfrm>
          <a:prstGeom prst="rect">
            <a:avLst/>
          </a:prstGeom>
          <a:noFill/>
          <a:ln w="9525">
            <a:noFill/>
            <a:miter lim="800000"/>
            <a:headEnd/>
            <a:tailEnd/>
          </a:ln>
        </p:spPr>
      </p:pic>
    </p:spTree>
    <p:extLst>
      <p:ext uri="{BB962C8B-B14F-4D97-AF65-F5344CB8AC3E}">
        <p14:creationId xmlns="" xmlns:p14="http://schemas.microsoft.com/office/powerpoint/2010/main" val="20085648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style>
          <a:lnRef idx="1">
            <a:schemeClr val="accent4"/>
          </a:lnRef>
          <a:fillRef idx="3">
            <a:schemeClr val="accent4"/>
          </a:fillRef>
          <a:effectRef idx="2">
            <a:schemeClr val="accent4"/>
          </a:effectRef>
          <a:fontRef idx="minor">
            <a:schemeClr val="lt1"/>
          </a:fontRef>
        </p:style>
        <p:txBody>
          <a:bodyPr>
            <a:normAutofit/>
          </a:bodyPr>
          <a:lstStyle/>
          <a:p>
            <a:r>
              <a:rPr lang="en-US" sz="2800" b="1" dirty="0" smtClean="0"/>
              <a:t>GRANULAR VS COMPACT POSITRON CONVERTERS…</a:t>
            </a:r>
            <a:endParaRPr lang="fr-FR" sz="2800" b="1" dirty="0"/>
          </a:p>
        </p:txBody>
      </p:sp>
      <p:sp>
        <p:nvSpPr>
          <p:cNvPr id="3" name="Espace réservé du contenu 2"/>
          <p:cNvSpPr>
            <a:spLocks noGrp="1"/>
          </p:cNvSpPr>
          <p:nvPr>
            <p:ph idx="1"/>
          </p:nvPr>
        </p:nvSpPr>
        <p:spPr/>
        <p:txBody>
          <a:bodyPr>
            <a:normAutofit/>
          </a:bodyPr>
          <a:lstStyle/>
          <a:p>
            <a:pPr marL="0" indent="0">
              <a:buNone/>
            </a:pPr>
            <a:endParaRPr lang="en-US" sz="2000" b="1" dirty="0" smtClean="0">
              <a:solidFill>
                <a:srgbClr val="C00000"/>
              </a:solidFill>
            </a:endParaRPr>
          </a:p>
          <a:p>
            <a:endParaRPr lang="en-US" sz="2000" b="1" dirty="0" smtClean="0">
              <a:solidFill>
                <a:srgbClr val="C00000"/>
              </a:solidFill>
            </a:endParaRPr>
          </a:p>
          <a:p>
            <a:endParaRPr lang="fr-FR" sz="2000" b="1" dirty="0">
              <a:solidFill>
                <a:srgbClr val="C00000"/>
              </a:solidFill>
            </a:endParaRPr>
          </a:p>
        </p:txBody>
      </p:sp>
      <p:sp>
        <p:nvSpPr>
          <p:cNvPr id="4" name="Espace réservé du pied de page 3"/>
          <p:cNvSpPr>
            <a:spLocks noGrp="1"/>
          </p:cNvSpPr>
          <p:nvPr>
            <p:ph type="ftr" sz="quarter" idx="11"/>
          </p:nvPr>
        </p:nvSpPr>
        <p:spPr/>
        <p:txBody>
          <a:bodyPr/>
          <a:lstStyle/>
          <a:p>
            <a:r>
              <a:rPr lang="fr-FR" smtClean="0"/>
              <a:t>P.Sievers/POSIPOL2012/Zeuthen</a:t>
            </a:r>
            <a:endParaRPr lang="fr-FR"/>
          </a:p>
        </p:txBody>
      </p:sp>
      <p:sp>
        <p:nvSpPr>
          <p:cNvPr id="5" name="Espace réservé du numéro de diapositive 4"/>
          <p:cNvSpPr>
            <a:spLocks noGrp="1"/>
          </p:cNvSpPr>
          <p:nvPr>
            <p:ph type="sldNum" sz="quarter" idx="12"/>
          </p:nvPr>
        </p:nvSpPr>
        <p:spPr/>
        <p:txBody>
          <a:bodyPr/>
          <a:lstStyle/>
          <a:p>
            <a:fld id="{3345A794-DBAE-478F-9AB9-F3D5F8A160D9}" type="slidenum">
              <a:rPr lang="fr-FR" smtClean="0"/>
              <a:pPr/>
              <a:t>7</a:t>
            </a:fld>
            <a:endParaRPr lang="fr-FR"/>
          </a:p>
        </p:txBody>
      </p:sp>
      <p:pic>
        <p:nvPicPr>
          <p:cNvPr id="102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66586" y="1507225"/>
            <a:ext cx="4248471" cy="44644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8" name="Picture 5" descr="ilc-sphere-radius-1mm"/>
          <p:cNvPicPr>
            <a:picLocks noChangeAspect="1" noChangeArrowheads="1"/>
          </p:cNvPicPr>
          <p:nvPr/>
        </p:nvPicPr>
        <p:blipFill>
          <a:blip r:embed="rId3" cstate="print"/>
          <a:srcRect/>
          <a:stretch>
            <a:fillRect/>
          </a:stretch>
        </p:blipFill>
        <p:spPr bwMode="auto">
          <a:xfrm>
            <a:off x="4788024" y="2060847"/>
            <a:ext cx="4032448" cy="3888432"/>
          </a:xfrm>
          <a:prstGeom prst="rect">
            <a:avLst/>
          </a:prstGeom>
          <a:noFill/>
          <a:ln w="9525">
            <a:noFill/>
            <a:miter lim="800000"/>
            <a:headEnd/>
            <a:tailEnd/>
          </a:ln>
        </p:spPr>
      </p:pic>
    </p:spTree>
    <p:extLst>
      <p:ext uri="{BB962C8B-B14F-4D97-AF65-F5344CB8AC3E}">
        <p14:creationId xmlns="" xmlns:p14="http://schemas.microsoft.com/office/powerpoint/2010/main" val="7739544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solidFill>
            <a:srgbClr val="92D050"/>
          </a:solidFill>
        </p:spPr>
        <p:txBody>
          <a:bodyPr>
            <a:normAutofit/>
          </a:bodyPr>
          <a:lstStyle/>
          <a:p>
            <a:r>
              <a:rPr lang="en-US" sz="2800" dirty="0" smtClean="0"/>
              <a:t>GRANULAR VS COMPACT POSITRON CONVERTERS…</a:t>
            </a:r>
            <a:endParaRPr lang="fr-FR" sz="2800" dirty="0"/>
          </a:p>
        </p:txBody>
      </p:sp>
      <p:sp>
        <p:nvSpPr>
          <p:cNvPr id="3" name="Espace réservé du contenu 2"/>
          <p:cNvSpPr>
            <a:spLocks noGrp="1"/>
          </p:cNvSpPr>
          <p:nvPr>
            <p:ph idx="1"/>
          </p:nvPr>
        </p:nvSpPr>
        <p:spPr/>
        <p:txBody>
          <a:bodyPr>
            <a:normAutofit lnSpcReduction="10000"/>
          </a:bodyPr>
          <a:lstStyle/>
          <a:p>
            <a:r>
              <a:rPr lang="en-US" sz="2000" b="1" dirty="0" smtClean="0">
                <a:solidFill>
                  <a:srgbClr val="C00000"/>
                </a:solidFill>
              </a:rPr>
              <a:t>PEDD</a:t>
            </a:r>
          </a:p>
          <a:p>
            <a:r>
              <a:rPr lang="en-US" sz="2000" b="1" dirty="0" smtClean="0">
                <a:solidFill>
                  <a:srgbClr val="1D02BE"/>
                </a:solidFill>
              </a:rPr>
              <a:t>The PEDD has been also simulated in the amorphous  compact/granular converter. The results of the simulations are given. We can notice the interest of the granular converter w.r.t.</a:t>
            </a:r>
          </a:p>
          <a:p>
            <a:r>
              <a:rPr lang="en-US" sz="2000" b="1" dirty="0" smtClean="0">
                <a:solidFill>
                  <a:srgbClr val="1D02BE"/>
                </a:solidFill>
              </a:rPr>
              <a:t> the compact one.</a:t>
            </a:r>
          </a:p>
          <a:p>
            <a:r>
              <a:rPr lang="en-US" sz="2000" b="1" dirty="0" smtClean="0">
                <a:solidFill>
                  <a:srgbClr val="02BE06"/>
                </a:solidFill>
              </a:rPr>
              <a:t>We have chosen to modify the beam</a:t>
            </a:r>
          </a:p>
          <a:p>
            <a:r>
              <a:rPr lang="en-US" sz="2000" b="1" dirty="0" smtClean="0">
                <a:solidFill>
                  <a:srgbClr val="02BE06"/>
                </a:solidFill>
              </a:rPr>
              <a:t> time structure, following the </a:t>
            </a:r>
          </a:p>
          <a:p>
            <a:r>
              <a:rPr lang="en-US" sz="2000" b="1" dirty="0" smtClean="0">
                <a:solidFill>
                  <a:srgbClr val="02BE06"/>
                </a:solidFill>
              </a:rPr>
              <a:t>proposition of Omori et al, to reach</a:t>
            </a:r>
          </a:p>
          <a:p>
            <a:r>
              <a:rPr lang="en-US" sz="2000" b="1" dirty="0" smtClean="0">
                <a:solidFill>
                  <a:srgbClr val="02BE06"/>
                </a:solidFill>
              </a:rPr>
              <a:t> a reasonable amount of energy </a:t>
            </a:r>
          </a:p>
          <a:p>
            <a:r>
              <a:rPr lang="en-US" sz="2000" b="1" dirty="0" smtClean="0">
                <a:solidFill>
                  <a:srgbClr val="02BE06"/>
                </a:solidFill>
              </a:rPr>
              <a:t> deposition density in the converter.</a:t>
            </a:r>
          </a:p>
          <a:p>
            <a:r>
              <a:rPr lang="en-US" sz="2000" b="1" dirty="0" smtClean="0">
                <a:solidFill>
                  <a:srgbClr val="7030A0"/>
                </a:solidFill>
              </a:rPr>
              <a:t>The granular converter is made of 3 layers</a:t>
            </a:r>
          </a:p>
          <a:p>
            <a:r>
              <a:rPr lang="en-US" sz="2000" b="1" dirty="0" smtClean="0">
                <a:solidFill>
                  <a:srgbClr val="7030A0"/>
                </a:solidFill>
              </a:rPr>
              <a:t>=&gt;&gt; Energy deposition: 446 MeV/e-</a:t>
            </a:r>
          </a:p>
          <a:p>
            <a:r>
              <a:rPr lang="en-US" sz="2000" b="1" dirty="0" smtClean="0">
                <a:solidFill>
                  <a:srgbClr val="7030A0"/>
                </a:solidFill>
              </a:rPr>
              <a:t>=&gt;&gt; PEDD; 1.8 </a:t>
            </a:r>
            <a:r>
              <a:rPr lang="en-US" sz="2000" b="1" dirty="0" err="1" smtClean="0">
                <a:solidFill>
                  <a:srgbClr val="7030A0"/>
                </a:solidFill>
              </a:rPr>
              <a:t>GeV</a:t>
            </a:r>
            <a:r>
              <a:rPr lang="en-US" sz="2000" b="1" dirty="0" smtClean="0">
                <a:solidFill>
                  <a:srgbClr val="7030A0"/>
                </a:solidFill>
              </a:rPr>
              <a:t>/cm3/e-</a:t>
            </a:r>
            <a:r>
              <a:rPr lang="en-US" sz="2000" b="1" dirty="0" smtClean="0">
                <a:solidFill>
                  <a:srgbClr val="1D02BE"/>
                </a:solidFill>
              </a:rPr>
              <a:t>                                                                                    </a:t>
            </a:r>
            <a:endParaRPr lang="fr-FR" sz="2000" b="1" dirty="0">
              <a:solidFill>
                <a:srgbClr val="1D02BE"/>
              </a:solidFill>
            </a:endParaRPr>
          </a:p>
        </p:txBody>
      </p:sp>
      <p:sp>
        <p:nvSpPr>
          <p:cNvPr id="4" name="Espace réservé du pied de page 3"/>
          <p:cNvSpPr>
            <a:spLocks noGrp="1"/>
          </p:cNvSpPr>
          <p:nvPr>
            <p:ph type="ftr" sz="quarter" idx="11"/>
          </p:nvPr>
        </p:nvSpPr>
        <p:spPr/>
        <p:txBody>
          <a:bodyPr/>
          <a:lstStyle/>
          <a:p>
            <a:r>
              <a:rPr lang="fr-FR" smtClean="0"/>
              <a:t>P.Sievers/POSIPOL2012/Zeuthen</a:t>
            </a:r>
            <a:endParaRPr lang="fr-FR"/>
          </a:p>
        </p:txBody>
      </p:sp>
      <p:sp>
        <p:nvSpPr>
          <p:cNvPr id="5" name="Espace réservé du numéro de diapositive 4"/>
          <p:cNvSpPr>
            <a:spLocks noGrp="1"/>
          </p:cNvSpPr>
          <p:nvPr>
            <p:ph type="sldNum" sz="quarter" idx="12"/>
          </p:nvPr>
        </p:nvSpPr>
        <p:spPr/>
        <p:txBody>
          <a:bodyPr/>
          <a:lstStyle/>
          <a:p>
            <a:fld id="{3345A794-DBAE-478F-9AB9-F3D5F8A160D9}" type="slidenum">
              <a:rPr lang="fr-FR" smtClean="0"/>
              <a:pPr/>
              <a:t>8</a:t>
            </a:fld>
            <a:endParaRPr lang="fr-FR"/>
          </a:p>
        </p:txBody>
      </p:sp>
      <p:pic>
        <p:nvPicPr>
          <p:cNvPr id="7" name="Picture 5" descr="pedd3layers"/>
          <p:cNvPicPr>
            <a:picLocks noChangeAspect="1" noChangeArrowheads="1"/>
          </p:cNvPicPr>
          <p:nvPr/>
        </p:nvPicPr>
        <p:blipFill>
          <a:blip r:embed="rId2" cstate="print"/>
          <a:srcRect/>
          <a:stretch>
            <a:fillRect/>
          </a:stretch>
        </p:blipFill>
        <p:spPr bwMode="auto">
          <a:xfrm>
            <a:off x="5292080" y="2708921"/>
            <a:ext cx="3600400" cy="3600400"/>
          </a:xfrm>
          <a:prstGeom prst="rect">
            <a:avLst/>
          </a:prstGeom>
          <a:noFill/>
          <a:ln w="9525">
            <a:noFill/>
            <a:miter lim="800000"/>
            <a:headEnd/>
            <a:tailEnd/>
          </a:ln>
        </p:spPr>
      </p:pic>
    </p:spTree>
    <p:extLst>
      <p:ext uri="{BB962C8B-B14F-4D97-AF65-F5344CB8AC3E}">
        <p14:creationId xmlns="" xmlns:p14="http://schemas.microsoft.com/office/powerpoint/2010/main" val="33178238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style>
          <a:lnRef idx="1">
            <a:schemeClr val="accent4"/>
          </a:lnRef>
          <a:fillRef idx="3">
            <a:schemeClr val="accent4"/>
          </a:fillRef>
          <a:effectRef idx="2">
            <a:schemeClr val="accent4"/>
          </a:effectRef>
          <a:fontRef idx="minor">
            <a:schemeClr val="lt1"/>
          </a:fontRef>
        </p:style>
        <p:txBody>
          <a:bodyPr>
            <a:normAutofit/>
          </a:bodyPr>
          <a:lstStyle/>
          <a:p>
            <a:r>
              <a:rPr lang="en-US" sz="2800" b="1" dirty="0" smtClean="0"/>
              <a:t>GRANULAR VS COMPACT POSITRON CONVERTERS…</a:t>
            </a:r>
            <a:endParaRPr lang="fr-FR" sz="2800" b="1" dirty="0"/>
          </a:p>
        </p:txBody>
      </p:sp>
      <p:sp>
        <p:nvSpPr>
          <p:cNvPr id="4" name="Espace réservé du pied de page 3"/>
          <p:cNvSpPr>
            <a:spLocks noGrp="1"/>
          </p:cNvSpPr>
          <p:nvPr>
            <p:ph type="ftr" sz="quarter" idx="11"/>
          </p:nvPr>
        </p:nvSpPr>
        <p:spPr/>
        <p:txBody>
          <a:bodyPr/>
          <a:lstStyle/>
          <a:p>
            <a:r>
              <a:rPr lang="fr-FR" smtClean="0"/>
              <a:t>P.Sievers/POSIPOL2012/Zeuthen</a:t>
            </a:r>
            <a:endParaRPr lang="fr-FR"/>
          </a:p>
        </p:txBody>
      </p:sp>
      <p:sp>
        <p:nvSpPr>
          <p:cNvPr id="5" name="Espace réservé du numéro de diapositive 4"/>
          <p:cNvSpPr>
            <a:spLocks noGrp="1"/>
          </p:cNvSpPr>
          <p:nvPr>
            <p:ph type="sldNum" sz="quarter" idx="12"/>
          </p:nvPr>
        </p:nvSpPr>
        <p:spPr/>
        <p:txBody>
          <a:bodyPr/>
          <a:lstStyle/>
          <a:p>
            <a:fld id="{3345A794-DBAE-478F-9AB9-F3D5F8A160D9}" type="slidenum">
              <a:rPr lang="fr-FR" smtClean="0"/>
              <a:pPr/>
              <a:t>9</a:t>
            </a:fld>
            <a:endParaRPr lang="fr-FR"/>
          </a:p>
        </p:txBody>
      </p:sp>
      <p:pic>
        <p:nvPicPr>
          <p:cNvPr id="6" name="Espace réservé du contenu 5"/>
          <p:cNvPicPr>
            <a:picLocks noGrp="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bwMode="auto">
          <a:xfrm>
            <a:off x="1533904" y="2348879"/>
            <a:ext cx="6076191" cy="3888433"/>
          </a:xfrm>
          <a:prstGeom prst="rect">
            <a:avLst/>
          </a:prstGeom>
          <a:noFill/>
          <a:ln>
            <a:noFill/>
          </a:ln>
        </p:spPr>
      </p:pic>
      <p:sp>
        <p:nvSpPr>
          <p:cNvPr id="7" name="ZoneTexte 6"/>
          <p:cNvSpPr txBox="1"/>
          <p:nvPr/>
        </p:nvSpPr>
        <p:spPr>
          <a:xfrm>
            <a:off x="1547664" y="1700808"/>
            <a:ext cx="7344816" cy="646331"/>
          </a:xfrm>
          <a:prstGeom prst="rect">
            <a:avLst/>
          </a:prstGeom>
          <a:noFill/>
        </p:spPr>
        <p:txBody>
          <a:bodyPr wrap="square" rtlCol="0">
            <a:spAutoFit/>
          </a:bodyPr>
          <a:lstStyle/>
          <a:p>
            <a:r>
              <a:rPr lang="en-US" b="1" dirty="0" smtClean="0">
                <a:solidFill>
                  <a:srgbClr val="C00000"/>
                </a:solidFill>
              </a:rPr>
              <a:t>COMPARISON GRANULAR/COMPACT</a:t>
            </a:r>
            <a:r>
              <a:rPr lang="en-US" b="1" dirty="0" smtClean="0">
                <a:solidFill>
                  <a:srgbClr val="C00000"/>
                </a:solidFill>
                <a:sym typeface="Wingdings" pitchFamily="2" charset="2"/>
              </a:rPr>
              <a:t>PEDD:  </a:t>
            </a:r>
            <a:endParaRPr lang="en-US" b="1" dirty="0" smtClean="0">
              <a:solidFill>
                <a:srgbClr val="1D02BE"/>
              </a:solidFill>
              <a:sym typeface="Wingdings" pitchFamily="2" charset="2"/>
            </a:endParaRPr>
          </a:p>
          <a:p>
            <a:r>
              <a:rPr lang="en-US" b="1" dirty="0" smtClean="0">
                <a:solidFill>
                  <a:srgbClr val="1D02BE"/>
                </a:solidFill>
                <a:sym typeface="Wingdings" pitchFamily="2" charset="2"/>
              </a:rPr>
              <a:t>The data corresponds to ILC case=&gt;&gt; E-=10 </a:t>
            </a:r>
            <a:r>
              <a:rPr lang="en-US" b="1" dirty="0" err="1" smtClean="0">
                <a:solidFill>
                  <a:srgbClr val="1D02BE"/>
                </a:solidFill>
                <a:sym typeface="Wingdings" pitchFamily="2" charset="2"/>
              </a:rPr>
              <a:t>GeV</a:t>
            </a:r>
            <a:r>
              <a:rPr lang="en-US" b="1" dirty="0" smtClean="0">
                <a:solidFill>
                  <a:srgbClr val="1D02BE"/>
                </a:solidFill>
                <a:sym typeface="Wingdings" pitchFamily="2" charset="2"/>
              </a:rPr>
              <a:t>; l(</a:t>
            </a:r>
            <a:r>
              <a:rPr lang="en-US" b="1" dirty="0" err="1" smtClean="0">
                <a:solidFill>
                  <a:srgbClr val="1D02BE"/>
                </a:solidFill>
                <a:sym typeface="Wingdings" pitchFamily="2" charset="2"/>
              </a:rPr>
              <a:t>Xtal</a:t>
            </a:r>
            <a:r>
              <a:rPr lang="en-US" b="1" dirty="0" smtClean="0">
                <a:solidFill>
                  <a:srgbClr val="1D02BE"/>
                </a:solidFill>
                <a:sym typeface="Wingdings" pitchFamily="2" charset="2"/>
              </a:rPr>
              <a:t>)= 1 mm</a:t>
            </a:r>
            <a:endParaRPr lang="fr-FR" b="1" dirty="0">
              <a:solidFill>
                <a:srgbClr val="C00000"/>
              </a:solidFill>
            </a:endParaRPr>
          </a:p>
        </p:txBody>
      </p:sp>
    </p:spTree>
    <p:extLst>
      <p:ext uri="{BB962C8B-B14F-4D97-AF65-F5344CB8AC3E}">
        <p14:creationId xmlns="" xmlns:p14="http://schemas.microsoft.com/office/powerpoint/2010/main" val="1650178675"/>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2676</TotalTime>
  <Words>1871</Words>
  <Application>Microsoft Office PowerPoint</Application>
  <PresentationFormat>On-screen Show (4:3)</PresentationFormat>
  <Paragraphs>306</Paragraphs>
  <Slides>29</Slides>
  <Notes>0</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Thème Office</vt:lpstr>
      <vt:lpstr>GRANULAR VS COMPACT POSITRON CONVERTERS:ADVANTAGES  &amp; APPLICATIONS TO HYBRID SOURCES</vt:lpstr>
      <vt:lpstr>GRANULAR VS COMPACT POSITRON CONVERTERS…</vt:lpstr>
      <vt:lpstr> GRANULAR VS COMPACT POSITRON CONVERTERS…</vt:lpstr>
      <vt:lpstr>GRANULAR VS COMPACT POSITRON CONVERTERS…</vt:lpstr>
      <vt:lpstr>GRANULAR VS COMPACT POSITRON CONVERTERS…</vt:lpstr>
      <vt:lpstr>GRANULAR VS COMPACT POSITRON CONVERTERS…</vt:lpstr>
      <vt:lpstr>GRANULAR VS COMPACT POSITRON CONVERTERS…</vt:lpstr>
      <vt:lpstr>GRANULAR VS COMPACT POSITRON CONVERTERS…</vt:lpstr>
      <vt:lpstr>GRANULAR VS COMPACT POSITRON CONVERTERS…</vt:lpstr>
      <vt:lpstr>GRANULAR VS COMPACT POSITRON CONVERTERS…</vt:lpstr>
      <vt:lpstr>GRANULAR VS COMPACT POSITRON CONVERTERS…</vt:lpstr>
      <vt:lpstr>GRANULAR VS COMPACT POSITRON CONVERTERS…</vt:lpstr>
      <vt:lpstr>GRANULAR VS COMPACT POSITRON CONVERTERS…</vt:lpstr>
      <vt:lpstr>GRANULAR VS COMPACT POSITRON CONVERTERS</vt:lpstr>
      <vt:lpstr>GRANULAR VS COMPACT POSITRON CONVERTERS…</vt:lpstr>
      <vt:lpstr>GRANULAR VS COMPACT POSITRON CONVERTERS…</vt:lpstr>
      <vt:lpstr>GRANULAR VS COMPACT POSITRON CONVERTERS…</vt:lpstr>
      <vt:lpstr>GRANULAR VS COMPACT POSITRON CONVERTER…</vt:lpstr>
      <vt:lpstr>GRANULAR VS COMPACT POSITRON CONVERTERS…</vt:lpstr>
      <vt:lpstr>GRANULAR VS COMPACT POSITRON CONVERTERS…</vt:lpstr>
      <vt:lpstr>GRANULAR VS COMPACT POSITRON CONVERTERS…</vt:lpstr>
      <vt:lpstr>GRANULAR VS COMPACT POSITRON CONVERTERS…</vt:lpstr>
      <vt:lpstr>GRANULAR VS COMPACT GRANULAR CONVERTERS…</vt:lpstr>
      <vt:lpstr>GRANULAR VS COMPACT POSITRON CONVERTERS…</vt:lpstr>
      <vt:lpstr>GRANULAR VS COMPACT POSITRON CONVERTERS…</vt:lpstr>
      <vt:lpstr>GRANULAR VS COMPACT POSITRON CONVERTERS…</vt:lpstr>
      <vt:lpstr>GRANULAR VS COMPACT POSITRON CONVERTERS…</vt:lpstr>
      <vt:lpstr>GRANULAR VS COMPACT POSITRON CONVERTERS…</vt:lpstr>
      <vt:lpstr>GRANULAR VS COMPACT POSITRON CONVERTERS…</vt:lpstr>
    </vt:vector>
  </TitlesOfParts>
  <Company>CNRS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GRANULAR VS COMPACT POSITRON CONVERTERS:ADVANTAGES  &amp; APPLICATIONS TO HYBRID SOURCES</dc:title>
  <dc:creator>chehab</dc:creator>
  <cp:lastModifiedBy>Sievers</cp:lastModifiedBy>
  <cp:revision>84</cp:revision>
  <cp:lastPrinted>2012-08-29T09:53:41Z</cp:lastPrinted>
  <dcterms:created xsi:type="dcterms:W3CDTF">2012-07-23T09:57:07Z</dcterms:created>
  <dcterms:modified xsi:type="dcterms:W3CDTF">2012-08-30T13:39:17Z</dcterms:modified>
</cp:coreProperties>
</file>