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62" r:id="rId3"/>
    <p:sldId id="313" r:id="rId4"/>
    <p:sldId id="322" r:id="rId5"/>
    <p:sldId id="315" r:id="rId6"/>
    <p:sldId id="317" r:id="rId7"/>
    <p:sldId id="378" r:id="rId8"/>
    <p:sldId id="399" r:id="rId9"/>
    <p:sldId id="382" r:id="rId10"/>
    <p:sldId id="394" r:id="rId11"/>
    <p:sldId id="390" r:id="rId12"/>
    <p:sldId id="364" r:id="rId13"/>
    <p:sldId id="379" r:id="rId14"/>
    <p:sldId id="407" r:id="rId15"/>
    <p:sldId id="408" r:id="rId16"/>
    <p:sldId id="410" r:id="rId17"/>
    <p:sldId id="411" r:id="rId18"/>
    <p:sldId id="409" r:id="rId19"/>
    <p:sldId id="318" r:id="rId20"/>
    <p:sldId id="412" r:id="rId21"/>
    <p:sldId id="403" r:id="rId22"/>
    <p:sldId id="385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2" clrIdx="0"/>
  <p:cmAuthor id="1" name="Yamamoto Akir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5" autoAdjust="0"/>
    <p:restoredTop sz="97987" autoAdjust="0"/>
  </p:normalViewPr>
  <p:slideViewPr>
    <p:cSldViewPr snapToGrid="0" snapToObjects="1">
      <p:cViewPr>
        <p:scale>
          <a:sx n="116" d="100"/>
          <a:sy n="116" d="100"/>
        </p:scale>
        <p:origin x="-4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E532-6194-554A-B479-D4F401192DC4}" type="datetimeFigureOut">
              <a:rPr kumimoji="1" lang="ja-JP" altLang="en-US" smtClean="0"/>
              <a:pPr/>
              <a:t>12/02/01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032CE-F5FE-6640-B9B1-D5217249419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973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E608-5CC7-054E-B1AF-4552938937E1}" type="datetimeFigureOut">
              <a:rPr kumimoji="1" lang="ja-JP" altLang="en-US" smtClean="0"/>
              <a:pPr/>
              <a:t>12/02/01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1A71-B35C-E343-B953-160DB4FB9E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88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9874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9875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D1DA21E0-0A7E-B441-8AE3-BCB9994B94AD}" type="slidenum">
              <a:rPr kumimoji="0" lang="ja-JP" altLang="en-US" sz="1200"/>
              <a:pPr/>
              <a:t>8</a:t>
            </a:fld>
            <a:endParaRPr kumimoji="0" lang="ja-JP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82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9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52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1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0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9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5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5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0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6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72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8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6" Type="http://schemas.openxmlformats.org/officeDocument/2006/relationships/image" Target="../media/image18.png"/><Relationship Id="rId7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7.png"/><Relationship Id="rId5" Type="http://schemas.openxmlformats.org/officeDocument/2006/relationships/image" Target="../media/image28.jpg"/><Relationship Id="rId6" Type="http://schemas.openxmlformats.org/officeDocument/2006/relationships/image" Target="../media/image29.jpg"/><Relationship Id="rId7" Type="http://schemas.openxmlformats.org/officeDocument/2006/relationships/image" Target="../media/image15.jpg"/><Relationship Id="rId8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907090"/>
            <a:ext cx="7772400" cy="2890267"/>
          </a:xfrm>
          <a:solidFill>
            <a:srgbClr val="CCFFCC"/>
          </a:solidFill>
        </p:spPr>
        <p:txBody>
          <a:bodyPr>
            <a:normAutofit fontScale="90000"/>
          </a:bodyPr>
          <a:lstStyle/>
          <a:p>
            <a:r>
              <a:rPr lang="en-US" altLang="ja-JP" sz="6000" b="1" dirty="0" smtClean="0"/>
              <a:t>ML &amp; SCRF</a:t>
            </a:r>
            <a:br>
              <a:rPr lang="en-US" altLang="ja-JP" sz="6000" b="1" dirty="0" smtClean="0"/>
            </a:br>
            <a:r>
              <a:rPr lang="en-US" altLang="ja-JP" sz="6000" b="1" dirty="0" smtClean="0"/>
              <a:t>Baseline Technical Review</a:t>
            </a:r>
            <a:br>
              <a:rPr lang="en-US" altLang="ja-JP" sz="6000" b="1" dirty="0" smtClean="0"/>
            </a:br>
            <a:r>
              <a:rPr lang="en-US" altLang="ja-JP" sz="6000" b="1" dirty="0" smtClean="0"/>
              <a:t>Summary  </a:t>
            </a:r>
            <a:br>
              <a:rPr lang="en-US" altLang="ja-JP" sz="6000" b="1" dirty="0" smtClean="0"/>
            </a:br>
            <a:r>
              <a:rPr lang="en-US" altLang="ja-JP" sz="6000" b="1" dirty="0" smtClean="0"/>
              <a:t>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4114960"/>
            <a:ext cx="7772400" cy="2083507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Akira </a:t>
            </a:r>
            <a:r>
              <a:rPr lang="en-US" altLang="ja-JP" dirty="0" smtClean="0">
                <a:solidFill>
                  <a:schemeClr val="tx1"/>
                </a:solidFill>
              </a:rPr>
              <a:t>Yamamoto</a:t>
            </a:r>
            <a:endParaRPr lang="en-US" altLang="ja-JP" dirty="0"/>
          </a:p>
          <a:p>
            <a:r>
              <a:rPr lang="en-US" altLang="ja-JP" sz="2800" i="1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sz="2800" i="1" dirty="0" smtClean="0">
                <a:solidFill>
                  <a:srgbClr val="3366FF"/>
                </a:solidFill>
              </a:rPr>
              <a:t>Feb. 1</a:t>
            </a:r>
            <a:r>
              <a:rPr kumimoji="1" lang="en-US" altLang="ja-JP" sz="2800" i="1" dirty="0" smtClean="0">
                <a:solidFill>
                  <a:srgbClr val="3366FF"/>
                </a:solidFill>
              </a:rPr>
              <a:t>, 2012</a:t>
            </a:r>
          </a:p>
          <a:p>
            <a:r>
              <a:rPr lang="en-US" altLang="ja-JP" sz="2800" i="1" dirty="0" smtClean="0">
                <a:solidFill>
                  <a:srgbClr val="3366FF"/>
                </a:solidFill>
              </a:rPr>
              <a:t>ILC-GDE ML &amp; SCRF Baseline Technical Review, held at KEK, </a:t>
            </a:r>
          </a:p>
          <a:p>
            <a:r>
              <a:rPr lang="en-US" altLang="ja-JP" sz="2800" i="1" dirty="0" smtClean="0">
                <a:solidFill>
                  <a:srgbClr val="3366FF"/>
                </a:solidFill>
              </a:rPr>
              <a:t>Jan. 19-20, 2012</a:t>
            </a:r>
          </a:p>
          <a:p>
            <a:endParaRPr kumimoji="1" lang="en-US" altLang="ja-JP" sz="4000" i="1" dirty="0" smtClean="0">
              <a:solidFill>
                <a:srgbClr val="FF0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Plan for SCRF-BTR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76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6239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Kyushu/</a:t>
            </a:r>
            <a:r>
              <a:rPr kumimoji="1" lang="en-US" altLang="ja-JP" b="1" dirty="0" err="1" smtClean="0"/>
              <a:t>Sefuri</a:t>
            </a:r>
            <a:r>
              <a:rPr kumimoji="1" lang="en-US" altLang="ja-JP" b="1" dirty="0" smtClean="0"/>
              <a:t> area</a:t>
            </a:r>
            <a:endParaRPr kumimoji="1" lang="ja-JP" altLang="en-US" b="1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279" b="-654"/>
          <a:stretch/>
        </p:blipFill>
        <p:spPr>
          <a:xfrm>
            <a:off x="3830139" y="1417638"/>
            <a:ext cx="4038600" cy="2831179"/>
          </a:xfrm>
          <a:ln>
            <a:solidFill>
              <a:srgbClr val="3366FF"/>
            </a:solidFill>
          </a:ln>
        </p:spPr>
      </p:pic>
      <p:pic>
        <p:nvPicPr>
          <p:cNvPr id="2" name="図 1" descr="DSC0269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051" y="4734980"/>
            <a:ext cx="2405749" cy="1804312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3" name="図 2" descr="DSC0264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52" y="4248817"/>
            <a:ext cx="2891734" cy="2168800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6" name="図 5" descr="DSC0266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22" y="4461803"/>
            <a:ext cx="2827383" cy="2120537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4" name="コンテンツ プレースホルダー 3"/>
          <p:cNvPicPr>
            <a:picLocks noGrp="1" noChangeAspect="1"/>
          </p:cNvPicPr>
          <p:nvPr>
            <p:ph sz="half" idx="1"/>
          </p:nvPr>
        </p:nvPicPr>
        <p:blipFill rotWithShape="1">
          <a:blip r:embed="rId6"/>
          <a:srcRect t="754" b="-169"/>
          <a:stretch/>
        </p:blipFill>
        <p:spPr>
          <a:xfrm>
            <a:off x="186765" y="1180877"/>
            <a:ext cx="4038600" cy="2831179"/>
          </a:xfrm>
          <a:ln>
            <a:solidFill>
              <a:srgbClr val="3366FF"/>
            </a:solidFill>
          </a:ln>
        </p:spPr>
      </p:pic>
      <p:pic>
        <p:nvPicPr>
          <p:cNvPr id="11" name="図 10" descr="DSC0261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466" y="2793280"/>
            <a:ext cx="2170309" cy="16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97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200"/>
              <a:t>ILC GDE Cryo, Tom Peterson           20 Jan 2012</a:t>
            </a:r>
          </a:p>
        </p:txBody>
      </p:sp>
      <p:sp>
        <p:nvSpPr>
          <p:cNvPr id="1945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cryogenics for the TDR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B472ACE-A67A-8E42-A5C2-73D83CD8594D}" type="slidenum">
              <a:rPr lang="en-US" altLang="ja-JP" sz="1400"/>
              <a:pPr/>
              <a:t>11</a:t>
            </a:fld>
            <a:endParaRPr lang="en-US" altLang="ja-JP" sz="1400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63" y="165100"/>
            <a:ext cx="7361237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41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Tunnel Tilting Effect in </a:t>
            </a:r>
            <a:r>
              <a:rPr kumimoji="1" lang="en-US" altLang="ja-JP" b="1" dirty="0" err="1" smtClean="0"/>
              <a:t>Sefuri</a:t>
            </a:r>
            <a:r>
              <a:rPr kumimoji="1" lang="en-US" altLang="ja-JP" b="1" dirty="0" smtClean="0"/>
              <a:t> Site</a:t>
            </a:r>
            <a:endParaRPr kumimoji="1" lang="ja-JP" altLang="en-US" b="1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39" r="12599" b="36110"/>
          <a:stretch/>
        </p:blipFill>
        <p:spPr>
          <a:xfrm>
            <a:off x="405048" y="1600201"/>
            <a:ext cx="8227932" cy="3863208"/>
          </a:xfrm>
          <a:ln>
            <a:solidFill>
              <a:srgbClr val="3366FF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52796" y="5638588"/>
            <a:ext cx="7498367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0.8 % tilting enables to save access tunnel length from 22 km to 14 km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754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Technical-change Decisions Concluded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477" y="1466747"/>
            <a:ext cx="8812834" cy="4889603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r>
              <a:rPr lang="en-US" altLang="ja-JP" sz="1600" dirty="0" smtClean="0">
                <a:solidFill>
                  <a:srgbClr val="3366FF"/>
                </a:solidFill>
              </a:rPr>
              <a:t>ML: </a:t>
            </a:r>
            <a:r>
              <a:rPr lang="en-US" altLang="ja-JP" sz="1600" dirty="0" smtClean="0"/>
              <a:t>lattice design based on the cavity-string of {9+4Q4+9} </a:t>
            </a:r>
            <a:r>
              <a:rPr lang="en-US" altLang="ja-JP" sz="1600" dirty="0" smtClean="0">
                <a:solidFill>
                  <a:srgbClr val="FF0000"/>
                </a:solidFill>
              </a:rPr>
              <a:t>= 26</a:t>
            </a:r>
            <a:r>
              <a:rPr lang="en-US" altLang="ja-JP" sz="1600" dirty="0" smtClean="0"/>
              <a:t> (in </a:t>
            </a:r>
            <a:r>
              <a:rPr lang="en-US" altLang="ja-JP" sz="1600" dirty="0" smtClean="0">
                <a:solidFill>
                  <a:srgbClr val="3366FF"/>
                </a:solidFill>
              </a:rPr>
              <a:t>KCS</a:t>
            </a:r>
            <a:r>
              <a:rPr lang="en-US" altLang="ja-JP" sz="1600" dirty="0" smtClean="0"/>
              <a:t>) or 1.5x 26 = </a:t>
            </a:r>
            <a:r>
              <a:rPr lang="en-US" altLang="ja-JP" sz="1600" dirty="0" smtClean="0">
                <a:solidFill>
                  <a:srgbClr val="FF0000"/>
                </a:solidFill>
              </a:rPr>
              <a:t>39</a:t>
            </a:r>
            <a:r>
              <a:rPr lang="en-US" altLang="ja-JP" sz="1600" dirty="0" smtClean="0"/>
              <a:t> </a:t>
            </a:r>
            <a:r>
              <a:rPr lang="en-US" altLang="ja-JP" sz="1600" dirty="0" smtClean="0">
                <a:solidFill>
                  <a:srgbClr val="3366FF"/>
                </a:solidFill>
              </a:rPr>
              <a:t>in RDR-like </a:t>
            </a:r>
            <a:r>
              <a:rPr lang="en-US" altLang="ja-JP" sz="1600" dirty="0" smtClean="0"/>
              <a:t>RF,</a:t>
            </a:r>
          </a:p>
          <a:p>
            <a:r>
              <a:rPr kumimoji="1" lang="en-US" altLang="ja-JP" sz="1600" dirty="0" smtClean="0">
                <a:solidFill>
                  <a:srgbClr val="3366FF"/>
                </a:solidFill>
              </a:rPr>
              <a:t>HLRF:</a:t>
            </a:r>
            <a:r>
              <a:rPr kumimoji="1" lang="en-US" altLang="ja-JP" sz="1600" dirty="0" smtClean="0"/>
              <a:t> </a:t>
            </a:r>
            <a:r>
              <a:rPr kumimoji="1" lang="en-US" altLang="ja-JP" sz="1600" u="sng" dirty="0" smtClean="0"/>
              <a:t>KCS</a:t>
            </a:r>
            <a:r>
              <a:rPr kumimoji="1" lang="en-US" altLang="ja-JP" sz="1600" dirty="0" smtClean="0"/>
              <a:t> w/ flat-land geology, and </a:t>
            </a:r>
            <a:r>
              <a:rPr kumimoji="1" lang="en-US" altLang="ja-JP" sz="1600" u="sng" dirty="0" smtClean="0"/>
              <a:t>RDR-</a:t>
            </a:r>
            <a:r>
              <a:rPr kumimoji="1" lang="en-US" altLang="ja-JP" sz="1600" dirty="0" smtClean="0"/>
              <a:t>like </a:t>
            </a:r>
            <a:r>
              <a:rPr lang="en-US" altLang="ja-JP" sz="1600" dirty="0" smtClean="0"/>
              <a:t>w/ mountain </a:t>
            </a:r>
            <a:r>
              <a:rPr kumimoji="1" lang="en-US" altLang="ja-JP" sz="1600" dirty="0" smtClean="0"/>
              <a:t>geology </a:t>
            </a:r>
          </a:p>
          <a:p>
            <a:r>
              <a:rPr lang="en-US" altLang="ja-JP" sz="1600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sz="1600" dirty="0" smtClean="0">
                <a:solidFill>
                  <a:srgbClr val="3366FF"/>
                </a:solidFill>
              </a:rPr>
              <a:t>: </a:t>
            </a:r>
            <a:r>
              <a:rPr lang="en-US" altLang="ja-JP" sz="1600" dirty="0" smtClean="0"/>
              <a:t>RDR-like (9+4Q4+9) w/ conduction cooled SCQ at center, and w/ simplification of 5 K shield</a:t>
            </a:r>
          </a:p>
          <a:p>
            <a:r>
              <a:rPr kumimoji="1" lang="en-US" altLang="ja-JP" sz="1600" dirty="0" smtClean="0">
                <a:solidFill>
                  <a:srgbClr val="3366FF"/>
                </a:solidFill>
              </a:rPr>
              <a:t>Cryogenics: </a:t>
            </a:r>
            <a:r>
              <a:rPr kumimoji="1" lang="en-US" altLang="ja-JP" sz="1600" dirty="0" smtClean="0"/>
              <a:t>5 plants / </a:t>
            </a:r>
            <a:r>
              <a:rPr kumimoji="1" lang="en-US" altLang="ja-JP" sz="1600" dirty="0" err="1" smtClean="0"/>
              <a:t>linac</a:t>
            </a:r>
            <a:r>
              <a:rPr kumimoji="1" lang="en-US" altLang="ja-JP" sz="1600" dirty="0" smtClean="0"/>
              <a:t> allowing a limited tilting w/ reasonable variation (20%) of </a:t>
            </a:r>
            <a:r>
              <a:rPr lang="en-US" altLang="ja-JP" sz="1600" dirty="0" smtClean="0"/>
              <a:t>spacing b/w plants</a:t>
            </a:r>
            <a:r>
              <a:rPr kumimoji="1" lang="en-US" altLang="ja-JP" sz="1600" dirty="0" smtClean="0"/>
              <a:t>,</a:t>
            </a:r>
          </a:p>
          <a:p>
            <a:r>
              <a:rPr lang="en-US" altLang="ja-JP" sz="1600" dirty="0" smtClean="0">
                <a:solidFill>
                  <a:srgbClr val="3366FF"/>
                </a:solidFill>
              </a:rPr>
              <a:t>Cavity Integration: </a:t>
            </a:r>
            <a:r>
              <a:rPr lang="en-US" altLang="ja-JP" sz="1600" dirty="0" smtClean="0"/>
              <a:t>Cavity; Tesla + Blade tuner, magnetic shield inside, </a:t>
            </a:r>
          </a:p>
          <a:p>
            <a:r>
              <a:rPr lang="en-US" altLang="ja-JP" sz="1600" dirty="0" smtClean="0">
                <a:solidFill>
                  <a:srgbClr val="3366FF"/>
                </a:solidFill>
              </a:rPr>
              <a:t>Cavity gradient: 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Updated recipes and production yield definition,</a:t>
            </a:r>
          </a:p>
          <a:p>
            <a:r>
              <a:rPr kumimoji="1" lang="en-US" altLang="ja-JP" sz="1600" dirty="0" err="1" smtClean="0">
                <a:solidFill>
                  <a:srgbClr val="3366FF"/>
                </a:solidFill>
              </a:rPr>
              <a:t>Cryomodule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 tests: </a:t>
            </a:r>
            <a:r>
              <a:rPr kumimoji="1" lang="en-US" altLang="ja-JP" sz="1600" dirty="0" smtClean="0"/>
              <a:t>in reasonable rate (1/3 ~ ¼) </a:t>
            </a:r>
            <a:r>
              <a:rPr lang="en-US" altLang="ja-JP" sz="1600" dirty="0" smtClean="0"/>
              <a:t>and</a:t>
            </a:r>
            <a:r>
              <a:rPr kumimoji="1" lang="en-US" altLang="ja-JP" sz="1600" dirty="0" smtClean="0"/>
              <a:t> reasonable cost-balance, </a:t>
            </a:r>
            <a:r>
              <a:rPr lang="en-US" altLang="ja-JP" sz="1600" dirty="0" smtClean="0"/>
              <a:t> </a:t>
            </a:r>
            <a:r>
              <a:rPr kumimoji="1" lang="en-US" altLang="ja-JP" sz="1600" dirty="0" smtClean="0"/>
              <a:t> </a:t>
            </a:r>
            <a:endParaRPr lang="en-US" altLang="ja-JP" sz="1600" dirty="0" smtClean="0">
              <a:solidFill>
                <a:srgbClr val="3366FF"/>
              </a:solidFill>
            </a:endParaRPr>
          </a:p>
          <a:p>
            <a:r>
              <a:rPr lang="en-US" altLang="ja-JP" sz="1600" dirty="0" smtClean="0">
                <a:solidFill>
                  <a:srgbClr val="3366FF"/>
                </a:solidFill>
              </a:rPr>
              <a:t>ML-CFS:</a:t>
            </a:r>
            <a:r>
              <a:rPr lang="en-US" altLang="ja-JP" sz="1600" dirty="0" smtClean="0"/>
              <a:t> tunnel-extension to keep </a:t>
            </a:r>
            <a:r>
              <a:rPr lang="en-US" altLang="ja-JP" sz="1600" dirty="0" smtClean="0">
                <a:solidFill>
                  <a:srgbClr val="FF0000"/>
                </a:solidFill>
              </a:rPr>
              <a:t>energy overhead </a:t>
            </a:r>
            <a:r>
              <a:rPr lang="en-US" altLang="ja-JP" sz="1600" dirty="0" smtClean="0"/>
              <a:t>up to </a:t>
            </a:r>
            <a:r>
              <a:rPr lang="en-US" altLang="ja-JP" sz="1600" dirty="0" smtClean="0">
                <a:solidFill>
                  <a:srgbClr val="FF0000"/>
                </a:solidFill>
              </a:rPr>
              <a:t>~ 1.4 %  </a:t>
            </a:r>
            <a:r>
              <a:rPr lang="en-US" altLang="ja-JP" sz="1600" dirty="0" smtClean="0"/>
              <a:t>(~150 m)  in addition to the current overhead of</a:t>
            </a:r>
            <a:r>
              <a:rPr lang="en-US" altLang="ja-JP" sz="1600" dirty="0" smtClean="0">
                <a:solidFill>
                  <a:srgbClr val="3366FF"/>
                </a:solidFill>
              </a:rPr>
              <a:t> 3 % </a:t>
            </a:r>
            <a:r>
              <a:rPr lang="en-US" altLang="ja-JP" sz="1600" dirty="0" smtClean="0"/>
              <a:t>(i.e.: assuming </a:t>
            </a:r>
            <a:r>
              <a:rPr lang="en-US" altLang="ja-JP" sz="1600" dirty="0" smtClean="0">
                <a:solidFill>
                  <a:srgbClr val="3366FF"/>
                </a:solidFill>
              </a:rPr>
              <a:t>35 to 34</a:t>
            </a:r>
            <a:r>
              <a:rPr lang="en-US" altLang="ja-JP" sz="1600" dirty="0" smtClean="0"/>
              <a:t> MV/m degradation already in cavity gradient design </a:t>
            </a:r>
          </a:p>
          <a:p>
            <a:pPr lvl="1"/>
            <a:r>
              <a:rPr lang="en-US" altLang="ja-JP" sz="1400" dirty="0"/>
              <a:t>C</a:t>
            </a:r>
            <a:r>
              <a:rPr lang="en-US" altLang="ja-JP" sz="1400" dirty="0" smtClean="0"/>
              <a:t>orresponding 2 x SB2009-RDR-RF units, 2 x 39 cavities per side , (+ 150 m tunnel / </a:t>
            </a:r>
            <a:r>
              <a:rPr lang="en-US" altLang="ja-JP" sz="1400" dirty="0" err="1" smtClean="0"/>
              <a:t>linac</a:t>
            </a:r>
            <a:r>
              <a:rPr lang="en-US" altLang="ja-JP" sz="1400" dirty="0" smtClean="0"/>
              <a:t>), </a:t>
            </a:r>
          </a:p>
          <a:p>
            <a:pPr lvl="1"/>
            <a:r>
              <a:rPr lang="en-US" altLang="ja-JP" sz="1400" dirty="0" smtClean="0"/>
              <a:t>If tunnel tilting required, additional length of ~ 100 m / 0.5 % required, and the energy overhead not available, </a:t>
            </a:r>
          </a:p>
          <a:p>
            <a:pPr lvl="1"/>
            <a:r>
              <a:rPr lang="en-US" altLang="ja-JP" sz="1400" dirty="0" smtClean="0"/>
              <a:t>the ML length to be fixed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under constraint of balance of timing issues b/w electron and positron,  </a:t>
            </a:r>
          </a:p>
          <a:p>
            <a:pPr lvl="1"/>
            <a:r>
              <a:rPr lang="en-US" altLang="ja-JP" sz="1400" dirty="0" smtClean="0"/>
              <a:t>This to </a:t>
            </a:r>
            <a:r>
              <a:rPr lang="en-US" altLang="ja-JP" sz="1400" dirty="0"/>
              <a:t>be well discussed with detector/physic community and </a:t>
            </a:r>
            <a:endParaRPr lang="en-US" altLang="ja-JP" sz="14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120119 GDE-PMs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Plan for SCRF-BTR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707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8336"/>
          </a:xfrm>
        </p:spPr>
        <p:txBody>
          <a:bodyPr/>
          <a:lstStyle/>
          <a:p>
            <a:r>
              <a:rPr kumimoji="1" lang="en-US" altLang="ja-JP" dirty="0" smtClean="0"/>
              <a:t>Home-Works by Korea Meeting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632121"/>
              </p:ext>
            </p:extLst>
          </p:nvPr>
        </p:nvGraphicFramePr>
        <p:xfrm>
          <a:off x="205407" y="1078219"/>
          <a:ext cx="8717827" cy="549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581"/>
                <a:gridCol w="7248246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 </a:t>
                      </a:r>
                      <a:r>
                        <a:rPr kumimoji="1" lang="en-US" altLang="ja-JP" dirty="0" err="1" smtClean="0"/>
                        <a:t>Integr</a:t>
                      </a:r>
                      <a:r>
                        <a:rPr kumimoji="1" lang="en-US" altLang="ja-JP" dirty="0" smtClean="0"/>
                        <a:t>.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 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lattic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e</a:t>
                      </a:r>
                      <a:r>
                        <a:rPr kumimoji="1" lang="en-US" altLang="ja-JP" baseline="0" dirty="0" smtClean="0"/>
                        <a:t> with 9+4Q4+9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r>
                        <a:rPr kumimoji="1" lang="en-US" altLang="ja-JP" baseline="0" dirty="0" smtClean="0"/>
                        <a:t> unit,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Energy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overhead (1.4%)</a:t>
                      </a:r>
                      <a:r>
                        <a:rPr kumimoji="1" lang="en-US" altLang="ja-JP" baseline="0" dirty="0" smtClean="0"/>
                        <a:t> for operational availability,  and add. length</a:t>
                      </a:r>
                    </a:p>
                    <a:p>
                      <a:r>
                        <a:rPr kumimoji="1" lang="en-US" altLang="ja-JP" baseline="0" dirty="0" smtClean="0"/>
                        <a:t>Total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numbers of CM </a:t>
                      </a:r>
                      <a:r>
                        <a:rPr kumimoji="1" lang="en-US" altLang="ja-JP" baseline="0" dirty="0" smtClean="0"/>
                        <a:t>including ML, RTML, e-source (add. CMs to be fixed)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Q</a:t>
                      </a:r>
                      <a:r>
                        <a:rPr kumimoji="1" lang="en-US" altLang="ja-JP" baseline="0" dirty="0" smtClean="0"/>
                        <a:t> magnet + corrector magnet design, and energy dependent design? </a:t>
                      </a:r>
                    </a:p>
                    <a:p>
                      <a:r>
                        <a:rPr kumimoji="1" lang="en-US" altLang="ja-JP" baseline="0" dirty="0" smtClean="0"/>
                        <a:t>Strategy for full power upgrade at 500 </a:t>
                      </a:r>
                      <a:r>
                        <a:rPr kumimoji="1" lang="en-US" altLang="ja-JP" baseline="0" dirty="0" err="1" smtClean="0"/>
                        <a:t>GeV</a:t>
                      </a:r>
                      <a:r>
                        <a:rPr kumimoji="1" lang="en-US" altLang="ja-JP" baseline="0" dirty="0" smtClean="0"/>
                        <a:t>, and scenario for 1 </a:t>
                      </a:r>
                      <a:r>
                        <a:rPr kumimoji="1" lang="en-US" altLang="ja-JP" baseline="0" dirty="0" err="1" smtClean="0"/>
                        <a:t>TeV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(Q configuration,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FDFD</a:t>
                      </a:r>
                      <a:r>
                        <a:rPr kumimoji="1" lang="en-US" altLang="ja-JP" baseline="0" dirty="0" smtClean="0"/>
                        <a:t> up to 500 </a:t>
                      </a:r>
                      <a:r>
                        <a:rPr kumimoji="1" lang="en-US" altLang="ja-JP" baseline="0" dirty="0" err="1" smtClean="0"/>
                        <a:t>GeV</a:t>
                      </a:r>
                      <a:r>
                        <a:rPr kumimoji="1" lang="en-US" altLang="ja-JP" baseline="0" dirty="0" smtClean="0"/>
                        <a:t>, and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FFDD</a:t>
                      </a:r>
                      <a:r>
                        <a:rPr kumimoji="1" lang="en-US" altLang="ja-JP" baseline="0" dirty="0" smtClean="0"/>
                        <a:t> at 1 </a:t>
                      </a:r>
                      <a:r>
                        <a:rPr kumimoji="1" lang="en-US" altLang="ja-JP" baseline="0" dirty="0" err="1" smtClean="0"/>
                        <a:t>TeV</a:t>
                      </a:r>
                      <a:r>
                        <a:rPr kumimoji="1" lang="en-US" altLang="ja-JP" baseline="0" dirty="0" smtClean="0"/>
                        <a:t>?)  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HLRF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saving</a:t>
                      </a:r>
                      <a:r>
                        <a:rPr kumimoji="1" lang="en-US" altLang="ja-JP" baseline="0" dirty="0" smtClean="0"/>
                        <a:t> of 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PDS</a:t>
                      </a:r>
                      <a:r>
                        <a:rPr kumimoji="1" lang="en-US" altLang="ja-JP" baseline="0" dirty="0" smtClean="0"/>
                        <a:t>, Klystron, Marx Generator and …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 and </a:t>
                      </a:r>
                      <a:r>
                        <a:rPr kumimoji="1" lang="en-US" altLang="ja-JP" dirty="0" err="1" smtClean="0"/>
                        <a:t>Crogenics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CM slot length fixed to be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11,734.5 +850 </a:t>
                      </a:r>
                      <a:r>
                        <a:rPr kumimoji="1" lang="en-US" altLang="ja-JP" baseline="0" dirty="0" smtClean="0"/>
                        <a:t>mm in RDR, or new number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11,830+850 </a:t>
                      </a:r>
                      <a:r>
                        <a:rPr kumimoji="1" lang="en-US" altLang="ja-JP" baseline="0" dirty="0" smtClean="0"/>
                        <a:t>mm from Chicago </a:t>
                      </a:r>
                      <a:r>
                        <a:rPr kumimoji="1" lang="en-US" altLang="ja-JP" baseline="0" dirty="0" err="1" smtClean="0"/>
                        <a:t>mtg</a:t>
                      </a:r>
                      <a:r>
                        <a:rPr kumimoji="1" lang="en-US" altLang="ja-JP" baseline="0" dirty="0" smtClean="0"/>
                        <a:t> (2008) </a:t>
                      </a:r>
                    </a:p>
                    <a:p>
                      <a:r>
                        <a:rPr kumimoji="1" lang="en-US" altLang="ja-JP" baseline="0" dirty="0" smtClean="0"/>
                        <a:t>Access-ability and maintenance of active components (tuner motors),  </a:t>
                      </a:r>
                    </a:p>
                    <a:p>
                      <a:r>
                        <a:rPr kumimoji="1" lang="en-US" altLang="ja-JP" baseline="0" dirty="0" err="1" smtClean="0"/>
                        <a:t>Cryo</a:t>
                      </a:r>
                      <a:r>
                        <a:rPr kumimoji="1" lang="en-US" altLang="ja-JP" baseline="0" dirty="0" smtClean="0"/>
                        <a:t>-line unit length, additional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length of Cold-box</a:t>
                      </a:r>
                      <a:r>
                        <a:rPr kumimoji="1" lang="en-US" altLang="ja-JP" baseline="0" dirty="0" smtClean="0"/>
                        <a:t> for phase-separation, to adapt new RDR-like RF unit and/or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tilting</a:t>
                      </a:r>
                      <a:r>
                        <a:rPr kumimoji="1" lang="en-US" altLang="ja-JP" baseline="0" dirty="0" smtClean="0"/>
                        <a:t> tunnel and effect on add. length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</a:t>
                      </a:r>
                      <a:r>
                        <a:rPr kumimoji="1" lang="en-US" altLang="ja-JP" dirty="0" err="1" smtClean="0"/>
                        <a:t>Integr</a:t>
                      </a:r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Cavity-slot</a:t>
                      </a:r>
                      <a:r>
                        <a:rPr kumimoji="1" lang="en-US" altLang="ja-JP" baseline="0" dirty="0" smtClean="0"/>
                        <a:t> length to be well fixed (to be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1326.7 mm</a:t>
                      </a:r>
                      <a:r>
                        <a:rPr kumimoji="1" lang="en-US" altLang="ja-JP" baseline="0" dirty="0" smtClean="0"/>
                        <a:t>)</a:t>
                      </a:r>
                    </a:p>
                    <a:p>
                      <a:r>
                        <a:rPr kumimoji="1" lang="en-US" altLang="ja-JP" baseline="0" dirty="0" smtClean="0"/>
                        <a:t>Reality of magnetic shield inside </a:t>
                      </a:r>
                      <a:r>
                        <a:rPr kumimoji="1" lang="en-US" altLang="ja-JP" baseline="0" dirty="0" err="1" smtClean="0"/>
                        <a:t>Lhe</a:t>
                      </a:r>
                      <a:r>
                        <a:rPr kumimoji="1" lang="en-US" altLang="ja-JP" baseline="0" dirty="0" smtClean="0"/>
                        <a:t> tank at central region and outside at inter-connect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Gradient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Update fabrication process and recipe (such as including tumbling), </a:t>
                      </a:r>
                    </a:p>
                    <a:p>
                      <a:r>
                        <a:rPr kumimoji="1" lang="en-US" altLang="ja-JP" dirty="0" smtClean="0"/>
                        <a:t>Re-definition</a:t>
                      </a:r>
                      <a:r>
                        <a:rPr kumimoji="1" lang="en-US" altLang="ja-JP" baseline="0" dirty="0" smtClean="0"/>
                        <a:t> of production yield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197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>
                <a:solidFill>
                  <a:srgbClr val="3366FF"/>
                </a:solidFill>
              </a:rPr>
              <a:t>backup</a:t>
            </a:r>
            <a:endParaRPr kumimoji="1" lang="ja-JP" altLang="en-US" sz="3600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25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Linac Layout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Kamaboko</a:t>
            </a:r>
            <a:r>
              <a:rPr lang="en-GB" dirty="0" smtClean="0"/>
              <a:t> RFU: 39 cavities / klystron</a:t>
            </a:r>
          </a:p>
          <a:p>
            <a:pPr lvl="1"/>
            <a:r>
              <a:rPr lang="en-GB" dirty="0" smtClean="0"/>
              <a:t>4.5 cryomodules</a:t>
            </a:r>
          </a:p>
          <a:p>
            <a:pPr lvl="1"/>
            <a:r>
              <a:rPr lang="en-GB" dirty="0" smtClean="0"/>
              <a:t>Always consider x2 as “atom” → 9 cryomodules</a:t>
            </a:r>
          </a:p>
          <a:p>
            <a:pPr lvl="1"/>
            <a:r>
              <a:rPr lang="en-GB" dirty="0" smtClean="0">
                <a:latin typeface="Symbol" charset="2"/>
                <a:cs typeface="Symbol" charset="2"/>
              </a:rPr>
              <a:t>D</a:t>
            </a:r>
            <a:r>
              <a:rPr lang="en-GB" dirty="0" smtClean="0"/>
              <a:t>E ~2x 1.27 = 2.54 GeV (1%)</a:t>
            </a:r>
          </a:p>
          <a:p>
            <a:pPr lvl="1"/>
            <a:r>
              <a:rPr lang="en-GB" dirty="0" smtClean="0"/>
              <a:t>235/2.54 = 93: </a:t>
            </a:r>
            <a:r>
              <a:rPr lang="en-GB" b="1" dirty="0" smtClean="0"/>
              <a:t>186 RFU-39 or 837 cryomodules</a:t>
            </a:r>
          </a:p>
          <a:p>
            <a:pPr lvl="1"/>
            <a:r>
              <a:rPr lang="en-GB" dirty="0" smtClean="0"/>
              <a:t>0.4% energy margin</a:t>
            </a:r>
          </a:p>
          <a:p>
            <a:pPr lvl="1"/>
            <a:r>
              <a:rPr lang="en-GB" b="1" dirty="0" smtClean="0"/>
              <a:t>TBR: Add 2 RFU-39 as overhead</a:t>
            </a:r>
          </a:p>
          <a:p>
            <a:pPr lvl="1"/>
            <a:r>
              <a:rPr lang="en-GB" b="1" dirty="0" smtClean="0"/>
              <a:t>188 RFU-39  </a:t>
            </a:r>
            <a:r>
              <a:rPr lang="en-GB" dirty="0"/>
              <a:t>→ </a:t>
            </a:r>
            <a:r>
              <a:rPr lang="en-GB" dirty="0" smtClean="0"/>
              <a:t>1.4% energy margin</a:t>
            </a:r>
          </a:p>
          <a:p>
            <a:endParaRPr lang="en-GB" b="1" dirty="0"/>
          </a:p>
          <a:p>
            <a:r>
              <a:rPr lang="en-GB" dirty="0" smtClean="0"/>
              <a:t>KCS (RDR – 26 cavities / “klystron”)</a:t>
            </a:r>
          </a:p>
          <a:p>
            <a:pPr lvl="1"/>
            <a:r>
              <a:rPr lang="en-GB" dirty="0" smtClean="0"/>
              <a:t>Similar analysis yields 3 CM less per linac</a:t>
            </a:r>
          </a:p>
          <a:p>
            <a:pPr lvl="1"/>
            <a:r>
              <a:rPr lang="en-GB" dirty="0" smtClean="0"/>
              <a:t>1.0% energy margin.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893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 Layout (</a:t>
            </a:r>
            <a:r>
              <a:rPr lang="en-GB" dirty="0" err="1" smtClean="0"/>
              <a:t>Kamaboko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Question for Tom Peterson</a:t>
            </a:r>
          </a:p>
          <a:p>
            <a:endParaRPr lang="en-GB" dirty="0" smtClean="0"/>
          </a:p>
          <a:p>
            <a:r>
              <a:rPr lang="en-GB" dirty="0" smtClean="0"/>
              <a:t>RDR (KCS)</a:t>
            </a:r>
          </a:p>
          <a:p>
            <a:pPr lvl="1"/>
            <a:r>
              <a:rPr lang="en-GB" dirty="0" smtClean="0"/>
              <a:t>2.5 cold-box every 4 RFU or 12 cryomodules</a:t>
            </a:r>
          </a:p>
          <a:p>
            <a:endParaRPr lang="en-GB" dirty="0"/>
          </a:p>
          <a:p>
            <a:r>
              <a:rPr lang="en-GB" dirty="0" err="1" smtClean="0"/>
              <a:t>Kamaboko</a:t>
            </a:r>
            <a:endParaRPr lang="en-GB" dirty="0" smtClean="0"/>
          </a:p>
          <a:p>
            <a:pPr lvl="1"/>
            <a:r>
              <a:rPr lang="en-GB" dirty="0" smtClean="0"/>
              <a:t>Atomic unit = 9 cryomodules (2x klystrons)</a:t>
            </a:r>
          </a:p>
          <a:p>
            <a:pPr lvl="1"/>
            <a:r>
              <a:rPr lang="en-GB" dirty="0" smtClean="0"/>
              <a:t>Need to move cold box to</a:t>
            </a:r>
          </a:p>
          <a:p>
            <a:pPr lvl="2"/>
            <a:r>
              <a:rPr lang="en-GB" dirty="0" smtClean="0"/>
              <a:t>every 9 modules (more tunnel length / cold boxes)</a:t>
            </a:r>
          </a:p>
          <a:p>
            <a:pPr lvl="2"/>
            <a:r>
              <a:rPr lang="en-GB" dirty="0" smtClean="0"/>
              <a:t>every 18 cryomodules (shorter but problem for </a:t>
            </a:r>
            <a:r>
              <a:rPr lang="en-GB" dirty="0" err="1" smtClean="0"/>
              <a:t>cryo</a:t>
            </a:r>
            <a:r>
              <a:rPr lang="en-GB" dirty="0" smtClean="0"/>
              <a:t>?)</a:t>
            </a: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4024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Summary of Numbers of CMs</a:t>
            </a:r>
            <a:br>
              <a:rPr kumimoji="1" lang="en-US" altLang="ja-JP" dirty="0" smtClean="0"/>
            </a:br>
            <a:r>
              <a:rPr lang="en-US" altLang="ja-JP" sz="3100" dirty="0" smtClean="0"/>
              <a:t>as of Jan. 2012 (by N. Walker) </a:t>
            </a:r>
            <a:r>
              <a:rPr kumimoji="1" lang="en-US" altLang="ja-JP" sz="3100" dirty="0" smtClean="0"/>
              <a:t> </a:t>
            </a:r>
            <a:endParaRPr kumimoji="1" lang="ja-JP" altLang="en-US" sz="31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/>
          <a:srcRect l="-26217" r="-26217"/>
          <a:stretch>
            <a:fillRect/>
          </a:stretch>
        </p:blipFill>
        <p:spPr>
          <a:xfrm>
            <a:off x="74020" y="1425016"/>
            <a:ext cx="8955596" cy="4925233"/>
          </a:xfrm>
        </p:spPr>
      </p:pic>
    </p:spTree>
    <p:extLst>
      <p:ext uri="{BB962C8B-B14F-4D97-AF65-F5344CB8AC3E}">
        <p14:creationId xmlns:p14="http://schemas.microsoft.com/office/powerpoint/2010/main" val="45424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4CA9-7489-4E33-B381-6A9F8C8ED408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8229600" cy="685800"/>
          </a:xfrm>
        </p:spPr>
        <p:txBody>
          <a:bodyPr/>
          <a:lstStyle/>
          <a:p>
            <a:pPr algn="ctr"/>
            <a:r>
              <a:rPr lang="en-US" sz="3600" dirty="0" smtClean="0"/>
              <a:t>Quadrupole Cross-Section</a:t>
            </a:r>
            <a:endParaRPr lang="en-US" sz="3600" dirty="0"/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dirty="0">
                <a:solidFill>
                  <a:srgbClr val="000000"/>
                </a:solidFill>
                <a:ea typeface="굴림" charset="-127"/>
              </a:rPr>
              <a:t> 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67938" name="Picture 2" descr="M:\Kash\Split_Quad_pic_022410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543800" cy="548576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5800" y="5181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FF"/>
                </a:solidFill>
              </a:rPr>
              <a:t>LHe tank for current leads connections 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752600" y="4114800"/>
            <a:ext cx="1371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657600" y="5715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FF"/>
                </a:solidFill>
              </a:rPr>
              <a:t>Beam pipe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5400000" flipH="1" flipV="1">
            <a:off x="3848100" y="4914900"/>
            <a:ext cx="12192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486400" y="5715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FF"/>
                </a:solidFill>
              </a:rPr>
              <a:t>Iron yoke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rot="10800000">
            <a:off x="5029200" y="4953000"/>
            <a:ext cx="9144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133600" y="6519446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70C0"/>
                </a:solidFill>
              </a:rPr>
              <a:t>V. Kashikhin, FNAL Review, March 2, 2010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120119 GDE-PMs</a:t>
            </a:r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Plan for SCRF-BTR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718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Progress in SB2009 toward TDR, and</a:t>
            </a:r>
            <a:br>
              <a:rPr kumimoji="1" lang="en-US" altLang="ja-JP" dirty="0" smtClean="0"/>
            </a:br>
            <a:r>
              <a:rPr kumimoji="1" lang="en-US" altLang="ja-JP" dirty="0" smtClean="0"/>
              <a:t>Baseline Technical Reviews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403564"/>
              </p:ext>
            </p:extLst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792"/>
                <a:gridCol w="3417187"/>
                <a:gridCol w="363662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Technical Area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Place and Dates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3366FF"/>
                          </a:solidFill>
                        </a:rPr>
                        <a:t>SB2009</a:t>
                      </a:r>
                      <a:endParaRPr kumimoji="1" lang="ja-JP" altLang="en-US" sz="2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3366FF"/>
                          </a:solidFill>
                        </a:rPr>
                        <a:t>Proposed Dec. 2009</a:t>
                      </a:r>
                      <a:endParaRPr kumimoji="1" lang="ja-JP" altLang="en-US" sz="2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BAW-1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</a:t>
                      </a:r>
                      <a:r>
                        <a:rPr kumimoji="1" lang="en-US" altLang="ja-JP" sz="2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Acc.</a:t>
                      </a:r>
                      <a:r>
                        <a:rPr kumimoji="1" lang="en-US" altLang="ja-JP" sz="2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Gradient, 2. Single tunnel,</a:t>
                      </a:r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KEK, Sept.</a:t>
                      </a:r>
                      <a:r>
                        <a:rPr kumimoji="1" lang="en-US" altLang="ja-JP" sz="2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7-10,</a:t>
                      </a:r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2010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BAW-2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 Reduced</a:t>
                      </a:r>
                      <a:r>
                        <a:rPr kumimoji="1" lang="en-US" altLang="ja-JP" sz="2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RF Power,</a:t>
                      </a:r>
                    </a:p>
                    <a:p>
                      <a:r>
                        <a:rPr kumimoji="1" lang="en-US" altLang="ja-JP" sz="2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 e+ source location 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SLAC, Jan. 17-21, 2011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BTR-1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DR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INFN, July, 7-8, 2011 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BTR-2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RTML, Sources, BDS/MDI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DESY, Oct. 24-28,</a:t>
                      </a:r>
                      <a:r>
                        <a:rPr kumimoji="1" lang="en-US" altLang="ja-JP" sz="2400" baseline="0" dirty="0" smtClean="0">
                          <a:solidFill>
                            <a:schemeClr val="tx1"/>
                          </a:solidFill>
                        </a:rPr>
                        <a:t> 2011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BTR-3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ML</a:t>
                      </a:r>
                      <a:r>
                        <a:rPr kumimoji="1" lang="en-US" altLang="ja-JP" sz="2400" baseline="0" dirty="0" smtClean="0">
                          <a:solidFill>
                            <a:srgbClr val="FF0000"/>
                          </a:solidFill>
                        </a:rPr>
                        <a:t> &amp; SCRF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>KEK, Jan. 19-20, 2012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BTR-4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CFS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CERN, March</a:t>
                      </a:r>
                      <a:r>
                        <a:rPr kumimoji="1" lang="en-US" altLang="ja-JP" sz="2400" baseline="0" dirty="0" smtClean="0">
                          <a:solidFill>
                            <a:schemeClr val="tx1"/>
                          </a:solidFill>
                        </a:rPr>
                        <a:t> 22-23, 2012 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120119 GDE-PMs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37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CM4’ Length checked at KEK 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rcRect t="-7746" b="-7746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287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100" b="1" dirty="0" smtClean="0"/>
              <a:t>Total Unscheduled downtime </a:t>
            </a:r>
            <a:r>
              <a:rPr lang="en-US" altLang="ja-JP" sz="3100" b="1" dirty="0" err="1" smtClean="0"/>
              <a:t>vs</a:t>
            </a:r>
            <a:r>
              <a:rPr lang="en-US" altLang="ja-JP" sz="3100" b="1" dirty="0" smtClean="0"/>
              <a:t> </a:t>
            </a:r>
            <a:r>
              <a:rPr lang="en-US" altLang="ja-JP" sz="3100" b="1" dirty="0" err="1" smtClean="0"/>
              <a:t>enrergy</a:t>
            </a:r>
            <a:r>
              <a:rPr lang="en-US" altLang="ja-JP" sz="3100" b="1" dirty="0" smtClean="0"/>
              <a:t> Overhead</a:t>
            </a:r>
            <a:br>
              <a:rPr lang="en-US" altLang="ja-JP" sz="3100" b="1" dirty="0" smtClean="0"/>
            </a:br>
            <a:r>
              <a:rPr lang="en-US" altLang="ja-JP" sz="3100" b="1" dirty="0" smtClean="0"/>
              <a:t> </a:t>
            </a:r>
            <a:r>
              <a:rPr lang="en-US" altLang="ja-JP" sz="3200" dirty="0" smtClean="0"/>
              <a:t>(slide from E. </a:t>
            </a:r>
            <a:r>
              <a:rPr lang="en-US" altLang="ja-JP" sz="3200" dirty="0" err="1" smtClean="0"/>
              <a:t>Elsen</a:t>
            </a:r>
            <a:r>
              <a:rPr lang="en-US" altLang="ja-JP" sz="3200" dirty="0" smtClean="0"/>
              <a:t>, ML/SCRF-BTR)</a:t>
            </a:r>
            <a:endParaRPr kumimoji="1" lang="ja-JP" altLang="en-US" sz="32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rcRect l="-2418" r="-2418"/>
          <a:stretch>
            <a:fillRect/>
          </a:stretch>
        </p:blipFill>
        <p:spPr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236675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9933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Two Candidate Sites in </a:t>
            </a:r>
            <a:br>
              <a:rPr kumimoji="1" lang="en-US" altLang="ja-JP" b="1" dirty="0" smtClean="0"/>
            </a:br>
            <a:r>
              <a:rPr lang="en-US" altLang="ja-JP" b="1" dirty="0" smtClean="0"/>
              <a:t>Japanese mountainous locations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-1325" b="-1325"/>
          <a:stretch>
            <a:fillRect/>
          </a:stretch>
        </p:blipFill>
        <p:spPr>
          <a:xfrm>
            <a:off x="457200" y="1495613"/>
            <a:ext cx="8229600" cy="4525963"/>
          </a:xfrm>
          <a:ln>
            <a:solidFill>
              <a:srgbClr val="4F81BD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508001" y="3137650"/>
            <a:ext cx="107778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SEFURI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6" name="コンテンツ プレースホルダー 6"/>
          <p:cNvPicPr>
            <a:picLocks noChangeAspect="1"/>
          </p:cNvPicPr>
          <p:nvPr/>
        </p:nvPicPr>
        <p:blipFill rotWithShape="1">
          <a:blip r:embed="rId3"/>
          <a:srcRect t="279" b="-654"/>
          <a:stretch/>
        </p:blipFill>
        <p:spPr>
          <a:xfrm>
            <a:off x="1718237" y="2160223"/>
            <a:ext cx="2277035" cy="1596269"/>
          </a:xfrm>
          <a:prstGeom prst="rect">
            <a:avLst/>
          </a:prstGeom>
          <a:ln>
            <a:solidFill>
              <a:srgbClr val="FF6600"/>
            </a:solidFill>
          </a:ln>
        </p:spPr>
      </p:pic>
      <p:pic>
        <p:nvPicPr>
          <p:cNvPr id="7" name="コンテンツ プレースホルダー 5"/>
          <p:cNvPicPr>
            <a:picLocks noChangeAspect="1"/>
          </p:cNvPicPr>
          <p:nvPr/>
        </p:nvPicPr>
        <p:blipFill rotWithShape="1">
          <a:blip r:embed="rId4"/>
          <a:srcRect l="47240" t="4302" r="5556" b="4302"/>
          <a:stretch/>
        </p:blipFill>
        <p:spPr>
          <a:xfrm>
            <a:off x="7268421" y="4586220"/>
            <a:ext cx="1748121" cy="2036688"/>
          </a:xfrm>
          <a:prstGeom prst="rect">
            <a:avLst/>
          </a:prstGeom>
          <a:ln>
            <a:solidFill>
              <a:srgbClr val="FF6600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433292" y="6120511"/>
            <a:ext cx="4407389" cy="64633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 GDE-CFS group visited two candidates sites, </a:t>
            </a:r>
          </a:p>
          <a:p>
            <a:r>
              <a:rPr kumimoji="1" lang="en-US" altLang="ja-JP" dirty="0" smtClean="0"/>
              <a:t>Oct. 14 and 15, 2011</a:t>
            </a:r>
            <a:endParaRPr kumimoji="1" lang="ja-JP" altLang="en-US" dirty="0"/>
          </a:p>
        </p:txBody>
      </p:sp>
      <p:pic>
        <p:nvPicPr>
          <p:cNvPr id="9" name="図 8" descr="IMG_115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306" y="5265130"/>
            <a:ext cx="1538940" cy="1154205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0" name="図 9" descr="DSC0265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7" y="2030491"/>
            <a:ext cx="1316842" cy="987631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1" name="図 10" descr="DSC0269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72" y="5043497"/>
            <a:ext cx="1340022" cy="1005017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2" name="図 11" descr="DSC0281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185" y="5701502"/>
            <a:ext cx="1322725" cy="992044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961611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477090" y="218141"/>
            <a:ext cx="7940771" cy="649930"/>
          </a:xfrm>
        </p:spPr>
        <p:txBody>
          <a:bodyPr>
            <a:normAutofit fontScale="90000"/>
          </a:bodyPr>
          <a:lstStyle/>
          <a:p>
            <a:r>
              <a:rPr lang="en-US" altLang="ja-JP" sz="4900" b="1" dirty="0" smtClean="0">
                <a:solidFill>
                  <a:srgbClr val="000090"/>
                </a:solidFill>
              </a:rPr>
              <a:t> ILC Design: RDR to TDR (SB2009) </a:t>
            </a:r>
            <a:endParaRPr kumimoji="0" lang="ja-JP" altLang="en-US" b="1" dirty="0" smtClean="0">
              <a:solidFill>
                <a:srgbClr val="3366FF"/>
              </a:solidFill>
            </a:endParaRPr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34244" y="6356350"/>
            <a:ext cx="2133600" cy="365125"/>
          </a:xfrm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 dirty="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0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120119 GDE-PMs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1" y="1231141"/>
            <a:ext cx="3832811" cy="3268718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Plan for SCRF-BTR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585" y="5205724"/>
            <a:ext cx="1577987" cy="114430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453" y="4993197"/>
            <a:ext cx="2527300" cy="1447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4206" y="4989892"/>
            <a:ext cx="2684258" cy="1533861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7" name="右矢印 6"/>
          <p:cNvSpPr/>
          <p:nvPr/>
        </p:nvSpPr>
        <p:spPr>
          <a:xfrm>
            <a:off x="2826607" y="5592564"/>
            <a:ext cx="517717" cy="398851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>
            <a:off x="6225046" y="5592564"/>
            <a:ext cx="483542" cy="398851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404471" y="2330824"/>
            <a:ext cx="1452018" cy="328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105650" y="4648202"/>
            <a:ext cx="785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90"/>
                </a:solidFill>
              </a:rPr>
              <a:t>RDR2007 </a:t>
            </a:r>
            <a:r>
              <a:rPr lang="en-US" altLang="ja-JP" b="1" dirty="0" smtClean="0">
                <a:solidFill>
                  <a:srgbClr val="000090"/>
                </a:solidFill>
              </a:rPr>
              <a:t>		</a:t>
            </a:r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 			SB2009	 		</a:t>
            </a:r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   TDR w/ mountain site </a:t>
            </a:r>
            <a:endParaRPr kumimoji="1" lang="ja-JP" altLang="en-US" dirty="0"/>
          </a:p>
        </p:txBody>
      </p:sp>
      <p:sp>
        <p:nvSpPr>
          <p:cNvPr id="17" name="コンテンツ プレースホルダー 1"/>
          <p:cNvSpPr>
            <a:spLocks noGrp="1"/>
          </p:cNvSpPr>
          <p:nvPr>
            <p:ph sz="half" idx="2"/>
          </p:nvPr>
        </p:nvSpPr>
        <p:spPr>
          <a:xfrm>
            <a:off x="4252261" y="868071"/>
            <a:ext cx="4585444" cy="3830930"/>
          </a:xfrm>
          <a:ln>
            <a:solidFill>
              <a:srgbClr val="3366FF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en-US" altLang="ja-JP" u="sng" dirty="0" smtClean="0">
                <a:solidFill>
                  <a:schemeClr val="bg1">
                    <a:lumMod val="50000"/>
                  </a:schemeClr>
                </a:solidFill>
              </a:rPr>
              <a:t>Motivation: Cost containment</a:t>
            </a:r>
          </a:p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Single </a:t>
            </a:r>
            <a:r>
              <a:rPr kumimoji="1" lang="en-US" altLang="ja-JP" sz="2400" dirty="0">
                <a:solidFill>
                  <a:schemeClr val="bg1">
                    <a:lumMod val="50000"/>
                  </a:schemeClr>
                </a:solidFill>
              </a:rPr>
              <a:t>accelerator tunnel</a:t>
            </a:r>
          </a:p>
          <a:p>
            <a:r>
              <a:rPr kumimoji="1" lang="en-US" altLang="ja-JP" sz="2400" dirty="0">
                <a:solidFill>
                  <a:schemeClr val="bg1">
                    <a:lumMod val="50000"/>
                  </a:schemeClr>
                </a:solidFill>
              </a:rPr>
              <a:t>Smaller damping ring</a:t>
            </a:r>
          </a:p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e+ </a:t>
            </a:r>
            <a:r>
              <a:rPr kumimoji="1" lang="en-US" altLang="ja-JP" sz="2400" dirty="0">
                <a:solidFill>
                  <a:schemeClr val="bg1">
                    <a:lumMod val="50000"/>
                  </a:schemeClr>
                </a:solidFill>
              </a:rPr>
              <a:t>target 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location </a:t>
            </a:r>
            <a:r>
              <a:rPr kumimoji="1" lang="en-US" altLang="ja-JP" sz="2400" dirty="0">
                <a:solidFill>
                  <a:schemeClr val="bg1">
                    <a:lumMod val="50000"/>
                  </a:schemeClr>
                </a:solidFill>
              </a:rPr>
              <a:t>at high-energy 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end, </a:t>
            </a:r>
            <a:endParaRPr kumimoji="1" lang="en-US" altLang="ja-JP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SCRF: </a:t>
            </a:r>
            <a:r>
              <a:rPr kumimoji="1" lang="en-US" altLang="ja-JP" sz="2400" dirty="0" smtClean="0"/>
              <a:t>Gradient variation of 31.5 MV/m +/- 20 %, </a:t>
            </a:r>
          </a:p>
          <a:p>
            <a:r>
              <a:rPr kumimoji="1" lang="en-US" altLang="ja-JP" sz="2400" b="1" dirty="0" smtClean="0">
                <a:solidFill>
                  <a:srgbClr val="3366FF"/>
                </a:solidFill>
              </a:rPr>
              <a:t>HLRF: </a:t>
            </a:r>
            <a:r>
              <a:rPr kumimoji="1" lang="en-US" altLang="ja-JP" sz="2400" dirty="0" smtClean="0"/>
              <a:t>KCS and 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DRFS with </a:t>
            </a:r>
            <a:r>
              <a:rPr kumimoji="1" lang="en-US" altLang="ja-JP" sz="2400" dirty="0" smtClean="0"/>
              <a:t>RDR-RF-unit </a:t>
            </a:r>
            <a:r>
              <a:rPr kumimoji="1" lang="en-US" altLang="ja-JP" sz="2400" dirty="0" smtClean="0">
                <a:solidFill>
                  <a:srgbClr val="A6A6A6"/>
                </a:solidFill>
              </a:rPr>
              <a:t>as  backu</a:t>
            </a:r>
            <a:r>
              <a:rPr kumimoji="1" lang="en-US" altLang="ja-JP" sz="2400" dirty="0">
                <a:solidFill>
                  <a:srgbClr val="A6A6A6"/>
                </a:solidFill>
              </a:rPr>
              <a:t>p</a:t>
            </a:r>
            <a:r>
              <a:rPr kumimoji="1" lang="en-US" altLang="ja-JP" sz="2400" dirty="0" smtClean="0">
                <a:solidFill>
                  <a:srgbClr val="A6A6A6"/>
                </a:solidFill>
              </a:rPr>
              <a:t> </a:t>
            </a:r>
            <a:endParaRPr kumimoji="1" lang="ja-JP" altLang="en-US" sz="24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4476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9165" y="4038687"/>
            <a:ext cx="3042233" cy="1879026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9" name="図 12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70" y="3815653"/>
            <a:ext cx="2074795" cy="109999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5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High-Level RF Solutions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9400" y="1051987"/>
            <a:ext cx="420793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661583"/>
            <a:ext cx="4044689" cy="192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61029" y="1051471"/>
            <a:ext cx="4148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Klystron Cluster Scheme, KCS (SLAC)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11828" y="3720068"/>
            <a:ext cx="400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Distributed RF Sources, DRFS (KEK)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79400" y="3720068"/>
            <a:ext cx="87395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938489" y="1227007"/>
            <a:ext cx="2820867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2×35 10MW MB klystrons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120119 GDE-PMs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Plan for SCRF-BTR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6" name="Picture 5" descr="hardware_DRFS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771" y="4170988"/>
            <a:ext cx="2804429" cy="18696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19400" y="5924217"/>
            <a:ext cx="26610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~4000×800kW klystrons</a:t>
            </a:r>
          </a:p>
        </p:txBody>
      </p:sp>
      <p:sp>
        <p:nvSpPr>
          <p:cNvPr id="12" name="右矢印 11"/>
          <p:cNvSpPr/>
          <p:nvPr/>
        </p:nvSpPr>
        <p:spPr bwMode="auto">
          <a:xfrm>
            <a:off x="1918514" y="4383112"/>
            <a:ext cx="648702" cy="31405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77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25228"/>
            <a:ext cx="8229600" cy="1143000"/>
          </a:xfrm>
        </p:spPr>
        <p:txBody>
          <a:bodyPr/>
          <a:lstStyle/>
          <a:p>
            <a:r>
              <a:rPr lang="en-US" altLang="ja-JP" b="1" dirty="0" smtClean="0"/>
              <a:t>Studies made for 8 cases</a:t>
            </a:r>
            <a:endParaRPr kumimoji="1" lang="ja-JP" altLang="en-US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300" y="1681344"/>
            <a:ext cx="5506253" cy="3385955"/>
          </a:xfrm>
          <a:prstGeom prst="rect">
            <a:avLst/>
          </a:prstGeom>
          <a:ln w="28575" cmpd="sng">
            <a:solidFill>
              <a:srgbClr val="3366FF"/>
            </a:solidFill>
          </a:ln>
        </p:spPr>
      </p:pic>
      <p:sp>
        <p:nvSpPr>
          <p:cNvPr id="5" name="上矢印 4"/>
          <p:cNvSpPr/>
          <p:nvPr/>
        </p:nvSpPr>
        <p:spPr>
          <a:xfrm>
            <a:off x="1498600" y="3289301"/>
            <a:ext cx="343647" cy="552140"/>
          </a:xfrm>
          <a:prstGeom prst="up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98860" y="5379705"/>
            <a:ext cx="3831773" cy="64633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DRFS  RF unit:</a:t>
            </a:r>
          </a:p>
          <a:p>
            <a:r>
              <a:rPr kumimoji="1" lang="en-US" altLang="ja-JP" dirty="0" smtClean="0"/>
              <a:t>2 cavities operated by 800 kW Klystron  </a:t>
            </a:r>
            <a:endParaRPr kumimoji="1" lang="ja-JP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25224" r="4065" b="14027"/>
          <a:stretch/>
        </p:blipFill>
        <p:spPr bwMode="auto">
          <a:xfrm>
            <a:off x="136686" y="4178300"/>
            <a:ext cx="3978114" cy="1524571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81344"/>
            <a:ext cx="2458241" cy="140823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50986" y="5816600"/>
            <a:ext cx="3485524" cy="92333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RDR RF unite :</a:t>
            </a:r>
          </a:p>
          <a:p>
            <a:r>
              <a:rPr kumimoji="1" lang="en-US" altLang="ja-JP" dirty="0" smtClean="0"/>
              <a:t> 3 </a:t>
            </a:r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(9+8+9 = 26 cavity), </a:t>
            </a:r>
          </a:p>
          <a:p>
            <a:r>
              <a:rPr kumimoji="1" lang="en-US" altLang="ja-JP" dirty="0" smtClean="0"/>
              <a:t> operated by using 10 MW Klystron </a:t>
            </a:r>
            <a:endParaRPr kumimoji="1" lang="ja-JP" altLang="en-US" dirty="0"/>
          </a:p>
        </p:txBody>
      </p:sp>
      <p:sp>
        <p:nvSpPr>
          <p:cNvPr id="13" name="左右矢印 12"/>
          <p:cNvSpPr/>
          <p:nvPr/>
        </p:nvSpPr>
        <p:spPr>
          <a:xfrm>
            <a:off x="2603500" y="2489200"/>
            <a:ext cx="1031409" cy="304800"/>
          </a:xfrm>
          <a:prstGeom prst="leftRight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/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28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 Proposal Revised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585514"/>
            <a:ext cx="8229600" cy="691737"/>
          </a:xfrm>
          <a:solidFill>
            <a:srgbClr val="FFFF00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lang="en-US" altLang="ja-JP" dirty="0" smtClean="0"/>
              <a:t>Keep the concept of 9+8+9 cavity sting unit</a:t>
            </a:r>
            <a:endParaRPr lang="ja-JP" altLang="en-US" dirty="0"/>
          </a:p>
        </p:txBody>
      </p:sp>
      <p:sp>
        <p:nvSpPr>
          <p:cNvPr id="4" name="円柱 3"/>
          <p:cNvSpPr/>
          <p:nvPr/>
        </p:nvSpPr>
        <p:spPr>
          <a:xfrm rot="16200000">
            <a:off x="1535071" y="468971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柱 4"/>
          <p:cNvSpPr/>
          <p:nvPr/>
        </p:nvSpPr>
        <p:spPr>
          <a:xfrm rot="16200000">
            <a:off x="4259690" y="468971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柱 5"/>
          <p:cNvSpPr/>
          <p:nvPr/>
        </p:nvSpPr>
        <p:spPr>
          <a:xfrm rot="16200000">
            <a:off x="6984309" y="468969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柱 6"/>
          <p:cNvSpPr/>
          <p:nvPr/>
        </p:nvSpPr>
        <p:spPr>
          <a:xfrm rot="16200000">
            <a:off x="4477394" y="3040198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柱 7"/>
          <p:cNvSpPr/>
          <p:nvPr/>
        </p:nvSpPr>
        <p:spPr>
          <a:xfrm rot="16200000">
            <a:off x="1401647" y="2134388"/>
            <a:ext cx="589174" cy="217745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柱 10"/>
          <p:cNvSpPr/>
          <p:nvPr/>
        </p:nvSpPr>
        <p:spPr>
          <a:xfrm rot="16200000">
            <a:off x="3789713" y="2096314"/>
            <a:ext cx="589173" cy="225360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柱 11"/>
          <p:cNvSpPr/>
          <p:nvPr/>
        </p:nvSpPr>
        <p:spPr>
          <a:xfrm rot="16200000">
            <a:off x="7130801" y="2147457"/>
            <a:ext cx="589175" cy="215131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柱 9"/>
          <p:cNvSpPr/>
          <p:nvPr/>
        </p:nvSpPr>
        <p:spPr>
          <a:xfrm rot="16200000">
            <a:off x="5643379" y="2811352"/>
            <a:ext cx="589173" cy="8235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柱 12"/>
          <p:cNvSpPr/>
          <p:nvPr/>
        </p:nvSpPr>
        <p:spPr>
          <a:xfrm rot="16200000">
            <a:off x="5889897" y="318346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柱 13"/>
          <p:cNvSpPr/>
          <p:nvPr/>
        </p:nvSpPr>
        <p:spPr>
          <a:xfrm rot="16200000">
            <a:off x="1720660" y="285474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柱 14"/>
          <p:cNvSpPr/>
          <p:nvPr/>
        </p:nvSpPr>
        <p:spPr>
          <a:xfrm rot="16200000">
            <a:off x="4437668" y="285475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柱 15"/>
          <p:cNvSpPr/>
          <p:nvPr/>
        </p:nvSpPr>
        <p:spPr>
          <a:xfrm rot="16200000">
            <a:off x="7154676" y="285476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柱 16"/>
          <p:cNvSpPr/>
          <p:nvPr/>
        </p:nvSpPr>
        <p:spPr>
          <a:xfrm rot="16200000">
            <a:off x="5754173" y="1592036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柱 17"/>
          <p:cNvSpPr/>
          <p:nvPr/>
        </p:nvSpPr>
        <p:spPr>
          <a:xfrm rot="16200000">
            <a:off x="3028028" y="1598255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柱 18"/>
          <p:cNvSpPr/>
          <p:nvPr/>
        </p:nvSpPr>
        <p:spPr>
          <a:xfrm rot="16200000">
            <a:off x="8510304" y="1592036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柱 20"/>
          <p:cNvSpPr/>
          <p:nvPr/>
        </p:nvSpPr>
        <p:spPr>
          <a:xfrm rot="16200000">
            <a:off x="4593246" y="1646498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柱 21"/>
          <p:cNvSpPr/>
          <p:nvPr/>
        </p:nvSpPr>
        <p:spPr>
          <a:xfrm rot="16200000">
            <a:off x="1628194" y="1974973"/>
            <a:ext cx="167097" cy="2376018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柱 22"/>
          <p:cNvSpPr/>
          <p:nvPr/>
        </p:nvSpPr>
        <p:spPr>
          <a:xfrm rot="16200000">
            <a:off x="4018671" y="1997056"/>
            <a:ext cx="130553" cy="2368397"/>
          </a:xfrm>
          <a:prstGeom prst="can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柱 23"/>
          <p:cNvSpPr/>
          <p:nvPr/>
        </p:nvSpPr>
        <p:spPr>
          <a:xfrm rot="16200000">
            <a:off x="5771075" y="2613052"/>
            <a:ext cx="130551" cy="1136406"/>
          </a:xfrm>
          <a:prstGeom prst="can">
            <a:avLst/>
          </a:prstGeom>
          <a:solidFill>
            <a:srgbClr val="CCFFCC">
              <a:alpha val="48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柱 24"/>
          <p:cNvSpPr/>
          <p:nvPr/>
        </p:nvSpPr>
        <p:spPr>
          <a:xfrm rot="16200000">
            <a:off x="5179363" y="3129900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柱 25"/>
          <p:cNvSpPr/>
          <p:nvPr/>
        </p:nvSpPr>
        <p:spPr>
          <a:xfrm rot="16200000">
            <a:off x="2753568" y="3131673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柱 26"/>
          <p:cNvSpPr/>
          <p:nvPr/>
        </p:nvSpPr>
        <p:spPr>
          <a:xfrm rot="16200000">
            <a:off x="8494603" y="3159081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柱 27"/>
          <p:cNvSpPr/>
          <p:nvPr/>
        </p:nvSpPr>
        <p:spPr>
          <a:xfrm rot="16200000">
            <a:off x="7436547" y="2083986"/>
            <a:ext cx="130550" cy="2194535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08641" y="953296"/>
            <a:ext cx="593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9 					4 + Q +4				         9  		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08641" y="2416647"/>
            <a:ext cx="593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 					8				Q	</a:t>
            </a:r>
            <a:r>
              <a:rPr kumimoji="1" lang="en-US" altLang="ja-JP" dirty="0" smtClean="0"/>
              <a:t>		8</a:t>
            </a:r>
            <a:endParaRPr kumimoji="1" lang="ja-JP" altLang="en-US" dirty="0"/>
          </a:p>
        </p:txBody>
      </p:sp>
      <p:sp>
        <p:nvSpPr>
          <p:cNvPr id="34" name="円柱 33"/>
          <p:cNvSpPr/>
          <p:nvPr/>
        </p:nvSpPr>
        <p:spPr>
          <a:xfrm>
            <a:off x="895440" y="1985707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柱 34"/>
          <p:cNvSpPr/>
          <p:nvPr/>
        </p:nvSpPr>
        <p:spPr>
          <a:xfrm>
            <a:off x="1676660" y="2005630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柱 35"/>
          <p:cNvSpPr/>
          <p:nvPr/>
        </p:nvSpPr>
        <p:spPr>
          <a:xfrm>
            <a:off x="2521841" y="1985707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柱 36"/>
          <p:cNvSpPr/>
          <p:nvPr/>
        </p:nvSpPr>
        <p:spPr>
          <a:xfrm>
            <a:off x="1107231" y="3517703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柱 38"/>
          <p:cNvSpPr/>
          <p:nvPr/>
        </p:nvSpPr>
        <p:spPr>
          <a:xfrm>
            <a:off x="2266012" y="3526839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柱 39"/>
          <p:cNvSpPr/>
          <p:nvPr/>
        </p:nvSpPr>
        <p:spPr>
          <a:xfrm rot="16200000">
            <a:off x="5012378" y="2896259"/>
            <a:ext cx="727718" cy="643073"/>
          </a:xfrm>
          <a:prstGeom prst="can">
            <a:avLst/>
          </a:prstGeom>
          <a:solidFill>
            <a:srgbClr val="CCFF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柱 40"/>
          <p:cNvSpPr/>
          <p:nvPr/>
        </p:nvSpPr>
        <p:spPr>
          <a:xfrm>
            <a:off x="6132774" y="3526839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柱 37"/>
          <p:cNvSpPr/>
          <p:nvPr/>
        </p:nvSpPr>
        <p:spPr>
          <a:xfrm rot="16200000">
            <a:off x="1744043" y="3580923"/>
            <a:ext cx="589171" cy="215636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柱 41"/>
          <p:cNvSpPr/>
          <p:nvPr/>
        </p:nvSpPr>
        <p:spPr>
          <a:xfrm rot="16200000">
            <a:off x="4324695" y="3436959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柱 43"/>
          <p:cNvSpPr/>
          <p:nvPr/>
        </p:nvSpPr>
        <p:spPr>
          <a:xfrm rot="16200000">
            <a:off x="6893644" y="3592627"/>
            <a:ext cx="589172" cy="213295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柱 45"/>
          <p:cNvSpPr/>
          <p:nvPr/>
        </p:nvSpPr>
        <p:spPr>
          <a:xfrm rot="16200000">
            <a:off x="1785665" y="3253462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柱 46"/>
          <p:cNvSpPr/>
          <p:nvPr/>
        </p:nvSpPr>
        <p:spPr>
          <a:xfrm rot="16200000">
            <a:off x="4502673" y="3253463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柱 47"/>
          <p:cNvSpPr/>
          <p:nvPr/>
        </p:nvSpPr>
        <p:spPr>
          <a:xfrm rot="16200000">
            <a:off x="7219681" y="3253464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柱 48"/>
          <p:cNvSpPr/>
          <p:nvPr/>
        </p:nvSpPr>
        <p:spPr>
          <a:xfrm rot="16200000">
            <a:off x="5819178" y="4560024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柱 49"/>
          <p:cNvSpPr/>
          <p:nvPr/>
        </p:nvSpPr>
        <p:spPr>
          <a:xfrm rot="16200000">
            <a:off x="3093033" y="4566243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柱 50"/>
          <p:cNvSpPr/>
          <p:nvPr/>
        </p:nvSpPr>
        <p:spPr>
          <a:xfrm rot="16200000">
            <a:off x="8575309" y="4560024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柱 51"/>
          <p:cNvSpPr/>
          <p:nvPr/>
        </p:nvSpPr>
        <p:spPr>
          <a:xfrm rot="16200000">
            <a:off x="4619374" y="462744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773646" y="3921284"/>
            <a:ext cx="5939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8</a:t>
            </a:r>
            <a:r>
              <a:rPr kumimoji="1" lang="en-US" altLang="ja-JP" dirty="0" smtClean="0"/>
              <a:t>					4 + Q +4				 	</a:t>
            </a:r>
            <a:r>
              <a:rPr kumimoji="1" lang="en-US" altLang="ja-JP" dirty="0" smtClean="0">
                <a:solidFill>
                  <a:srgbClr val="FF0000"/>
                </a:solidFill>
              </a:rPr>
              <a:t>8</a:t>
            </a:r>
            <a:r>
              <a:rPr kumimoji="1" lang="en-US" altLang="ja-JP" dirty="0" smtClean="0"/>
              <a:t> 		</a:t>
            </a:r>
            <a:endParaRPr kumimoji="1" lang="ja-JP" altLang="en-US" dirty="0"/>
          </a:p>
        </p:txBody>
      </p:sp>
      <p:sp>
        <p:nvSpPr>
          <p:cNvPr id="54" name="円柱 53"/>
          <p:cNvSpPr/>
          <p:nvPr/>
        </p:nvSpPr>
        <p:spPr>
          <a:xfrm flipH="1">
            <a:off x="1208818" y="4953695"/>
            <a:ext cx="146786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柱 54"/>
          <p:cNvSpPr/>
          <p:nvPr/>
        </p:nvSpPr>
        <p:spPr>
          <a:xfrm>
            <a:off x="1845337" y="4973618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柱 55"/>
          <p:cNvSpPr/>
          <p:nvPr/>
        </p:nvSpPr>
        <p:spPr>
          <a:xfrm>
            <a:off x="2586846" y="4953695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-64600" y="932973"/>
            <a:ext cx="9084065" cy="1464250"/>
          </a:xfrm>
          <a:prstGeom prst="ellipse">
            <a:avLst/>
          </a:prstGeom>
          <a:noFill/>
          <a:ln w="57150" cmpd="sng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日付プレースホルダー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120119 GDE-PMs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Plan for SCRF-BTR</a:t>
            </a:r>
            <a:endParaRPr lang="en-US"/>
          </a:p>
        </p:txBody>
      </p:sp>
      <p:sp>
        <p:nvSpPr>
          <p:cNvPr id="30" name="スライド番号プレースホルダー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381000" y="2416647"/>
            <a:ext cx="8397886" cy="1496656"/>
          </a:xfrm>
          <a:prstGeom prst="rect">
            <a:avLst/>
          </a:prstGeom>
          <a:solidFill>
            <a:schemeClr val="bg1">
              <a:alpha val="7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74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897240"/>
          </a:xfrm>
        </p:spPr>
        <p:txBody>
          <a:bodyPr>
            <a:normAutofit/>
          </a:bodyPr>
          <a:lstStyle/>
          <a:p>
            <a:r>
              <a:rPr lang="en-US" altLang="ja-JP" sz="4000" b="1" dirty="0" smtClean="0"/>
              <a:t>Technical Change Decisions </a:t>
            </a:r>
            <a:r>
              <a:rPr kumimoji="1" lang="en-US" altLang="ja-JP" sz="4000" b="1" dirty="0" smtClean="0"/>
              <a:t>Proposed</a:t>
            </a:r>
            <a:endParaRPr kumimoji="1" lang="ja-JP" altLang="en-US" sz="2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571797"/>
              </p:ext>
            </p:extLst>
          </p:nvPr>
        </p:nvGraphicFramePr>
        <p:xfrm>
          <a:off x="251772" y="1187237"/>
          <a:ext cx="8576025" cy="5217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98132"/>
                <a:gridCol w="2394702"/>
                <a:gridCol w="46831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Tech.</a:t>
                      </a:r>
                      <a:r>
                        <a:rPr kumimoji="1" lang="en-US" altLang="ja-JP" sz="1200" baseline="0" dirty="0" smtClean="0"/>
                        <a:t> Area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Main</a:t>
                      </a:r>
                      <a:r>
                        <a:rPr kumimoji="1" lang="en-US" altLang="ja-JP" sz="1200" baseline="0" dirty="0" smtClean="0"/>
                        <a:t> Subjects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Description 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ML Integration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Parameters</a:t>
                      </a:r>
                      <a:r>
                        <a:rPr kumimoji="1" lang="en-US" altLang="ja-JP" sz="1200" baseline="0" dirty="0" smtClean="0"/>
                        <a:t> and beam dynamics </a:t>
                      </a:r>
                    </a:p>
                    <a:p>
                      <a:r>
                        <a:rPr kumimoji="1" lang="en-US" altLang="ja-JP" sz="1200" baseline="0" dirty="0" smtClean="0"/>
                        <a:t>Single tunnel-layout</a:t>
                      </a:r>
                    </a:p>
                    <a:p>
                      <a:r>
                        <a:rPr kumimoji="1" lang="en-US" altLang="ja-JP" sz="1200" baseline="0" dirty="0" smtClean="0"/>
                        <a:t>CM and Q periodicity:</a:t>
                      </a:r>
                    </a:p>
                    <a:p>
                      <a:r>
                        <a:rPr kumimoji="1" lang="en-US" altLang="ja-JP" sz="1200" baseline="0" dirty="0" smtClean="0"/>
                        <a:t>ML tunnel length</a:t>
                      </a:r>
                    </a:p>
                    <a:p>
                      <a:endParaRPr kumimoji="1" lang="en-US" altLang="ja-JP" sz="1200" baseline="0" dirty="0" smtClean="0"/>
                    </a:p>
                    <a:p>
                      <a:r>
                        <a:rPr kumimoji="1" lang="en-US" altLang="ja-JP" sz="1200" baseline="0" dirty="0" smtClean="0"/>
                        <a:t>Possible tilting of the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Low-Power design as TDR baseline (SB2009),</a:t>
                      </a:r>
                      <a:r>
                        <a:rPr kumimoji="1" lang="en-US" altLang="ja-JP" sz="1200" baseline="0" dirty="0" smtClean="0"/>
                        <a:t> and </a:t>
                      </a:r>
                      <a:r>
                        <a:rPr kumimoji="1" lang="en-US" altLang="ja-JP" sz="1200" dirty="0" smtClean="0"/>
                        <a:t> alignment tolerance</a:t>
                      </a:r>
                    </a:p>
                    <a:p>
                      <a:r>
                        <a:rPr kumimoji="1" lang="en-US" altLang="ja-JP" sz="1200" dirty="0" smtClean="0"/>
                        <a:t>Circular tunnel in flat-land,</a:t>
                      </a:r>
                      <a:r>
                        <a:rPr kumimoji="1" lang="en-US" altLang="ja-JP" sz="1200" baseline="0" dirty="0" smtClean="0"/>
                        <a:t> and </a:t>
                      </a:r>
                      <a:r>
                        <a:rPr kumimoji="1" lang="en-US" altLang="ja-JP" sz="1200" baseline="0" dirty="0" err="1" smtClean="0">
                          <a:solidFill>
                            <a:srgbClr val="FF0000"/>
                          </a:solidFill>
                        </a:rPr>
                        <a:t>Kamaboko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 tunnel in mountain </a:t>
                      </a:r>
                      <a:endParaRPr kumimoji="1" lang="en-US" altLang="ja-JP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200" dirty="0" smtClean="0"/>
                        <a:t>CM</a:t>
                      </a:r>
                      <a:r>
                        <a:rPr kumimoji="1" lang="en-US" altLang="ja-JP" sz="1200" baseline="0" dirty="0" smtClean="0"/>
                        <a:t> and Q periodicity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: &gt;&gt; Stay at  9+4Q4+9   </a:t>
                      </a:r>
                    </a:p>
                    <a:p>
                      <a:r>
                        <a:rPr kumimoji="1" lang="en-US" altLang="ja-JP" sz="1200" baseline="0" dirty="0" smtClean="0"/>
                        <a:t>Reserved tunnel-extension of 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400 m w/o or w/ utility </a:t>
                      </a:r>
                      <a:r>
                        <a:rPr kumimoji="1" lang="en-US" altLang="ja-JP" sz="1200" baseline="0" dirty="0" smtClean="0"/>
                        <a:t>?</a:t>
                      </a:r>
                    </a:p>
                    <a:p>
                      <a:r>
                        <a:rPr kumimoji="1" lang="en-US" altLang="ja-JP" sz="1200" baseline="0" dirty="0" smtClean="0"/>
                        <a:t>  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&gt;&gt; More precise discussions for purpose required</a:t>
                      </a:r>
                    </a:p>
                    <a:p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New request from CFS:  possible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&lt; 0.5 % 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tunnel tilting 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RF power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HLRF Configuration</a:t>
                      </a:r>
                    </a:p>
                    <a:p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LLRF operational</a:t>
                      </a:r>
                      <a:r>
                        <a:rPr kumimoji="1" lang="en-US" altLang="ja-JP" sz="1200" baseline="0" dirty="0" smtClean="0"/>
                        <a:t> overhead</a:t>
                      </a:r>
                      <a:r>
                        <a:rPr kumimoji="1" lang="en-US" altLang="ja-JP" sz="1200" dirty="0" smtClean="0"/>
                        <a:t>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00"/>
                          </a:solidFill>
                        </a:rPr>
                        <a:t>KCS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</a:rPr>
                        <a:t> in flat-land site</a:t>
                      </a:r>
                      <a:endParaRPr kumimoji="1" lang="en-US" altLang="ja-JP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RDR-RF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 unit in mountain site  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</a:rPr>
                        <a:t>(DRFS to be withdrawn)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≥ 12% RF  operational overhead at gradient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variation of +/20 % and 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in RDR-</a:t>
                      </a:r>
                      <a:r>
                        <a:rPr kumimoji="1" lang="en-US" altLang="ja-JP" sz="1200" dirty="0" err="1" smtClean="0">
                          <a:solidFill>
                            <a:srgbClr val="3366FF"/>
                          </a:solidFill>
                        </a:rPr>
                        <a:t>RFunit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&lt;33.3 MV/m&gt; in Klystron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Cryomodule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Envelope/interface</a:t>
                      </a:r>
                    </a:p>
                    <a:p>
                      <a:r>
                        <a:rPr kumimoji="1" lang="en-US" altLang="ja-JP" sz="1200" dirty="0" smtClean="0"/>
                        <a:t>String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Unit</a:t>
                      </a:r>
                      <a:r>
                        <a:rPr kumimoji="1" lang="en-US" altLang="ja-JP" sz="1200" baseline="0" dirty="0" smtClean="0"/>
                        <a:t> </a:t>
                      </a:r>
                    </a:p>
                    <a:p>
                      <a:r>
                        <a:rPr kumimoji="1" lang="en-US" altLang="ja-JP" sz="1200" baseline="0" dirty="0" smtClean="0"/>
                        <a:t>5 K radiation shield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Piping</a:t>
                      </a:r>
                      <a:r>
                        <a:rPr kumimoji="1" lang="en-US" altLang="ja-JP" sz="1200" baseline="0" dirty="0" smtClean="0"/>
                        <a:t> interface with flange?, inter-connect condition, </a:t>
                      </a:r>
                      <a:r>
                        <a:rPr kumimoji="1" lang="en-US" altLang="ja-JP" sz="1200" baseline="0" dirty="0" err="1" smtClean="0"/>
                        <a:t>etc</a:t>
                      </a:r>
                      <a:r>
                        <a:rPr kumimoji="1" lang="en-US" altLang="ja-JP" sz="1200" baseline="0" dirty="0" smtClean="0"/>
                        <a:t>,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Stay at 9 +4Q4+9  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(withdraw 8+4Q4+8)</a:t>
                      </a:r>
                    </a:p>
                    <a:p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Simplification and accessibility </a:t>
                      </a:r>
                      <a:r>
                        <a:rPr kumimoji="1" lang="en-US" altLang="ja-JP" sz="1200" baseline="0" dirty="0" smtClean="0">
                          <a:solidFill>
                            <a:srgbClr val="000000"/>
                          </a:solidFill>
                        </a:rPr>
                        <a:t>for active components such as tuners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Cryogenics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Unit capacity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trike="noStrike" baseline="0" dirty="0" smtClean="0">
                          <a:solidFill>
                            <a:schemeClr val="tx1"/>
                          </a:solidFill>
                          <a:sym typeface="Wingdings"/>
                        </a:rPr>
                        <a:t>Stay at 5 units per </a:t>
                      </a:r>
                      <a:r>
                        <a:rPr kumimoji="1" lang="en-US" altLang="ja-JP" sz="1200" strike="noStrike" baseline="0" dirty="0" err="1" smtClean="0">
                          <a:solidFill>
                            <a:schemeClr val="tx1"/>
                          </a:solidFill>
                          <a:sym typeface="Wingdings"/>
                        </a:rPr>
                        <a:t>linac</a:t>
                      </a:r>
                      <a:endParaRPr kumimoji="1" lang="en-US" altLang="ja-JP" sz="1200" strike="noStrike" baseline="0" dirty="0" smtClean="0">
                        <a:solidFill>
                          <a:schemeClr val="tx1"/>
                        </a:solidFill>
                        <a:sym typeface="Wingdings"/>
                      </a:endParaRPr>
                    </a:p>
                    <a:p>
                      <a:r>
                        <a:rPr kumimoji="1" lang="en-US" altLang="ja-JP" sz="1200" strike="noStrike" baseline="0" dirty="0" smtClean="0">
                          <a:solidFill>
                            <a:srgbClr val="3366FF"/>
                          </a:solidFill>
                          <a:sym typeface="Wingdings"/>
                        </a:rPr>
                        <a:t>Limit of tilting angle in ML tunnel</a:t>
                      </a:r>
                      <a:endParaRPr kumimoji="1" lang="ja-JP" altLang="en-US" sz="1200" strike="noStrike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Cavity integration and Cavity/CM test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Envelope, baseline, compatibility </a:t>
                      </a:r>
                    </a:p>
                    <a:p>
                      <a:r>
                        <a:rPr kumimoji="1" lang="en-US" altLang="ja-JP" sz="1200" dirty="0" smtClean="0"/>
                        <a:t>Test</a:t>
                      </a:r>
                      <a:r>
                        <a:rPr kumimoji="1" lang="en-US" altLang="ja-JP" sz="1200" baseline="0" dirty="0" smtClean="0"/>
                        <a:t> conditions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Tuner</a:t>
                      </a:r>
                      <a:r>
                        <a:rPr kumimoji="1" lang="en-US" altLang="ja-JP" sz="1200" baseline="0" dirty="0" smtClean="0"/>
                        <a:t> type, coupler warm-flange, beam pipe flange, magnetic shield (inside/outside), </a:t>
                      </a:r>
                      <a:r>
                        <a:rPr kumimoji="1" lang="en-US" altLang="ja-JP" sz="1200" baseline="0" dirty="0" err="1" smtClean="0"/>
                        <a:t>LHe</a:t>
                      </a:r>
                      <a:r>
                        <a:rPr kumimoji="1" lang="en-US" altLang="ja-JP" sz="1200" baseline="0" dirty="0" smtClean="0"/>
                        <a:t> tank  etc.  </a:t>
                      </a:r>
                    </a:p>
                    <a:p>
                      <a:r>
                        <a:rPr kumimoji="1" lang="en-US" altLang="ja-JP" sz="1200" dirty="0" smtClean="0"/>
                        <a:t>Test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plan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 and fraction </a:t>
                      </a:r>
                      <a:r>
                        <a:rPr kumimoji="1" lang="en-US" altLang="ja-JP" sz="1200" baseline="0" dirty="0" smtClean="0"/>
                        <a:t>of CM to be tested (how much fraction?)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Cavity</a:t>
                      </a:r>
                      <a:r>
                        <a:rPr kumimoji="1" lang="en-US" altLang="ja-JP" sz="1200" baseline="0" dirty="0" smtClean="0"/>
                        <a:t> performance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Yield</a:t>
                      </a:r>
                    </a:p>
                    <a:p>
                      <a:r>
                        <a:rPr kumimoji="1" lang="en-US" altLang="ja-JP" sz="1200" dirty="0" smtClean="0"/>
                        <a:t>Gradient spread </a:t>
                      </a:r>
                    </a:p>
                    <a:p>
                      <a:r>
                        <a:rPr kumimoji="1" lang="en-US" altLang="ja-JP" sz="1200" dirty="0" smtClean="0"/>
                        <a:t>Degradation in CM module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New recipe and cost-base</a:t>
                      </a:r>
                      <a:r>
                        <a:rPr kumimoji="1" lang="en-US" altLang="ja-JP" sz="1200" baseline="0" dirty="0" smtClean="0"/>
                        <a:t> scope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 </a:t>
                      </a:r>
                      <a:r>
                        <a:rPr kumimoji="1" lang="en-US" altLang="ja-JP" sz="1200" dirty="0" smtClean="0"/>
                        <a:t>1st pass:</a:t>
                      </a:r>
                      <a:r>
                        <a:rPr kumimoji="1" lang="en-US" altLang="ja-JP" sz="1200" baseline="0" dirty="0" smtClean="0"/>
                        <a:t> 60% and 2</a:t>
                      </a:r>
                      <a:r>
                        <a:rPr kumimoji="1" lang="en-US" altLang="ja-JP" sz="1200" baseline="30000" dirty="0" smtClean="0"/>
                        <a:t>nd</a:t>
                      </a:r>
                      <a:r>
                        <a:rPr kumimoji="1" lang="en-US" altLang="ja-JP" sz="1200" baseline="0" dirty="0" smtClean="0"/>
                        <a:t> pass: 70% ?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(Assume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~ 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1/10 cavities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to degrade </a:t>
                      </a:r>
                      <a:r>
                        <a:rPr kumimoji="1" lang="en-US" altLang="ja-JP" sz="1200" baseline="0" dirty="0" err="1" smtClean="0">
                          <a:solidFill>
                            <a:srgbClr val="3366FF"/>
                          </a:solidFill>
                        </a:rPr>
                        <a:t>dG</a:t>
                      </a:r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= ~  20 % or more, and )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&gt;&gt;  </a:t>
                      </a:r>
                      <a:r>
                        <a:rPr kumimoji="1" lang="en-US" altLang="ja-JP" sz="1200" strike="noStrike" dirty="0" smtClean="0">
                          <a:solidFill>
                            <a:srgbClr val="FF0000"/>
                          </a:solidFill>
                        </a:rPr>
                        <a:t>Adopt a statistical approach to cavity degradation; &lt;&gt; and </a:t>
                      </a:r>
                      <a:r>
                        <a:rPr kumimoji="1" lang="en-US" altLang="ja-JP" sz="1200" strike="noStrike" dirty="0" err="1" smtClean="0">
                          <a:solidFill>
                            <a:srgbClr val="FF0000"/>
                          </a:solidFill>
                        </a:rPr>
                        <a:t>rms</a:t>
                      </a:r>
                      <a:endParaRPr kumimoji="1" lang="ja-JP" altLang="en-US" sz="1200" strike="noStrik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Cost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Cost</a:t>
                      </a:r>
                      <a:r>
                        <a:rPr kumimoji="1" lang="en-US" altLang="ja-JP" sz="1200" baseline="0" dirty="0" smtClean="0"/>
                        <a:t> containment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Exchange</a:t>
                      </a:r>
                      <a:r>
                        <a:rPr kumimoji="1" lang="en-US" altLang="ja-JP" sz="1200" baseline="0" dirty="0" smtClean="0"/>
                        <a:t> rate and c</a:t>
                      </a:r>
                      <a:r>
                        <a:rPr kumimoji="1" lang="en-US" altLang="ja-JP" sz="1200" dirty="0" smtClean="0"/>
                        <a:t>onversion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Technical</a:t>
                      </a:r>
                      <a:r>
                        <a:rPr kumimoji="1" lang="en-US" altLang="ja-JP" sz="1200" baseline="0" dirty="0" smtClean="0"/>
                        <a:t> design base on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SB2009 (updated) </a:t>
                      </a:r>
                      <a:r>
                        <a:rPr kumimoji="1" lang="en-US" altLang="ja-JP" sz="1200" baseline="0" dirty="0" smtClean="0"/>
                        <a:t>compared with </a:t>
                      </a:r>
                      <a:r>
                        <a:rPr kumimoji="1" lang="en-US" altLang="ja-JP" sz="1200" dirty="0" smtClean="0"/>
                        <a:t>RDR cost </a:t>
                      </a:r>
                    </a:p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539666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120119 GDE-PMs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Plan for SCRF-BTR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23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altLang="ja-JP" sz="3200" b="1">
                <a:latin typeface="Arial" charset="0"/>
                <a:cs typeface="Arial Unicode MS" charset="0"/>
              </a:rPr>
              <a:t>ILC-ML SCRF Cavity Gradient Specifications Update </a:t>
            </a:r>
            <a:endParaRPr lang="ja-JP" altLang="en-US" sz="3200" b="1">
              <a:latin typeface="Arial" charset="0"/>
              <a:cs typeface="Arial Unicode MS" charset="0"/>
            </a:endParaRPr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06214"/>
              </p:ext>
            </p:extLst>
          </p:nvPr>
        </p:nvGraphicFramePr>
        <p:xfrm>
          <a:off x="457200" y="1574800"/>
          <a:ext cx="8153400" cy="4352926"/>
        </p:xfrm>
        <a:graphic>
          <a:graphicData uri="http://schemas.openxmlformats.org/drawingml/2006/table">
            <a:tbl>
              <a:tblPr/>
              <a:tblGrid>
                <a:gridCol w="2586038"/>
                <a:gridCol w="2824162"/>
                <a:gridCol w="2743200"/>
              </a:tblGrid>
              <a:tr h="690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Cost-relevant design parameters for TDR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ML cavity gradient Specification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R&amp;D Milestone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9-cell Cavity Gradient in vertical test 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35 MV/m,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- Spread: 28 – 42 MV/m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(+/- 20 % or less)</a:t>
                      </a: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35 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MV/m at 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90 %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yield including 2</a:t>
                      </a:r>
                      <a:r>
                        <a:rPr kumimoji="1" lang="en-US" altLang="ja-JP" sz="2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nd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pass,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(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eq. &gt; 38 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MV/m, average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)   </a:t>
                      </a: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Cryomodule  Operational Gradient 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34 MV/m,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CM Obs. G. Limit 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= 3 %  </a:t>
                      </a:r>
                      <a:endParaRPr kumimoji="1" 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13563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Accelerator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Operational Gradient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31.5 MV/m,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Op. G </a:t>
                      </a:r>
                      <a:r>
                        <a:rPr kumimoji="1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lim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= 1.5 MV/m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</a:t>
                      </a:r>
                      <a:r>
                        <a:rPr kumimoji="1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Cntrl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margin = 3 %**</a:t>
                      </a:r>
                      <a:endParaRPr kumimoji="1" 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Required RF power overhead for control</a:t>
                      </a: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10-15%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charset="0"/>
                        <a:ea typeface="ＭＳ 明朝" charset="0"/>
                        <a:cs typeface="ＭＳ 明朝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7887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/>
              <a:t>A, Yamamoto, 10-11-11</a:t>
            </a:r>
            <a:endParaRPr kumimoji="0" lang="ja-JP" altLang="en-US" sz="1200"/>
          </a:p>
        </p:txBody>
      </p:sp>
      <p:sp>
        <p:nvSpPr>
          <p:cNvPr id="7887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600">
                <a:solidFill>
                  <a:srgbClr val="23346C"/>
                </a:solidFill>
              </a:rPr>
              <a:t>ILC-PAC: SCRF </a:t>
            </a:r>
            <a:endParaRPr kumimoji="0" lang="ja-JP" altLang="en-US" sz="1600">
              <a:solidFill>
                <a:srgbClr val="23346C"/>
              </a:solidFill>
            </a:endParaRPr>
          </a:p>
        </p:txBody>
      </p:sp>
      <p:sp>
        <p:nvSpPr>
          <p:cNvPr id="788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7359571D-0544-F44F-9ECE-0D514F921256}" type="slidenum">
              <a:rPr kumimoji="0" lang="ja-JP" altLang="en-US" sz="1400"/>
              <a:pPr/>
              <a:t>8</a:t>
            </a:fld>
            <a:endParaRPr kumimoji="0" lang="ja-JP" altLang="en-US" sz="1400"/>
          </a:p>
        </p:txBody>
      </p:sp>
      <p:sp>
        <p:nvSpPr>
          <p:cNvPr id="78879" name="正方形/長方形 7"/>
          <p:cNvSpPr>
            <a:spLocks noChangeArrowheads="1"/>
          </p:cNvSpPr>
          <p:nvPr/>
        </p:nvSpPr>
        <p:spPr bwMode="auto">
          <a:xfrm>
            <a:off x="457200" y="1600200"/>
            <a:ext cx="8153400" cy="4267200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ctr" hangingPunct="0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10562479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DESY + S1-G statistics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7383"/>
            <a:ext cx="4964022" cy="4359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238" y="1871380"/>
            <a:ext cx="4662880" cy="362472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7253940" y="1942353"/>
            <a:ext cx="0" cy="3107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21765" y="1181706"/>
            <a:ext cx="253074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Mean: -8% ±16% RMS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821765" y="3526164"/>
            <a:ext cx="34514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814294" y="3324412"/>
            <a:ext cx="34514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971176" y="1942353"/>
            <a:ext cx="2477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 </a:t>
            </a:r>
            <a:r>
              <a:rPr lang="en-GB" dirty="0" err="1" smtClean="0"/>
              <a:t>coeff</a:t>
            </a:r>
            <a:r>
              <a:rPr lang="en-GB" dirty="0" smtClean="0"/>
              <a:t>. -0.27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22592" y="1085535"/>
            <a:ext cx="1763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 assemblies</a:t>
            </a:r>
          </a:p>
          <a:p>
            <a:r>
              <a:rPr lang="en-GB" dirty="0" smtClean="0"/>
              <a:t>108 data points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94831" y="5842000"/>
            <a:ext cx="777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measurement error? Assume 10% → 13% degradation spread (</a:t>
            </a:r>
            <a:r>
              <a:rPr lang="en-GB" dirty="0" err="1" smtClean="0"/>
              <a:t>rms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1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13575</TotalTime>
  <Words>1788</Words>
  <Application>Microsoft Macintosh PowerPoint</Application>
  <PresentationFormat>画面に合わせる (4:3)</PresentationFormat>
  <Paragraphs>259</Paragraphs>
  <Slides>22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ホワイト</vt:lpstr>
      <vt:lpstr>ML &amp; SCRF Baseline Technical Review Summary    </vt:lpstr>
      <vt:lpstr>Progress in SB2009 toward TDR, and Baseline Technical Reviews</vt:lpstr>
      <vt:lpstr> ILC Design: RDR to TDR (SB2009) </vt:lpstr>
      <vt:lpstr>High-Level RF Solutions</vt:lpstr>
      <vt:lpstr>Studies made for 8 cases</vt:lpstr>
      <vt:lpstr>A Proposal Revised </vt:lpstr>
      <vt:lpstr>Technical Change Decisions Proposed</vt:lpstr>
      <vt:lpstr>ILC-ML SCRF Cavity Gradient Specifications Update </vt:lpstr>
      <vt:lpstr>DESY + S1-G statistics</vt:lpstr>
      <vt:lpstr>Kyushu/Sefuri area</vt:lpstr>
      <vt:lpstr>PowerPoint プレゼンテーション</vt:lpstr>
      <vt:lpstr>Tunnel Tilting Effect in Sefuri Site</vt:lpstr>
      <vt:lpstr>Technical-change Decisions Concluded</vt:lpstr>
      <vt:lpstr>Home-Works by Korea Meeting</vt:lpstr>
      <vt:lpstr>backup</vt:lpstr>
      <vt:lpstr>Main Linac Layout</vt:lpstr>
      <vt:lpstr>Cryo Layout (Kamaboko)</vt:lpstr>
      <vt:lpstr>Summary of Numbers of CMs as of Jan. 2012 (by N. Walker)  </vt:lpstr>
      <vt:lpstr>Quadrupole Cross-Section</vt:lpstr>
      <vt:lpstr>CM4’ Length checked at KEK </vt:lpstr>
      <vt:lpstr>Total Unscheduled downtime vs enrergy Overhead  (slide from E. Elsen, ML/SCRF-BTR)</vt:lpstr>
      <vt:lpstr>Two Candidate Sites in  Japanese mountainous locations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SCRF BTR January 19 -20, 2012 </dc:title>
  <dc:creator>Yamamoto Akira</dc:creator>
  <cp:lastModifiedBy>Yamamoto Akira</cp:lastModifiedBy>
  <cp:revision>199</cp:revision>
  <cp:lastPrinted>2011-12-01T14:01:52Z</cp:lastPrinted>
  <dcterms:created xsi:type="dcterms:W3CDTF">2012-01-05T08:51:56Z</dcterms:created>
  <dcterms:modified xsi:type="dcterms:W3CDTF">2012-02-01T13:07:03Z</dcterms:modified>
</cp:coreProperties>
</file>