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-edmsdirect.desy.de/ilc-edmsdirect/document.jsp?edmsid=*925325" TargetMode="External"/><Relationship Id="rId3" Type="http://schemas.openxmlformats.org/officeDocument/2006/relationships/hyperlink" Target="http://www.linearcollider.org/GDE/technical-design-documentat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0"/>
            <a:ext cx="8289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56050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Top-Level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54" y="1371600"/>
            <a:ext cx="8096738" cy="48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Consolidated single time-structure </a:t>
            </a:r>
          </a:p>
          <a:p>
            <a:pPr lvl="1"/>
            <a:r>
              <a:rPr lang="en-GB" dirty="0" smtClean="0"/>
              <a:t>1312 bunches, 554 ns</a:t>
            </a:r>
          </a:p>
          <a:p>
            <a:pPr lvl="1"/>
            <a:endParaRPr lang="en-GB" dirty="0"/>
          </a:p>
          <a:p>
            <a:r>
              <a:rPr lang="en-GB" dirty="0" smtClean="0"/>
              <a:t>Includes parameter sets for upgrades:</a:t>
            </a:r>
          </a:p>
          <a:p>
            <a:pPr lvl="1"/>
            <a:r>
              <a:rPr lang="en-GB" dirty="0" smtClean="0"/>
              <a:t>luminosity </a:t>
            </a:r>
            <a:r>
              <a:rPr lang="en-GB" dirty="0"/>
              <a:t>upgrade (one set) </a:t>
            </a:r>
            <a:endParaRPr lang="en-GB" dirty="0" smtClean="0"/>
          </a:p>
          <a:p>
            <a:pPr lvl="1"/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dirty="0"/>
              <a:t>upgrade (two </a:t>
            </a:r>
            <a:r>
              <a:rPr lang="en-GB" dirty="0" smtClean="0"/>
              <a:t>sets ,low and high beamstrahlung)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Peak luminosity adjustment: 1.8×10</a:t>
            </a:r>
            <a:r>
              <a:rPr lang="en-GB" baseline="30000" dirty="0" smtClean="0"/>
              <a:t>34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 </a:t>
            </a:r>
            <a:r>
              <a:rPr lang="en-GB" dirty="0" smtClean="0"/>
              <a:t>@ 500 GeV</a:t>
            </a:r>
          </a:p>
          <a:p>
            <a:pPr lvl="1"/>
            <a:r>
              <a:rPr lang="en-GB" dirty="0" smtClean="0"/>
              <a:t>travelling focus not included</a:t>
            </a:r>
          </a:p>
          <a:p>
            <a:pPr lvl="1"/>
            <a:endParaRPr lang="en-GB" dirty="0"/>
          </a:p>
          <a:p>
            <a:r>
              <a:rPr lang="en-GB" u="sng" dirty="0" smtClean="0"/>
              <a:t>EDMS:</a:t>
            </a:r>
            <a:br>
              <a:rPr lang="en-GB" u="sng" dirty="0" smtClean="0"/>
            </a:br>
            <a:r>
              <a:rPr lang="en-GB" u="sng" dirty="0" smtClean="0">
                <a:hlinkClick r:id="rId2"/>
              </a:rPr>
              <a:t>http</a:t>
            </a:r>
            <a:r>
              <a:rPr lang="en-GB" u="sng" dirty="0">
                <a:hlinkClick r:id="rId2"/>
              </a:rPr>
              <a:t>://ilc-edmsdirect.desy.de/ilc-edmsdirect/document.jsp?edmsid=*</a:t>
            </a:r>
            <a:r>
              <a:rPr lang="en-GB" u="sng" dirty="0" smtClean="0">
                <a:hlinkClick r:id="rId2"/>
              </a:rPr>
              <a:t>925325</a:t>
            </a:r>
            <a:endParaRPr lang="en-GB" u="sng" dirty="0" smtClean="0"/>
          </a:p>
          <a:p>
            <a:r>
              <a:rPr lang="en-GB" u="sng" dirty="0" smtClean="0"/>
              <a:t>TDD: </a:t>
            </a:r>
            <a:r>
              <a:rPr lang="en-GB" u="sng" dirty="0">
                <a:hlinkClick r:id="rId3"/>
              </a:rPr>
              <a:t>http://www.linearcollider.org/GDE/technical-design-documentation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835172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SLAC BAW Jan 2011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51" y="1107830"/>
            <a:ext cx="7043615" cy="527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val 4"/>
          <p:cNvSpPr/>
          <p:nvPr/>
        </p:nvSpPr>
        <p:spPr bwMode="auto">
          <a:xfrm>
            <a:off x="205151" y="4421553"/>
            <a:ext cx="6516078" cy="1381369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1224" y="1259448"/>
            <a:ext cx="226901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PM close-out to low-P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89163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Published Parameters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9294" y="5118882"/>
            <a:ext cx="6287478" cy="1739118"/>
          </a:xfrm>
          <a:solidFill>
            <a:srgbClr val="FFFFFF"/>
          </a:solidFill>
        </p:spPr>
        <p:txBody>
          <a:bodyPr/>
          <a:lstStyle/>
          <a:p>
            <a:r>
              <a:rPr lang="en-GB" sz="2000" dirty="0" smtClean="0"/>
              <a:t>luminosity now includes enhancement due to </a:t>
            </a:r>
            <a:r>
              <a:rPr lang="en-GB" sz="2000" i="1" dirty="0" smtClean="0"/>
              <a:t>coherent vertical waist shift</a:t>
            </a:r>
            <a:r>
              <a:rPr lang="en-GB" sz="2000" dirty="0" smtClean="0"/>
              <a:t> at IP</a:t>
            </a:r>
          </a:p>
          <a:p>
            <a:r>
              <a:rPr lang="en-GB" sz="2000" dirty="0" smtClean="0"/>
              <a:t>Trivial to implement (free!)</a:t>
            </a:r>
          </a:p>
          <a:p>
            <a:r>
              <a:rPr lang="en-GB" sz="2000" dirty="0" smtClean="0"/>
              <a:t>Travelling focus proving intractable to realise</a:t>
            </a:r>
            <a:endParaRPr lang="en-GB" sz="2000" dirty="0"/>
          </a:p>
        </p:txBody>
      </p:sp>
      <p:sp>
        <p:nvSpPr>
          <p:cNvPr id="8" name="Right Brace 7"/>
          <p:cNvSpPr/>
          <p:nvPr/>
        </p:nvSpPr>
        <p:spPr bwMode="auto">
          <a:xfrm>
            <a:off x="6486771" y="5101244"/>
            <a:ext cx="263770" cy="1524390"/>
          </a:xfrm>
          <a:prstGeom prst="rightBrace">
            <a:avLst>
              <a:gd name="adj1" fmla="val 100925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50541" y="5686642"/>
            <a:ext cx="115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lower risk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5552"/>
          <a:stretch/>
        </p:blipFill>
        <p:spPr>
          <a:xfrm>
            <a:off x="0" y="990600"/>
            <a:ext cx="9144000" cy="413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55344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Published Parameters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9294" y="5118882"/>
            <a:ext cx="6287478" cy="1739118"/>
          </a:xfrm>
          <a:solidFill>
            <a:srgbClr val="FFFFFF"/>
          </a:solidFill>
        </p:spPr>
        <p:txBody>
          <a:bodyPr/>
          <a:lstStyle/>
          <a:p>
            <a:r>
              <a:rPr lang="en-GB" sz="2000" dirty="0" smtClean="0"/>
              <a:t>luminosity now includes enhancement due to </a:t>
            </a:r>
            <a:r>
              <a:rPr lang="en-GB" sz="2000" i="1" dirty="0" smtClean="0"/>
              <a:t>coherent vertical waist shift</a:t>
            </a:r>
            <a:r>
              <a:rPr lang="en-GB" sz="2000" dirty="0" smtClean="0"/>
              <a:t> at IP</a:t>
            </a:r>
          </a:p>
          <a:p>
            <a:r>
              <a:rPr lang="en-GB" sz="2000" dirty="0" smtClean="0"/>
              <a:t>Trivial to implement (free!)</a:t>
            </a:r>
          </a:p>
          <a:p>
            <a:r>
              <a:rPr lang="en-GB" sz="2000" dirty="0" smtClean="0"/>
              <a:t>Travelling focus proving intractable to realise</a:t>
            </a:r>
            <a:endParaRPr lang="en-GB" sz="2000" dirty="0"/>
          </a:p>
        </p:txBody>
      </p:sp>
      <p:sp>
        <p:nvSpPr>
          <p:cNvPr id="8" name="Right Brace 7"/>
          <p:cNvSpPr/>
          <p:nvPr/>
        </p:nvSpPr>
        <p:spPr bwMode="auto">
          <a:xfrm>
            <a:off x="6486771" y="5101244"/>
            <a:ext cx="263770" cy="1524390"/>
          </a:xfrm>
          <a:prstGeom prst="rightBrace">
            <a:avLst>
              <a:gd name="adj1" fmla="val 100925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50541" y="5686642"/>
            <a:ext cx="115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lower risk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5552"/>
          <a:stretch/>
        </p:blipFill>
        <p:spPr>
          <a:xfrm>
            <a:off x="0" y="990600"/>
            <a:ext cx="9144000" cy="41314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95269" y="2687487"/>
            <a:ext cx="198353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~20% difference?</a:t>
            </a:r>
            <a:endParaRPr lang="en-GB" dirty="0"/>
          </a:p>
          <a:p>
            <a:pPr algn="ctr"/>
            <a:r>
              <a:rPr lang="en-GB" dirty="0" smtClean="0"/>
              <a:t>to be checked!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 bwMode="auto">
          <a:xfrm>
            <a:off x="5021384" y="2207846"/>
            <a:ext cx="762000" cy="312616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021384" y="3747477"/>
            <a:ext cx="762000" cy="312616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4288692" y="2520462"/>
            <a:ext cx="732692" cy="293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endCxn id="11" idx="1"/>
          </p:cNvCxnSpPr>
          <p:nvPr/>
        </p:nvCxnSpPr>
        <p:spPr bwMode="auto">
          <a:xfrm>
            <a:off x="4288692" y="3175000"/>
            <a:ext cx="844284" cy="6182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38342560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31</TotalTime>
  <Words>138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Top-Level Parameters</vt:lpstr>
      <vt:lpstr>SLAC BAW Jan 2011</vt:lpstr>
      <vt:lpstr>Published Parameters</vt:lpstr>
      <vt:lpstr>Published Parameters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5</cp:revision>
  <dcterms:created xsi:type="dcterms:W3CDTF">2012-02-01T11:53:01Z</dcterms:created>
  <dcterms:modified xsi:type="dcterms:W3CDTF">2012-02-01T12:24:55Z</dcterms:modified>
</cp:coreProperties>
</file>