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2" r:id="rId3"/>
    <p:sldId id="357" r:id="rId4"/>
    <p:sldId id="359" r:id="rId5"/>
    <p:sldId id="367" r:id="rId6"/>
    <p:sldId id="368" r:id="rId7"/>
    <p:sldId id="369" r:id="rId8"/>
    <p:sldId id="370" r:id="rId9"/>
    <p:sldId id="381" r:id="rId10"/>
    <p:sldId id="383" r:id="rId11"/>
    <p:sldId id="377" r:id="rId12"/>
    <p:sldId id="378" r:id="rId13"/>
    <p:sldId id="382" r:id="rId14"/>
    <p:sldId id="379" r:id="rId15"/>
    <p:sldId id="331" r:id="rId16"/>
    <p:sldId id="380" r:id="rId17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00CC99"/>
    <a:srgbClr val="3333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94660"/>
  </p:normalViewPr>
  <p:slideViewPr>
    <p:cSldViewPr>
      <p:cViewPr>
        <p:scale>
          <a:sx n="110" d="100"/>
          <a:sy n="110" d="100"/>
        </p:scale>
        <p:origin x="-104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608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4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F36-6C82-49F0-A1B4-44D102E0BA9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28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02-15-12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895600" y="6400800"/>
            <a:ext cx="2999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Design and Integration 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2/15/2012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7939087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AD&amp;I MEETING</a:t>
            </a:r>
            <a:endParaRPr lang="en-US" sz="48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REQUIREMENTS STATUS</a:t>
            </a:r>
            <a:endParaRPr lang="en-US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</a:t>
            </a:r>
            <a:r>
              <a:rPr lang="en-US" sz="32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SITING</a:t>
            </a:r>
            <a:endParaRPr lang="en-US" sz="32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2215544" cy="32384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371600"/>
            <a:ext cx="6250038" cy="39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58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143000"/>
            <a:ext cx="2340428" cy="3276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371600"/>
            <a:ext cx="5904520" cy="43814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433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143000"/>
            <a:ext cx="2340428" cy="3276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676400"/>
            <a:ext cx="5887745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143000"/>
            <a:ext cx="2340428" cy="3276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250" y="1600200"/>
            <a:ext cx="6067425" cy="330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30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3200400"/>
            <a:ext cx="8553450" cy="29594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42925" y="11430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Current Central Region Layout</a:t>
            </a:r>
          </a:p>
          <a:p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628650" lvl="1" indent="-1714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Reflects the Current Geometric Data Contained in Central 	Region Documentation Dated 12-21-11</a:t>
            </a:r>
          </a:p>
          <a:p>
            <a:pPr marL="628650" lvl="1" indent="-1714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Further Work on the Service Tunnel Equipment Layout is Still 	Needed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06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66725" y="1066800"/>
            <a:ext cx="8382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Documentation in EDMS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Area System and Technical Equipment Criteria that has been 	Made Available to B. List Through the CFS FTP Web Site for 	Uploading into the EDMS System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- Source (incorrectly posted) Still Needs Additional Criteria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+ Source – Needs Updating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Damping Ring – Needs Updating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RTML – Needs Updating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Main Linac – Needs Updating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Beam Delivery System - Current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Total Cooling and </a:t>
            </a: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lectrical Power Loads – Needs Updating</a:t>
            </a:r>
          </a:p>
          <a:p>
            <a:pPr marL="1200150" lvl="2" indent="-28575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Some </a:t>
            </a:r>
            <a:r>
              <a:rPr lang="en-US" sz="1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Cryo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Information – Needs Updating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Information that Still Needs Work and Posting</a:t>
            </a:r>
          </a:p>
          <a:p>
            <a:pPr marL="1257300" lvl="2" indent="-34290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Interaction Region</a:t>
            </a:r>
          </a:p>
          <a:p>
            <a:pPr marL="1257300" lvl="2" indent="-34290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Laser Rooms</a:t>
            </a:r>
          </a:p>
          <a:p>
            <a:pPr marL="1257300" lvl="2" indent="-34290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Dumps</a:t>
            </a:r>
          </a:p>
          <a:p>
            <a:pPr marL="1257300" lvl="2" indent="-342900">
              <a:buClr>
                <a:schemeClr val="tx1"/>
              </a:buClr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TDR Baseline Drawings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Final TDR Criteria Posting Should Reflect a Common Date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6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1447800"/>
            <a:ext cx="83820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Summary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Progress Continues to Finalize CFS TDR Criteria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Area System Representatives have been Very Cooperative to 	Help Develop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eeded Criteria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Our Goal is Still to Begin the CFS BTR at CERN with No 	Outstanding Criteria Issues Remaining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Two Outstanding General TRD Issues Do Remain</a:t>
            </a:r>
          </a:p>
          <a:p>
            <a:pPr marL="1200150" lvl="2" indent="-28575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How will Installation Issues be Addressed in the Technical 	Design Report</a:t>
            </a:r>
          </a:p>
          <a:p>
            <a:pPr marL="1200150" lvl="2" indent="-28575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How will We Address the Issue of the Overall and 	Comprehensive 	Project Schedule in the Technical Design 	Report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600200"/>
            <a:ext cx="77724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</a:p>
          <a:p>
            <a:pPr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AD&amp;I Action Items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Requirements Status by Area System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Status of Laser Room and Dump Requirements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Central Region Beam and Service Tunnel 	Status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Documentation in EDMS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71474" y="1258669"/>
            <a:ext cx="419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CFS AD&amp;I Action Items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1" y="1905000"/>
            <a:ext cx="7248525" cy="1123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8925" y="3124200"/>
            <a:ext cx="79870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Each of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hese Items will be Addressed in this 	Presentation</a:t>
            </a:r>
          </a:p>
          <a:p>
            <a:pPr marL="285750" indent="-2857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However there is Overlap for the Input to Each of 	these Items</a:t>
            </a:r>
          </a:p>
          <a:p>
            <a:pPr marL="285750" indent="-2857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Area Systems will be Addressed Individually to 	Contribute to the Status of Each of the CFS 	Action Items</a:t>
            </a:r>
            <a:endParaRPr lang="en-US" sz="24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0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66723" y="990600"/>
            <a:ext cx="837247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/>
            <a:r>
              <a:rPr lang="en-US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Requirements Status by Area System</a:t>
            </a:r>
          </a:p>
          <a:p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742950" lvl="1" indent="-2857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- Source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Current Criteria Tables are Based on the Original RDR e- 	Source Design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No Updated Lattice Information is Currently Available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No Specific Location of the e- Source has been Established 	</a:t>
            </a:r>
            <a:r>
              <a:rPr lang="en-US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(see latest Central Region Documentation from B. List 12-21-11)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+ Source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Current Criteria Tables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have been Updated – No further 	Updates are Expected at this Time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No Updated Lattice Information is Currently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Available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Damping Ring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Current Criteria Tables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will be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Updated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When New Magnet and Power Supply Information is Available </a:t>
            </a:r>
            <a:r>
              <a:rPr lang="en-US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(Meeting with M. Palmer 	is set for 02-21-12)</a:t>
            </a:r>
            <a:endParaRPr lang="en-US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No Updated Lattice Information is Currently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Available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38148" y="1219200"/>
            <a:ext cx="814387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/>
            <a:r>
              <a:rPr lang="en-US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Requirements Status by Area </a:t>
            </a: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System cont.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742950" lvl="1" indent="-2857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RTML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Current Criteria Tables and Lattice Information are Based on 	16 (1+15) RF Units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Updated Information (Both Criteria and Lattice) Based on  17 	(1+16) RF Units Should be Available by 02-17-12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Main Linac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New Main Linac Configurations are being Developed which 	Consist of a 1.5% (3 RF Units) Length Increase for 	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Undulator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Loss and General Operational Overhead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KCS Layout for the Americas and European Regions is being 	Finalized by C.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Nantista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and T. Peterson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RDR-Like Layout for the Asian Region is being Finalized  	Through A. Enomoto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No Updated Lattice Information is Currently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Available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7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66723" y="914400"/>
            <a:ext cx="814387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/>
            <a:r>
              <a:rPr lang="en-US" sz="2800" b="1" i="1" u="sng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Requirements Status by Area </a:t>
            </a: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System cont.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742950" lvl="1" indent="-285750">
              <a:buClr>
                <a:srgbClr val="009999"/>
              </a:buClr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Beam Delivery System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Current Criteria Tables have been Updated – No further 	Updates are Expected at this Time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Lattice Information is Currently Complete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Interaction Region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Current Criteria Tables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are Under Development, However the 	Impact on Required CFS Services is Unlikely to Change 	Significantly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Lattice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Information is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Not Required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General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Lattice Information is Required to Complete the CFS 	Drawings in Accordance with PM Guidance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Lattice Information is not Specifically Required to Begin 	Work on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ost Estimation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How Much “Lattice Tweaking” is Permitted Before Overall 	Machine Timing Becomes and Issue ?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7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382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Status of Laser Room and Dump Criteria</a:t>
            </a: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Draft Criteria Documents have been Developed for both Laser 	Rooms and Dumps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Number of Laser Rooms has been Established but a Generic 	Layout Still Needs to be Developed for Service Tunnel 	Configuration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Full BDS Service Tunnel Equipment Layout is Still Needed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Mid-Power and High-Power Dump Locations and Layouts are 	Well Understood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Low-Power Dump Locations are Located in General and 	Layouts are not Considered to have a Large Impact on CFS 	Tunnel Requirements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16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2215544" cy="32384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990600"/>
            <a:ext cx="4414838" cy="51618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433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2215544" cy="32384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345555"/>
            <a:ext cx="6124575" cy="424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3056</TotalTime>
  <Words>185</Words>
  <Application>Microsoft Office PowerPoint</Application>
  <PresentationFormat>On-screen Show (4:3)</PresentationFormat>
  <Paragraphs>108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321</cp:revision>
  <dcterms:created xsi:type="dcterms:W3CDTF">2009-08-24T14:41:00Z</dcterms:created>
  <dcterms:modified xsi:type="dcterms:W3CDTF">2012-02-15T15:48:16Z</dcterms:modified>
</cp:coreProperties>
</file>