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Microsoft___1.bin" ContentType="application/vnd.openxmlformats-officedocument.oleObject"/>
  <Override PartName="/ppt/embeddings/Microsoft___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</p:sldMasterIdLst>
  <p:notesMasterIdLst>
    <p:notesMasterId r:id="rId21"/>
  </p:notesMasterIdLst>
  <p:handoutMasterIdLst>
    <p:handoutMasterId r:id="rId22"/>
  </p:handoutMasterIdLst>
  <p:sldIdLst>
    <p:sldId id="256" r:id="rId3"/>
    <p:sldId id="273" r:id="rId4"/>
    <p:sldId id="268" r:id="rId5"/>
    <p:sldId id="271" r:id="rId6"/>
    <p:sldId id="264" r:id="rId7"/>
    <p:sldId id="269" r:id="rId8"/>
    <p:sldId id="257" r:id="rId9"/>
    <p:sldId id="265" r:id="rId10"/>
    <p:sldId id="259" r:id="rId11"/>
    <p:sldId id="267" r:id="rId12"/>
    <p:sldId id="262" r:id="rId13"/>
    <p:sldId id="263" r:id="rId14"/>
    <p:sldId id="266" r:id="rId15"/>
    <p:sldId id="258" r:id="rId16"/>
    <p:sldId id="260" r:id="rId17"/>
    <p:sldId id="261" r:id="rId18"/>
    <p:sldId id="272" r:id="rId19"/>
    <p:sldId id="270" r:id="rId2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wmf"/><Relationship Id="rId1" Type="http://schemas.openxmlformats.org/officeDocument/2006/relationships/image" Target="../media/image14.wmf"/><Relationship Id="rId2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F9B03-30B8-834B-A4AA-B561E5B8DFB4}" type="datetimeFigureOut">
              <a:rPr kumimoji="1" lang="ja-JP" altLang="en-US" smtClean="0"/>
              <a:t>12/02/28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EED27-9A00-AC42-98F7-46CB65B3D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2670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89E3A-63F2-F54D-95A9-E817B5EB8750}" type="datetimeFigureOut">
              <a:rPr kumimoji="1" lang="ja-JP" altLang="en-US" smtClean="0"/>
              <a:t>12/02/28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62F77-F4FC-5F4A-8356-1B4FFDBE45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14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E70594-3009-48FC-828F-3FB0F8E413C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2F506-0217-4C4E-9E92-A29933A129DA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5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44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87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61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12/02/28, A. Yamamoto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ILC-CM SC Quadrupole 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20672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3810000" cy="2590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2590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12/02/28,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ILC-CM SC Quadrupole 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F4BF78-5099-7D45-9832-025200527A5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351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12/02/28,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ILC-CM SC Quadrupole </a:t>
            </a: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F33D2F-D0DB-6046-B848-3B029744EC4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84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19400"/>
            <a:ext cx="8915400" cy="762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581400"/>
            <a:ext cx="4648200" cy="914400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51625"/>
            <a:ext cx="2133600" cy="168275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12/02/28,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3048000" cy="381000"/>
          </a:xfrm>
        </p:spPr>
        <p:txBody>
          <a:bodyPr/>
          <a:lstStyle>
            <a:lvl1pPr>
              <a:defRPr sz="1600" dirty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ILC-CM SC Quadrupole 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651625"/>
            <a:ext cx="2133600" cy="16827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C8E6F9E-FF00-4CC6-8C8F-17EC2479B9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887969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19685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>
              <a:latin typeface="Tahoma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553200"/>
            <a:ext cx="4495800" cy="304800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553200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12EB7-9837-4043-833F-38CBAE490BAA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24970754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2D481-9BF7-4A77-A7CA-F92EAA33AB62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653276531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219200"/>
            <a:ext cx="42672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20C5C-F5B7-4C61-99CD-D894D8FBB76D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112355917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76789-C844-4FED-9CBD-03BFF30316EE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462645191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4517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6CFD1-C508-4D01-B409-F1D0709BEF5F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66760246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72667-F324-480D-B81A-19528361E93B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15375133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EC289-8884-4394-8904-0735DA72F72E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677439649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275C9-279E-4E23-BA0E-10FB9252EF6C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62905176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148D7-AB37-44F6-90B2-F014DAB3E368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50923202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20037-D589-4CAD-913C-F536C0EDEAD2}" type="slidenum">
              <a:rPr lang="en-US">
                <a:latin typeface="Tahoma"/>
              </a:rPr>
              <a:pPr>
                <a:defRPr/>
              </a:pPr>
              <a:t>‹#›</a:t>
            </a:fld>
            <a:endParaRPr lang="en-US" dirty="0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670065903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686800" cy="5257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84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Tahoma"/>
              </a:rPr>
              <a:t>12/02/28, A. Yamamoto</a:t>
            </a:r>
            <a:endParaRPr lang="en-US" dirty="0">
              <a:latin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553200"/>
            <a:ext cx="4343400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Tahoma"/>
              </a:rPr>
              <a:t>ILC-CM SC Quadrupole </a:t>
            </a:r>
            <a:endParaRPr lang="en-US" dirty="0">
              <a:latin typeface="Tahom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E265CD31-E11B-44B6-BD04-E2C1AABABD0D}" type="slidenum">
              <a:rPr lang="en-US">
                <a:latin typeface="Tahoma"/>
              </a:rPr>
              <a:pPr/>
              <a:t>‹#›</a:t>
            </a:fld>
            <a:endParaRPr lang="en-US" dirty="0">
              <a:latin typeface="Tahoma"/>
            </a:endParaRPr>
          </a:p>
        </p:txBody>
      </p:sp>
      <p:pic>
        <p:nvPicPr>
          <p:cNvPr id="7" name="Picture 6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6958382"/>
      </p:ext>
    </p:extLst>
  </p:cSld>
  <p:clrMapOvr>
    <a:masterClrMapping/>
  </p:clrMapOvr>
  <p:transition xmlns:p14="http://schemas.microsoft.com/office/powerpoint/2010/main"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06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50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52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01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15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139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27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B4D36-6383-5E4D-83FB-389CCBC68E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31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484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Tahoma" pitchFamily="34" charset="0"/>
              </a:rPr>
              <a:t>12/02/28, A. Yamamoto</a:t>
            </a:r>
            <a:endParaRPr kumimoji="0" lang="en-US" dirty="0">
              <a:latin typeface="Tahoma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35052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dirty="0">
                <a:solidFill>
                  <a:srgbClr val="0000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Tahoma" pitchFamily="34" charset="0"/>
              </a:rPr>
              <a:t>ILC-CM SC Quadrupole </a:t>
            </a:r>
            <a:endParaRPr kumimoji="0" lang="en-US">
              <a:latin typeface="Tahoma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770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FF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E35111D-4E1A-4648-89D8-F40E3947A53D}" type="slidenum">
              <a:rPr kumimoji="0" lang="en-US">
                <a:latin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11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ransition xmlns:p14="http://schemas.microsoft.com/office/powerpoint/2010/main" spd="med">
    <p:fade thruBlk="1"/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00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5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6.wmf"/><Relationship Id="rId9" Type="http://schemas.openxmlformats.org/officeDocument/2006/relationships/oleObject" Target="../embeddings/Microsoft___1.bin"/><Relationship Id="rId10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__2.bin"/><Relationship Id="rId4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yamamotoakira\Akira-MacBook\Akira-HD-1105\ILC\ML-SC-Quad\!OLE_LINK5" TargetMode="External"/><Relationship Id="rId4" Type="http://schemas.openxmlformats.org/officeDocument/2006/relationships/image" Target="../media/image4.png"/><Relationship Id="rId5" Type="http://schemas.openxmlformats.org/officeDocument/2006/relationships/oleObject" Target="file:///\\localhost\Users\yamamotoakira\Akira-MacBook\Akira-HD-1105\ILC\ML-SC-Quad\!OLE_LINK6" TargetMode="External"/><Relationship Id="rId6" Type="http://schemas.openxmlformats.org/officeDocument/2006/relationships/image" Target="../media/image5.png"/><Relationship Id="rId7" Type="http://schemas.openxmlformats.org/officeDocument/2006/relationships/image" Target="../media/image2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yamamotoakira\Akira-MacBook\Akira-HD-1105\ILC\ML-SC-Quad\!OLE_LINK5" TargetMode="External"/><Relationship Id="rId4" Type="http://schemas.openxmlformats.org/officeDocument/2006/relationships/image" Target="../media/image4.png"/><Relationship Id="rId5" Type="http://schemas.openxmlformats.org/officeDocument/2006/relationships/oleObject" Target="file:///\\localhost\Users\yamamotoakira\Akira-MacBook\Akira-HD-1105\ILC\ML-SC-Quad\!OLE_LINK6" TargetMode="External"/><Relationship Id="rId6" Type="http://schemas.openxmlformats.org/officeDocument/2006/relationships/image" Target="../media/image5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6.png"/><Relationship Id="rId5" Type="http://schemas.openxmlformats.org/officeDocument/2006/relationships/oleObject" Target="file:///\\localhost\Users\yamamotoakira\Akira-MacBook\Akira-HD-1105\ILC\ML-SC-Quad\!OLE_LINK5" TargetMode="External"/><Relationship Id="rId6" Type="http://schemas.openxmlformats.org/officeDocument/2006/relationships/image" Target="../media/image4.png"/><Relationship Id="rId7" Type="http://schemas.openxmlformats.org/officeDocument/2006/relationships/oleObject" Target="file:///\\localhost\Users\yamamotoakira\Akira-MacBook\Akira-HD-1105\ILC\ML-SC-Quad\!OLE_LINK6" TargetMode="External"/><Relationship Id="rId8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06550"/>
            <a:ext cx="7772400" cy="1470025"/>
          </a:xfrm>
          <a:solidFill>
            <a:srgbClr val="CCFFCC"/>
          </a:solidFill>
        </p:spPr>
        <p:txBody>
          <a:bodyPr/>
          <a:lstStyle/>
          <a:p>
            <a:r>
              <a:rPr kumimoji="1" lang="en-US" altLang="ja-JP" dirty="0" smtClean="0"/>
              <a:t>SC </a:t>
            </a:r>
            <a:r>
              <a:rPr kumimoji="1" lang="en-US" altLang="ja-JP" dirty="0" err="1" smtClean="0"/>
              <a:t>Quadrupole</a:t>
            </a:r>
            <a:r>
              <a:rPr kumimoji="1" lang="en-US" altLang="ja-JP" dirty="0" smtClean="0"/>
              <a:t> Magnets in</a:t>
            </a:r>
            <a:br>
              <a:rPr kumimoji="1" lang="en-US" altLang="ja-JP" dirty="0" smtClean="0"/>
            </a:br>
            <a:r>
              <a:rPr kumimoji="1" lang="en-US" altLang="ja-JP" dirty="0" smtClean="0"/>
              <a:t>ILC </a:t>
            </a:r>
            <a:r>
              <a:rPr lang="en-US" altLang="ja-JP" dirty="0" err="1" smtClean="0"/>
              <a:t>Cryomodules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Reported by Akira Yamamoto</a:t>
            </a:r>
          </a:p>
          <a:p>
            <a:r>
              <a:rPr lang="en-US" altLang="ja-JP" dirty="0" smtClean="0"/>
              <a:t> </a:t>
            </a:r>
            <a:endParaRPr lang="en-US" altLang="ja-JP" dirty="0"/>
          </a:p>
          <a:p>
            <a:r>
              <a:rPr kumimoji="1" lang="en-US" altLang="ja-JP" dirty="0" smtClean="0"/>
              <a:t>CM Meeting, Feb. 28, 2012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17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05432" y="4692095"/>
            <a:ext cx="8764420" cy="15740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14659" y="114786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From 500 to 1000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2.2 km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1.3 km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10.8 km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1.1 km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BDS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Main Linac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e+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src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bunch comp.</a:t>
            </a:r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91876" y="1147863"/>
            <a:ext cx="173136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&lt;26 km ?</a:t>
            </a:r>
          </a:p>
          <a:p>
            <a:pPr algn="ctr" defTabSz="914400"/>
            <a:r>
              <a:rPr lang="en-US" sz="1400" dirty="0">
                <a:solidFill>
                  <a:srgbClr val="0000FF"/>
                </a:solidFill>
                <a:latin typeface="Calibri"/>
              </a:rPr>
              <a:t>(site length &lt;52 km ?)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80132" y="3379698"/>
            <a:ext cx="259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u="sng" dirty="0">
                <a:solidFill>
                  <a:prstClr val="black"/>
                </a:solidFill>
                <a:latin typeface="Calibri"/>
              </a:rPr>
              <a:t>Main Linac</a:t>
            </a:r>
          </a:p>
          <a:p>
            <a:pPr defTabSz="914400">
              <a:tabLst>
                <a:tab pos="533400" algn="l"/>
              </a:tabLst>
            </a:pPr>
            <a:r>
              <a:rPr lang="en-US" dirty="0">
                <a:solidFill>
                  <a:prstClr val="black"/>
                </a:solidFill>
                <a:latin typeface="Calibri"/>
              </a:rPr>
              <a:t>&lt;</a:t>
            </a:r>
            <a:r>
              <a:rPr lang="en-US" i="1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US" baseline="-25000" dirty="0">
                <a:solidFill>
                  <a:prstClr val="black"/>
                </a:solidFill>
                <a:latin typeface="Calibri"/>
              </a:rPr>
              <a:t>cavity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&gt;	= 31.5 MV/m</a:t>
            </a:r>
          </a:p>
          <a:p>
            <a:pPr defTabSz="914400">
              <a:tabLst>
                <a:tab pos="533400" algn="l"/>
              </a:tabLst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i="1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US" baseline="-25000" dirty="0">
                <a:solidFill>
                  <a:prstClr val="black"/>
                </a:solidFill>
                <a:latin typeface="Calibri"/>
              </a:rPr>
              <a:t>eff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		≈ 22.7 MV/m</a:t>
            </a:r>
          </a:p>
          <a:p>
            <a:pPr defTabSz="914400">
              <a:tabLst>
                <a:tab pos="533400" algn="l"/>
              </a:tabLst>
            </a:pPr>
            <a:r>
              <a:rPr lang="en-US" dirty="0">
                <a:solidFill>
                  <a:srgbClr val="0000FF"/>
                </a:solidFill>
                <a:latin typeface="Calibri"/>
              </a:rPr>
              <a:t>(fill fact.	= 0.72)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	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IP</a:t>
            </a:r>
          </a:p>
        </p:txBody>
      </p:sp>
      <p:grpSp>
        <p:nvGrpSpPr>
          <p:cNvPr id="23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7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34917" y="3482427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central region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9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94309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 &lt;10.8 km ?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80449" y="4788257"/>
            <a:ext cx="422011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u="sng" dirty="0">
                <a:solidFill>
                  <a:prstClr val="black"/>
                </a:solidFill>
                <a:latin typeface="Calibri"/>
              </a:rPr>
              <a:t>Snowmass 2005 baseline recommendation for </a:t>
            </a:r>
            <a:r>
              <a:rPr lang="en-US" u="sng" dirty="0" err="1">
                <a:solidFill>
                  <a:prstClr val="black"/>
                </a:solidFill>
                <a:latin typeface="Calibri"/>
              </a:rPr>
              <a:t>TeV</a:t>
            </a:r>
            <a:r>
              <a:rPr lang="en-US" u="sng" dirty="0">
                <a:solidFill>
                  <a:prstClr val="black"/>
                </a:solidFill>
                <a:latin typeface="Calibri"/>
              </a:rPr>
              <a:t> upgrade:</a:t>
            </a:r>
          </a:p>
          <a:p>
            <a:pPr defTabSz="914400">
              <a:tabLst>
                <a:tab pos="533400" algn="l"/>
              </a:tabLst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</a:t>
            </a:r>
            <a:r>
              <a:rPr lang="en-US" i="1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US" baseline="-25000" dirty="0">
                <a:solidFill>
                  <a:prstClr val="black"/>
                </a:solidFill>
                <a:latin typeface="Calibri"/>
              </a:rPr>
              <a:t>cavity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	= 36 MV/m	⇒ </a:t>
            </a:r>
            <a:r>
              <a:rPr lang="en-US" sz="2000" dirty="0">
                <a:solidFill>
                  <a:srgbClr val="0000FF"/>
                </a:solidFill>
                <a:latin typeface="Calibri"/>
              </a:rPr>
              <a:t>9.6 km</a:t>
            </a:r>
          </a:p>
          <a:p>
            <a:pPr defTabSz="914400">
              <a:tabLst>
                <a:tab pos="533400" algn="l"/>
              </a:tabLst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(VT		≥ 40 MV/m)		</a:t>
            </a:r>
          </a:p>
        </p:txBody>
      </p:sp>
      <p:pic>
        <p:nvPicPr>
          <p:cNvPr id="18" name="Picture 17" descr="Screen shot 2011-03-14 at 14.1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295" y="4843469"/>
            <a:ext cx="2254597" cy="131159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227009" y="4954731"/>
            <a:ext cx="1988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Based on use of low-loss or re-entrant cavity shapes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97000" y="3476625"/>
            <a:ext cx="286481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GB" sz="2000" dirty="0">
                <a:solidFill>
                  <a:prstClr val="white"/>
                </a:solidFill>
                <a:latin typeface="Calibri"/>
              </a:rPr>
              <a:t>ultra-high gradient R&amp;D</a:t>
            </a:r>
            <a:br>
              <a:rPr lang="en-GB" sz="2000" dirty="0">
                <a:solidFill>
                  <a:prstClr val="white"/>
                </a:solidFill>
                <a:latin typeface="Calibri"/>
              </a:rPr>
            </a:br>
            <a:r>
              <a:rPr lang="en-GB" sz="2000" dirty="0">
                <a:solidFill>
                  <a:prstClr val="white"/>
                </a:solidFill>
                <a:latin typeface="Calibri"/>
              </a:rPr>
              <a:t>&gt;2012</a:t>
            </a:r>
          </a:p>
        </p:txBody>
      </p:sp>
      <p:sp>
        <p:nvSpPr>
          <p:cNvPr id="63" name="日付プレースホルダ 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12/02/28,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357818" y="628652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N. Walker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07521" y="3046403"/>
            <a:ext cx="1377300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Quad: FF-DD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998187" y="3025896"/>
            <a:ext cx="1377300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Quad: FD-</a:t>
            </a:r>
            <a:r>
              <a:rPr lang="en-US" altLang="ja-JP" dirty="0"/>
              <a:t>F</a:t>
            </a:r>
            <a:r>
              <a:rPr kumimoji="1" lang="en-US" altLang="ja-JP" dirty="0" smtClean="0"/>
              <a:t>D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292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858000" cy="6858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2060"/>
                </a:solidFill>
                <a:latin typeface="Comic Sans MS" pitchFamily="66" charset="0"/>
              </a:rPr>
              <a:t>Quad Strength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90600"/>
            <a:ext cx="8534400" cy="5105400"/>
          </a:xfrm>
        </p:spPr>
        <p:txBody>
          <a:bodyPr/>
          <a:lstStyle/>
          <a:p>
            <a:pPr marL="287338" indent="-287338">
              <a:lnSpc>
                <a:spcPct val="80000"/>
              </a:lnSpc>
            </a:pPr>
            <a:r>
              <a:rPr lang="en-GB" sz="2000" dirty="0">
                <a:latin typeface="Rockwell" pitchFamily="18" charset="0"/>
              </a:rPr>
              <a:t>Quad strength is defined by quad spacing, required phase </a:t>
            </a:r>
            <a:r>
              <a:rPr lang="en-GB" sz="2000" dirty="0" smtClean="0">
                <a:latin typeface="Rockwell" pitchFamily="18" charset="0"/>
              </a:rPr>
              <a:t>advance (</a:t>
            </a:r>
            <a:r>
              <a:rPr lang="el-GR" sz="2000" dirty="0" smtClean="0"/>
              <a:t>μ</a:t>
            </a:r>
            <a:r>
              <a:rPr lang="en-GB" sz="2000" dirty="0" smtClean="0">
                <a:latin typeface="Rockwell" pitchFamily="18" charset="0"/>
              </a:rPr>
              <a:t>) </a:t>
            </a:r>
            <a:r>
              <a:rPr lang="en-GB" sz="2000" dirty="0">
                <a:latin typeface="Rockwell" pitchFamily="18" charset="0"/>
              </a:rPr>
              <a:t>and beam energy. </a:t>
            </a:r>
          </a:p>
          <a:p>
            <a:pPr marL="287338" indent="-287338">
              <a:lnSpc>
                <a:spcPct val="80000"/>
              </a:lnSpc>
            </a:pPr>
            <a:endParaRPr lang="en-US" sz="1600" dirty="0" smtClean="0"/>
          </a:p>
          <a:p>
            <a:pPr marL="287338" indent="-287338">
              <a:lnSpc>
                <a:spcPct val="80000"/>
              </a:lnSpc>
            </a:pPr>
            <a:endParaRPr lang="en-US" sz="1600" dirty="0"/>
          </a:p>
          <a:p>
            <a:pPr marL="287338" indent="-287338">
              <a:lnSpc>
                <a:spcPct val="80000"/>
              </a:lnSpc>
            </a:pPr>
            <a:endParaRPr lang="en-US" sz="1600" dirty="0"/>
          </a:p>
          <a:p>
            <a:pPr marL="287338" indent="-287338">
              <a:lnSpc>
                <a:spcPct val="80000"/>
              </a:lnSpc>
            </a:pPr>
            <a:r>
              <a:rPr lang="en-US" sz="2000" dirty="0" smtClean="0">
                <a:latin typeface="Rockwell" pitchFamily="18" charset="0"/>
              </a:rPr>
              <a:t>For </a:t>
            </a:r>
            <a:r>
              <a:rPr lang="en-US" sz="2000" dirty="0">
                <a:latin typeface="Rockwell" pitchFamily="18" charset="0"/>
              </a:rPr>
              <a:t>flexibility quad should provide optics with phase </a:t>
            </a:r>
            <a:r>
              <a:rPr lang="en-US" sz="2000" dirty="0" smtClean="0">
                <a:latin typeface="Rockwell" pitchFamily="18" charset="0"/>
              </a:rPr>
              <a:t>advance</a:t>
            </a:r>
            <a:r>
              <a:rPr lang="en-US" sz="2000" b="1" i="1" dirty="0" smtClean="0">
                <a:solidFill>
                  <a:srgbClr val="CC3300"/>
                </a:solidFill>
                <a:latin typeface="Rockwell" pitchFamily="18" charset="0"/>
              </a:rPr>
              <a:t>  </a:t>
            </a:r>
            <a:r>
              <a:rPr lang="el-GR" sz="2000" b="1" i="1" dirty="0" smtClean="0">
                <a:solidFill>
                  <a:srgbClr val="CC3300"/>
                </a:solidFill>
                <a:latin typeface="Arial"/>
                <a:cs typeface="Arial"/>
              </a:rPr>
              <a:t>μ</a:t>
            </a:r>
            <a:r>
              <a:rPr lang="en-US" sz="2000" b="1" i="1" dirty="0" smtClean="0">
                <a:solidFill>
                  <a:srgbClr val="CC3300"/>
                </a:solidFill>
                <a:latin typeface="Arial"/>
                <a:cs typeface="Arial"/>
              </a:rPr>
              <a:t>=</a:t>
            </a:r>
            <a:r>
              <a:rPr lang="en-US" sz="2000" b="1" i="1" dirty="0" smtClean="0">
                <a:solidFill>
                  <a:srgbClr val="CC3300"/>
                </a:solidFill>
                <a:latin typeface="Rockwell" pitchFamily="18" charset="0"/>
              </a:rPr>
              <a:t>90</a:t>
            </a:r>
            <a:r>
              <a:rPr lang="en-US" sz="2000" b="1" i="1" dirty="0">
                <a:solidFill>
                  <a:srgbClr val="CC3300"/>
                </a:solidFill>
                <a:latin typeface="Rockwell" pitchFamily="18" charset="0"/>
              </a:rPr>
              <a:t>°</a:t>
            </a:r>
            <a:r>
              <a:rPr lang="en-US" sz="2000" dirty="0">
                <a:latin typeface="Rockwell" pitchFamily="18" charset="0"/>
              </a:rPr>
              <a:t> </a:t>
            </a:r>
            <a:r>
              <a:rPr lang="en-US" sz="2000" dirty="0" smtClean="0">
                <a:latin typeface="Rockwell" pitchFamily="18" charset="0"/>
              </a:rPr>
              <a:t> up </a:t>
            </a:r>
            <a:r>
              <a:rPr lang="en-US" sz="2000" dirty="0">
                <a:latin typeface="Rockwell" pitchFamily="18" charset="0"/>
              </a:rPr>
              <a:t>to </a:t>
            </a:r>
            <a:r>
              <a:rPr lang="en-US" sz="2000" dirty="0" smtClean="0">
                <a:latin typeface="Rockwell" pitchFamily="18" charset="0"/>
              </a:rPr>
              <a:t>final energy E=250 </a:t>
            </a:r>
            <a:r>
              <a:rPr lang="en-US" sz="2000" dirty="0" err="1" smtClean="0">
                <a:latin typeface="Rockwell" pitchFamily="18" charset="0"/>
              </a:rPr>
              <a:t>GeV</a:t>
            </a:r>
            <a:r>
              <a:rPr lang="en-US" sz="2000" dirty="0" smtClean="0">
                <a:latin typeface="Rockwell" pitchFamily="18" charset="0"/>
              </a:rPr>
              <a:t> (~20%)</a:t>
            </a:r>
          </a:p>
          <a:p>
            <a:pPr marL="287338" indent="-287338">
              <a:lnSpc>
                <a:spcPct val="80000"/>
              </a:lnSpc>
            </a:pPr>
            <a:r>
              <a:rPr lang="en-US" sz="2000" dirty="0" smtClean="0">
                <a:latin typeface="Rockwell" pitchFamily="18" charset="0"/>
              </a:rPr>
              <a:t>Extra </a:t>
            </a:r>
            <a:r>
              <a:rPr lang="en-US" sz="2000" dirty="0">
                <a:latin typeface="Rockwell" pitchFamily="18" charset="0"/>
              </a:rPr>
              <a:t>strength will need for matching. </a:t>
            </a:r>
          </a:p>
          <a:p>
            <a:pPr marL="287338" indent="-287338">
              <a:lnSpc>
                <a:spcPct val="80000"/>
              </a:lnSpc>
            </a:pPr>
            <a:r>
              <a:rPr lang="en-US" sz="2000" dirty="0">
                <a:latin typeface="Rockwell" pitchFamily="18" charset="0"/>
              </a:rPr>
              <a:t>Lattice with quad spacing </a:t>
            </a:r>
            <a:r>
              <a:rPr lang="en-US" sz="2000" b="1" i="1" dirty="0">
                <a:solidFill>
                  <a:srgbClr val="CC3300"/>
                </a:solidFill>
                <a:latin typeface="Rockwell" pitchFamily="18" charset="0"/>
              </a:rPr>
              <a:t>s = 38 m </a:t>
            </a:r>
            <a:r>
              <a:rPr lang="en-US" sz="2000" dirty="0">
                <a:latin typeface="Rockwell" pitchFamily="18" charset="0"/>
              </a:rPr>
              <a:t> (9+8+9 cavities in RF unit) </a:t>
            </a:r>
          </a:p>
          <a:p>
            <a:pPr marL="287338" indent="-287338">
              <a:lnSpc>
                <a:spcPct val="80000"/>
              </a:lnSpc>
            </a:pPr>
            <a:r>
              <a:rPr lang="en-US" sz="2000" dirty="0" err="1" smtClean="0">
                <a:latin typeface="Rockwell" pitchFamily="18" charset="0"/>
              </a:rPr>
              <a:t>L</a:t>
            </a:r>
            <a:r>
              <a:rPr lang="en-US" sz="2000" baseline="-25000" dirty="0" err="1" smtClean="0">
                <a:latin typeface="Rockwell" pitchFamily="18" charset="0"/>
              </a:rPr>
              <a:t>quad</a:t>
            </a:r>
            <a:r>
              <a:rPr lang="en-US" sz="2000" baseline="-25000" dirty="0" smtClean="0">
                <a:latin typeface="Rockwell" pitchFamily="18" charset="0"/>
              </a:rPr>
              <a:t> </a:t>
            </a:r>
            <a:r>
              <a:rPr lang="en-US" sz="2000" dirty="0" smtClean="0">
                <a:latin typeface="Rockwell" pitchFamily="18" charset="0"/>
              </a:rPr>
              <a:t> </a:t>
            </a:r>
            <a:r>
              <a:rPr lang="en-US" sz="2000" dirty="0">
                <a:latin typeface="Rockwell" pitchFamily="18" charset="0"/>
              </a:rPr>
              <a:t>(effective) =  </a:t>
            </a:r>
            <a:r>
              <a:rPr lang="en-US" sz="2000" dirty="0" smtClean="0">
                <a:latin typeface="Rockwell" pitchFamily="18" charset="0"/>
              </a:rPr>
              <a:t>0.626 m (in TESLA design)</a:t>
            </a:r>
            <a:endParaRPr lang="en-US" sz="2000" dirty="0">
              <a:latin typeface="Rockwell" pitchFamily="18" charset="0"/>
            </a:endParaRPr>
          </a:p>
          <a:p>
            <a:pPr marL="287338" indent="-287338">
              <a:lnSpc>
                <a:spcPct val="80000"/>
              </a:lnSpc>
            </a:pPr>
            <a:endParaRPr lang="en-US" sz="1600" dirty="0"/>
          </a:p>
          <a:p>
            <a:pPr marL="287338" indent="-287338">
              <a:lnSpc>
                <a:spcPct val="80000"/>
              </a:lnSpc>
            </a:pPr>
            <a:endParaRPr lang="en-US" sz="1600" dirty="0"/>
          </a:p>
        </p:txBody>
      </p:sp>
      <p:graphicFrame>
        <p:nvGraphicFramePr>
          <p:cNvPr id="36874" name="Object 1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295400" y="3962400"/>
          <a:ext cx="2973466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1511280" imgH="431640" progId="Equation.3">
                  <p:embed/>
                </p:oleObj>
              </mc:Choice>
              <mc:Fallback>
                <p:oleObj name="Equation" r:id="rId3" imgW="1511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962400"/>
                        <a:ext cx="2973466" cy="8493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en-US"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6870" name="Object 6"/>
          <p:cNvGraphicFramePr>
            <a:graphicFrameLocks noChangeAspect="1"/>
          </p:cNvGraphicFramePr>
          <p:nvPr/>
        </p:nvGraphicFramePr>
        <p:xfrm>
          <a:off x="1676400" y="1553568"/>
          <a:ext cx="6324600" cy="642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5" imgW="3911400" imgH="393480" progId="Equation.3">
                  <p:embed/>
                </p:oleObj>
              </mc:Choice>
              <mc:Fallback>
                <p:oleObj name="Equation" r:id="rId5" imgW="3911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553568"/>
                        <a:ext cx="6324600" cy="6423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5410200" y="4038600"/>
          <a:ext cx="2743200" cy="809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7" imgW="1650960" imgH="482400" progId="Equation.3">
                  <p:embed/>
                </p:oleObj>
              </mc:Choice>
              <mc:Fallback>
                <p:oleObj name="Equation" r:id="rId7" imgW="1650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038600"/>
                        <a:ext cx="2743200" cy="80962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1371600" y="5131979"/>
            <a:ext cx="67818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C00000"/>
                </a:solidFill>
                <a:latin typeface="Rockwell" pitchFamily="18" charset="0"/>
              </a:rPr>
              <a:t>Final choice for gradient: </a:t>
            </a:r>
          </a:p>
          <a:p>
            <a:pPr marL="463550" indent="-231775">
              <a:lnSpc>
                <a:spcPts val="15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Rockwell" pitchFamily="18" charset="0"/>
              </a:rPr>
              <a:t>Allow to tune up to </a:t>
            </a:r>
            <a:r>
              <a:rPr lang="el-GR" i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μ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=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Rockwell" pitchFamily="18" charset="0"/>
              </a:rPr>
              <a:t>90°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Rockwell" pitchFamily="18" charset="0"/>
              </a:rPr>
              <a:t>  phase advance @ 250 </a:t>
            </a:r>
            <a:r>
              <a:rPr lang="en-US" i="1" dirty="0" err="1" smtClean="0">
                <a:solidFill>
                  <a:schemeClr val="accent2">
                    <a:lumMod val="75000"/>
                  </a:schemeClr>
                </a:solidFill>
                <a:latin typeface="Rockwell" pitchFamily="18" charset="0"/>
              </a:rPr>
              <a:t>GeV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Rockwell" pitchFamily="18" charset="0"/>
              </a:rPr>
              <a:t> </a:t>
            </a:r>
          </a:p>
          <a:p>
            <a:pPr marL="463550" indent="-231775">
              <a:lnSpc>
                <a:spcPts val="15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  <a:latin typeface="Rockwell" pitchFamily="18" charset="0"/>
              </a:rPr>
              <a:t>Additional ~ 20% overhead  for lattice matching</a:t>
            </a:r>
            <a:endParaRPr lang="en-US" i="1" dirty="0">
              <a:solidFill>
                <a:schemeClr val="accent2">
                  <a:lumMod val="75000"/>
                </a:schemeClr>
              </a:solidFill>
              <a:latin typeface="Rockwell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267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or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36879" name="Object 1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572000" y="5105400"/>
          <a:ext cx="3886201" cy="374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数式" r:id="rId9" imgW="2374560" imgH="228600" progId="Equation.3">
                  <p:embed/>
                </p:oleObj>
              </mc:Choice>
              <mc:Fallback>
                <p:oleObj name="数式" r:id="rId9" imgW="237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alphaModFix amt="45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105400"/>
                        <a:ext cx="3886201" cy="374110"/>
                      </a:xfrm>
                      <a:prstGeom prst="rect">
                        <a:avLst/>
                      </a:prstGeom>
                      <a:solidFill>
                        <a:srgbClr val="CCFFFF">
                          <a:alpha val="4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133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6705600" cy="685800"/>
          </a:xfrm>
        </p:spPr>
        <p:txBody>
          <a:bodyPr/>
          <a:lstStyle/>
          <a:p>
            <a:r>
              <a:rPr lang="en-US" sz="3200" dirty="0" smtClean="0">
                <a:latin typeface="Comic Sans MS" pitchFamily="66" charset="0"/>
              </a:rPr>
              <a:t>Corrector strength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914400"/>
            <a:ext cx="8077200" cy="5084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latin typeface="Comic Sans MS" pitchFamily="66" charset="0"/>
                <a:ea typeface="ＭＳ Ｐゴシック" charset="-128"/>
              </a:rPr>
              <a:t>Maximum required strength 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of corrector is defined from the following assumptions:</a:t>
            </a:r>
          </a:p>
          <a:p>
            <a:pPr marL="228600" indent="-228600"/>
            <a:endParaRPr lang="en-US" altLang="ja-JP" sz="1000" dirty="0" smtClean="0">
              <a:latin typeface="Comic Sans MS" pitchFamily="66" charset="0"/>
              <a:ea typeface="ＭＳ Ｐゴシック" charset="-128"/>
            </a:endParaRPr>
          </a:p>
          <a:p>
            <a:pPr marL="682625" indent="-219075">
              <a:buFont typeface="Arial" pitchFamily="34" charset="0"/>
              <a:buChar char="•"/>
            </a:pPr>
            <a:r>
              <a:rPr lang="en-US" altLang="ja-JP" sz="2000" i="1" dirty="0" smtClean="0">
                <a:latin typeface="Comic Sans MS" pitchFamily="66" charset="0"/>
                <a:ea typeface="ＭＳ Ｐゴシック" charset="-128"/>
              </a:rPr>
              <a:t>Energy = 250 </a:t>
            </a:r>
            <a:r>
              <a:rPr lang="en-US" altLang="ja-JP" sz="2000" i="1" dirty="0" err="1" smtClean="0">
                <a:latin typeface="Comic Sans MS" pitchFamily="66" charset="0"/>
                <a:ea typeface="ＭＳ Ｐゴシック" charset="-128"/>
              </a:rPr>
              <a:t>GeV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</a:rPr>
              <a:t>;    </a:t>
            </a:r>
            <a:r>
              <a:rPr lang="el-GR" altLang="ja-JP" sz="2000" i="1" dirty="0" smtClean="0">
                <a:solidFill>
                  <a:srgbClr val="C00000"/>
                </a:solidFill>
                <a:latin typeface="Arial"/>
                <a:ea typeface="ＭＳ Ｐゴシック" charset="-128"/>
                <a:cs typeface="Arial"/>
              </a:rPr>
              <a:t>μ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</a:rPr>
              <a:t>= 90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º;   </a:t>
            </a:r>
            <a:r>
              <a:rPr lang="en-US" altLang="ja-JP" sz="2000" i="1" dirty="0" smtClean="0">
                <a:latin typeface="Comic Sans MS" pitchFamily="66" charset="0"/>
                <a:ea typeface="ＭＳ Ｐゴシック" charset="-128"/>
                <a:cs typeface="Arial" charset="0"/>
              </a:rPr>
              <a:t>(RDR: </a:t>
            </a:r>
            <a:r>
              <a:rPr lang="el-GR" altLang="ja-JP" sz="2000" i="1" dirty="0" smtClean="0">
                <a:latin typeface="Comic Sans MS" pitchFamily="66" charset="0"/>
                <a:ea typeface="ＭＳ Ｐゴシック" charset="-128"/>
                <a:cs typeface="Arial" charset="0"/>
              </a:rPr>
              <a:t>μ</a:t>
            </a:r>
            <a:r>
              <a:rPr lang="en-US" altLang="ja-JP" sz="2000" i="1" baseline="-25000" dirty="0" smtClean="0">
                <a:latin typeface="Comic Sans MS" pitchFamily="66" charset="0"/>
                <a:ea typeface="ＭＳ Ｐゴシック" charset="-128"/>
                <a:cs typeface="Arial" charset="0"/>
              </a:rPr>
              <a:t>x</a:t>
            </a:r>
            <a:r>
              <a:rPr lang="en-US" altLang="ja-JP" sz="2000" i="1" dirty="0" smtClean="0">
                <a:latin typeface="Comic Sans MS" pitchFamily="66" charset="0"/>
                <a:ea typeface="ＭＳ Ｐゴシック" charset="-128"/>
                <a:cs typeface="Arial" charset="0"/>
              </a:rPr>
              <a:t> /</a:t>
            </a:r>
            <a:r>
              <a:rPr lang="el-GR" altLang="ja-JP" sz="2000" i="1" dirty="0" smtClean="0">
                <a:latin typeface="Comic Sans MS" pitchFamily="66" charset="0"/>
                <a:ea typeface="ＭＳ Ｐゴシック" charset="-128"/>
                <a:cs typeface="Arial" charset="0"/>
              </a:rPr>
              <a:t>μ</a:t>
            </a:r>
            <a:r>
              <a:rPr lang="en-US" altLang="ja-JP" sz="2000" i="1" baseline="-25000" dirty="0" smtClean="0">
                <a:latin typeface="Comic Sans MS" pitchFamily="66" charset="0"/>
                <a:ea typeface="ＭＳ Ｐゴシック" charset="-128"/>
                <a:cs typeface="Arial" charset="0"/>
              </a:rPr>
              <a:t>y</a:t>
            </a:r>
            <a:r>
              <a:rPr lang="en-US" altLang="ja-JP" sz="2000" i="1" dirty="0" smtClean="0">
                <a:latin typeface="Comic Sans MS" pitchFamily="66" charset="0"/>
                <a:ea typeface="ＭＳ Ｐゴシック" charset="-128"/>
                <a:cs typeface="Arial" charset="0"/>
              </a:rPr>
              <a:t> = 75º/60º)</a:t>
            </a:r>
            <a:endParaRPr lang="en-US" altLang="ja-JP" sz="2000" i="1" dirty="0" smtClean="0">
              <a:latin typeface="Comic Sans MS" pitchFamily="66" charset="0"/>
              <a:ea typeface="ＭＳ Ｐゴシック" charset="-128"/>
            </a:endParaRPr>
          </a:p>
          <a:p>
            <a:pPr marL="682625" indent="-219075">
              <a:buFont typeface="Arial" pitchFamily="34" charset="0"/>
              <a:buChar char="•"/>
            </a:pPr>
            <a:r>
              <a:rPr lang="en-US" altLang="ja-JP" sz="2000" dirty="0" smtClean="0">
                <a:latin typeface="Comic Sans MS" pitchFamily="66" charset="0"/>
                <a:ea typeface="ＭＳ Ｐゴシック" charset="-128"/>
              </a:rPr>
              <a:t>Quad offset:   </a:t>
            </a:r>
            <a:r>
              <a:rPr lang="en-US" altLang="ja-JP" sz="2000" dirty="0" err="1" smtClean="0">
                <a:latin typeface="Comic Sans MS" pitchFamily="66" charset="0"/>
                <a:ea typeface="ＭＳ Ｐゴシック" charset="-128"/>
              </a:rPr>
              <a:t>rms</a:t>
            </a:r>
            <a:r>
              <a:rPr lang="en-US" altLang="ja-JP" sz="2000" dirty="0" smtClean="0">
                <a:latin typeface="Comic Sans MS" pitchFamily="66" charset="0"/>
                <a:ea typeface="ＭＳ Ｐゴシック" charset="-128"/>
              </a:rPr>
              <a:t> 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  <a:sym typeface="Symbol"/>
              </a:rPr>
              <a:t></a:t>
            </a:r>
            <a:r>
              <a:rPr lang="en-US" altLang="ja-JP" sz="2000" dirty="0" smtClean="0">
                <a:latin typeface="Comic Sans MS" pitchFamily="66" charset="0"/>
                <a:ea typeface="ＭＳ Ｐゴシック" charset="-128"/>
              </a:rPr>
              <a:t>= 0.3 mm;   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</a:rPr>
              <a:t>(3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  <a:sym typeface="Symbol"/>
              </a:rPr>
              <a:t>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</a:rPr>
              <a:t> 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  <a:sym typeface="Symbol" pitchFamily="18" charset="2"/>
              </a:rPr>
              <a:t></a:t>
            </a:r>
            <a:r>
              <a:rPr lang="en-US" altLang="ja-JP" sz="2000" i="1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</a:rPr>
              <a:t> 0.9 mm) </a:t>
            </a:r>
          </a:p>
          <a:p>
            <a:pPr marL="682625" indent="-219075">
              <a:buFont typeface="Arial" pitchFamily="34" charset="0"/>
              <a:buChar char="•"/>
            </a:pPr>
            <a:r>
              <a:rPr lang="en-US" altLang="ja-JP" sz="2000" dirty="0" smtClean="0">
                <a:latin typeface="Comic Sans MS" pitchFamily="66" charset="0"/>
                <a:ea typeface="ＭＳ Ｐゴシック" charset="-128"/>
              </a:rPr>
              <a:t>Max beam offset 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  <a:sym typeface="Symbol" pitchFamily="18" charset="2"/>
              </a:rPr>
              <a:t>3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itchFamily="66" charset="0"/>
                <a:ea typeface="ＭＳ Ｐゴシック" charset="-128"/>
              </a:rPr>
              <a:t> mm </a:t>
            </a:r>
            <a:r>
              <a:rPr lang="en-US" altLang="ja-JP" sz="2000" dirty="0" smtClean="0">
                <a:latin typeface="Comic Sans MS" pitchFamily="66" charset="0"/>
                <a:ea typeface="ＭＳ Ｐゴシック" charset="-128"/>
              </a:rPr>
              <a:t>at energy 250 </a:t>
            </a:r>
            <a:r>
              <a:rPr lang="en-US" altLang="ja-JP" sz="2000" dirty="0" err="1" smtClean="0">
                <a:latin typeface="Comic Sans MS" pitchFamily="66" charset="0"/>
                <a:ea typeface="ＭＳ Ｐゴシック" charset="-128"/>
              </a:rPr>
              <a:t>GeV</a:t>
            </a:r>
            <a:endParaRPr lang="en-US" altLang="ja-JP" sz="2000" dirty="0" smtClean="0">
              <a:latin typeface="Comic Sans MS" pitchFamily="66" charset="0"/>
              <a:ea typeface="ＭＳ Ｐゴシック" charset="-128"/>
            </a:endParaRPr>
          </a:p>
          <a:p>
            <a:pPr marL="177800" indent="53975"/>
            <a:endParaRPr lang="en-US" altLang="ja-JP" sz="2400" dirty="0" smtClean="0">
              <a:latin typeface="Comic Sans MS" pitchFamily="66" charset="0"/>
              <a:ea typeface="ＭＳ Ｐゴシック" charset="-128"/>
            </a:endParaRPr>
          </a:p>
          <a:p>
            <a:pPr marL="177800" indent="53975"/>
            <a:endParaRPr lang="en-US" altLang="ja-JP" sz="2000" dirty="0" smtClean="0">
              <a:latin typeface="Comic Sans MS" pitchFamily="66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ea typeface="ＭＳ Ｐゴシック" charset="-128"/>
              </a:rPr>
              <a:t>(&lt;10% of strength needs to deflect beam along the Earth curvature)</a:t>
            </a:r>
          </a:p>
          <a:p>
            <a:pPr>
              <a:lnSpc>
                <a:spcPct val="90000"/>
              </a:lnSpc>
            </a:pPr>
            <a:endParaRPr lang="en-US" altLang="ja-JP" sz="2000" b="1" i="1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400" b="1" dirty="0" smtClean="0">
                <a:latin typeface="Comic Sans MS" pitchFamily="66" charset="0"/>
                <a:ea typeface="ＭＳ Ｐゴシック" charset="-128"/>
              </a:rPr>
              <a:t>Max current: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  (at 250 </a:t>
            </a:r>
            <a:r>
              <a:rPr lang="en-US" altLang="ja-JP" sz="2400" dirty="0" err="1" smtClean="0">
                <a:latin typeface="Comic Sans MS" pitchFamily="66" charset="0"/>
                <a:ea typeface="ＭＳ Ｐゴシック" charset="-128"/>
              </a:rPr>
              <a:t>GeV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) = 40A</a:t>
            </a:r>
            <a:endParaRPr lang="en-US" altLang="ja-JP" sz="2400" b="1" dirty="0" smtClean="0">
              <a:latin typeface="Comic Sans MS" pitchFamily="66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ja-JP" sz="2400" b="1" dirty="0" smtClean="0">
                <a:latin typeface="Comic Sans MS" pitchFamily="66" charset="0"/>
                <a:ea typeface="ＭＳ Ｐゴシック" charset="-128"/>
              </a:rPr>
              <a:t>Stability: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  same as for quads.  </a:t>
            </a:r>
          </a:p>
          <a:p>
            <a:pPr>
              <a:lnSpc>
                <a:spcPct val="90000"/>
              </a:lnSpc>
            </a:pPr>
            <a:r>
              <a:rPr lang="en-US" altLang="ja-JP" sz="2400" b="1" dirty="0" smtClean="0">
                <a:latin typeface="Comic Sans MS" pitchFamily="66" charset="0"/>
                <a:ea typeface="ＭＳ Ｐゴシック" charset="-128"/>
              </a:rPr>
              <a:t>Field change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:  by a few percent in 0.2 s, every 0.2 s</a:t>
            </a:r>
          </a:p>
          <a:p>
            <a:pPr>
              <a:lnSpc>
                <a:spcPct val="90000"/>
              </a:lnSpc>
            </a:pPr>
            <a:r>
              <a:rPr lang="en-US" altLang="ja-JP" sz="2400" b="1" dirty="0" smtClean="0">
                <a:latin typeface="Comic Sans MS" pitchFamily="66" charset="0"/>
                <a:ea typeface="ＭＳ Ｐゴシック" charset="-128"/>
              </a:rPr>
              <a:t>Change step: 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(equivalent ~1</a:t>
            </a:r>
            <a:r>
              <a:rPr lang="el-GR" altLang="ja-JP" sz="2400" dirty="0" smtClean="0">
                <a:latin typeface="Arial"/>
                <a:ea typeface="ＭＳ Ｐゴシック" charset="-128"/>
                <a:cs typeface="Arial"/>
              </a:rPr>
              <a:t>μ</a:t>
            </a:r>
            <a:r>
              <a:rPr lang="en-US" altLang="ja-JP" sz="2400" dirty="0" smtClean="0">
                <a:latin typeface="Comic Sans MS" pitchFamily="66" charset="0"/>
                <a:ea typeface="ＭＳ Ｐゴシック" charset="-128"/>
              </a:rPr>
              <a:t>m of quad center motion)</a:t>
            </a:r>
          </a:p>
          <a:p>
            <a:pPr>
              <a:lnSpc>
                <a:spcPct val="90000"/>
              </a:lnSpc>
            </a:pPr>
            <a:endParaRPr lang="en-US" altLang="ja-JP" sz="2000" dirty="0" smtClean="0">
              <a:latin typeface="Comic Sans MS" pitchFamily="66" charset="0"/>
              <a:ea typeface="ＭＳ Ｐゴシック" charset="-128"/>
            </a:endParaRPr>
          </a:p>
          <a:p>
            <a:pPr lvl="1">
              <a:lnSpc>
                <a:spcPct val="90000"/>
              </a:lnSpc>
            </a:pPr>
            <a:r>
              <a:rPr lang="en-US" altLang="ja-JP" dirty="0" smtClean="0">
                <a:latin typeface="Comic Sans MS" pitchFamily="66" charset="0"/>
                <a:ea typeface="ＭＳ Ｐゴシック" charset="-128"/>
              </a:rPr>
              <a:t> </a:t>
            </a:r>
            <a:r>
              <a:rPr lang="en-US" altLang="ja-JP" sz="2000" dirty="0" smtClean="0">
                <a:solidFill>
                  <a:srgbClr val="008000"/>
                </a:solidFill>
                <a:latin typeface="Comic Sans MS" pitchFamily="66" charset="0"/>
                <a:ea typeface="ＭＳ Ｐゴシック" charset="-128"/>
              </a:rPr>
              <a:t>2.e-6 T*m at  15 </a:t>
            </a:r>
            <a:r>
              <a:rPr lang="en-US" altLang="ja-JP" sz="2000" dirty="0" err="1" smtClean="0">
                <a:solidFill>
                  <a:srgbClr val="008000"/>
                </a:solidFill>
                <a:latin typeface="Comic Sans MS" pitchFamily="66" charset="0"/>
                <a:ea typeface="ＭＳ Ｐゴシック" charset="-128"/>
              </a:rPr>
              <a:t>GeV</a:t>
            </a:r>
            <a:r>
              <a:rPr lang="en-US" altLang="ja-JP" sz="2000" dirty="0" smtClean="0">
                <a:solidFill>
                  <a:srgbClr val="008000"/>
                </a:solidFill>
                <a:latin typeface="Comic Sans MS" pitchFamily="66" charset="0"/>
                <a:ea typeface="ＭＳ Ｐゴシック" charset="-128"/>
              </a:rPr>
              <a:t>;     3.e-5 T*m at 250 </a:t>
            </a:r>
            <a:r>
              <a:rPr lang="en-US" altLang="ja-JP" sz="2000" dirty="0" err="1" smtClean="0">
                <a:solidFill>
                  <a:srgbClr val="008000"/>
                </a:solidFill>
                <a:latin typeface="Comic Sans MS" pitchFamily="66" charset="0"/>
                <a:ea typeface="ＭＳ Ｐゴシック" charset="-128"/>
              </a:rPr>
              <a:t>GeV</a:t>
            </a:r>
            <a:endParaRPr lang="en-US" altLang="ja-JP" sz="2000" dirty="0" smtClean="0">
              <a:solidFill>
                <a:srgbClr val="008000"/>
              </a:solidFill>
              <a:latin typeface="Comic Sans MS" pitchFamily="66" charset="0"/>
              <a:ea typeface="ＭＳ Ｐゴシック" charset="-128"/>
            </a:endParaRPr>
          </a:p>
        </p:txBody>
      </p:sp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2438400" y="2819400"/>
          <a:ext cx="3200400" cy="461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数式" r:id="rId3" imgW="1498320" imgH="215640" progId="Equation.3">
                  <p:embed/>
                </p:oleObj>
              </mc:Choice>
              <mc:Fallback>
                <p:oleObj name="数式" r:id="rId3" imgW="1498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819400"/>
                        <a:ext cx="3200400" cy="4611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1273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Test Circuit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54" r="-5454"/>
          <a:stretch>
            <a:fillRect/>
          </a:stretch>
        </p:blipFill>
        <p:spPr/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7134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7010400" cy="4572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omic Sans MS" pitchFamily="66" charset="0"/>
              </a:rPr>
              <a:t>Main </a:t>
            </a:r>
            <a:r>
              <a:rPr lang="en-US" sz="3200" dirty="0" err="1">
                <a:latin typeface="Comic Sans MS" pitchFamily="66" charset="0"/>
              </a:rPr>
              <a:t>Linac</a:t>
            </a:r>
            <a:r>
              <a:rPr lang="en-US" sz="3200" dirty="0">
                <a:latin typeface="Comic Sans MS" pitchFamily="66" charset="0"/>
              </a:rPr>
              <a:t> </a:t>
            </a:r>
            <a:r>
              <a:rPr lang="en-US" sz="3200" dirty="0" smtClean="0">
                <a:latin typeface="Comic Sans MS" pitchFamily="66" charset="0"/>
              </a:rPr>
              <a:t>Type-4 </a:t>
            </a:r>
            <a:r>
              <a:rPr lang="en-US" sz="3200" dirty="0" err="1" smtClean="0">
                <a:latin typeface="Comic Sans MS" pitchFamily="66" charset="0"/>
              </a:rPr>
              <a:t>Cryomodule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en-US"/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3581400" cy="457200"/>
          </a:xfrm>
        </p:spPr>
        <p:txBody>
          <a:bodyPr/>
          <a:lstStyle/>
          <a:p>
            <a:r>
              <a:rPr lang="en-US" altLang="ja-JP" smtClean="0"/>
              <a:t>ILC-CM SC Quadrupole </a:t>
            </a:r>
            <a:endParaRPr lang="en-US"/>
          </a:p>
        </p:txBody>
      </p:sp>
      <p:grpSp>
        <p:nvGrpSpPr>
          <p:cNvPr id="2" name="Group 24"/>
          <p:cNvGrpSpPr/>
          <p:nvPr/>
        </p:nvGrpSpPr>
        <p:grpSpPr>
          <a:xfrm>
            <a:off x="914400" y="838200"/>
            <a:ext cx="7162800" cy="3048000"/>
            <a:chOff x="838200" y="697548"/>
            <a:chExt cx="7620000" cy="4318952"/>
          </a:xfrm>
        </p:grpSpPr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250" t="5469" r="12500" b="37500"/>
            <a:stretch>
              <a:fillRect/>
            </a:stretch>
          </p:blipFill>
          <p:spPr bwMode="auto">
            <a:xfrm>
              <a:off x="914400" y="914400"/>
              <a:ext cx="7543800" cy="3858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748" name="Text Box 4"/>
            <p:cNvSpPr txBox="1">
              <a:spLocks noChangeArrowheads="1"/>
            </p:cNvSpPr>
            <p:nvPr/>
          </p:nvSpPr>
          <p:spPr bwMode="auto">
            <a:xfrm>
              <a:off x="3352800" y="4038600"/>
              <a:ext cx="2895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 smtClean="0"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Quad and Correctors</a:t>
              </a:r>
              <a:endParaRPr lang="en-US" sz="2000" b="1" dirty="0"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749" name="Line 5"/>
            <p:cNvSpPr>
              <a:spLocks noChangeShapeType="1"/>
            </p:cNvSpPr>
            <p:nvPr/>
          </p:nvSpPr>
          <p:spPr bwMode="auto">
            <a:xfrm flipV="1">
              <a:off x="4267200" y="3886200"/>
              <a:ext cx="52388" cy="290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6172200" y="3810000"/>
              <a:ext cx="889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BPM</a:t>
              </a:r>
            </a:p>
          </p:txBody>
        </p:sp>
        <p:sp>
          <p:nvSpPr>
            <p:cNvPr id="31751" name="Line 7"/>
            <p:cNvSpPr>
              <a:spLocks noChangeShapeType="1"/>
            </p:cNvSpPr>
            <p:nvPr/>
          </p:nvSpPr>
          <p:spPr bwMode="auto">
            <a:xfrm flipV="1">
              <a:off x="7772400" y="3048000"/>
              <a:ext cx="149225" cy="501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1524000" y="4648200"/>
              <a:ext cx="14827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SCRF</a:t>
              </a:r>
            </a:p>
          </p:txBody>
        </p:sp>
        <p:sp>
          <p:nvSpPr>
            <p:cNvPr id="31753" name="Line 9"/>
            <p:cNvSpPr>
              <a:spLocks noChangeShapeType="1"/>
            </p:cNvSpPr>
            <p:nvPr/>
          </p:nvSpPr>
          <p:spPr bwMode="auto">
            <a:xfrm flipH="1" flipV="1">
              <a:off x="1828800" y="4267200"/>
              <a:ext cx="222250" cy="428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Text Box 10"/>
            <p:cNvSpPr txBox="1">
              <a:spLocks noChangeArrowheads="1"/>
            </p:cNvSpPr>
            <p:nvPr/>
          </p:nvSpPr>
          <p:spPr bwMode="auto">
            <a:xfrm>
              <a:off x="838200" y="1239676"/>
              <a:ext cx="1881481" cy="52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300 mm pipe</a:t>
              </a:r>
            </a:p>
          </p:txBody>
        </p:sp>
        <p:sp>
          <p:nvSpPr>
            <p:cNvPr id="31755" name="Line 11"/>
            <p:cNvSpPr>
              <a:spLocks noChangeShapeType="1"/>
            </p:cNvSpPr>
            <p:nvPr/>
          </p:nvSpPr>
          <p:spPr bwMode="auto">
            <a:xfrm>
              <a:off x="1496719" y="1673378"/>
              <a:ext cx="617832" cy="723746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Text Box 12"/>
            <p:cNvSpPr txBox="1">
              <a:spLocks noChangeArrowheads="1"/>
            </p:cNvSpPr>
            <p:nvPr/>
          </p:nvSpPr>
          <p:spPr bwMode="auto">
            <a:xfrm>
              <a:off x="2907830" y="697548"/>
              <a:ext cx="2351852" cy="52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Central support</a:t>
              </a:r>
            </a:p>
          </p:txBody>
        </p:sp>
        <p:sp>
          <p:nvSpPr>
            <p:cNvPr id="31757" name="Line 13"/>
            <p:cNvSpPr>
              <a:spLocks noChangeShapeType="1"/>
            </p:cNvSpPr>
            <p:nvPr/>
          </p:nvSpPr>
          <p:spPr bwMode="auto">
            <a:xfrm>
              <a:off x="4130793" y="1131250"/>
              <a:ext cx="658519" cy="433702"/>
            </a:xfrm>
            <a:prstGeom prst="line">
              <a:avLst/>
            </a:prstGeom>
            <a:noFill/>
            <a:ln w="9525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Text Box 14"/>
            <p:cNvSpPr txBox="1">
              <a:spLocks noChangeArrowheads="1"/>
            </p:cNvSpPr>
            <p:nvPr/>
          </p:nvSpPr>
          <p:spPr bwMode="auto">
            <a:xfrm>
              <a:off x="7315200" y="3581398"/>
              <a:ext cx="1143000" cy="52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Comic Sans MS" pitchFamily="66" charset="0"/>
                  <a:ea typeface="Arial Unicode MS" pitchFamily="34" charset="-128"/>
                  <a:cs typeface="Arial Unicode MS" pitchFamily="34" charset="-128"/>
                </a:rPr>
                <a:t>SCRF</a:t>
              </a:r>
            </a:p>
          </p:txBody>
        </p:sp>
        <p:sp>
          <p:nvSpPr>
            <p:cNvPr id="31759" name="Line 15"/>
            <p:cNvSpPr>
              <a:spLocks noChangeShapeType="1"/>
            </p:cNvSpPr>
            <p:nvPr/>
          </p:nvSpPr>
          <p:spPr bwMode="auto">
            <a:xfrm flipH="1" flipV="1">
              <a:off x="6477000" y="3276600"/>
              <a:ext cx="0" cy="357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381000" y="4114800"/>
            <a:ext cx="4800600" cy="1752600"/>
            <a:chOff x="4191000" y="4724400"/>
            <a:chExt cx="4419600" cy="1557754"/>
          </a:xfrm>
        </p:grpSpPr>
        <p:sp>
          <p:nvSpPr>
            <p:cNvPr id="31760" name="Rectangle 16"/>
            <p:cNvSpPr>
              <a:spLocks noChangeArrowheads="1"/>
            </p:cNvSpPr>
            <p:nvPr/>
          </p:nvSpPr>
          <p:spPr bwMode="auto">
            <a:xfrm>
              <a:off x="4191000" y="4724400"/>
              <a:ext cx="4419600" cy="15240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761" name="Picture 17" descr="Imag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72200" y="4762500"/>
              <a:ext cx="2362200" cy="1450231"/>
            </a:xfrm>
            <a:prstGeom prst="rect">
              <a:avLst/>
            </a:prstGeom>
            <a:noFill/>
          </p:spPr>
        </p:pic>
        <p:pic>
          <p:nvPicPr>
            <p:cNvPr id="31762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67200" y="4800600"/>
              <a:ext cx="1828800" cy="117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3" name="Text Box 19"/>
            <p:cNvSpPr txBox="1">
              <a:spLocks noChangeArrowheads="1"/>
            </p:cNvSpPr>
            <p:nvPr/>
          </p:nvSpPr>
          <p:spPr bwMode="auto">
            <a:xfrm>
              <a:off x="4267200" y="5943600"/>
              <a:ext cx="15240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dirty="0">
                  <a:ea typeface="Arial Unicode MS" pitchFamily="34" charset="-128"/>
                  <a:cs typeface="Arial Unicode MS" pitchFamily="34" charset="-128"/>
                </a:rPr>
                <a:t>TESLA TDR</a:t>
              </a:r>
            </a:p>
          </p:txBody>
        </p:sp>
        <p:sp>
          <p:nvSpPr>
            <p:cNvPr id="31764" name="Text Box 20"/>
            <p:cNvSpPr txBox="1">
              <a:spLocks noChangeArrowheads="1"/>
            </p:cNvSpPr>
            <p:nvPr/>
          </p:nvSpPr>
          <p:spPr bwMode="auto">
            <a:xfrm>
              <a:off x="6705600" y="5334000"/>
              <a:ext cx="685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ea typeface="Arial Unicode MS" pitchFamily="34" charset="-128"/>
                  <a:cs typeface="Arial Unicode MS" pitchFamily="34" charset="-128"/>
                </a:rPr>
                <a:t>ILC </a:t>
              </a:r>
            </a:p>
          </p:txBody>
        </p:sp>
      </p:grp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228600" y="5791200"/>
            <a:ext cx="723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Combined or stand </a:t>
            </a:r>
            <a:r>
              <a:rPr lang="en-US" dirty="0">
                <a:solidFill>
                  <a:srgbClr val="008000"/>
                </a:solidFill>
              </a:rPr>
              <a:t>alone </a:t>
            </a:r>
            <a:r>
              <a:rPr lang="en-US" dirty="0" smtClean="0">
                <a:solidFill>
                  <a:srgbClr val="008000"/>
                </a:solidFill>
              </a:rPr>
              <a:t>correctors (Quad center stability issues) ?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486400" y="4038600"/>
            <a:ext cx="3429000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latin typeface="Comic Sans MS" pitchFamily="66" charset="0"/>
              </a:rPr>
              <a:t>Space available for Quad</a:t>
            </a:r>
          </a:p>
          <a:p>
            <a:pPr algn="ctr"/>
            <a:endParaRPr lang="en-US" sz="800" u="sng" dirty="0" smtClean="0">
              <a:latin typeface="Comic Sans MS" pitchFamily="66" charset="0"/>
            </a:endParaRPr>
          </a:p>
          <a:p>
            <a:pPr marL="109538" indent="-109538">
              <a:lnSpc>
                <a:spcPts val="22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</a:rPr>
              <a:t>Total package: ~1.3m, incl.</a:t>
            </a:r>
            <a:endParaRPr lang="en-US" sz="800" spc="-3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341313" lvl="1" indent="-109538">
              <a:lnSpc>
                <a:spcPts val="2200"/>
              </a:lnSpc>
              <a:buFontTx/>
              <a:buChar char="-"/>
            </a:pP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</a:rPr>
              <a:t> BPM:  ~170 mm</a:t>
            </a:r>
          </a:p>
          <a:p>
            <a:pPr marL="341313" lvl="1" indent="-109538">
              <a:lnSpc>
                <a:spcPts val="2200"/>
              </a:lnSpc>
              <a:buFontTx/>
              <a:buChar char="-"/>
            </a:pP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</a:rPr>
              <a:t> Quad: ~ 660 mm</a:t>
            </a:r>
          </a:p>
          <a:p>
            <a:pPr marL="341313" lvl="1" indent="-109538">
              <a:lnSpc>
                <a:spcPts val="2200"/>
              </a:lnSpc>
              <a:buFontTx/>
              <a:buChar char="-"/>
            </a:pP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</a:rPr>
              <a:t> correctors: 335 mm</a:t>
            </a:r>
          </a:p>
        </p:txBody>
      </p:sp>
    </p:spTree>
    <p:extLst>
      <p:ext uri="{BB962C8B-B14F-4D97-AF65-F5344CB8AC3E}">
        <p14:creationId xmlns:p14="http://schemas.microsoft.com/office/powerpoint/2010/main" val="17030414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86600" cy="4572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Comic Sans MS" pitchFamily="66" charset="0"/>
              </a:rPr>
              <a:t>Number of </a:t>
            </a:r>
            <a:r>
              <a:rPr lang="en-US" sz="3200" dirty="0" smtClean="0">
                <a:latin typeface="Comic Sans MS" pitchFamily="66" charset="0"/>
              </a:rPr>
              <a:t>SC quads (RDR and SB2009)</a:t>
            </a:r>
            <a:endParaRPr lang="en-US" sz="3200" dirty="0">
              <a:latin typeface="Comic Sans MS" pitchFamily="66" charset="0"/>
            </a:endParaRPr>
          </a:p>
        </p:txBody>
      </p:sp>
      <p:graphicFrame>
        <p:nvGraphicFramePr>
          <p:cNvPr id="29727" name="Group 31"/>
          <p:cNvGraphicFramePr>
            <a:graphicFrameLocks noGrp="1"/>
          </p:cNvGraphicFramePr>
          <p:nvPr>
            <p:ph type="tbl" idx="1"/>
          </p:nvPr>
        </p:nvGraphicFramePr>
        <p:xfrm>
          <a:off x="1981200" y="2133600"/>
          <a:ext cx="5583238" cy="1889760"/>
        </p:xfrm>
        <a:graphic>
          <a:graphicData uri="http://schemas.openxmlformats.org/drawingml/2006/table">
            <a:tbl>
              <a:tblPr/>
              <a:tblGrid>
                <a:gridCol w="3276600"/>
                <a:gridCol w="1219200"/>
                <a:gridCol w="1087438"/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Main  </a:t>
                      </a:r>
                      <a:r>
                        <a:rPr kumimoji="0" lang="fr-F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linac</a:t>
                      </a: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(15-250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GeV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</a:p>
                  </a:txBody>
                  <a:tcPr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# CM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048C"/>
                        </a:solidFill>
                        <a:effectLst/>
                        <a:latin typeface="Rockwell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# Quad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048C"/>
                        </a:solidFill>
                        <a:effectLst/>
                        <a:latin typeface="Rockwell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Electron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Linac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*</a:t>
                      </a:r>
                    </a:p>
                  </a:txBody>
                  <a:tcPr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846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282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Rockwell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Positron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Linac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Rockwell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834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278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Overhead (3.5%)</a:t>
                      </a:r>
                    </a:p>
                  </a:txBody>
                  <a:tcPr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30+30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10+10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Total</a:t>
                      </a:r>
                    </a:p>
                  </a:txBody>
                  <a:tcPr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1680+60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560+20</a:t>
                      </a:r>
                    </a:p>
                  </a:txBody>
                  <a:tcPr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en-US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en-US"/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685800" y="4953000"/>
            <a:ext cx="81108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7013" indent="-227013">
              <a:buFont typeface="Arial" pitchFamily="34" charset="0"/>
              <a:buChar char="•"/>
            </a:pPr>
            <a:r>
              <a:rPr lang="en-GB" altLang="ja-JP" sz="2000" dirty="0" smtClean="0">
                <a:solidFill>
                  <a:srgbClr val="002060"/>
                </a:solidFill>
                <a:ea typeface="ＭＳ Ｐゴシック" charset="-128"/>
              </a:rPr>
              <a:t>Proposed changes in SB2009 lattice:</a:t>
            </a:r>
          </a:p>
          <a:p>
            <a:pPr marL="684213" lvl="1" indent="-227013">
              <a:buFont typeface="Arial" pitchFamily="34" charset="0"/>
              <a:buChar char="•"/>
            </a:pPr>
            <a:r>
              <a:rPr lang="en-GB" altLang="ja-JP" sz="2000" dirty="0" smtClean="0">
                <a:solidFill>
                  <a:srgbClr val="002060"/>
                </a:solidFill>
                <a:ea typeface="ＭＳ Ｐゴシック" charset="-128"/>
              </a:rPr>
              <a:t>Single stage compressor: 6 CM’s (quad in each)</a:t>
            </a:r>
          </a:p>
          <a:p>
            <a:pPr marL="684213" lvl="1" indent="-227013">
              <a:buFont typeface="Arial" pitchFamily="34" charset="0"/>
              <a:buChar char="•"/>
            </a:pPr>
            <a:r>
              <a:rPr lang="en-GB" altLang="ja-JP" sz="2000" dirty="0" smtClean="0">
                <a:solidFill>
                  <a:srgbClr val="002060"/>
                </a:solidFill>
                <a:ea typeface="ＭＳ Ｐゴシック" charset="-128"/>
              </a:rPr>
              <a:t>Post-acceleration 5 </a:t>
            </a:r>
            <a:r>
              <a:rPr lang="en-GB" altLang="ja-JP" sz="2000" dirty="0" smtClean="0">
                <a:solidFill>
                  <a:srgbClr val="002060"/>
                </a:solidFill>
                <a:ea typeface="ＭＳ Ｐゴシック" charset="-128"/>
                <a:sym typeface="Wingdings" pitchFamily="2" charset="2"/>
              </a:rPr>
              <a:t> 15 </a:t>
            </a:r>
            <a:r>
              <a:rPr lang="en-GB" altLang="ja-JP" sz="2000" dirty="0" err="1" smtClean="0">
                <a:solidFill>
                  <a:srgbClr val="002060"/>
                </a:solidFill>
                <a:ea typeface="ＭＳ Ｐゴシック" charset="-128"/>
                <a:sym typeface="Wingdings" pitchFamily="2" charset="2"/>
              </a:rPr>
              <a:t>GeV</a:t>
            </a:r>
            <a:r>
              <a:rPr lang="en-GB" altLang="ja-JP" sz="2000" dirty="0" smtClean="0">
                <a:solidFill>
                  <a:srgbClr val="002060"/>
                </a:solidFill>
                <a:ea typeface="ＭＳ Ｐゴシック" charset="-128"/>
              </a:rPr>
              <a:t>  is part of ML</a:t>
            </a:r>
          </a:p>
          <a:p>
            <a:pPr marL="684213" lvl="1" indent="-227013">
              <a:buFont typeface="Arial" pitchFamily="34" charset="0"/>
              <a:buChar char="•"/>
            </a:pPr>
            <a:r>
              <a:rPr lang="en-GB" altLang="ja-JP" sz="2000" dirty="0" smtClean="0">
                <a:solidFill>
                  <a:srgbClr val="002060"/>
                </a:solidFill>
                <a:ea typeface="ＭＳ Ｐゴシック" charset="-128"/>
              </a:rPr>
              <a:t>Total number of CM’s is reduced by 3, but # quads increases +1</a:t>
            </a:r>
            <a:endParaRPr lang="en-GB" altLang="ja-JP" sz="2000" dirty="0">
              <a:solidFill>
                <a:srgbClr val="002060"/>
              </a:solidFill>
              <a:ea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038600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altLang="ja-JP" sz="1600" dirty="0" smtClean="0">
                <a:solidFill>
                  <a:srgbClr val="17048C"/>
                </a:solidFill>
                <a:ea typeface="ＭＳ Ｐゴシック" charset="-128"/>
              </a:rPr>
              <a:t>*  Incl. 12 CMs to recover 3.23 </a:t>
            </a:r>
            <a:r>
              <a:rPr lang="en-GB" altLang="ja-JP" sz="1600" dirty="0" err="1" smtClean="0">
                <a:solidFill>
                  <a:srgbClr val="17048C"/>
                </a:solidFill>
                <a:ea typeface="ＭＳ Ｐゴシック" charset="-128"/>
              </a:rPr>
              <a:t>GeV</a:t>
            </a:r>
            <a:r>
              <a:rPr lang="en-GB" altLang="ja-JP" sz="1600" dirty="0" smtClean="0">
                <a:solidFill>
                  <a:srgbClr val="17048C"/>
                </a:solidFill>
                <a:ea typeface="ＭＳ Ｐゴシック" charset="-128"/>
              </a:rPr>
              <a:t> energy losses in </a:t>
            </a:r>
            <a:r>
              <a:rPr lang="en-GB" altLang="ja-JP" sz="1600" dirty="0" err="1" smtClean="0">
                <a:solidFill>
                  <a:srgbClr val="17048C"/>
                </a:solidFill>
                <a:ea typeface="ＭＳ Ｐゴシック" charset="-128"/>
              </a:rPr>
              <a:t>undulator</a:t>
            </a:r>
            <a:endParaRPr lang="en-GB" altLang="ja-JP" sz="1600" dirty="0" smtClean="0">
              <a:solidFill>
                <a:srgbClr val="17048C"/>
              </a:solidFill>
              <a:ea typeface="ＭＳ Ｐゴシック" charset="-128"/>
            </a:endParaRPr>
          </a:p>
          <a:p>
            <a:pPr lvl="0"/>
            <a:r>
              <a:rPr lang="en-GB" altLang="ja-JP" sz="1600" dirty="0" smtClean="0">
                <a:solidFill>
                  <a:srgbClr val="17048C"/>
                </a:solidFill>
                <a:ea typeface="ＭＳ Ｐゴシック" charset="-128"/>
              </a:rPr>
              <a:t>Note: each quad is combined with vertical corrector, every second quad  has also horizontal corrector</a:t>
            </a:r>
          </a:p>
        </p:txBody>
      </p:sp>
      <p:graphicFrame>
        <p:nvGraphicFramePr>
          <p:cNvPr id="9" name="Group 31"/>
          <p:cNvGraphicFramePr>
            <a:graphicFrameLocks/>
          </p:cNvGraphicFramePr>
          <p:nvPr/>
        </p:nvGraphicFramePr>
        <p:xfrm>
          <a:off x="1981200" y="914400"/>
          <a:ext cx="5562599" cy="1133856"/>
        </p:xfrm>
        <a:graphic>
          <a:graphicData uri="http://schemas.openxmlformats.org/drawingml/2006/table">
            <a:tbl>
              <a:tblPr/>
              <a:tblGrid>
                <a:gridCol w="3322108"/>
                <a:gridCol w="1173692"/>
                <a:gridCol w="1066799"/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RTML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(5-15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GeV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)</a:t>
                      </a:r>
                    </a:p>
                  </a:txBody>
                  <a:tcPr marL="45720"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# CM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048C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5720"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7048C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# Quad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048C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5720"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/e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+ 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Bunch compressor</a:t>
                      </a:r>
                    </a:p>
                  </a:txBody>
                  <a:tcPr marL="45720"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45 / 45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marL="45720"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17/17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3346C"/>
                        </a:solidFill>
                        <a:effectLst/>
                        <a:latin typeface="Rockwell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45720"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 Total</a:t>
                      </a:r>
                    </a:p>
                  </a:txBody>
                  <a:tcPr marL="45720" marR="45720" marT="36576" marB="3657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3346C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90</a:t>
                      </a:r>
                    </a:p>
                  </a:txBody>
                  <a:tcPr marL="45720"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Rockwell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34</a:t>
                      </a:r>
                    </a:p>
                  </a:txBody>
                  <a:tcPr marL="45720" marR="45720" marT="36576" marB="3657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438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en-US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46" y="0"/>
            <a:ext cx="9158246" cy="609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010400" y="6019800"/>
            <a:ext cx="1772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J.Tompkins</a:t>
            </a:r>
            <a:r>
              <a:rPr lang="en-US" sz="1400" i="1" dirty="0" smtClean="0"/>
              <a:t>, PAC’07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2560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4000" dirty="0" err="1">
                <a:latin typeface="Palatino" charset="0"/>
                <a:ea typeface="Osaka" charset="0"/>
                <a:cs typeface="Osaka" charset="0"/>
              </a:rPr>
              <a:t>Quadrupole</a:t>
            </a:r>
            <a:r>
              <a:rPr lang="en-US" altLang="ja-JP" sz="4000" dirty="0">
                <a:latin typeface="Palatino" charset="0"/>
                <a:ea typeface="Osaka" charset="0"/>
                <a:cs typeface="Osaka" charset="0"/>
              </a:rPr>
              <a:t> R&amp;D Work at </a:t>
            </a:r>
            <a:br>
              <a:rPr lang="en-US" altLang="ja-JP" sz="4000" dirty="0">
                <a:latin typeface="Palatino" charset="0"/>
                <a:ea typeface="Osaka" charset="0"/>
                <a:cs typeface="Osaka" charset="0"/>
              </a:rPr>
            </a:br>
            <a:r>
              <a:rPr lang="en-US" altLang="ja-JP" sz="4000" dirty="0" err="1" smtClean="0">
                <a:latin typeface="Palatino" charset="0"/>
                <a:ea typeface="Osaka" charset="0"/>
                <a:cs typeface="Osaka" charset="0"/>
              </a:rPr>
              <a:t>Fermilab</a:t>
            </a:r>
            <a:endParaRPr lang="ja-JP" altLang="en-US" sz="4000" dirty="0">
              <a:latin typeface="Palatino" charset="0"/>
              <a:ea typeface="Osaka" charset="0"/>
              <a:cs typeface="Osaka" charset="0"/>
            </a:endParaRP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3657600" y="4267200"/>
            <a:ext cx="5486400" cy="21336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altLang="ja-JP" sz="2400" b="1" dirty="0" err="1" smtClean="0">
                <a:ln>
                  <a:solidFill>
                    <a:srgbClr val="FFFF00"/>
                  </a:solidFill>
                </a:ln>
              </a:rPr>
              <a:t>Fermilab</a:t>
            </a:r>
            <a:r>
              <a:rPr lang="en-US" altLang="ja-JP" sz="2400" b="1" dirty="0" smtClean="0">
                <a:ln>
                  <a:solidFill>
                    <a:srgbClr val="FFFF00"/>
                  </a:solidFill>
                </a:ln>
              </a:rPr>
              <a:t>: V. </a:t>
            </a:r>
            <a:r>
              <a:rPr lang="en-US" altLang="ja-JP" sz="2400" b="1" dirty="0" err="1" smtClean="0">
                <a:ln>
                  <a:solidFill>
                    <a:srgbClr val="FFFF00"/>
                  </a:solidFill>
                </a:ln>
              </a:rPr>
              <a:t>Kashikhin</a:t>
            </a:r>
            <a:r>
              <a:rPr lang="en-US" altLang="ja-JP" sz="2400" b="1" dirty="0" smtClean="0">
                <a:ln>
                  <a:solidFill>
                    <a:srgbClr val="FFFF00"/>
                  </a:solidFill>
                </a:ln>
              </a:rPr>
              <a:t> et al., 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altLang="ja-JP" sz="1800" dirty="0" smtClean="0"/>
              <a:t>Test results of superconducting </a:t>
            </a:r>
            <a:r>
              <a:rPr lang="en-US" altLang="ja-JP" sz="1800" dirty="0" err="1" smtClean="0"/>
              <a:t>quadrupole</a:t>
            </a:r>
            <a:r>
              <a:rPr lang="en-US" altLang="ja-JP" sz="1800" dirty="0" smtClean="0"/>
              <a:t> model for linear colliders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altLang="ja-JP" sz="1800" b="1" dirty="0" smtClean="0">
                <a:solidFill>
                  <a:srgbClr val="66CCFF"/>
                </a:solidFill>
              </a:rPr>
              <a:t>This conference, 4LPA01</a:t>
            </a:r>
            <a:r>
              <a:rPr lang="en-US" altLang="ja-JP" sz="1800" b="1" dirty="0" smtClean="0"/>
              <a:t>, </a:t>
            </a:r>
          </a:p>
          <a:p>
            <a:pPr eaLnBrk="1" hangingPunct="1">
              <a:buFont typeface="Wingdings" charset="2"/>
              <a:buChar char="n"/>
              <a:defRPr/>
            </a:pPr>
            <a:endParaRPr lang="en-US" altLang="ja-JP" sz="2000" b="1" dirty="0" smtClean="0">
              <a:solidFill>
                <a:srgbClr val="FFFF66"/>
              </a:solidFill>
            </a:endParaRPr>
          </a:p>
          <a:p>
            <a:pPr eaLnBrk="1" hangingPunct="1">
              <a:buFont typeface="Wingdings" charset="2"/>
              <a:buChar char="n"/>
              <a:defRPr/>
            </a:pPr>
            <a:r>
              <a:rPr lang="en-US" altLang="ja-JP" sz="2400" b="1" dirty="0" smtClean="0">
                <a:solidFill>
                  <a:srgbClr val="FFFF66"/>
                </a:solidFill>
              </a:rPr>
              <a:t>SLAC/CIEMAT: C. </a:t>
            </a:r>
            <a:r>
              <a:rPr lang="en-US" altLang="ja-JP" sz="2400" b="1" dirty="0" err="1" smtClean="0">
                <a:solidFill>
                  <a:srgbClr val="FFFF66"/>
                </a:solidFill>
              </a:rPr>
              <a:t>Adolphsen</a:t>
            </a:r>
            <a:r>
              <a:rPr lang="en-US" altLang="ja-JP" sz="2400" b="1" dirty="0" smtClean="0">
                <a:solidFill>
                  <a:srgbClr val="FFFF66"/>
                </a:solidFill>
              </a:rPr>
              <a:t> et al</a:t>
            </a:r>
          </a:p>
          <a:p>
            <a:pPr lvl="1" eaLnBrk="1" hangingPunct="1">
              <a:buFont typeface="Wingdings" charset="2"/>
              <a:buChar char="n"/>
              <a:defRPr/>
            </a:pPr>
            <a:endParaRPr lang="en-US" altLang="ja-JP" sz="1600" dirty="0" smtClean="0"/>
          </a:p>
          <a:p>
            <a:pPr lvl="1" eaLnBrk="1" hangingPunct="1">
              <a:buFont typeface="Wingdings" charset="2"/>
              <a:buChar char="n"/>
              <a:defRPr/>
            </a:pPr>
            <a:endParaRPr lang="ja-JP" altLang="en-US" sz="1600" dirty="0"/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1219200" y="1905000"/>
          <a:ext cx="2819400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文書" r:id="rId3" imgW="3149600" imgH="2387600" progId="Word.Document.12">
                  <p:link updateAutomatic="1"/>
                </p:oleObj>
              </mc:Choice>
              <mc:Fallback>
                <p:oleObj name="文書" r:id="rId3" imgW="3149600" imgH="2387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2819400" cy="213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4495800" y="1905000"/>
          <a:ext cx="2971800" cy="213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文書" r:id="rId5" imgW="3111500" imgH="2235200" progId="Word.Document.8">
                  <p:link updateAutomatic="1"/>
                </p:oleObj>
              </mc:Choice>
              <mc:Fallback>
                <p:oleObj name="文書" r:id="rId5" imgW="3111500" imgH="2235200" progId="Word.Documen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905000"/>
                        <a:ext cx="2971800" cy="213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3975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648200"/>
            <a:ext cx="33528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6" name="Line 4"/>
          <p:cNvSpPr>
            <a:spLocks noChangeShapeType="1"/>
          </p:cNvSpPr>
          <p:nvPr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5715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261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4000" dirty="0" err="1">
                <a:latin typeface="Palatino" charset="0"/>
                <a:ea typeface="Osaka" charset="0"/>
                <a:cs typeface="Osaka" charset="0"/>
              </a:rPr>
              <a:t>Quadrupole</a:t>
            </a:r>
            <a:r>
              <a:rPr lang="en-US" altLang="ja-JP" sz="4000" dirty="0">
                <a:latin typeface="Palatino" charset="0"/>
                <a:ea typeface="Osaka" charset="0"/>
                <a:cs typeface="Osaka" charset="0"/>
              </a:rPr>
              <a:t> R&amp;D Work at </a:t>
            </a:r>
            <a:br>
              <a:rPr lang="en-US" altLang="ja-JP" sz="4000" dirty="0">
                <a:latin typeface="Palatino" charset="0"/>
                <a:ea typeface="Osaka" charset="0"/>
                <a:cs typeface="Osaka" charset="0"/>
              </a:rPr>
            </a:br>
            <a:r>
              <a:rPr lang="en-US" altLang="ja-JP" sz="4000" dirty="0" err="1" smtClean="0">
                <a:latin typeface="Palatino" charset="0"/>
                <a:ea typeface="Osaka" charset="0"/>
                <a:cs typeface="Osaka" charset="0"/>
              </a:rPr>
              <a:t>Fermilab</a:t>
            </a:r>
            <a:endParaRPr lang="ja-JP" altLang="en-US" sz="4000" dirty="0">
              <a:latin typeface="Palatino" charset="0"/>
              <a:ea typeface="Osaka" charset="0"/>
              <a:cs typeface="Osaka" charset="0"/>
            </a:endParaRP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2"/>
          </p:nvPr>
        </p:nvSpPr>
        <p:spPr>
          <a:xfrm>
            <a:off x="1981200" y="4232275"/>
            <a:ext cx="5486400" cy="2133600"/>
          </a:xfrm>
        </p:spPr>
        <p:txBody>
          <a:bodyPr>
            <a:normAutofit/>
          </a:bodyPr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altLang="ja-JP" sz="2400" b="1" dirty="0" err="1" smtClean="0">
                <a:ln>
                  <a:solidFill>
                    <a:srgbClr val="FFFF00"/>
                  </a:solidFill>
                </a:ln>
                <a:solidFill>
                  <a:srgbClr val="3366FF"/>
                </a:solidFill>
              </a:rPr>
              <a:t>Fermilab</a:t>
            </a:r>
            <a:r>
              <a:rPr lang="en-US" altLang="ja-JP" sz="2400" b="1" dirty="0" smtClean="0">
                <a:ln>
                  <a:solidFill>
                    <a:srgbClr val="FFFF00"/>
                  </a:solidFill>
                </a:ln>
                <a:solidFill>
                  <a:srgbClr val="3366FF"/>
                </a:solidFill>
              </a:rPr>
              <a:t>: V. </a:t>
            </a:r>
            <a:r>
              <a:rPr lang="en-US" altLang="ja-JP" sz="2400" b="1" dirty="0" err="1" smtClean="0">
                <a:ln>
                  <a:solidFill>
                    <a:srgbClr val="FFFF00"/>
                  </a:solidFill>
                </a:ln>
                <a:solidFill>
                  <a:srgbClr val="3366FF"/>
                </a:solidFill>
              </a:rPr>
              <a:t>Kashikhin</a:t>
            </a:r>
            <a:r>
              <a:rPr lang="en-US" altLang="ja-JP" sz="2400" b="1" dirty="0" smtClean="0">
                <a:ln>
                  <a:solidFill>
                    <a:srgbClr val="FFFF00"/>
                  </a:solidFill>
                </a:ln>
                <a:solidFill>
                  <a:srgbClr val="3366FF"/>
                </a:solidFill>
              </a:rPr>
              <a:t> et al., 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altLang="ja-JP" sz="1800" dirty="0" smtClean="0">
                <a:solidFill>
                  <a:srgbClr val="3366FF"/>
                </a:solidFill>
              </a:rPr>
              <a:t>Test results of superconducting </a:t>
            </a:r>
            <a:r>
              <a:rPr lang="en-US" altLang="ja-JP" sz="1800" dirty="0" err="1" smtClean="0">
                <a:solidFill>
                  <a:srgbClr val="3366FF"/>
                </a:solidFill>
              </a:rPr>
              <a:t>quadrupole</a:t>
            </a:r>
            <a:r>
              <a:rPr lang="en-US" altLang="ja-JP" sz="1800" dirty="0" smtClean="0">
                <a:solidFill>
                  <a:srgbClr val="3366FF"/>
                </a:solidFill>
              </a:rPr>
              <a:t> model for linear colliders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altLang="ja-JP" sz="1800" b="1" dirty="0" smtClean="0">
                <a:solidFill>
                  <a:srgbClr val="3366FF"/>
                </a:solidFill>
              </a:rPr>
              <a:t>This conference, 4LPA01, </a:t>
            </a:r>
          </a:p>
          <a:p>
            <a:pPr marL="457200" lvl="1" indent="0" eaLnBrk="1" hangingPunct="1">
              <a:buNone/>
              <a:defRPr/>
            </a:pPr>
            <a:endParaRPr lang="en-US" altLang="ja-JP" sz="1600" dirty="0" smtClean="0">
              <a:solidFill>
                <a:srgbClr val="3366FF"/>
              </a:solidFill>
            </a:endParaRPr>
          </a:p>
          <a:p>
            <a:pPr lvl="1" eaLnBrk="1" hangingPunct="1">
              <a:buFont typeface="Wingdings" charset="2"/>
              <a:buChar char="n"/>
              <a:defRPr/>
            </a:pPr>
            <a:endParaRPr lang="ja-JP" altLang="en-US" sz="1600" dirty="0">
              <a:solidFill>
                <a:srgbClr val="3366FF"/>
              </a:solidFill>
            </a:endParaRPr>
          </a:p>
        </p:txBody>
      </p:sp>
      <p:graphicFrame>
        <p:nvGraphicFramePr>
          <p:cNvPr id="83970" name="Object 2"/>
          <p:cNvGraphicFramePr>
            <a:graphicFrameLocks noChangeAspect="1"/>
          </p:cNvGraphicFramePr>
          <p:nvPr/>
        </p:nvGraphicFramePr>
        <p:xfrm>
          <a:off x="1219200" y="1905000"/>
          <a:ext cx="2819400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文書" r:id="rId3" imgW="3149600" imgH="2387600" progId="Word.Document.12">
                  <p:link updateAutomatic="1"/>
                </p:oleObj>
              </mc:Choice>
              <mc:Fallback>
                <p:oleObj name="文書" r:id="rId3" imgW="3149600" imgH="2387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2819400" cy="213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1" name="Object 3"/>
          <p:cNvGraphicFramePr>
            <a:graphicFrameLocks noChangeAspect="1"/>
          </p:cNvGraphicFramePr>
          <p:nvPr/>
        </p:nvGraphicFramePr>
        <p:xfrm>
          <a:off x="4495800" y="1905000"/>
          <a:ext cx="2971800" cy="213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文書" r:id="rId5" imgW="3111500" imgH="2235200" progId="Word.Document.8">
                  <p:link updateAutomatic="1"/>
                </p:oleObj>
              </mc:Choice>
              <mc:Fallback>
                <p:oleObj name="文書" r:id="rId5" imgW="3111500" imgH="2235200" progId="Word.Documen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905000"/>
                        <a:ext cx="2971800" cy="213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6" name="Line 4"/>
          <p:cNvSpPr>
            <a:spLocks noChangeShapeType="1"/>
          </p:cNvSpPr>
          <p:nvPr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5715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7371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Concerns and Actions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Beam handling </a:t>
            </a:r>
            <a:r>
              <a:rPr kumimoji="1" lang="en-US" altLang="ja-JP" dirty="0" smtClean="0"/>
              <a:t>capacity after energy upgrade</a:t>
            </a:r>
          </a:p>
          <a:p>
            <a:pPr lvl="1"/>
            <a:r>
              <a:rPr lang="en-US" altLang="ja-JP" dirty="0" smtClean="0"/>
              <a:t>Change beam dynamics </a:t>
            </a:r>
            <a:r>
              <a:rPr kumimoji="1" lang="en-US" altLang="ja-JP" dirty="0" smtClean="0"/>
              <a:t> </a:t>
            </a:r>
            <a:endParaRPr lang="en-US" altLang="ja-JP" dirty="0"/>
          </a:p>
          <a:p>
            <a:r>
              <a:rPr lang="en-US" altLang="ja-JP" dirty="0" smtClean="0"/>
              <a:t>Field instability in lowest energy (&lt; 10 %) operation</a:t>
            </a:r>
          </a:p>
          <a:p>
            <a:pPr lvl="1"/>
            <a:r>
              <a:rPr kumimoji="1" lang="en-US" altLang="ja-JP" dirty="0" smtClean="0"/>
              <a:t>Provide a shorter magnet  design with separation of dipole from </a:t>
            </a:r>
            <a:r>
              <a:rPr kumimoji="1" lang="en-US" altLang="ja-JP" dirty="0" err="1" smtClean="0"/>
              <a:t>quadrupole</a:t>
            </a:r>
            <a:r>
              <a:rPr kumimoji="1" lang="en-US" altLang="ja-JP" dirty="0" smtClean="0"/>
              <a:t>, </a:t>
            </a:r>
          </a:p>
          <a:p>
            <a:r>
              <a:rPr kumimoji="1" lang="en-US" altLang="ja-JP" dirty="0" smtClean="0"/>
              <a:t> Stability of axis and </a:t>
            </a:r>
            <a:r>
              <a:rPr lang="en-US" altLang="ja-JP" dirty="0" smtClean="0"/>
              <a:t>Ramping property </a:t>
            </a:r>
          </a:p>
          <a:p>
            <a:pPr lvl="1"/>
            <a:r>
              <a:rPr kumimoji="1" lang="en-US" altLang="ja-JP" dirty="0" smtClean="0"/>
              <a:t>To be </a:t>
            </a:r>
            <a:r>
              <a:rPr kumimoji="1" lang="en-US" altLang="ja-JP" dirty="0" err="1" smtClean="0"/>
              <a:t>confirmd</a:t>
            </a:r>
            <a:r>
              <a:rPr kumimoji="1" lang="en-US" altLang="ja-JP" dirty="0" smtClean="0"/>
              <a:t> by </a:t>
            </a:r>
            <a:r>
              <a:rPr kumimoji="1" lang="en-US" altLang="ja-JP" dirty="0" err="1" smtClean="0"/>
              <a:t>condcution</a:t>
            </a:r>
            <a:r>
              <a:rPr kumimoji="1" lang="en-US" altLang="ja-JP" dirty="0" smtClean="0"/>
              <a:t> cooling test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540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71472" y="953232"/>
            <a:ext cx="7772400" cy="655633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Requirements to SC Quad. And Dipole</a:t>
            </a:r>
            <a:endParaRPr lang="ja-JP" altLang="en-US" sz="3600" dirty="0"/>
          </a:p>
        </p:txBody>
      </p:sp>
      <p:sp>
        <p:nvSpPr>
          <p:cNvPr id="10" name="サブタイトル 9"/>
          <p:cNvSpPr>
            <a:spLocks noGrp="1"/>
          </p:cNvSpPr>
          <p:nvPr>
            <p:ph type="subTitle" idx="1"/>
          </p:nvPr>
        </p:nvSpPr>
        <p:spPr>
          <a:xfrm>
            <a:off x="1071538" y="1966654"/>
            <a:ext cx="6400800" cy="62097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Provided by </a:t>
            </a:r>
            <a:r>
              <a:rPr kumimoji="1" lang="en-US" altLang="ja-JP" dirty="0" smtClean="0"/>
              <a:t>K. </a:t>
            </a:r>
            <a:r>
              <a:rPr kumimoji="1" lang="en-US" altLang="ja-JP" dirty="0" err="1" smtClean="0"/>
              <a:t>Yokoya</a:t>
            </a:r>
            <a:r>
              <a:rPr kumimoji="1" lang="en-US" altLang="ja-JP" dirty="0" smtClean="0"/>
              <a:t> and K. Kubo </a:t>
            </a:r>
            <a:endParaRPr kumimoji="1" lang="en-US" altLang="ja-JP" dirty="0" smtClean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type="pic" idx="4294967295"/>
            <p:extLst>
              <p:ext uri="{D42A27DB-BD31-4B8C-83A1-F6EECF244321}">
                <p14:modId xmlns:p14="http://schemas.microsoft.com/office/powerpoint/2010/main" val="3780991721"/>
              </p:ext>
            </p:extLst>
          </p:nvPr>
        </p:nvGraphicFramePr>
        <p:xfrm>
          <a:off x="682601" y="2762252"/>
          <a:ext cx="7200895" cy="3200400"/>
        </p:xfrm>
        <a:graphic>
          <a:graphicData uri="http://schemas.openxmlformats.org/drawingml/2006/table">
            <a:tbl>
              <a:tblPr firstRow="1">
                <a:tableStyleId>{BDBED569-4797-4DF1-A0F4-6AAB3CD982D8}</a:tableStyleId>
              </a:tblPr>
              <a:tblGrid>
                <a:gridCol w="1420585"/>
                <a:gridCol w="1420585"/>
                <a:gridCol w="1420585"/>
                <a:gridCol w="1175656"/>
                <a:gridCol w="1763484"/>
              </a:tblGrid>
              <a:tr h="776289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Nominal length</a:t>
                      </a:r>
                      <a:endParaRPr kumimoji="1" lang="ja-JP" altLang="en-US" sz="2400" dirty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Nominal field (G.)</a:t>
                      </a:r>
                      <a:endParaRPr kumimoji="1" lang="ja-JP" altLang="en-US" sz="2400" dirty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Static</a:t>
                      </a:r>
                      <a:r>
                        <a:rPr kumimoji="1" lang="en-US" altLang="ja-JP" sz="2400" baseline="0" dirty="0" smtClean="0"/>
                        <a:t> Field in max.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Ramping</a:t>
                      </a:r>
                      <a:r>
                        <a:rPr kumimoji="1" lang="en-US" altLang="ja-JP" sz="2400" baseline="0" dirty="0" smtClean="0"/>
                        <a:t> </a:t>
                      </a:r>
                      <a:endParaRPr kumimoji="1" lang="ja-JP" altLang="en-US" sz="2400" dirty="0" smtClean="0"/>
                    </a:p>
                    <a:p>
                      <a:endParaRPr kumimoji="1" lang="ja-JP" altLang="en-US" sz="2400" dirty="0"/>
                    </a:p>
                  </a:txBody>
                  <a:tcPr marL="68849" marR="68849"/>
                </a:tc>
              </a:tr>
              <a:tr h="7762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Quad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~ 0.6 m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50 T/m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30 T/m*m</a:t>
                      </a:r>
                      <a:endParaRPr kumimoji="1" lang="ja-JP" altLang="en-US" sz="2400" dirty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0.01 T/m*m/sec </a:t>
                      </a:r>
                    </a:p>
                    <a:p>
                      <a:r>
                        <a:rPr kumimoji="1" lang="en-US" altLang="ja-JP" sz="2400" dirty="0" smtClean="0"/>
                        <a:t>(0.03% /sec)</a:t>
                      </a:r>
                      <a:endParaRPr kumimoji="1" lang="ja-JP" altLang="en-US" sz="2400" dirty="0"/>
                    </a:p>
                  </a:txBody>
                  <a:tcPr marL="68849" marR="68849"/>
                </a:tc>
              </a:tr>
              <a:tr h="7762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Dipole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~ 0.6 m 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0.1 T</a:t>
                      </a:r>
                      <a:endParaRPr kumimoji="1" lang="ja-JP" altLang="en-US" sz="2400" dirty="0" smtClean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0.05 T*m</a:t>
                      </a:r>
                      <a:endParaRPr kumimoji="1" lang="ja-JP" altLang="en-US" sz="2400" dirty="0"/>
                    </a:p>
                  </a:txBody>
                  <a:tcPr marL="68849" marR="688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3E-4 Tm/sec</a:t>
                      </a:r>
                      <a:r>
                        <a:rPr kumimoji="1" lang="ja-JP" altLang="en-US" sz="2400" baseline="0" dirty="0" smtClean="0"/>
                        <a:t> </a:t>
                      </a:r>
                      <a:endParaRPr kumimoji="1" lang="en-US" altLang="ja-JP" sz="2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 smtClean="0"/>
                        <a:t>(</a:t>
                      </a:r>
                      <a:r>
                        <a:rPr kumimoji="1" lang="en-US" altLang="ja-JP" sz="2400" dirty="0" smtClean="0"/>
                        <a:t>0.6 % /sec)</a:t>
                      </a:r>
                      <a:endParaRPr kumimoji="1" lang="ja-JP" altLang="en-US" sz="2400" dirty="0"/>
                    </a:p>
                  </a:txBody>
                  <a:tcPr marL="68849" marR="68849"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666875" y="6149459"/>
            <a:ext cx="466955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Model Magnet Design: 120 % to nominal design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423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2800" dirty="0" err="1" smtClean="0"/>
              <a:t>Quadrupole</a:t>
            </a:r>
            <a:r>
              <a:rPr lang="en-US" sz="2800" dirty="0" smtClean="0"/>
              <a:t> Specification &amp; Superconductor</a:t>
            </a:r>
          </a:p>
        </p:txBody>
      </p:sp>
      <p:graphicFrame>
        <p:nvGraphicFramePr>
          <p:cNvPr id="6" name="Group 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2166013"/>
              </p:ext>
            </p:extLst>
          </p:nvPr>
        </p:nvGraphicFramePr>
        <p:xfrm>
          <a:off x="5410200" y="780749"/>
          <a:ext cx="3657600" cy="4289726"/>
        </p:xfrm>
        <a:graphic>
          <a:graphicData uri="http://schemas.openxmlformats.org/drawingml/2006/table">
            <a:tbl>
              <a:tblPr/>
              <a:tblGrid>
                <a:gridCol w="2743200"/>
                <a:gridCol w="914400"/>
              </a:tblGrid>
              <a:tr h="6102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NbTi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wire diameter,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Number of filaments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7242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Filament diameter, 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3.7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Copper : Superconductor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Insulated wire diameter,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Insulation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Formvar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Twist pitch,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RRR of copper matrix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6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Critical current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Ic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@ 4.2K, at 5T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204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Group 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124032"/>
              </p:ext>
            </p:extLst>
          </p:nvPr>
        </p:nvGraphicFramePr>
        <p:xfrm>
          <a:off x="152400" y="822325"/>
          <a:ext cx="5105400" cy="4267200"/>
        </p:xfrm>
        <a:graphic>
          <a:graphicData uri="http://schemas.openxmlformats.org/drawingml/2006/table">
            <a:tbl>
              <a:tblPr/>
              <a:tblGrid>
                <a:gridCol w="4343400"/>
                <a:gridCol w="762000"/>
              </a:tblGrid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Integrated gradient, 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Aperture,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Effective length,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666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Peak gradient, T/m                                                         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Peak current, 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Field non-linearity at 5 mm radius, %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Quadrupole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 strength adjustment for BBA,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Magnetic center stability at BBA, 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Liquid Helium temperature,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Quantity required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560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630" y="6263640"/>
            <a:ext cx="2425226" cy="441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309306"/>
              </p:ext>
            </p:extLst>
          </p:nvPr>
        </p:nvGraphicFramePr>
        <p:xfrm>
          <a:off x="327025" y="5220925"/>
          <a:ext cx="1958975" cy="1484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文書" r:id="rId5" imgW="3149600" imgH="2387600" progId="Word.Document.12">
                  <p:link updateAutomatic="1"/>
                </p:oleObj>
              </mc:Choice>
              <mc:Fallback>
                <p:oleObj name="文書" r:id="rId5" imgW="3149600" imgH="2387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025" y="5220925"/>
                        <a:ext cx="1958975" cy="14846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492108"/>
              </p:ext>
            </p:extLst>
          </p:nvPr>
        </p:nvGraphicFramePr>
        <p:xfrm>
          <a:off x="2844800" y="5254421"/>
          <a:ext cx="2060575" cy="148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文書" r:id="rId7" imgW="3111500" imgH="2235200" progId="Word.Document.8">
                  <p:link updateAutomatic="1"/>
                </p:oleObj>
              </mc:Choice>
              <mc:Fallback>
                <p:oleObj name="文書" r:id="rId7" imgW="3111500" imgH="2235200" progId="Word.Documen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4800" y="5254421"/>
                        <a:ext cx="2060575" cy="1480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Tahoma"/>
              </a:rPr>
              <a:t>12/02/28, A. Yamamoto</a:t>
            </a:r>
            <a:endParaRPr lang="en-US">
              <a:latin typeface="Tahoma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Tahoma"/>
              </a:rPr>
              <a:t>ILC-CM SC Quadrupole </a:t>
            </a:r>
            <a:endParaRPr lang="en-US"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76181633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dirty="0" smtClean="0"/>
              <a:t>A possibility: Combined Function</a:t>
            </a:r>
            <a:endParaRPr lang="ja-JP" altLang="en-US" sz="4000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r>
              <a:rPr lang="en-US" altLang="ja-JP" dirty="0" smtClean="0"/>
              <a:t>Main </a:t>
            </a:r>
            <a:r>
              <a:rPr lang="en-US" altLang="ja-JP" dirty="0" err="1" smtClean="0"/>
              <a:t>Quadrupole</a:t>
            </a:r>
            <a:r>
              <a:rPr lang="en-US" altLang="ja-JP" dirty="0" smtClean="0"/>
              <a:t>	</a:t>
            </a:r>
          </a:p>
          <a:p>
            <a:pPr lvl="1"/>
            <a:r>
              <a:rPr lang="en-US" altLang="ja-JP" dirty="0" smtClean="0"/>
              <a:t>Positive: 1, 3, </a:t>
            </a:r>
          </a:p>
          <a:p>
            <a:pPr lvl="1"/>
            <a:r>
              <a:rPr lang="en-US" altLang="ja-JP" dirty="0" smtClean="0"/>
              <a:t>Negative: 2, 4, 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Corrector Dipole </a:t>
            </a:r>
          </a:p>
          <a:p>
            <a:pPr lvl="1"/>
            <a:r>
              <a:rPr lang="en-US" altLang="ja-JP" dirty="0" smtClean="0"/>
              <a:t>Positive: 1, 4</a:t>
            </a:r>
          </a:p>
          <a:p>
            <a:pPr lvl="1"/>
            <a:r>
              <a:rPr lang="en-US" altLang="ja-JP" dirty="0" smtClean="0"/>
              <a:t>Negative: 2, 3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</a:rPr>
              <a:t>12/02/28, A. Yamamoto</a:t>
            </a:r>
            <a:endParaRPr lang="ja-JP" alt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</a:rPr>
              <a:t>ILC-CM SC Quadrupole </a:t>
            </a:r>
            <a:endParaRPr lang="en-US" altLang="ja-JP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" name="Picture 5" descr="Quad_section_whole_0402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219200"/>
            <a:ext cx="4789488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4335417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Fermilab</a:t>
            </a:r>
            <a:r>
              <a:rPr kumimoji="1" lang="en-US" altLang="ja-JP" dirty="0" smtClean="0"/>
              <a:t> Model Magnet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5462" b="5462"/>
          <a:stretch>
            <a:fillRect/>
          </a:stretch>
        </p:blipFill>
        <p:spPr/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32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0737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SC </a:t>
            </a:r>
            <a:r>
              <a:rPr kumimoji="1" lang="en-US" altLang="ja-JP" sz="3600" dirty="0" err="1" smtClean="0"/>
              <a:t>Quadrupole</a:t>
            </a:r>
            <a:r>
              <a:rPr kumimoji="1" lang="en-US" altLang="ja-JP" sz="3600" dirty="0" smtClean="0"/>
              <a:t> Design in TDR, </a:t>
            </a:r>
            <a:r>
              <a:rPr lang="en-US" altLang="ja-JP" sz="3600" dirty="0" smtClean="0"/>
              <a:t>Proposed</a:t>
            </a:r>
            <a:r>
              <a:rPr kumimoji="1" lang="en-US" altLang="ja-JP" sz="3600" dirty="0" smtClean="0"/>
              <a:t> 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266825"/>
            <a:ext cx="8229601" cy="5051425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The SC </a:t>
            </a:r>
            <a:r>
              <a:rPr lang="en-US" altLang="ja-JP" dirty="0" err="1"/>
              <a:t>quadrupole</a:t>
            </a:r>
            <a:r>
              <a:rPr lang="en-US" altLang="ja-JP" dirty="0"/>
              <a:t> magnet design needs to satisfy very wide range of beam energy (i.e. magnetic field strength</a:t>
            </a:r>
            <a:r>
              <a:rPr lang="en-US" altLang="ja-JP" dirty="0" smtClean="0"/>
              <a:t>) including energy upgrade  to 1 </a:t>
            </a:r>
            <a:r>
              <a:rPr lang="en-US" altLang="ja-JP" dirty="0" err="1" smtClean="0"/>
              <a:t>TeV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A </a:t>
            </a:r>
            <a:r>
              <a:rPr lang="en-US" altLang="ja-JP" dirty="0">
                <a:solidFill>
                  <a:srgbClr val="3366FF"/>
                </a:solidFill>
              </a:rPr>
              <a:t>standard </a:t>
            </a:r>
            <a:r>
              <a:rPr lang="en-US" altLang="ja-JP" dirty="0"/>
              <a:t>magnet </a:t>
            </a:r>
            <a:r>
              <a:rPr lang="en-US" altLang="ja-JP" dirty="0" smtClean="0"/>
              <a:t>design: </a:t>
            </a:r>
            <a:endParaRPr lang="en-US" altLang="ja-JP" dirty="0"/>
          </a:p>
          <a:p>
            <a:pPr lvl="1"/>
            <a:r>
              <a:rPr lang="en-US" altLang="ja-JP" dirty="0" smtClean="0"/>
              <a:t>optimized </a:t>
            </a:r>
            <a:r>
              <a:rPr lang="en-US" altLang="ja-JP" dirty="0"/>
              <a:t>to cover the energy range of approximately </a:t>
            </a:r>
            <a:r>
              <a:rPr lang="en-US" altLang="ja-JP" dirty="0">
                <a:solidFill>
                  <a:srgbClr val="3366FF"/>
                </a:solidFill>
              </a:rPr>
              <a:t>10 to 100 % of 250 </a:t>
            </a:r>
            <a:r>
              <a:rPr lang="en-US" altLang="ja-JP" dirty="0" err="1">
                <a:solidFill>
                  <a:srgbClr val="3366FF"/>
                </a:solidFill>
              </a:rPr>
              <a:t>GeV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/>
              <a:t>operation, based on the requirements of a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 err="1">
                <a:solidFill>
                  <a:srgbClr val="3366FF"/>
                </a:solidFill>
              </a:rPr>
              <a:t>FoDo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/>
              <a:t>like lattice. The same magnets can be used to accommodate beam energies of </a:t>
            </a:r>
            <a:r>
              <a:rPr lang="en-US" altLang="ja-JP" dirty="0">
                <a:solidFill>
                  <a:srgbClr val="FF0000"/>
                </a:solidFill>
              </a:rPr>
              <a:t>260-500 </a:t>
            </a:r>
            <a:r>
              <a:rPr lang="en-US" altLang="ja-JP" dirty="0" err="1">
                <a:solidFill>
                  <a:srgbClr val="FF0000"/>
                </a:solidFill>
              </a:rPr>
              <a:t>GeV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/>
              <a:t>for the </a:t>
            </a:r>
            <a:r>
              <a:rPr lang="en-US" altLang="ja-JP" dirty="0" err="1"/>
              <a:t>TeV</a:t>
            </a:r>
            <a:r>
              <a:rPr lang="en-US" altLang="ja-JP" dirty="0"/>
              <a:t> upgrade, using a </a:t>
            </a:r>
            <a:r>
              <a:rPr lang="en-US" altLang="ja-JP" dirty="0" err="1">
                <a:solidFill>
                  <a:srgbClr val="FF0000"/>
                </a:solidFill>
              </a:rPr>
              <a:t>FoFoDoDo</a:t>
            </a:r>
            <a:r>
              <a:rPr lang="en-US" altLang="ja-JP" dirty="0"/>
              <a:t> lattice. </a:t>
            </a:r>
            <a:endParaRPr lang="en-US" altLang="ja-JP" dirty="0" smtClean="0"/>
          </a:p>
          <a:p>
            <a:r>
              <a:rPr lang="en-US" altLang="ja-JP" dirty="0"/>
              <a:t>A</a:t>
            </a:r>
            <a:r>
              <a:rPr lang="en-US" altLang="ja-JP" dirty="0" smtClean="0"/>
              <a:t>n </a:t>
            </a:r>
            <a:r>
              <a:rPr lang="en-US" altLang="ja-JP" dirty="0">
                <a:solidFill>
                  <a:srgbClr val="3366FF"/>
                </a:solidFill>
              </a:rPr>
              <a:t>additiona</a:t>
            </a:r>
            <a:r>
              <a:rPr lang="en-US" altLang="ja-JP" dirty="0"/>
              <a:t>l magnet </a:t>
            </a:r>
            <a:r>
              <a:rPr lang="en-US" altLang="ja-JP" dirty="0" smtClean="0"/>
              <a:t>design: </a:t>
            </a:r>
          </a:p>
          <a:p>
            <a:pPr lvl="1"/>
            <a:r>
              <a:rPr lang="en-US" altLang="ja-JP" dirty="0" smtClean="0"/>
              <a:t>specifically </a:t>
            </a:r>
            <a:r>
              <a:rPr lang="en-US" altLang="ja-JP" dirty="0"/>
              <a:t>in the lower energy operation below </a:t>
            </a:r>
            <a:r>
              <a:rPr lang="en-US" altLang="ja-JP" dirty="0">
                <a:solidFill>
                  <a:srgbClr val="3366FF"/>
                </a:solidFill>
              </a:rPr>
              <a:t>10 % </a:t>
            </a:r>
            <a:r>
              <a:rPr lang="en-US" altLang="ja-JP" dirty="0"/>
              <a:t>of the full magnetic field </a:t>
            </a:r>
            <a:r>
              <a:rPr lang="en-US" altLang="ja-JP" dirty="0">
                <a:solidFill>
                  <a:srgbClr val="3366FF"/>
                </a:solidFill>
              </a:rPr>
              <a:t>(&lt; 25 </a:t>
            </a:r>
            <a:r>
              <a:rPr lang="en-US" altLang="ja-JP" dirty="0" err="1">
                <a:solidFill>
                  <a:srgbClr val="3366FF"/>
                </a:solidFill>
              </a:rPr>
              <a:t>GeV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/>
              <a:t>beam operation).  The magnet field strength may be stronger and the </a:t>
            </a:r>
            <a:r>
              <a:rPr lang="en-US" altLang="ja-JP" dirty="0">
                <a:solidFill>
                  <a:srgbClr val="3366FF"/>
                </a:solidFill>
              </a:rPr>
              <a:t>length can be shorter</a:t>
            </a:r>
            <a:r>
              <a:rPr lang="en-US" altLang="ja-JP" dirty="0"/>
              <a:t>, in order to minimize the associated field instability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 It </a:t>
            </a:r>
            <a:r>
              <a:rPr lang="en-US" altLang="ja-JP" dirty="0"/>
              <a:t>is </a:t>
            </a:r>
            <a:r>
              <a:rPr lang="en-US" altLang="ja-JP" dirty="0" smtClean="0"/>
              <a:t>prudent </a:t>
            </a:r>
            <a:r>
              <a:rPr lang="en-US" altLang="ja-JP" dirty="0"/>
              <a:t>to </a:t>
            </a:r>
            <a:r>
              <a:rPr lang="en-US" altLang="ja-JP" dirty="0">
                <a:solidFill>
                  <a:srgbClr val="3366FF"/>
                </a:solidFill>
              </a:rPr>
              <a:t>separate the </a:t>
            </a:r>
            <a:r>
              <a:rPr lang="en-US" altLang="ja-JP" dirty="0" err="1">
                <a:solidFill>
                  <a:srgbClr val="3366FF"/>
                </a:solidFill>
              </a:rPr>
              <a:t>quadrupole</a:t>
            </a:r>
            <a:r>
              <a:rPr lang="en-US" altLang="ja-JP" dirty="0">
                <a:solidFill>
                  <a:srgbClr val="3366FF"/>
                </a:solidFill>
              </a:rPr>
              <a:t> magnet from dipole corrector </a:t>
            </a:r>
            <a:r>
              <a:rPr lang="en-US" altLang="ja-JP" dirty="0"/>
              <a:t>magnet, placing them adjacent along the beam-line axis. The exact design and configuration of the SCRF magnets remains an important action item. </a:t>
            </a:r>
            <a:endParaRPr lang="en-US" altLang="ja-JP" dirty="0" smtClean="0"/>
          </a:p>
          <a:p>
            <a:r>
              <a:rPr lang="en-US" altLang="ja-JP" dirty="0"/>
              <a:t>I</a:t>
            </a:r>
            <a:r>
              <a:rPr lang="en-US" altLang="ja-JP" dirty="0" smtClean="0"/>
              <a:t>t </a:t>
            </a:r>
            <a:r>
              <a:rPr lang="en-US" altLang="ja-JP" dirty="0"/>
              <a:t>is </a:t>
            </a:r>
            <a:r>
              <a:rPr lang="en-US" altLang="ja-JP" dirty="0" smtClean="0"/>
              <a:t>assumed, however,  </a:t>
            </a:r>
            <a:r>
              <a:rPr lang="en-US" altLang="ja-JP" dirty="0"/>
              <a:t>that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all </a:t>
            </a:r>
            <a:r>
              <a:rPr lang="en-US" altLang="ja-JP" dirty="0"/>
              <a:t>magnet package solutions will </a:t>
            </a:r>
            <a:r>
              <a:rPr lang="en-US" altLang="ja-JP" dirty="0">
                <a:solidFill>
                  <a:srgbClr val="3366FF"/>
                </a:solidFill>
              </a:rPr>
              <a:t>fit the single defined interface </a:t>
            </a:r>
            <a:r>
              <a:rPr lang="en-US" altLang="ja-JP" dirty="0"/>
              <a:t>conditions in the </a:t>
            </a:r>
            <a:r>
              <a:rPr lang="en-US" altLang="ja-JP" dirty="0" err="1"/>
              <a:t>cryomodule</a:t>
            </a:r>
            <a:r>
              <a:rPr lang="en-US" altLang="ja-JP" dirty="0"/>
              <a:t>, thus avoiding the need for more than one cold-mass variant.</a:t>
            </a:r>
            <a:endParaRPr lang="ja-JP" altLang="ja-JP" dirty="0"/>
          </a:p>
          <a:p>
            <a:pPr marL="0" indent="0">
              <a:buNone/>
            </a:pPr>
            <a:endParaRPr lang="ja-JP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952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 </a:t>
            </a:r>
            <a:r>
              <a:rPr lang="en-US" altLang="ja-JP" dirty="0" err="1" smtClean="0"/>
              <a:t>Quadrupole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Cryomodule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93155" y="4897103"/>
            <a:ext cx="3921056" cy="1006162"/>
          </a:xfrm>
        </p:spPr>
        <p:txBody>
          <a:bodyPr/>
          <a:lstStyle/>
          <a:p>
            <a:r>
              <a:rPr lang="en-US" altLang="ja-JP" dirty="0" smtClean="0"/>
              <a:t>Suspended by GRP 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2139" y="1679841"/>
            <a:ext cx="4186002" cy="2659944"/>
          </a:xfrm>
          <a:prstGeom prst="rect">
            <a:avLst/>
          </a:prstGeom>
          <a:ln>
            <a:solidFill>
              <a:srgbClr val="00CC99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95" y="1556282"/>
            <a:ext cx="3966128" cy="4346983"/>
          </a:xfrm>
          <a:prstGeom prst="rect">
            <a:avLst/>
          </a:prstGeom>
          <a:ln>
            <a:solidFill>
              <a:srgbClr val="00CC99"/>
            </a:solidFill>
          </a:ln>
        </p:spPr>
      </p:pic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12/02/28, A. Yamamoto</a:t>
            </a:r>
            <a:endParaRPr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ILC-CM SC Quadrupole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24442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8229600" cy="685800"/>
          </a:xfrm>
        </p:spPr>
        <p:txBody>
          <a:bodyPr/>
          <a:lstStyle/>
          <a:p>
            <a:pPr algn="ctr"/>
            <a:r>
              <a:rPr lang="en-US" sz="2800" dirty="0" smtClean="0"/>
              <a:t>Cryomodule Cross-Section</a:t>
            </a:r>
            <a:endParaRPr lang="en-US" sz="2800" dirty="0"/>
          </a:p>
        </p:txBody>
      </p:sp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152400" y="914400"/>
            <a:ext cx="899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ko-KR" dirty="0">
                <a:solidFill>
                  <a:srgbClr val="000000"/>
                </a:solidFill>
                <a:latin typeface="Tahoma"/>
                <a:ea typeface="굴림" charset="-127"/>
              </a:rPr>
              <a:t> </a:t>
            </a:r>
            <a:endParaRPr kumimoji="0" lang="en-US" dirty="0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169986" name="Picture 2" descr="M:\Kash\Split_Quad_pic_022410\Cold_mass_Sec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4617154" cy="426720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 bwMode="auto">
          <a:xfrm rot="5400000" flipH="1" flipV="1">
            <a:off x="1409700" y="4686300"/>
            <a:ext cx="9144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C1C1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14400" y="548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srgbClr val="0000FF"/>
                </a:solidFill>
                <a:latin typeface="Tahoma"/>
              </a:rPr>
              <a:t>Quadrupole cold mass </a:t>
            </a:r>
          </a:p>
        </p:txBody>
      </p:sp>
      <p:pic>
        <p:nvPicPr>
          <p:cNvPr id="21" name="Picture 5" descr="VESSEL_T4CM_MACH_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5237" y="1143000"/>
            <a:ext cx="4528763" cy="4267200"/>
          </a:xfrm>
          <a:prstGeom prst="rect">
            <a:avLst/>
          </a:prstGeom>
          <a:noFill/>
        </p:spPr>
      </p:pic>
      <p:cxnSp>
        <p:nvCxnSpPr>
          <p:cNvPr id="24" name="Straight Arrow Connector 23"/>
          <p:cNvCxnSpPr/>
          <p:nvPr/>
        </p:nvCxnSpPr>
        <p:spPr bwMode="auto">
          <a:xfrm rot="5400000" flipH="1" flipV="1">
            <a:off x="6896100" y="4686300"/>
            <a:ext cx="1600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C1C1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781800" y="5486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srgbClr val="0000FF"/>
                </a:solidFill>
                <a:latin typeface="Tahoma"/>
              </a:rPr>
              <a:t>Thermal  leads to LHe supply pipe </a:t>
            </a:r>
          </a:p>
        </p:txBody>
      </p:sp>
      <p:cxnSp>
        <p:nvCxnSpPr>
          <p:cNvPr id="30" name="Straight Arrow Connector 29"/>
          <p:cNvCxnSpPr>
            <a:stCxn id="25" idx="0"/>
          </p:cNvCxnSpPr>
          <p:nvPr/>
        </p:nvCxnSpPr>
        <p:spPr bwMode="auto">
          <a:xfrm rot="16200000" flipV="1">
            <a:off x="6763544" y="4439444"/>
            <a:ext cx="838200" cy="12557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C1C1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810000" y="4724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srgbClr val="0000FF"/>
                </a:solidFill>
                <a:latin typeface="Tahoma"/>
              </a:rPr>
              <a:t>LHe supply pipe </a:t>
            </a:r>
          </a:p>
        </p:txBody>
      </p:sp>
      <p:cxnSp>
        <p:nvCxnSpPr>
          <p:cNvPr id="33" name="Straight Arrow Connector 32"/>
          <p:cNvCxnSpPr/>
          <p:nvPr/>
        </p:nvCxnSpPr>
        <p:spPr bwMode="auto">
          <a:xfrm rot="16200000" flipV="1">
            <a:off x="3352800" y="3657600"/>
            <a:ext cx="12192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C1C1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133600" y="6519446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dirty="0">
                <a:solidFill>
                  <a:srgbClr val="0070C0"/>
                </a:solidFill>
                <a:latin typeface="Tahoma"/>
              </a:rPr>
              <a:t>V. Kashikhin, FNAL Review, March 2, 2010</a:t>
            </a:r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762000" y="4191000"/>
            <a:ext cx="3886200" cy="1588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2" name="大かっこ 1"/>
          <p:cNvSpPr/>
          <p:nvPr/>
        </p:nvSpPr>
        <p:spPr>
          <a:xfrm>
            <a:off x="6553200" y="2159000"/>
            <a:ext cx="1447800" cy="2033588"/>
          </a:xfrm>
          <a:prstGeom prst="bracket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左大かっこ 2"/>
          <p:cNvSpPr/>
          <p:nvPr/>
        </p:nvSpPr>
        <p:spPr>
          <a:xfrm>
            <a:off x="6248400" y="2047875"/>
            <a:ext cx="165100" cy="1839119"/>
          </a:xfrm>
          <a:prstGeom prst="leftBracke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左大かっこ 18"/>
          <p:cNvSpPr/>
          <p:nvPr/>
        </p:nvSpPr>
        <p:spPr>
          <a:xfrm>
            <a:off x="7727950" y="2047875"/>
            <a:ext cx="165100" cy="1839119"/>
          </a:xfrm>
          <a:prstGeom prst="leftBracke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12/02/28,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ILC-CM SC Quadrupole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912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Gaussian reflection design template">
  <a:themeElements>
    <a:clrScheme name="Gaussian reflection desig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ussian reflection design templat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aussian reflection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ussian reflection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ussian reflection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ussian reflection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ussian reflection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ussian reflection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ussian reflection design template 13">
        <a:dk1>
          <a:srgbClr val="57BCEF"/>
        </a:dk1>
        <a:lt1>
          <a:srgbClr val="DEF6F1"/>
        </a:lt1>
        <a:dk2>
          <a:srgbClr val="FFFFBD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49A0CC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1410</Words>
  <Application>Microsoft Macintosh PowerPoint</Application>
  <PresentationFormat>画面に合わせる (4:3)</PresentationFormat>
  <Paragraphs>248</Paragraphs>
  <Slides>18</Slides>
  <Notes>2</Notes>
  <HiddenSlides>0</HiddenSlides>
  <MMClips>0</MMClips>
  <ScaleCrop>false</ScaleCrop>
  <HeadingPairs>
    <vt:vector size="8" baseType="variant">
      <vt:variant>
        <vt:lpstr>テーマ</vt:lpstr>
      </vt:variant>
      <vt:variant>
        <vt:i4>2</vt:i4>
      </vt:variant>
      <vt:variant>
        <vt:lpstr>リンクの設定</vt:lpstr>
      </vt:variant>
      <vt:variant>
        <vt:i4>6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ホワイト</vt:lpstr>
      <vt:lpstr>Gaussian reflection design template</vt:lpstr>
      <vt:lpstr>\\localhost\Users\yamamotoakira\Akira-MacBook\Akira-HD-1105\ILC\ML-SC-Quad\!OLE_LINK5</vt:lpstr>
      <vt:lpstr>\\localhost\Users\yamamotoakira\Akira-MacBook\Akira-HD-1105\ILC\ML-SC-Quad\!OLE_LINK6</vt:lpstr>
      <vt:lpstr>\\localhost\Users\yamamotoakira\Akira-MacBook\Akira-HD-1105\ILC\ML-SC-Quad\!OLE_LINK5</vt:lpstr>
      <vt:lpstr>\\localhost\Users\yamamotoakira\Akira-MacBook\Akira-HD-1105\ILC\ML-SC-Quad\!OLE_LINK6</vt:lpstr>
      <vt:lpstr>\\localhost\Users\yamamotoakira\Akira-MacBook\Akira-HD-1105\ILC\ML-SC-Quad\!OLE_LINK5</vt:lpstr>
      <vt:lpstr>\\localhost\Users\yamamotoakira\Akira-MacBook\Akira-HD-1105\ILC\ML-SC-Quad\!OLE_LINK6</vt:lpstr>
      <vt:lpstr>Equation</vt:lpstr>
      <vt:lpstr>Microsoft 数式</vt:lpstr>
      <vt:lpstr>SC Quadrupole Magnets in ILC Cryomodules  </vt:lpstr>
      <vt:lpstr>Concerns and Actions</vt:lpstr>
      <vt:lpstr>Requirements to SC Quad. And Dipole</vt:lpstr>
      <vt:lpstr>Quadrupole Specification &amp; Superconductor</vt:lpstr>
      <vt:lpstr>A possibility: Combined Function</vt:lpstr>
      <vt:lpstr>Fermilab Model Magnet</vt:lpstr>
      <vt:lpstr>SC Quadrupole Design in TDR, Proposed </vt:lpstr>
      <vt:lpstr>SC Quadrupole in Cryomodule</vt:lpstr>
      <vt:lpstr>Cryomodule Cross-Section</vt:lpstr>
      <vt:lpstr>From 500 to 1000 GeV</vt:lpstr>
      <vt:lpstr>Quad Strength</vt:lpstr>
      <vt:lpstr>Corrector strength</vt:lpstr>
      <vt:lpstr>Test Circuit</vt:lpstr>
      <vt:lpstr>Main Linac Type-4 Cryomodule</vt:lpstr>
      <vt:lpstr>Number of SC quads (RDR and SB2009)</vt:lpstr>
      <vt:lpstr>PowerPoint プレゼンテーション</vt:lpstr>
      <vt:lpstr>Quadrupole R&amp;D Work at  Fermilab</vt:lpstr>
      <vt:lpstr>Quadrupole R&amp;D Work at  Fermilab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 Quadrupole Magnets in ILC Cryomodules  </dc:title>
  <dc:creator>Yamamoto Akira</dc:creator>
  <cp:lastModifiedBy>Yamamoto Akira</cp:lastModifiedBy>
  <cp:revision>14</cp:revision>
  <dcterms:created xsi:type="dcterms:W3CDTF">2012-02-28T09:00:53Z</dcterms:created>
  <dcterms:modified xsi:type="dcterms:W3CDTF">2012-02-28T12:29:40Z</dcterms:modified>
</cp:coreProperties>
</file>