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2" r:id="rId3"/>
    <p:sldId id="257" r:id="rId4"/>
    <p:sldId id="264" r:id="rId5"/>
    <p:sldId id="261" r:id="rId6"/>
    <p:sldId id="259" r:id="rId7"/>
    <p:sldId id="263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56" d="100"/>
          <a:sy n="156" d="100"/>
        </p:scale>
        <p:origin x="-17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29.02.12</a:t>
            </a:fld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29.02.12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29.02.12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29.02.12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29.02.12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29.02.12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29.02.12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29.02.12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29.02.12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29.02.12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29.02.12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928A06DB-3402-C948-AB0B-3C05CB271BC8}" type="datetimeFigureOut">
              <a:rPr lang="en-US" smtClean="0"/>
              <a:t>29.02.12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linearcollider.org/GDE/technical-design-documentation" TargetMode="External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N. </a:t>
            </a:r>
            <a:r>
              <a:rPr lang="en-GB" dirty="0" smtClean="0"/>
              <a:t>Walker (for the PMs / EC)</a:t>
            </a:r>
            <a:endParaRPr lang="en-GB" dirty="0" smtClean="0"/>
          </a:p>
          <a:p>
            <a:r>
              <a:rPr lang="en-GB" dirty="0" smtClean="0"/>
              <a:t>AD&amp;I WebEx meeting</a:t>
            </a:r>
          </a:p>
          <a:p>
            <a:r>
              <a:rPr lang="en-GB" dirty="0" smtClean="0"/>
              <a:t>29.02.2011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TDR L parameters update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1678509"/>
      </p:ext>
    </p:extLst>
  </p:cSld>
  <p:clrMapOvr>
    <a:masterClrMapping/>
  </p:clrMapOvr>
  <p:transition xmlns:p14="http://schemas.microsoft.com/office/powerpoint/2010/main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Formal Parameters: EDMS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D*0925325</a:t>
            </a:r>
          </a:p>
          <a:p>
            <a:pPr lvl="1"/>
            <a:r>
              <a:rPr lang="en-GB" dirty="0" smtClean="0"/>
              <a:t>Available </a:t>
            </a:r>
            <a:r>
              <a:rPr lang="en-GB" dirty="0"/>
              <a:t>directly from</a:t>
            </a:r>
            <a:br>
              <a:rPr lang="en-GB" dirty="0"/>
            </a:br>
            <a:r>
              <a:rPr lang="en-GB" dirty="0">
                <a:hlinkClick r:id="rId2"/>
              </a:rPr>
              <a:t>http://www.linearcollider.org/GDE/technical-design-</a:t>
            </a:r>
            <a:r>
              <a:rPr lang="en-GB" dirty="0" smtClean="0">
                <a:hlinkClick r:id="rId2"/>
              </a:rPr>
              <a:t>documentation</a:t>
            </a:r>
            <a:endParaRPr lang="en-GB" dirty="0" smtClean="0"/>
          </a:p>
          <a:p>
            <a:pPr lvl="1"/>
            <a:endParaRPr lang="en-GB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1073" y="3220946"/>
            <a:ext cx="4393656" cy="29430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6" name="Straight Arrow Connector 5"/>
          <p:cNvCxnSpPr/>
          <p:nvPr/>
        </p:nvCxnSpPr>
        <p:spPr bwMode="auto">
          <a:xfrm>
            <a:off x="3538015" y="4527341"/>
            <a:ext cx="915431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3366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207339" y="5399445"/>
            <a:ext cx="32270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Thanks to Tony </a:t>
            </a:r>
            <a:r>
              <a:rPr lang="en-GB" dirty="0" err="1" smtClean="0"/>
              <a:t>Hartin</a:t>
            </a:r>
            <a:r>
              <a:rPr lang="en-GB" dirty="0" smtClean="0"/>
              <a:t> for doing the GUINEA PIG runs</a:t>
            </a:r>
          </a:p>
          <a:p>
            <a:r>
              <a:rPr lang="en-GB" dirty="0" smtClean="0"/>
              <a:t>EDMS ID D*0973835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0423454"/>
      </p:ext>
    </p:extLst>
  </p:cSld>
  <p:clrMapOvr>
    <a:masterClrMapping/>
  </p:clrMapOvr>
  <p:transition xmlns:p14="http://schemas.microsoft.com/office/powerpoint/2010/main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Proposal </a:t>
            </a:r>
            <a:r>
              <a:rPr lang="en-GB" dirty="0" smtClean="0"/>
              <a:t>/ Rationale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274" y="1068050"/>
            <a:ext cx="8270579" cy="5742752"/>
          </a:xfrm>
          <a:solidFill>
            <a:schemeClr val="bg1"/>
          </a:solidFill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Adopt uniformly high </a:t>
            </a:r>
            <a:r>
              <a:rPr lang="en-GB" dirty="0" err="1" smtClean="0"/>
              <a:t>D</a:t>
            </a:r>
            <a:r>
              <a:rPr lang="en-GB" baseline="-25000" dirty="0" err="1" smtClean="0"/>
              <a:t>y</a:t>
            </a:r>
            <a:r>
              <a:rPr lang="en-GB" dirty="0" smtClean="0"/>
              <a:t> for all </a:t>
            </a:r>
            <a:r>
              <a:rPr lang="en-GB" dirty="0" err="1" smtClean="0"/>
              <a:t>E</a:t>
            </a:r>
            <a:r>
              <a:rPr lang="en-GB" baseline="-25000" dirty="0" err="1" smtClean="0"/>
              <a:t>cm</a:t>
            </a:r>
            <a:r>
              <a:rPr lang="en-GB" dirty="0" smtClean="0"/>
              <a:t> (~25)</a:t>
            </a:r>
          </a:p>
          <a:p>
            <a:endParaRPr lang="en-GB" dirty="0"/>
          </a:p>
          <a:p>
            <a:r>
              <a:rPr lang="en-GB" dirty="0" smtClean="0"/>
              <a:t>Include 10-15% (20%!?) gain from coherent vertical waist shift at IP (~0.8</a:t>
            </a:r>
            <a:r>
              <a:rPr lang="en-GB" dirty="0" smtClean="0">
                <a:latin typeface="Symbol" charset="2"/>
                <a:cs typeface="Symbol" charset="2"/>
              </a:rPr>
              <a:t>s</a:t>
            </a:r>
            <a:r>
              <a:rPr lang="en-GB" baseline="-25000" dirty="0" smtClean="0"/>
              <a:t>z</a:t>
            </a:r>
            <a:r>
              <a:rPr lang="en-GB" dirty="0" smtClean="0"/>
              <a:t>)</a:t>
            </a:r>
          </a:p>
          <a:p>
            <a:endParaRPr lang="en-GB" dirty="0"/>
          </a:p>
          <a:p>
            <a:r>
              <a:rPr lang="en-GB" i="1" dirty="0" smtClean="0"/>
              <a:t>Assume</a:t>
            </a:r>
            <a:r>
              <a:rPr lang="en-GB" dirty="0" smtClean="0"/>
              <a:t> a 30% increase in collimation depth for </a:t>
            </a:r>
            <a:br>
              <a:rPr lang="en-GB" dirty="0" smtClean="0"/>
            </a:br>
            <a:r>
              <a:rPr lang="en-GB" dirty="0" err="1" smtClean="0"/>
              <a:t>E</a:t>
            </a:r>
            <a:r>
              <a:rPr lang="en-GB" baseline="-25000" dirty="0" err="1" smtClean="0"/>
              <a:t>cm</a:t>
            </a:r>
            <a:r>
              <a:rPr lang="en-GB" dirty="0" smtClean="0"/>
              <a:t> ≤</a:t>
            </a:r>
            <a:r>
              <a:rPr lang="en-GB" dirty="0"/>
              <a:t> </a:t>
            </a:r>
            <a:r>
              <a:rPr lang="en-GB" dirty="0" smtClean="0"/>
              <a:t>250 GeV</a:t>
            </a:r>
          </a:p>
          <a:p>
            <a:pPr lvl="1"/>
            <a:r>
              <a:rPr lang="en-GB" dirty="0" smtClean="0"/>
              <a:t>split FD approach</a:t>
            </a:r>
          </a:p>
          <a:p>
            <a:pPr lvl="1"/>
            <a:r>
              <a:rPr lang="en-GB" dirty="0" smtClean="0"/>
              <a:t>factor 1.7 reduction in </a:t>
            </a:r>
            <a:r>
              <a:rPr lang="en-GB" dirty="0" smtClean="0">
                <a:latin typeface="Symbol" charset="2"/>
                <a:cs typeface="Symbol" charset="2"/>
              </a:rPr>
              <a:t>b</a:t>
            </a:r>
            <a:r>
              <a:rPr lang="en-GB" baseline="30000" dirty="0" smtClean="0">
                <a:latin typeface="Symbol" charset="2"/>
                <a:cs typeface="Symbol" charset="2"/>
              </a:rPr>
              <a:t>*</a:t>
            </a:r>
            <a:r>
              <a:rPr lang="en-GB" baseline="-25000" dirty="0" smtClean="0"/>
              <a:t>x</a:t>
            </a:r>
            <a:r>
              <a:rPr lang="en-GB" dirty="0" smtClean="0"/>
              <a:t> (over ~1/</a:t>
            </a:r>
            <a:r>
              <a:rPr lang="en-GB" dirty="0" smtClean="0">
                <a:latin typeface="Symbol" charset="2"/>
                <a:cs typeface="Symbol" charset="2"/>
              </a:rPr>
              <a:t>g</a:t>
            </a:r>
            <a:r>
              <a:rPr lang="en-GB" dirty="0" smtClean="0"/>
              <a:t> scaling)</a:t>
            </a:r>
          </a:p>
          <a:p>
            <a:endParaRPr lang="en-GB" dirty="0"/>
          </a:p>
          <a:p>
            <a:r>
              <a:rPr lang="en-GB" dirty="0" smtClean="0"/>
              <a:t>Assume intra-train fast feedback at linac exit will constrain vertical beam jitter ≤ 1.5 </a:t>
            </a:r>
            <a:r>
              <a:rPr lang="en-GB" dirty="0" smtClean="0">
                <a:latin typeface="Symbol" charset="2"/>
                <a:cs typeface="Symbol" charset="2"/>
              </a:rPr>
              <a:t>m</a:t>
            </a:r>
            <a:r>
              <a:rPr lang="en-GB" dirty="0" smtClean="0"/>
              <a:t>m RMS at SP2/SP4</a:t>
            </a:r>
          </a:p>
          <a:p>
            <a:pPr lvl="1"/>
            <a:r>
              <a:rPr lang="en-GB" dirty="0" smtClean="0"/>
              <a:t>~0.2 </a:t>
            </a:r>
            <a:r>
              <a:rPr lang="en-GB" dirty="0" err="1" smtClean="0">
                <a:latin typeface="Symbol" charset="2"/>
                <a:cs typeface="Symbol" charset="2"/>
              </a:rPr>
              <a:t>s</a:t>
            </a:r>
            <a:r>
              <a:rPr lang="en-GB" baseline="-25000" dirty="0" err="1" smtClean="0"/>
              <a:t>y</a:t>
            </a:r>
            <a:r>
              <a:rPr lang="en-GB" dirty="0" smtClean="0"/>
              <a:t> at 250 GeV beam energy</a:t>
            </a:r>
          </a:p>
          <a:p>
            <a:pPr lvl="1"/>
            <a:endParaRPr lang="en-GB" dirty="0"/>
          </a:p>
          <a:p>
            <a:r>
              <a:rPr lang="en-GB" dirty="0" smtClean="0"/>
              <a:t>Keep “effective” IP </a:t>
            </a:r>
            <a:r>
              <a:rPr lang="en-GB" dirty="0" err="1" smtClean="0">
                <a:latin typeface="Symbol" charset="2"/>
                <a:cs typeface="Symbol" charset="2"/>
              </a:rPr>
              <a:t>ge</a:t>
            </a:r>
            <a:r>
              <a:rPr lang="en-GB" baseline="-25000" dirty="0" err="1" smtClean="0"/>
              <a:t>y</a:t>
            </a:r>
            <a:r>
              <a:rPr lang="en-GB" dirty="0" smtClean="0"/>
              <a:t> ~ 35 nm</a:t>
            </a:r>
          </a:p>
          <a:p>
            <a:pPr lvl="1"/>
            <a:r>
              <a:rPr lang="en-GB" dirty="0" smtClean="0"/>
              <a:t>average emittance from LET emittance tuning simulations +10%</a:t>
            </a:r>
          </a:p>
          <a:p>
            <a:endParaRPr lang="en-GB" dirty="0"/>
          </a:p>
          <a:p>
            <a:r>
              <a:rPr lang="en-GB" dirty="0" smtClean="0"/>
              <a:t>Drop TF because</a:t>
            </a:r>
          </a:p>
          <a:p>
            <a:pPr lvl="1"/>
            <a:r>
              <a:rPr lang="en-GB" dirty="0" smtClean="0"/>
              <a:t>Difficultly in implementing the crabbed waist</a:t>
            </a:r>
          </a:p>
          <a:p>
            <a:pPr lvl="1"/>
            <a:r>
              <a:rPr lang="en-GB" dirty="0" smtClean="0"/>
              <a:t>Very high disruption parameter too challenging (incl. collimator wakes)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96673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0" y="76200"/>
            <a:ext cx="7460916" cy="914400"/>
          </a:xfrm>
        </p:spPr>
        <p:txBody>
          <a:bodyPr/>
          <a:lstStyle/>
          <a:p>
            <a:r>
              <a:rPr lang="en-GB" dirty="0" smtClean="0"/>
              <a:t>Crab Waist Simulations (Tracking)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545" y="1301592"/>
            <a:ext cx="6480811" cy="46072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6803330" y="1128125"/>
            <a:ext cx="13690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SLAC BAW</a:t>
            </a:r>
            <a:br>
              <a:rPr lang="en-GB" dirty="0" smtClean="0"/>
            </a:br>
            <a:r>
              <a:rPr lang="en-GB" dirty="0" smtClean="0"/>
              <a:t>Jan. 2011</a:t>
            </a:r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 bwMode="auto">
          <a:xfrm flipH="1">
            <a:off x="5792550" y="3045120"/>
            <a:ext cx="132179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3366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7190046" y="2848290"/>
            <a:ext cx="17801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Practical implementation appears difficult to achieve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0730930"/>
      </p:ext>
    </p:extLst>
  </p:cSld>
  <p:clrMapOvr>
    <a:masterClrMapping/>
  </p:clrMapOvr>
  <p:transition xmlns:p14="http://schemas.microsoft.com/office/powerpoint/2010/main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Collimator Wakefields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021" y="1672159"/>
            <a:ext cx="5799815" cy="446054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17046" y="2889440"/>
            <a:ext cx="176568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jitter = </a:t>
            </a:r>
            <a:r>
              <a:rPr lang="en-GB" dirty="0" err="1" smtClean="0">
                <a:latin typeface="Symbol" charset="2"/>
                <a:cs typeface="Symbol" charset="2"/>
              </a:rPr>
              <a:t>s</a:t>
            </a:r>
            <a:r>
              <a:rPr lang="en-GB" baseline="-25000" dirty="0" err="1" smtClean="0"/>
              <a:t>y</a:t>
            </a:r>
            <a:r>
              <a:rPr lang="en-GB" dirty="0" smtClean="0"/>
              <a:t>/2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002047" y="2406235"/>
            <a:ext cx="2991230" cy="1938992"/>
          </a:xfrm>
          <a:prstGeom prst="rect">
            <a:avLst/>
          </a:prstGeom>
          <a:solidFill>
            <a:srgbClr val="FFFF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 smtClean="0"/>
              <a:t>140% @ 0.5</a:t>
            </a:r>
            <a:r>
              <a:rPr lang="en-GB" dirty="0" smtClean="0">
                <a:latin typeface="Symbol" charset="2"/>
                <a:cs typeface="Symbol" charset="2"/>
              </a:rPr>
              <a:t>s</a:t>
            </a:r>
            <a:r>
              <a:rPr lang="en-GB" baseline="-25000" dirty="0" smtClean="0"/>
              <a:t>y</a:t>
            </a:r>
            <a:r>
              <a:rPr lang="en-GB" dirty="0" smtClean="0"/>
              <a:t> </a:t>
            </a:r>
            <a:endParaRPr lang="en-GB" baseline="-25000" dirty="0" smtClean="0"/>
          </a:p>
          <a:p>
            <a:endParaRPr lang="en-GB" dirty="0"/>
          </a:p>
          <a:p>
            <a:r>
              <a:rPr lang="en-GB" dirty="0" smtClean="0"/>
              <a:t>Assume 0.2</a:t>
            </a:r>
            <a:r>
              <a:rPr lang="en-GB" dirty="0" smtClean="0">
                <a:latin typeface="Symbol" charset="2"/>
                <a:cs typeface="Symbol" charset="2"/>
              </a:rPr>
              <a:t>s</a:t>
            </a:r>
            <a:r>
              <a:rPr lang="en-GB" baseline="-25000" dirty="0" smtClean="0"/>
              <a:t>y</a:t>
            </a:r>
            <a:r>
              <a:rPr lang="en-GB" dirty="0" smtClean="0"/>
              <a:t> @ 250GeV</a:t>
            </a:r>
          </a:p>
          <a:p>
            <a:r>
              <a:rPr lang="en-GB" dirty="0" smtClean="0"/>
              <a:t>⇒ 0.13</a:t>
            </a:r>
            <a:r>
              <a:rPr lang="en-GB" dirty="0" smtClean="0">
                <a:latin typeface="Symbol" charset="2"/>
                <a:cs typeface="Symbol" charset="2"/>
              </a:rPr>
              <a:t>s</a:t>
            </a:r>
            <a:r>
              <a:rPr lang="en-GB" baseline="-25000" dirty="0" smtClean="0"/>
              <a:t>y</a:t>
            </a:r>
            <a:r>
              <a:rPr lang="en-GB" dirty="0" smtClean="0"/>
              <a:t> </a:t>
            </a:r>
            <a:r>
              <a:rPr lang="en-GB" dirty="0"/>
              <a:t>@ </a:t>
            </a:r>
            <a:r>
              <a:rPr lang="en-GB" dirty="0" smtClean="0"/>
              <a:t>100 GeV </a:t>
            </a:r>
          </a:p>
          <a:p>
            <a:endParaRPr lang="en-GB" dirty="0" smtClean="0"/>
          </a:p>
          <a:p>
            <a:r>
              <a:rPr lang="en-GB" dirty="0" smtClean="0"/>
              <a:t>⇒ ~10% emittance growth</a:t>
            </a:r>
            <a:endParaRPr lang="en-GB" baseline="-25000" dirty="0"/>
          </a:p>
          <a:p>
            <a:endParaRPr lang="en-GB" baseline="-25000" dirty="0"/>
          </a:p>
        </p:txBody>
      </p:sp>
      <p:cxnSp>
        <p:nvCxnSpPr>
          <p:cNvPr id="12" name="Straight Arrow Connector 11"/>
          <p:cNvCxnSpPr/>
          <p:nvPr/>
        </p:nvCxnSpPr>
        <p:spPr bwMode="auto">
          <a:xfrm flipH="1">
            <a:off x="1174750" y="2682875"/>
            <a:ext cx="4827297" cy="2413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oval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4762500" y="5852790"/>
            <a:ext cx="1091427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T. </a:t>
            </a:r>
            <a:r>
              <a:rPr lang="en-GB" dirty="0" err="1" smtClean="0"/>
              <a:t>Tauchi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158889" y="4740749"/>
            <a:ext cx="27879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But does the collimator gap change?</a:t>
            </a:r>
          </a:p>
          <a:p>
            <a:endParaRPr lang="en-GB" dirty="0"/>
          </a:p>
          <a:p>
            <a:r>
              <a:rPr lang="en-GB" dirty="0" smtClean="0">
                <a:latin typeface="Symbol" charset="2"/>
                <a:cs typeface="Symbol" charset="2"/>
              </a:rPr>
              <a:t>(b</a:t>
            </a:r>
            <a:r>
              <a:rPr lang="en-GB" baseline="30000" dirty="0" smtClean="0"/>
              <a:t>*</a:t>
            </a:r>
            <a:r>
              <a:rPr lang="en-GB" baseline="-25000" dirty="0" smtClean="0"/>
              <a:t>y</a:t>
            </a:r>
            <a:r>
              <a:rPr lang="en-GB" dirty="0" smtClean="0"/>
              <a:t> </a:t>
            </a:r>
            <a:r>
              <a:rPr lang="en-GB" i="1" dirty="0" smtClean="0"/>
              <a:t>is</a:t>
            </a:r>
            <a:r>
              <a:rPr lang="en-GB" dirty="0" smtClean="0"/>
              <a:t> changing)</a:t>
            </a:r>
            <a:endParaRPr lang="en-GB" dirty="0"/>
          </a:p>
        </p:txBody>
      </p:sp>
      <p:sp>
        <p:nvSpPr>
          <p:cNvPr id="5" name="Freeform 4"/>
          <p:cNvSpPr/>
          <p:nvPr/>
        </p:nvSpPr>
        <p:spPr>
          <a:xfrm>
            <a:off x="532982" y="1236976"/>
            <a:ext cx="992736" cy="2069873"/>
          </a:xfrm>
          <a:custGeom>
            <a:avLst/>
            <a:gdLst>
              <a:gd name="connsiteX0" fmla="*/ 956666 w 956666"/>
              <a:gd name="connsiteY0" fmla="*/ 0 h 2069873"/>
              <a:gd name="connsiteX1" fmla="*/ 0 w 956666"/>
              <a:gd name="connsiteY1" fmla="*/ 634981 h 2069873"/>
              <a:gd name="connsiteX2" fmla="*/ 0 w 956666"/>
              <a:gd name="connsiteY2" fmla="*/ 634981 h 2069873"/>
              <a:gd name="connsiteX3" fmla="*/ 890689 w 956666"/>
              <a:gd name="connsiteY3" fmla="*/ 2069873 h 2069873"/>
              <a:gd name="connsiteX0" fmla="*/ 956666 w 956666"/>
              <a:gd name="connsiteY0" fmla="*/ 0 h 2069873"/>
              <a:gd name="connsiteX1" fmla="*/ 0 w 956666"/>
              <a:gd name="connsiteY1" fmla="*/ 634981 h 2069873"/>
              <a:gd name="connsiteX2" fmla="*/ 0 w 956666"/>
              <a:gd name="connsiteY2" fmla="*/ 634981 h 2069873"/>
              <a:gd name="connsiteX3" fmla="*/ 890689 w 956666"/>
              <a:gd name="connsiteY3" fmla="*/ 2069873 h 2069873"/>
              <a:gd name="connsiteX0" fmla="*/ 1187586 w 1187586"/>
              <a:gd name="connsiteY0" fmla="*/ 0 h 2069873"/>
              <a:gd name="connsiteX1" fmla="*/ 230920 w 1187586"/>
              <a:gd name="connsiteY1" fmla="*/ 634981 h 2069873"/>
              <a:gd name="connsiteX2" fmla="*/ 0 w 1187586"/>
              <a:gd name="connsiteY2" fmla="*/ 560762 h 2069873"/>
              <a:gd name="connsiteX3" fmla="*/ 1121609 w 1187586"/>
              <a:gd name="connsiteY3" fmla="*/ 2069873 h 2069873"/>
              <a:gd name="connsiteX0" fmla="*/ 1270598 w 1270598"/>
              <a:gd name="connsiteY0" fmla="*/ 0 h 2069873"/>
              <a:gd name="connsiteX1" fmla="*/ 313932 w 1270598"/>
              <a:gd name="connsiteY1" fmla="*/ 634981 h 2069873"/>
              <a:gd name="connsiteX2" fmla="*/ 83012 w 1270598"/>
              <a:gd name="connsiteY2" fmla="*/ 560762 h 2069873"/>
              <a:gd name="connsiteX3" fmla="*/ 1204621 w 1270598"/>
              <a:gd name="connsiteY3" fmla="*/ 2069873 h 2069873"/>
              <a:gd name="connsiteX0" fmla="*/ 1270598 w 1270598"/>
              <a:gd name="connsiteY0" fmla="*/ 0 h 2069873"/>
              <a:gd name="connsiteX1" fmla="*/ 83012 w 1270598"/>
              <a:gd name="connsiteY1" fmla="*/ 560762 h 2069873"/>
              <a:gd name="connsiteX2" fmla="*/ 1204621 w 1270598"/>
              <a:gd name="connsiteY2" fmla="*/ 2069873 h 2069873"/>
              <a:gd name="connsiteX0" fmla="*/ 1395671 w 1395671"/>
              <a:gd name="connsiteY0" fmla="*/ 0 h 2069873"/>
              <a:gd name="connsiteX1" fmla="*/ 76131 w 1395671"/>
              <a:gd name="connsiteY1" fmla="*/ 511283 h 2069873"/>
              <a:gd name="connsiteX2" fmla="*/ 1329694 w 1395671"/>
              <a:gd name="connsiteY2" fmla="*/ 2069873 h 2069873"/>
              <a:gd name="connsiteX0" fmla="*/ 1395671 w 1395671"/>
              <a:gd name="connsiteY0" fmla="*/ 0 h 2069873"/>
              <a:gd name="connsiteX1" fmla="*/ 76131 w 1395671"/>
              <a:gd name="connsiteY1" fmla="*/ 511283 h 2069873"/>
              <a:gd name="connsiteX2" fmla="*/ 1329694 w 1395671"/>
              <a:gd name="connsiteY2" fmla="*/ 2069873 h 2069873"/>
              <a:gd name="connsiteX0" fmla="*/ 1339143 w 1339143"/>
              <a:gd name="connsiteY0" fmla="*/ 0 h 2069873"/>
              <a:gd name="connsiteX1" fmla="*/ 19603 w 1339143"/>
              <a:gd name="connsiteY1" fmla="*/ 511283 h 2069873"/>
              <a:gd name="connsiteX2" fmla="*/ 1273166 w 1339143"/>
              <a:gd name="connsiteY2" fmla="*/ 2069873 h 2069873"/>
              <a:gd name="connsiteX0" fmla="*/ 992736 w 992736"/>
              <a:gd name="connsiteY0" fmla="*/ 0 h 2069873"/>
              <a:gd name="connsiteX1" fmla="*/ 27822 w 992736"/>
              <a:gd name="connsiteY1" fmla="*/ 601995 h 2069873"/>
              <a:gd name="connsiteX2" fmla="*/ 926759 w 992736"/>
              <a:gd name="connsiteY2" fmla="*/ 2069873 h 2069873"/>
              <a:gd name="connsiteX0" fmla="*/ 992736 w 992736"/>
              <a:gd name="connsiteY0" fmla="*/ 0 h 2069873"/>
              <a:gd name="connsiteX1" fmla="*/ 27822 w 992736"/>
              <a:gd name="connsiteY1" fmla="*/ 601995 h 2069873"/>
              <a:gd name="connsiteX2" fmla="*/ 926759 w 992736"/>
              <a:gd name="connsiteY2" fmla="*/ 2069873 h 2069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92736" h="2069873">
                <a:moveTo>
                  <a:pt x="992736" y="0"/>
                </a:moveTo>
                <a:cubicBezTo>
                  <a:pt x="638110" y="26114"/>
                  <a:pt x="205673" y="131942"/>
                  <a:pt x="27822" y="601995"/>
                </a:cubicBezTo>
                <a:cubicBezTo>
                  <a:pt x="-148062" y="1066849"/>
                  <a:pt x="552889" y="1566836"/>
                  <a:pt x="926759" y="2069873"/>
                </a:cubicBezTo>
              </a:path>
            </a:pathLst>
          </a:custGeom>
          <a:ln w="12700" cmpd="sng">
            <a:solidFill>
              <a:srgbClr val="3366FF"/>
            </a:solidFill>
            <a:tailEnd type="oval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84484" y="1014313"/>
            <a:ext cx="4991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very high disruption parameters required by TF</a:t>
            </a:r>
            <a:endParaRPr lang="en-GB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363637"/>
      </p:ext>
    </p:extLst>
  </p:cSld>
  <p:clrMapOvr>
    <a:masterClrMapping/>
  </p:clrMapOvr>
  <p:transition xmlns:p14="http://schemas.microsoft.com/office/powerpoint/2010/main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Comparison to TF numbers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 rot="16200000">
            <a:off x="-480143" y="3120640"/>
            <a:ext cx="2647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luminosity x10</a:t>
            </a:r>
            <a:r>
              <a:rPr lang="en-GB" baseline="30000" dirty="0" smtClean="0"/>
              <a:t>34</a:t>
            </a:r>
            <a:r>
              <a:rPr lang="en-GB" dirty="0" smtClean="0"/>
              <a:t> cm</a:t>
            </a:r>
            <a:r>
              <a:rPr lang="en-GB" baseline="30000" dirty="0" smtClean="0"/>
              <a:t>-2</a:t>
            </a:r>
            <a:r>
              <a:rPr lang="en-GB" dirty="0" smtClean="0"/>
              <a:t>s</a:t>
            </a:r>
            <a:r>
              <a:rPr lang="en-GB" baseline="30000" dirty="0" smtClean="0"/>
              <a:t>-1</a:t>
            </a:r>
            <a:endParaRPr lang="en-GB" baseline="30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376" y="990600"/>
            <a:ext cx="7004135" cy="5137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115336"/>
      </p:ext>
    </p:extLst>
  </p:cSld>
  <p:clrMapOvr>
    <a:masterClrMapping/>
  </p:clrMapOvr>
  <p:transition xmlns:p14="http://schemas.microsoft.com/office/powerpoint/2010/main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Fractional </a:t>
            </a:r>
            <a:r>
              <a:rPr lang="en-GB" i="1" dirty="0" smtClean="0"/>
              <a:t>L</a:t>
            </a:r>
            <a:r>
              <a:rPr lang="en-GB" dirty="0" smtClean="0"/>
              <a:t> in top 1% </a:t>
            </a:r>
            <a:r>
              <a:rPr lang="en-GB" dirty="0" err="1" smtClean="0"/>
              <a:t>E</a:t>
            </a:r>
            <a:r>
              <a:rPr lang="en-GB" baseline="-25000" dirty="0" err="1" smtClean="0"/>
              <a:t>cm</a:t>
            </a:r>
            <a:endParaRPr lang="en-GB" baseline="-25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604" y="1130580"/>
            <a:ext cx="7062193" cy="5179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123354"/>
      </p:ext>
    </p:extLst>
  </p:cSld>
  <p:clrMapOvr>
    <a:masterClrMapping/>
  </p:clrMapOvr>
  <p:transition xmlns:p14="http://schemas.microsoft.com/office/powerpoint/2010/main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154740"/>
            <a:ext cx="4495800" cy="5089612"/>
          </a:xfrm>
        </p:spPr>
        <p:txBody>
          <a:bodyPr>
            <a:noAutofit/>
          </a:bodyPr>
          <a:lstStyle/>
          <a:p>
            <a:r>
              <a:rPr lang="en-GB" sz="1800" dirty="0" smtClean="0"/>
              <a:t>Optics solution still needs verification</a:t>
            </a:r>
          </a:p>
          <a:p>
            <a:pPr lvl="1"/>
            <a:r>
              <a:rPr lang="en-GB" sz="1600" dirty="0" smtClean="0"/>
              <a:t>smaller (in general) </a:t>
            </a:r>
            <a:r>
              <a:rPr lang="en-GB" sz="1600" dirty="0" smtClean="0">
                <a:latin typeface="Symbol" charset="2"/>
                <a:cs typeface="Symbol" charset="2"/>
              </a:rPr>
              <a:t>b</a:t>
            </a:r>
            <a:r>
              <a:rPr lang="en-GB" sz="1600" dirty="0" smtClean="0"/>
              <a:t> functions</a:t>
            </a:r>
          </a:p>
          <a:p>
            <a:pPr lvl="1"/>
            <a:r>
              <a:rPr lang="en-GB" sz="1600" dirty="0" smtClean="0"/>
              <a:t>short (split) FD solutions for low </a:t>
            </a:r>
            <a:r>
              <a:rPr lang="en-GB" sz="1600" dirty="0" err="1" smtClean="0"/>
              <a:t>E</a:t>
            </a:r>
            <a:r>
              <a:rPr lang="en-GB" sz="1600" baseline="-25000" dirty="0" err="1" smtClean="0"/>
              <a:t>cm</a:t>
            </a:r>
            <a:endParaRPr lang="en-GB" sz="1600" baseline="-25000" dirty="0" smtClean="0"/>
          </a:p>
          <a:p>
            <a:pPr lvl="1"/>
            <a:r>
              <a:rPr lang="en-GB" sz="1600" dirty="0" smtClean="0"/>
              <a:t>Including re-evaluation of collimator depth</a:t>
            </a:r>
          </a:p>
          <a:p>
            <a:endParaRPr lang="en-GB" sz="1800" dirty="0"/>
          </a:p>
          <a:p>
            <a:r>
              <a:rPr lang="en-GB" sz="1800" dirty="0" smtClean="0"/>
              <a:t>Luminosity stability (high </a:t>
            </a:r>
            <a:r>
              <a:rPr lang="en-GB" sz="1800" dirty="0" err="1" smtClean="0"/>
              <a:t>D</a:t>
            </a:r>
            <a:r>
              <a:rPr lang="en-GB" sz="1800" baseline="-25000" dirty="0" err="1" smtClean="0"/>
              <a:t>y</a:t>
            </a:r>
            <a:r>
              <a:rPr lang="en-GB" sz="1800" dirty="0" smtClean="0"/>
              <a:t>)</a:t>
            </a:r>
          </a:p>
          <a:p>
            <a:pPr lvl="1"/>
            <a:r>
              <a:rPr lang="en-GB" sz="1600" dirty="0" smtClean="0"/>
              <a:t>impact on </a:t>
            </a:r>
            <a:r>
              <a:rPr lang="en-GB" sz="1600" i="1" dirty="0" smtClean="0"/>
              <a:t>integrated</a:t>
            </a:r>
            <a:r>
              <a:rPr lang="en-GB" sz="1600" dirty="0" smtClean="0"/>
              <a:t> luminosity</a:t>
            </a:r>
            <a:endParaRPr lang="en-GB" sz="1600" dirty="0" smtClean="0"/>
          </a:p>
          <a:p>
            <a:endParaRPr lang="en-GB" sz="1800" dirty="0" smtClean="0"/>
          </a:p>
          <a:p>
            <a:endParaRPr lang="en-GB" sz="1800" dirty="0"/>
          </a:p>
          <a:p>
            <a:endParaRPr lang="en-GB" sz="1800" dirty="0"/>
          </a:p>
          <a:p>
            <a:r>
              <a:rPr lang="en-GB" sz="1800" dirty="0" smtClean="0"/>
              <a:t>Fast trajectory correction implementation</a:t>
            </a:r>
          </a:p>
          <a:p>
            <a:pPr lvl="1"/>
            <a:r>
              <a:rPr lang="en-GB" sz="1600" dirty="0" smtClean="0"/>
              <a:t>should be feasible, but clearly needs a realistic design concept</a:t>
            </a:r>
          </a:p>
          <a:p>
            <a:pPr lvl="2"/>
            <a:r>
              <a:rPr lang="en-GB" sz="1400" dirty="0" smtClean="0"/>
              <a:t>location of BPMs, kickers, performance analysis etc</a:t>
            </a:r>
            <a:r>
              <a:rPr lang="en-GB" sz="1400" dirty="0" smtClean="0"/>
              <a:t>.</a:t>
            </a:r>
            <a:endParaRPr lang="en-GB" sz="14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3311"/>
            <a:ext cx="4495800" cy="5120592"/>
          </a:xfrm>
        </p:spPr>
        <p:txBody>
          <a:bodyPr/>
          <a:lstStyle/>
          <a:p>
            <a:r>
              <a:rPr lang="en-GB" sz="1800" dirty="0" smtClean="0">
                <a:solidFill>
                  <a:srgbClr val="0000FF"/>
                </a:solidFill>
              </a:rPr>
              <a:t>Optics solutions will be looked at by R. Tomas starting April.</a:t>
            </a:r>
          </a:p>
          <a:p>
            <a:pPr lvl="1"/>
            <a:r>
              <a:rPr lang="en-GB" sz="1400" dirty="0" smtClean="0">
                <a:solidFill>
                  <a:srgbClr val="0000FF"/>
                </a:solidFill>
              </a:rPr>
              <a:t>Solutions probably May/June</a:t>
            </a:r>
          </a:p>
          <a:p>
            <a:pPr lvl="1"/>
            <a:r>
              <a:rPr lang="en-GB" sz="1400" dirty="0" smtClean="0">
                <a:solidFill>
                  <a:srgbClr val="0000FF"/>
                </a:solidFill>
              </a:rPr>
              <a:t>Plan for success in the meantime.</a:t>
            </a:r>
          </a:p>
          <a:p>
            <a:pPr marL="0" indent="0">
              <a:buNone/>
            </a:pPr>
            <a:endParaRPr lang="en-GB" sz="1800" dirty="0">
              <a:solidFill>
                <a:srgbClr val="0000FF"/>
              </a:solidFill>
            </a:endParaRPr>
          </a:p>
          <a:p>
            <a:r>
              <a:rPr lang="en-GB" sz="1800" dirty="0" smtClean="0">
                <a:solidFill>
                  <a:srgbClr val="0000FF"/>
                </a:solidFill>
              </a:rPr>
              <a:t>Complicated problem which really requires “start-to-end” like simulations</a:t>
            </a:r>
          </a:p>
          <a:p>
            <a:pPr lvl="1"/>
            <a:r>
              <a:rPr lang="en-GB" sz="1400" dirty="0" smtClean="0">
                <a:solidFill>
                  <a:srgbClr val="0000FF"/>
                </a:solidFill>
              </a:rPr>
              <a:t>including fast feedback correction etc.</a:t>
            </a:r>
          </a:p>
          <a:p>
            <a:pPr lvl="1"/>
            <a:r>
              <a:rPr lang="en-GB" sz="1400" dirty="0" smtClean="0">
                <a:solidFill>
                  <a:srgbClr val="0000FF"/>
                </a:solidFill>
              </a:rPr>
              <a:t>legacy simulations exist but for for different lattice (RDR), but results were very positive</a:t>
            </a:r>
          </a:p>
          <a:p>
            <a:pPr marL="457200" lvl="1" indent="0">
              <a:buNone/>
            </a:pPr>
            <a:endParaRPr lang="en-GB" sz="1400" dirty="0">
              <a:solidFill>
                <a:srgbClr val="0000FF"/>
              </a:solidFill>
            </a:endParaRPr>
          </a:p>
          <a:p>
            <a:r>
              <a:rPr lang="en-GB" sz="1800" dirty="0" smtClean="0">
                <a:solidFill>
                  <a:srgbClr val="0000FF"/>
                </a:solidFill>
              </a:rPr>
              <a:t>Need to look at lattice and see how this might fit</a:t>
            </a:r>
          </a:p>
          <a:p>
            <a:pPr lvl="1"/>
            <a:r>
              <a:rPr lang="en-GB" sz="1400" dirty="0" smtClean="0">
                <a:solidFill>
                  <a:srgbClr val="0000FF"/>
                </a:solidFill>
              </a:rPr>
              <a:t>Should not be a real problem</a:t>
            </a:r>
          </a:p>
          <a:p>
            <a:pPr lvl="1"/>
            <a:r>
              <a:rPr lang="en-GB" sz="1400" dirty="0" smtClean="0">
                <a:solidFill>
                  <a:srgbClr val="0000FF"/>
                </a:solidFill>
              </a:rPr>
              <a:t>Performance evaluation requires more design work</a:t>
            </a:r>
          </a:p>
          <a:p>
            <a:pPr lvl="1"/>
            <a:r>
              <a:rPr lang="en-GB" sz="1400" dirty="0" smtClean="0">
                <a:solidFill>
                  <a:srgbClr val="0000FF"/>
                </a:solidFill>
              </a:rPr>
              <a:t>May need adjustment of early BDS lattice to accommodate hardware</a:t>
            </a:r>
          </a:p>
          <a:p>
            <a:pPr lvl="1"/>
            <a:endParaRPr lang="en-GB" sz="14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393278"/>
      </p:ext>
    </p:extLst>
  </p:cSld>
  <p:clrMapOvr>
    <a:masterClrMapping/>
  </p:clrMapOvr>
  <p:transition xmlns:p14="http://schemas.microsoft.com/office/powerpoint/2010/main">
    <p:fade/>
  </p:transition>
</p:sld>
</file>

<file path=ppt/theme/theme1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218</TotalTime>
  <Words>332</Words>
  <Application>Microsoft Macintosh PowerPoint</Application>
  <PresentationFormat>On-screen Show (4:3)</PresentationFormat>
  <Paragraphs>72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Theme</vt:lpstr>
      <vt:lpstr>TDR L parameters update</vt:lpstr>
      <vt:lpstr>Formal Parameters: EDMS</vt:lpstr>
      <vt:lpstr>Proposal / Rationale</vt:lpstr>
      <vt:lpstr>Crab Waist Simulations (Tracking)</vt:lpstr>
      <vt:lpstr>Collimator Wakefields</vt:lpstr>
      <vt:lpstr>Comparison to TF numbers</vt:lpstr>
      <vt:lpstr>Fractional L in top 1% Ecm</vt:lpstr>
      <vt:lpstr>Issues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TDR L parameters update</dc:title>
  <dc:creator>Nicholas Walker</dc:creator>
  <cp:lastModifiedBy>Nicholas Walker</cp:lastModifiedBy>
  <cp:revision>22</cp:revision>
  <dcterms:created xsi:type="dcterms:W3CDTF">2012-02-22T09:26:46Z</dcterms:created>
  <dcterms:modified xsi:type="dcterms:W3CDTF">2012-02-29T12:40:16Z</dcterms:modified>
</cp:coreProperties>
</file>