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-1688" y="-96"/>
      </p:cViewPr>
      <p:guideLst>
        <p:guide orient="horz" pos="2160"/>
        <p:guide pos="222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Arial Unicode MS" charset="0"/>
                <a:cs typeface="Arial Unicode MS" charset="0"/>
              </a:defRPr>
            </a:lvl1pPr>
          </a:lstStyle>
          <a:p>
            <a:fld id="{A791D1AC-B071-7842-B1C6-414997824E80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ea typeface="Arial Unicode MS" charset="0"/>
                <a:cs typeface="Arial Unicode MS" charset="0"/>
              </a:defRPr>
            </a:lvl1pPr>
          </a:lstStyle>
          <a:p>
            <a:fld id="{10936EE1-20DE-1641-8352-A2B4363E961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7150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64D1EDCD-E06F-9B4B-850D-E8EB234517C8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0A21FB03-5D04-914B-AB92-095FFEE4DA8F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1" name="Picture 10" descr="ilccolo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xfel-logo.emf"/>
          <p:cNvPicPr>
            <a:picLocks noChangeAspect="1"/>
          </p:cNvPicPr>
          <p:nvPr userDrawn="1"/>
        </p:nvPicPr>
        <p:blipFill>
          <a:blip r:embed="rId4"/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flash-logo-new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9864B8-8226-A944-88C2-8997A7C8EA0C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D8E002-EF01-284E-BF43-D1C0036FC0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99CFB4-3BE0-D442-9AA5-DC15D742AF56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F1A713-DD89-944E-9314-6148D54AE58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02AB5D-B3C0-9748-943F-51BF6A9312CF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4E0FB5-1594-4447-90DD-E5CC157FEE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999AB3-3EEC-EE4B-B2F6-CEA11FF8C71A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33DFD16-67C5-9946-B0E7-253366D9496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D44D05-F200-3641-BBE5-E2B4A85F9493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DFD5F0-B9DA-374B-8409-0EC5A5A26EA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DCBD3DC-C113-BF45-855C-5B8361D75BA4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870E38-0E7E-F943-853A-0B3336FBEBB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6A3FCB-831F-EA49-A484-0C328BB54F93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C7DCB48-7C3D-124B-AA5D-81B858478F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5D0A69-2AB9-724C-9DFC-45B22638BAC2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77839F-3BAB-B44B-BD02-C9E9094632D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4741021-DBE2-2248-9D80-7BF6CE83E52D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21D387-82C6-6C4E-BCCF-2258777E1A4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1B5E39-2311-C44D-AF7C-45078CFE05CB}" type="datetime1">
              <a:rPr lang="en-US"/>
              <a:pPr/>
              <a:t>01/03/2012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862AA5-2F62-8C4B-A9C8-C62C963F2A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334623B2-46BF-7D41-943E-58A8B3D39E9B}" type="datetime1">
              <a:rPr lang="en-US"/>
              <a:pPr/>
              <a:t>01/03/2012</a:t>
            </a:fld>
            <a:endParaRPr lang="en-GB" dirty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>
                <a:solidFill>
                  <a:srgbClr val="23346C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E0B76A-C754-9443-A397-532380C7671F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 sz="2400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5" descr="xfel-logo.emf"/>
          <p:cNvPicPr>
            <a:picLocks noChangeAspect="1"/>
          </p:cNvPicPr>
          <p:nvPr/>
        </p:nvPicPr>
        <p:blipFill>
          <a:blip r:embed="rId15"/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8" descr="flash-logo-new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xmlns:p14="http://schemas.microsoft.com/office/powerpoint/2010/main">
    <p:fade/>
  </p:transition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>
          <a:solidFill>
            <a:srgbClr val="23346C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Relationship Id="rId3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John Carwardine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FLASH </a:t>
            </a:r>
            <a:r>
              <a:rPr lang="en-US" dirty="0" smtClean="0"/>
              <a:t>9mA studies:</a:t>
            </a:r>
            <a:br>
              <a:rPr lang="en-US" dirty="0" smtClean="0"/>
            </a:br>
            <a:r>
              <a:rPr lang="en-US" dirty="0" smtClean="0"/>
              <a:t>21-26 Feb 2012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Studies were very successful</a:t>
            </a:r>
          </a:p>
          <a:p>
            <a:pPr lvl="1"/>
            <a:r>
              <a:rPr lang="en-US" sz="2400" dirty="0" smtClean="0"/>
              <a:t>Achieved most of the main objectives with bunch trains of 800us / 4.5mA</a:t>
            </a:r>
          </a:p>
          <a:p>
            <a:pPr lvl="1"/>
            <a:r>
              <a:rPr lang="en-US" sz="2400" dirty="0" smtClean="0"/>
              <a:t>We have become accustomed to the FLASH accelerator running very well</a:t>
            </a:r>
          </a:p>
          <a:p>
            <a:pPr lvl="1"/>
            <a:endParaRPr lang="en-US" dirty="0"/>
          </a:p>
          <a:p>
            <a:r>
              <a:rPr lang="en-US" dirty="0" smtClean="0"/>
              <a:t>Next 9mA study period at FLASH: Sept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283318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Machine conditions</a:t>
            </a:r>
          </a:p>
          <a:p>
            <a:pPr lvl="1"/>
            <a:r>
              <a:rPr lang="en-US" dirty="0" smtClean="0"/>
              <a:t>800us bunch-trains (2400 bunches)</a:t>
            </a:r>
          </a:p>
          <a:p>
            <a:pPr lvl="1"/>
            <a:r>
              <a:rPr lang="en-US" dirty="0" smtClean="0"/>
              <a:t>Average current over 800us: ~4.5mA (1.5nC/3MHz) </a:t>
            </a:r>
          </a:p>
          <a:p>
            <a:pPr lvl="1"/>
            <a:r>
              <a:rPr lang="en-US" dirty="0" smtClean="0"/>
              <a:t>Beam energy: 1GeV</a:t>
            </a:r>
          </a:p>
          <a:p>
            <a:pPr lvl="1"/>
            <a:r>
              <a:rPr lang="en-US" dirty="0" smtClean="0"/>
              <a:t>Average gradients (ACC67): 26.7MV/m </a:t>
            </a:r>
            <a:r>
              <a:rPr lang="en-US" dirty="0" err="1" smtClean="0"/>
              <a:t>avg</a:t>
            </a:r>
            <a:r>
              <a:rPr lang="en-US" dirty="0"/>
              <a:t> </a:t>
            </a:r>
            <a:r>
              <a:rPr lang="en-US" dirty="0" smtClean="0"/>
              <a:t>(13 cavities)</a:t>
            </a:r>
          </a:p>
          <a:p>
            <a:pPr lvl="1"/>
            <a:r>
              <a:rPr lang="en-US" dirty="0" smtClean="0"/>
              <a:t>Max operating gradients (ACC7): 4 cavities above 31MV/m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2</a:t>
            </a:fld>
            <a:endParaRPr lang="en-GB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Studies highlights</a:t>
            </a:r>
            <a:endParaRPr lang="en-US" dirty="0"/>
          </a:p>
          <a:p>
            <a:pPr lvl="1"/>
            <a:r>
              <a:rPr lang="en-US" dirty="0"/>
              <a:t>Operated full beam current within ~7% of klystron saturation</a:t>
            </a:r>
          </a:p>
          <a:p>
            <a:pPr lvl="1"/>
            <a:r>
              <a:rPr lang="en-US" dirty="0" smtClean="0"/>
              <a:t>Flattened </a:t>
            </a:r>
            <a:r>
              <a:rPr lang="en-US" dirty="0"/>
              <a:t>individual gradients to &lt;&lt;1% peak-</a:t>
            </a:r>
            <a:r>
              <a:rPr lang="en-US" dirty="0" smtClean="0"/>
              <a:t>peak and 4.5mA/800us operation within 5% of quench </a:t>
            </a:r>
            <a:endParaRPr lang="en-US" dirty="0"/>
          </a:p>
          <a:p>
            <a:pPr lvl="1"/>
            <a:r>
              <a:rPr lang="en-US" dirty="0" smtClean="0"/>
              <a:t>‘</a:t>
            </a:r>
            <a:r>
              <a:rPr lang="en-US" dirty="0"/>
              <a:t>Crash test’: 800us/4.5mA -&gt; beam off -&gt; 800us/4.5mA</a:t>
            </a:r>
          </a:p>
          <a:p>
            <a:pPr lvl="1"/>
            <a:r>
              <a:rPr lang="en-US" dirty="0"/>
              <a:t>Ramped up current from ~zero to 4.5mA with ACC67 gradients approaching </a:t>
            </a:r>
            <a:r>
              <a:rPr lang="en-US" dirty="0" smtClean="0"/>
              <a:t>quench</a:t>
            </a:r>
            <a:endParaRPr lang="en-US" dirty="0"/>
          </a:p>
          <a:p>
            <a:pPr lvl="1"/>
            <a:r>
              <a:rPr lang="en-US" dirty="0"/>
              <a:t>‘Cavity gradient limiter’ </a:t>
            </a:r>
            <a:r>
              <a:rPr lang="en-US" dirty="0" smtClean="0"/>
              <a:t>for dynamically preventing quench</a:t>
            </a:r>
          </a:p>
          <a:p>
            <a:pPr lvl="1"/>
            <a:r>
              <a:rPr lang="en-US" dirty="0" smtClean="0"/>
              <a:t>Operated machine into quench with 800us / 4.5mA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2842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Klystron saturation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2941" y="1388995"/>
            <a:ext cx="4620112" cy="754469"/>
          </a:xfrm>
        </p:spPr>
        <p:txBody>
          <a:bodyPr/>
          <a:lstStyle/>
          <a:p>
            <a:r>
              <a:rPr lang="en-US" sz="1800" dirty="0" smtClean="0"/>
              <a:t>RF </a:t>
            </a:r>
            <a:r>
              <a:rPr lang="en-US" sz="1800" dirty="0" err="1" smtClean="0"/>
              <a:t>fwd</a:t>
            </a:r>
            <a:r>
              <a:rPr lang="en-US" sz="1800" dirty="0" smtClean="0"/>
              <a:t> power during fill and flat-top with beam loading and longer fill time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" name="Picture 4" descr="2012-02-25T23-02-30-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952" y="2922369"/>
            <a:ext cx="3574362" cy="242081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921" y="1852992"/>
            <a:ext cx="34419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 waveforms with zero beam loading: gradient (blue) and Klystron </a:t>
            </a:r>
            <a:r>
              <a:rPr lang="en-US" dirty="0" err="1" smtClean="0"/>
              <a:t>fwd</a:t>
            </a:r>
            <a:r>
              <a:rPr lang="en-US" dirty="0" smtClean="0"/>
              <a:t> power (green)</a:t>
            </a:r>
            <a:endParaRPr lang="en-US" dirty="0"/>
          </a:p>
        </p:txBody>
      </p:sp>
      <p:pic>
        <p:nvPicPr>
          <p:cNvPr id="7" name="Picture 6" descr="2012-02-26T03-32-55-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883" y="2205695"/>
            <a:ext cx="4429567" cy="329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63634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Disturbance 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740" y="2783209"/>
            <a:ext cx="4575260" cy="921938"/>
          </a:xfrm>
        </p:spPr>
        <p:txBody>
          <a:bodyPr/>
          <a:lstStyle/>
          <a:p>
            <a:r>
              <a:rPr lang="en-US" sz="2000" dirty="0" smtClean="0"/>
              <a:t>Forward power shows slower response on step up due to lower klystron gain in saturation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5" name="Picture 4" descr="2012-02-26T04-02-08-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6861" y="4079799"/>
            <a:ext cx="6117020" cy="2524810"/>
          </a:xfrm>
          <a:prstGeom prst="rect">
            <a:avLst/>
          </a:prstGeom>
        </p:spPr>
      </p:pic>
      <p:pic>
        <p:nvPicPr>
          <p:cNvPr id="6" name="Picture 5" descr="2012-02-26T05-46-36-0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t="55159" r="46777" b="18176"/>
          <a:stretch/>
        </p:blipFill>
        <p:spPr>
          <a:xfrm>
            <a:off x="330533" y="1883939"/>
            <a:ext cx="3618458" cy="17864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30532" y="1426394"/>
            <a:ext cx="3982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Notch applied to Vector Sum setpoint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 bwMode="auto">
          <a:xfrm>
            <a:off x="2017986" y="2296147"/>
            <a:ext cx="1548283" cy="1165469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688044" y="4244394"/>
            <a:ext cx="2487688" cy="184387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9717617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gradient flattening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5" descr="2012-02-26T19-03-36-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803" y="3997991"/>
            <a:ext cx="5706031" cy="2546898"/>
          </a:xfrm>
          <a:prstGeom prst="rect">
            <a:avLst/>
          </a:prstGeom>
        </p:spPr>
      </p:pic>
      <p:pic>
        <p:nvPicPr>
          <p:cNvPr id="7" name="Picture 6" descr="2012-02-26T20-59-43-0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369" y="1235047"/>
            <a:ext cx="5741148" cy="2562573"/>
          </a:xfrm>
          <a:prstGeom prst="rect">
            <a:avLst/>
          </a:prstGeom>
        </p:spPr>
      </p:pic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4198" y="1113283"/>
            <a:ext cx="3618457" cy="556641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r>
              <a:rPr lang="en-US" sz="2000" dirty="0" smtClean="0"/>
              <a:t>Optimized for 4.5mA, beam off (tilts)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sz="2000" dirty="0" smtClean="0"/>
              <a:t>Optimized for 4.5mA with 4.5mA/800us (no tilts)</a:t>
            </a:r>
          </a:p>
        </p:txBody>
      </p:sp>
    </p:spTree>
    <p:extLst>
      <p:ext uri="{BB962C8B-B14F-4D97-AF65-F5344CB8AC3E}">
        <p14:creationId xmlns:p14="http://schemas.microsoft.com/office/powerpoint/2010/main" val="22657276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Iterative flattening of cavity gradients</a:t>
            </a:r>
            <a:br>
              <a:rPr lang="en-US" dirty="0" smtClean="0"/>
            </a:br>
            <a:r>
              <a:rPr lang="en-US" dirty="0" smtClean="0"/>
              <a:t>(~+/-8% to ~+/-0.3%)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973666" y="1185333"/>
            <a:ext cx="7560733" cy="1032933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Iterative algorithm flattens cavity gradients by adjusting individual Loaded-Qs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5" name="Picture 4" descr="plot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47" b="21260"/>
          <a:stretch/>
        </p:blipFill>
        <p:spPr>
          <a:xfrm>
            <a:off x="-121775" y="2426533"/>
            <a:ext cx="4846211" cy="3600000"/>
          </a:xfrm>
          <a:prstGeom prst="rect">
            <a:avLst/>
          </a:prstGeom>
        </p:spPr>
      </p:pic>
      <p:pic>
        <p:nvPicPr>
          <p:cNvPr id="6" name="Picture 5" descr="plot2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246" b="21261"/>
          <a:stretch/>
        </p:blipFill>
        <p:spPr>
          <a:xfrm>
            <a:off x="4297789" y="2426533"/>
            <a:ext cx="4846211" cy="360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9067" y="5960534"/>
            <a:ext cx="2712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running algorithm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18667" y="6011334"/>
            <a:ext cx="2712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running algorithm</a:t>
            </a:r>
            <a:endParaRPr lang="en-US" dirty="0"/>
          </a:p>
        </p:txBody>
      </p:sp>
      <p:sp useBgFill="1">
        <p:nvSpPr>
          <p:cNvPr id="10" name="TextBox 9"/>
          <p:cNvSpPr txBox="1"/>
          <p:nvPr/>
        </p:nvSpPr>
        <p:spPr>
          <a:xfrm>
            <a:off x="728133" y="4250266"/>
            <a:ext cx="3507616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Gradient flat-tops for each cavity</a:t>
            </a:r>
            <a:endParaRPr lang="en-US" dirty="0">
              <a:solidFill>
                <a:srgbClr val="800000"/>
              </a:solidFill>
            </a:endParaRPr>
          </a:p>
        </p:txBody>
      </p:sp>
      <p:sp useBgFill="1">
        <p:nvSpPr>
          <p:cNvPr id="11" name="TextBox 10"/>
          <p:cNvSpPr txBox="1"/>
          <p:nvPr/>
        </p:nvSpPr>
        <p:spPr>
          <a:xfrm>
            <a:off x="5130797" y="4267202"/>
            <a:ext cx="3507616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Gradient flat-tops for each cavity</a:t>
            </a:r>
            <a:endParaRPr lang="en-US" dirty="0">
              <a:solidFill>
                <a:srgbClr val="800000"/>
              </a:solidFill>
            </a:endParaRPr>
          </a:p>
        </p:txBody>
      </p:sp>
      <p:sp useBgFill="1">
        <p:nvSpPr>
          <p:cNvPr id="12" name="TextBox 11"/>
          <p:cNvSpPr txBox="1"/>
          <p:nvPr/>
        </p:nvSpPr>
        <p:spPr>
          <a:xfrm>
            <a:off x="5497488" y="2370682"/>
            <a:ext cx="28656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Gradient tilts by cavity (%)</a:t>
            </a:r>
            <a:endParaRPr lang="en-US" dirty="0">
              <a:solidFill>
                <a:srgbClr val="800000"/>
              </a:solidFill>
            </a:endParaRPr>
          </a:p>
        </p:txBody>
      </p:sp>
      <p:sp useBgFill="1">
        <p:nvSpPr>
          <p:cNvPr id="13" name="TextBox 12"/>
          <p:cNvSpPr txBox="1"/>
          <p:nvPr/>
        </p:nvSpPr>
        <p:spPr>
          <a:xfrm>
            <a:off x="975781" y="2352828"/>
            <a:ext cx="2865613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Gradient tilts by cavity (%)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06728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Automated ramp-up to full current by extending length of bunch-train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842933" y="1371600"/>
            <a:ext cx="4114799" cy="3183467"/>
          </a:xfrm>
        </p:spPr>
        <p:txBody>
          <a:bodyPr/>
          <a:lstStyle/>
          <a:p>
            <a:r>
              <a:rPr lang="en-US" sz="1800" dirty="0" smtClean="0"/>
              <a:t>Start with maximum current but short bunch train</a:t>
            </a:r>
            <a:endParaRPr lang="en-US" sz="1800" dirty="0"/>
          </a:p>
          <a:p>
            <a:r>
              <a:rPr lang="en-US" sz="1800" dirty="0" smtClean="0"/>
              <a:t>Gradient limiter dynamically ramps down klystron output if gradient threshold is exceeded – prevents quenching</a:t>
            </a:r>
          </a:p>
          <a:p>
            <a:r>
              <a:rPr lang="en-US" sz="1800" dirty="0"/>
              <a:t>I</a:t>
            </a:r>
            <a:r>
              <a:rPr lang="en-US" sz="1800" dirty="0" smtClean="0"/>
              <a:t>terative algorithm maintains flat gradients for ‘beam on period’</a:t>
            </a:r>
          </a:p>
          <a:p>
            <a:r>
              <a:rPr lang="en-US" sz="1800" dirty="0" smtClean="0"/>
              <a:t>Progressively increase length of bunch train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CB48-7C3D-124B-AA5D-81B858478F08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4" name="Picture 3" descr="plot3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45" b="22308"/>
          <a:stretch/>
        </p:blipFill>
        <p:spPr>
          <a:xfrm>
            <a:off x="0" y="1317442"/>
            <a:ext cx="4846211" cy="1800000"/>
          </a:xfrm>
          <a:prstGeom prst="rect">
            <a:avLst/>
          </a:prstGeom>
        </p:spPr>
      </p:pic>
      <p:pic>
        <p:nvPicPr>
          <p:cNvPr id="5" name="Picture 4" descr="plot4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44" b="22309"/>
          <a:stretch/>
        </p:blipFill>
        <p:spPr>
          <a:xfrm>
            <a:off x="0" y="2901778"/>
            <a:ext cx="4846211" cy="1800000"/>
          </a:xfrm>
          <a:prstGeom prst="rect">
            <a:avLst/>
          </a:prstGeom>
        </p:spPr>
      </p:pic>
      <p:pic>
        <p:nvPicPr>
          <p:cNvPr id="7" name="Picture 6" descr="plot6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45" b="22308"/>
          <a:stretch/>
        </p:blipFill>
        <p:spPr>
          <a:xfrm>
            <a:off x="0" y="4658679"/>
            <a:ext cx="4846211" cy="180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45200" y="22182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32934" y="1608667"/>
            <a:ext cx="813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400us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48267" y="3251201"/>
            <a:ext cx="813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800000"/>
                </a:solidFill>
              </a:rPr>
              <a:t>5</a:t>
            </a:r>
            <a:r>
              <a:rPr lang="en-US" dirty="0" smtClean="0">
                <a:solidFill>
                  <a:srgbClr val="800000"/>
                </a:solidFill>
              </a:rPr>
              <a:t>00us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7466" y="4978402"/>
            <a:ext cx="813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700us</a:t>
            </a:r>
            <a:endParaRPr lang="en-US" dirty="0">
              <a:solidFill>
                <a:srgbClr val="800000"/>
              </a:solidFill>
            </a:endParaRPr>
          </a:p>
        </p:txBody>
      </p:sp>
      <p:sp useBgFill="1">
        <p:nvSpPr>
          <p:cNvPr id="13" name="TextBox 12"/>
          <p:cNvSpPr txBox="1"/>
          <p:nvPr/>
        </p:nvSpPr>
        <p:spPr>
          <a:xfrm>
            <a:off x="829734" y="1185335"/>
            <a:ext cx="3507616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Gradient flat-tops for each cavity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6478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radientsQuench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056" y="1186625"/>
            <a:ext cx="8601709" cy="52321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‘</a:t>
            </a:r>
            <a:r>
              <a:rPr lang="en-US" dirty="0" err="1" smtClean="0"/>
              <a:t>Mombo</a:t>
            </a:r>
            <a:r>
              <a:rPr lang="en-US" dirty="0" smtClean="0"/>
              <a:t>’ quench on ACC7:</a:t>
            </a:r>
            <a:br>
              <a:rPr lang="en-US" dirty="0" smtClean="0"/>
            </a:br>
            <a:r>
              <a:rPr lang="en-US" sz="2400" dirty="0"/>
              <a:t>C</a:t>
            </a:r>
            <a:r>
              <a:rPr lang="en-US" sz="2400" dirty="0" smtClean="0"/>
              <a:t>ascade of quenches resulting from VS regulation</a:t>
            </a:r>
            <a:endParaRPr lang="en-US" dirty="0"/>
          </a:p>
        </p:txBody>
      </p:sp>
      <p:sp useBgFill="1"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697" y="6036084"/>
            <a:ext cx="7737139" cy="504457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/>
              <a:t>Sequence of </a:t>
            </a:r>
            <a:r>
              <a:rPr lang="en-US" sz="1800" dirty="0" err="1" smtClean="0"/>
              <a:t>rf</a:t>
            </a:r>
            <a:r>
              <a:rPr lang="en-US" sz="1800" dirty="0" smtClean="0"/>
              <a:t> pulses on ACC7 cavities during ramp-up to quench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E0FB5-1594-4447-90DD-E5CC157FEEC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 rot="16200000">
            <a:off x="-608876" y="3479011"/>
            <a:ext cx="1890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Gradient (MV/m)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198257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TTF_FLASH_Template.potx</Template>
  <TotalTime>104</TotalTime>
  <Words>409</Words>
  <Application>Microsoft Macintosh PowerPoint</Application>
  <PresentationFormat>On-screen Show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TTF_FLASH_Template</vt:lpstr>
      <vt:lpstr>FLASH 9mA studies: 21-26 Feb 2012</vt:lpstr>
      <vt:lpstr>PowerPoint Presentation</vt:lpstr>
      <vt:lpstr>PowerPoint Presentation</vt:lpstr>
      <vt:lpstr>Klystron saturation studies</vt:lpstr>
      <vt:lpstr>Disturbance test</vt:lpstr>
      <vt:lpstr>Cavity gradient flattening</vt:lpstr>
      <vt:lpstr>Iterative flattening of cavity gradients (~+/-8% to ~+/-0.3%)</vt:lpstr>
      <vt:lpstr>Automated ramp-up to full current by extending length of bunch-train</vt:lpstr>
      <vt:lpstr>‘Mombo’ quench on ACC7: Cascade of quenches resulting from VS regulation</vt:lpstr>
      <vt:lpstr>PowerPoint Presentation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19</cp:revision>
  <dcterms:created xsi:type="dcterms:W3CDTF">2010-01-29T13:50:39Z</dcterms:created>
  <dcterms:modified xsi:type="dcterms:W3CDTF">2012-03-01T07:30:50Z</dcterms:modified>
</cp:coreProperties>
</file>