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sldIdLst>
    <p:sldId id="256" r:id="rId2"/>
    <p:sldId id="261" r:id="rId3"/>
    <p:sldId id="259" r:id="rId4"/>
    <p:sldId id="266" r:id="rId5"/>
    <p:sldId id="264" r:id="rId6"/>
    <p:sldId id="267" r:id="rId7"/>
    <p:sldId id="268" r:id="rId8"/>
    <p:sldId id="269" r:id="rId9"/>
    <p:sldId id="265" r:id="rId10"/>
  </p:sldIdLst>
  <p:sldSz cx="9144000" cy="6858000" type="screen4x3"/>
  <p:notesSz cx="6858000" cy="9144000"/>
  <p:defaultTextStyle>
    <a:defPPr>
      <a:defRPr lang="en-US"/>
    </a:defPPr>
    <a:lvl1pPr algn="l" rtl="0" eaLnBrk="0" fontAlgn="ctr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ＭＳ Ｐゴシック" charset="0"/>
        <a:cs typeface="Arial Unicode MS" charset="0"/>
      </a:defRPr>
    </a:lvl1pPr>
    <a:lvl2pPr marL="457200" algn="l" rtl="0" eaLnBrk="0" fontAlgn="ctr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ＭＳ Ｐゴシック" charset="0"/>
        <a:cs typeface="Arial Unicode MS" charset="0"/>
      </a:defRPr>
    </a:lvl2pPr>
    <a:lvl3pPr marL="914400" algn="l" rtl="0" eaLnBrk="0" fontAlgn="ctr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ＭＳ Ｐゴシック" charset="0"/>
        <a:cs typeface="Arial Unicode MS" charset="0"/>
      </a:defRPr>
    </a:lvl3pPr>
    <a:lvl4pPr marL="1371600" algn="l" rtl="0" eaLnBrk="0" fontAlgn="ctr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ＭＳ Ｐゴシック" charset="0"/>
        <a:cs typeface="Arial Unicode MS" charset="0"/>
      </a:defRPr>
    </a:lvl4pPr>
    <a:lvl5pPr marL="1828800" algn="l" rtl="0" eaLnBrk="0" fontAlgn="ctr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ＭＳ Ｐゴシック" charset="0"/>
        <a:cs typeface="Arial Unicode MS" charset="0"/>
      </a:defRPr>
    </a:lvl5pPr>
    <a:lvl6pPr marL="2286000" algn="l" defTabSz="457200" rtl="0" eaLnBrk="1" latinLnBrk="0" hangingPunct="1">
      <a:defRPr sz="3600" kern="1200">
        <a:solidFill>
          <a:schemeClr val="tx1"/>
        </a:solidFill>
        <a:latin typeface="Arial" charset="0"/>
        <a:ea typeface="ＭＳ Ｐゴシック" charset="0"/>
        <a:cs typeface="Arial Unicode MS" charset="0"/>
      </a:defRPr>
    </a:lvl6pPr>
    <a:lvl7pPr marL="2743200" algn="l" defTabSz="457200" rtl="0" eaLnBrk="1" latinLnBrk="0" hangingPunct="1">
      <a:defRPr sz="3600" kern="1200">
        <a:solidFill>
          <a:schemeClr val="tx1"/>
        </a:solidFill>
        <a:latin typeface="Arial" charset="0"/>
        <a:ea typeface="ＭＳ Ｐゴシック" charset="0"/>
        <a:cs typeface="Arial Unicode MS" charset="0"/>
      </a:defRPr>
    </a:lvl7pPr>
    <a:lvl8pPr marL="3200400" algn="l" defTabSz="457200" rtl="0" eaLnBrk="1" latinLnBrk="0" hangingPunct="1">
      <a:defRPr sz="3600" kern="1200">
        <a:solidFill>
          <a:schemeClr val="tx1"/>
        </a:solidFill>
        <a:latin typeface="Arial" charset="0"/>
        <a:ea typeface="ＭＳ Ｐゴシック" charset="0"/>
        <a:cs typeface="Arial Unicode MS" charset="0"/>
      </a:defRPr>
    </a:lvl8pPr>
    <a:lvl9pPr marL="3657600" algn="l" defTabSz="457200" rtl="0" eaLnBrk="1" latinLnBrk="0" hangingPunct="1">
      <a:defRPr sz="3600" kern="1200">
        <a:solidFill>
          <a:schemeClr val="tx1"/>
        </a:solidFill>
        <a:latin typeface="Arial" charset="0"/>
        <a:ea typeface="ＭＳ Ｐゴシック" charset="0"/>
        <a:cs typeface="Arial Unicode MS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 varScale="1">
        <p:scale>
          <a:sx n="85" d="100"/>
          <a:sy n="85" d="100"/>
        </p:scale>
        <p:origin x="-944" y="-120"/>
      </p:cViewPr>
      <p:guideLst>
        <p:guide orient="horz" pos="4319"/>
        <p:guide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de-DE" noProof="0" smtClean="0"/>
              <a:t>Click to edit Master subtitle style</a:t>
            </a:r>
            <a:endParaRPr lang="en-US" noProof="0" smtClean="0"/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Date         Event</a:t>
            </a:r>
          </a:p>
        </p:txBody>
      </p:sp>
      <p:sp>
        <p:nvSpPr>
          <p:cNvPr id="102404" name="Rectangle 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Global Design Effort</a:t>
            </a:r>
          </a:p>
        </p:txBody>
      </p:sp>
      <p:sp>
        <p:nvSpPr>
          <p:cNvPr id="102405" name="Rectangle 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7B01DB4-8D0E-B84A-B0AC-9D870EA30B21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02407" name="Picture 7" descr="N:\Fermi\ILCRedesign\ilccolor.t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" cy="796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08" name="Picture 8" descr="C:\Documents and Settings\kevin\My Documents\1024_greendot_divide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685800"/>
            <a:ext cx="7848600" cy="153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409" name="Text Box 9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400"/>
          </a:p>
        </p:txBody>
      </p:sp>
      <p:sp>
        <p:nvSpPr>
          <p:cNvPr id="102410" name="Text Box 10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400"/>
          </a:p>
        </p:txBody>
      </p:sp>
      <p:sp>
        <p:nvSpPr>
          <p:cNvPr id="102411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de-DE" noProof="0" smtClean="0"/>
              <a:t>Click to edit Master title style</a:t>
            </a:r>
            <a:endParaRPr lang="en-US" noProof="0" smtClean="0"/>
          </a:p>
        </p:txBody>
      </p:sp>
      <p:pic>
        <p:nvPicPr>
          <p:cNvPr id="102412" name="Picture 12" descr="C:\Documents and Settings\kevin\My Documents\1024_greendot_divide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Date         Event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Global Design Effort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352DA1-8D7E-CC4C-8FC1-782C27B6D5D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0520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324600"/>
          </a:xfrm>
        </p:spPr>
        <p:txBody>
          <a:bodyPr vert="eaVert"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324600"/>
          </a:xfrm>
        </p:spPr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Date         Event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Global Design Effort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F5CED7-A076-7B47-A764-AFD1D169D94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418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Date         Event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Global Design Effort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BB0DDC-6AAA-2F40-B57A-88326AA47DD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9988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Date         Event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Global Design Effort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E5D184-880E-0E4E-A29E-27BB3A029FF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7755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90600"/>
            <a:ext cx="38100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38100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Date         Event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Global Design Effort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25966D-DC8E-9544-8887-684CA7C19C6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6435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Date         Event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Global Design Effort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F7EDFD-B605-CD45-924A-AD53AB84FF3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284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Date         Event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Global Design Effort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8B2876-70F3-7543-BCC9-D22AD885A5E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7002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Date         Event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Global Design Effort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5DA419-3C8E-474C-9583-E67040FA59F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8705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Date         Event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Global Design Effort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A187FA-B507-F648-B33E-780589AECC3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9462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Date         Event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Global Design Effort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0B5135-33AD-8D4A-9C84-B201C958C9C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333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990600"/>
            <a:ext cx="77724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defRPr sz="1200"/>
            </a:lvl1pPr>
          </a:lstStyle>
          <a:p>
            <a:r>
              <a:rPr lang="en-US" dirty="0" smtClean="0"/>
              <a:t>29.2.2012 AD&amp;I </a:t>
            </a:r>
            <a:r>
              <a:rPr lang="en-US" dirty="0" err="1" smtClean="0"/>
              <a:t>Webex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defRPr sz="1600" b="1">
                <a:solidFill>
                  <a:srgbClr val="23346C"/>
                </a:solidFill>
              </a:defRPr>
            </a:lvl1pPr>
          </a:lstStyle>
          <a:p>
            <a:r>
              <a:rPr lang="en-US" dirty="0" smtClean="0"/>
              <a:t>B. List: Main </a:t>
            </a:r>
            <a:r>
              <a:rPr lang="en-US" dirty="0" err="1" smtClean="0"/>
              <a:t>Linac</a:t>
            </a:r>
            <a:r>
              <a:rPr lang="en-US" dirty="0" smtClean="0"/>
              <a:t> TDD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base">
              <a:defRPr sz="1400"/>
            </a:lvl1pPr>
          </a:lstStyle>
          <a:p>
            <a:fld id="{93EDB98C-51E1-FD4A-AAB0-605360182EE0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039" name="Picture 15" descr="N:\Fermi\ILCRedesign\ilccolor.tif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" cy="796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C:\Documents and Settings\kevin\My Documents\1024_greendot_divider.jp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685800"/>
            <a:ext cx="7848600" cy="153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41" name="Text Box 17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400"/>
          </a:p>
        </p:txBody>
      </p:sp>
      <p:sp>
        <p:nvSpPr>
          <p:cNvPr id="1042" name="Text Box 18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400"/>
          </a:p>
        </p:txBody>
      </p:sp>
      <p:sp>
        <p:nvSpPr>
          <p:cNvPr id="1044" name="Rectangle 20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70866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Click to edit Master title style</a:t>
            </a:r>
            <a:endParaRPr lang="en-US"/>
          </a:p>
        </p:txBody>
      </p:sp>
      <p:pic>
        <p:nvPicPr>
          <p:cNvPr id="1045" name="Picture 21" descr="C:\Documents and Settings\kevin\My Documents\1024_greendot_divider.jp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ＭＳ Ｐゴシック" charset="0"/>
          <a:cs typeface="Arial Unicode MS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ＭＳ Ｐゴシック" charset="0"/>
          <a:cs typeface="Arial Unicode MS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ＭＳ Ｐゴシック" charset="0"/>
          <a:cs typeface="Arial Unicode MS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ＭＳ Ｐゴシック" charset="0"/>
          <a:cs typeface="Arial Unicode MS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ＭＳ Ｐゴシック" charset="0"/>
          <a:cs typeface="Arial Unicode MS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ＭＳ Ｐゴシック" charset="0"/>
          <a:cs typeface="Arial Unicode MS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ＭＳ Ｐゴシック" charset="0"/>
          <a:cs typeface="Arial Unicode MS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ＭＳ Ｐゴシック" charset="0"/>
          <a:cs typeface="Arial Unicode MS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Arial Unicode MS" charset="0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Arial Unicode MS" charset="0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Arial Unicode MS" charset="0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 Unicode MS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 Unicode MS" charset="0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 Unicode MS" charset="0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 Unicode MS" charset="0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 Unicode MS" charset="0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ilc-edmsdirect.desy.de/ilc-edmsdirect/document.jsp?edmsid=D00000000973345" TargetMode="External"/><Relationship Id="rId4" Type="http://schemas.openxmlformats.org/officeDocument/2006/relationships/hyperlink" Target="http://ilc-edmsdirect.desy.de/ilc-edmsdirect/document.jsp?edmsid=D00000000975625" TargetMode="External"/><Relationship Id="rId5" Type="http://schemas.openxmlformats.org/officeDocument/2006/relationships/hyperlink" Target="http://ilc-edmsdirect.desy.de/ilc-edmsdirect/document.jsp?edmsid=D00000000975575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ilc-edmsdirect.desy.de/ilc-edmsdirect/document.jsp?edmsid=D00000000973245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ilc-edmsdirect.desy.de/ilc-edmsdirect/document.jsp?edmsid=D00000000970415" TargetMode="External"/><Relationship Id="rId4" Type="http://schemas.openxmlformats.org/officeDocument/2006/relationships/hyperlink" Target="http://www.linearcollider.org/GDE/technical-design-documentation/conventional-facilities-and-siting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ilc-edmsdirect.desy.de/ilc-edmsdirect/document.jsp?edmsid=D00000000970355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en-US" sz="2000" dirty="0" smtClean="0"/>
              <a:t>Benno List</a:t>
            </a:r>
          </a:p>
          <a:p>
            <a:pPr algn="r"/>
            <a:r>
              <a:rPr lang="en-US" sz="2000" dirty="0" smtClean="0"/>
              <a:t>DESY –IPP-</a:t>
            </a:r>
          </a:p>
          <a:p>
            <a:pPr algn="r"/>
            <a:r>
              <a:rPr lang="en-US" sz="2000" dirty="0" smtClean="0"/>
              <a:t>AD&amp;I </a:t>
            </a:r>
            <a:r>
              <a:rPr lang="en-US" sz="2000" dirty="0" err="1" smtClean="0"/>
              <a:t>Webex</a:t>
            </a:r>
            <a:r>
              <a:rPr lang="en-US" sz="2000" dirty="0" smtClean="0"/>
              <a:t> meeting 29.2.2012</a:t>
            </a:r>
            <a:endParaRPr lang="en-US" sz="2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29.2.2012 AD&amp;I </a:t>
            </a:r>
            <a:r>
              <a:rPr lang="en-US" dirty="0" err="1" smtClean="0"/>
              <a:t>Webex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B. List: Main </a:t>
            </a:r>
            <a:r>
              <a:rPr lang="en-US" dirty="0" err="1" smtClean="0"/>
              <a:t>Linac</a:t>
            </a:r>
            <a:r>
              <a:rPr lang="en-US" dirty="0" smtClean="0"/>
              <a:t> TDD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7B01DB4-8D0E-B84A-B0AC-9D870EA30B21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762000" y="2035120"/>
            <a:ext cx="7772400" cy="1143000"/>
          </a:xfrm>
        </p:spPr>
        <p:txBody>
          <a:bodyPr/>
          <a:lstStyle/>
          <a:p>
            <a:r>
              <a:rPr lang="en-US" sz="3600" dirty="0" smtClean="0"/>
              <a:t>Main </a:t>
            </a:r>
            <a:r>
              <a:rPr lang="en-US" sz="3600" dirty="0" err="1" smtClean="0"/>
              <a:t>Linac</a:t>
            </a:r>
            <a:r>
              <a:rPr lang="en-US" sz="3600" dirty="0" smtClean="0"/>
              <a:t> </a:t>
            </a:r>
            <a:br>
              <a:rPr lang="en-US" sz="3600" dirty="0" smtClean="0"/>
            </a:br>
            <a:r>
              <a:rPr lang="en-US" sz="3600" dirty="0" smtClean="0"/>
              <a:t>Technical Design Documentation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603652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 Breakdown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90600"/>
            <a:ext cx="5585267" cy="5334000"/>
          </a:xfrm>
        </p:spPr>
        <p:txBody>
          <a:bodyPr/>
          <a:lstStyle/>
          <a:p>
            <a:r>
              <a:rPr lang="en-US" sz="2000" dirty="0" smtClean="0"/>
              <a:t>Currently: Below “Superconducting RF Technology” 5 items: TAGs</a:t>
            </a:r>
          </a:p>
          <a:p>
            <a:r>
              <a:rPr lang="en-US" sz="2000" dirty="0" smtClean="0"/>
              <a:t>Need to define</a:t>
            </a:r>
          </a:p>
          <a:p>
            <a:pPr lvl="1"/>
            <a:r>
              <a:rPr lang="en-US" sz="1600" dirty="0" smtClean="0"/>
              <a:t>Responsibilities</a:t>
            </a:r>
          </a:p>
          <a:p>
            <a:pPr lvl="1"/>
            <a:r>
              <a:rPr lang="en-US" sz="1600" dirty="0" smtClean="0"/>
              <a:t>Deliverables </a:t>
            </a:r>
          </a:p>
          <a:p>
            <a:pPr lvl="1"/>
            <a:r>
              <a:rPr lang="en-US" sz="1600" dirty="0" smtClean="0"/>
              <a:t>WBS for each TAG (1 </a:t>
            </a:r>
            <a:r>
              <a:rPr lang="en-US" sz="1600" dirty="0" err="1" smtClean="0"/>
              <a:t>addt’l</a:t>
            </a:r>
            <a:r>
              <a:rPr lang="en-US" sz="1600" dirty="0" smtClean="0"/>
              <a:t> level)</a:t>
            </a:r>
          </a:p>
          <a:p>
            <a:endParaRPr lang="en-US" sz="2000" dirty="0" smtClean="0"/>
          </a:p>
          <a:p>
            <a:r>
              <a:rPr lang="en-US" sz="2000" dirty="0" smtClean="0"/>
              <a:t>WBS helps to identify missing information</a:t>
            </a:r>
            <a:endParaRPr lang="en-US" sz="2000" dirty="0" smtClean="0"/>
          </a:p>
          <a:p>
            <a:pPr lvl="1"/>
            <a:endParaRPr lang="en-US" sz="1600" dirty="0" smtClean="0"/>
          </a:p>
          <a:p>
            <a:pPr marL="457200" lvl="1" indent="0">
              <a:buNone/>
            </a:pPr>
            <a:endParaRPr lang="en-US" sz="1600" dirty="0" smtClean="0"/>
          </a:p>
          <a:p>
            <a:pPr lvl="1"/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29.2.2012 AD&amp;I </a:t>
            </a:r>
            <a:r>
              <a:rPr lang="en-US" dirty="0" err="1" smtClean="0"/>
              <a:t>Webex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B. List: Main </a:t>
            </a:r>
            <a:r>
              <a:rPr lang="en-US" dirty="0" err="1" smtClean="0"/>
              <a:t>Linac</a:t>
            </a:r>
            <a:r>
              <a:rPr lang="en-US" dirty="0" smtClean="0"/>
              <a:t> TDD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B0DDC-6AAA-2F40-B57A-88326AA47DDD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7" name="Picture 6" descr="Screen Shot 2012-02-28 at 22.21.3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3423" y="799674"/>
            <a:ext cx="2754802" cy="6058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61503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Parameter Lists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/>
          <a:lstStyle/>
          <a:p>
            <a:r>
              <a:rPr lang="en-US" sz="2000" dirty="0" smtClean="0"/>
              <a:t>Cavity parameters: Only template (by B.L.) exists: </a:t>
            </a:r>
            <a:r>
              <a:rPr lang="en-US" sz="2000" dirty="0">
                <a:hlinkClick r:id="rId2"/>
              </a:rPr>
              <a:t>D*</a:t>
            </a:r>
            <a:r>
              <a:rPr lang="en-US" sz="2000" dirty="0" smtClean="0">
                <a:hlinkClick r:id="rId2"/>
              </a:rPr>
              <a:t>0973245</a:t>
            </a:r>
            <a:endParaRPr lang="en-US" sz="2000" dirty="0" smtClean="0"/>
          </a:p>
          <a:p>
            <a:r>
              <a:rPr lang="en-US" sz="2000" dirty="0" err="1" smtClean="0"/>
              <a:t>Cryomodule</a:t>
            </a:r>
            <a:r>
              <a:rPr lang="en-US" sz="2000" dirty="0" smtClean="0"/>
              <a:t> parameters: 1</a:t>
            </a:r>
            <a:r>
              <a:rPr lang="en-US" sz="2000" baseline="30000" dirty="0" smtClean="0"/>
              <a:t>st</a:t>
            </a:r>
            <a:r>
              <a:rPr lang="en-US" sz="2000" dirty="0" smtClean="0"/>
              <a:t> version </a:t>
            </a:r>
            <a:r>
              <a:rPr lang="en-US" sz="20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released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000" dirty="0" smtClean="0"/>
              <a:t>by Paolo </a:t>
            </a:r>
            <a:r>
              <a:rPr lang="en-US" sz="2000" dirty="0" err="1" smtClean="0"/>
              <a:t>Pierini</a:t>
            </a:r>
            <a:r>
              <a:rPr lang="en-US" sz="2000" dirty="0" smtClean="0"/>
              <a:t> 23.2.12: </a:t>
            </a:r>
            <a:r>
              <a:rPr lang="en-US" sz="2000" dirty="0">
                <a:hlinkClick r:id="rId3"/>
              </a:rPr>
              <a:t>D*</a:t>
            </a:r>
            <a:r>
              <a:rPr lang="en-US" sz="2000" dirty="0" smtClean="0">
                <a:hlinkClick r:id="rId3"/>
              </a:rPr>
              <a:t>0973345</a:t>
            </a:r>
            <a:endParaRPr lang="en-US" sz="2000" dirty="0" smtClean="0"/>
          </a:p>
          <a:p>
            <a:pPr lvl="1"/>
            <a:r>
              <a:rPr lang="en-US" sz="1600" dirty="0" smtClean="0"/>
              <a:t>Documents slot lengths used in lattices (12652mm for C9, C8Q mods)</a:t>
            </a:r>
          </a:p>
          <a:p>
            <a:pPr lvl="1"/>
            <a:r>
              <a:rPr lang="en-US" sz="1600" dirty="0" smtClean="0"/>
              <a:t>More information is being prepared by Paolo</a:t>
            </a:r>
          </a:p>
          <a:p>
            <a:pPr lvl="1"/>
            <a:r>
              <a:rPr lang="en-US" sz="1600" dirty="0" smtClean="0"/>
              <a:t>Will contain numbers for </a:t>
            </a:r>
            <a:r>
              <a:rPr lang="en-US" sz="1600" dirty="0" err="1" smtClean="0"/>
              <a:t>cryo</a:t>
            </a:r>
            <a:r>
              <a:rPr lang="en-US" sz="1600" dirty="0" smtClean="0"/>
              <a:t> loads, needed for </a:t>
            </a:r>
            <a:r>
              <a:rPr lang="en-US" sz="1600" dirty="0" err="1" smtClean="0"/>
              <a:t>cryo</a:t>
            </a:r>
            <a:r>
              <a:rPr lang="en-US" sz="1600" dirty="0" smtClean="0"/>
              <a:t> plant dimensioning</a:t>
            </a:r>
          </a:p>
          <a:p>
            <a:r>
              <a:rPr lang="en-US" sz="2000" dirty="0" smtClean="0"/>
              <a:t>Main </a:t>
            </a:r>
            <a:r>
              <a:rPr lang="en-US" sz="2000" dirty="0" err="1" smtClean="0"/>
              <a:t>Linac</a:t>
            </a:r>
            <a:r>
              <a:rPr lang="en-US" sz="2000" dirty="0" smtClean="0"/>
              <a:t> Parameters: Only draft (by N.W.) exists: </a:t>
            </a:r>
            <a:r>
              <a:rPr lang="en-US" sz="2000" dirty="0">
                <a:hlinkClick r:id="rId4"/>
              </a:rPr>
              <a:t>D*</a:t>
            </a:r>
            <a:r>
              <a:rPr lang="en-US" sz="2000" dirty="0" smtClean="0">
                <a:hlinkClick r:id="rId4"/>
              </a:rPr>
              <a:t>0975625</a:t>
            </a:r>
            <a:endParaRPr lang="en-US" sz="1600" dirty="0" smtClean="0"/>
          </a:p>
          <a:p>
            <a:r>
              <a:rPr lang="en-US" sz="2000" dirty="0" smtClean="0"/>
              <a:t>Cryogenics parameters: Draft by T. Peterson exists: </a:t>
            </a:r>
            <a:r>
              <a:rPr lang="en-US" sz="2000" dirty="0"/>
              <a:t> </a:t>
            </a:r>
            <a:r>
              <a:rPr lang="en-US" sz="2000" dirty="0">
                <a:hlinkClick r:id="rId5"/>
              </a:rPr>
              <a:t>D*</a:t>
            </a:r>
            <a:r>
              <a:rPr lang="en-US" sz="2000" dirty="0" smtClean="0">
                <a:hlinkClick r:id="rId5"/>
              </a:rPr>
              <a:t>0975575</a:t>
            </a:r>
            <a:endParaRPr lang="en-US" sz="2000" dirty="0"/>
          </a:p>
          <a:p>
            <a:pPr lvl="1"/>
            <a:r>
              <a:rPr lang="en-US" sz="1600" dirty="0" smtClean="0">
                <a:sym typeface="Wingdings"/>
              </a:rPr>
              <a:t>awaiting decision </a:t>
            </a:r>
            <a:br>
              <a:rPr lang="en-US" sz="1600" dirty="0" smtClean="0">
                <a:sym typeface="Wingdings"/>
              </a:rPr>
            </a:br>
            <a:r>
              <a:rPr lang="en-US" sz="1600" dirty="0" smtClean="0">
                <a:sym typeface="Wingdings"/>
              </a:rPr>
              <a:t> needed urgently to fix ML length  RTML lattice  CFS!</a:t>
            </a:r>
          </a:p>
          <a:p>
            <a:pPr lvl="1"/>
            <a:r>
              <a:rPr lang="en-US" sz="1600" dirty="0" smtClean="0">
                <a:sym typeface="Wingdings"/>
              </a:rPr>
              <a:t>Should contain parameters for </a:t>
            </a:r>
            <a:r>
              <a:rPr lang="en-US" sz="1600" dirty="0" err="1" smtClean="0">
                <a:sym typeface="Wingdings"/>
              </a:rPr>
              <a:t>cryo</a:t>
            </a:r>
            <a:r>
              <a:rPr lang="en-US" sz="1600" dirty="0" smtClean="0">
                <a:sym typeface="Wingdings"/>
              </a:rPr>
              <a:t> plants (size, power consumption, conventional cooling requirements…)</a:t>
            </a:r>
          </a:p>
          <a:p>
            <a:r>
              <a:rPr lang="en-US" sz="2000" dirty="0" smtClean="0">
                <a:sym typeface="Wingdings"/>
              </a:rPr>
              <a:t>HLRF: No EDMS documentation (except documents collected by CFS), several versions of overview slide for KCS circulating by email, causing confusion  needs work</a:t>
            </a:r>
          </a:p>
          <a:p>
            <a:r>
              <a:rPr lang="en-US" sz="2000" dirty="0" smtClean="0">
                <a:sym typeface="Wingdings"/>
              </a:rPr>
              <a:t>LLRF/Controls: Nothing in EDMS </a:t>
            </a:r>
          </a:p>
          <a:p>
            <a:pPr lvl="1"/>
            <a:endParaRPr lang="en-US" sz="1600" dirty="0" smtClean="0">
              <a:sym typeface="Wingdings"/>
            </a:endParaRPr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29.2.2012 AD&amp;I </a:t>
            </a:r>
            <a:r>
              <a:rPr lang="en-US" dirty="0" err="1" smtClean="0"/>
              <a:t>Webex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B. List: Main </a:t>
            </a:r>
            <a:r>
              <a:rPr lang="en-US" dirty="0" err="1" smtClean="0"/>
              <a:t>Linac</a:t>
            </a:r>
            <a:r>
              <a:rPr lang="en-US" dirty="0" smtClean="0"/>
              <a:t> TDD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B0DDC-6AAA-2F40-B57A-88326AA47DD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48524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Components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Design documentation is needed for</a:t>
            </a:r>
          </a:p>
          <a:p>
            <a:pPr lvl="1"/>
            <a:r>
              <a:rPr lang="en-US" sz="1600" dirty="0" smtClean="0"/>
              <a:t>Input couplers</a:t>
            </a:r>
          </a:p>
          <a:p>
            <a:pPr lvl="1"/>
            <a:r>
              <a:rPr lang="en-US" sz="1600" dirty="0" smtClean="0"/>
              <a:t>Tuners</a:t>
            </a:r>
          </a:p>
          <a:p>
            <a:pPr lvl="1"/>
            <a:r>
              <a:rPr lang="en-US" sz="1600" dirty="0" smtClean="0"/>
              <a:t>Instrumentation </a:t>
            </a:r>
          </a:p>
          <a:p>
            <a:pPr lvl="1"/>
            <a:r>
              <a:rPr lang="en-US" sz="1600" dirty="0" smtClean="0"/>
              <a:t>Quad/corrector/BPM packages</a:t>
            </a:r>
          </a:p>
          <a:p>
            <a:pPr lvl="1"/>
            <a:r>
              <a:rPr lang="en-US" sz="1600" dirty="0" err="1" smtClean="0"/>
              <a:t>Cryoboxes</a:t>
            </a:r>
            <a:endParaRPr lang="en-US" sz="1600" dirty="0" smtClean="0"/>
          </a:p>
          <a:p>
            <a:pPr lvl="1"/>
            <a:r>
              <a:rPr lang="en-US" sz="1600" dirty="0" smtClean="0"/>
              <a:t>…</a:t>
            </a:r>
          </a:p>
          <a:p>
            <a:r>
              <a:rPr lang="en-US" sz="2000" dirty="0" smtClean="0"/>
              <a:t>Needs to be incorporated into WBS (who delivers doc’s?)</a:t>
            </a:r>
          </a:p>
          <a:p>
            <a:r>
              <a:rPr lang="en-US" sz="2000" dirty="0" smtClean="0"/>
              <a:t>For each component:</a:t>
            </a:r>
          </a:p>
          <a:p>
            <a:pPr lvl="1"/>
            <a:r>
              <a:rPr lang="en-US" sz="1600" dirty="0" smtClean="0"/>
              <a:t>Parameters / Specifications</a:t>
            </a:r>
          </a:p>
          <a:p>
            <a:pPr lvl="1"/>
            <a:r>
              <a:rPr lang="en-US" sz="1600" dirty="0" smtClean="0"/>
              <a:t>Engineering design (drawings, 3D CAD model)</a:t>
            </a:r>
          </a:p>
          <a:p>
            <a:r>
              <a:rPr lang="en-US" sz="2000" dirty="0" smtClean="0"/>
              <a:t>Document also alternative designs?</a:t>
            </a:r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Date         Event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Global Design Effort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B0DDC-6AAA-2F40-B57A-88326AA47DD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1603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Plug Compatibility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Currently placeholder sheet in </a:t>
            </a:r>
            <a:r>
              <a:rPr lang="en-US" sz="2000" dirty="0" err="1" smtClean="0"/>
              <a:t>cryomodule</a:t>
            </a:r>
            <a:r>
              <a:rPr lang="en-US" sz="2000" dirty="0" smtClean="0"/>
              <a:t> parameter document</a:t>
            </a:r>
          </a:p>
          <a:p>
            <a:r>
              <a:rPr lang="en-US" sz="2000" dirty="0" smtClean="0"/>
              <a:t>Maybe separate document(s)?</a:t>
            </a:r>
          </a:p>
          <a:p>
            <a:pPr lvl="1"/>
            <a:r>
              <a:rPr lang="en-US" sz="1600" dirty="0" smtClean="0"/>
              <a:t>Written description: which parts are to be plug-compatible</a:t>
            </a:r>
          </a:p>
          <a:p>
            <a:pPr lvl="1"/>
            <a:r>
              <a:rPr lang="en-US" sz="1600" dirty="0" smtClean="0"/>
              <a:t>Specifications: mechanical dimensions, electrical, connectors</a:t>
            </a:r>
          </a:p>
          <a:p>
            <a:pPr lvl="1"/>
            <a:r>
              <a:rPr lang="en-US" sz="1600" dirty="0" smtClean="0"/>
              <a:t>Drawings / 3D models</a:t>
            </a:r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29.2.2012 AD&amp;I </a:t>
            </a:r>
            <a:r>
              <a:rPr lang="en-US" dirty="0" err="1" smtClean="0"/>
              <a:t>Webex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B. List: Main </a:t>
            </a:r>
            <a:r>
              <a:rPr lang="en-US" dirty="0" err="1" smtClean="0"/>
              <a:t>Linac</a:t>
            </a:r>
            <a:r>
              <a:rPr lang="en-US" dirty="0" smtClean="0"/>
              <a:t> TDD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B0DDC-6AAA-2F40-B57A-88326AA47DD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1043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Processing, Assembly &amp; Testing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Stages:</a:t>
            </a:r>
          </a:p>
          <a:p>
            <a:pPr lvl="1"/>
            <a:r>
              <a:rPr lang="en-US" sz="1600" dirty="0" smtClean="0"/>
              <a:t>Niobium sheets</a:t>
            </a:r>
          </a:p>
          <a:p>
            <a:pPr lvl="1"/>
            <a:r>
              <a:rPr lang="en-US" sz="1600" dirty="0" smtClean="0"/>
              <a:t>Single cells / dump bells</a:t>
            </a:r>
          </a:p>
          <a:p>
            <a:pPr lvl="1"/>
            <a:r>
              <a:rPr lang="en-US" sz="1600" dirty="0" smtClean="0"/>
              <a:t>Cavities</a:t>
            </a:r>
          </a:p>
          <a:p>
            <a:pPr lvl="1"/>
            <a:r>
              <a:rPr lang="en-US" sz="1600" dirty="0" smtClean="0"/>
              <a:t>Cav</a:t>
            </a:r>
            <a:r>
              <a:rPr lang="en-US" sz="1600" dirty="0" smtClean="0"/>
              <a:t>ity strings</a:t>
            </a:r>
            <a:endParaRPr lang="en-US" sz="1600" dirty="0" smtClean="0"/>
          </a:p>
          <a:p>
            <a:pPr lvl="1"/>
            <a:r>
              <a:rPr lang="en-US" sz="1600" dirty="0" err="1" smtClean="0"/>
              <a:t>Cryomodules</a:t>
            </a:r>
            <a:endParaRPr lang="en-US" sz="1600" dirty="0" smtClean="0"/>
          </a:p>
          <a:p>
            <a:r>
              <a:rPr lang="en-US" sz="2000" dirty="0" smtClean="0"/>
              <a:t>Each stage has costly and manpower-intensive manufacturing</a:t>
            </a:r>
            <a:br>
              <a:rPr lang="en-US" sz="2000" dirty="0" smtClean="0"/>
            </a:br>
            <a:r>
              <a:rPr lang="en-US" sz="2000" dirty="0" smtClean="0">
                <a:sym typeface="Wingdings"/>
              </a:rPr>
              <a:t> needs documentation!</a:t>
            </a:r>
          </a:p>
          <a:p>
            <a:pPr lvl="1"/>
            <a:r>
              <a:rPr lang="en-US" sz="1600" dirty="0" smtClean="0">
                <a:sym typeface="Wingdings"/>
              </a:rPr>
              <a:t>Manufacturing steps, estimated manpower</a:t>
            </a:r>
          </a:p>
          <a:p>
            <a:pPr lvl="1"/>
            <a:r>
              <a:rPr lang="en-US" sz="1600" dirty="0" smtClean="0">
                <a:sym typeface="Wingdings"/>
              </a:rPr>
              <a:t>Testing procedures</a:t>
            </a:r>
          </a:p>
          <a:p>
            <a:pPr lvl="1"/>
            <a:r>
              <a:rPr lang="en-US" sz="1600" dirty="0" smtClean="0">
                <a:sym typeface="Wingdings"/>
              </a:rPr>
              <a:t>Necessary assembly facilities and production </a:t>
            </a:r>
            <a:r>
              <a:rPr lang="en-US" sz="1600" dirty="0" smtClean="0">
                <a:sym typeface="Wingdings"/>
              </a:rPr>
              <a:t>equipment</a:t>
            </a:r>
            <a:endParaRPr lang="en-US" sz="1600" dirty="0" smtClean="0">
              <a:sym typeface="Wingding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Date         Event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Global Design Effort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B0DDC-6AAA-2F40-B57A-88326AA47DD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1587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CFS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3059" y="990600"/>
            <a:ext cx="8187765" cy="5334000"/>
          </a:xfrm>
        </p:spPr>
        <p:txBody>
          <a:bodyPr/>
          <a:lstStyle/>
          <a:p>
            <a:r>
              <a:rPr lang="en-US" sz="2000" dirty="0" smtClean="0"/>
              <a:t>Available documents:</a:t>
            </a:r>
          </a:p>
          <a:p>
            <a:pPr lvl="1"/>
            <a:r>
              <a:rPr lang="en-US" sz="1600" dirty="0" smtClean="0"/>
              <a:t>KCS CFS Design Criteria:</a:t>
            </a:r>
            <a:r>
              <a:rPr lang="en-US" sz="1600" dirty="0"/>
              <a:t>  </a:t>
            </a:r>
            <a:r>
              <a:rPr lang="en-US" sz="1600" dirty="0">
                <a:hlinkClick r:id="rId2"/>
              </a:rPr>
              <a:t>D*</a:t>
            </a:r>
            <a:r>
              <a:rPr lang="en-US" sz="1600" dirty="0" smtClean="0">
                <a:hlinkClick r:id="rId2"/>
              </a:rPr>
              <a:t>0970355</a:t>
            </a:r>
            <a:endParaRPr lang="en-US" sz="1600" dirty="0" smtClean="0"/>
          </a:p>
          <a:p>
            <a:pPr lvl="1"/>
            <a:r>
              <a:rPr lang="en-US" sz="1600" dirty="0" smtClean="0"/>
              <a:t>DRFS CFS Design Criteria: </a:t>
            </a:r>
            <a:r>
              <a:rPr lang="en-US" sz="1600" dirty="0"/>
              <a:t>  </a:t>
            </a:r>
            <a:r>
              <a:rPr lang="en-US" sz="1600" dirty="0">
                <a:hlinkClick r:id="rId3"/>
              </a:rPr>
              <a:t>D*</a:t>
            </a:r>
            <a:r>
              <a:rPr lang="en-US" sz="1600" dirty="0" smtClean="0">
                <a:hlinkClick r:id="rId3"/>
              </a:rPr>
              <a:t>0970415</a:t>
            </a:r>
            <a:endParaRPr lang="en-US" sz="1600" dirty="0" smtClean="0"/>
          </a:p>
          <a:p>
            <a:pPr lvl="1"/>
            <a:r>
              <a:rPr lang="en-US" sz="1600" dirty="0" smtClean="0"/>
              <a:t>More documents (water, electricity): see web page</a:t>
            </a:r>
          </a:p>
          <a:p>
            <a:r>
              <a:rPr lang="en-US" sz="2000" dirty="0" smtClean="0"/>
              <a:t>Unavailability </a:t>
            </a:r>
            <a:r>
              <a:rPr lang="en-US" sz="2000" dirty="0" smtClean="0"/>
              <a:t>of EDMS documentation has forced CFS group to collect specifications in their “CFS Design Criteria” documents</a:t>
            </a:r>
          </a:p>
          <a:p>
            <a:r>
              <a:rPr lang="en-US" sz="2000" dirty="0" smtClean="0"/>
              <a:t>Documents that fall under the responsibility of the TAGs should be</a:t>
            </a:r>
            <a:r>
              <a:rPr lang="en-US" sz="1600" dirty="0" smtClean="0"/>
              <a:t> </a:t>
            </a:r>
          </a:p>
          <a:p>
            <a:pPr lvl="1"/>
            <a:r>
              <a:rPr lang="en-US" sz="1600" dirty="0" smtClean="0"/>
              <a:t>taken out of the CFS criteria documents</a:t>
            </a:r>
          </a:p>
          <a:p>
            <a:pPr lvl="1"/>
            <a:r>
              <a:rPr lang="en-US" sz="1600" dirty="0" smtClean="0"/>
              <a:t>Put into separate EDMS documents</a:t>
            </a:r>
          </a:p>
          <a:p>
            <a:pPr lvl="1"/>
            <a:r>
              <a:rPr lang="en-US" sz="1600" dirty="0" smtClean="0"/>
              <a:t>Linked with “depends on” relationship from CFS criteria</a:t>
            </a:r>
          </a:p>
          <a:p>
            <a:r>
              <a:rPr lang="en-US" sz="2000" dirty="0" smtClean="0"/>
              <a:t>TAG leaders need to check </a:t>
            </a:r>
            <a:r>
              <a:rPr lang="en-US" sz="2000" dirty="0"/>
              <a:t>CFS </a:t>
            </a:r>
            <a:r>
              <a:rPr lang="en-US" sz="2000" dirty="0" smtClean="0"/>
              <a:t>documents in EDMS </a:t>
            </a:r>
            <a:r>
              <a:rPr lang="en-US" sz="2000" dirty="0"/>
              <a:t>(see </a:t>
            </a:r>
            <a:r>
              <a:rPr lang="en-US" sz="1600" dirty="0">
                <a:hlinkClick r:id="rId4"/>
              </a:rPr>
              <a:t>http://www.linearcollider.org/GDE/technical-design-documentation/conventional-facilities-and-</a:t>
            </a:r>
            <a:r>
              <a:rPr lang="en-US" sz="1600" dirty="0" smtClean="0">
                <a:hlinkClick r:id="rId4"/>
              </a:rPr>
              <a:t>siting</a:t>
            </a:r>
            <a:r>
              <a:rPr lang="en-US" sz="2000" dirty="0" smtClean="0"/>
              <a:t> for overview) and alert CFS group if input has changed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Date         Event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Global Design Effort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B0DDC-6AAA-2F40-B57A-88326AA47DD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2177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CFS,</a:t>
            </a:r>
            <a:r>
              <a:rPr lang="en-US" dirty="0"/>
              <a:t> </a:t>
            </a:r>
            <a:r>
              <a:rPr lang="en-US" dirty="0" smtClean="0"/>
              <a:t>cont’d</a:t>
            </a:r>
            <a:endParaRPr lang="en-US" dirty="0"/>
          </a:p>
        </p:txBody>
      </p:sp>
      <p:pic>
        <p:nvPicPr>
          <p:cNvPr id="7" name="Content Placeholder 6" descr="Screen Shot 2012-02-29 at 00.41.28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3" r="2993"/>
          <a:stretch>
            <a:fillRect/>
          </a:stretch>
        </p:blipFill>
        <p:spPr>
          <a:xfrm>
            <a:off x="381000" y="1399704"/>
            <a:ext cx="6765012" cy="4642655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Date         Event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Global Design Effort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B0DDC-6AAA-2F40-B57A-88326AA47DDD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8" name="Picture 7" descr="Screen Shot 2012-02-29 at 00.42.2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6299" y="914400"/>
            <a:ext cx="6165816" cy="2127502"/>
          </a:xfrm>
          <a:prstGeom prst="rect">
            <a:avLst/>
          </a:prstGeom>
          <a:effectLst>
            <a:outerShdw blurRad="263525" dist="2159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Rectangle 8"/>
          <p:cNvSpPr/>
          <p:nvPr/>
        </p:nvSpPr>
        <p:spPr bwMode="auto">
          <a:xfrm>
            <a:off x="4781689" y="4213411"/>
            <a:ext cx="4130426" cy="2111187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152400" dist="330200" dir="2700000" algn="tl" rotWithShape="0">
              <a:srgbClr val="000000">
                <a:alpha val="43000"/>
              </a:srgb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  <a:ea typeface="ＭＳ Ｐゴシック" charset="0"/>
                <a:cs typeface="Arial Unicode MS" charset="0"/>
              </a:rPr>
              <a:t>All this data was collected by the CFS group from the TAGs.</a:t>
            </a:r>
          </a:p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  <a:ea typeface="ＭＳ Ｐゴシック" charset="0"/>
              <a:cs typeface="Arial Unicode MS" charset="0"/>
            </a:endParaRPr>
          </a:p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dirty="0" smtClean="0">
                <a:solidFill>
                  <a:schemeClr val="tx2"/>
                </a:solidFill>
              </a:rPr>
              <a:t>Ideally, t</a:t>
            </a:r>
            <a:r>
              <a:rPr lang="en-US" sz="1800" dirty="0" smtClean="0">
                <a:solidFill>
                  <a:schemeClr val="tx2"/>
                </a:solidFill>
              </a:rPr>
              <a:t>his </a:t>
            </a:r>
            <a:r>
              <a:rPr lang="en-US" sz="1800" dirty="0" smtClean="0">
                <a:solidFill>
                  <a:schemeClr val="tx2"/>
                </a:solidFill>
              </a:rPr>
              <a:t>should be collected in an specification document under the </a:t>
            </a:r>
            <a:r>
              <a:rPr lang="en-US" sz="1800" u="sng" dirty="0" smtClean="0">
                <a:solidFill>
                  <a:schemeClr val="tx2"/>
                </a:solidFill>
              </a:rPr>
              <a:t>responsibility of the TAGs</a:t>
            </a:r>
            <a:r>
              <a:rPr lang="en-US" sz="1800" dirty="0" smtClean="0">
                <a:solidFill>
                  <a:schemeClr val="tx2"/>
                </a:solidFill>
              </a:rPr>
              <a:t>!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  <a:latin typeface="Arial" charset="0"/>
              <a:ea typeface="ＭＳ Ｐゴシック" charset="0"/>
              <a:cs typeface="Arial Unicode MS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1000" y="5970947"/>
            <a:ext cx="2545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From </a:t>
            </a:r>
            <a:r>
              <a:rPr lang="en-US" sz="1800" dirty="0"/>
              <a:t>EMDS </a:t>
            </a:r>
            <a:r>
              <a:rPr lang="en-US" sz="1800" dirty="0" smtClean="0"/>
              <a:t>D*970355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3244264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Proposal to extend WBS 1 level below TAG level</a:t>
            </a:r>
          </a:p>
          <a:p>
            <a:r>
              <a:rPr lang="en-US" dirty="0" smtClean="0"/>
              <a:t>Define scope of TAGs: responsibilities, deliverables</a:t>
            </a:r>
          </a:p>
          <a:p>
            <a:r>
              <a:rPr lang="en-US" dirty="0" smtClean="0"/>
              <a:t>Candidates for mandatory documents:</a:t>
            </a:r>
          </a:p>
          <a:p>
            <a:pPr lvl="1"/>
            <a:r>
              <a:rPr lang="en-US" sz="2000" dirty="0" smtClean="0"/>
              <a:t>Parameter lists</a:t>
            </a:r>
          </a:p>
          <a:p>
            <a:pPr lvl="1"/>
            <a:r>
              <a:rPr lang="en-US" sz="2000" dirty="0" smtClean="0"/>
              <a:t>Component specifications</a:t>
            </a:r>
          </a:p>
          <a:p>
            <a:pPr lvl="1"/>
            <a:r>
              <a:rPr lang="en-US" sz="2000" dirty="0" smtClean="0"/>
              <a:t>Assembly &amp; Testing: procedures &amp; facilities</a:t>
            </a:r>
          </a:p>
          <a:p>
            <a:pPr lvl="1"/>
            <a:r>
              <a:rPr lang="en-US" sz="2000" dirty="0"/>
              <a:t>L</a:t>
            </a:r>
            <a:r>
              <a:rPr lang="en-US" sz="2000" dirty="0" smtClean="0"/>
              <a:t>attice description (hierarchical: cavity, quad pack, </a:t>
            </a:r>
            <a:r>
              <a:rPr lang="en-US" sz="2000" dirty="0" err="1" smtClean="0"/>
              <a:t>cryomodule</a:t>
            </a:r>
            <a:r>
              <a:rPr lang="en-US" sz="2000" dirty="0" smtClean="0"/>
              <a:t>, RF units, </a:t>
            </a:r>
            <a:r>
              <a:rPr lang="en-US" sz="2000" dirty="0" err="1" smtClean="0"/>
              <a:t>cryo</a:t>
            </a:r>
            <a:r>
              <a:rPr lang="en-US" sz="2000" dirty="0" smtClean="0"/>
              <a:t> units)</a:t>
            </a:r>
          </a:p>
          <a:p>
            <a:pPr lvl="1"/>
            <a:r>
              <a:rPr lang="en-US" sz="2000" dirty="0" smtClean="0"/>
              <a:t>Specifications for CFS</a:t>
            </a:r>
          </a:p>
          <a:p>
            <a:pPr lvl="1"/>
            <a:r>
              <a:rPr lang="en-US" sz="2000" dirty="0" smtClean="0"/>
              <a:t>Cost information (not covered here)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29.2.2012 AD&amp;I </a:t>
            </a:r>
            <a:r>
              <a:rPr lang="en-US" dirty="0" err="1" smtClean="0"/>
              <a:t>Webex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B. List: Main </a:t>
            </a:r>
            <a:r>
              <a:rPr lang="en-US" dirty="0" err="1" smtClean="0"/>
              <a:t>Linac</a:t>
            </a:r>
            <a:r>
              <a:rPr lang="en-US" dirty="0" smtClean="0"/>
              <a:t> TDD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B0DDC-6AAA-2F40-B57A-88326AA47DDD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228229"/>
      </p:ext>
    </p:extLst>
  </p:cSld>
  <p:clrMapOvr>
    <a:masterClrMapping/>
  </p:clrMapOvr>
</p:sld>
</file>

<file path=ppt/theme/theme1.xml><?xml version="1.0" encoding="utf-8"?>
<a:theme xmlns:a="http://schemas.openxmlformats.org/drawingml/2006/main" name="ILC-GDE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9DA2B"/>
      </a:accent1>
      <a:accent2>
        <a:srgbClr val="23346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Arial"/>
        <a:ea typeface="ＭＳ Ｐゴシック"/>
        <a:cs typeface="Arial Unicode MS"/>
      </a:majorFont>
      <a:minorFont>
        <a:latin typeface="Arial"/>
        <a:ea typeface="ＭＳ Ｐゴシック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Arial Unicode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Arial Unicode MS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ILC-GDE.thmx</Template>
  <TotalTime>366</TotalTime>
  <Words>459</Words>
  <Application>Microsoft Macintosh PowerPoint</Application>
  <PresentationFormat>On-screen Show (4:3)</PresentationFormat>
  <Paragraphs>109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ILC-GDE</vt:lpstr>
      <vt:lpstr>Main Linac  Technical Design Documentation</vt:lpstr>
      <vt:lpstr>Work Breakdown Structure</vt:lpstr>
      <vt:lpstr>Parameter Lists</vt:lpstr>
      <vt:lpstr>Components</vt:lpstr>
      <vt:lpstr>Plug Compatibility</vt:lpstr>
      <vt:lpstr>Processing, Assembly &amp; Testing</vt:lpstr>
      <vt:lpstr>CFS</vt:lpstr>
      <vt:lpstr>CFS, cont’d</vt:lpstr>
      <vt:lpstr>Summary</vt:lpstr>
    </vt:vector>
  </TitlesOfParts>
  <Company>DESY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Main Linac  Technical Design Documentation</dc:title>
  <dc:creator>Benno List</dc:creator>
  <cp:lastModifiedBy>Benno List</cp:lastModifiedBy>
  <cp:revision>16</cp:revision>
  <dcterms:created xsi:type="dcterms:W3CDTF">2012-02-28T20:13:44Z</dcterms:created>
  <dcterms:modified xsi:type="dcterms:W3CDTF">2012-02-29T13:37:55Z</dcterms:modified>
</cp:coreProperties>
</file>