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84" r:id="rId2"/>
    <p:sldId id="285" r:id="rId3"/>
    <p:sldId id="286" r:id="rId4"/>
    <p:sldId id="287" r:id="rId5"/>
    <p:sldId id="288" r:id="rId6"/>
    <p:sldId id="289" r:id="rId7"/>
    <p:sldId id="290" r:id="rId8"/>
  </p:sldIdLst>
  <p:sldSz cx="9144000" cy="6858000" type="screen4x3"/>
  <p:notesSz cx="6934200" cy="9232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14" autoAdjust="0"/>
    <p:restoredTop sz="86323" autoAdjust="0"/>
  </p:normalViewPr>
  <p:slideViewPr>
    <p:cSldViewPr snapToGrid="0" snapToObjects="1">
      <p:cViewPr>
        <p:scale>
          <a:sx n="105" d="100"/>
          <a:sy n="105" d="100"/>
        </p:scale>
        <p:origin x="-1092" y="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1D33B-EC88-41CB-BCFA-9D5F5DDF5239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35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76935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511C2-E198-419C-8C82-6C5564C4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97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9F2ABAF9-CF5D-0C43-B746-B2F0A09A1F17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1BB9A050-529B-7347-AFBE-AFD6D0E019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18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CFBC60E6-B7F6-854C-BBF6-8FD66E7AA3BF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3C222C-70AC-E643-9583-2C6665E9C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0641" y="1788059"/>
            <a:ext cx="7772400" cy="1143000"/>
          </a:xfrm>
        </p:spPr>
        <p:txBody>
          <a:bodyPr/>
          <a:lstStyle/>
          <a:p>
            <a:r>
              <a:rPr lang="en-US" dirty="0" smtClean="0"/>
              <a:t>Cost </a:t>
            </a:r>
            <a:r>
              <a:rPr lang="en-US" dirty="0" smtClean="0"/>
              <a:t>estimate development and  KILC-12 reviews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Dugan</a:t>
            </a:r>
          </a:p>
          <a:p>
            <a:r>
              <a:rPr lang="en-US" dirty="0" smtClean="0"/>
              <a:t>ADI meeting</a:t>
            </a:r>
          </a:p>
          <a:p>
            <a:r>
              <a:rPr lang="en-US" dirty="0" smtClean="0"/>
              <a:t>3/14/12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09149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Proposed </a:t>
            </a:r>
            <a:r>
              <a:rPr lang="en-US" sz="3200" dirty="0" smtClean="0"/>
              <a:t>schedule for KILC reviews</a:t>
            </a:r>
            <a:endParaRPr lang="en-US" sz="3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744512"/>
              </p:ext>
            </p:extLst>
          </p:nvPr>
        </p:nvGraphicFramePr>
        <p:xfrm>
          <a:off x="266700" y="1459965"/>
          <a:ext cx="8610600" cy="310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Worksheet" r:id="rId3" imgW="8610487" imgH="3105270" progId="Excel.Sheet.12">
                  <p:embed/>
                </p:oleObj>
              </mc:Choice>
              <mc:Fallback>
                <p:oleObj name="Worksheet" r:id="rId3" imgW="8610487" imgH="31052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6700" y="1459965"/>
                        <a:ext cx="8610600" cy="310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6345" y="4926946"/>
            <a:ext cx="7545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Are the contacts appropriate in each case (and will they be at KILC-12)</a:t>
            </a:r>
            <a:r>
              <a:rPr lang="en-US" i="1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47876118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Area </a:t>
            </a:r>
            <a:r>
              <a:rPr lang="en-US" sz="2400" dirty="0" smtClean="0"/>
              <a:t>systems and cryogenics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896293" y="1165882"/>
            <a:ext cx="70888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Before </a:t>
            </a:r>
            <a:r>
              <a:rPr lang="en-US" dirty="0" smtClean="0"/>
              <a:t>KILC: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Identify </a:t>
            </a:r>
            <a:r>
              <a:rPr lang="en-US" dirty="0" smtClean="0"/>
              <a:t>ICET-cost-WBS </a:t>
            </a:r>
            <a:r>
              <a:rPr lang="en-US" dirty="0"/>
              <a:t>elements to be </a:t>
            </a:r>
            <a:r>
              <a:rPr lang="en-US" dirty="0" smtClean="0"/>
              <a:t>(a) escalated </a:t>
            </a:r>
            <a:r>
              <a:rPr lang="en-US" dirty="0"/>
              <a:t>from RDR or </a:t>
            </a:r>
            <a:r>
              <a:rPr lang="en-US" dirty="0" smtClean="0"/>
              <a:t>(b) provided with a new estimate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Example: positron source </a:t>
            </a:r>
            <a:r>
              <a:rPr lang="en-US" dirty="0" smtClean="0"/>
              <a:t>cost-WBS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523947"/>
              </p:ext>
            </p:extLst>
          </p:nvPr>
        </p:nvGraphicFramePr>
        <p:xfrm>
          <a:off x="1231648" y="2089212"/>
          <a:ext cx="6689756" cy="247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3285"/>
                <a:gridCol w="441647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1.001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Positron_Source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positron source staffing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Cryomodules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RF_Power_Sys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Cryogenics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Controls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Computing Infrastructure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1.001.007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Installation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Instrumentation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Dumps_Collimators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Vacuum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Magnets_PS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1.001.012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Positron_Source_Specific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96293" y="4841959"/>
            <a:ext cx="70888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Provide a preliminary total TDR system cost and send to CE’s before KILC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CE's </a:t>
            </a:r>
            <a:r>
              <a:rPr lang="en-US" dirty="0"/>
              <a:t>to </a:t>
            </a:r>
            <a:r>
              <a:rPr lang="en-US" dirty="0" smtClean="0"/>
              <a:t>meet (phone or WebEx) with </a:t>
            </a:r>
            <a:r>
              <a:rPr lang="en-US" dirty="0"/>
              <a:t>Area systems </a:t>
            </a:r>
            <a:r>
              <a:rPr lang="en-US" dirty="0" smtClean="0"/>
              <a:t>contacts </a:t>
            </a:r>
            <a:r>
              <a:rPr lang="en-US" dirty="0"/>
              <a:t>individually in early April to </a:t>
            </a:r>
            <a:r>
              <a:rPr lang="en-US" dirty="0" smtClean="0"/>
              <a:t>discuss 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92714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9953" y="1227240"/>
            <a:ext cx="786444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At KILC: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For new estimates, present the estimate and discuss methodology, uncertainties, and comparison with RDR.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Revie</a:t>
            </a:r>
            <a:r>
              <a:rPr lang="en-US" sz="2400" dirty="0" smtClean="0"/>
              <a:t>w the </a:t>
            </a:r>
            <a:r>
              <a:rPr lang="en-US" sz="2400" dirty="0" smtClean="0"/>
              <a:t>preliminary </a:t>
            </a:r>
            <a:r>
              <a:rPr lang="en-US" sz="2400" dirty="0" smtClean="0"/>
              <a:t>rolled-up system level TDR total cost.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Establish </a:t>
            </a:r>
            <a:r>
              <a:rPr lang="en-US" sz="2400" dirty="0"/>
              <a:t>schedule for completing </a:t>
            </a:r>
            <a:endParaRPr lang="en-US" sz="24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final TDR estimates (including uncertainties)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final </a:t>
            </a:r>
            <a:r>
              <a:rPr lang="en-US" sz="2400" dirty="0"/>
              <a:t>TDR</a:t>
            </a:r>
            <a:r>
              <a:rPr lang="en-US" sz="2400" dirty="0" smtClean="0"/>
              <a:t> </a:t>
            </a:r>
            <a:r>
              <a:rPr lang="en-US" sz="2400" dirty="0"/>
              <a:t>basis-of-estimate documentation (for </a:t>
            </a:r>
            <a:r>
              <a:rPr lang="en-US" sz="2400" dirty="0" smtClean="0"/>
              <a:t>RDR-derived cost elements, </a:t>
            </a:r>
            <a:r>
              <a:rPr lang="en-US" sz="2400" dirty="0"/>
              <a:t>and for elements with new estimates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447800" y="110905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sz="2400" dirty="0" smtClean="0"/>
              <a:t>Area systems </a:t>
            </a:r>
            <a:r>
              <a:rPr lang="en-US" sz="2400" dirty="0" smtClean="0"/>
              <a:t>and cryogenics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699686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69131" y="1238309"/>
            <a:ext cx="7396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Prior to KILC:	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generate and send to CE’s a preliminary </a:t>
            </a:r>
            <a:r>
              <a:rPr lang="en-US" sz="2000" dirty="0" smtClean="0"/>
              <a:t>TDR </a:t>
            </a:r>
            <a:r>
              <a:rPr lang="en-US" sz="2000" dirty="0"/>
              <a:t>cost </a:t>
            </a:r>
            <a:r>
              <a:rPr lang="en-US" sz="2000" dirty="0" smtClean="0"/>
              <a:t>estimate for electrical/mechanical costs (Americas) and civil costs (for all regions).</a:t>
            </a: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At KILC: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Review </a:t>
            </a:r>
            <a:r>
              <a:rPr lang="en-US" sz="2000" dirty="0"/>
              <a:t>preliminary TDR cost estimate for electrical/mechanical </a:t>
            </a:r>
            <a:r>
              <a:rPr lang="en-US" sz="2000"/>
              <a:t>costs </a:t>
            </a:r>
            <a:r>
              <a:rPr lang="en-US" sz="2000" smtClean="0"/>
              <a:t>(Americas</a:t>
            </a:r>
            <a:r>
              <a:rPr lang="en-US" sz="2000" dirty="0"/>
              <a:t>) and civil costs (for all regions</a:t>
            </a:r>
            <a:r>
              <a:rPr lang="en-US" sz="2000" dirty="0" smtClean="0"/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Follow-up on any cost-related issues from CFS TBR.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Compare estimates from different regions and reconcile </a:t>
            </a:r>
            <a:r>
              <a:rPr lang="en-US" sz="2000" dirty="0" smtClean="0"/>
              <a:t>differences</a:t>
            </a:r>
            <a:endParaRPr lang="en-US" sz="20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Establish </a:t>
            </a:r>
            <a:r>
              <a:rPr lang="en-US" sz="2000" dirty="0"/>
              <a:t>schedule for completing </a:t>
            </a:r>
            <a:endParaRPr lang="en-US" sz="20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000" dirty="0" smtClean="0"/>
              <a:t>final TDR estimates (including uncertainties)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000" dirty="0" smtClean="0"/>
              <a:t>final </a:t>
            </a:r>
            <a:r>
              <a:rPr lang="en-US" sz="2000" dirty="0"/>
              <a:t>TDR</a:t>
            </a:r>
            <a:r>
              <a:rPr lang="en-US" sz="2000" dirty="0" smtClean="0"/>
              <a:t> </a:t>
            </a:r>
            <a:r>
              <a:rPr lang="en-US" sz="2000" dirty="0"/>
              <a:t>basis-of-estimate documentation (for </a:t>
            </a:r>
            <a:r>
              <a:rPr lang="en-US" sz="2000" dirty="0" smtClean="0"/>
              <a:t>RDR-derived cost elements, </a:t>
            </a:r>
            <a:r>
              <a:rPr lang="en-US" sz="2000" dirty="0"/>
              <a:t>and for elements with new estimates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447800" y="110905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sz="2400" dirty="0" smtClean="0"/>
              <a:t>Proposed agenda: Conventional facilities</a:t>
            </a:r>
          </a:p>
          <a:p>
            <a:r>
              <a:rPr lang="en-US" sz="2400" dirty="0"/>
              <a:t>(to be revised after CFS </a:t>
            </a:r>
            <a:r>
              <a:rPr lang="en-US" sz="2400" dirty="0" smtClean="0"/>
              <a:t>TBR)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826004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6580" y="1310736"/>
            <a:ext cx="78282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Prior to KILC:	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Continue development of cost-effective HLRF design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/>
              <a:t>G</a:t>
            </a:r>
            <a:r>
              <a:rPr lang="en-US" sz="2400" dirty="0" smtClean="0"/>
              <a:t>enerate </a:t>
            </a:r>
            <a:r>
              <a:rPr lang="en-US" sz="2400" dirty="0"/>
              <a:t>and send to CE’s a preliminary TDR cost estimate for </a:t>
            </a:r>
            <a:r>
              <a:rPr lang="en-US" sz="2400" dirty="0" smtClean="0"/>
              <a:t>HLRF systems</a:t>
            </a: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At KILC: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Review </a:t>
            </a:r>
            <a:r>
              <a:rPr lang="en-US" sz="2400" dirty="0" smtClean="0"/>
              <a:t>status of </a:t>
            </a:r>
            <a:r>
              <a:rPr lang="en-US" sz="2400" dirty="0" smtClean="0"/>
              <a:t> </a:t>
            </a:r>
            <a:r>
              <a:rPr lang="en-US" sz="2400" dirty="0"/>
              <a:t>preliminary TDR cost estimate for </a:t>
            </a:r>
            <a:r>
              <a:rPr lang="en-US" sz="2400" dirty="0" smtClean="0"/>
              <a:t>HLRF</a:t>
            </a:r>
            <a:endParaRPr lang="en-US" sz="2400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Establish </a:t>
            </a:r>
            <a:r>
              <a:rPr lang="en-US" sz="2400" dirty="0"/>
              <a:t>schedule for completing </a:t>
            </a:r>
            <a:endParaRPr lang="en-US" sz="2400" dirty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final </a:t>
            </a:r>
            <a:r>
              <a:rPr lang="en-US" sz="2400" dirty="0" smtClean="0"/>
              <a:t>TDR estimates (including uncertainties)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final </a:t>
            </a:r>
            <a:r>
              <a:rPr lang="en-US" sz="2400" dirty="0"/>
              <a:t>TDR</a:t>
            </a:r>
            <a:r>
              <a:rPr lang="en-US" sz="2400" dirty="0" smtClean="0"/>
              <a:t> </a:t>
            </a:r>
            <a:r>
              <a:rPr lang="en-US" sz="2400" dirty="0"/>
              <a:t>basis-of-estimate </a:t>
            </a:r>
            <a:r>
              <a:rPr lang="en-US" sz="2400" dirty="0" smtClean="0"/>
              <a:t>documentation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447800" y="110905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sz="2400" dirty="0" smtClean="0"/>
              <a:t>Proposed agenda: HLRF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10543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33740" y="1346949"/>
            <a:ext cx="78282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Prior to KILC: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Discuss status/schedule at </a:t>
            </a:r>
            <a:r>
              <a:rPr lang="en-US" sz="2000" dirty="0"/>
              <a:t>c</a:t>
            </a:r>
            <a:r>
              <a:rPr lang="en-US" sz="2000" dirty="0" smtClean="0"/>
              <a:t>ost meeting next week 3/20 at CERN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Analyze available cost studies</a:t>
            </a: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At KILC: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Review </a:t>
            </a:r>
            <a:r>
              <a:rPr lang="en-US" sz="2000" dirty="0" smtClean="0"/>
              <a:t>status of cost basis information (summary spreadsheet). </a:t>
            </a:r>
            <a:endParaRPr lang="en-US" sz="20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Review and discuss </a:t>
            </a:r>
            <a:r>
              <a:rPr lang="en-US" sz="2000" dirty="0" smtClean="0"/>
              <a:t>results of any newly available industrial studies.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Update schedule for completion of remaining studies.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Establish steps and schedule </a:t>
            </a:r>
            <a:r>
              <a:rPr lang="en-US" sz="2000" dirty="0"/>
              <a:t>for d</a:t>
            </a:r>
            <a:r>
              <a:rPr lang="en-US" sz="2000" dirty="0" smtClean="0"/>
              <a:t>eciding on final cavity/CM costs for </a:t>
            </a:r>
            <a:r>
              <a:rPr lang="en-US" sz="2000" dirty="0" smtClean="0"/>
              <a:t>TDR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Establish </a:t>
            </a:r>
            <a:r>
              <a:rPr lang="en-US" sz="2000" dirty="0"/>
              <a:t>schedule for completing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000" dirty="0"/>
              <a:t>final TDR estimates (including uncertainties)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000" dirty="0"/>
              <a:t>final TDR basis-of-estimate </a:t>
            </a:r>
            <a:r>
              <a:rPr lang="en-US" sz="2000" dirty="0" smtClean="0"/>
              <a:t>documentation</a:t>
            </a:r>
            <a:endParaRPr lang="en-US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447800" y="110905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sz="2400" dirty="0" smtClean="0"/>
              <a:t>Proposed agenda: Cavity and </a:t>
            </a:r>
            <a:r>
              <a:rPr lang="en-US" sz="2400" dirty="0" err="1" smtClean="0"/>
              <a:t>cryomodule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3849674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ilc-standard.thmx</Template>
  <TotalTime>3168</TotalTime>
  <Words>297</Words>
  <Application>Microsoft Office PowerPoint</Application>
  <PresentationFormat>On-screen Show (4:3)</PresentationFormat>
  <Paragraphs>77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ilc-standard</vt:lpstr>
      <vt:lpstr>Worksheet</vt:lpstr>
      <vt:lpstr>Cost estimate development and  KILC-12 reviews</vt:lpstr>
      <vt:lpstr>Proposed schedule for KILC reviews</vt:lpstr>
      <vt:lpstr>Area systems and cryogenics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RTML costs</dc:title>
  <dc:creator>Gerald Dugan</dc:creator>
  <cp:lastModifiedBy>Gerry Dugan</cp:lastModifiedBy>
  <cp:revision>125</cp:revision>
  <dcterms:created xsi:type="dcterms:W3CDTF">2010-06-16T18:46:12Z</dcterms:created>
  <dcterms:modified xsi:type="dcterms:W3CDTF">2012-03-14T00:34:31Z</dcterms:modified>
</cp:coreProperties>
</file>