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359" r:id="rId3"/>
    <p:sldId id="348" r:id="rId4"/>
    <p:sldId id="352" r:id="rId5"/>
    <p:sldId id="306" r:id="rId6"/>
    <p:sldId id="307" r:id="rId7"/>
    <p:sldId id="357" r:id="rId8"/>
    <p:sldId id="358" r:id="rId9"/>
    <p:sldId id="360" r:id="rId10"/>
    <p:sldId id="354" r:id="rId11"/>
    <p:sldId id="355" r:id="rId12"/>
    <p:sldId id="329" r:id="rId13"/>
    <p:sldId id="305" r:id="rId14"/>
    <p:sldId id="349" r:id="rId15"/>
    <p:sldId id="353" r:id="rId16"/>
    <p:sldId id="350" r:id="rId17"/>
    <p:sldId id="356" r:id="rId18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A2B"/>
    <a:srgbClr val="23346C"/>
    <a:srgbClr val="CCFF33"/>
    <a:srgbClr val="339966"/>
    <a:srgbClr val="66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5" autoAdjust="0"/>
    <p:restoredTop sz="99726" autoAdjust="0"/>
  </p:normalViewPr>
  <p:slideViewPr>
    <p:cSldViewPr>
      <p:cViewPr>
        <p:scale>
          <a:sx n="125" d="100"/>
          <a:sy n="125" d="100"/>
        </p:scale>
        <p:origin x="-84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4E7FD-F32B-C543-9CFF-53CC49363D82}" type="datetimeFigureOut">
              <a:rPr lang="en-US" smtClean="0"/>
              <a:t>3/14/12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D0834-DFD7-1646-8A46-3364F2AE1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210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B0E32CA1-22D7-4345-AF15-A2C07990A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30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C255B-886D-4943-9562-B7B1F7D22887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8CAAE2-3562-3E46-970B-F2B7BC63F33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0AB30-6CCA-5844-B34D-F761DDEEFB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5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D64E8-BD90-DC4F-A9C6-C3A09A4B6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1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E4F39-439C-1A4F-8186-77CDE8E773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07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38849-A12B-3E44-8A36-0142A3AC6C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DC161-E7B6-F041-992E-A5D351F94C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9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34524-47C3-AA47-BF13-CE52E99C67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2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24C71-324D-8E4E-8FA4-47956857AB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4D091-D681-7B42-B4BF-08F1F30E2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752EE-42EB-9C44-BCC5-1DCC7191C8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0231C-B916-434E-B4CA-6AD5FBBDE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324600"/>
            <a:ext cx="426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 smtClean="0"/>
              <a:t>ILC AD&amp;I WebEx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E3C039A-BA73-F34A-8E79-943FEB38567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3733800"/>
          </a:xfrm>
        </p:spPr>
        <p:txBody>
          <a:bodyPr/>
          <a:lstStyle/>
          <a:p>
            <a:r>
              <a:rPr lang="en-US" b="1" dirty="0" smtClean="0"/>
              <a:t>DR Magnets &amp; Power Supply System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3600" i="1" dirty="0" smtClean="0"/>
              <a:t>ILC-ADI Meeting</a:t>
            </a:r>
            <a:br>
              <a:rPr lang="en-US" sz="3600" i="1" dirty="0" smtClean="0"/>
            </a:br>
            <a:r>
              <a:rPr lang="en-US" sz="3600" i="1" dirty="0" smtClean="0"/>
              <a:t>March 14, 2012</a:t>
            </a:r>
            <a:endParaRPr lang="en-US" sz="36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Mark Palmer</a:t>
            </a:r>
            <a:endParaRPr lang="en-US" dirty="0"/>
          </a:p>
          <a:p>
            <a:r>
              <a:rPr lang="en-US" dirty="0" smtClean="0"/>
              <a:t>Cornell/</a:t>
            </a:r>
            <a:r>
              <a:rPr lang="en-US" dirty="0" err="1" smtClean="0"/>
              <a:t>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8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Wigglers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5943600" cy="5334000"/>
          </a:xfrm>
        </p:spPr>
        <p:txBody>
          <a:bodyPr/>
          <a:lstStyle/>
          <a:p>
            <a:r>
              <a:rPr lang="en-US" dirty="0"/>
              <a:t>Wigglers:  DTC parameters are (intentionally) closely matched to the </a:t>
            </a:r>
            <a:r>
              <a:rPr lang="en-US" i="1" dirty="0"/>
              <a:t>ILC “Optimized” Wiggler </a:t>
            </a:r>
            <a:r>
              <a:rPr lang="en-US" dirty="0"/>
              <a:t>design.  </a:t>
            </a:r>
            <a:endParaRPr lang="en-US" dirty="0" smtClean="0"/>
          </a:p>
          <a:p>
            <a:r>
              <a:rPr lang="en-US" dirty="0" smtClean="0"/>
              <a:t>Optimized wiggler expected to cost ~75% of the design </a:t>
            </a:r>
            <a:r>
              <a:rPr lang="en-US" dirty="0" err="1" smtClean="0"/>
              <a:t>costed</a:t>
            </a:r>
            <a:r>
              <a:rPr lang="en-US" dirty="0" smtClean="0"/>
              <a:t> for the RDR</a:t>
            </a:r>
            <a:br>
              <a:rPr lang="en-US" dirty="0" smtClean="0"/>
            </a:br>
            <a:r>
              <a:rPr lang="en-US" dirty="0" smtClean="0">
                <a:latin typeface="Wingdings 3" charset="2"/>
                <a:cs typeface="Wingdings 3" charset="2"/>
              </a:rPr>
              <a:t>a</a:t>
            </a:r>
            <a:r>
              <a:rPr lang="en-US" dirty="0" smtClean="0">
                <a:cs typeface="Wingdings 3" charset="2"/>
              </a:rPr>
              <a:t> Wiggler cost ratio per ring: ~0.75×54/80 = 51%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791200" y="990600"/>
            <a:ext cx="3276600" cy="32004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/>
              <a:t>ILC Optimized Wiggler</a:t>
            </a:r>
          </a:p>
          <a:p>
            <a:pPr lvl="1">
              <a:defRPr/>
            </a:pPr>
            <a:r>
              <a:rPr lang="en-US" sz="2000" dirty="0" smtClean="0"/>
              <a:t>12 </a:t>
            </a:r>
            <a:r>
              <a:rPr lang="en-US" sz="2000" dirty="0"/>
              <a:t>poles</a:t>
            </a:r>
          </a:p>
          <a:p>
            <a:pPr lvl="1">
              <a:defRPr/>
            </a:pPr>
            <a:r>
              <a:rPr lang="en-US" sz="2000" dirty="0"/>
              <a:t>Period = 32 cm </a:t>
            </a:r>
          </a:p>
          <a:p>
            <a:pPr lvl="1">
              <a:defRPr/>
            </a:pPr>
            <a:r>
              <a:rPr lang="en-US" sz="2000" dirty="0"/>
              <a:t>Length = 1.68 m </a:t>
            </a:r>
          </a:p>
          <a:p>
            <a:pPr lvl="1">
              <a:defRPr/>
            </a:pPr>
            <a:r>
              <a:rPr lang="en-US" sz="2000" dirty="0" err="1"/>
              <a:t>B</a:t>
            </a:r>
            <a:r>
              <a:rPr lang="en-US" sz="2000" baseline="-25000" dirty="0" err="1"/>
              <a:t>y,peak</a:t>
            </a:r>
            <a:r>
              <a:rPr lang="en-US" sz="2000" dirty="0"/>
              <a:t> = 1.95 T</a:t>
            </a:r>
          </a:p>
          <a:p>
            <a:pPr lvl="1">
              <a:defRPr/>
            </a:pPr>
            <a:r>
              <a:rPr lang="en-US" sz="2000" dirty="0"/>
              <a:t>Gap = 86 mm</a:t>
            </a:r>
          </a:p>
          <a:p>
            <a:pPr lvl="1">
              <a:defRPr/>
            </a:pPr>
            <a:r>
              <a:rPr lang="en-US" sz="2000" dirty="0"/>
              <a:t>Width = 238 mm</a:t>
            </a:r>
          </a:p>
          <a:p>
            <a:pPr lvl="1">
              <a:defRPr/>
            </a:pPr>
            <a:r>
              <a:rPr lang="en-US" sz="2000" dirty="0"/>
              <a:t>I = 141 A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Damping Rings Technical Baseline Review - Frascati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 rot="21012972">
            <a:off x="255886" y="4962573"/>
            <a:ext cx="7035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 Estimate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19715527">
            <a:off x="5842769" y="4679093"/>
            <a:ext cx="330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 TBR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566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Wiggler Parameters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wiggler parameters required for full range of potential ring operation (</a:t>
            </a:r>
            <a:r>
              <a:rPr lang="en-US" dirty="0" err="1" smtClean="0"/>
              <a:t>ie</a:t>
            </a:r>
            <a:r>
              <a:rPr lang="en-US" dirty="0" smtClean="0"/>
              <a:t>, 10 Hz):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8831"/>
            <a:ext cx="9144000" cy="42395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20078855">
            <a:off x="384018" y="5239512"/>
            <a:ext cx="29211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Updated cost estimate</a:t>
            </a:r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b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preparation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756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/>
              <a:t>March 14, 2012</a:t>
            </a:r>
            <a:endParaRPr lang="en-US" sz="1200" dirty="0" smtClean="0"/>
          </a:p>
        </p:txBody>
      </p:sp>
      <p:sp>
        <p:nvSpPr>
          <p:cNvPr id="3789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38400" y="6324600"/>
            <a:ext cx="4800600" cy="457200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ILC AD&amp;I WebEx Meeting</a:t>
            </a:r>
            <a:endParaRPr lang="en-US" sz="1600" dirty="0">
              <a:solidFill>
                <a:srgbClr val="23346C"/>
              </a:solidFill>
            </a:endParaRPr>
          </a:p>
        </p:txBody>
      </p:sp>
      <p:sp>
        <p:nvSpPr>
          <p:cNvPr id="378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1F83934-AF05-B240-BDBC-3BB21D2D53DA}" type="slidenum">
              <a:rPr lang="en-US" sz="1400"/>
              <a:pPr/>
              <a:t>12</a:t>
            </a:fld>
            <a:endParaRPr lang="en-US" sz="140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76200"/>
            <a:ext cx="6859588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2007 RDR Distributed </a:t>
            </a:r>
            <a:r>
              <a:rPr lang="en-US" sz="3200" dirty="0" smtClean="0"/>
              <a:t>Power Supply </a:t>
            </a:r>
            <a:r>
              <a:rPr lang="en-US" sz="3200" dirty="0" smtClean="0"/>
              <a:t>Concept (P. </a:t>
            </a:r>
            <a:r>
              <a:rPr lang="en-US" sz="3200" dirty="0" err="1" smtClean="0"/>
              <a:t>Bellomo</a:t>
            </a:r>
            <a:r>
              <a:rPr lang="en-US" sz="3200" dirty="0" smtClean="0"/>
              <a:t>)</a:t>
            </a:r>
            <a:endParaRPr lang="en-US" sz="3200" dirty="0" smtClean="0"/>
          </a:p>
        </p:txBody>
      </p:sp>
      <p:pic>
        <p:nvPicPr>
          <p:cNvPr id="101379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1938" y="1066800"/>
            <a:ext cx="5072062" cy="5254625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789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838200"/>
            <a:ext cx="421005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>
                <a:latin typeface="Arial" charset="0"/>
                <a:ea typeface="ＭＳ Ｐゴシック" charset="0"/>
              </a:rPr>
              <a:t>4 bulk supplies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2 in each major alcove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Feed 8 buses (4 per ring)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Individual DC-to-DC converters for each magnet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>
                <a:latin typeface="Arial" charset="0"/>
                <a:cs typeface="Arial Unicode MS" charset="0"/>
              </a:rPr>
              <a:t>Water-cooled racks distributed around the ring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>
                <a:latin typeface="Arial" charset="0"/>
                <a:cs typeface="Arial Unicode MS" charset="0"/>
              </a:rPr>
              <a:t>Magnets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400">
                <a:latin typeface="Arial" charset="0"/>
                <a:cs typeface="Arial Unicode MS" charset="0"/>
              </a:rPr>
              <a:t>Quadrupoles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400">
                <a:latin typeface="Arial" charset="0"/>
                <a:cs typeface="Arial Unicode MS" charset="0"/>
              </a:rPr>
              <a:t>Sextupoles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400">
                <a:latin typeface="Arial" charset="0"/>
                <a:cs typeface="Arial Unicode MS" charset="0"/>
              </a:rPr>
              <a:t>Correctors (dipole, skew quad, other)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Distribute AC to local wiggler power supplies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Reduce heat load around tunnel due to cable losses to air to &lt;50W/m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Arial" charset="0"/>
                <a:ea typeface="ＭＳ Ｐゴシック" charset="0"/>
              </a:rPr>
              <a:t>Main dipoles powered in 6 strings per 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6 dipole supplies per alcove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>
                <a:latin typeface="Arial" charset="0"/>
                <a:ea typeface="ＭＳ Ｐゴシック" charset="0"/>
              </a:rPr>
              <a:t>Injection/Extraction lines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>
                <a:latin typeface="Arial" charset="0"/>
                <a:cs typeface="Arial Unicode MS" charset="0"/>
              </a:rPr>
              <a:t>Same as for RDR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3810000" y="762000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fontAlgn="base" hangingPunct="1">
              <a:defRPr/>
            </a:pPr>
            <a:r>
              <a:rPr lang="en-US" sz="2400">
                <a:latin typeface="Times New Roman" charset="0"/>
                <a:cs typeface="Arial" charset="0"/>
              </a:rPr>
              <a:t>Quadrupole, Sextupole &amp; Corrector Bus</a:t>
            </a:r>
          </a:p>
        </p:txBody>
      </p:sp>
      <p:sp>
        <p:nvSpPr>
          <p:cNvPr id="9" name="Rectangle 8"/>
          <p:cNvSpPr/>
          <p:nvPr/>
        </p:nvSpPr>
        <p:spPr>
          <a:xfrm rot="19715527">
            <a:off x="3167950" y="4451076"/>
            <a:ext cx="4767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2007 Exercise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870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629400" cy="914400"/>
          </a:xfrm>
        </p:spPr>
        <p:txBody>
          <a:bodyPr/>
          <a:lstStyle/>
          <a:p>
            <a:r>
              <a:rPr lang="en-US" dirty="0" smtClean="0"/>
              <a:t>DTC04 PS </a:t>
            </a:r>
            <a:r>
              <a:rPr lang="en-US" dirty="0" smtClean="0"/>
              <a:t>Locations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500"/>
            <a:ext cx="9144000" cy="545851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1981200" y="12954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858000" y="12954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81200" y="51816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858000" y="51816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5029200" y="5334000"/>
            <a:ext cx="762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429000" y="5334000"/>
            <a:ext cx="762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Oval 16"/>
          <p:cNvSpPr/>
          <p:nvPr/>
        </p:nvSpPr>
        <p:spPr bwMode="auto">
          <a:xfrm>
            <a:off x="4953000" y="51816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962400" y="51816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858000" y="762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858000" y="3810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858000" y="6858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42446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Dipole Bulk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39000" y="347246"/>
            <a:ext cx="163378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Distributed Bulk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39000" y="685800"/>
            <a:ext cx="81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Pulsed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1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CF&amp;S Layout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4955" b="-4955"/>
          <a:stretch>
            <a:fillRect/>
          </a:stretch>
        </p:blipFill>
        <p:spPr>
          <a:xfrm>
            <a:off x="0" y="519953"/>
            <a:ext cx="9144000" cy="627529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8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96200" cy="914400"/>
          </a:xfrm>
        </p:spPr>
        <p:txBody>
          <a:bodyPr/>
          <a:lstStyle/>
          <a:p>
            <a:r>
              <a:rPr lang="en-US" dirty="0" smtClean="0"/>
              <a:t>Very Rough DC PS System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257800"/>
          </a:xfrm>
        </p:spPr>
        <p:txBody>
          <a:bodyPr/>
          <a:lstStyle/>
          <a:p>
            <a:r>
              <a:rPr lang="en-US" sz="2400" dirty="0" smtClean="0"/>
              <a:t>Assume similar bulk/dipole PS specifications (needs validation)</a:t>
            </a:r>
          </a:p>
          <a:p>
            <a:r>
              <a:rPr lang="en-US" sz="2400" dirty="0" smtClean="0"/>
              <a:t>Assume similar bus specifications (typical magnet spec has changed so this needs validation)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NOTE:  RDR ring cost would have been $34M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Damping Rings Technical Baseline Review - Frascati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45" y="2755900"/>
            <a:ext cx="8823505" cy="1816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1012972">
            <a:off x="1623588" y="5267373"/>
            <a:ext cx="7035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Preliminary Estimate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 bwMode="auto">
          <a:xfrm flipV="1">
            <a:off x="7315200" y="4267200"/>
            <a:ext cx="6096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9715527">
            <a:off x="5863089" y="1859692"/>
            <a:ext cx="330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 TBR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497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2800" dirty="0" smtClean="0"/>
              <a:t>DTC04 PS System Cost Breakdown </a:t>
            </a:r>
            <a:br>
              <a:rPr lang="en-US" sz="2800" dirty="0" smtClean="0"/>
            </a:br>
            <a:r>
              <a:rPr lang="en-US" sz="2800" dirty="0" smtClean="0"/>
              <a:t>(2012 – P. </a:t>
            </a:r>
            <a:r>
              <a:rPr lang="en-US" sz="2800" dirty="0" err="1" smtClean="0"/>
              <a:t>Bellomo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791" b="-1519"/>
          <a:stretch/>
        </p:blipFill>
        <p:spPr>
          <a:xfrm>
            <a:off x="0" y="904239"/>
            <a:ext cx="9144000" cy="589100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5334000"/>
            <a:ext cx="858495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2007 </a:t>
            </a:r>
            <a:r>
              <a:rPr lang="en-US" sz="2400" dirty="0" smtClean="0">
                <a:latin typeface="Wingdings 3" charset="2"/>
                <a:cs typeface="Wingdings 3" charset="2"/>
              </a:rPr>
              <a:t>a</a:t>
            </a:r>
            <a:r>
              <a:rPr lang="en-US" sz="2400" dirty="0" smtClean="0">
                <a:latin typeface="+mn-lt"/>
                <a:cs typeface="Wingdings 3" charset="2"/>
              </a:rPr>
              <a:t> 2012</a:t>
            </a:r>
          </a:p>
          <a:p>
            <a:r>
              <a:rPr lang="en-US" sz="2400" dirty="0">
                <a:latin typeface="+mn-lt"/>
                <a:cs typeface="Wingdings 3" charset="2"/>
              </a:rPr>
              <a:t>C</a:t>
            </a:r>
            <a:r>
              <a:rPr lang="en-US" sz="2400" dirty="0" smtClean="0">
                <a:latin typeface="+mn-lt"/>
                <a:cs typeface="Wingdings 3" charset="2"/>
              </a:rPr>
              <a:t>ost escalation negligible due to change in commodities costs </a:t>
            </a:r>
            <a:br>
              <a:rPr lang="en-US" sz="2400" dirty="0" smtClean="0">
                <a:latin typeface="+mn-lt"/>
                <a:cs typeface="Wingdings 3" charset="2"/>
              </a:rPr>
            </a:br>
            <a:r>
              <a:rPr lang="en-US" sz="2400" dirty="0" smtClean="0">
                <a:latin typeface="+mn-lt"/>
                <a:cs typeface="Wingdings 3" charset="2"/>
              </a:rPr>
              <a:t>(principally Al cost for bus)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 rot="18427649">
            <a:off x="-237423" y="2168551"/>
            <a:ext cx="277151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For 1 e+ and 1 e- ring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0782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Magnets and distributed power supply conceptual design are complete</a:t>
            </a:r>
          </a:p>
          <a:p>
            <a:pPr lvl="1"/>
            <a:r>
              <a:rPr lang="en-US" dirty="0" smtClean="0"/>
              <a:t>Heat load to air appears acceptable </a:t>
            </a:r>
            <a:br>
              <a:rPr lang="en-US" dirty="0" smtClean="0"/>
            </a:br>
            <a:r>
              <a:rPr lang="en-US" dirty="0" smtClean="0"/>
              <a:t>(&lt;30 W/m/ring)</a:t>
            </a:r>
          </a:p>
          <a:p>
            <a:r>
              <a:rPr lang="en-US" dirty="0" smtClean="0"/>
              <a:t>Updated wiggler model complete</a:t>
            </a:r>
          </a:p>
          <a:p>
            <a:r>
              <a:rPr lang="en-US" dirty="0" smtClean="0"/>
              <a:t>Updated support structure concept complete</a:t>
            </a:r>
          </a:p>
          <a:p>
            <a:r>
              <a:rPr lang="en-US" dirty="0" smtClean="0"/>
              <a:t>CF&amp;S update has been provided</a:t>
            </a:r>
          </a:p>
          <a:p>
            <a:r>
              <a:rPr lang="en-US" dirty="0" smtClean="0"/>
              <a:t>Costing and documentation exercise is in progress</a:t>
            </a:r>
          </a:p>
          <a:p>
            <a:pPr lvl="1"/>
            <a:r>
              <a:rPr lang="en-US" dirty="0" smtClean="0"/>
              <a:t>Targeting a full cost update to G. Dugan by month’s end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2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for DTC04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334000"/>
          </a:xfrm>
        </p:spPr>
        <p:txBody>
          <a:bodyPr/>
          <a:lstStyle/>
          <a:p>
            <a:r>
              <a:rPr lang="en-US" dirty="0" smtClean="0"/>
              <a:t>Design Team</a:t>
            </a:r>
          </a:p>
          <a:p>
            <a:pPr lvl="1"/>
            <a:r>
              <a:rPr lang="en-US" dirty="0" smtClean="0"/>
              <a:t>P. </a:t>
            </a:r>
            <a:r>
              <a:rPr lang="en-US" dirty="0" err="1" smtClean="0"/>
              <a:t>Bellomo</a:t>
            </a:r>
            <a:r>
              <a:rPr lang="en-US" dirty="0" smtClean="0"/>
              <a:t> (SLAC – distributed PS System)</a:t>
            </a:r>
          </a:p>
          <a:p>
            <a:pPr lvl="1"/>
            <a:r>
              <a:rPr lang="en-US" dirty="0" smtClean="0"/>
              <a:t>C. Spencer (SLAC – magnets)</a:t>
            </a:r>
          </a:p>
          <a:p>
            <a:pPr lvl="1"/>
            <a:r>
              <a:rPr lang="en-US" dirty="0" smtClean="0"/>
              <a:t>J. Conway (Cornell – mechanical layouts and supports)</a:t>
            </a:r>
          </a:p>
          <a:p>
            <a:pPr lvl="1"/>
            <a:r>
              <a:rPr lang="en-US" dirty="0" smtClean="0"/>
              <a:t>J. Crittenden (Cornell – wiggler field model)</a:t>
            </a:r>
          </a:p>
          <a:p>
            <a:pPr lvl="1"/>
            <a:r>
              <a:rPr lang="en-US" dirty="0" smtClean="0"/>
              <a:t>M. Billing (Cornell – system integration)</a:t>
            </a:r>
          </a:p>
          <a:p>
            <a:r>
              <a:rPr lang="en-US" dirty="0" smtClean="0"/>
              <a:t>DTC Lattice – version 4</a:t>
            </a:r>
          </a:p>
          <a:p>
            <a:pPr lvl="1"/>
            <a:r>
              <a:rPr lang="en-US" dirty="0" smtClean="0"/>
              <a:t>D. Rubin (Cornell)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6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543800" cy="914400"/>
          </a:xfrm>
        </p:spPr>
        <p:txBody>
          <a:bodyPr/>
          <a:lstStyle/>
          <a:p>
            <a:r>
              <a:rPr lang="en-US" dirty="0" smtClean="0"/>
              <a:t>Bus-Based PS System 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Need individually controlled quads, </a:t>
            </a:r>
            <a:r>
              <a:rPr lang="en-US" sz="2400" dirty="0" err="1" smtClean="0"/>
              <a:t>sextupoles</a:t>
            </a:r>
            <a:r>
              <a:rPr lang="en-US" sz="2400" dirty="0" smtClean="0"/>
              <a:t> and correctors for low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tuning</a:t>
            </a:r>
          </a:p>
          <a:p>
            <a:pPr lvl="1"/>
            <a:r>
              <a:rPr lang="en-US" sz="2000" dirty="0" smtClean="0"/>
              <a:t>Centrally-located power supplies would require extensive cable runs</a:t>
            </a:r>
          </a:p>
          <a:p>
            <a:pPr lvl="1"/>
            <a:r>
              <a:rPr lang="en-US" sz="2000" dirty="0" smtClean="0"/>
              <a:t>Major tunnel infrastructure impact</a:t>
            </a:r>
          </a:p>
          <a:p>
            <a:pPr lvl="1"/>
            <a:r>
              <a:rPr lang="en-US" sz="2000" dirty="0" smtClean="0"/>
              <a:t>Cooling challenges</a:t>
            </a:r>
          </a:p>
          <a:p>
            <a:r>
              <a:rPr lang="en-US" sz="2400" dirty="0" smtClean="0"/>
              <a:t>Distributed PS system with </a:t>
            </a:r>
          </a:p>
          <a:p>
            <a:pPr lvl="1"/>
            <a:r>
              <a:rPr lang="en-US" sz="2000" dirty="0" smtClean="0"/>
              <a:t>Bulk power supplies power DC bus</a:t>
            </a:r>
          </a:p>
          <a:p>
            <a:pPr lvl="1"/>
            <a:r>
              <a:rPr lang="en-US" sz="2000" dirty="0" smtClean="0"/>
              <a:t>&lt;50V bus for personnel safety and water-cooled for thermal control</a:t>
            </a:r>
          </a:p>
          <a:p>
            <a:pPr lvl="1"/>
            <a:r>
              <a:rPr lang="en-US" sz="2000" dirty="0" smtClean="0"/>
              <a:t>Local DC-DC converters in water-cooled racks</a:t>
            </a:r>
          </a:p>
          <a:p>
            <a:pPr marL="346075" indent="-346075">
              <a:buNone/>
            </a:pPr>
            <a:r>
              <a:rPr lang="en-US" sz="2400" dirty="0" smtClean="0"/>
              <a:t>	provides individual control and minimal heat load to air (</a:t>
            </a:r>
            <a:r>
              <a:rPr lang="en-US" sz="2400" dirty="0" err="1" smtClean="0"/>
              <a:t>eg</a:t>
            </a:r>
            <a:r>
              <a:rPr lang="en-US" sz="2400" dirty="0" smtClean="0"/>
              <a:t>, local cables typ. &lt;10m between converters and magnets) </a:t>
            </a:r>
            <a:r>
              <a:rPr lang="en-US" sz="2400" dirty="0" smtClean="0">
                <a:latin typeface="Wingdings 3" charset="2"/>
                <a:cs typeface="Wingdings 3" charset="2"/>
              </a:rPr>
              <a:t>a</a:t>
            </a:r>
            <a:r>
              <a:rPr lang="en-US" sz="2400" dirty="0" smtClean="0">
                <a:cs typeface="Wingdings 3" charset="2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Wingdings 3" charset="2"/>
              </a:rPr>
              <a:t>heat load to air &lt; 30W/m/ring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March 14,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18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November 5, 2007</a:t>
            </a:r>
            <a:endParaRPr lang="en-US" sz="1200" dirty="0"/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24600"/>
            <a:ext cx="5181600" cy="457200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23346C"/>
                </a:solidFill>
              </a:rPr>
              <a:t>Damping Rings EDR KOM, Cockcroft Institute</a:t>
            </a: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0D0925-8144-B24D-BE8B-2835DBD6ED07}" type="slidenum">
              <a:rPr lang="en-US" sz="1400"/>
              <a:pPr/>
              <a:t>4</a:t>
            </a:fld>
            <a:endParaRPr lang="en-US" sz="140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3962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Cable costs greatly reduced!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35% cost savings relative to RDR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</a:rPr>
              <a:t>Controls-related hardware </a:t>
            </a:r>
            <a:r>
              <a:rPr lang="en-US" dirty="0" smtClean="0">
                <a:latin typeface="Arial" charset="0"/>
                <a:ea typeface="ＭＳ Ｐゴシック" charset="0"/>
              </a:rPr>
              <a:t>becomes</a:t>
            </a:r>
            <a:r>
              <a:rPr lang="en-US" dirty="0" smtClean="0">
                <a:latin typeface="Arial" charset="0"/>
                <a:ea typeface="ＭＳ Ｐゴシック" charset="0"/>
              </a:rPr>
              <a:t> </a:t>
            </a:r>
            <a:r>
              <a:rPr lang="en-US" dirty="0">
                <a:latin typeface="Arial" charset="0"/>
                <a:ea typeface="ＭＳ Ｐゴシック" charset="0"/>
              </a:rPr>
              <a:t>dominant </a:t>
            </a:r>
            <a:r>
              <a:rPr lang="en-US" dirty="0" smtClean="0">
                <a:latin typeface="Arial" charset="0"/>
                <a:ea typeface="ＭＳ Ｐゴシック" charset="0"/>
              </a:rPr>
              <a:t>cost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grpSp>
        <p:nvGrpSpPr>
          <p:cNvPr id="39942" name="Group 10"/>
          <p:cNvGrpSpPr>
            <a:grpSpLocks/>
          </p:cNvGrpSpPr>
          <p:nvPr/>
        </p:nvGrpSpPr>
        <p:grpSpPr bwMode="auto">
          <a:xfrm>
            <a:off x="3810000" y="152400"/>
            <a:ext cx="5381625" cy="6600825"/>
            <a:chOff x="2400" y="96"/>
            <a:chExt cx="3390" cy="4158"/>
          </a:xfrm>
        </p:grpSpPr>
        <p:graphicFrame>
          <p:nvGraphicFramePr>
            <p:cNvPr id="39943" name="Object 4"/>
            <p:cNvGraphicFramePr>
              <a:graphicFrameLocks noChangeAspect="1"/>
            </p:cNvGraphicFramePr>
            <p:nvPr/>
          </p:nvGraphicFramePr>
          <p:xfrm>
            <a:off x="2400" y="2147"/>
            <a:ext cx="3384" cy="2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Chart" r:id="rId3" imgW="5689600" imgH="3543300" progId="Excel.Chart.8">
                    <p:embed/>
                  </p:oleObj>
                </mc:Choice>
                <mc:Fallback>
                  <p:oleObj name="Chart" r:id="rId3" imgW="5689600" imgH="354330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2147"/>
                          <a:ext cx="3384" cy="21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44" name="Object 5"/>
            <p:cNvGraphicFramePr>
              <a:graphicFrameLocks noChangeAspect="1"/>
            </p:cNvGraphicFramePr>
            <p:nvPr/>
          </p:nvGraphicFramePr>
          <p:xfrm>
            <a:off x="2400" y="96"/>
            <a:ext cx="3390" cy="20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6" name="Worksheet" r:id="rId5" imgW="5702300" imgH="3479800" progId="Excel.Sheet.8">
                    <p:embed/>
                  </p:oleObj>
                </mc:Choice>
                <mc:Fallback>
                  <p:oleObj name="Worksheet" r:id="rId5" imgW="5702300" imgH="347980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96"/>
                          <a:ext cx="3390" cy="20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430" name="Rectangle 6"/>
            <p:cNvSpPr>
              <a:spLocks noChangeArrowheads="1"/>
            </p:cNvSpPr>
            <p:nvPr/>
          </p:nvSpPr>
          <p:spPr bwMode="auto">
            <a:xfrm>
              <a:off x="2832" y="195"/>
              <a:ext cx="148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cs typeface="Arial Unicode MS" charset="0"/>
                </a:rPr>
                <a:t>RDR Power System</a:t>
              </a:r>
            </a:p>
          </p:txBody>
        </p:sp>
        <p:sp>
          <p:nvSpPr>
            <p:cNvPr id="103431" name="Rectangle 7"/>
            <p:cNvSpPr>
              <a:spLocks noChangeArrowheads="1"/>
            </p:cNvSpPr>
            <p:nvPr/>
          </p:nvSpPr>
          <p:spPr bwMode="auto">
            <a:xfrm>
              <a:off x="4224" y="2304"/>
              <a:ext cx="912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 Unicode MS" charset="0"/>
              </a:endParaRPr>
            </a:p>
          </p:txBody>
        </p:sp>
        <p:sp>
          <p:nvSpPr>
            <p:cNvPr id="103433" name="Rectangle 9"/>
            <p:cNvSpPr>
              <a:spLocks noChangeArrowheads="1"/>
            </p:cNvSpPr>
            <p:nvPr/>
          </p:nvSpPr>
          <p:spPr bwMode="auto">
            <a:xfrm>
              <a:off x="2928" y="2352"/>
              <a:ext cx="148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2000">
                  <a:cs typeface="Arial Unicode MS" charset="0"/>
                </a:rPr>
                <a:t>Distributed Power System</a:t>
              </a:r>
            </a:p>
          </p:txBody>
        </p:sp>
      </p:grp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3212" y="76200"/>
            <a:ext cx="5259388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RDR Cost </a:t>
            </a:r>
            <a:r>
              <a:rPr lang="en-US" sz="3200" dirty="0" smtClean="0"/>
              <a:t>Impact</a:t>
            </a:r>
          </a:p>
        </p:txBody>
      </p:sp>
      <p:sp>
        <p:nvSpPr>
          <p:cNvPr id="2" name="Rectangle 1"/>
          <p:cNvSpPr/>
          <p:nvPr/>
        </p:nvSpPr>
        <p:spPr>
          <a:xfrm rot="19715527">
            <a:off x="-261051" y="4603477"/>
            <a:ext cx="4767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2007 Exercise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689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DTC04 </a:t>
            </a:r>
            <a:r>
              <a:rPr lang="en-US" dirty="0" smtClean="0"/>
              <a:t>Magnet Counts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950051"/>
              </p:ext>
            </p:extLst>
          </p:nvPr>
        </p:nvGraphicFramePr>
        <p:xfrm>
          <a:off x="685800" y="1701800"/>
          <a:ext cx="7771722" cy="348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7037"/>
                <a:gridCol w="1463897"/>
                <a:gridCol w="1615394"/>
                <a:gridCol w="16153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Length[m]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Strength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Arc Dipoles </a:t>
                      </a:r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kG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 changing</a:t>
                      </a:r>
                      <a:r>
                        <a:rPr lang="en-US" baseline="0" dirty="0" smtClean="0"/>
                        <a:t> chicane dipoles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2.68 </a:t>
                      </a:r>
                      <a:r>
                        <a:rPr lang="en-US" dirty="0" err="1" smtClean="0"/>
                        <a:t>kG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28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dipoles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2.28 </a:t>
                      </a:r>
                      <a:r>
                        <a:rPr lang="en-US" dirty="0" err="1" smtClean="0"/>
                        <a:t>kG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Arc </a:t>
                      </a:r>
                      <a:r>
                        <a:rPr lang="en-US" dirty="0" err="1" smtClean="0"/>
                        <a:t>Quadrupoles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Various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0.6 m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Quadrupoles</a:t>
                      </a:r>
                      <a:r>
                        <a:rPr lang="en-US" dirty="0" smtClean="0"/>
                        <a:t> in dispersion suppressor and straights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Various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0.55 m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Sextupoles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4.34 m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Wigglers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1.92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1.6-2.2 T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54-60</a:t>
                      </a:r>
                      <a:endParaRPr lang="en-US" dirty="0"/>
                    </a:p>
                  </a:txBody>
                  <a:tcPr marL="96924" marR="96924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324600"/>
            <a:ext cx="4267200" cy="457200"/>
          </a:xfrm>
        </p:spPr>
        <p:txBody>
          <a:bodyPr/>
          <a:lstStyle/>
          <a:p>
            <a:r>
              <a:rPr lang="en-US" smtClean="0"/>
              <a:t>ILC AD&amp;I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0600" y="1219200"/>
            <a:ext cx="6156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DTC04 </a:t>
            </a:r>
            <a:r>
              <a:rPr lang="en-US" sz="2000" dirty="0" smtClean="0"/>
              <a:t>Magnet Summary (single ring) from D. Rubin</a:t>
            </a:r>
          </a:p>
        </p:txBody>
      </p:sp>
    </p:spTree>
    <p:extLst>
      <p:ext uri="{BB962C8B-B14F-4D97-AF65-F5344CB8AC3E}">
        <p14:creationId xmlns:p14="http://schemas.microsoft.com/office/powerpoint/2010/main" val="428937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</a:t>
            </a:r>
            <a:r>
              <a:rPr lang="en-US" dirty="0" smtClean="0"/>
              <a:t>Magnet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11200"/>
            <a:ext cx="7772400" cy="2133600"/>
          </a:xfrm>
        </p:spPr>
        <p:txBody>
          <a:bodyPr/>
          <a:lstStyle/>
          <a:p>
            <a:r>
              <a:rPr lang="en-US" sz="2400" dirty="0" smtClean="0"/>
              <a:t>Comparison with </a:t>
            </a:r>
            <a:r>
              <a:rPr lang="en-US" sz="2400" dirty="0" smtClean="0"/>
              <a:t>RDR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 general</a:t>
            </a:r>
          </a:p>
          <a:p>
            <a:pPr lvl="1"/>
            <a:r>
              <a:rPr lang="en-US" sz="2000" dirty="0" smtClean="0"/>
              <a:t>Similar number of cells with stronger focusing to achieve ultra low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pPr lvl="1"/>
            <a:r>
              <a:rPr lang="en-US" sz="2000" dirty="0" smtClean="0"/>
              <a:t>More tightly packed </a:t>
            </a: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cs typeface="Wingdings 3" charset="2"/>
              </a:rPr>
              <a:t> allows groups of magnets to mount on rails (better alignment &amp; optimized cost)</a:t>
            </a:r>
          </a:p>
          <a:p>
            <a:pPr lvl="1"/>
            <a:r>
              <a:rPr lang="en-US" sz="2000" dirty="0" smtClean="0">
                <a:cs typeface="Wingdings 3" charset="2"/>
              </a:rPr>
              <a:t>But magnet costs do not scale with ring circumference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Right Brace 8"/>
          <p:cNvSpPr/>
          <p:nvPr/>
        </p:nvSpPr>
        <p:spPr bwMode="auto">
          <a:xfrm>
            <a:off x="7069757" y="1701800"/>
            <a:ext cx="304800" cy="1447800"/>
          </a:xfrm>
          <a:prstGeom prst="rightBrace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0757" y="2006600"/>
            <a:ext cx="11598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Similar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Counts</a:t>
            </a: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357" y="1320800"/>
            <a:ext cx="3860800" cy="32512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18427649">
            <a:off x="-384269" y="2496410"/>
            <a:ext cx="37469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Costing of magnets/supports </a:t>
            </a:r>
            <a:b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in progress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6553200" y="2057400"/>
            <a:ext cx="533400" cy="2286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553200" y="2438400"/>
            <a:ext cx="533400" cy="381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0400" y="3429000"/>
            <a:ext cx="16902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Quantities under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review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>
            <a:stCxn id="19" idx="0"/>
            <a:endCxn id="18" idx="6"/>
          </p:cNvCxnSpPr>
          <p:nvPr/>
        </p:nvCxnSpPr>
        <p:spPr bwMode="auto">
          <a:xfrm flipH="1" flipV="1">
            <a:off x="7086600" y="2628900"/>
            <a:ext cx="768943" cy="800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19" idx="0"/>
            <a:endCxn id="17" idx="5"/>
          </p:cNvCxnSpPr>
          <p:nvPr/>
        </p:nvCxnSpPr>
        <p:spPr bwMode="auto">
          <a:xfrm flipH="1" flipV="1">
            <a:off x="7008485" y="2252522"/>
            <a:ext cx="847058" cy="11764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14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Magnet Families Now Ready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r>
              <a:rPr lang="en-US" sz="2400" dirty="0" smtClean="0"/>
              <a:t>Magnet designs must be optimized to meet current and voltage constraints of bus</a:t>
            </a:r>
          </a:p>
          <a:p>
            <a:r>
              <a:rPr lang="en-US" sz="2400" dirty="0" smtClean="0"/>
              <a:t>Have also had to adjust designs to allow for EC mitigations in wiggler region (large antechamber impacts magnet bore)</a:t>
            </a:r>
          </a:p>
          <a:p>
            <a:r>
              <a:rPr lang="en-US" sz="2400" dirty="0" smtClean="0"/>
              <a:t>New dipole designs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376" y="3276600"/>
            <a:ext cx="4804624" cy="2952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32859"/>
            <a:ext cx="4343400" cy="319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1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Magnet Styles (C. Spencer)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3394" r="-3394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39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en-US" sz="3200" dirty="0" smtClean="0"/>
              <a:t>Arc Cell Support Structure (J. Conway)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19600"/>
            <a:ext cx="7772400" cy="1905000"/>
          </a:xfrm>
        </p:spPr>
        <p:txBody>
          <a:bodyPr/>
          <a:lstStyle/>
          <a:p>
            <a:r>
              <a:rPr lang="en-US" dirty="0" smtClean="0"/>
              <a:t>Incorporates new vacuum system design</a:t>
            </a:r>
          </a:p>
          <a:p>
            <a:r>
              <a:rPr lang="en-US" dirty="0" smtClean="0"/>
              <a:t>Utilizes single rail system for quads/</a:t>
            </a:r>
            <a:r>
              <a:rPr lang="en-US" dirty="0" err="1" smtClean="0"/>
              <a:t>sextupoles</a:t>
            </a:r>
            <a:r>
              <a:rPr lang="en-US" dirty="0" smtClean="0"/>
              <a:t>/correctors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14,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AD&amp;I WebEx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775"/>
            <a:ext cx="9144000" cy="322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586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lc_gde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ilc_gde_template.potx</Template>
  <TotalTime>22152</TotalTime>
  <Words>870</Words>
  <Application>Microsoft Macintosh PowerPoint</Application>
  <PresentationFormat>On-screen Show (4:3)</PresentationFormat>
  <Paragraphs>199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ilc_gde_template</vt:lpstr>
      <vt:lpstr>Chart</vt:lpstr>
      <vt:lpstr>Microsoft Excel 97 - 2004 Worksheet</vt:lpstr>
      <vt:lpstr>DR Magnets &amp; Power Supply System  ILC-ADI Meeting March 14, 2012</vt:lpstr>
      <vt:lpstr>Updates for DTC04 Lattice</vt:lpstr>
      <vt:lpstr>Bus-Based PS System Motivations</vt:lpstr>
      <vt:lpstr>RDR Cost Impact</vt:lpstr>
      <vt:lpstr>DTC04 Magnet Counts</vt:lpstr>
      <vt:lpstr>Physical Magnet Count</vt:lpstr>
      <vt:lpstr>New Magnet Families Now Ready</vt:lpstr>
      <vt:lpstr>New Magnet Styles (C. Spencer)</vt:lpstr>
      <vt:lpstr>Arc Cell Support Structure (J. Conway)</vt:lpstr>
      <vt:lpstr>Wigglers</vt:lpstr>
      <vt:lpstr>Updated Wiggler Parameters</vt:lpstr>
      <vt:lpstr>2007 RDR Distributed Power Supply Concept (P. Bellomo)</vt:lpstr>
      <vt:lpstr>DTC04 PS Locations</vt:lpstr>
      <vt:lpstr>CF&amp;S Layout</vt:lpstr>
      <vt:lpstr>Very Rough DC PS System Estimate</vt:lpstr>
      <vt:lpstr>DTC04 PS System Cost Breakdown  (2012 – P. Bellomo)</vt:lpstr>
      <vt:lpstr>Conclusion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Mark Palmer</cp:lastModifiedBy>
  <cp:revision>126</cp:revision>
  <dcterms:created xsi:type="dcterms:W3CDTF">2005-11-21T04:08:26Z</dcterms:created>
  <dcterms:modified xsi:type="dcterms:W3CDTF">2012-03-14T15:29:26Z</dcterms:modified>
</cp:coreProperties>
</file>