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74" r:id="rId5"/>
    <p:sldId id="275" r:id="rId6"/>
    <p:sldId id="272" r:id="rId7"/>
    <p:sldId id="269" r:id="rId8"/>
    <p:sldId id="276" r:id="rId9"/>
    <p:sldId id="268" r:id="rId10"/>
    <p:sldId id="265" r:id="rId11"/>
    <p:sldId id="273" r:id="rId12"/>
    <p:sldId id="266" r:id="rId13"/>
    <p:sldId id="279" r:id="rId14"/>
    <p:sldId id="277" r:id="rId15"/>
    <p:sldId id="278" r:id="rId16"/>
    <p:sldId id="261" r:id="rId17"/>
    <p:sldId id="262" r:id="rId18"/>
    <p:sldId id="263" r:id="rId19"/>
    <p:sldId id="264" r:id="rId20"/>
    <p:sldId id="270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1" autoAdjust="0"/>
    <p:restoredTop sz="86323" autoAdjust="0"/>
  </p:normalViewPr>
  <p:slideViewPr>
    <p:cSldViewPr>
      <p:cViewPr>
        <p:scale>
          <a:sx n="50" d="100"/>
          <a:sy n="50" d="100"/>
        </p:scale>
        <p:origin x="-1098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3D402-4B9B-47E8-9090-70C45CDDCFBC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9D8B-5F43-4688-AF4D-A13FA8643F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7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C2F6F1-5145-4D5A-9350-7DDC159EA2D9}" type="slidenum">
              <a:rPr lang="ja-JP" altLang="en-US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7583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912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45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0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5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9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32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0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42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60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960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5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C00C9-64E0-4B3A-96B0-9F0749052B10}" type="datetimeFigureOut">
              <a:rPr lang="en-US" smtClean="0"/>
              <a:t>2012-03-09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070ED-EA98-4926-9197-5892BF56A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5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ILC Utilities – Electrical / 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ILC has six regions:</a:t>
            </a:r>
          </a:p>
          <a:p>
            <a:pPr marL="457200" lvl="1" indent="0">
              <a:buNone/>
            </a:pPr>
            <a:r>
              <a:rPr lang="en-US" dirty="0" smtClean="0"/>
              <a:t>1/2. Sources (electron / positron)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Damping Rings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Ring to Linac</a:t>
            </a:r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SC Linac 			</a:t>
            </a:r>
            <a:r>
              <a:rPr lang="en-US" dirty="0" smtClean="0">
                <a:sym typeface="Wingdings" pitchFamily="2" charset="2"/>
              </a:rPr>
              <a:t> 	Power critical</a:t>
            </a:r>
            <a:endParaRPr lang="en-US" dirty="0" smtClean="0"/>
          </a:p>
          <a:p>
            <a:pPr marL="971550" lvl="1" indent="-514350">
              <a:buFont typeface="+mj-lt"/>
              <a:buAutoNum type="arabicPeriod" startAt="3"/>
            </a:pPr>
            <a:r>
              <a:rPr lang="en-US" dirty="0" smtClean="0"/>
              <a:t>Beam </a:t>
            </a:r>
            <a:r>
              <a:rPr lang="en-US" dirty="0" smtClean="0"/>
              <a:t>Delivery</a:t>
            </a:r>
          </a:p>
          <a:p>
            <a:pPr marL="571500" indent="-514350"/>
            <a:endParaRPr lang="en-US" dirty="0"/>
          </a:p>
          <a:p>
            <a:pPr marL="571500" indent="-514350"/>
            <a:r>
              <a:rPr lang="en-US" dirty="0" smtClean="0"/>
              <a:t>But… Superconductivity </a:t>
            </a:r>
            <a:r>
              <a:rPr lang="en-US" dirty="0" smtClean="0"/>
              <a:t>means “low resistance”…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9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4" t="50000" r="41446" b="13200"/>
          <a:stretch/>
        </p:blipFill>
        <p:spPr>
          <a:xfrm>
            <a:off x="20053" y="1947453"/>
            <a:ext cx="9123947" cy="493862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Installing</a:t>
            </a:r>
            <a:r>
              <a:rPr lang="en-US" baseline="0" dirty="0" smtClean="0"/>
              <a:t> an 8-cavity cryomodule: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457200" y="1219200"/>
            <a:ext cx="8229600" cy="114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~15</a:t>
            </a:r>
            <a:r>
              <a:rPr lang="en-US" baseline="0" dirty="0" smtClean="0"/>
              <a:t> each made and tested DESY,</a:t>
            </a:r>
            <a:r>
              <a:rPr lang="en-US" dirty="0" smtClean="0"/>
              <a:t> Fermilab, KEK</a:t>
            </a:r>
            <a:endParaRPr lang="en-US" baseline="0" dirty="0" smtClean="0"/>
          </a:p>
          <a:p>
            <a:r>
              <a:rPr lang="en-US" baseline="0" dirty="0" smtClean="0"/>
              <a:t>(125 more now</a:t>
            </a:r>
            <a:r>
              <a:rPr lang="en-US" dirty="0" smtClean="0"/>
              <a:t> under construction)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7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4" t="20026" r="51754" b="45966"/>
          <a:stretch/>
        </p:blipFill>
        <p:spPr>
          <a:xfrm>
            <a:off x="56908" y="1263316"/>
            <a:ext cx="9087092" cy="536608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SC Linac power feed</a:t>
            </a:r>
            <a:endParaRPr lang="en-US" dirty="0"/>
          </a:p>
        </p:txBody>
      </p:sp>
      <p:cxnSp>
        <p:nvCxnSpPr>
          <p:cNvPr id="5" name="Elbow Connector 4"/>
          <p:cNvCxnSpPr/>
          <p:nvPr/>
        </p:nvCxnSpPr>
        <p:spPr>
          <a:xfrm rot="10800000" flipV="1">
            <a:off x="2634996" y="2286000"/>
            <a:ext cx="2546604" cy="853440"/>
          </a:xfrm>
          <a:prstGeom prst="bentConnector3">
            <a:avLst>
              <a:gd name="adj1" fmla="val 67638"/>
            </a:avLst>
          </a:prstGeom>
          <a:ln w="1143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ent-Up Arrow 9"/>
          <p:cNvSpPr/>
          <p:nvPr/>
        </p:nvSpPr>
        <p:spPr>
          <a:xfrm flipH="1" flipV="1">
            <a:off x="1632204" y="3048000"/>
            <a:ext cx="850392" cy="731520"/>
          </a:xfrm>
          <a:prstGeom prst="bent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nt-Up Arrow 12"/>
          <p:cNvSpPr/>
          <p:nvPr/>
        </p:nvSpPr>
        <p:spPr>
          <a:xfrm rot="5400000" flipH="1" flipV="1">
            <a:off x="1159764" y="3031236"/>
            <a:ext cx="850392" cy="731520"/>
          </a:xfrm>
          <a:prstGeom prst="bentUp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9296" r="8636" b="2603"/>
          <a:stretch/>
        </p:blipFill>
        <p:spPr>
          <a:xfrm>
            <a:off x="0" y="0"/>
            <a:ext cx="9144000" cy="726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8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838788"/>
              </p:ext>
            </p:extLst>
          </p:nvPr>
        </p:nvGraphicFramePr>
        <p:xfrm>
          <a:off x="3251200" y="2728912"/>
          <a:ext cx="5892800" cy="412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Worksheet" r:id="rId3" imgW="3276542" imgH="2295515" progId="Excel.Sheet.12">
                  <p:embed/>
                </p:oleObj>
              </mc:Choice>
              <mc:Fallback>
                <p:oleObj name="Worksheet" r:id="rId3" imgW="3276542" imgH="22955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51200" y="2728912"/>
                        <a:ext cx="5892800" cy="4129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4648200" y="0"/>
            <a:ext cx="5410200" cy="762000"/>
          </a:xfrm>
        </p:spPr>
        <p:txBody>
          <a:bodyPr/>
          <a:lstStyle/>
          <a:p>
            <a:r>
              <a:rPr lang="en-US" dirty="0" smtClean="0"/>
              <a:t>Top</a:t>
            </a:r>
            <a:r>
              <a:rPr lang="en-US" baseline="0" dirty="0" smtClean="0"/>
              <a:t> 3 load types: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-76200" y="808037"/>
            <a:ext cx="88392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Klystron/modulator	localized	60%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Waveguide	distributed	15%	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</a:t>
            </a:r>
            <a:r>
              <a:rPr lang="en-US" sz="2800" dirty="0" smtClean="0">
                <a:solidFill>
                  <a:schemeClr val="tx2"/>
                </a:solidFill>
                <a:sym typeface="Wingdings" pitchFamily="2" charset="2"/>
              </a:rPr>
              <a:t>to be regulated</a:t>
            </a:r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Cryomodule		distributed	25%</a:t>
            </a:r>
          </a:p>
          <a:p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2781865"/>
            <a:ext cx="2362199" cy="26776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Most of the heat load to water does not require tight temperature regulation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 Huedem, Nov 27 2007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4C8E-B0EB-4A83-8CBE-436C94924633}" type="slidenum">
              <a:rPr lang="en-US"/>
              <a:pPr/>
              <a:t>16</a:t>
            </a:fld>
            <a:endParaRPr lang="en-US"/>
          </a:p>
        </p:txBody>
      </p:sp>
      <p:pic>
        <p:nvPicPr>
          <p:cNvPr id="47108" name="Picture 4" descr="8 liter per m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25400"/>
            <a:ext cx="8840787" cy="683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9" name="Oval 5"/>
          <p:cNvSpPr>
            <a:spLocks noChangeArrowheads="1"/>
          </p:cNvSpPr>
          <p:nvPr/>
        </p:nvSpPr>
        <p:spPr bwMode="auto">
          <a:xfrm>
            <a:off x="381000" y="762000"/>
            <a:ext cx="1905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2400" u="sng" dirty="0">
                <a:latin typeface="Corbel" pitchFamily="34" charset="0"/>
              </a:rPr>
              <a:t>Stacking of Loads / High Delta T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57200" y="16764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1 RF</a:t>
            </a:r>
          </a:p>
        </p:txBody>
      </p:sp>
    </p:spTree>
    <p:extLst>
      <p:ext uri="{BB962C8B-B14F-4D97-AF65-F5344CB8AC3E}">
        <p14:creationId xmlns:p14="http://schemas.microsoft.com/office/powerpoint/2010/main" val="25659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 Huedem, Nov 27 2007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F49D5-ADF2-492F-A3E1-62CD3FE2B865}" type="slidenum">
              <a:rPr lang="en-US"/>
              <a:pPr/>
              <a:t>17</a:t>
            </a:fld>
            <a:endParaRPr lang="en-US"/>
          </a:p>
        </p:txBody>
      </p:sp>
      <p:pic>
        <p:nvPicPr>
          <p:cNvPr id="48131" name="Picture 3" descr="4 liter per m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138"/>
            <a:ext cx="8764588" cy="677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228600" y="838200"/>
            <a:ext cx="1905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2400" u="sng">
                <a:latin typeface="Corbel" pitchFamily="34" charset="0"/>
              </a:rPr>
              <a:t>Stacking of Loads / High Delta T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57200" y="16764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1 RF</a:t>
            </a:r>
          </a:p>
        </p:txBody>
      </p:sp>
      <p:sp>
        <p:nvSpPr>
          <p:cNvPr id="48135" name="Oval 7"/>
          <p:cNvSpPr>
            <a:spLocks noChangeArrowheads="1"/>
          </p:cNvSpPr>
          <p:nvPr/>
        </p:nvSpPr>
        <p:spPr bwMode="auto">
          <a:xfrm>
            <a:off x="3124200" y="2362200"/>
            <a:ext cx="22098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4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 Huedem, Nov 27 2007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F3F70-AD4A-4C29-A931-F6AC2327A18F}" type="slidenum">
              <a:rPr lang="en-US"/>
              <a:pPr/>
              <a:t>18</a:t>
            </a:fld>
            <a:endParaRPr lang="en-US"/>
          </a:p>
        </p:txBody>
      </p:sp>
      <p:pic>
        <p:nvPicPr>
          <p:cNvPr id="49155" name="Picture 3" descr="3 liter per m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0"/>
            <a:ext cx="8916987" cy="689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6" name="Oval 4"/>
          <p:cNvSpPr>
            <a:spLocks noChangeArrowheads="1"/>
          </p:cNvSpPr>
          <p:nvPr/>
        </p:nvSpPr>
        <p:spPr bwMode="auto">
          <a:xfrm>
            <a:off x="457200" y="762000"/>
            <a:ext cx="1905000" cy="381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457200" y="16764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1 RF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sz="2400" u="sng">
                <a:latin typeface="Corbel" pitchFamily="34" charset="0"/>
              </a:rPr>
              <a:t>Stacking of Loads / High Delta T</a:t>
            </a:r>
          </a:p>
        </p:txBody>
      </p:sp>
      <p:sp>
        <p:nvSpPr>
          <p:cNvPr id="49159" name="Oval 7"/>
          <p:cNvSpPr>
            <a:spLocks noChangeArrowheads="1"/>
          </p:cNvSpPr>
          <p:nvPr/>
        </p:nvSpPr>
        <p:spPr bwMode="auto">
          <a:xfrm>
            <a:off x="3505200" y="2286000"/>
            <a:ext cx="22098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7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Date Placeholder 2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 Huedem, Nov 27 2007</a:t>
            </a:r>
          </a:p>
        </p:txBody>
      </p:sp>
      <p:sp>
        <p:nvSpPr>
          <p:cNvPr id="265" name="Slide Number Placeholder 2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02E50-63EF-473D-AA6A-C269F7A2665E}" type="slidenum">
              <a:rPr lang="en-US"/>
              <a:pPr/>
              <a:t>19</a:t>
            </a:fld>
            <a:endParaRPr lang="en-US"/>
          </a:p>
        </p:txBody>
      </p:sp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228600" y="1066800"/>
            <a:ext cx="8534400" cy="3678238"/>
            <a:chOff x="144" y="899"/>
            <a:chExt cx="5376" cy="2317"/>
          </a:xfrm>
        </p:grpSpPr>
        <p:grpSp>
          <p:nvGrpSpPr>
            <p:cNvPr id="8195" name="Group 3"/>
            <p:cNvGrpSpPr>
              <a:grpSpLocks/>
            </p:cNvGrpSpPr>
            <p:nvPr/>
          </p:nvGrpSpPr>
          <p:grpSpPr bwMode="auto">
            <a:xfrm>
              <a:off x="2688" y="912"/>
              <a:ext cx="144" cy="336"/>
              <a:chOff x="2688" y="1152"/>
              <a:chExt cx="144" cy="336"/>
            </a:xfrm>
          </p:grpSpPr>
          <p:sp>
            <p:nvSpPr>
              <p:cNvPr id="8196" name="Line 4"/>
              <p:cNvSpPr>
                <a:spLocks noChangeShapeType="1"/>
              </p:cNvSpPr>
              <p:nvPr/>
            </p:nvSpPr>
            <p:spPr bwMode="auto">
              <a:xfrm flipV="1">
                <a:off x="2760" y="1248"/>
                <a:ext cx="0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" name="Oval 5"/>
              <p:cNvSpPr>
                <a:spLocks noChangeArrowheads="1"/>
              </p:cNvSpPr>
              <p:nvPr/>
            </p:nvSpPr>
            <p:spPr bwMode="auto">
              <a:xfrm>
                <a:off x="2688" y="1152"/>
                <a:ext cx="144" cy="144"/>
              </a:xfrm>
              <a:prstGeom prst="ellipse">
                <a:avLst/>
              </a:prstGeom>
              <a:solidFill>
                <a:srgbClr val="99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198" name="Line 6"/>
            <p:cNvSpPr>
              <a:spLocks noChangeShapeType="1"/>
            </p:cNvSpPr>
            <p:nvPr/>
          </p:nvSpPr>
          <p:spPr bwMode="auto">
            <a:xfrm>
              <a:off x="2736" y="1232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9" name="Group 7"/>
            <p:cNvGrpSpPr>
              <a:grpSpLocks/>
            </p:cNvGrpSpPr>
            <p:nvPr/>
          </p:nvGrpSpPr>
          <p:grpSpPr bwMode="auto">
            <a:xfrm>
              <a:off x="2640" y="2222"/>
              <a:ext cx="80" cy="88"/>
              <a:chOff x="2640" y="2648"/>
              <a:chExt cx="80" cy="88"/>
            </a:xfrm>
          </p:grpSpPr>
          <p:sp>
            <p:nvSpPr>
              <p:cNvPr id="8200" name="Line 8"/>
              <p:cNvSpPr>
                <a:spLocks noChangeShapeType="1"/>
              </p:cNvSpPr>
              <p:nvPr/>
            </p:nvSpPr>
            <p:spPr bwMode="auto">
              <a:xfrm flipV="1">
                <a:off x="2640" y="2648"/>
                <a:ext cx="80" cy="88"/>
              </a:xfrm>
              <a:prstGeom prst="line">
                <a:avLst/>
              </a:prstGeom>
              <a:noFill/>
              <a:ln w="4445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1" name="Line 9"/>
              <p:cNvSpPr>
                <a:spLocks noChangeShapeType="1"/>
              </p:cNvSpPr>
              <p:nvPr/>
            </p:nvSpPr>
            <p:spPr bwMode="auto">
              <a:xfrm flipH="1" flipV="1">
                <a:off x="2640" y="2648"/>
                <a:ext cx="80" cy="88"/>
              </a:xfrm>
              <a:prstGeom prst="line">
                <a:avLst/>
              </a:prstGeom>
              <a:noFill/>
              <a:ln w="4445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02" name="Group 10"/>
            <p:cNvGrpSpPr>
              <a:grpSpLocks/>
            </p:cNvGrpSpPr>
            <p:nvPr/>
          </p:nvGrpSpPr>
          <p:grpSpPr bwMode="auto">
            <a:xfrm>
              <a:off x="2809" y="2223"/>
              <a:ext cx="80" cy="88"/>
              <a:chOff x="2640" y="2648"/>
              <a:chExt cx="80" cy="88"/>
            </a:xfrm>
          </p:grpSpPr>
          <p:sp>
            <p:nvSpPr>
              <p:cNvPr id="8203" name="Line 11"/>
              <p:cNvSpPr>
                <a:spLocks noChangeShapeType="1"/>
              </p:cNvSpPr>
              <p:nvPr/>
            </p:nvSpPr>
            <p:spPr bwMode="auto">
              <a:xfrm flipV="1">
                <a:off x="2640" y="2648"/>
                <a:ext cx="80" cy="88"/>
              </a:xfrm>
              <a:prstGeom prst="line">
                <a:avLst/>
              </a:prstGeom>
              <a:noFill/>
              <a:ln w="4445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4" name="Line 12"/>
              <p:cNvSpPr>
                <a:spLocks noChangeShapeType="1"/>
              </p:cNvSpPr>
              <p:nvPr/>
            </p:nvSpPr>
            <p:spPr bwMode="auto">
              <a:xfrm flipH="1" flipV="1">
                <a:off x="2640" y="2648"/>
                <a:ext cx="80" cy="88"/>
              </a:xfrm>
              <a:prstGeom prst="line">
                <a:avLst/>
              </a:prstGeom>
              <a:noFill/>
              <a:ln w="44450">
                <a:solidFill>
                  <a:srgbClr val="FF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 flipH="1">
              <a:off x="2711" y="1472"/>
              <a:ext cx="0" cy="598"/>
            </a:xfrm>
            <a:prstGeom prst="line">
              <a:avLst/>
            </a:prstGeom>
            <a:noFill/>
            <a:ln w="4445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2808" y="1472"/>
              <a:ext cx="0" cy="598"/>
            </a:xfrm>
            <a:prstGeom prst="line">
              <a:avLst/>
            </a:prstGeom>
            <a:noFill/>
            <a:ln w="4445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7" name="Line 15"/>
            <p:cNvSpPr>
              <a:spLocks noChangeShapeType="1"/>
            </p:cNvSpPr>
            <p:nvPr/>
          </p:nvSpPr>
          <p:spPr bwMode="auto">
            <a:xfrm flipH="1">
              <a:off x="2712" y="1152"/>
              <a:ext cx="0" cy="288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H="1">
              <a:off x="2805" y="1152"/>
              <a:ext cx="0" cy="288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09" name="Arc 17"/>
            <p:cNvSpPr>
              <a:spLocks/>
            </p:cNvSpPr>
            <p:nvPr/>
          </p:nvSpPr>
          <p:spPr bwMode="auto">
            <a:xfrm rot="-10800000" flipH="1" flipV="1">
              <a:off x="3600" y="2457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Arc 18"/>
            <p:cNvSpPr>
              <a:spLocks/>
            </p:cNvSpPr>
            <p:nvPr/>
          </p:nvSpPr>
          <p:spPr bwMode="auto">
            <a:xfrm rot="10800000" flipV="1">
              <a:off x="1881" y="2457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 flipH="1">
              <a:off x="2931" y="2457"/>
              <a:ext cx="672" cy="0"/>
            </a:xfrm>
            <a:prstGeom prst="line">
              <a:avLst/>
            </a:prstGeom>
            <a:noFill/>
            <a:ln w="4445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2" name="Line 20"/>
            <p:cNvSpPr>
              <a:spLocks noChangeShapeType="1"/>
            </p:cNvSpPr>
            <p:nvPr/>
          </p:nvSpPr>
          <p:spPr bwMode="auto">
            <a:xfrm flipV="1">
              <a:off x="2811" y="2307"/>
              <a:ext cx="0" cy="201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3" name="Arc 21"/>
            <p:cNvSpPr>
              <a:spLocks/>
            </p:cNvSpPr>
            <p:nvPr/>
          </p:nvSpPr>
          <p:spPr bwMode="auto">
            <a:xfrm flipH="1" flipV="1">
              <a:off x="2886" y="2409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Line 22"/>
            <p:cNvSpPr>
              <a:spLocks noChangeShapeType="1"/>
            </p:cNvSpPr>
            <p:nvPr/>
          </p:nvSpPr>
          <p:spPr bwMode="auto">
            <a:xfrm flipV="1">
              <a:off x="2718" y="2307"/>
              <a:ext cx="0" cy="201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5" name="Arc 23"/>
            <p:cNvSpPr>
              <a:spLocks/>
            </p:cNvSpPr>
            <p:nvPr/>
          </p:nvSpPr>
          <p:spPr bwMode="auto">
            <a:xfrm flipV="1">
              <a:off x="2598" y="2409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6" name="Line 24"/>
            <p:cNvSpPr>
              <a:spLocks noChangeShapeType="1"/>
            </p:cNvSpPr>
            <p:nvPr/>
          </p:nvSpPr>
          <p:spPr bwMode="auto">
            <a:xfrm>
              <a:off x="2812" y="2179"/>
              <a:ext cx="0" cy="4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7" name="Line 25"/>
            <p:cNvSpPr>
              <a:spLocks noChangeShapeType="1"/>
            </p:cNvSpPr>
            <p:nvPr/>
          </p:nvSpPr>
          <p:spPr bwMode="auto">
            <a:xfrm>
              <a:off x="2716" y="2179"/>
              <a:ext cx="0" cy="4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8" name="Line 26"/>
            <p:cNvSpPr>
              <a:spLocks noChangeShapeType="1"/>
            </p:cNvSpPr>
            <p:nvPr/>
          </p:nvSpPr>
          <p:spPr bwMode="auto">
            <a:xfrm>
              <a:off x="2880" y="2163"/>
              <a:ext cx="3" cy="67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19" name="Arc 27"/>
            <p:cNvSpPr>
              <a:spLocks/>
            </p:cNvSpPr>
            <p:nvPr/>
          </p:nvSpPr>
          <p:spPr bwMode="auto">
            <a:xfrm rot="16200000" flipH="1">
              <a:off x="2796" y="2082"/>
              <a:ext cx="48" cy="2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Arc 28"/>
            <p:cNvSpPr>
              <a:spLocks/>
            </p:cNvSpPr>
            <p:nvPr/>
          </p:nvSpPr>
          <p:spPr bwMode="auto">
            <a:xfrm rot="-10800000" flipH="1" flipV="1">
              <a:off x="2856" y="2118"/>
              <a:ext cx="24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Text Box 29"/>
            <p:cNvSpPr txBox="1">
              <a:spLocks noChangeArrowheads="1"/>
            </p:cNvSpPr>
            <p:nvPr/>
          </p:nvSpPr>
          <p:spPr bwMode="auto">
            <a:xfrm>
              <a:off x="2832" y="1632"/>
              <a:ext cx="8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latin typeface="Times New Roman" pitchFamily="18" charset="0"/>
                </a:rPr>
                <a:t>TUNNEL PENETRATION</a:t>
              </a:r>
            </a:p>
          </p:txBody>
        </p:sp>
        <p:sp>
          <p:nvSpPr>
            <p:cNvPr id="8222" name="Text Box 30"/>
            <p:cNvSpPr txBox="1">
              <a:spLocks noChangeArrowheads="1"/>
            </p:cNvSpPr>
            <p:nvPr/>
          </p:nvSpPr>
          <p:spPr bwMode="auto">
            <a:xfrm>
              <a:off x="1920" y="1104"/>
              <a:ext cx="81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Times New Roman" pitchFamily="18" charset="0"/>
                </a:rPr>
                <a:t>KLYSTRON</a:t>
              </a:r>
            </a:p>
          </p:txBody>
        </p:sp>
        <p:sp>
          <p:nvSpPr>
            <p:cNvPr id="8223" name="Text Box 31"/>
            <p:cNvSpPr txBox="1">
              <a:spLocks noChangeArrowheads="1"/>
            </p:cNvSpPr>
            <p:nvPr/>
          </p:nvSpPr>
          <p:spPr bwMode="auto">
            <a:xfrm>
              <a:off x="2544" y="3043"/>
              <a:ext cx="48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224" name="Line 32"/>
            <p:cNvSpPr>
              <a:spLocks noChangeShapeType="1"/>
            </p:cNvSpPr>
            <p:nvPr/>
          </p:nvSpPr>
          <p:spPr bwMode="auto">
            <a:xfrm>
              <a:off x="3786" y="2595"/>
              <a:ext cx="0" cy="96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5" name="Line 33"/>
            <p:cNvSpPr>
              <a:spLocks noChangeShapeType="1"/>
            </p:cNvSpPr>
            <p:nvPr/>
          </p:nvSpPr>
          <p:spPr bwMode="auto">
            <a:xfrm>
              <a:off x="4158" y="2595"/>
              <a:ext cx="0" cy="96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>
              <a:off x="3972" y="2595"/>
              <a:ext cx="0" cy="96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>
              <a:off x="4344" y="2595"/>
              <a:ext cx="0" cy="96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8" name="Line 36"/>
            <p:cNvSpPr>
              <a:spLocks noChangeShapeType="1"/>
            </p:cNvSpPr>
            <p:nvPr/>
          </p:nvSpPr>
          <p:spPr bwMode="auto">
            <a:xfrm flipV="1">
              <a:off x="3693" y="2553"/>
              <a:ext cx="96" cy="48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9" name="Line 37"/>
            <p:cNvSpPr>
              <a:spLocks noChangeShapeType="1"/>
            </p:cNvSpPr>
            <p:nvPr/>
          </p:nvSpPr>
          <p:spPr bwMode="auto">
            <a:xfrm flipH="1" flipV="1">
              <a:off x="3693" y="2553"/>
              <a:ext cx="96" cy="48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auto">
            <a:xfrm flipH="1">
              <a:off x="3648" y="2601"/>
              <a:ext cx="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231" name="Group 39"/>
            <p:cNvGrpSpPr>
              <a:grpSpLocks/>
            </p:cNvGrpSpPr>
            <p:nvPr/>
          </p:nvGrpSpPr>
          <p:grpSpPr bwMode="auto">
            <a:xfrm flipH="1">
              <a:off x="3786" y="2553"/>
              <a:ext cx="189" cy="48"/>
              <a:chOff x="2592" y="4032"/>
              <a:chExt cx="189" cy="48"/>
            </a:xfrm>
          </p:grpSpPr>
          <p:sp>
            <p:nvSpPr>
              <p:cNvPr id="8232" name="Line 40"/>
              <p:cNvSpPr>
                <a:spLocks noChangeShapeType="1"/>
              </p:cNvSpPr>
              <p:nvPr/>
            </p:nvSpPr>
            <p:spPr bwMode="auto">
              <a:xfrm flipH="1" flipV="1">
                <a:off x="2592" y="403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3" name="Line 41"/>
              <p:cNvSpPr>
                <a:spLocks noChangeShapeType="1"/>
              </p:cNvSpPr>
              <p:nvPr/>
            </p:nvSpPr>
            <p:spPr bwMode="auto">
              <a:xfrm flipV="1">
                <a:off x="2592" y="403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4" name="Line 42"/>
              <p:cNvSpPr>
                <a:spLocks noChangeShapeType="1"/>
              </p:cNvSpPr>
              <p:nvPr/>
            </p:nvSpPr>
            <p:spPr bwMode="auto">
              <a:xfrm>
                <a:off x="2685" y="4080"/>
                <a:ext cx="4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5" name="Line 43"/>
              <p:cNvSpPr>
                <a:spLocks noChangeShapeType="1"/>
              </p:cNvSpPr>
              <p:nvPr/>
            </p:nvSpPr>
            <p:spPr bwMode="auto">
              <a:xfrm flipH="1">
                <a:off x="2685" y="4032"/>
                <a:ext cx="96" cy="0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36" name="Group 44"/>
            <p:cNvGrpSpPr>
              <a:grpSpLocks/>
            </p:cNvGrpSpPr>
            <p:nvPr/>
          </p:nvGrpSpPr>
          <p:grpSpPr bwMode="auto">
            <a:xfrm flipH="1">
              <a:off x="3972" y="2553"/>
              <a:ext cx="189" cy="48"/>
              <a:chOff x="2592" y="4032"/>
              <a:chExt cx="189" cy="48"/>
            </a:xfrm>
          </p:grpSpPr>
          <p:sp>
            <p:nvSpPr>
              <p:cNvPr id="8237" name="Line 45"/>
              <p:cNvSpPr>
                <a:spLocks noChangeShapeType="1"/>
              </p:cNvSpPr>
              <p:nvPr/>
            </p:nvSpPr>
            <p:spPr bwMode="auto">
              <a:xfrm flipH="1" flipV="1">
                <a:off x="2592" y="403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8" name="Line 46"/>
              <p:cNvSpPr>
                <a:spLocks noChangeShapeType="1"/>
              </p:cNvSpPr>
              <p:nvPr/>
            </p:nvSpPr>
            <p:spPr bwMode="auto">
              <a:xfrm flipV="1">
                <a:off x="2592" y="403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9" name="Line 47"/>
              <p:cNvSpPr>
                <a:spLocks noChangeShapeType="1"/>
              </p:cNvSpPr>
              <p:nvPr/>
            </p:nvSpPr>
            <p:spPr bwMode="auto">
              <a:xfrm>
                <a:off x="2685" y="4080"/>
                <a:ext cx="4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0" name="Line 48"/>
              <p:cNvSpPr>
                <a:spLocks noChangeShapeType="1"/>
              </p:cNvSpPr>
              <p:nvPr/>
            </p:nvSpPr>
            <p:spPr bwMode="auto">
              <a:xfrm flipH="1">
                <a:off x="2685" y="4032"/>
                <a:ext cx="96" cy="0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1" name="Group 49"/>
            <p:cNvGrpSpPr>
              <a:grpSpLocks/>
            </p:cNvGrpSpPr>
            <p:nvPr/>
          </p:nvGrpSpPr>
          <p:grpSpPr bwMode="auto">
            <a:xfrm flipH="1">
              <a:off x="4158" y="2553"/>
              <a:ext cx="189" cy="48"/>
              <a:chOff x="2592" y="4032"/>
              <a:chExt cx="189" cy="48"/>
            </a:xfrm>
          </p:grpSpPr>
          <p:sp>
            <p:nvSpPr>
              <p:cNvPr id="8242" name="Line 50"/>
              <p:cNvSpPr>
                <a:spLocks noChangeShapeType="1"/>
              </p:cNvSpPr>
              <p:nvPr/>
            </p:nvSpPr>
            <p:spPr bwMode="auto">
              <a:xfrm flipH="1" flipV="1">
                <a:off x="2592" y="403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3" name="Line 51"/>
              <p:cNvSpPr>
                <a:spLocks noChangeShapeType="1"/>
              </p:cNvSpPr>
              <p:nvPr/>
            </p:nvSpPr>
            <p:spPr bwMode="auto">
              <a:xfrm flipV="1">
                <a:off x="2592" y="403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4" name="Line 52"/>
              <p:cNvSpPr>
                <a:spLocks noChangeShapeType="1"/>
              </p:cNvSpPr>
              <p:nvPr/>
            </p:nvSpPr>
            <p:spPr bwMode="auto">
              <a:xfrm>
                <a:off x="2685" y="4080"/>
                <a:ext cx="4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5" name="Line 53"/>
              <p:cNvSpPr>
                <a:spLocks noChangeShapeType="1"/>
              </p:cNvSpPr>
              <p:nvPr/>
            </p:nvSpPr>
            <p:spPr bwMode="auto">
              <a:xfrm flipH="1">
                <a:off x="2685" y="4032"/>
                <a:ext cx="96" cy="0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6" name="Group 54"/>
            <p:cNvGrpSpPr>
              <a:grpSpLocks/>
            </p:cNvGrpSpPr>
            <p:nvPr/>
          </p:nvGrpSpPr>
          <p:grpSpPr bwMode="auto">
            <a:xfrm flipH="1">
              <a:off x="4344" y="2553"/>
              <a:ext cx="935" cy="138"/>
              <a:chOff x="148" y="2550"/>
              <a:chExt cx="935" cy="138"/>
            </a:xfrm>
          </p:grpSpPr>
          <p:sp>
            <p:nvSpPr>
              <p:cNvPr id="8247" name="Line 55"/>
              <p:cNvSpPr>
                <a:spLocks noChangeShapeType="1"/>
              </p:cNvSpPr>
              <p:nvPr/>
            </p:nvSpPr>
            <p:spPr bwMode="auto">
              <a:xfrm flipH="1">
                <a:off x="897" y="2592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8" name="Line 56"/>
              <p:cNvSpPr>
                <a:spLocks noChangeShapeType="1"/>
              </p:cNvSpPr>
              <p:nvPr/>
            </p:nvSpPr>
            <p:spPr bwMode="auto">
              <a:xfrm flipH="1">
                <a:off x="334" y="2592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9" name="Line 57"/>
              <p:cNvSpPr>
                <a:spLocks noChangeShapeType="1"/>
              </p:cNvSpPr>
              <p:nvPr/>
            </p:nvSpPr>
            <p:spPr bwMode="auto">
              <a:xfrm flipH="1">
                <a:off x="711" y="2592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0" name="Line 58"/>
              <p:cNvSpPr>
                <a:spLocks noChangeShapeType="1"/>
              </p:cNvSpPr>
              <p:nvPr/>
            </p:nvSpPr>
            <p:spPr bwMode="auto">
              <a:xfrm flipH="1">
                <a:off x="148" y="2592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1" name="Line 59"/>
              <p:cNvSpPr>
                <a:spLocks noChangeShapeType="1"/>
              </p:cNvSpPr>
              <p:nvPr/>
            </p:nvSpPr>
            <p:spPr bwMode="auto">
              <a:xfrm flipH="1">
                <a:off x="192" y="2550"/>
                <a:ext cx="146" cy="0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2" name="Arc 60"/>
              <p:cNvSpPr>
                <a:spLocks/>
              </p:cNvSpPr>
              <p:nvPr/>
            </p:nvSpPr>
            <p:spPr bwMode="auto">
              <a:xfrm flipH="1">
                <a:off x="149" y="2550"/>
                <a:ext cx="48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8253" name="Group 61"/>
              <p:cNvGrpSpPr>
                <a:grpSpLocks/>
              </p:cNvGrpSpPr>
              <p:nvPr/>
            </p:nvGrpSpPr>
            <p:grpSpPr bwMode="auto">
              <a:xfrm>
                <a:off x="336" y="2550"/>
                <a:ext cx="747" cy="138"/>
                <a:chOff x="2034" y="4032"/>
                <a:chExt cx="747" cy="138"/>
              </a:xfrm>
            </p:grpSpPr>
            <p:sp>
              <p:nvSpPr>
                <p:cNvPr id="8254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2595" y="4074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55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223" y="4074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56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409" y="4074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57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2037" y="4074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258" name="Group 66"/>
                <p:cNvGrpSpPr>
                  <a:grpSpLocks/>
                </p:cNvGrpSpPr>
                <p:nvPr/>
              </p:nvGrpSpPr>
              <p:grpSpPr bwMode="auto">
                <a:xfrm>
                  <a:off x="2592" y="4032"/>
                  <a:ext cx="189" cy="48"/>
                  <a:chOff x="2592" y="4032"/>
                  <a:chExt cx="189" cy="48"/>
                </a:xfrm>
              </p:grpSpPr>
              <p:sp>
                <p:nvSpPr>
                  <p:cNvPr id="8259" name="Line 6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60" name="Line 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61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62" name="Line 7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63" name="Group 71"/>
                <p:cNvGrpSpPr>
                  <a:grpSpLocks/>
                </p:cNvGrpSpPr>
                <p:nvPr/>
              </p:nvGrpSpPr>
              <p:grpSpPr bwMode="auto">
                <a:xfrm>
                  <a:off x="2406" y="4032"/>
                  <a:ext cx="189" cy="48"/>
                  <a:chOff x="2592" y="4032"/>
                  <a:chExt cx="189" cy="48"/>
                </a:xfrm>
              </p:grpSpPr>
              <p:sp>
                <p:nvSpPr>
                  <p:cNvPr id="8264" name="Line 7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65" name="Line 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66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67" name="Line 7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68" name="Group 76"/>
                <p:cNvGrpSpPr>
                  <a:grpSpLocks/>
                </p:cNvGrpSpPr>
                <p:nvPr/>
              </p:nvGrpSpPr>
              <p:grpSpPr bwMode="auto">
                <a:xfrm>
                  <a:off x="2220" y="4032"/>
                  <a:ext cx="189" cy="48"/>
                  <a:chOff x="2592" y="4032"/>
                  <a:chExt cx="189" cy="48"/>
                </a:xfrm>
              </p:grpSpPr>
              <p:sp>
                <p:nvSpPr>
                  <p:cNvPr id="8269" name="Line 7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70" name="Line 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71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72" name="Line 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73" name="Group 81"/>
                <p:cNvGrpSpPr>
                  <a:grpSpLocks/>
                </p:cNvGrpSpPr>
                <p:nvPr/>
              </p:nvGrpSpPr>
              <p:grpSpPr bwMode="auto">
                <a:xfrm>
                  <a:off x="2034" y="4032"/>
                  <a:ext cx="189" cy="48"/>
                  <a:chOff x="2592" y="4032"/>
                  <a:chExt cx="189" cy="48"/>
                </a:xfrm>
              </p:grpSpPr>
              <p:sp>
                <p:nvSpPr>
                  <p:cNvPr id="8274" name="Line 8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75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76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77" name="Line 8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8278" name="Group 86"/>
            <p:cNvGrpSpPr>
              <a:grpSpLocks/>
            </p:cNvGrpSpPr>
            <p:nvPr/>
          </p:nvGrpSpPr>
          <p:grpSpPr bwMode="auto">
            <a:xfrm>
              <a:off x="2016" y="2553"/>
              <a:ext cx="1496" cy="138"/>
              <a:chOff x="244" y="2208"/>
              <a:chExt cx="1496" cy="138"/>
            </a:xfrm>
          </p:grpSpPr>
          <p:grpSp>
            <p:nvGrpSpPr>
              <p:cNvPr id="8279" name="Group 87"/>
              <p:cNvGrpSpPr>
                <a:grpSpLocks/>
              </p:cNvGrpSpPr>
              <p:nvPr/>
            </p:nvGrpSpPr>
            <p:grpSpPr bwMode="auto">
              <a:xfrm>
                <a:off x="244" y="2208"/>
                <a:ext cx="701" cy="138"/>
                <a:chOff x="244" y="2208"/>
                <a:chExt cx="701" cy="138"/>
              </a:xfrm>
            </p:grpSpPr>
            <p:sp>
              <p:nvSpPr>
                <p:cNvPr id="8280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430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1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807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2" name="Line 90"/>
                <p:cNvSpPr>
                  <a:spLocks noChangeShapeType="1"/>
                </p:cNvSpPr>
                <p:nvPr/>
              </p:nvSpPr>
              <p:spPr bwMode="auto">
                <a:xfrm flipH="1">
                  <a:off x="244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3" name="Line 91"/>
                <p:cNvSpPr>
                  <a:spLocks noChangeShapeType="1"/>
                </p:cNvSpPr>
                <p:nvPr/>
              </p:nvSpPr>
              <p:spPr bwMode="auto">
                <a:xfrm flipH="1">
                  <a:off x="288" y="2208"/>
                  <a:ext cx="146" cy="0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4" name="Arc 92"/>
                <p:cNvSpPr>
                  <a:spLocks/>
                </p:cNvSpPr>
                <p:nvPr/>
              </p:nvSpPr>
              <p:spPr bwMode="auto">
                <a:xfrm flipH="1">
                  <a:off x="245" y="2208"/>
                  <a:ext cx="48" cy="4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85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621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6" name="Line 94"/>
                <p:cNvSpPr>
                  <a:spLocks noChangeShapeType="1"/>
                </p:cNvSpPr>
                <p:nvPr/>
              </p:nvSpPr>
              <p:spPr bwMode="auto">
                <a:xfrm flipH="1">
                  <a:off x="807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7" name="Line 95"/>
                <p:cNvSpPr>
                  <a:spLocks noChangeShapeType="1"/>
                </p:cNvSpPr>
                <p:nvPr/>
              </p:nvSpPr>
              <p:spPr bwMode="auto">
                <a:xfrm flipH="1">
                  <a:off x="435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8" name="Line 96"/>
                <p:cNvSpPr>
                  <a:spLocks noChangeShapeType="1"/>
                </p:cNvSpPr>
                <p:nvPr/>
              </p:nvSpPr>
              <p:spPr bwMode="auto">
                <a:xfrm flipH="1" flipV="1">
                  <a:off x="804" y="2208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89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804" y="2208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90" name="Line 98"/>
                <p:cNvSpPr>
                  <a:spLocks noChangeShapeType="1"/>
                </p:cNvSpPr>
                <p:nvPr/>
              </p:nvSpPr>
              <p:spPr bwMode="auto">
                <a:xfrm>
                  <a:off x="897" y="2256"/>
                  <a:ext cx="4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291" name="Group 99"/>
                <p:cNvGrpSpPr>
                  <a:grpSpLocks/>
                </p:cNvGrpSpPr>
                <p:nvPr/>
              </p:nvGrpSpPr>
              <p:grpSpPr bwMode="auto">
                <a:xfrm>
                  <a:off x="618" y="2208"/>
                  <a:ext cx="189" cy="48"/>
                  <a:chOff x="2592" y="4032"/>
                  <a:chExt cx="189" cy="48"/>
                </a:xfrm>
              </p:grpSpPr>
              <p:sp>
                <p:nvSpPr>
                  <p:cNvPr id="8292" name="Line 10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3" name="Line 1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4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5" name="Line 1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96" name="Group 104"/>
                <p:cNvGrpSpPr>
                  <a:grpSpLocks/>
                </p:cNvGrpSpPr>
                <p:nvPr/>
              </p:nvGrpSpPr>
              <p:grpSpPr bwMode="auto">
                <a:xfrm>
                  <a:off x="432" y="2208"/>
                  <a:ext cx="189" cy="48"/>
                  <a:chOff x="2592" y="4032"/>
                  <a:chExt cx="189" cy="48"/>
                </a:xfrm>
              </p:grpSpPr>
              <p:sp>
                <p:nvSpPr>
                  <p:cNvPr id="8297" name="Line 10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8" name="Line 1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299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00" name="Line 1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301" name="Group 109"/>
              <p:cNvGrpSpPr>
                <a:grpSpLocks/>
              </p:cNvGrpSpPr>
              <p:nvPr/>
            </p:nvGrpSpPr>
            <p:grpSpPr bwMode="auto">
              <a:xfrm>
                <a:off x="1039" y="2208"/>
                <a:ext cx="701" cy="138"/>
                <a:chOff x="1039" y="2208"/>
                <a:chExt cx="701" cy="138"/>
              </a:xfrm>
            </p:grpSpPr>
            <p:sp>
              <p:nvSpPr>
                <p:cNvPr id="8302" name="Line 110"/>
                <p:cNvSpPr>
                  <a:spLocks noChangeShapeType="1"/>
                </p:cNvSpPr>
                <p:nvPr/>
              </p:nvSpPr>
              <p:spPr bwMode="auto">
                <a:xfrm>
                  <a:off x="1554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03" name="Line 111"/>
                <p:cNvSpPr>
                  <a:spLocks noChangeShapeType="1"/>
                </p:cNvSpPr>
                <p:nvPr/>
              </p:nvSpPr>
              <p:spPr bwMode="auto">
                <a:xfrm>
                  <a:off x="1177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04" name="Line 112"/>
                <p:cNvSpPr>
                  <a:spLocks noChangeShapeType="1"/>
                </p:cNvSpPr>
                <p:nvPr/>
              </p:nvSpPr>
              <p:spPr bwMode="auto">
                <a:xfrm>
                  <a:off x="1740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05" name="Line 113"/>
                <p:cNvSpPr>
                  <a:spLocks noChangeShapeType="1"/>
                </p:cNvSpPr>
                <p:nvPr/>
              </p:nvSpPr>
              <p:spPr bwMode="auto">
                <a:xfrm>
                  <a:off x="1550" y="2208"/>
                  <a:ext cx="146" cy="0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06" name="Arc 114"/>
                <p:cNvSpPr>
                  <a:spLocks/>
                </p:cNvSpPr>
                <p:nvPr/>
              </p:nvSpPr>
              <p:spPr bwMode="auto">
                <a:xfrm>
                  <a:off x="1691" y="2208"/>
                  <a:ext cx="48" cy="4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07" name="Line 115"/>
                <p:cNvSpPr>
                  <a:spLocks noChangeShapeType="1"/>
                </p:cNvSpPr>
                <p:nvPr/>
              </p:nvSpPr>
              <p:spPr bwMode="auto">
                <a:xfrm>
                  <a:off x="1363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08" name="Line 116"/>
                <p:cNvSpPr>
                  <a:spLocks noChangeShapeType="1"/>
                </p:cNvSpPr>
                <p:nvPr/>
              </p:nvSpPr>
              <p:spPr bwMode="auto">
                <a:xfrm>
                  <a:off x="1177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09" name="Line 117"/>
                <p:cNvSpPr>
                  <a:spLocks noChangeShapeType="1"/>
                </p:cNvSpPr>
                <p:nvPr/>
              </p:nvSpPr>
              <p:spPr bwMode="auto">
                <a:xfrm>
                  <a:off x="1549" y="2250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10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1084" y="2208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11" name="Line 119"/>
                <p:cNvSpPr>
                  <a:spLocks noChangeShapeType="1"/>
                </p:cNvSpPr>
                <p:nvPr/>
              </p:nvSpPr>
              <p:spPr bwMode="auto">
                <a:xfrm flipH="1" flipV="1">
                  <a:off x="1084" y="2208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12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1039" y="2256"/>
                  <a:ext cx="4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8313" name="Group 121"/>
                <p:cNvGrpSpPr>
                  <a:grpSpLocks/>
                </p:cNvGrpSpPr>
                <p:nvPr/>
              </p:nvGrpSpPr>
              <p:grpSpPr bwMode="auto">
                <a:xfrm flipH="1">
                  <a:off x="1177" y="2208"/>
                  <a:ext cx="189" cy="48"/>
                  <a:chOff x="2592" y="4032"/>
                  <a:chExt cx="189" cy="48"/>
                </a:xfrm>
              </p:grpSpPr>
              <p:sp>
                <p:nvSpPr>
                  <p:cNvPr id="8314" name="Line 12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15" name="Line 1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16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17" name="Line 1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318" name="Group 126"/>
                <p:cNvGrpSpPr>
                  <a:grpSpLocks/>
                </p:cNvGrpSpPr>
                <p:nvPr/>
              </p:nvGrpSpPr>
              <p:grpSpPr bwMode="auto">
                <a:xfrm flipH="1">
                  <a:off x="1363" y="2208"/>
                  <a:ext cx="189" cy="48"/>
                  <a:chOff x="2592" y="4032"/>
                  <a:chExt cx="189" cy="48"/>
                </a:xfrm>
              </p:grpSpPr>
              <p:sp>
                <p:nvSpPr>
                  <p:cNvPr id="8319" name="Line 12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20" name="Line 12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4032"/>
                    <a:ext cx="96" cy="48"/>
                  </a:xfrm>
                  <a:prstGeom prst="line">
                    <a:avLst/>
                  </a:prstGeom>
                  <a:noFill/>
                  <a:ln w="44450">
                    <a:solidFill>
                      <a:srgbClr val="0000FF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21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2685" y="4080"/>
                    <a:ext cx="48" cy="0"/>
                  </a:xfrm>
                  <a:prstGeom prst="line">
                    <a:avLst/>
                  </a:prstGeom>
                  <a:noFill/>
                  <a:ln w="508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22" name="Line 1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685" y="4032"/>
                    <a:ext cx="96" cy="0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8323" name="Arc 131"/>
            <p:cNvSpPr>
              <a:spLocks/>
            </p:cNvSpPr>
            <p:nvPr/>
          </p:nvSpPr>
          <p:spPr bwMode="auto">
            <a:xfrm flipV="1">
              <a:off x="2670" y="2505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24" name="Arc 132"/>
            <p:cNvSpPr>
              <a:spLocks/>
            </p:cNvSpPr>
            <p:nvPr/>
          </p:nvSpPr>
          <p:spPr bwMode="auto">
            <a:xfrm flipH="1" flipV="1">
              <a:off x="2811" y="2505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325" name="Group 133"/>
            <p:cNvGrpSpPr>
              <a:grpSpLocks/>
            </p:cNvGrpSpPr>
            <p:nvPr/>
          </p:nvGrpSpPr>
          <p:grpSpPr bwMode="auto">
            <a:xfrm>
              <a:off x="249" y="2505"/>
              <a:ext cx="1632" cy="186"/>
              <a:chOff x="240" y="2934"/>
              <a:chExt cx="1632" cy="186"/>
            </a:xfrm>
          </p:grpSpPr>
          <p:sp>
            <p:nvSpPr>
              <p:cNvPr id="8326" name="Line 134"/>
              <p:cNvSpPr>
                <a:spLocks noChangeShapeType="1"/>
              </p:cNvSpPr>
              <p:nvPr/>
            </p:nvSpPr>
            <p:spPr bwMode="auto">
              <a:xfrm flipH="1">
                <a:off x="1733" y="3024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27" name="Line 135"/>
              <p:cNvSpPr>
                <a:spLocks noChangeShapeType="1"/>
              </p:cNvSpPr>
              <p:nvPr/>
            </p:nvSpPr>
            <p:spPr bwMode="auto">
              <a:xfrm flipH="1">
                <a:off x="1361" y="3024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28" name="Line 136"/>
              <p:cNvSpPr>
                <a:spLocks noChangeShapeType="1"/>
              </p:cNvSpPr>
              <p:nvPr/>
            </p:nvSpPr>
            <p:spPr bwMode="auto">
              <a:xfrm flipH="1">
                <a:off x="1547" y="3024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29" name="Line 137"/>
              <p:cNvSpPr>
                <a:spLocks noChangeShapeType="1"/>
              </p:cNvSpPr>
              <p:nvPr/>
            </p:nvSpPr>
            <p:spPr bwMode="auto">
              <a:xfrm flipH="1">
                <a:off x="1175" y="3024"/>
                <a:ext cx="0" cy="96"/>
              </a:xfrm>
              <a:prstGeom prst="line">
                <a:avLst/>
              </a:pr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30" name="Line 138"/>
              <p:cNvSpPr>
                <a:spLocks noChangeShapeType="1"/>
              </p:cNvSpPr>
              <p:nvPr/>
            </p:nvSpPr>
            <p:spPr bwMode="auto">
              <a:xfrm flipH="1" flipV="1">
                <a:off x="1730" y="298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31" name="Line 139"/>
              <p:cNvSpPr>
                <a:spLocks noChangeShapeType="1"/>
              </p:cNvSpPr>
              <p:nvPr/>
            </p:nvSpPr>
            <p:spPr bwMode="auto">
              <a:xfrm flipV="1">
                <a:off x="1730" y="2982"/>
                <a:ext cx="96" cy="48"/>
              </a:xfrm>
              <a:prstGeom prst="line">
                <a:avLst/>
              </a:prstGeom>
              <a:noFill/>
              <a:ln w="444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32" name="Line 140"/>
              <p:cNvSpPr>
                <a:spLocks noChangeShapeType="1"/>
              </p:cNvSpPr>
              <p:nvPr/>
            </p:nvSpPr>
            <p:spPr bwMode="auto">
              <a:xfrm>
                <a:off x="1823" y="3030"/>
                <a:ext cx="4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333" name="Group 141"/>
              <p:cNvGrpSpPr>
                <a:grpSpLocks/>
              </p:cNvGrpSpPr>
              <p:nvPr/>
            </p:nvGrpSpPr>
            <p:grpSpPr bwMode="auto">
              <a:xfrm>
                <a:off x="1544" y="2982"/>
                <a:ext cx="189" cy="48"/>
                <a:chOff x="2592" y="4032"/>
                <a:chExt cx="189" cy="48"/>
              </a:xfrm>
            </p:grpSpPr>
            <p:sp>
              <p:nvSpPr>
                <p:cNvPr id="8334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2592" y="4032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35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2592" y="4032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36" name="Line 144"/>
                <p:cNvSpPr>
                  <a:spLocks noChangeShapeType="1"/>
                </p:cNvSpPr>
                <p:nvPr/>
              </p:nvSpPr>
              <p:spPr bwMode="auto">
                <a:xfrm>
                  <a:off x="2685" y="4080"/>
                  <a:ext cx="4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37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2685" y="4032"/>
                  <a:ext cx="96" cy="0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338" name="Group 146"/>
              <p:cNvGrpSpPr>
                <a:grpSpLocks/>
              </p:cNvGrpSpPr>
              <p:nvPr/>
            </p:nvGrpSpPr>
            <p:grpSpPr bwMode="auto">
              <a:xfrm>
                <a:off x="1358" y="2982"/>
                <a:ext cx="189" cy="48"/>
                <a:chOff x="2592" y="4032"/>
                <a:chExt cx="189" cy="48"/>
              </a:xfrm>
            </p:grpSpPr>
            <p:sp>
              <p:nvSpPr>
                <p:cNvPr id="8339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2592" y="4032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40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2592" y="4032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41" name="Line 149"/>
                <p:cNvSpPr>
                  <a:spLocks noChangeShapeType="1"/>
                </p:cNvSpPr>
                <p:nvPr/>
              </p:nvSpPr>
              <p:spPr bwMode="auto">
                <a:xfrm>
                  <a:off x="2685" y="4080"/>
                  <a:ext cx="4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42" name="Line 150"/>
                <p:cNvSpPr>
                  <a:spLocks noChangeShapeType="1"/>
                </p:cNvSpPr>
                <p:nvPr/>
              </p:nvSpPr>
              <p:spPr bwMode="auto">
                <a:xfrm flipH="1">
                  <a:off x="2685" y="4032"/>
                  <a:ext cx="96" cy="0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343" name="Group 151"/>
              <p:cNvGrpSpPr>
                <a:grpSpLocks/>
              </p:cNvGrpSpPr>
              <p:nvPr/>
            </p:nvGrpSpPr>
            <p:grpSpPr bwMode="auto">
              <a:xfrm>
                <a:off x="1172" y="2982"/>
                <a:ext cx="189" cy="48"/>
                <a:chOff x="2592" y="4032"/>
                <a:chExt cx="189" cy="48"/>
              </a:xfrm>
            </p:grpSpPr>
            <p:sp>
              <p:nvSpPr>
                <p:cNvPr id="8344" name="Line 152"/>
                <p:cNvSpPr>
                  <a:spLocks noChangeShapeType="1"/>
                </p:cNvSpPr>
                <p:nvPr/>
              </p:nvSpPr>
              <p:spPr bwMode="auto">
                <a:xfrm flipH="1" flipV="1">
                  <a:off x="2592" y="4032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45" name="Line 153"/>
                <p:cNvSpPr>
                  <a:spLocks noChangeShapeType="1"/>
                </p:cNvSpPr>
                <p:nvPr/>
              </p:nvSpPr>
              <p:spPr bwMode="auto">
                <a:xfrm flipV="1">
                  <a:off x="2592" y="4032"/>
                  <a:ext cx="96" cy="48"/>
                </a:xfrm>
                <a:prstGeom prst="line">
                  <a:avLst/>
                </a:prstGeom>
                <a:noFill/>
                <a:ln w="4445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46" name="Line 154"/>
                <p:cNvSpPr>
                  <a:spLocks noChangeShapeType="1"/>
                </p:cNvSpPr>
                <p:nvPr/>
              </p:nvSpPr>
              <p:spPr bwMode="auto">
                <a:xfrm>
                  <a:off x="2685" y="4080"/>
                  <a:ext cx="48" cy="0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47" name="Line 155"/>
                <p:cNvSpPr>
                  <a:spLocks noChangeShapeType="1"/>
                </p:cNvSpPr>
                <p:nvPr/>
              </p:nvSpPr>
              <p:spPr bwMode="auto">
                <a:xfrm flipH="1">
                  <a:off x="2685" y="4032"/>
                  <a:ext cx="96" cy="0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348" name="Group 156"/>
              <p:cNvGrpSpPr>
                <a:grpSpLocks/>
              </p:cNvGrpSpPr>
              <p:nvPr/>
            </p:nvGrpSpPr>
            <p:grpSpPr bwMode="auto">
              <a:xfrm>
                <a:off x="240" y="2982"/>
                <a:ext cx="935" cy="138"/>
                <a:chOff x="148" y="2550"/>
                <a:chExt cx="935" cy="138"/>
              </a:xfrm>
            </p:grpSpPr>
            <p:sp>
              <p:nvSpPr>
                <p:cNvPr id="8349" name="Line 157"/>
                <p:cNvSpPr>
                  <a:spLocks noChangeShapeType="1"/>
                </p:cNvSpPr>
                <p:nvPr/>
              </p:nvSpPr>
              <p:spPr bwMode="auto">
                <a:xfrm flipH="1">
                  <a:off x="897" y="2592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50" name="Line 158"/>
                <p:cNvSpPr>
                  <a:spLocks noChangeShapeType="1"/>
                </p:cNvSpPr>
                <p:nvPr/>
              </p:nvSpPr>
              <p:spPr bwMode="auto">
                <a:xfrm flipH="1">
                  <a:off x="334" y="2592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51" name="Line 159"/>
                <p:cNvSpPr>
                  <a:spLocks noChangeShapeType="1"/>
                </p:cNvSpPr>
                <p:nvPr/>
              </p:nvSpPr>
              <p:spPr bwMode="auto">
                <a:xfrm flipH="1">
                  <a:off x="711" y="2592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52" name="Line 160"/>
                <p:cNvSpPr>
                  <a:spLocks noChangeShapeType="1"/>
                </p:cNvSpPr>
                <p:nvPr/>
              </p:nvSpPr>
              <p:spPr bwMode="auto">
                <a:xfrm flipH="1">
                  <a:off x="148" y="2592"/>
                  <a:ext cx="0" cy="96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53" name="Line 161"/>
                <p:cNvSpPr>
                  <a:spLocks noChangeShapeType="1"/>
                </p:cNvSpPr>
                <p:nvPr/>
              </p:nvSpPr>
              <p:spPr bwMode="auto">
                <a:xfrm flipH="1">
                  <a:off x="192" y="2550"/>
                  <a:ext cx="146" cy="0"/>
                </a:xfrm>
                <a:prstGeom prst="line">
                  <a:avLst/>
                </a:pr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54" name="Arc 162"/>
                <p:cNvSpPr>
                  <a:spLocks/>
                </p:cNvSpPr>
                <p:nvPr/>
              </p:nvSpPr>
              <p:spPr bwMode="auto">
                <a:xfrm flipH="1">
                  <a:off x="149" y="2550"/>
                  <a:ext cx="48" cy="4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44450">
                  <a:solidFill>
                    <a:srgbClr val="99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8355" name="Group 163"/>
                <p:cNvGrpSpPr>
                  <a:grpSpLocks/>
                </p:cNvGrpSpPr>
                <p:nvPr/>
              </p:nvGrpSpPr>
              <p:grpSpPr bwMode="auto">
                <a:xfrm>
                  <a:off x="336" y="2550"/>
                  <a:ext cx="747" cy="138"/>
                  <a:chOff x="2034" y="4032"/>
                  <a:chExt cx="747" cy="138"/>
                </a:xfrm>
              </p:grpSpPr>
              <p:sp>
                <p:nvSpPr>
                  <p:cNvPr id="8356" name="Line 1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5" y="4074"/>
                    <a:ext cx="0" cy="96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57" name="Line 1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23" y="4074"/>
                    <a:ext cx="0" cy="96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58" name="Line 1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9" y="4074"/>
                    <a:ext cx="0" cy="96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8359" name="Line 16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37" y="4074"/>
                    <a:ext cx="0" cy="96"/>
                  </a:xfrm>
                  <a:prstGeom prst="line">
                    <a:avLst/>
                  </a:prstGeom>
                  <a:noFill/>
                  <a:ln w="44450">
                    <a:solidFill>
                      <a:srgbClr val="99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8360" name="Group 168"/>
                  <p:cNvGrpSpPr>
                    <a:grpSpLocks/>
                  </p:cNvGrpSpPr>
                  <p:nvPr/>
                </p:nvGrpSpPr>
                <p:grpSpPr bwMode="auto">
                  <a:xfrm>
                    <a:off x="2592" y="4032"/>
                    <a:ext cx="189" cy="48"/>
                    <a:chOff x="2592" y="4032"/>
                    <a:chExt cx="189" cy="48"/>
                  </a:xfrm>
                </p:grpSpPr>
                <p:sp>
                  <p:nvSpPr>
                    <p:cNvPr id="8361" name="Line 16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62" name="Line 17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63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85" y="4080"/>
                      <a:ext cx="48" cy="0"/>
                    </a:xfrm>
                    <a:prstGeom prst="line">
                      <a:avLst/>
                    </a:prstGeom>
                    <a:noFill/>
                    <a:ln w="508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64" name="Line 17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85" y="4032"/>
                      <a:ext cx="96" cy="0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9933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365" name="Group 173"/>
                  <p:cNvGrpSpPr>
                    <a:grpSpLocks/>
                  </p:cNvGrpSpPr>
                  <p:nvPr/>
                </p:nvGrpSpPr>
                <p:grpSpPr bwMode="auto">
                  <a:xfrm>
                    <a:off x="2406" y="4032"/>
                    <a:ext cx="189" cy="48"/>
                    <a:chOff x="2592" y="4032"/>
                    <a:chExt cx="189" cy="48"/>
                  </a:xfrm>
                </p:grpSpPr>
                <p:sp>
                  <p:nvSpPr>
                    <p:cNvPr id="8366" name="Line 174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67" name="Line 1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68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85" y="4080"/>
                      <a:ext cx="48" cy="0"/>
                    </a:xfrm>
                    <a:prstGeom prst="line">
                      <a:avLst/>
                    </a:prstGeom>
                    <a:noFill/>
                    <a:ln w="508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69" name="Line 17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85" y="4032"/>
                      <a:ext cx="96" cy="0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9933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370" name="Group 178"/>
                  <p:cNvGrpSpPr>
                    <a:grpSpLocks/>
                  </p:cNvGrpSpPr>
                  <p:nvPr/>
                </p:nvGrpSpPr>
                <p:grpSpPr bwMode="auto">
                  <a:xfrm>
                    <a:off x="2220" y="4032"/>
                    <a:ext cx="189" cy="48"/>
                    <a:chOff x="2592" y="4032"/>
                    <a:chExt cx="189" cy="48"/>
                  </a:xfrm>
                </p:grpSpPr>
                <p:sp>
                  <p:nvSpPr>
                    <p:cNvPr id="8371" name="Line 179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72" name="Line 1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73" name="Line 1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85" y="4080"/>
                      <a:ext cx="48" cy="0"/>
                    </a:xfrm>
                    <a:prstGeom prst="line">
                      <a:avLst/>
                    </a:prstGeom>
                    <a:noFill/>
                    <a:ln w="508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74" name="Line 18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85" y="4032"/>
                      <a:ext cx="96" cy="0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9933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8375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2034" y="4032"/>
                    <a:ext cx="189" cy="48"/>
                    <a:chOff x="2592" y="4032"/>
                    <a:chExt cx="189" cy="48"/>
                  </a:xfrm>
                </p:grpSpPr>
                <p:sp>
                  <p:nvSpPr>
                    <p:cNvPr id="8376" name="Line 184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77" name="Line 18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92" y="4032"/>
                      <a:ext cx="96" cy="48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0000FF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78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85" y="4080"/>
                      <a:ext cx="48" cy="0"/>
                    </a:xfrm>
                    <a:prstGeom prst="line">
                      <a:avLst/>
                    </a:prstGeom>
                    <a:noFill/>
                    <a:ln w="508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79" name="Line 18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685" y="4032"/>
                      <a:ext cx="96" cy="0"/>
                    </a:xfrm>
                    <a:prstGeom prst="line">
                      <a:avLst/>
                    </a:prstGeom>
                    <a:noFill/>
                    <a:ln w="44450">
                      <a:solidFill>
                        <a:srgbClr val="9933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8380" name="Arc 188"/>
              <p:cNvSpPr>
                <a:spLocks/>
              </p:cNvSpPr>
              <p:nvPr/>
            </p:nvSpPr>
            <p:spPr bwMode="auto">
              <a:xfrm flipV="1">
                <a:off x="1824" y="2934"/>
                <a:ext cx="48" cy="4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444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381" name="Arc 189"/>
            <p:cNvSpPr>
              <a:spLocks/>
            </p:cNvSpPr>
            <p:nvPr/>
          </p:nvSpPr>
          <p:spPr bwMode="auto">
            <a:xfrm flipH="1" flipV="1">
              <a:off x="3648" y="2505"/>
              <a:ext cx="48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2" name="Line 190"/>
            <p:cNvSpPr>
              <a:spLocks noChangeShapeType="1"/>
            </p:cNvSpPr>
            <p:nvPr/>
          </p:nvSpPr>
          <p:spPr bwMode="auto">
            <a:xfrm flipH="1" flipV="1">
              <a:off x="2883" y="2307"/>
              <a:ext cx="3" cy="105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3" name="Line 191"/>
            <p:cNvSpPr>
              <a:spLocks noChangeShapeType="1"/>
            </p:cNvSpPr>
            <p:nvPr/>
          </p:nvSpPr>
          <p:spPr bwMode="auto">
            <a:xfrm flipH="1" flipV="1">
              <a:off x="2643" y="2307"/>
              <a:ext cx="3" cy="105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84" name="Line 192"/>
            <p:cNvSpPr>
              <a:spLocks noChangeShapeType="1"/>
            </p:cNvSpPr>
            <p:nvPr/>
          </p:nvSpPr>
          <p:spPr bwMode="auto">
            <a:xfrm flipH="1">
              <a:off x="1926" y="2457"/>
              <a:ext cx="672" cy="0"/>
            </a:xfrm>
            <a:prstGeom prst="line">
              <a:avLst/>
            </a:prstGeom>
            <a:noFill/>
            <a:ln w="4445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385" name="Group 193"/>
            <p:cNvGrpSpPr>
              <a:grpSpLocks/>
            </p:cNvGrpSpPr>
            <p:nvPr/>
          </p:nvGrpSpPr>
          <p:grpSpPr bwMode="auto">
            <a:xfrm>
              <a:off x="2664" y="1508"/>
              <a:ext cx="192" cy="542"/>
              <a:chOff x="1536" y="2016"/>
              <a:chExt cx="144" cy="720"/>
            </a:xfrm>
          </p:grpSpPr>
          <p:sp>
            <p:nvSpPr>
              <p:cNvPr id="8386" name="Oval 194"/>
              <p:cNvSpPr>
                <a:spLocks noChangeArrowheads="1"/>
              </p:cNvSpPr>
              <p:nvPr/>
            </p:nvSpPr>
            <p:spPr bwMode="auto">
              <a:xfrm>
                <a:off x="1536" y="2016"/>
                <a:ext cx="144" cy="4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87" name="Oval 195"/>
              <p:cNvSpPr>
                <a:spLocks noChangeArrowheads="1"/>
              </p:cNvSpPr>
              <p:nvPr/>
            </p:nvSpPr>
            <p:spPr bwMode="auto">
              <a:xfrm>
                <a:off x="1536" y="2684"/>
                <a:ext cx="144" cy="5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88" name="Line 196"/>
              <p:cNvSpPr>
                <a:spLocks noChangeShapeType="1"/>
              </p:cNvSpPr>
              <p:nvPr/>
            </p:nvSpPr>
            <p:spPr bwMode="auto">
              <a:xfrm>
                <a:off x="1536" y="2060"/>
                <a:ext cx="0" cy="6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89" name="Line 197"/>
              <p:cNvSpPr>
                <a:spLocks noChangeShapeType="1"/>
              </p:cNvSpPr>
              <p:nvPr/>
            </p:nvSpPr>
            <p:spPr bwMode="auto">
              <a:xfrm>
                <a:off x="1680" y="2060"/>
                <a:ext cx="0" cy="6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390" name="Line 198"/>
            <p:cNvSpPr>
              <a:spLocks noChangeShapeType="1"/>
            </p:cNvSpPr>
            <p:nvPr/>
          </p:nvSpPr>
          <p:spPr bwMode="auto">
            <a:xfrm>
              <a:off x="2640" y="2163"/>
              <a:ext cx="3" cy="67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1" name="Line 199"/>
            <p:cNvSpPr>
              <a:spLocks noChangeShapeType="1"/>
            </p:cNvSpPr>
            <p:nvPr/>
          </p:nvSpPr>
          <p:spPr bwMode="auto">
            <a:xfrm flipV="1">
              <a:off x="144" y="2739"/>
              <a:ext cx="5376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635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2" name="Rectangle 200"/>
            <p:cNvSpPr>
              <a:spLocks noChangeArrowheads="1"/>
            </p:cNvSpPr>
            <p:nvPr/>
          </p:nvSpPr>
          <p:spPr bwMode="auto">
            <a:xfrm>
              <a:off x="192" y="2643"/>
              <a:ext cx="1728" cy="192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3" name="Text Box 201"/>
            <p:cNvSpPr txBox="1">
              <a:spLocks noChangeArrowheads="1"/>
            </p:cNvSpPr>
            <p:nvPr/>
          </p:nvSpPr>
          <p:spPr bwMode="auto">
            <a:xfrm>
              <a:off x="2688" y="2643"/>
              <a:ext cx="3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600">
                <a:latin typeface="Times New Roman" pitchFamily="18" charset="0"/>
              </a:endParaRPr>
            </a:p>
          </p:txBody>
        </p:sp>
        <p:sp>
          <p:nvSpPr>
            <p:cNvPr id="8394" name="Line 202"/>
            <p:cNvSpPr>
              <a:spLocks noChangeShapeType="1"/>
            </p:cNvSpPr>
            <p:nvPr/>
          </p:nvSpPr>
          <p:spPr bwMode="auto">
            <a:xfrm flipV="1">
              <a:off x="168" y="3056"/>
              <a:ext cx="5328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 type="stealth" w="lg" len="lg"/>
                  <a:tailEnd type="stealth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95" name="Rectangle 203"/>
            <p:cNvSpPr>
              <a:spLocks noChangeArrowheads="1"/>
            </p:cNvSpPr>
            <p:nvPr/>
          </p:nvSpPr>
          <p:spPr bwMode="auto">
            <a:xfrm>
              <a:off x="3744" y="2643"/>
              <a:ext cx="1728" cy="192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6" name="Rectangle 204"/>
            <p:cNvSpPr>
              <a:spLocks noChangeArrowheads="1"/>
            </p:cNvSpPr>
            <p:nvPr/>
          </p:nvSpPr>
          <p:spPr bwMode="auto">
            <a:xfrm>
              <a:off x="1968" y="2643"/>
              <a:ext cx="1728" cy="192"/>
            </a:xfrm>
            <a:prstGeom prst="rect">
              <a:avLst/>
            </a:prstGeom>
            <a:noFill/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" name="Text Box 205"/>
            <p:cNvSpPr txBox="1">
              <a:spLocks noChangeArrowheads="1"/>
            </p:cNvSpPr>
            <p:nvPr/>
          </p:nvSpPr>
          <p:spPr bwMode="auto">
            <a:xfrm>
              <a:off x="2640" y="2656"/>
              <a:ext cx="42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398" name="Rectangle 206"/>
            <p:cNvSpPr>
              <a:spLocks noChangeArrowheads="1"/>
            </p:cNvSpPr>
            <p:nvPr/>
          </p:nvSpPr>
          <p:spPr bwMode="auto">
            <a:xfrm>
              <a:off x="3024" y="1104"/>
              <a:ext cx="288" cy="2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80008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9" name="Text Box 207"/>
            <p:cNvSpPr txBox="1">
              <a:spLocks noChangeArrowheads="1"/>
            </p:cNvSpPr>
            <p:nvPr/>
          </p:nvSpPr>
          <p:spPr bwMode="auto">
            <a:xfrm>
              <a:off x="3264" y="1104"/>
              <a:ext cx="81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Times New Roman" pitchFamily="18" charset="0"/>
                </a:rPr>
                <a:t>MODULATOR</a:t>
              </a:r>
            </a:p>
          </p:txBody>
        </p:sp>
        <p:sp>
          <p:nvSpPr>
            <p:cNvPr id="8400" name="Line 208"/>
            <p:cNvSpPr>
              <a:spLocks noChangeShapeType="1"/>
            </p:cNvSpPr>
            <p:nvPr/>
          </p:nvSpPr>
          <p:spPr bwMode="auto">
            <a:xfrm>
              <a:off x="2448" y="2160"/>
              <a:ext cx="160" cy="96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1" name="Line 209"/>
            <p:cNvSpPr>
              <a:spLocks noChangeShapeType="1"/>
            </p:cNvSpPr>
            <p:nvPr/>
          </p:nvSpPr>
          <p:spPr bwMode="auto">
            <a:xfrm>
              <a:off x="168" y="2643"/>
              <a:ext cx="0" cy="43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dash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2" name="Line 210"/>
            <p:cNvSpPr>
              <a:spLocks noChangeShapeType="1"/>
            </p:cNvSpPr>
            <p:nvPr/>
          </p:nvSpPr>
          <p:spPr bwMode="auto">
            <a:xfrm>
              <a:off x="5496" y="2643"/>
              <a:ext cx="0" cy="43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prstDash val="dash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3" name="Text Box 211"/>
            <p:cNvSpPr txBox="1">
              <a:spLocks noChangeArrowheads="1"/>
            </p:cNvSpPr>
            <p:nvPr/>
          </p:nvSpPr>
          <p:spPr bwMode="auto">
            <a:xfrm>
              <a:off x="736" y="2659"/>
              <a:ext cx="76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04" name="Text Box 212"/>
            <p:cNvSpPr txBox="1">
              <a:spLocks noChangeArrowheads="1"/>
            </p:cNvSpPr>
            <p:nvPr/>
          </p:nvSpPr>
          <p:spPr bwMode="auto">
            <a:xfrm>
              <a:off x="3744" y="2112"/>
              <a:ext cx="110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05" name="Line 213"/>
            <p:cNvSpPr>
              <a:spLocks noChangeShapeType="1"/>
            </p:cNvSpPr>
            <p:nvPr/>
          </p:nvSpPr>
          <p:spPr bwMode="auto">
            <a:xfrm flipH="1">
              <a:off x="4128" y="2384"/>
              <a:ext cx="0" cy="144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6" name="Text Box 214"/>
            <p:cNvSpPr txBox="1">
              <a:spLocks noChangeArrowheads="1"/>
            </p:cNvSpPr>
            <p:nvPr/>
          </p:nvSpPr>
          <p:spPr bwMode="auto">
            <a:xfrm>
              <a:off x="2352" y="2864"/>
              <a:ext cx="100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 b="1">
                <a:latin typeface="Times New Roman" pitchFamily="18" charset="0"/>
              </a:endParaRPr>
            </a:p>
          </p:txBody>
        </p:sp>
        <p:sp>
          <p:nvSpPr>
            <p:cNvPr id="8407" name="Freeform 215"/>
            <p:cNvSpPr>
              <a:spLocks/>
            </p:cNvSpPr>
            <p:nvPr/>
          </p:nvSpPr>
          <p:spPr bwMode="auto">
            <a:xfrm>
              <a:off x="2600" y="1107"/>
              <a:ext cx="317" cy="285"/>
            </a:xfrm>
            <a:custGeom>
              <a:avLst/>
              <a:gdLst>
                <a:gd name="T0" fmla="*/ 0 w 192"/>
                <a:gd name="T1" fmla="*/ 0 h 144"/>
                <a:gd name="T2" fmla="*/ 192 w 192"/>
                <a:gd name="T3" fmla="*/ 0 h 144"/>
                <a:gd name="T4" fmla="*/ 96 w 192"/>
                <a:gd name="T5" fmla="*/ 144 h 144"/>
                <a:gd name="T6" fmla="*/ 0 w 192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44">
                  <a:moveTo>
                    <a:pt x="0" y="0"/>
                  </a:moveTo>
                  <a:lnTo>
                    <a:pt x="192" y="0"/>
                  </a:lnTo>
                  <a:lnTo>
                    <a:pt x="96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08" name="Text Box 216"/>
            <p:cNvSpPr txBox="1">
              <a:spLocks noChangeArrowheads="1"/>
            </p:cNvSpPr>
            <p:nvPr/>
          </p:nvSpPr>
          <p:spPr bwMode="auto">
            <a:xfrm>
              <a:off x="2352" y="899"/>
              <a:ext cx="3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latin typeface="Times New Roman" pitchFamily="18" charset="0"/>
                </a:rPr>
                <a:t>LLRF</a:t>
              </a:r>
            </a:p>
          </p:txBody>
        </p:sp>
        <p:sp>
          <p:nvSpPr>
            <p:cNvPr id="8409" name="Arc 217"/>
            <p:cNvSpPr>
              <a:spLocks/>
            </p:cNvSpPr>
            <p:nvPr/>
          </p:nvSpPr>
          <p:spPr bwMode="auto">
            <a:xfrm rot="5400000">
              <a:off x="2676" y="2081"/>
              <a:ext cx="48" cy="2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10" name="Arc 218"/>
            <p:cNvSpPr>
              <a:spLocks/>
            </p:cNvSpPr>
            <p:nvPr/>
          </p:nvSpPr>
          <p:spPr bwMode="auto">
            <a:xfrm rot="10800000" flipV="1">
              <a:off x="2640" y="2117"/>
              <a:ext cx="24" cy="4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11" name="Line 219"/>
            <p:cNvSpPr>
              <a:spLocks noChangeShapeType="1"/>
            </p:cNvSpPr>
            <p:nvPr/>
          </p:nvSpPr>
          <p:spPr bwMode="auto">
            <a:xfrm flipV="1">
              <a:off x="2652" y="2117"/>
              <a:ext cx="48" cy="0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2" name="Line 220"/>
            <p:cNvSpPr>
              <a:spLocks noChangeShapeType="1"/>
            </p:cNvSpPr>
            <p:nvPr/>
          </p:nvSpPr>
          <p:spPr bwMode="auto">
            <a:xfrm flipV="1">
              <a:off x="2823" y="2120"/>
              <a:ext cx="48" cy="0"/>
            </a:xfrm>
            <a:prstGeom prst="line">
              <a:avLst/>
            </a:prstGeom>
            <a:noFill/>
            <a:ln w="444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3" name="Text Box 221"/>
            <p:cNvSpPr txBox="1">
              <a:spLocks noChangeArrowheads="1"/>
            </p:cNvSpPr>
            <p:nvPr/>
          </p:nvSpPr>
          <p:spPr bwMode="auto">
            <a:xfrm>
              <a:off x="4272" y="2656"/>
              <a:ext cx="76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14" name="Text Box 222"/>
            <p:cNvSpPr txBox="1">
              <a:spLocks noChangeArrowheads="1"/>
            </p:cNvSpPr>
            <p:nvPr/>
          </p:nvSpPr>
          <p:spPr bwMode="auto">
            <a:xfrm>
              <a:off x="2064" y="2656"/>
              <a:ext cx="67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15" name="Text Box 223"/>
            <p:cNvSpPr txBox="1">
              <a:spLocks noChangeArrowheads="1"/>
            </p:cNvSpPr>
            <p:nvPr/>
          </p:nvSpPr>
          <p:spPr bwMode="auto">
            <a:xfrm>
              <a:off x="3024" y="2656"/>
              <a:ext cx="67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16" name="Line 224"/>
            <p:cNvSpPr>
              <a:spLocks noChangeShapeType="1"/>
            </p:cNvSpPr>
            <p:nvPr/>
          </p:nvSpPr>
          <p:spPr bwMode="auto">
            <a:xfrm>
              <a:off x="2712" y="1392"/>
              <a:ext cx="0" cy="96"/>
            </a:xfrm>
            <a:prstGeom prst="line">
              <a:avLst/>
            </a:prstGeom>
            <a:noFill/>
            <a:ln w="635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7" name="Line 225"/>
            <p:cNvSpPr>
              <a:spLocks noChangeShapeType="1"/>
            </p:cNvSpPr>
            <p:nvPr/>
          </p:nvSpPr>
          <p:spPr bwMode="auto">
            <a:xfrm>
              <a:off x="2808" y="1392"/>
              <a:ext cx="0" cy="96"/>
            </a:xfrm>
            <a:prstGeom prst="line">
              <a:avLst/>
            </a:prstGeom>
            <a:noFill/>
            <a:ln w="6350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18" name="Text Box 226"/>
            <p:cNvSpPr txBox="1">
              <a:spLocks noChangeArrowheads="1"/>
            </p:cNvSpPr>
            <p:nvPr/>
          </p:nvSpPr>
          <p:spPr bwMode="auto">
            <a:xfrm>
              <a:off x="3088" y="1411"/>
              <a:ext cx="81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latin typeface="Times New Roman" pitchFamily="18" charset="0"/>
                </a:rPr>
                <a:t>ATTENUATORS</a:t>
              </a:r>
            </a:p>
          </p:txBody>
        </p:sp>
        <p:sp>
          <p:nvSpPr>
            <p:cNvPr id="8419" name="Line 227"/>
            <p:cNvSpPr>
              <a:spLocks noChangeShapeType="1"/>
            </p:cNvSpPr>
            <p:nvPr/>
          </p:nvSpPr>
          <p:spPr bwMode="auto">
            <a:xfrm flipH="1" flipV="1">
              <a:off x="2832" y="1440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0" name="Text Box 228"/>
            <p:cNvSpPr txBox="1">
              <a:spLocks noChangeArrowheads="1"/>
            </p:cNvSpPr>
            <p:nvPr/>
          </p:nvSpPr>
          <p:spPr bwMode="auto">
            <a:xfrm>
              <a:off x="3016" y="2096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21" name="Line 229"/>
            <p:cNvSpPr>
              <a:spLocks noChangeShapeType="1"/>
            </p:cNvSpPr>
            <p:nvPr/>
          </p:nvSpPr>
          <p:spPr bwMode="auto">
            <a:xfrm>
              <a:off x="3216" y="2240"/>
              <a:ext cx="0" cy="19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2" name="Line 230"/>
            <p:cNvSpPr>
              <a:spLocks noChangeShapeType="1"/>
            </p:cNvSpPr>
            <p:nvPr/>
          </p:nvSpPr>
          <p:spPr bwMode="auto">
            <a:xfrm flipH="1" flipV="1">
              <a:off x="2808" y="1912"/>
              <a:ext cx="312" cy="20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3" name="Text Box 231"/>
            <p:cNvSpPr txBox="1">
              <a:spLocks noChangeArrowheads="1"/>
            </p:cNvSpPr>
            <p:nvPr/>
          </p:nvSpPr>
          <p:spPr bwMode="auto">
            <a:xfrm>
              <a:off x="1440" y="2160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24" name="Line 232"/>
            <p:cNvSpPr>
              <a:spLocks noChangeShapeType="1"/>
            </p:cNvSpPr>
            <p:nvPr/>
          </p:nvSpPr>
          <p:spPr bwMode="auto">
            <a:xfrm>
              <a:off x="1728" y="2304"/>
              <a:ext cx="96" cy="208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5" name="Line 233"/>
            <p:cNvSpPr>
              <a:spLocks noChangeShapeType="1"/>
            </p:cNvSpPr>
            <p:nvPr/>
          </p:nvSpPr>
          <p:spPr bwMode="auto">
            <a:xfrm>
              <a:off x="1824" y="2256"/>
              <a:ext cx="792" cy="104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6" name="Text Box 234"/>
            <p:cNvSpPr txBox="1">
              <a:spLocks noChangeArrowheads="1"/>
            </p:cNvSpPr>
            <p:nvPr/>
          </p:nvSpPr>
          <p:spPr bwMode="auto">
            <a:xfrm>
              <a:off x="1968" y="1920"/>
              <a:ext cx="57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27" name="Text Box 235"/>
            <p:cNvSpPr txBox="1">
              <a:spLocks noChangeArrowheads="1"/>
            </p:cNvSpPr>
            <p:nvPr/>
          </p:nvSpPr>
          <p:spPr bwMode="auto">
            <a:xfrm>
              <a:off x="912" y="2256"/>
              <a:ext cx="52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sz="1200">
                <a:latin typeface="Times New Roman" pitchFamily="18" charset="0"/>
              </a:endParaRPr>
            </a:p>
          </p:txBody>
        </p:sp>
        <p:sp>
          <p:nvSpPr>
            <p:cNvPr id="8428" name="Line 236"/>
            <p:cNvSpPr>
              <a:spLocks noChangeShapeType="1"/>
            </p:cNvSpPr>
            <p:nvPr/>
          </p:nvSpPr>
          <p:spPr bwMode="auto">
            <a:xfrm>
              <a:off x="1104" y="2400"/>
              <a:ext cx="0" cy="192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429" name="Line 237"/>
          <p:cNvSpPr>
            <a:spLocks noChangeShapeType="1"/>
          </p:cNvSpPr>
          <p:nvPr/>
        </p:nvSpPr>
        <p:spPr bwMode="auto">
          <a:xfrm>
            <a:off x="304800" y="2057400"/>
            <a:ext cx="85344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30" name="Oval 238"/>
          <p:cNvSpPr>
            <a:spLocks noChangeArrowheads="1"/>
          </p:cNvSpPr>
          <p:nvPr/>
        </p:nvSpPr>
        <p:spPr bwMode="auto">
          <a:xfrm>
            <a:off x="152400" y="838200"/>
            <a:ext cx="304800" cy="1219200"/>
          </a:xfrm>
          <a:prstGeom prst="ellips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31" name="Line 23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32" name="Oval 240"/>
          <p:cNvSpPr>
            <a:spLocks noChangeArrowheads="1"/>
          </p:cNvSpPr>
          <p:nvPr/>
        </p:nvSpPr>
        <p:spPr bwMode="auto">
          <a:xfrm>
            <a:off x="8686800" y="838200"/>
            <a:ext cx="304800" cy="1219200"/>
          </a:xfrm>
          <a:prstGeom prst="ellips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33" name="Line 241"/>
          <p:cNvSpPr>
            <a:spLocks noChangeShapeType="1"/>
          </p:cNvSpPr>
          <p:nvPr/>
        </p:nvSpPr>
        <p:spPr bwMode="auto">
          <a:xfrm>
            <a:off x="304800" y="2895600"/>
            <a:ext cx="85344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34" name="Line 242"/>
          <p:cNvSpPr>
            <a:spLocks noChangeShapeType="1"/>
          </p:cNvSpPr>
          <p:nvPr/>
        </p:nvSpPr>
        <p:spPr bwMode="auto">
          <a:xfrm>
            <a:off x="304800" y="4267200"/>
            <a:ext cx="8534400" cy="0"/>
          </a:xfrm>
          <a:prstGeom prst="line">
            <a:avLst/>
          </a:prstGeom>
          <a:noFill/>
          <a:ln w="9525">
            <a:solidFill>
              <a:srgbClr val="96969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35" name="Oval 243"/>
          <p:cNvSpPr>
            <a:spLocks noChangeArrowheads="1"/>
          </p:cNvSpPr>
          <p:nvPr/>
        </p:nvSpPr>
        <p:spPr bwMode="auto">
          <a:xfrm>
            <a:off x="152400" y="2895600"/>
            <a:ext cx="304800" cy="1371600"/>
          </a:xfrm>
          <a:prstGeom prst="ellips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36" name="Oval 244"/>
          <p:cNvSpPr>
            <a:spLocks noChangeArrowheads="1"/>
          </p:cNvSpPr>
          <p:nvPr/>
        </p:nvSpPr>
        <p:spPr bwMode="auto">
          <a:xfrm>
            <a:off x="8686800" y="2895600"/>
            <a:ext cx="304800" cy="1371600"/>
          </a:xfrm>
          <a:prstGeom prst="ellipse">
            <a:avLst/>
          </a:prstGeom>
          <a:noFill/>
          <a:ln w="9525">
            <a:solidFill>
              <a:srgbClr val="80808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37" name="Text Box 245"/>
          <p:cNvSpPr txBox="1">
            <a:spLocks noChangeArrowheads="1"/>
          </p:cNvSpPr>
          <p:nvPr/>
        </p:nvSpPr>
        <p:spPr bwMode="auto">
          <a:xfrm>
            <a:off x="1828800" y="4267200"/>
            <a:ext cx="4800600" cy="191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Heat Loss from Cryo ~5w/m (T.Peterson)	~(-0.18KW)</a:t>
            </a:r>
          </a:p>
          <a:p>
            <a:pPr>
              <a:spcBef>
                <a:spcPct val="50000"/>
              </a:spcBef>
            </a:pPr>
            <a:r>
              <a:rPr lang="en-US" sz="1200"/>
              <a:t>Heat Loss from RockWall			ignored</a:t>
            </a:r>
          </a:p>
          <a:p>
            <a:pPr>
              <a:spcBef>
                <a:spcPct val="50000"/>
              </a:spcBef>
            </a:pPr>
            <a:r>
              <a:rPr lang="en-US" sz="1200"/>
              <a:t>Heat Loss (Air )  ~38 w/m 			~(-1.3 KW) </a:t>
            </a:r>
            <a:r>
              <a:rPr lang="en-US" sz="1200">
                <a:solidFill>
                  <a:srgbClr val="FF0000"/>
                </a:solidFill>
              </a:rPr>
              <a:t>*15F delta T air at 2.5Km</a:t>
            </a:r>
          </a:p>
          <a:p>
            <a:pPr>
              <a:spcBef>
                <a:spcPct val="50000"/>
              </a:spcBef>
            </a:pPr>
            <a:r>
              <a:rPr lang="en-US" sz="1200"/>
              <a:t>Heat Gain (Waveguide)  = 5.9 KW		~ +5.9 KW</a:t>
            </a:r>
          </a:p>
          <a:p>
            <a:pPr>
              <a:spcBef>
                <a:spcPct val="50000"/>
              </a:spcBef>
            </a:pPr>
            <a:r>
              <a:rPr lang="en-US" sz="1400"/>
              <a:t>---------------------------------------------		----------------</a:t>
            </a:r>
          </a:p>
          <a:p>
            <a:pPr>
              <a:spcBef>
                <a:spcPct val="50000"/>
              </a:spcBef>
            </a:pPr>
            <a:r>
              <a:rPr lang="en-US" sz="1400" b="1"/>
              <a:t>NET LOAD to AIR </a:t>
            </a:r>
            <a:r>
              <a:rPr lang="en-US" sz="1400" b="1">
                <a:solidFill>
                  <a:srgbClr val="FF3300"/>
                </a:solidFill>
              </a:rPr>
              <a:t>(beam tunnel)</a:t>
            </a:r>
            <a:r>
              <a:rPr lang="en-US" sz="1400" b="1"/>
              <a:t>		+ 4.42 KW</a:t>
            </a:r>
          </a:p>
        </p:txBody>
      </p:sp>
      <p:sp>
        <p:nvSpPr>
          <p:cNvPr id="8439" name="Text Box 247"/>
          <p:cNvSpPr txBox="1">
            <a:spLocks noChangeArrowheads="1"/>
          </p:cNvSpPr>
          <p:nvPr/>
        </p:nvSpPr>
        <p:spPr bwMode="auto">
          <a:xfrm>
            <a:off x="1143000" y="1143000"/>
            <a:ext cx="1676400" cy="7683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At Service Tunnel (to air -load to fancoil) = </a:t>
            </a:r>
            <a:r>
              <a:rPr lang="en-US" sz="1400" b="1" u="sng"/>
              <a:t>1.17KW</a:t>
            </a:r>
          </a:p>
        </p:txBody>
      </p:sp>
      <p:sp>
        <p:nvSpPr>
          <p:cNvPr id="8440" name="Text Box 248"/>
          <p:cNvSpPr txBox="1">
            <a:spLocks noChangeArrowheads="1"/>
          </p:cNvSpPr>
          <p:nvPr/>
        </p:nvSpPr>
        <p:spPr bwMode="auto">
          <a:xfrm>
            <a:off x="1143000" y="2057400"/>
            <a:ext cx="1828800" cy="5556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At Penetration (water) = </a:t>
            </a:r>
            <a:r>
              <a:rPr lang="en-US" sz="1400" b="1" u="sng"/>
              <a:t>0.676KW?</a:t>
            </a:r>
          </a:p>
        </p:txBody>
      </p:sp>
      <p:sp>
        <p:nvSpPr>
          <p:cNvPr id="8441" name="Text Box 249"/>
          <p:cNvSpPr txBox="1">
            <a:spLocks noChangeArrowheads="1"/>
          </p:cNvSpPr>
          <p:nvPr/>
        </p:nvSpPr>
        <p:spPr bwMode="auto">
          <a:xfrm>
            <a:off x="1143000" y="2819400"/>
            <a:ext cx="1676400" cy="5556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At Beam Tunnel (to air )= </a:t>
            </a:r>
            <a:r>
              <a:rPr lang="en-US" sz="1400" b="1" u="sng"/>
              <a:t>5.9KW*</a:t>
            </a:r>
          </a:p>
        </p:txBody>
      </p:sp>
      <p:sp>
        <p:nvSpPr>
          <p:cNvPr id="8442" name="Line 250"/>
          <p:cNvSpPr>
            <a:spLocks noChangeShapeType="1"/>
          </p:cNvSpPr>
          <p:nvPr/>
        </p:nvSpPr>
        <p:spPr bwMode="auto">
          <a:xfrm>
            <a:off x="2819400" y="1524000"/>
            <a:ext cx="10668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43" name="Line 251"/>
          <p:cNvSpPr>
            <a:spLocks noChangeShapeType="1"/>
          </p:cNvSpPr>
          <p:nvPr/>
        </p:nvSpPr>
        <p:spPr bwMode="auto">
          <a:xfrm>
            <a:off x="2971800" y="2362200"/>
            <a:ext cx="11430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44" name="Line 252"/>
          <p:cNvSpPr>
            <a:spLocks noChangeShapeType="1"/>
          </p:cNvSpPr>
          <p:nvPr/>
        </p:nvSpPr>
        <p:spPr bwMode="auto">
          <a:xfrm>
            <a:off x="2819400" y="3048000"/>
            <a:ext cx="838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45" name="Line 253"/>
          <p:cNvSpPr>
            <a:spLocks noChangeShapeType="1"/>
          </p:cNvSpPr>
          <p:nvPr/>
        </p:nvSpPr>
        <p:spPr bwMode="auto">
          <a:xfrm flipH="1">
            <a:off x="4495800" y="1524000"/>
            <a:ext cx="2209800" cy="1295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46" name="Text Box 254"/>
          <p:cNvSpPr txBox="1">
            <a:spLocks noChangeArrowheads="1"/>
          </p:cNvSpPr>
          <p:nvPr/>
        </p:nvSpPr>
        <p:spPr bwMode="auto">
          <a:xfrm>
            <a:off x="6553200" y="1295400"/>
            <a:ext cx="1905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CC0000"/>
                </a:solidFill>
                <a:latin typeface="Corbel" pitchFamily="34" charset="0"/>
              </a:rPr>
              <a:t>Assume issue with mixing air between tunnel, watercooled waveguide in the penetration by</a:t>
            </a:r>
            <a:r>
              <a:rPr lang="en-US" sz="1600" b="1">
                <a:solidFill>
                  <a:srgbClr val="CC0000"/>
                </a:solidFill>
                <a:latin typeface="Corbel" pitchFamily="34" charset="0"/>
              </a:rPr>
              <a:t>???</a:t>
            </a:r>
          </a:p>
        </p:txBody>
      </p:sp>
      <p:sp>
        <p:nvSpPr>
          <p:cNvPr id="8447" name="Text Box 255"/>
          <p:cNvSpPr txBox="1">
            <a:spLocks noChangeArrowheads="1"/>
          </p:cNvSpPr>
          <p:nvPr/>
        </p:nvSpPr>
        <p:spPr bwMode="auto">
          <a:xfrm>
            <a:off x="5486400" y="2819400"/>
            <a:ext cx="3124200" cy="73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*</a:t>
            </a:r>
            <a:r>
              <a:rPr lang="en-US" sz="1200">
                <a:solidFill>
                  <a:srgbClr val="CC0000"/>
                </a:solidFill>
              </a:rPr>
              <a:t>if the straight run of waveguide in beam tunnel are watercooled, the remaining load to air becomes 5.4KW</a:t>
            </a:r>
          </a:p>
        </p:txBody>
      </p:sp>
      <p:sp>
        <p:nvSpPr>
          <p:cNvPr id="8448" name="Line 256"/>
          <p:cNvSpPr>
            <a:spLocks noChangeShapeType="1"/>
          </p:cNvSpPr>
          <p:nvPr/>
        </p:nvSpPr>
        <p:spPr bwMode="auto">
          <a:xfrm flipH="1">
            <a:off x="3733800" y="3048000"/>
            <a:ext cx="18288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49" name="Text Box 257"/>
          <p:cNvSpPr txBox="1">
            <a:spLocks noChangeArrowheads="1"/>
          </p:cNvSpPr>
          <p:nvPr/>
        </p:nvSpPr>
        <p:spPr bwMode="auto">
          <a:xfrm>
            <a:off x="3581400" y="1981200"/>
            <a:ext cx="914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</a:rPr>
              <a:t>Sealed</a:t>
            </a:r>
            <a:endParaRPr lang="en-US" sz="1200" b="1">
              <a:solidFill>
                <a:srgbClr val="CC0000"/>
              </a:solidFill>
            </a:endParaRPr>
          </a:p>
        </p:txBody>
      </p:sp>
      <p:sp>
        <p:nvSpPr>
          <p:cNvPr id="8450" name="Text Box 258"/>
          <p:cNvSpPr txBox="1">
            <a:spLocks noChangeArrowheads="1"/>
          </p:cNvSpPr>
          <p:nvPr/>
        </p:nvSpPr>
        <p:spPr bwMode="auto">
          <a:xfrm>
            <a:off x="3581400" y="2667000"/>
            <a:ext cx="914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CC0000"/>
                </a:solidFill>
              </a:rPr>
              <a:t>Sealed</a:t>
            </a:r>
            <a:endParaRPr lang="en-US" sz="1200" b="1">
              <a:solidFill>
                <a:srgbClr val="CC0000"/>
              </a:solidFill>
            </a:endParaRPr>
          </a:p>
        </p:txBody>
      </p:sp>
      <p:sp>
        <p:nvSpPr>
          <p:cNvPr id="8451" name="Text Box 259"/>
          <p:cNvSpPr txBox="1">
            <a:spLocks noChangeArrowheads="1"/>
          </p:cNvSpPr>
          <p:nvPr/>
        </p:nvSpPr>
        <p:spPr bwMode="auto">
          <a:xfrm>
            <a:off x="7086600" y="6324600"/>
            <a:ext cx="1676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bg2"/>
                </a:solidFill>
              </a:rPr>
              <a:t>cn eh  Oct 4 2007</a:t>
            </a:r>
          </a:p>
        </p:txBody>
      </p:sp>
      <p:sp>
        <p:nvSpPr>
          <p:cNvPr id="8453" name="Text Box 261"/>
          <p:cNvSpPr txBox="1">
            <a:spLocks noChangeArrowheads="1"/>
          </p:cNvSpPr>
          <p:nvPr/>
        </p:nvSpPr>
        <p:spPr bwMode="auto">
          <a:xfrm>
            <a:off x="304800" y="304800"/>
            <a:ext cx="8534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>
                <a:solidFill>
                  <a:schemeClr val="hlink"/>
                </a:solidFill>
                <a:latin typeface="Corbel" pitchFamily="34" charset="0"/>
              </a:rPr>
              <a:t>Waveguide Heat of ONE RF UNIT (Oct 4 2007)</a:t>
            </a:r>
          </a:p>
        </p:txBody>
      </p:sp>
      <p:sp>
        <p:nvSpPr>
          <p:cNvPr id="8454" name="Rectangle 262"/>
          <p:cNvSpPr>
            <a:spLocks noChangeArrowheads="1"/>
          </p:cNvSpPr>
          <p:nvPr/>
        </p:nvSpPr>
        <p:spPr bwMode="auto">
          <a:xfrm>
            <a:off x="6629400" y="4267200"/>
            <a:ext cx="2133600" cy="167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en-US">
                <a:latin typeface="Corbel" pitchFamily="34" charset="0"/>
              </a:rPr>
              <a:t>See HVAC slides</a:t>
            </a:r>
          </a:p>
          <a:p>
            <a:pPr algn="ctr"/>
            <a:r>
              <a:rPr lang="en-US">
                <a:latin typeface="Corbel" pitchFamily="34" charset="0"/>
              </a:rPr>
              <a:t>later, for option of</a:t>
            </a:r>
          </a:p>
          <a:p>
            <a:pPr algn="ctr"/>
            <a:r>
              <a:rPr lang="en-US">
                <a:latin typeface="Corbel" pitchFamily="34" charset="0"/>
              </a:rPr>
              <a:t>aircooled wavgd</a:t>
            </a:r>
          </a:p>
          <a:p>
            <a:pPr algn="ctr"/>
            <a:r>
              <a:rPr lang="en-US">
                <a:latin typeface="Corbel" pitchFamily="34" charset="0"/>
              </a:rPr>
              <a:t>at penetration &amp;</a:t>
            </a:r>
          </a:p>
          <a:p>
            <a:pPr algn="ctr"/>
            <a:r>
              <a:rPr lang="en-US">
                <a:latin typeface="Corbel" pitchFamily="34" charset="0"/>
              </a:rPr>
              <a:t>about rock contrbtion</a:t>
            </a:r>
          </a:p>
        </p:txBody>
      </p:sp>
      <p:sp>
        <p:nvSpPr>
          <p:cNvPr id="8455" name="Line 263"/>
          <p:cNvSpPr>
            <a:spLocks noChangeShapeType="1"/>
          </p:cNvSpPr>
          <p:nvPr/>
        </p:nvSpPr>
        <p:spPr bwMode="auto">
          <a:xfrm flipH="1" flipV="1">
            <a:off x="6096000" y="4648200"/>
            <a:ext cx="533400" cy="457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56" name="Line 264"/>
          <p:cNvSpPr>
            <a:spLocks noChangeShapeType="1"/>
          </p:cNvSpPr>
          <p:nvPr/>
        </p:nvSpPr>
        <p:spPr bwMode="auto">
          <a:xfrm flipH="1" flipV="1">
            <a:off x="4495800" y="2514600"/>
            <a:ext cx="2133600" cy="2590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(Reference Design – 2006)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Beam Power (500 GeV):</a:t>
            </a:r>
            <a:r>
              <a:rPr lang="en-US" baseline="0" dirty="0" smtClean="0"/>
              <a:t> 22 MW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Loads: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5287073"/>
              </p:ext>
            </p:extLst>
          </p:nvPr>
        </p:nvGraphicFramePr>
        <p:xfrm>
          <a:off x="762000" y="2166937"/>
          <a:ext cx="7446963" cy="316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Worksheet" r:id="rId3" imgW="5800759" imgH="2466923" progId="Excel.Sheet.12">
                  <p:embed/>
                </p:oleObj>
              </mc:Choice>
              <mc:Fallback>
                <p:oleObj name="Worksheet" r:id="rId3" imgW="5800759" imgH="24669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" y="2166937"/>
                        <a:ext cx="7446963" cy="3167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304800" y="4191000"/>
            <a:ext cx="8382000" cy="5334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581400" y="2971800"/>
            <a:ext cx="838200" cy="28194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2971800"/>
            <a:ext cx="838200" cy="28194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29400" y="2971800"/>
            <a:ext cx="838200" cy="28194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0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3" grpId="0" animBg="1"/>
      <p:bldP spid="7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792163"/>
          </a:xfrm>
        </p:spPr>
        <p:txBody>
          <a:bodyPr/>
          <a:lstStyle/>
          <a:p>
            <a:r>
              <a:rPr lang="en-GB">
                <a:solidFill>
                  <a:schemeClr val="accent2"/>
                </a:solidFill>
              </a:rPr>
              <a:t>Klystron Cluster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400800" y="1828800"/>
            <a:ext cx="2667000" cy="3962400"/>
          </a:xfrm>
        </p:spPr>
        <p:txBody>
          <a:bodyPr>
            <a:normAutofit/>
          </a:bodyPr>
          <a:lstStyle/>
          <a:p>
            <a:pPr>
              <a:spcBef>
                <a:spcPct val="25000"/>
              </a:spcBef>
            </a:pPr>
            <a:r>
              <a:rPr lang="en-GB" sz="2000"/>
              <a:t>RF power “piped” into accelerator tunnel every 2.5 km </a:t>
            </a:r>
          </a:p>
          <a:p>
            <a:pPr>
              <a:spcBef>
                <a:spcPct val="25000"/>
              </a:spcBef>
            </a:pPr>
            <a:r>
              <a:rPr lang="en-GB" sz="2000">
                <a:solidFill>
                  <a:srgbClr val="FF0000"/>
                </a:solidFill>
              </a:rPr>
              <a:t>Service tunnel eliminated</a:t>
            </a:r>
          </a:p>
          <a:p>
            <a:pPr>
              <a:spcBef>
                <a:spcPct val="25000"/>
              </a:spcBef>
            </a:pPr>
            <a:r>
              <a:rPr lang="en-GB" sz="2000">
                <a:solidFill>
                  <a:srgbClr val="FF0000"/>
                </a:solidFill>
              </a:rPr>
              <a:t>Electrical and cooling systems simplified</a:t>
            </a:r>
          </a:p>
          <a:p>
            <a:pPr>
              <a:spcBef>
                <a:spcPct val="25000"/>
              </a:spcBef>
            </a:pPr>
            <a:r>
              <a:rPr lang="en-GB" sz="2000"/>
              <a:t>Concerns: power handling, LLRF control coarseness</a:t>
            </a:r>
          </a:p>
        </p:txBody>
      </p:sp>
      <p:pic>
        <p:nvPicPr>
          <p:cNvPr id="11268" name="Picture 2" descr="klystron cluster graph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"/>
          <a:stretch>
            <a:fillRect/>
          </a:stretch>
        </p:blipFill>
        <p:spPr bwMode="auto">
          <a:xfrm>
            <a:off x="0" y="1008063"/>
            <a:ext cx="6477000" cy="581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4953000"/>
            <a:ext cx="2001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Same as baseline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352800" y="4800600"/>
            <a:ext cx="91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~10 MW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 rot="5400000">
            <a:off x="3200400" y="4876800"/>
            <a:ext cx="228600" cy="76200"/>
          </a:xfrm>
          <a:prstGeom prst="notchedRightArrow">
            <a:avLst>
              <a:gd name="adj1" fmla="val 50000"/>
              <a:gd name="adj2" fmla="val 7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98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First Pass at New Tunnel Layout</a:t>
            </a:r>
            <a:endParaRPr lang="en-US" sz="4800">
              <a:solidFill>
                <a:srgbClr val="0000FF"/>
              </a:solidFill>
            </a:endParaRPr>
          </a:p>
        </p:txBody>
      </p:sp>
      <p:pic>
        <p:nvPicPr>
          <p:cNvPr id="12291" name="Picture 1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867525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2" name="Text Box 1028"/>
          <p:cNvSpPr txBox="1">
            <a:spLocks noChangeArrowheads="1"/>
          </p:cNvSpPr>
          <p:nvPr/>
        </p:nvSpPr>
        <p:spPr bwMode="auto">
          <a:xfrm>
            <a:off x="1733550" y="2209800"/>
            <a:ext cx="1695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RF Waveguide</a:t>
            </a:r>
          </a:p>
        </p:txBody>
      </p:sp>
      <p:sp>
        <p:nvSpPr>
          <p:cNvPr id="12293" name="Oval 1029"/>
          <p:cNvSpPr>
            <a:spLocks noChangeArrowheads="1"/>
          </p:cNvSpPr>
          <p:nvPr/>
        </p:nvSpPr>
        <p:spPr bwMode="auto">
          <a:xfrm>
            <a:off x="4152900" y="2794000"/>
            <a:ext cx="304800" cy="304800"/>
          </a:xfrm>
          <a:prstGeom prst="ellipse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Loads: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243341"/>
              </p:ext>
            </p:extLst>
          </p:nvPr>
        </p:nvGraphicFramePr>
        <p:xfrm>
          <a:off x="352425" y="1295400"/>
          <a:ext cx="5868835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Worksheet" r:id="rId3" imgW="3581306" imgH="3162272" progId="Excel.Sheet.8">
                  <p:embed/>
                </p:oleObj>
              </mc:Choice>
              <mc:Fallback>
                <p:oleObj name="Worksheet" r:id="rId3" imgW="3581306" imgH="3162272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2425" y="1295400"/>
                        <a:ext cx="5868835" cy="518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>
          <a:xfrm>
            <a:off x="0" y="4876800"/>
            <a:ext cx="6781800" cy="53340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162800" y="4724400"/>
            <a:ext cx="1524000" cy="914400"/>
          </a:xfrm>
          <a:prstGeom prst="rightArrow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5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 February, 2012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smtClean="0"/>
              <a:t>Marc Ross, Fermilab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53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Superconducting resonators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179342" y="993216"/>
            <a:ext cx="7121198" cy="4800600"/>
          </a:xfrm>
        </p:spPr>
        <p:txBody>
          <a:bodyPr/>
          <a:lstStyle/>
          <a:p>
            <a:r>
              <a:rPr lang="en-US" dirty="0" smtClean="0"/>
              <a:t>Typical resonator intrinsic Q</a:t>
            </a:r>
          </a:p>
          <a:p>
            <a:r>
              <a:rPr lang="en-US" dirty="0" smtClean="0"/>
              <a:t>Loaded Q – from coupler</a:t>
            </a:r>
          </a:p>
          <a:p>
            <a:r>
              <a:rPr lang="en-US" dirty="0" smtClean="0"/>
              <a:t>losses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1452" y="1540775"/>
            <a:ext cx="14173200" cy="4981575"/>
            <a:chOff x="158750" y="752475"/>
            <a:chExt cx="14173200" cy="4981575"/>
          </a:xfrm>
        </p:grpSpPr>
        <p:sp>
          <p:nvSpPr>
            <p:cNvPr id="9" name="Arc 13"/>
            <p:cNvSpPr>
              <a:spLocks/>
            </p:cNvSpPr>
            <p:nvPr/>
          </p:nvSpPr>
          <p:spPr bwMode="auto">
            <a:xfrm rot="376694" flipH="1">
              <a:off x="1098550" y="3624263"/>
              <a:ext cx="7713663" cy="2109787"/>
            </a:xfrm>
            <a:custGeom>
              <a:avLst/>
              <a:gdLst>
                <a:gd name="T0" fmla="*/ 2147483647 w 21600"/>
                <a:gd name="T1" fmla="*/ 0 h 11738"/>
                <a:gd name="T2" fmla="*/ 2147483647 w 21600"/>
                <a:gd name="T3" fmla="*/ 2147483647 h 11738"/>
                <a:gd name="T4" fmla="*/ 0 w 21600"/>
                <a:gd name="T5" fmla="*/ 2147483647 h 11738"/>
                <a:gd name="T6" fmla="*/ 0 60000 65536"/>
                <a:gd name="T7" fmla="*/ 0 60000 65536"/>
                <a:gd name="T8" fmla="*/ 0 60000 65536"/>
                <a:gd name="T9" fmla="*/ 0 w 21600"/>
                <a:gd name="T10" fmla="*/ 0 h 11738"/>
                <a:gd name="T11" fmla="*/ 21600 w 21600"/>
                <a:gd name="T12" fmla="*/ 11738 h 1173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1738" fill="none" extrusionOk="0">
                  <a:moveTo>
                    <a:pt x="18132" y="-1"/>
                  </a:moveTo>
                  <a:cubicBezTo>
                    <a:pt x="20395" y="3496"/>
                    <a:pt x="21600" y="7572"/>
                    <a:pt x="21600" y="11738"/>
                  </a:cubicBezTo>
                </a:path>
                <a:path w="21600" h="11738" stroke="0" extrusionOk="0">
                  <a:moveTo>
                    <a:pt x="18132" y="-1"/>
                  </a:moveTo>
                  <a:cubicBezTo>
                    <a:pt x="20395" y="3496"/>
                    <a:pt x="21600" y="7572"/>
                    <a:pt x="21600" y="11738"/>
                  </a:cubicBezTo>
                  <a:lnTo>
                    <a:pt x="0" y="11738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fontAlgn="base" hangingPunct="1"/>
              <a:endParaRPr kumimoji="1" lang="en-US" sz="1800" b="0" smtClean="0">
                <a:solidFill>
                  <a:srgbClr val="000000"/>
                </a:solidFill>
                <a:ea typeface="ＭＳ Ｐゴシック" pitchFamily="50" charset="-128"/>
                <a:cs typeface="+mn-cs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58750" y="752475"/>
              <a:ext cx="14173200" cy="4979988"/>
              <a:chOff x="158750" y="752475"/>
              <a:chExt cx="14173200" cy="4979988"/>
            </a:xfrm>
          </p:grpSpPr>
          <p:sp>
            <p:nvSpPr>
              <p:cNvPr id="11" name="Arc 16"/>
              <p:cNvSpPr>
                <a:spLocks/>
              </p:cNvSpPr>
              <p:nvPr/>
            </p:nvSpPr>
            <p:spPr bwMode="auto">
              <a:xfrm rot="-756073" flipH="1" flipV="1">
                <a:off x="5022850" y="2108200"/>
                <a:ext cx="9309100" cy="2506663"/>
              </a:xfrm>
              <a:custGeom>
                <a:avLst/>
                <a:gdLst>
                  <a:gd name="T0" fmla="*/ 2147483647 w 21556"/>
                  <a:gd name="T1" fmla="*/ 0 h 15588"/>
                  <a:gd name="T2" fmla="*/ 2147483647 w 21556"/>
                  <a:gd name="T3" fmla="*/ 2147483647 h 15588"/>
                  <a:gd name="T4" fmla="*/ 0 w 21556"/>
                  <a:gd name="T5" fmla="*/ 2147483647 h 15588"/>
                  <a:gd name="T6" fmla="*/ 0 60000 65536"/>
                  <a:gd name="T7" fmla="*/ 0 60000 65536"/>
                  <a:gd name="T8" fmla="*/ 0 60000 65536"/>
                  <a:gd name="T9" fmla="*/ 0 w 21556"/>
                  <a:gd name="T10" fmla="*/ 0 h 15588"/>
                  <a:gd name="T11" fmla="*/ 21556 w 21556"/>
                  <a:gd name="T12" fmla="*/ 15588 h 155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56" h="15588" fill="none" extrusionOk="0">
                    <a:moveTo>
                      <a:pt x="14952" y="-1"/>
                    </a:moveTo>
                    <a:cubicBezTo>
                      <a:pt x="18853" y="3742"/>
                      <a:pt x="21210" y="8811"/>
                      <a:pt x="21555" y="14207"/>
                    </a:cubicBezTo>
                  </a:path>
                  <a:path w="21556" h="15588" stroke="0" extrusionOk="0">
                    <a:moveTo>
                      <a:pt x="14952" y="-1"/>
                    </a:moveTo>
                    <a:cubicBezTo>
                      <a:pt x="18853" y="3742"/>
                      <a:pt x="21210" y="8811"/>
                      <a:pt x="21555" y="14207"/>
                    </a:cubicBezTo>
                    <a:lnTo>
                      <a:pt x="0" y="15588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eaLnBrk="1" fontAlgn="base" hangingPunct="1"/>
                <a:endParaRPr kumimoji="1" lang="en-US" sz="1800" b="0" smtClean="0">
                  <a:solidFill>
                    <a:srgbClr val="000000"/>
                  </a:solidFill>
                  <a:ea typeface="ＭＳ Ｐゴシック" pitchFamily="50" charset="-128"/>
                  <a:cs typeface="+mn-cs"/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158750" y="752475"/>
                <a:ext cx="8726488" cy="4979988"/>
                <a:chOff x="158750" y="752475"/>
                <a:chExt cx="8726488" cy="4979988"/>
              </a:xfrm>
            </p:grpSpPr>
            <p:sp>
              <p:nvSpPr>
                <p:cNvPr id="14" name="Arc 12"/>
                <p:cNvSpPr>
                  <a:spLocks/>
                </p:cNvSpPr>
                <p:nvPr/>
              </p:nvSpPr>
              <p:spPr bwMode="auto">
                <a:xfrm rot="376694" flipH="1">
                  <a:off x="1171575" y="2014538"/>
                  <a:ext cx="7713663" cy="3717925"/>
                </a:xfrm>
                <a:custGeom>
                  <a:avLst/>
                  <a:gdLst>
                    <a:gd name="T0" fmla="*/ 2147483647 w 21600"/>
                    <a:gd name="T1" fmla="*/ 0 h 20658"/>
                    <a:gd name="T2" fmla="*/ 2147483647 w 21600"/>
                    <a:gd name="T3" fmla="*/ 2147483647 h 20658"/>
                    <a:gd name="T4" fmla="*/ 0 w 21600"/>
                    <a:gd name="T5" fmla="*/ 2147483647 h 20658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0658"/>
                    <a:gd name="T11" fmla="*/ 21600 w 21600"/>
                    <a:gd name="T12" fmla="*/ 20658 h 2065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0658" fill="none" extrusionOk="0">
                      <a:moveTo>
                        <a:pt x="6309" y="0"/>
                      </a:moveTo>
                      <a:cubicBezTo>
                        <a:pt x="15394" y="2775"/>
                        <a:pt x="21600" y="11159"/>
                        <a:pt x="21600" y="20658"/>
                      </a:cubicBezTo>
                    </a:path>
                    <a:path w="21600" h="20658" stroke="0" extrusionOk="0">
                      <a:moveTo>
                        <a:pt x="6309" y="0"/>
                      </a:moveTo>
                      <a:cubicBezTo>
                        <a:pt x="15394" y="2775"/>
                        <a:pt x="21600" y="11159"/>
                        <a:pt x="21600" y="20658"/>
                      </a:cubicBezTo>
                      <a:lnTo>
                        <a:pt x="0" y="20658"/>
                      </a:lnTo>
                      <a:close/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1" fontAlgn="base" hangingPunct="1"/>
                  <a:endParaRPr kumimoji="1" lang="en-US" sz="1800" b="0" smtClean="0">
                    <a:solidFill>
                      <a:srgbClr val="000000"/>
                    </a:solidFill>
                    <a:ea typeface="ＭＳ Ｐゴシック" pitchFamily="50" charset="-128"/>
                    <a:cs typeface="+mn-cs"/>
                  </a:endParaRPr>
                </a:p>
              </p:txBody>
            </p:sp>
            <p:sp>
              <p:nvSpPr>
                <p:cNvPr id="15" name="Arc 14"/>
                <p:cNvSpPr>
                  <a:spLocks/>
                </p:cNvSpPr>
                <p:nvPr/>
              </p:nvSpPr>
              <p:spPr bwMode="auto">
                <a:xfrm rot="-376694" flipH="1" flipV="1">
                  <a:off x="2355850" y="752475"/>
                  <a:ext cx="6465888" cy="3887788"/>
                </a:xfrm>
                <a:custGeom>
                  <a:avLst/>
                  <a:gdLst>
                    <a:gd name="T0" fmla="*/ 2147483647 w 17793"/>
                    <a:gd name="T1" fmla="*/ 0 h 21099"/>
                    <a:gd name="T2" fmla="*/ 2147483647 w 17793"/>
                    <a:gd name="T3" fmla="*/ 2147483647 h 21099"/>
                    <a:gd name="T4" fmla="*/ 0 w 17793"/>
                    <a:gd name="T5" fmla="*/ 2147483647 h 21099"/>
                    <a:gd name="T6" fmla="*/ 0 60000 65536"/>
                    <a:gd name="T7" fmla="*/ 0 60000 65536"/>
                    <a:gd name="T8" fmla="*/ 0 60000 65536"/>
                    <a:gd name="T9" fmla="*/ 0 w 17793"/>
                    <a:gd name="T10" fmla="*/ 0 h 21099"/>
                    <a:gd name="T11" fmla="*/ 17793 w 17793"/>
                    <a:gd name="T12" fmla="*/ 21099 h 2109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7793" h="21099" fill="none" extrusionOk="0">
                      <a:moveTo>
                        <a:pt x="4626" y="0"/>
                      </a:moveTo>
                      <a:cubicBezTo>
                        <a:pt x="9979" y="1174"/>
                        <a:pt x="14686" y="4338"/>
                        <a:pt x="17793" y="8852"/>
                      </a:cubicBezTo>
                    </a:path>
                    <a:path w="17793" h="21099" stroke="0" extrusionOk="0">
                      <a:moveTo>
                        <a:pt x="4626" y="0"/>
                      </a:moveTo>
                      <a:cubicBezTo>
                        <a:pt x="9979" y="1174"/>
                        <a:pt x="14686" y="4338"/>
                        <a:pt x="17793" y="8852"/>
                      </a:cubicBezTo>
                      <a:lnTo>
                        <a:pt x="0" y="21099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295DEF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eaLnBrk="1" fontAlgn="base" hangingPunct="1"/>
                  <a:endParaRPr kumimoji="1" lang="en-US" sz="1800" b="0" smtClean="0">
                    <a:solidFill>
                      <a:srgbClr val="000000"/>
                    </a:solidFill>
                    <a:ea typeface="ＭＳ Ｐゴシック" pitchFamily="50" charset="-128"/>
                    <a:cs typeface="+mn-cs"/>
                  </a:endParaRPr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>
                  <a:off x="158750" y="1052513"/>
                  <a:ext cx="8661400" cy="4652962"/>
                  <a:chOff x="158750" y="1052513"/>
                  <a:chExt cx="8661400" cy="4652962"/>
                </a:xfrm>
              </p:grpSpPr>
              <p:cxnSp>
                <p:nvCxnSpPr>
                  <p:cNvPr id="17" name="直線矢印コネクタ 5"/>
                  <p:cNvCxnSpPr/>
                  <p:nvPr/>
                </p:nvCxnSpPr>
                <p:spPr>
                  <a:xfrm>
                    <a:off x="468313" y="5300663"/>
                    <a:ext cx="8351837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直線矢印コネクタ 8"/>
                  <p:cNvCxnSpPr/>
                  <p:nvPr/>
                </p:nvCxnSpPr>
                <p:spPr>
                  <a:xfrm flipV="1">
                    <a:off x="468313" y="1052513"/>
                    <a:ext cx="0" cy="424815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線コネクタ 11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971550" y="2636838"/>
                    <a:ext cx="0" cy="2663825"/>
                  </a:xfrm>
                  <a:prstGeom prst="line">
                    <a:avLst/>
                  </a:prstGeom>
                  <a:noFill/>
                  <a:ln w="28575" algn="ctr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0" name="直線コネクタ 1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971550" y="2636838"/>
                    <a:ext cx="4032250" cy="0"/>
                  </a:xfrm>
                  <a:prstGeom prst="line">
                    <a:avLst/>
                  </a:prstGeom>
                  <a:noFill/>
                  <a:ln w="28575" algn="ctr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1" name="直線コネクタ 1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4932363" y="2636838"/>
                    <a:ext cx="0" cy="2663825"/>
                  </a:xfrm>
                  <a:prstGeom prst="line">
                    <a:avLst/>
                  </a:prstGeom>
                  <a:noFill/>
                  <a:ln w="28575" algn="ctr">
                    <a:solidFill>
                      <a:srgbClr val="FF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22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2484438" y="3357563"/>
                    <a:ext cx="2447925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fontAlgn="base" hangingPunct="1"/>
                    <a:endParaRPr kumimoji="1" lang="en-US" sz="1800" b="0" smtClean="0">
                      <a:solidFill>
                        <a:srgbClr val="000000"/>
                      </a:solidFill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2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4932363" y="3357563"/>
                    <a:ext cx="302418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fontAlgn="base" hangingPunct="1"/>
                    <a:endParaRPr kumimoji="1" lang="en-US" sz="1800" b="0" smtClean="0">
                      <a:solidFill>
                        <a:srgbClr val="000000"/>
                      </a:solidFill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24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43750" y="2852738"/>
                    <a:ext cx="1100138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000000"/>
                        </a:solidFill>
                        <a:cs typeface="+mn-cs"/>
                      </a:rPr>
                      <a:t>V</a:t>
                    </a:r>
                    <a:r>
                      <a:rPr lang="en-US" altLang="ja-JP" sz="2400" b="0" i="1" baseline="-25000" smtClean="0">
                        <a:solidFill>
                          <a:srgbClr val="000000"/>
                        </a:solidFill>
                        <a:cs typeface="+mn-cs"/>
                      </a:rPr>
                      <a:t>CW</a:t>
                    </a:r>
                  </a:p>
                </p:txBody>
              </p:sp>
              <p:sp>
                <p:nvSpPr>
                  <p:cNvPr id="25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24613" y="1628775"/>
                    <a:ext cx="1027112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000000"/>
                        </a:solidFill>
                        <a:cs typeface="+mn-cs"/>
                      </a:rPr>
                      <a:t>V</a:t>
                    </a:r>
                    <a:r>
                      <a:rPr lang="en-US" altLang="ja-JP" sz="2400" b="0" i="1" baseline="-25000" smtClean="0">
                        <a:solidFill>
                          <a:srgbClr val="000000"/>
                        </a:solidFill>
                        <a:cs typeface="+mn-cs"/>
                      </a:rPr>
                      <a:t>g</a:t>
                    </a:r>
                  </a:p>
                </p:txBody>
              </p:sp>
              <p:sp>
                <p:nvSpPr>
                  <p:cNvPr id="26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04025" y="4005263"/>
                    <a:ext cx="668338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295DEF"/>
                        </a:solidFill>
                        <a:cs typeface="+mn-cs"/>
                      </a:rPr>
                      <a:t>V</a:t>
                    </a:r>
                    <a:r>
                      <a:rPr lang="en-US" altLang="ja-JP" sz="2400" b="0" i="1" baseline="-25000" smtClean="0">
                        <a:solidFill>
                          <a:srgbClr val="295DEF"/>
                        </a:solidFill>
                        <a:cs typeface="+mn-cs"/>
                      </a:rPr>
                      <a:t>b</a:t>
                    </a:r>
                  </a:p>
                </p:txBody>
              </p:sp>
              <p:sp>
                <p:nvSpPr>
                  <p:cNvPr id="27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4300" y="2079625"/>
                    <a:ext cx="500063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000000"/>
                        </a:solidFill>
                        <a:cs typeface="+mn-cs"/>
                      </a:rPr>
                      <a:t>P</a:t>
                    </a:r>
                    <a:r>
                      <a:rPr lang="en-US" altLang="ja-JP" sz="2400" b="0" i="1" baseline="-25000" smtClean="0">
                        <a:solidFill>
                          <a:srgbClr val="000000"/>
                        </a:solidFill>
                        <a:cs typeface="+mn-cs"/>
                      </a:rPr>
                      <a:t>g</a:t>
                    </a:r>
                  </a:p>
                </p:txBody>
              </p:sp>
              <p:sp>
                <p:nvSpPr>
                  <p:cNvPr id="28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484438" y="3429000"/>
                    <a:ext cx="0" cy="187166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fontAlgn="base" hangingPunct="1"/>
                    <a:endParaRPr kumimoji="1" lang="en-US" sz="1800" b="0" smtClean="0">
                      <a:solidFill>
                        <a:srgbClr val="000000"/>
                      </a:solidFill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29" name="Text 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47900" y="5248275"/>
                    <a:ext cx="482600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000000"/>
                        </a:solidFill>
                        <a:cs typeface="+mn-cs"/>
                      </a:rPr>
                      <a:t>T</a:t>
                    </a:r>
                    <a:r>
                      <a:rPr lang="en-US" altLang="ja-JP" sz="2400" b="0" i="1" baseline="-25000" smtClean="0">
                        <a:solidFill>
                          <a:srgbClr val="000000"/>
                        </a:solidFill>
                        <a:cs typeface="+mn-cs"/>
                      </a:rPr>
                      <a:t>e</a:t>
                    </a:r>
                  </a:p>
                </p:txBody>
              </p:sp>
              <p:sp>
                <p:nvSpPr>
                  <p:cNvPr id="30" name="Text Box 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3575" y="1071563"/>
                    <a:ext cx="533400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000000"/>
                        </a:solidFill>
                        <a:cs typeface="+mn-cs"/>
                      </a:rPr>
                      <a:t>V</a:t>
                    </a:r>
                    <a:r>
                      <a:rPr lang="en-US" altLang="ja-JP" sz="2400" b="0" i="1" baseline="-25000" smtClean="0">
                        <a:solidFill>
                          <a:srgbClr val="000000"/>
                        </a:solidFill>
                        <a:cs typeface="+mn-cs"/>
                      </a:rPr>
                      <a:t>C</a:t>
                    </a:r>
                  </a:p>
                </p:txBody>
              </p:sp>
              <p:sp>
                <p:nvSpPr>
                  <p:cNvPr id="31" name="Text Box 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8750" y="5248275"/>
                    <a:ext cx="452438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smtClean="0">
                        <a:solidFill>
                          <a:srgbClr val="000000"/>
                        </a:solidFill>
                        <a:cs typeface="+mn-cs"/>
                      </a:rPr>
                      <a:t>0</a:t>
                    </a:r>
                  </a:p>
                </p:txBody>
              </p:sp>
              <p:sp>
                <p:nvSpPr>
                  <p:cNvPr id="32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484438" y="4797425"/>
                    <a:ext cx="2447925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1" fontAlgn="base" hangingPunct="1"/>
                    <a:endParaRPr kumimoji="1" lang="en-US" sz="1800" b="0" smtClean="0">
                      <a:solidFill>
                        <a:srgbClr val="000000"/>
                      </a:solidFill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3" name="Text Box 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27400" y="4311650"/>
                    <a:ext cx="482600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fontAlgn="base" hangingPunct="1"/>
                    <a:r>
                      <a:rPr lang="en-US" altLang="ja-JP" sz="2400" b="0" i="1" smtClean="0">
                        <a:solidFill>
                          <a:srgbClr val="000000"/>
                        </a:solidFill>
                        <a:cs typeface="+mn-cs"/>
                      </a:rPr>
                      <a:t>T</a:t>
                    </a:r>
                    <a:r>
                      <a:rPr lang="en-US" altLang="ja-JP" sz="2400" b="0" i="1" baseline="-25000" smtClean="0">
                        <a:solidFill>
                          <a:srgbClr val="000000"/>
                        </a:solidFill>
                        <a:cs typeface="+mn-cs"/>
                      </a:rPr>
                      <a:t>b</a:t>
                    </a:r>
                  </a:p>
                </p:txBody>
              </p:sp>
              <p:sp>
                <p:nvSpPr>
                  <p:cNvPr id="3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6443663" y="2276475"/>
                    <a:ext cx="0" cy="208915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 type="triangle" w="med" len="med"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fontAlgn="base" hangingPunct="1"/>
                    <a:endParaRPr kumimoji="1" lang="en-US" sz="1800" b="0" smtClean="0">
                      <a:solidFill>
                        <a:srgbClr val="000000"/>
                      </a:solidFill>
                      <a:ea typeface="ＭＳ Ｐゴシック" pitchFamily="50" charset="-128"/>
                      <a:cs typeface="+mn-cs"/>
                    </a:endParaRPr>
                  </a:p>
                </p:txBody>
              </p:sp>
              <p:sp>
                <p:nvSpPr>
                  <p:cNvPr id="35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795963" y="2565400"/>
                    <a:ext cx="1135062" cy="4572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eaLnBrk="1" fontAlgn="base" hangingPunct="1"/>
                    <a:r>
                      <a:rPr kumimoji="1" lang="en-US" altLang="ja-JP" sz="2400" b="0" smtClean="0">
                        <a:solidFill>
                          <a:srgbClr val="000000"/>
                        </a:solidFill>
                        <a:ea typeface="ＭＳ Ｐゴシック" pitchFamily="50" charset="-128"/>
                        <a:cs typeface="+mn-cs"/>
                      </a:rPr>
                      <a:t>Cancel</a:t>
                    </a:r>
                  </a:p>
                </p:txBody>
              </p:sp>
            </p:grpSp>
          </p:grpSp>
        </p:grpSp>
      </p:grpSp>
      <p:sp>
        <p:nvSpPr>
          <p:cNvPr id="39" name="TextBox 38"/>
          <p:cNvSpPr txBox="1"/>
          <p:nvPr/>
        </p:nvSpPr>
        <p:spPr>
          <a:xfrm>
            <a:off x="6178944" y="1824579"/>
            <a:ext cx="259390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Equilibrium ‘matched’ condition ideal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762000" y="3276600"/>
            <a:ext cx="1679902" cy="302418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438399" y="3276600"/>
            <a:ext cx="2446665" cy="302418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68041"/>
            <a:ext cx="8708784" cy="3721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49883"/>
            <a:ext cx="8229600" cy="858837"/>
          </a:xfrm>
        </p:spPr>
        <p:txBody>
          <a:bodyPr/>
          <a:lstStyle/>
          <a:p>
            <a:r>
              <a:rPr lang="en-US" dirty="0" smtClean="0">
                <a:solidFill>
                  <a:srgbClr val="CC00CC"/>
                </a:solidFill>
              </a:rPr>
              <a:t>Old RDR Power Distribution System</a:t>
            </a:r>
          </a:p>
        </p:txBody>
      </p:sp>
    </p:spTree>
    <p:extLst>
      <p:ext uri="{BB962C8B-B14F-4D97-AF65-F5344CB8AC3E}">
        <p14:creationId xmlns:p14="http://schemas.microsoft.com/office/powerpoint/2010/main" val="90105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26" descr="FN0341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" t="9338" b="25291"/>
          <a:stretch>
            <a:fillRect/>
          </a:stretch>
        </p:blipFill>
        <p:spPr bwMode="auto">
          <a:xfrm>
            <a:off x="0" y="4024313"/>
            <a:ext cx="5181600" cy="2833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07"/>
          <a:stretch>
            <a:fillRect/>
          </a:stretch>
        </p:blipFill>
        <p:spPr bwMode="auto">
          <a:xfrm>
            <a:off x="2590800" y="1676400"/>
            <a:ext cx="6019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4" name="Text Box 1028"/>
          <p:cNvSpPr txBox="1">
            <a:spLocks noChangeArrowheads="1"/>
          </p:cNvSpPr>
          <p:nvPr/>
        </p:nvSpPr>
        <p:spPr bwMode="auto">
          <a:xfrm>
            <a:off x="228600" y="1371600"/>
            <a:ext cx="6096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Two 4-5 m diameter tunnels spaced by ~7 m.</a:t>
            </a:r>
          </a:p>
        </p:txBody>
      </p:sp>
      <p:sp>
        <p:nvSpPr>
          <p:cNvPr id="10245" name="Rectangle 1029"/>
          <p:cNvSpPr>
            <a:spLocks noChangeArrowheads="1"/>
          </p:cNvSpPr>
          <p:nvPr/>
        </p:nvSpPr>
        <p:spPr bwMode="auto">
          <a:xfrm>
            <a:off x="381000" y="228600"/>
            <a:ext cx="822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accent2"/>
                </a:solidFill>
              </a:rPr>
              <a:t>Baseline Tunnel Layout</a:t>
            </a:r>
          </a:p>
        </p:txBody>
      </p:sp>
      <p:sp>
        <p:nvSpPr>
          <p:cNvPr id="10246" name="Text Box 1030"/>
          <p:cNvSpPr txBox="1">
            <a:spLocks noChangeArrowheads="1"/>
          </p:cNvSpPr>
          <p:nvPr/>
        </p:nvSpPr>
        <p:spPr bwMode="auto">
          <a:xfrm>
            <a:off x="228600" y="2819400"/>
            <a:ext cx="2438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</a:rPr>
              <a:t>Accelerator Tunnel</a:t>
            </a:r>
          </a:p>
        </p:txBody>
      </p:sp>
      <p:sp>
        <p:nvSpPr>
          <p:cNvPr id="10247" name="Text Box 1031"/>
          <p:cNvSpPr txBox="1">
            <a:spLocks noChangeArrowheads="1"/>
          </p:cNvSpPr>
          <p:nvPr/>
        </p:nvSpPr>
        <p:spPr bwMode="auto">
          <a:xfrm>
            <a:off x="6629400" y="4800600"/>
            <a:ext cx="2209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</a:rPr>
              <a:t>Service Tunnel</a:t>
            </a:r>
          </a:p>
        </p:txBody>
      </p:sp>
      <p:sp>
        <p:nvSpPr>
          <p:cNvPr id="10248" name="Text Box 1032"/>
          <p:cNvSpPr txBox="1">
            <a:spLocks noChangeArrowheads="1"/>
          </p:cNvSpPr>
          <p:nvPr/>
        </p:nvSpPr>
        <p:spPr bwMode="auto">
          <a:xfrm>
            <a:off x="228600" y="3200400"/>
            <a:ext cx="1828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Waveguides Cryomodules</a:t>
            </a:r>
          </a:p>
        </p:txBody>
      </p:sp>
      <p:sp>
        <p:nvSpPr>
          <p:cNvPr id="10249" name="Text Box 1033"/>
          <p:cNvSpPr txBox="1">
            <a:spLocks noChangeArrowheads="1"/>
          </p:cNvSpPr>
          <p:nvPr/>
        </p:nvSpPr>
        <p:spPr bwMode="auto">
          <a:xfrm>
            <a:off x="6629400" y="5214938"/>
            <a:ext cx="1828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Modulators Klystrons  Electrical Dist Cooling System</a:t>
            </a:r>
          </a:p>
        </p:txBody>
      </p:sp>
      <p:sp>
        <p:nvSpPr>
          <p:cNvPr id="10250" name="Text Box 1034"/>
          <p:cNvSpPr txBox="1">
            <a:spLocks noChangeArrowheads="1"/>
          </p:cNvSpPr>
          <p:nvPr/>
        </p:nvSpPr>
        <p:spPr bwMode="auto">
          <a:xfrm>
            <a:off x="4572000" y="4038600"/>
            <a:ext cx="1752600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>
                <a:solidFill>
                  <a:srgbClr val="0000FF"/>
                </a:solidFill>
              </a:rPr>
              <a:t>Penetrations</a:t>
            </a: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0000FF"/>
                </a:solidFill>
              </a:rPr>
              <a:t>(every ~12 m)</a:t>
            </a:r>
          </a:p>
        </p:txBody>
      </p:sp>
      <p:sp>
        <p:nvSpPr>
          <p:cNvPr id="10251" name="Line 1035"/>
          <p:cNvSpPr>
            <a:spLocks noChangeShapeType="1"/>
          </p:cNvSpPr>
          <p:nvPr/>
        </p:nvSpPr>
        <p:spPr bwMode="auto">
          <a:xfrm flipH="1">
            <a:off x="3671888" y="4295775"/>
            <a:ext cx="914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2" name="Line 1036"/>
          <p:cNvSpPr>
            <a:spLocks noChangeShapeType="1"/>
          </p:cNvSpPr>
          <p:nvPr/>
        </p:nvSpPr>
        <p:spPr bwMode="auto">
          <a:xfrm flipV="1">
            <a:off x="5181600" y="2667000"/>
            <a:ext cx="228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7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6096"/>
            <a:ext cx="9119616" cy="684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5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1" b="58260"/>
          <a:stretch/>
        </p:blipFill>
        <p:spPr>
          <a:xfrm>
            <a:off x="0" y="2069430"/>
            <a:ext cx="9125011" cy="43313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Klystron Modulator: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457200" y="1112837"/>
            <a:ext cx="8229600" cy="4830763"/>
          </a:xfrm>
        </p:spPr>
        <p:txBody>
          <a:bodyPr/>
          <a:lstStyle/>
          <a:p>
            <a:r>
              <a:rPr lang="en-US" dirty="0" smtClean="0"/>
              <a:t>150</a:t>
            </a:r>
            <a:r>
              <a:rPr lang="en-US" baseline="0" dirty="0" smtClean="0"/>
              <a:t> KW (10/.6=17 MW peak) (XFEL 410KW)</a:t>
            </a:r>
          </a:p>
          <a:p>
            <a:r>
              <a:rPr lang="en-US" dirty="0" smtClean="0"/>
              <a:t>Few % losses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07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5127</TotalTime>
  <Words>399</Words>
  <Application>Microsoft Office PowerPoint</Application>
  <PresentationFormat>On-screen Show (4:3)</PresentationFormat>
  <Paragraphs>106</Paragraphs>
  <Slides>21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Worksheet</vt:lpstr>
      <vt:lpstr>Microsoft Excel Worksheet</vt:lpstr>
      <vt:lpstr>ILC Utilities – Electrical / Mechanical</vt:lpstr>
      <vt:lpstr>Power Loads:</vt:lpstr>
      <vt:lpstr>Heat Loads:</vt:lpstr>
      <vt:lpstr>PowerPoint Presentation</vt:lpstr>
      <vt:lpstr>Superconducting resonators</vt:lpstr>
      <vt:lpstr>Old RDR Power Distribution System</vt:lpstr>
      <vt:lpstr>PowerPoint Presentation</vt:lpstr>
      <vt:lpstr>PowerPoint Presentation</vt:lpstr>
      <vt:lpstr>Klystron Modulator:</vt:lpstr>
      <vt:lpstr>PowerPoint Presentation</vt:lpstr>
      <vt:lpstr>Installing an 8-cavity cryomodule:</vt:lpstr>
      <vt:lpstr>SC Linac power feed</vt:lpstr>
      <vt:lpstr>PowerPoint Presentation</vt:lpstr>
      <vt:lpstr>PowerPoint Presentation</vt:lpstr>
      <vt:lpstr>Top 3 load types:</vt:lpstr>
      <vt:lpstr>Stacking of Loads / High Delta T</vt:lpstr>
      <vt:lpstr>Stacking of Loads / High Delta T</vt:lpstr>
      <vt:lpstr>Stacking of Loads / High Delta T</vt:lpstr>
      <vt:lpstr>PowerPoint Presentation</vt:lpstr>
      <vt:lpstr>Klystron Cluster Concept</vt:lpstr>
      <vt:lpstr>First Pass at New Tunnel Layout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Utilities – Electrical / Mechanical</dc:title>
  <dc:creator>Marc Ross x6772,8907 14602N</dc:creator>
  <cp:lastModifiedBy>Marc Ross x6772,8907 14602N</cp:lastModifiedBy>
  <cp:revision>27</cp:revision>
  <dcterms:created xsi:type="dcterms:W3CDTF">2012-03-10T01:38:09Z</dcterms:created>
  <dcterms:modified xsi:type="dcterms:W3CDTF">2012-03-13T15:06:36Z</dcterms:modified>
</cp:coreProperties>
</file>