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Microsoft___1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Microsoft___2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92" r:id="rId5"/>
    <p:sldId id="286" r:id="rId6"/>
    <p:sldId id="277" r:id="rId7"/>
    <p:sldId id="278" r:id="rId8"/>
    <p:sldId id="294" r:id="rId9"/>
    <p:sldId id="261" r:id="rId10"/>
    <p:sldId id="262" r:id="rId11"/>
    <p:sldId id="263" r:id="rId12"/>
    <p:sldId id="267" r:id="rId13"/>
    <p:sldId id="272" r:id="rId14"/>
    <p:sldId id="285" r:id="rId15"/>
    <p:sldId id="268" r:id="rId16"/>
    <p:sldId id="269" r:id="rId17"/>
    <p:sldId id="270" r:id="rId18"/>
    <p:sldId id="271" r:id="rId19"/>
    <p:sldId id="274" r:id="rId20"/>
    <p:sldId id="287" r:id="rId21"/>
    <p:sldId id="288" r:id="rId22"/>
    <p:sldId id="290" r:id="rId23"/>
    <p:sldId id="291" r:id="rId24"/>
    <p:sldId id="293" r:id="rId2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間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2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6" Type="http://schemas.openxmlformats.org/officeDocument/2006/relationships/image" Target="../media/image14.emf"/><Relationship Id="rId7" Type="http://schemas.openxmlformats.org/officeDocument/2006/relationships/image" Target="../media/image15.emf"/><Relationship Id="rId8" Type="http://schemas.openxmlformats.org/officeDocument/2006/relationships/image" Target="../media/image16.emf"/><Relationship Id="rId9" Type="http://schemas.openxmlformats.org/officeDocument/2006/relationships/image" Target="../media/image17.emf"/><Relationship Id="rId10" Type="http://schemas.openxmlformats.org/officeDocument/2006/relationships/image" Target="../media/image18.emf"/><Relationship Id="rId1" Type="http://schemas.openxmlformats.org/officeDocument/2006/relationships/image" Target="../media/image9.emf"/><Relationship Id="rId2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Relationship Id="rId2" Type="http://schemas.openxmlformats.org/officeDocument/2006/relationships/image" Target="../media/image20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19.emf"/><Relationship Id="rId1" Type="http://schemas.openxmlformats.org/officeDocument/2006/relationships/image" Target="../media/image22.emf"/><Relationship Id="rId2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5" Type="http://schemas.openxmlformats.org/officeDocument/2006/relationships/image" Target="../media/image27.emf"/><Relationship Id="rId6" Type="http://schemas.openxmlformats.org/officeDocument/2006/relationships/image" Target="../media/image28.emf"/><Relationship Id="rId7" Type="http://schemas.openxmlformats.org/officeDocument/2006/relationships/image" Target="../media/image29.emf"/><Relationship Id="rId8" Type="http://schemas.openxmlformats.org/officeDocument/2006/relationships/image" Target="../media/image30.emf"/><Relationship Id="rId9" Type="http://schemas.openxmlformats.org/officeDocument/2006/relationships/image" Target="../media/image31.emf"/><Relationship Id="rId1" Type="http://schemas.openxmlformats.org/officeDocument/2006/relationships/image" Target="../media/image25.emf"/><Relationship Id="rId2" Type="http://schemas.openxmlformats.org/officeDocument/2006/relationships/image" Target="../media/image2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Relationship Id="rId2" Type="http://schemas.openxmlformats.org/officeDocument/2006/relationships/image" Target="../media/image3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CFB2BB-B18C-0545-8E6A-55E9CA74046C}" type="datetimeFigureOut">
              <a:rPr kumimoji="1" lang="ja-JP" altLang="en-US" smtClean="0"/>
              <a:t>12/03/16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D002A-3AD4-3443-ADA8-493AA80AF9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0448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DD039-0392-9141-B086-76F815A1C78A}" type="datetimeFigureOut">
              <a:rPr kumimoji="1" lang="ja-JP" altLang="en-US" smtClean="0"/>
              <a:t>12/03/16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13564-B029-5346-BB78-2C72E6DA36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30127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E807C6-C531-3A49-A935-B2D5E970B58B}" type="slidenum">
              <a:rPr lang="ja-JP" altLang="en-US" smtClean="0"/>
              <a:pPr>
                <a:defRPr/>
              </a:pPr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3192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3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25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67</a:t>
            </a:r>
            <a:r>
              <a:rPr kumimoji="1" lang="ja-JP" altLang="en-US" smtClean="0"/>
              <a:t>回 日本物理学会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F059-F27C-AD40-B7AE-63EC763CDF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1229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3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25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67</a:t>
            </a:r>
            <a:r>
              <a:rPr kumimoji="1" lang="ja-JP" altLang="en-US" smtClean="0"/>
              <a:t>回 日本物理学会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F059-F27C-AD40-B7AE-63EC763CDF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9577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3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25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67</a:t>
            </a:r>
            <a:r>
              <a:rPr kumimoji="1" lang="ja-JP" altLang="en-US" smtClean="0"/>
              <a:t>回 日本物理学会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F059-F27C-AD40-B7AE-63EC763CDF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683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3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25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67</a:t>
            </a:r>
            <a:r>
              <a:rPr kumimoji="1" lang="ja-JP" altLang="en-US" smtClean="0"/>
              <a:t>回 日本物理学会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F059-F27C-AD40-B7AE-63EC763CDF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6163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3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25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67</a:t>
            </a:r>
            <a:r>
              <a:rPr kumimoji="1" lang="ja-JP" altLang="en-US" smtClean="0"/>
              <a:t>回 日本物理学会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F059-F27C-AD40-B7AE-63EC763CDF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982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3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25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67</a:t>
            </a:r>
            <a:r>
              <a:rPr kumimoji="1" lang="ja-JP" altLang="en-US" smtClean="0"/>
              <a:t>回 日本物理学会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F059-F27C-AD40-B7AE-63EC763CDF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1892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3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25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67</a:t>
            </a:r>
            <a:r>
              <a:rPr kumimoji="1" lang="ja-JP" altLang="en-US" smtClean="0"/>
              <a:t>回 日本物理学会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F059-F27C-AD40-B7AE-63EC763CDF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6960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3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25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67</a:t>
            </a:r>
            <a:r>
              <a:rPr kumimoji="1" lang="ja-JP" altLang="en-US" smtClean="0"/>
              <a:t>回 日本物理学会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F059-F27C-AD40-B7AE-63EC763CDF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7912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3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25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67</a:t>
            </a:r>
            <a:r>
              <a:rPr kumimoji="1" lang="ja-JP" altLang="en-US" smtClean="0"/>
              <a:t>回 日本物理学会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F059-F27C-AD40-B7AE-63EC763CDF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2535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3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25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67</a:t>
            </a:r>
            <a:r>
              <a:rPr kumimoji="1" lang="ja-JP" altLang="en-US" smtClean="0"/>
              <a:t>回 日本物理学会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F059-F27C-AD40-B7AE-63EC763CDF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925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3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25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67</a:t>
            </a:r>
            <a:r>
              <a:rPr kumimoji="1" lang="ja-JP" altLang="en-US" smtClean="0"/>
              <a:t>回 日本物理学会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F059-F27C-AD40-B7AE-63EC763CDF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572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0" y="6356350"/>
            <a:ext cx="9144000" cy="5016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FF"/>
              </a:solidFill>
            </a:endParaRPr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630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365250"/>
            <a:ext cx="8229600" cy="4760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altLang="ja-JP" smtClean="0"/>
              <a:t>2012</a:t>
            </a:r>
            <a:r>
              <a:rPr lang="ja-JP" altLang="en-US" smtClean="0"/>
              <a:t>年</a:t>
            </a:r>
            <a:r>
              <a:rPr lang="en-US" altLang="ja-JP" smtClean="0"/>
              <a:t>3</a:t>
            </a:r>
            <a:r>
              <a:rPr lang="ja-JP" altLang="en-US" smtClean="0"/>
              <a:t>月</a:t>
            </a:r>
            <a:r>
              <a:rPr lang="en-US" altLang="ja-JP" smtClean="0"/>
              <a:t>25</a:t>
            </a:r>
            <a:r>
              <a:rPr lang="ja-JP" altLang="en-US" smtClean="0"/>
              <a:t>日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第</a:t>
            </a:r>
            <a:r>
              <a:rPr lang="en-US" altLang="ja-JP" smtClean="0"/>
              <a:t>67</a:t>
            </a:r>
            <a:r>
              <a:rPr lang="ja-JP" altLang="en-US" smtClean="0"/>
              <a:t>回 日本物理学会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D948F059-F27C-AD40-B7AE-63EC763CDFB3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82219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0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4" Type="http://schemas.openxmlformats.org/officeDocument/2006/relationships/image" Target="../media/image33.gif"/><Relationship Id="rId5" Type="http://schemas.openxmlformats.org/officeDocument/2006/relationships/image" Target="../media/image34.gif"/><Relationship Id="rId6" Type="http://schemas.openxmlformats.org/officeDocument/2006/relationships/oleObject" Target="../embeddings/oleObject26.bin"/><Relationship Id="rId7" Type="http://schemas.openxmlformats.org/officeDocument/2006/relationships/image" Target="../media/image20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gif"/><Relationship Id="rId3" Type="http://schemas.openxmlformats.org/officeDocument/2006/relationships/image" Target="../media/image36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4" Type="http://schemas.openxmlformats.org/officeDocument/2006/relationships/image" Target="../media/image38.emf"/><Relationship Id="rId5" Type="http://schemas.openxmlformats.org/officeDocument/2006/relationships/oleObject" Target="../embeddings/oleObject28.bin"/><Relationship Id="rId6" Type="http://schemas.openxmlformats.org/officeDocument/2006/relationships/image" Target="../media/image39.emf"/><Relationship Id="rId7" Type="http://schemas.openxmlformats.org/officeDocument/2006/relationships/image" Target="../media/image40.png"/><Relationship Id="rId8" Type="http://schemas.openxmlformats.org/officeDocument/2006/relationships/image" Target="../media/image41.png"/><Relationship Id="rId9" Type="http://schemas.openxmlformats.org/officeDocument/2006/relationships/image" Target="../media/image42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gif"/><Relationship Id="rId3" Type="http://schemas.openxmlformats.org/officeDocument/2006/relationships/image" Target="../media/image44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gif"/><Relationship Id="rId3" Type="http://schemas.openxmlformats.org/officeDocument/2006/relationships/image" Target="../media/image46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4" Type="http://schemas.openxmlformats.org/officeDocument/2006/relationships/image" Target="../media/image49.gif"/><Relationship Id="rId5" Type="http://schemas.openxmlformats.org/officeDocument/2006/relationships/oleObject" Target="../embeddings/oleObject29.bin"/><Relationship Id="rId6" Type="http://schemas.openxmlformats.org/officeDocument/2006/relationships/image" Target="../media/image47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gif"/><Relationship Id="rId3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6.gif"/><Relationship Id="rId5" Type="http://schemas.openxmlformats.org/officeDocument/2006/relationships/image" Target="../media/image7.emf"/><Relationship Id="rId6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.bin"/><Relationship Id="rId20" Type="http://schemas.openxmlformats.org/officeDocument/2006/relationships/oleObject" Target="../embeddings/oleObject10.bin"/><Relationship Id="rId21" Type="http://schemas.openxmlformats.org/officeDocument/2006/relationships/image" Target="../media/image17.emf"/><Relationship Id="rId22" Type="http://schemas.openxmlformats.org/officeDocument/2006/relationships/oleObject" Target="../embeddings/oleObject11.bin"/><Relationship Id="rId23" Type="http://schemas.openxmlformats.org/officeDocument/2006/relationships/oleObject" Target="../embeddings/oleObject12.bin"/><Relationship Id="rId24" Type="http://schemas.openxmlformats.org/officeDocument/2006/relationships/image" Target="../media/image18.emf"/><Relationship Id="rId10" Type="http://schemas.openxmlformats.org/officeDocument/2006/relationships/image" Target="../media/image12.emf"/><Relationship Id="rId11" Type="http://schemas.openxmlformats.org/officeDocument/2006/relationships/oleObject" Target="../embeddings/oleObject5.bin"/><Relationship Id="rId12" Type="http://schemas.openxmlformats.org/officeDocument/2006/relationships/image" Target="../media/image13.emf"/><Relationship Id="rId13" Type="http://schemas.openxmlformats.org/officeDocument/2006/relationships/oleObject" Target="../embeddings/oleObject6.bin"/><Relationship Id="rId14" Type="http://schemas.openxmlformats.org/officeDocument/2006/relationships/image" Target="../media/image14.emf"/><Relationship Id="rId15" Type="http://schemas.openxmlformats.org/officeDocument/2006/relationships/oleObject" Target="../embeddings/oleObject7.bin"/><Relationship Id="rId16" Type="http://schemas.openxmlformats.org/officeDocument/2006/relationships/oleObject" Target="../embeddings/oleObject8.bin"/><Relationship Id="rId17" Type="http://schemas.openxmlformats.org/officeDocument/2006/relationships/image" Target="../media/image15.emf"/><Relationship Id="rId18" Type="http://schemas.openxmlformats.org/officeDocument/2006/relationships/oleObject" Target="../embeddings/oleObject9.bin"/><Relationship Id="rId19" Type="http://schemas.openxmlformats.org/officeDocument/2006/relationships/image" Target="../media/image1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9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0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4" Type="http://schemas.openxmlformats.org/officeDocument/2006/relationships/oleObject" Target="../embeddings/oleObject13.bin"/><Relationship Id="rId5" Type="http://schemas.openxmlformats.org/officeDocument/2006/relationships/image" Target="../media/image19.emf"/><Relationship Id="rId6" Type="http://schemas.openxmlformats.org/officeDocument/2006/relationships/oleObject" Target="../embeddings/oleObject14.bin"/><Relationship Id="rId7" Type="http://schemas.openxmlformats.org/officeDocument/2006/relationships/image" Target="../media/image20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4" Type="http://schemas.openxmlformats.org/officeDocument/2006/relationships/image" Target="../media/image22.emf"/><Relationship Id="rId5" Type="http://schemas.openxmlformats.org/officeDocument/2006/relationships/oleObject" Target="../embeddings/oleObject16.bin"/><Relationship Id="rId6" Type="http://schemas.openxmlformats.org/officeDocument/2006/relationships/image" Target="../media/image23.emf"/><Relationship Id="rId7" Type="http://schemas.openxmlformats.org/officeDocument/2006/relationships/oleObject" Target="../embeddings/oleObject17.bin"/><Relationship Id="rId8" Type="http://schemas.openxmlformats.org/officeDocument/2006/relationships/image" Target="../media/image24.emf"/><Relationship Id="rId9" Type="http://schemas.openxmlformats.org/officeDocument/2006/relationships/oleObject" Target="../embeddings/oleObject18.bin"/><Relationship Id="rId10" Type="http://schemas.openxmlformats.org/officeDocument/2006/relationships/image" Target="../media/image19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1.bin"/><Relationship Id="rId20" Type="http://schemas.openxmlformats.org/officeDocument/2006/relationships/image" Target="../media/image31.emf"/><Relationship Id="rId10" Type="http://schemas.openxmlformats.org/officeDocument/2006/relationships/image" Target="../media/image10.emf"/><Relationship Id="rId11" Type="http://schemas.openxmlformats.org/officeDocument/2006/relationships/oleObject" Target="../embeddings/oleObject22.bin"/><Relationship Id="rId12" Type="http://schemas.openxmlformats.org/officeDocument/2006/relationships/image" Target="../media/image27.emf"/><Relationship Id="rId13" Type="http://schemas.openxmlformats.org/officeDocument/2006/relationships/oleObject" Target="../embeddings/oleObject23.bin"/><Relationship Id="rId14" Type="http://schemas.openxmlformats.org/officeDocument/2006/relationships/image" Target="../media/image28.emf"/><Relationship Id="rId15" Type="http://schemas.openxmlformats.org/officeDocument/2006/relationships/oleObject" Target="../embeddings/oleObject24.bin"/><Relationship Id="rId16" Type="http://schemas.openxmlformats.org/officeDocument/2006/relationships/image" Target="../media/image29.emf"/><Relationship Id="rId17" Type="http://schemas.openxmlformats.org/officeDocument/2006/relationships/oleObject" Target="../embeddings/oleObject25.bin"/><Relationship Id="rId18" Type="http://schemas.openxmlformats.org/officeDocument/2006/relationships/image" Target="../media/image30.emf"/><Relationship Id="rId19" Type="http://schemas.openxmlformats.org/officeDocument/2006/relationships/oleObject" Target="../embeddings/Microsoft___2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Microsoft___1.bin"/><Relationship Id="rId4" Type="http://schemas.openxmlformats.org/officeDocument/2006/relationships/image" Target="../media/image25.emf"/><Relationship Id="rId5" Type="http://schemas.openxmlformats.org/officeDocument/2006/relationships/oleObject" Target="../embeddings/oleObject19.bin"/><Relationship Id="rId6" Type="http://schemas.openxmlformats.org/officeDocument/2006/relationships/image" Target="../media/image26.emf"/><Relationship Id="rId7" Type="http://schemas.openxmlformats.org/officeDocument/2006/relationships/oleObject" Target="../embeddings/oleObject20.bin"/><Relationship Id="rId8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ILC </a:t>
            </a:r>
            <a:r>
              <a:rPr lang="ja-JP" altLang="en-US" dirty="0" smtClean="0"/>
              <a:t>実験でのヒッグス粒子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精密測定精度評価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199"/>
            <a:ext cx="6400800" cy="2263153"/>
          </a:xfrm>
        </p:spPr>
        <p:txBody>
          <a:bodyPr>
            <a:normAutofit fontScale="70000" lnSpcReduction="20000"/>
          </a:bodyPr>
          <a:lstStyle/>
          <a:p>
            <a:r>
              <a:rPr lang="ja-JP" altLang="en-US" dirty="0" smtClean="0"/>
              <a:t>第</a:t>
            </a:r>
            <a:r>
              <a:rPr lang="en-US" altLang="ja-JP" dirty="0" smtClean="0"/>
              <a:t>67</a:t>
            </a:r>
            <a:r>
              <a:rPr lang="ja-JP" altLang="en-US" dirty="0" smtClean="0"/>
              <a:t>回日本物理学会春季大会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25</a:t>
            </a:r>
            <a:r>
              <a:rPr lang="ja-JP" altLang="en-US" dirty="0" smtClean="0"/>
              <a:t>日</a:t>
            </a:r>
            <a:r>
              <a:rPr lang="en-US" altLang="ja-JP" dirty="0"/>
              <a:t> </a:t>
            </a:r>
            <a:r>
              <a:rPr lang="ja-JP" altLang="en-US" dirty="0" smtClean="0"/>
              <a:t>関西学院大学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/>
              <a:t>日本歯科大学新潟</a:t>
            </a:r>
            <a:r>
              <a:rPr lang="en-US" altLang="ja-JP" dirty="0" smtClean="0"/>
              <a:t> </a:t>
            </a:r>
            <a:r>
              <a:rPr lang="ja-JP" altLang="en-US" dirty="0" smtClean="0"/>
              <a:t>小野裕明</a:t>
            </a:r>
            <a:endParaRPr lang="en-US" altLang="ja-JP" dirty="0" smtClean="0"/>
          </a:p>
          <a:p>
            <a:r>
              <a:rPr lang="ja-JP" altLang="en-US" dirty="0"/>
              <a:t>高エ研</a:t>
            </a:r>
            <a:r>
              <a:rPr lang="en-US" altLang="ja-JP" dirty="0"/>
              <a:t> </a:t>
            </a:r>
            <a:r>
              <a:rPr lang="ja-JP" altLang="en-US" dirty="0" smtClean="0"/>
              <a:t>宮本彰也</a:t>
            </a:r>
            <a:endParaRPr lang="en-US" altLang="ja-JP" dirty="0" smtClean="0"/>
          </a:p>
          <a:p>
            <a:r>
              <a:rPr lang="ja-JP" altLang="en-US" dirty="0"/>
              <a:t>他</a:t>
            </a:r>
            <a:r>
              <a:rPr lang="en-US" altLang="ja-JP" dirty="0"/>
              <a:t>ILC</a:t>
            </a:r>
            <a:r>
              <a:rPr lang="ja-JP" altLang="en-US" dirty="0"/>
              <a:t>物理解析グループ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3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25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67</a:t>
            </a:r>
            <a:r>
              <a:rPr kumimoji="1" lang="ja-JP" altLang="en-US" smtClean="0"/>
              <a:t>回 日本物理学会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F059-F27C-AD40-B7AE-63EC763CDFB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1735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 descr="wblike_25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48" y="3683491"/>
            <a:ext cx="6120680" cy="2816264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-15377" y="5949191"/>
            <a:ext cx="1180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</a:t>
            </a:r>
            <a:r>
              <a:rPr kumimoji="1" lang="en-US" altLang="ja-JP" baseline="-25000" dirty="0" smtClean="0"/>
              <a:t>1</a:t>
            </a:r>
            <a:r>
              <a:rPr kumimoji="1" lang="en-US" altLang="ja-JP" dirty="0" smtClean="0"/>
              <a:t> b</a:t>
            </a:r>
            <a:r>
              <a:rPr kumimoji="1" lang="ja-JP" altLang="en-US" dirty="0" smtClean="0"/>
              <a:t>らしさ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258900" y="6142914"/>
            <a:ext cx="1180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 b</a:t>
            </a:r>
            <a:r>
              <a:rPr lang="ja-JP" altLang="en-US" dirty="0" smtClean="0"/>
              <a:t>らしさ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237768" y="4116164"/>
            <a:ext cx="110303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</a:t>
            </a:r>
            <a:r>
              <a:rPr kumimoji="1" lang="en-US" altLang="ja-JP" dirty="0" smtClean="0">
                <a:sym typeface="Wingdings"/>
              </a:rPr>
              <a:t>WW*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19472" y="4080864"/>
            <a:ext cx="180004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H</a:t>
            </a:r>
            <a:r>
              <a:rPr kumimoji="1" lang="en-US" altLang="ja-JP" dirty="0" err="1" smtClean="0">
                <a:sym typeface="Wingdings"/>
              </a:rPr>
              <a:t>All</a:t>
            </a:r>
            <a:r>
              <a:rPr kumimoji="1" lang="en-US" altLang="ja-JP" dirty="0" smtClean="0">
                <a:sym typeface="Wingdings"/>
              </a:rPr>
              <a:t> w/o WW*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</a:t>
            </a:r>
            <a:r>
              <a:rPr kumimoji="1" lang="en-US" altLang="ja-JP" dirty="0" smtClean="0">
                <a:sym typeface="Wingdings"/>
              </a:rPr>
              <a:t>WW*4</a:t>
            </a:r>
            <a:r>
              <a:rPr kumimoji="1" lang="ja-JP" altLang="en-US" dirty="0" smtClean="0">
                <a:sym typeface="Wingdings"/>
              </a:rPr>
              <a:t>ジェット</a:t>
            </a:r>
            <a:r>
              <a:rPr kumimoji="1" lang="en-US" altLang="ja-JP" dirty="0" smtClean="0">
                <a:sym typeface="Wingdings"/>
              </a:rPr>
              <a:t> </a:t>
            </a:r>
            <a:r>
              <a:rPr kumimoji="1" lang="ja-JP" altLang="en-US" dirty="0" smtClean="0">
                <a:sym typeface="Wingdings"/>
              </a:rPr>
              <a:t>イベント選択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Jan. 28. 2012</a:t>
            </a:r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ILC physics WG general meeting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5102A-949D-DF4C-9E4A-8945CB3EACCC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  <p:pic>
        <p:nvPicPr>
          <p:cNvPr id="6" name="図 5" descr="evis_true_blikecut_250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49068"/>
            <a:ext cx="3170995" cy="3015044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557248" y="2591938"/>
            <a:ext cx="1427983" cy="369332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chemeClr val="tx1"/>
                </a:solidFill>
              </a:rPr>
              <a:t>W</a:t>
            </a:r>
            <a:r>
              <a:rPr kumimoji="1" lang="en-US" altLang="ja-JP" dirty="0" err="1" smtClean="0">
                <a:solidFill>
                  <a:schemeClr val="tx1"/>
                </a:solidFill>
                <a:sym typeface="Wingdings"/>
              </a:rPr>
              <a:t></a:t>
            </a:r>
            <a:r>
              <a:rPr kumimoji="1" lang="en-US" altLang="ja-JP" dirty="0" err="1" smtClean="0">
                <a:solidFill>
                  <a:schemeClr val="tx1"/>
                </a:solidFill>
              </a:rPr>
              <a:t>lv</a:t>
            </a:r>
            <a:r>
              <a:rPr kumimoji="1" lang="ja-JP" altLang="en-US" dirty="0" smtClean="0">
                <a:solidFill>
                  <a:schemeClr val="tx1"/>
                </a:solidFill>
              </a:rPr>
              <a:t>を含む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480643" y="2552456"/>
            <a:ext cx="788347" cy="369332"/>
          </a:xfrm>
          <a:prstGeom prst="rect">
            <a:avLst/>
          </a:prstGeom>
          <a:solidFill>
            <a:srgbClr val="093F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W</a:t>
            </a:r>
            <a:r>
              <a:rPr kumimoji="1" lang="en-US" altLang="ja-JP" dirty="0" smtClean="0">
                <a:solidFill>
                  <a:schemeClr val="bg1"/>
                </a:solidFill>
                <a:sym typeface="Wingdings"/>
              </a:rPr>
              <a:t>4j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69259" y="977060"/>
            <a:ext cx="269057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/>
              <a:t>H</a:t>
            </a:r>
            <a:r>
              <a:rPr lang="en-US" altLang="ja-JP" dirty="0">
                <a:sym typeface="Wingdings"/>
              </a:rPr>
              <a:t>WW</a:t>
            </a:r>
            <a:r>
              <a:rPr lang="en-US" altLang="ja-JP" dirty="0" smtClean="0">
                <a:sym typeface="Wingdings"/>
              </a:rPr>
              <a:t>* </a:t>
            </a:r>
            <a:r>
              <a:rPr lang="ja-JP" altLang="en-US" dirty="0" smtClean="0"/>
              <a:t>エネルギー分布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507653" y="3984744"/>
            <a:ext cx="2502571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</a:t>
            </a:r>
            <a:r>
              <a:rPr kumimoji="1" lang="en-US" altLang="ja-JP" baseline="-25000" dirty="0" smtClean="0"/>
              <a:t>1</a:t>
            </a:r>
            <a:r>
              <a:rPr kumimoji="1" lang="en-US" altLang="ja-JP" dirty="0" smtClean="0"/>
              <a:t>, W</a:t>
            </a:r>
            <a:r>
              <a:rPr kumimoji="1" lang="en-US" altLang="ja-JP" baseline="-25000" dirty="0" smtClean="0"/>
              <a:t>2</a:t>
            </a:r>
            <a:r>
              <a:rPr lang="en-US" altLang="ja-JP" dirty="0"/>
              <a:t> </a:t>
            </a:r>
            <a:r>
              <a:rPr lang="ja-JP" altLang="en-US" dirty="0" smtClean="0"/>
              <a:t>ジェットの</a:t>
            </a:r>
            <a:r>
              <a:rPr lang="en-US" altLang="ja-JP" dirty="0" smtClean="0"/>
              <a:t>b</a:t>
            </a:r>
            <a:r>
              <a:rPr lang="ja-JP" altLang="en-US" dirty="0" smtClean="0"/>
              <a:t>らしさ</a:t>
            </a:r>
            <a:endParaRPr kumimoji="1" lang="ja-JP" altLang="en-US" dirty="0"/>
          </a:p>
        </p:txBody>
      </p:sp>
      <p:cxnSp>
        <p:nvCxnSpPr>
          <p:cNvPr id="24" name="直線矢印コネクタ 23"/>
          <p:cNvCxnSpPr/>
          <p:nvPr/>
        </p:nvCxnSpPr>
        <p:spPr>
          <a:xfrm>
            <a:off x="5237768" y="5627707"/>
            <a:ext cx="0" cy="443922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4517688" y="5471817"/>
            <a:ext cx="0" cy="443922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>
            <a:off x="2123727" y="1346392"/>
            <a:ext cx="0" cy="1562065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図形グループ 19"/>
          <p:cNvGrpSpPr/>
          <p:nvPr/>
        </p:nvGrpSpPr>
        <p:grpSpPr>
          <a:xfrm>
            <a:off x="3480768" y="1041708"/>
            <a:ext cx="3170995" cy="3015044"/>
            <a:chOff x="3733011" y="1041708"/>
            <a:chExt cx="3170995" cy="3015044"/>
          </a:xfrm>
        </p:grpSpPr>
        <p:pic>
          <p:nvPicPr>
            <p:cNvPr id="7" name="図 6" descr="hblikeness_true_blikecut_250.gi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3011" y="1041708"/>
              <a:ext cx="3170995" cy="3015044"/>
            </a:xfrm>
            <a:prstGeom prst="rect">
              <a:avLst/>
            </a:prstGeom>
          </p:spPr>
        </p:pic>
        <p:cxnSp>
          <p:nvCxnSpPr>
            <p:cNvPr id="14" name="直線矢印コネクタ 13"/>
            <p:cNvCxnSpPr/>
            <p:nvPr/>
          </p:nvCxnSpPr>
          <p:spPr>
            <a:xfrm>
              <a:off x="4591613" y="1464464"/>
              <a:ext cx="0" cy="2192620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30"/>
            <p:cNvSpPr txBox="1"/>
            <p:nvPr/>
          </p:nvSpPr>
          <p:spPr>
            <a:xfrm>
              <a:off x="5727856" y="2192484"/>
              <a:ext cx="865191" cy="400110"/>
            </a:xfrm>
            <a:prstGeom prst="rect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 smtClean="0"/>
                <a:t>H</a:t>
              </a:r>
              <a:r>
                <a:rPr kumimoji="1" lang="en-US" altLang="ja-JP" sz="2000" dirty="0" err="1" smtClean="0">
                  <a:sym typeface="Wingdings"/>
                </a:rPr>
                <a:t>bb</a:t>
              </a:r>
              <a:endParaRPr kumimoji="1" lang="ja-JP" altLang="en-US" sz="2000" dirty="0"/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4180041" y="2192484"/>
              <a:ext cx="1179780" cy="400110"/>
            </a:xfrm>
            <a:prstGeom prst="rect">
              <a:avLst/>
            </a:prstGeom>
            <a:solidFill>
              <a:srgbClr val="093FF0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solidFill>
                    <a:schemeClr val="bg1"/>
                  </a:solidFill>
                </a:rPr>
                <a:t>H</a:t>
              </a:r>
              <a:r>
                <a:rPr lang="en-US" altLang="ja-JP" sz="2000" dirty="0" smtClean="0">
                  <a:solidFill>
                    <a:schemeClr val="bg1"/>
                  </a:solidFill>
                  <a:sym typeface="Wingdings"/>
                </a:rPr>
                <a:t>WW*</a:t>
              </a:r>
              <a:endParaRPr kumimoji="1" lang="ja-JP" altLang="en-US" sz="2000" dirty="0">
                <a:solidFill>
                  <a:schemeClr val="bg1"/>
                </a:solidFill>
              </a:endParaRPr>
            </a:p>
          </p:txBody>
        </p:sp>
        <p:cxnSp>
          <p:nvCxnSpPr>
            <p:cNvPr id="34" name="直線矢印コネクタ 33"/>
            <p:cNvCxnSpPr/>
            <p:nvPr/>
          </p:nvCxnSpPr>
          <p:spPr>
            <a:xfrm flipH="1">
              <a:off x="4239213" y="1784876"/>
              <a:ext cx="352400" cy="0"/>
            </a:xfrm>
            <a:prstGeom prst="straightConnector1">
              <a:avLst/>
            </a:prstGeom>
            <a:ln>
              <a:solidFill>
                <a:srgbClr val="FF02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" name="直線矢印コネクタ 37"/>
          <p:cNvCxnSpPr/>
          <p:nvPr/>
        </p:nvCxnSpPr>
        <p:spPr>
          <a:xfrm>
            <a:off x="2123727" y="1471824"/>
            <a:ext cx="450050" cy="0"/>
          </a:xfrm>
          <a:prstGeom prst="straightConnector1">
            <a:avLst/>
          </a:prstGeom>
          <a:ln>
            <a:solidFill>
              <a:srgbClr val="FF02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6169884" y="4604643"/>
            <a:ext cx="2934517" cy="83099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ym typeface="Wingdings"/>
              </a:rPr>
              <a:t>b</a:t>
            </a:r>
            <a:r>
              <a:rPr lang="ja-JP" altLang="en-US" sz="2400" dirty="0" smtClean="0">
                <a:sym typeface="Wingdings"/>
              </a:rPr>
              <a:t>タグ情報を使用して</a:t>
            </a:r>
            <a:endParaRPr lang="en-US" altLang="ja-JP" sz="2400" dirty="0" smtClean="0">
              <a:sym typeface="Wingdings"/>
            </a:endParaRPr>
          </a:p>
          <a:p>
            <a:r>
              <a:rPr lang="en-US" altLang="ja-JP" sz="2400" dirty="0" err="1" smtClean="0">
                <a:sym typeface="Wingdings"/>
              </a:rPr>
              <a:t>Hbb</a:t>
            </a:r>
            <a:r>
              <a:rPr lang="ja-JP" altLang="en-US" sz="2400" dirty="0" smtClean="0">
                <a:sym typeface="Wingdings"/>
              </a:rPr>
              <a:t>イベント除去</a:t>
            </a:r>
            <a:endParaRPr lang="en-US" altLang="ja-JP" sz="2400" dirty="0" smtClean="0">
              <a:sym typeface="Wingdings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6490747" y="2367790"/>
            <a:ext cx="26136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i="1" dirty="0">
                <a:latin typeface="Times New Roman"/>
                <a:cs typeface="Times New Roman"/>
              </a:rPr>
              <a:t> x</a:t>
            </a:r>
            <a:r>
              <a:rPr lang="en-US" altLang="ja-JP" i="1" baseline="-25000" dirty="0">
                <a:latin typeface="Times New Roman"/>
                <a:cs typeface="Times New Roman"/>
              </a:rPr>
              <a:t>1,2</a:t>
            </a:r>
            <a:r>
              <a:rPr lang="en-US" altLang="ja-JP" dirty="0"/>
              <a:t>: </a:t>
            </a:r>
            <a:r>
              <a:rPr lang="ja-JP" altLang="en-US" dirty="0"/>
              <a:t>フレバータグの出力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481174" y="958334"/>
            <a:ext cx="394921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</a:t>
            </a:r>
            <a:r>
              <a:rPr kumimoji="1" lang="ja-JP" altLang="en-US" dirty="0" smtClean="0"/>
              <a:t>ジェットイベントでの</a:t>
            </a:r>
            <a:r>
              <a:rPr lang="en-US" altLang="ja-JP" dirty="0" smtClean="0"/>
              <a:t>b</a:t>
            </a:r>
            <a:r>
              <a:rPr lang="ja-JP" altLang="en-US" dirty="0" smtClean="0"/>
              <a:t>らしさ</a:t>
            </a:r>
            <a:r>
              <a:rPr lang="en-US" altLang="ja-JP" dirty="0" smtClean="0"/>
              <a:t>(b</a:t>
            </a:r>
            <a:r>
              <a:rPr lang="ja-JP" altLang="en-US" dirty="0" smtClean="0"/>
              <a:t>タギング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grpSp>
        <p:nvGrpSpPr>
          <p:cNvPr id="30" name="図形グループ 29"/>
          <p:cNvGrpSpPr/>
          <p:nvPr/>
        </p:nvGrpSpPr>
        <p:grpSpPr>
          <a:xfrm>
            <a:off x="6553200" y="1614041"/>
            <a:ext cx="2551201" cy="771525"/>
            <a:chOff x="6553200" y="1766888"/>
            <a:chExt cx="2551201" cy="771525"/>
          </a:xfrm>
          <a:noFill/>
        </p:grpSpPr>
        <p:grpSp>
          <p:nvGrpSpPr>
            <p:cNvPr id="27" name="図形グループ 26"/>
            <p:cNvGrpSpPr/>
            <p:nvPr/>
          </p:nvGrpSpPr>
          <p:grpSpPr>
            <a:xfrm>
              <a:off x="6553200" y="1766888"/>
              <a:ext cx="2467867" cy="771525"/>
              <a:chOff x="6553200" y="1766888"/>
              <a:chExt cx="2467867" cy="771525"/>
            </a:xfrm>
            <a:grpFill/>
          </p:grpSpPr>
          <p:graphicFrame>
            <p:nvGraphicFramePr>
              <p:cNvPr id="13" name="オブジェクト 1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59338776"/>
                  </p:ext>
                </p:extLst>
              </p:nvPr>
            </p:nvGraphicFramePr>
            <p:xfrm>
              <a:off x="7430392" y="1766888"/>
              <a:ext cx="1590675" cy="7715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765" name="数式" r:id="rId6" imgW="889000" imgH="431800" progId="Equation.3">
                      <p:embed/>
                    </p:oleObj>
                  </mc:Choice>
                  <mc:Fallback>
                    <p:oleObj name="数式" r:id="rId6" imgW="889000" imgH="4318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7430392" y="1766888"/>
                            <a:ext cx="1590675" cy="7715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" name="テキスト ボックス 24"/>
              <p:cNvSpPr txBox="1"/>
              <p:nvPr/>
            </p:nvSpPr>
            <p:spPr>
              <a:xfrm>
                <a:off x="6553200" y="1963103"/>
                <a:ext cx="972959" cy="369332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i="1" dirty="0" smtClean="0">
                    <a:latin typeface="Times New Roman"/>
                    <a:cs typeface="Times New Roman"/>
                  </a:rPr>
                  <a:t>x</a:t>
                </a:r>
                <a:r>
                  <a:rPr kumimoji="1" lang="ja-JP" altLang="en-US" dirty="0" smtClean="0"/>
                  <a:t>らしさ</a:t>
                </a:r>
                <a:r>
                  <a:rPr kumimoji="1" lang="en-US" altLang="ja-JP" dirty="0" smtClean="0"/>
                  <a:t>=</a:t>
                </a:r>
                <a:endParaRPr kumimoji="1" lang="ja-JP" altLang="en-US" dirty="0"/>
              </a:p>
            </p:txBody>
          </p:sp>
        </p:grpSp>
        <p:sp>
          <p:nvSpPr>
            <p:cNvPr id="28" name="正方形/長方形 27"/>
            <p:cNvSpPr/>
            <p:nvPr/>
          </p:nvSpPr>
          <p:spPr>
            <a:xfrm>
              <a:off x="6553200" y="1784876"/>
              <a:ext cx="2551201" cy="753537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37338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</a:t>
            </a:r>
            <a:r>
              <a:rPr kumimoji="1" lang="en-US" altLang="ja-JP" dirty="0" smtClean="0">
                <a:sym typeface="Wingdings"/>
              </a:rPr>
              <a:t>WW* </a:t>
            </a:r>
            <a:r>
              <a:rPr kumimoji="1" lang="ja-JP" altLang="en-US" dirty="0" smtClean="0">
                <a:sym typeface="Wingdings"/>
              </a:rPr>
              <a:t>イベント再構成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Jan. 28. 2012</a:t>
            </a:r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ILC physics WG general meeting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5102A-949D-DF4C-9E4A-8945CB3EACCC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  <p:sp>
        <p:nvSpPr>
          <p:cNvPr id="6" name="角丸四角形 5"/>
          <p:cNvSpPr/>
          <p:nvPr/>
        </p:nvSpPr>
        <p:spPr>
          <a:xfrm>
            <a:off x="141118" y="1166605"/>
            <a:ext cx="4612311" cy="2955072"/>
          </a:xfrm>
          <a:prstGeom prst="roundRect">
            <a:avLst>
              <a:gd name="adj" fmla="val 9817"/>
            </a:avLst>
          </a:prstGeom>
          <a:ln>
            <a:solidFill>
              <a:srgbClr val="0000FF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kumimoji="1" lang="en-US" altLang="ja-JP" sz="2000" dirty="0" err="1" smtClean="0"/>
              <a:t>Evis</a:t>
            </a:r>
            <a:r>
              <a:rPr kumimoji="1" lang="en-US" altLang="ja-JP" sz="2000" dirty="0" smtClean="0"/>
              <a:t> &lt; 120 </a:t>
            </a:r>
            <a:r>
              <a:rPr kumimoji="1" lang="en-US" altLang="ja-JP" sz="2000" dirty="0" err="1" smtClean="0"/>
              <a:t>GeV</a:t>
            </a:r>
            <a:endParaRPr kumimoji="1" lang="en-US" altLang="ja-JP" sz="2000" dirty="0" smtClean="0"/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2000" dirty="0" smtClean="0"/>
              <a:t>110</a:t>
            </a:r>
            <a:r>
              <a:rPr kumimoji="1" lang="en-US" altLang="ja-JP" sz="2000" dirty="0" smtClean="0"/>
              <a:t>&lt;</a:t>
            </a:r>
            <a:r>
              <a:rPr lang="ja-JP" altLang="en-US" sz="2000" dirty="0" smtClean="0"/>
              <a:t>ヒッグス質量</a:t>
            </a:r>
            <a:r>
              <a:rPr kumimoji="1" lang="en-US" altLang="ja-JP" sz="2000" dirty="0" smtClean="0"/>
              <a:t>&lt;130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2000" dirty="0" smtClean="0"/>
              <a:t>70 </a:t>
            </a:r>
            <a:r>
              <a:rPr kumimoji="1" lang="en-US" altLang="ja-JP" sz="2000" dirty="0" smtClean="0"/>
              <a:t>&lt; </a:t>
            </a:r>
            <a:r>
              <a:rPr kumimoji="1" lang="ja-JP" altLang="en-US" sz="2000" dirty="0" smtClean="0"/>
              <a:t>質量欠損</a:t>
            </a:r>
            <a:r>
              <a:rPr kumimoji="1" lang="en-US" altLang="ja-JP" sz="2000" dirty="0" smtClean="0"/>
              <a:t>&lt; </a:t>
            </a:r>
            <a:r>
              <a:rPr kumimoji="1" lang="en-US" altLang="ja-JP" sz="2000" dirty="0" smtClean="0"/>
              <a:t>140 </a:t>
            </a:r>
            <a:r>
              <a:rPr kumimoji="1" lang="en-US" altLang="ja-JP" sz="2000" dirty="0" err="1" smtClean="0"/>
              <a:t>GeV</a:t>
            </a:r>
            <a:endParaRPr kumimoji="1" lang="en-US" altLang="ja-JP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altLang="ja-JP" sz="2000" dirty="0" smtClean="0"/>
              <a:t>W Y</a:t>
            </a:r>
            <a:r>
              <a:rPr lang="ja-JP" altLang="en-US" sz="2000" dirty="0" smtClean="0"/>
              <a:t>カット値</a:t>
            </a:r>
            <a:r>
              <a:rPr lang="en-US" altLang="ja-JP" sz="2000" dirty="0" smtClean="0"/>
              <a:t> </a:t>
            </a:r>
            <a:r>
              <a:rPr lang="en-US" altLang="ja-JP" sz="2000" dirty="0" smtClean="0"/>
              <a:t>&gt; 0.0005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2000" dirty="0" smtClean="0"/>
              <a:t>|</a:t>
            </a:r>
            <a:r>
              <a:rPr kumimoji="1" lang="en-US" altLang="ja-JP" sz="2000" dirty="0" err="1" smtClean="0"/>
              <a:t>cos</a:t>
            </a:r>
            <a:r>
              <a:rPr kumimoji="1" lang="en-US" altLang="ja-JP" sz="2000" dirty="0" err="1" smtClean="0">
                <a:latin typeface="Symbol" charset="2"/>
                <a:cs typeface="Symbol" charset="2"/>
              </a:rPr>
              <a:t>q</a:t>
            </a:r>
            <a:r>
              <a:rPr kumimoji="1" lang="en-US" altLang="ja-JP" sz="2000" baseline="-25000" dirty="0" err="1" smtClean="0"/>
              <a:t>h</a:t>
            </a:r>
            <a:r>
              <a:rPr kumimoji="1" lang="en-US" altLang="ja-JP" sz="2000" dirty="0" smtClean="0"/>
              <a:t>|&lt;0.95</a:t>
            </a:r>
          </a:p>
          <a:p>
            <a:pPr marL="342900" indent="-342900">
              <a:buFont typeface="+mj-lt"/>
              <a:buAutoNum type="arabicPeriod"/>
            </a:pPr>
            <a:r>
              <a:rPr lang="ja-JP" altLang="en-US" sz="2000" dirty="0" smtClean="0"/>
              <a:t>トラック最大エネルギー</a:t>
            </a:r>
            <a:r>
              <a:rPr lang="en-US" altLang="ja-JP" sz="2000" dirty="0" err="1" smtClean="0"/>
              <a:t>E</a:t>
            </a:r>
            <a:r>
              <a:rPr lang="en-US" altLang="ja-JP" sz="2000" baseline="-25000" dirty="0" err="1" smtClean="0"/>
              <a:t>trk</a:t>
            </a:r>
            <a:r>
              <a:rPr lang="en-US" altLang="ja-JP" sz="2000" dirty="0" smtClean="0"/>
              <a:t> </a:t>
            </a:r>
            <a:r>
              <a:rPr lang="en-US" altLang="ja-JP" sz="2000" dirty="0" smtClean="0"/>
              <a:t>&lt; 30 </a:t>
            </a:r>
            <a:r>
              <a:rPr lang="en-US" altLang="ja-JP" sz="2000" dirty="0" err="1" smtClean="0"/>
              <a:t>GeV</a:t>
            </a:r>
            <a:endParaRPr lang="en-US" altLang="ja-JP" sz="2000" dirty="0" smtClean="0"/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2000" dirty="0" smtClean="0"/>
              <a:t>W</a:t>
            </a:r>
            <a:r>
              <a:rPr kumimoji="1" lang="en-US" altLang="ja-JP" sz="2000" baseline="-25000" dirty="0" smtClean="0"/>
              <a:t>1/2</a:t>
            </a:r>
            <a:r>
              <a:rPr lang="en-US" altLang="ja-JP" sz="2000" dirty="0" smtClean="0"/>
              <a:t>b</a:t>
            </a:r>
            <a:r>
              <a:rPr lang="ja-JP" altLang="en-US" sz="2000" dirty="0" smtClean="0"/>
              <a:t>らしさ</a:t>
            </a:r>
            <a:r>
              <a:rPr kumimoji="1" lang="en-US" altLang="ja-JP" sz="2000" dirty="0" smtClean="0"/>
              <a:t>&lt; 0.2 (</a:t>
            </a:r>
            <a:r>
              <a:rPr kumimoji="1" lang="en-US" altLang="ja-JP" sz="2000" dirty="0" err="1" smtClean="0"/>
              <a:t>H</a:t>
            </a:r>
            <a:r>
              <a:rPr kumimoji="1" lang="en-US" altLang="ja-JP" sz="2000" dirty="0" err="1" smtClean="0">
                <a:sym typeface="Wingdings"/>
              </a:rPr>
              <a:t>bb</a:t>
            </a:r>
            <a:r>
              <a:rPr kumimoji="1" lang="ja-JP" altLang="en-US" sz="2000" dirty="0" smtClean="0">
                <a:sym typeface="Wingdings"/>
              </a:rPr>
              <a:t>抑制</a:t>
            </a:r>
            <a:r>
              <a:rPr kumimoji="1" lang="en-US" altLang="ja-JP" sz="2000" dirty="0" smtClean="0">
                <a:sym typeface="Wingdings"/>
              </a:rPr>
              <a:t>)</a:t>
            </a:r>
            <a:endParaRPr kumimoji="1" lang="en-US" altLang="ja-JP" sz="2000" dirty="0" smtClean="0"/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2000" dirty="0" smtClean="0"/>
              <a:t>2</a:t>
            </a:r>
            <a:r>
              <a:rPr kumimoji="1" lang="ja-JP" altLang="en-US" sz="2000" dirty="0" smtClean="0"/>
              <a:t>ジェット</a:t>
            </a:r>
            <a:r>
              <a:rPr kumimoji="1" lang="en-US" altLang="ja-JP" sz="2000" dirty="0" smtClean="0"/>
              <a:t>b</a:t>
            </a:r>
            <a:r>
              <a:rPr kumimoji="1" lang="ja-JP" altLang="en-US" sz="2000" dirty="0" smtClean="0"/>
              <a:t>らしさ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smtClean="0"/>
              <a:t>&lt; </a:t>
            </a:r>
            <a:r>
              <a:rPr kumimoji="1" lang="en-US" altLang="ja-JP" sz="2000" dirty="0" smtClean="0"/>
              <a:t>0.2 (</a:t>
            </a:r>
            <a:r>
              <a:rPr kumimoji="1" lang="en-US" altLang="ja-JP" sz="2000" dirty="0" err="1" smtClean="0"/>
              <a:t>H</a:t>
            </a:r>
            <a:r>
              <a:rPr kumimoji="1" lang="en-US" altLang="ja-JP" sz="2000" dirty="0" err="1" smtClean="0">
                <a:sym typeface="Wingdings"/>
              </a:rPr>
              <a:t>bb</a:t>
            </a:r>
            <a:r>
              <a:rPr kumimoji="1" lang="ja-JP" altLang="en-US" sz="2000" dirty="0" smtClean="0">
                <a:sym typeface="Wingdings"/>
              </a:rPr>
              <a:t>抑制</a:t>
            </a:r>
            <a:r>
              <a:rPr kumimoji="1" lang="en-US" altLang="ja-JP" sz="2000" dirty="0" smtClean="0">
                <a:sym typeface="Wingdings"/>
              </a:rPr>
              <a:t>)</a:t>
            </a:r>
            <a:endParaRPr kumimoji="1" lang="en-US" altLang="ja-JP" sz="2000" dirty="0" smtClean="0">
              <a:sym typeface="Wingdings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ja-JP" sz="2000" dirty="0" smtClean="0">
                <a:sym typeface="Wingdings"/>
              </a:rPr>
              <a:t>likelihood &gt; </a:t>
            </a:r>
            <a:r>
              <a:rPr lang="en-US" altLang="ja-JP" sz="2000" dirty="0" smtClean="0">
                <a:sym typeface="Wingdings"/>
              </a:rPr>
              <a:t>0.7</a:t>
            </a:r>
            <a:endParaRPr kumimoji="1" lang="ja-JP" altLang="en-US" sz="2000" dirty="0"/>
          </a:p>
        </p:txBody>
      </p:sp>
      <p:sp>
        <p:nvSpPr>
          <p:cNvPr id="7" name="角丸四角形 6"/>
          <p:cNvSpPr/>
          <p:nvPr/>
        </p:nvSpPr>
        <p:spPr>
          <a:xfrm>
            <a:off x="4954698" y="1326873"/>
            <a:ext cx="3590321" cy="1414801"/>
          </a:xfrm>
          <a:prstGeom prst="roundRect">
            <a:avLst>
              <a:gd name="adj" fmla="val 14375"/>
            </a:avLst>
          </a:prstGeom>
          <a:ln>
            <a:solidFill>
              <a:srgbClr val="0000FF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ja-JP" altLang="en-US" sz="1600" dirty="0" smtClean="0"/>
              <a:t>質量欠損</a:t>
            </a:r>
            <a:endParaRPr lang="en-US" altLang="ja-JP" sz="1600" dirty="0" smtClean="0"/>
          </a:p>
          <a:p>
            <a:pPr marL="342900" indent="-342900">
              <a:buFont typeface="+mj-lt"/>
              <a:buAutoNum type="arabicPeriod"/>
            </a:pPr>
            <a:r>
              <a:rPr lang="en-US" altLang="ja-JP" sz="1600" dirty="0" err="1" smtClean="0"/>
              <a:t>cos</a:t>
            </a:r>
            <a:r>
              <a:rPr lang="en-US" altLang="ja-JP" sz="1600" dirty="0" err="1" smtClean="0">
                <a:latin typeface="Symbol" charset="2"/>
                <a:cs typeface="Symbol" charset="2"/>
              </a:rPr>
              <a:t>q</a:t>
            </a:r>
            <a:r>
              <a:rPr lang="en-US" altLang="ja-JP" sz="1600" baseline="-25000" dirty="0" err="1" smtClean="0"/>
              <a:t>h</a:t>
            </a:r>
            <a:endParaRPr lang="en-US" altLang="ja-JP" sz="1600" baseline="-25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altLang="ja-JP" sz="1600" dirty="0" smtClean="0"/>
              <a:t>W </a:t>
            </a:r>
            <a:r>
              <a:rPr lang="ja-JP" altLang="en-US" sz="1600" dirty="0" smtClean="0"/>
              <a:t>ジェットクラスタリング</a:t>
            </a:r>
            <a:r>
              <a:rPr lang="en-US" altLang="ja-JP" sz="1600" dirty="0" smtClean="0"/>
              <a:t> Y</a:t>
            </a:r>
            <a:r>
              <a:rPr lang="ja-JP" altLang="en-US" sz="1600" dirty="0" smtClean="0"/>
              <a:t>カット値</a:t>
            </a:r>
            <a:endParaRPr lang="en-US" altLang="ja-JP" sz="1600" dirty="0" smtClean="0"/>
          </a:p>
          <a:p>
            <a:pPr marL="342900" indent="-342900">
              <a:buFont typeface="+mj-lt"/>
              <a:buAutoNum type="arabicPeriod"/>
            </a:pPr>
            <a:r>
              <a:rPr lang="en-US" altLang="ja-JP" sz="1600" dirty="0" smtClean="0"/>
              <a:t>On-shell W</a:t>
            </a:r>
            <a:r>
              <a:rPr lang="ja-JP" altLang="en-US" sz="1600" dirty="0" smtClean="0"/>
              <a:t>の</a:t>
            </a:r>
            <a:r>
              <a:rPr lang="en-US" altLang="ja-JP" sz="1600" dirty="0" smtClean="0"/>
              <a:t>b</a:t>
            </a:r>
            <a:r>
              <a:rPr lang="ja-JP" altLang="en-US" sz="1600" dirty="0" smtClean="0"/>
              <a:t>らしさ</a:t>
            </a:r>
          </a:p>
          <a:p>
            <a:pPr marL="342900" indent="-342900">
              <a:buFont typeface="+mj-lt"/>
              <a:buAutoNum type="arabicPeriod"/>
            </a:pPr>
            <a:r>
              <a:rPr lang="ja-JP" altLang="en-US" sz="1600" dirty="0" smtClean="0"/>
              <a:t>荷電トラック数</a:t>
            </a:r>
            <a:endParaRPr lang="en-US" altLang="ja-JP" sz="1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70737" y="965306"/>
            <a:ext cx="2279215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Likelihood</a:t>
            </a:r>
            <a:r>
              <a:rPr kumimoji="1" lang="ja-JP" altLang="en-US" sz="2000" dirty="0" smtClean="0"/>
              <a:t>入力変数</a:t>
            </a:r>
            <a:endParaRPr kumimoji="1" lang="ja-JP" altLang="en-US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1118" y="829926"/>
            <a:ext cx="1263687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ja-JP" altLang="en-US" sz="2000" dirty="0" smtClean="0"/>
              <a:t>カット条件</a:t>
            </a:r>
            <a:endParaRPr kumimoji="1" lang="ja-JP" altLang="en-US" sz="2000" dirty="0"/>
          </a:p>
        </p:txBody>
      </p:sp>
      <p:pic>
        <p:nvPicPr>
          <p:cNvPr id="10" name="図 9" descr="likecut_250_ww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392" y="4140487"/>
            <a:ext cx="2372113" cy="2255452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901298" y="4122846"/>
            <a:ext cx="1564025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/>
              <a:t>likelihood</a:t>
            </a:r>
            <a:r>
              <a:rPr lang="ja-JP" altLang="en-US" dirty="0" smtClean="0"/>
              <a:t>出力</a:t>
            </a:r>
            <a:r>
              <a:rPr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57200" y="6216527"/>
            <a:ext cx="3835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信号優位度が最大になる位置でカット</a:t>
            </a:r>
            <a:endParaRPr kumimoji="1" lang="ja-JP" altLang="en-US" dirty="0"/>
          </a:p>
        </p:txBody>
      </p:sp>
      <p:pic>
        <p:nvPicPr>
          <p:cNvPr id="17" name="図 16" descr="hmass_cut_250_likecut.gif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060" y="3013176"/>
            <a:ext cx="3111003" cy="2958003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4853409" y="5971179"/>
            <a:ext cx="4174791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Symbol" charset="2"/>
                <a:cs typeface="Symbol" charset="2"/>
              </a:rPr>
              <a:t>D</a:t>
            </a:r>
            <a:r>
              <a:rPr kumimoji="1" lang="en-US" altLang="ja-JP" sz="2800" dirty="0" smtClean="0"/>
              <a:t>BR/BR(H</a:t>
            </a:r>
            <a:r>
              <a:rPr kumimoji="1" lang="en-US" altLang="ja-JP" sz="2800" dirty="0" smtClean="0">
                <a:sym typeface="Wingdings"/>
              </a:rPr>
              <a:t>WW4j)=13%</a:t>
            </a:r>
            <a:endParaRPr kumimoji="1" lang="ja-JP" altLang="en-US" sz="28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424770" y="4648067"/>
            <a:ext cx="1508796" cy="369332"/>
          </a:xfrm>
          <a:prstGeom prst="rect">
            <a:avLst/>
          </a:prstGeom>
          <a:solidFill>
            <a:srgbClr val="093FF0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H</a:t>
            </a:r>
            <a:r>
              <a:rPr lang="en-US" altLang="ja-JP" dirty="0" smtClean="0">
                <a:solidFill>
                  <a:schemeClr val="bg1"/>
                </a:solidFill>
                <a:sym typeface="Wingdings"/>
              </a:rPr>
              <a:t>WW*4j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424770" y="4278735"/>
            <a:ext cx="1508796" cy="369332"/>
          </a:xfrm>
          <a:prstGeom prst="rect">
            <a:avLst/>
          </a:prstGeom>
          <a:solidFill>
            <a:schemeClr val="bg1"/>
          </a:solidFill>
          <a:ln>
            <a:solidFill>
              <a:srgbClr val="093FF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err="1" smtClean="0"/>
              <a:t>H</a:t>
            </a:r>
            <a:r>
              <a:rPr lang="en-US" altLang="ja-JP" dirty="0" err="1" smtClean="0">
                <a:sym typeface="Wingdings"/>
              </a:rPr>
              <a:t>All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221362" y="2842886"/>
            <a:ext cx="3192701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再構成されたヒッグス質量分布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08801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H</a:t>
            </a:r>
            <a:r>
              <a:rPr lang="en-US" altLang="ja-JP" dirty="0" smtClean="0">
                <a:sym typeface="Wingdings"/>
              </a:rPr>
              <a:t>WW*</a:t>
            </a:r>
            <a:r>
              <a:rPr lang="ja-JP" altLang="en-US" dirty="0" smtClean="0">
                <a:sym typeface="Wingdings"/>
              </a:rPr>
              <a:t>を加えた崩壊分岐比精度評価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Jan. 28. 2012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WG general meeting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4492A-EC30-F24F-B7E1-3D2E5737CF11}" type="slidenum">
              <a:rPr kumimoji="1" lang="ja-JP" altLang="en-US" smtClean="0"/>
              <a:t>12</a:t>
            </a:fld>
            <a:endParaRPr kumimoji="1"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376105"/>
              </p:ext>
            </p:extLst>
          </p:nvPr>
        </p:nvGraphicFramePr>
        <p:xfrm>
          <a:off x="670312" y="2617640"/>
          <a:ext cx="7968728" cy="32308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107440"/>
                <a:gridCol w="723340"/>
                <a:gridCol w="670504"/>
                <a:gridCol w="904240"/>
                <a:gridCol w="723340"/>
                <a:gridCol w="670504"/>
                <a:gridCol w="904240"/>
                <a:gridCol w="723340"/>
                <a:gridCol w="637540"/>
                <a:gridCol w="90424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質量</a:t>
                      </a:r>
                      <a:endParaRPr kumimoji="1" lang="ja-JP" alt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120</a:t>
                      </a:r>
                      <a:r>
                        <a:rPr kumimoji="1" lang="en-US" altLang="ja-JP" sz="2400" baseline="0" dirty="0" smtClean="0"/>
                        <a:t> </a:t>
                      </a:r>
                      <a:r>
                        <a:rPr kumimoji="1" lang="en-US" altLang="ja-JP" sz="2400" baseline="0" dirty="0" err="1" smtClean="0"/>
                        <a:t>GeV</a:t>
                      </a:r>
                      <a:r>
                        <a:rPr kumimoji="1" lang="en-US" altLang="ja-JP" sz="2400" baseline="0" dirty="0" smtClean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2000" baseline="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2400" baseline="0" dirty="0" smtClean="0"/>
                        <a:t>130 </a:t>
                      </a:r>
                      <a:r>
                        <a:rPr kumimoji="1" lang="en-US" altLang="ja-JP" sz="2400" baseline="0" dirty="0" err="1" smtClean="0"/>
                        <a:t>GeV</a:t>
                      </a:r>
                      <a:endParaRPr kumimoji="1" lang="en-US" altLang="ja-JP" sz="2400" baseline="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140 </a:t>
                      </a:r>
                      <a:r>
                        <a:rPr kumimoji="1" lang="en-US" altLang="ja-JP" sz="2400" dirty="0" err="1" smtClean="0"/>
                        <a:t>GeV</a:t>
                      </a:r>
                      <a:endParaRPr kumimoji="1" lang="en-US" altLang="ja-JP" sz="24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断面積</a:t>
                      </a:r>
                      <a:endParaRPr kumimoji="1" lang="ja-JP" altLang="en-US" sz="20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2000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2000" baseline="0" dirty="0" smtClean="0"/>
                        <a:t>=354.3 </a:t>
                      </a:r>
                      <a:r>
                        <a:rPr kumimoji="1" lang="en-US" altLang="ja-JP" sz="2000" baseline="0" dirty="0" err="1" smtClean="0"/>
                        <a:t>fb</a:t>
                      </a:r>
                      <a:endParaRPr kumimoji="1" lang="ja-JP" altLang="en-US" sz="20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2000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2000" baseline="0" dirty="0" smtClean="0"/>
                        <a:t>=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279.9 </a:t>
                      </a:r>
                      <a:r>
                        <a:rPr lang="en-US" altLang="ja-JP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fb</a:t>
                      </a:r>
                      <a:endParaRPr kumimoji="1" lang="ja-JP" altLang="en-US" sz="20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2000" dirty="0" smtClean="0"/>
                        <a:t>=203.1 </a:t>
                      </a:r>
                      <a:r>
                        <a:rPr kumimoji="1" lang="en-US" altLang="ja-JP" sz="2000" dirty="0" err="1" smtClean="0"/>
                        <a:t>fb</a:t>
                      </a:r>
                      <a:endParaRPr kumimoji="1" lang="ja-JP" altLang="en-US" sz="20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 smtClean="0"/>
                        <a:t>崩壊過程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/>
                        <a:t>BR</a:t>
                      </a:r>
                      <a:endParaRPr kumimoji="1" lang="ja-JP" altLang="en-US" sz="2000" dirty="0" smtClean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2000" dirty="0" err="1" smtClean="0">
                          <a:latin typeface="+mn-lt"/>
                          <a:cs typeface="Symbol" charset="2"/>
                        </a:rPr>
                        <a:t>x</a:t>
                      </a:r>
                      <a:r>
                        <a:rPr kumimoji="1" lang="en-US" altLang="ja-JP" sz="2000" dirty="0" err="1" smtClean="0"/>
                        <a:t>BR</a:t>
                      </a:r>
                      <a:endParaRPr kumimoji="1" lang="ja-JP" altLang="en-US" sz="20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kumimoji="1" lang="en-US" altLang="ja-JP" sz="2000" dirty="0" smtClean="0"/>
                        <a:t>BR/BR</a:t>
                      </a:r>
                      <a:endParaRPr kumimoji="1" lang="ja-JP" altLang="en-US" sz="20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/>
                        <a:t>BR</a:t>
                      </a:r>
                      <a:endParaRPr kumimoji="1" lang="ja-JP" altLang="en-US" sz="2000" dirty="0" smtClean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2000" dirty="0" err="1" smtClean="0">
                          <a:latin typeface="+mn-lt"/>
                          <a:cs typeface="Symbol" charset="2"/>
                        </a:rPr>
                        <a:t>x</a:t>
                      </a:r>
                      <a:r>
                        <a:rPr kumimoji="1" lang="en-US" altLang="ja-JP" sz="2000" dirty="0" err="1" smtClean="0"/>
                        <a:t>BR</a:t>
                      </a:r>
                      <a:endParaRPr kumimoji="1" lang="ja-JP" altLang="en-US" sz="20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kumimoji="1" lang="en-US" altLang="ja-JP" sz="2000" dirty="0" smtClean="0"/>
                        <a:t>BR/BR</a:t>
                      </a:r>
                      <a:endParaRPr kumimoji="1" lang="ja-JP" altLang="en-US" sz="20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/>
                        <a:t>BR</a:t>
                      </a:r>
                      <a:endParaRPr kumimoji="1" lang="ja-JP" altLang="en-US" sz="2000" dirty="0" smtClean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2000" dirty="0" err="1" smtClean="0">
                          <a:latin typeface="+mn-lt"/>
                          <a:cs typeface="Symbol" charset="2"/>
                        </a:rPr>
                        <a:t>x</a:t>
                      </a:r>
                      <a:r>
                        <a:rPr kumimoji="1" lang="en-US" altLang="ja-JP" sz="2000" dirty="0" err="1" smtClean="0"/>
                        <a:t>BR</a:t>
                      </a:r>
                      <a:endParaRPr kumimoji="1" lang="ja-JP" altLang="en-US" sz="2000" dirty="0" smtClean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kumimoji="1" lang="en-US" altLang="ja-JP" sz="2000" dirty="0" smtClean="0"/>
                        <a:t>BR/BR</a:t>
                      </a:r>
                      <a:endParaRPr kumimoji="1" lang="ja-JP" altLang="en-US" sz="20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000" dirty="0" smtClean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err="1" smtClean="0"/>
                        <a:t>ILD+SiD</a:t>
                      </a:r>
                      <a:endParaRPr kumimoji="1" lang="ja-JP" altLang="en-US" sz="2000" dirty="0" smtClean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000" dirty="0" smtClean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000" dirty="0" smtClean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000" dirty="0" smtClean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rgbClr val="FF0200"/>
                          </a:solidFill>
                        </a:rPr>
                        <a:t>Scaled</a:t>
                      </a:r>
                      <a:endParaRPr kumimoji="1" lang="ja-JP" altLang="en-US" sz="2000" dirty="0">
                        <a:solidFill>
                          <a:srgbClr val="FF0200"/>
                        </a:solidFill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H</a:t>
                      </a:r>
                      <a:r>
                        <a:rPr kumimoji="1" lang="en-US" altLang="ja-JP" sz="2000" dirty="0" err="1" smtClean="0">
                          <a:sym typeface="Wingdings"/>
                        </a:rPr>
                        <a:t>bb</a:t>
                      </a:r>
                      <a:endParaRPr kumimoji="1" lang="ja-JP" altLang="en-US" sz="2000" dirty="0"/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+mn-lt"/>
                        </a:rPr>
                        <a:t>66.5%</a:t>
                      </a:r>
                      <a:endParaRPr kumimoji="1" lang="ja-JP" altLang="en-US" sz="20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235.6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>
                          <a:latin typeface="+mn-lt"/>
                        </a:rPr>
                        <a:t>3.8%</a:t>
                      </a:r>
                      <a:endParaRPr kumimoji="1" lang="ja-JP" altLang="en-US" sz="2000" dirty="0" smtClean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u="none" strike="noStrike" dirty="0" smtClean="0">
                          <a:effectLst/>
                          <a:latin typeface="+mn-lt"/>
                        </a:rPr>
                        <a:t>51.2%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143.3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000" dirty="0" smtClean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+mn-lt"/>
                        </a:rPr>
                        <a:t>33.0%</a:t>
                      </a:r>
                      <a:endParaRPr kumimoji="1" lang="ja-JP" altLang="en-US" sz="20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+mn-lt"/>
                        </a:rPr>
                        <a:t> 67.1</a:t>
                      </a:r>
                      <a:endParaRPr kumimoji="1" lang="ja-JP" altLang="en-US" sz="20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7.0%</a:t>
                      </a:r>
                      <a:endParaRPr kumimoji="1" lang="ja-JP" altLang="en-US" sz="2000" dirty="0"/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err="1" smtClean="0"/>
                        <a:t>H</a:t>
                      </a:r>
                      <a:r>
                        <a:rPr kumimoji="1" lang="en-US" altLang="ja-JP" sz="2000" dirty="0" err="1" smtClean="0">
                          <a:sym typeface="Wingdings"/>
                        </a:rPr>
                        <a:t>cc</a:t>
                      </a:r>
                      <a:endParaRPr kumimoji="1" lang="ja-JP" altLang="en-US" sz="2000" dirty="0" smtClean="0"/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>
                          <a:latin typeface="+mn-lt"/>
                        </a:rPr>
                        <a:t>2.9%</a:t>
                      </a:r>
                      <a:endParaRPr kumimoji="1" lang="ja-JP" altLang="en-US" sz="2000" dirty="0" smtClean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10.4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>
                          <a:latin typeface="+mn-lt"/>
                        </a:rPr>
                        <a:t>8.3%</a:t>
                      </a:r>
                      <a:endParaRPr kumimoji="1" lang="ja-JP" altLang="en-US" sz="2000" dirty="0" smtClean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u="none" strike="noStrike" dirty="0" smtClean="0">
                          <a:effectLst/>
                          <a:latin typeface="+mn-lt"/>
                        </a:rPr>
                        <a:t>2.3%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6.3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000" dirty="0" smtClean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+mn-lt"/>
                        </a:rPr>
                        <a:t>1.5%</a:t>
                      </a:r>
                      <a:endParaRPr kumimoji="1" lang="ja-JP" altLang="en-US" sz="20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+mn-lt"/>
                        </a:rPr>
                        <a:t>3.0</a:t>
                      </a:r>
                      <a:endParaRPr kumimoji="1" lang="ja-JP" altLang="en-US" sz="20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12.5%</a:t>
                      </a:r>
                      <a:endParaRPr kumimoji="1" lang="ja-JP" altLang="en-US" sz="2000" dirty="0"/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err="1" smtClean="0"/>
                        <a:t>H</a:t>
                      </a:r>
                      <a:r>
                        <a:rPr kumimoji="1" lang="en-US" altLang="ja-JP" sz="2000" dirty="0" err="1" smtClean="0">
                          <a:sym typeface="Wingdings"/>
                        </a:rPr>
                        <a:t>gg</a:t>
                      </a:r>
                      <a:endParaRPr kumimoji="1" lang="ja-JP" altLang="en-US" sz="2000" dirty="0" smtClean="0"/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>
                          <a:latin typeface="+mn-lt"/>
                        </a:rPr>
                        <a:t>8.2%</a:t>
                      </a:r>
                      <a:endParaRPr kumimoji="1" lang="ja-JP" altLang="en-US" sz="2000" dirty="0" smtClean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29.2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>
                          <a:latin typeface="+mn-lt"/>
                        </a:rPr>
                        <a:t>10.6%</a:t>
                      </a:r>
                      <a:endParaRPr kumimoji="1" lang="ja-JP" altLang="en-US" sz="2000" dirty="0" smtClean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u="none" strike="noStrike" dirty="0" smtClean="0">
                          <a:effectLst/>
                          <a:latin typeface="+mn-lt"/>
                        </a:rPr>
                        <a:t>7.5%</a:t>
                      </a:r>
                      <a:endParaRPr lang="en-US" altLang="ja-JP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21.0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000" dirty="0" smtClean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+mn-lt"/>
                        </a:rPr>
                        <a:t>5.7%</a:t>
                      </a:r>
                      <a:endParaRPr kumimoji="1" lang="ja-JP" altLang="en-US" sz="20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+mn-lt"/>
                        </a:rPr>
                        <a:t>11.5</a:t>
                      </a:r>
                      <a:endParaRPr kumimoji="1" lang="ja-JP" altLang="en-US" sz="20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16.8%</a:t>
                      </a:r>
                      <a:endParaRPr kumimoji="1" lang="ja-JP" altLang="en-US" sz="2000" dirty="0"/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/>
                        <a:t>H</a:t>
                      </a:r>
                      <a:r>
                        <a:rPr kumimoji="1" lang="en-US" altLang="ja-JP" sz="2000" dirty="0" smtClean="0">
                          <a:sym typeface="Wingdings"/>
                        </a:rPr>
                        <a:t>WW*</a:t>
                      </a:r>
                      <a:endParaRPr kumimoji="1" lang="ja-JP" altLang="en-US" sz="2000" dirty="0" smtClean="0"/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>
                          <a:latin typeface="+mn-lt"/>
                        </a:rPr>
                        <a:t>13.6%</a:t>
                      </a:r>
                      <a:endParaRPr kumimoji="1" lang="ja-JP" altLang="en-US" sz="2000" dirty="0" smtClean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48.3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+mn-lt"/>
                        </a:rPr>
                        <a:t>13.4%</a:t>
                      </a:r>
                      <a:endParaRPr kumimoji="1" lang="ja-JP" altLang="en-US" sz="20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29.4%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82.4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+mn-lt"/>
                        </a:rPr>
                        <a:t>7%</a:t>
                      </a:r>
                      <a:endParaRPr kumimoji="1" lang="ja-JP" altLang="en-US" sz="20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+mn-lt"/>
                        </a:rPr>
                        <a:t>49.2%</a:t>
                      </a:r>
                      <a:endParaRPr kumimoji="1" lang="ja-JP" altLang="en-US" sz="20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+mn-lt"/>
                        </a:rPr>
                        <a:t>99.8</a:t>
                      </a:r>
                      <a:endParaRPr kumimoji="1" lang="ja-JP" altLang="en-US" sz="20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10.9%</a:t>
                      </a:r>
                      <a:endParaRPr kumimoji="1" lang="ja-JP" altLang="en-US" sz="2000" dirty="0"/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649730" y="5912764"/>
            <a:ext cx="7301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altLang="ja-JP" sz="2000" baseline="-25000" dirty="0" err="1" smtClean="0">
                <a:solidFill>
                  <a:srgbClr val="0000FF"/>
                </a:solidFill>
                <a:sym typeface="Wingdings"/>
              </a:rPr>
              <a:t>ZH</a:t>
            </a:r>
            <a:r>
              <a:rPr lang="en-US" altLang="ja-JP" sz="2000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ja-JP" altLang="en-US" sz="2000" dirty="0" smtClean="0">
                <a:solidFill>
                  <a:srgbClr val="0000FF"/>
                </a:solidFill>
                <a:sym typeface="Wingdings"/>
              </a:rPr>
              <a:t>はそれぞれ</a:t>
            </a:r>
            <a:r>
              <a:rPr lang="en-US" altLang="ja-JP" sz="2000" dirty="0" smtClean="0">
                <a:solidFill>
                  <a:srgbClr val="0000FF"/>
                </a:solidFill>
                <a:sym typeface="Wingdings"/>
              </a:rPr>
              <a:t> ILD (2.5%),  </a:t>
            </a:r>
            <a:r>
              <a:rPr lang="en-US" altLang="ja-JP" sz="2000" dirty="0" err="1" smtClean="0">
                <a:solidFill>
                  <a:srgbClr val="0000FF"/>
                </a:solidFill>
                <a:sym typeface="Wingdings"/>
              </a:rPr>
              <a:t>SiD</a:t>
            </a:r>
            <a:r>
              <a:rPr lang="en-US" altLang="ja-JP" sz="2000" dirty="0" smtClean="0">
                <a:solidFill>
                  <a:srgbClr val="0000FF"/>
                </a:solidFill>
                <a:sym typeface="Wingdings"/>
              </a:rPr>
              <a:t> (4.7%)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70312" y="1141055"/>
            <a:ext cx="7759907" cy="1200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ja-JP" altLang="en-US" sz="2400" dirty="0" smtClean="0"/>
              <a:t>重心系エネルギー</a:t>
            </a:r>
            <a:r>
              <a:rPr lang="en-US" altLang="ja-JP" sz="2400" dirty="0" smtClean="0"/>
              <a:t> </a:t>
            </a:r>
            <a:r>
              <a:rPr lang="en-US" altLang="ja-JP" sz="2400" dirty="0" err="1" smtClean="0"/>
              <a:t>Ecm</a:t>
            </a:r>
            <a:r>
              <a:rPr lang="en-US" altLang="ja-JP" sz="2400" dirty="0" smtClean="0"/>
              <a:t>=250 </a:t>
            </a:r>
            <a:r>
              <a:rPr lang="en-US" altLang="ja-JP" sz="2400" dirty="0" err="1" smtClean="0"/>
              <a:t>GeV</a:t>
            </a:r>
            <a:endParaRPr lang="en-US" altLang="ja-JP" sz="2400" dirty="0" smtClean="0"/>
          </a:p>
          <a:p>
            <a:r>
              <a:rPr lang="ja-JP" altLang="en-US" sz="2400" dirty="0" smtClean="0"/>
              <a:t>ルミノシティ</a:t>
            </a:r>
            <a:r>
              <a:rPr lang="en-US" altLang="ja-JP" sz="2400" dirty="0" smtClean="0"/>
              <a:t> L=250fb</a:t>
            </a:r>
            <a:r>
              <a:rPr lang="en-US" altLang="ja-JP" sz="2400" baseline="30000" dirty="0" smtClean="0"/>
              <a:t>-1</a:t>
            </a:r>
            <a:endParaRPr lang="en-US" altLang="ja-JP" sz="2400" dirty="0"/>
          </a:p>
          <a:p>
            <a:r>
              <a:rPr kumimoji="1" lang="ja-JP" altLang="en-US" sz="2400" dirty="0" smtClean="0"/>
              <a:t>ビーム偏極</a:t>
            </a:r>
            <a:r>
              <a:rPr kumimoji="1" lang="en-US" altLang="ja-JP" sz="2400" dirty="0" smtClean="0"/>
              <a:t> P(</a:t>
            </a:r>
            <a:r>
              <a:rPr kumimoji="1" lang="en-US" altLang="ja-JP" sz="2400" dirty="0" err="1" smtClean="0"/>
              <a:t>e+,e</a:t>
            </a:r>
            <a:r>
              <a:rPr kumimoji="1" lang="en-US" altLang="ja-JP" sz="2400" dirty="0" smtClean="0"/>
              <a:t>-)=(+</a:t>
            </a:r>
            <a:r>
              <a:rPr lang="en-US" altLang="ja-JP" sz="2400" dirty="0" smtClean="0"/>
              <a:t>0.3, -0.8), H</a:t>
            </a:r>
            <a:r>
              <a:rPr lang="en-US" altLang="ja-JP" sz="2400" dirty="0" smtClean="0">
                <a:sym typeface="Wingdings"/>
              </a:rPr>
              <a:t>WW*</a:t>
            </a:r>
            <a:r>
              <a:rPr lang="ja-JP" altLang="en-US" sz="2400" dirty="0" smtClean="0">
                <a:sym typeface="Wingdings"/>
              </a:rPr>
              <a:t>では</a:t>
            </a:r>
            <a:r>
              <a:rPr lang="en-US" altLang="ja-JP" sz="2400" dirty="0" smtClean="0">
                <a:sym typeface="Wingdings"/>
              </a:rPr>
              <a:t> P</a:t>
            </a:r>
            <a:r>
              <a:rPr lang="en-US" altLang="ja-JP" sz="2400" dirty="0" smtClean="0"/>
              <a:t>(-0.3, +0.8)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91129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higgs_branch_al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5" y="1614969"/>
            <a:ext cx="6243841" cy="448678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軽いヒッグス質量領域における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崩壊分岐比測定精度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2315" y="1086795"/>
            <a:ext cx="7463251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重心系エネルギー</a:t>
            </a:r>
            <a:r>
              <a:rPr kumimoji="1" lang="en-US" altLang="ja-JP" sz="2400" dirty="0" smtClean="0"/>
              <a:t>250 </a:t>
            </a:r>
            <a:r>
              <a:rPr kumimoji="1" lang="en-US" altLang="ja-JP" sz="2400" dirty="0" err="1" smtClean="0"/>
              <a:t>GeV</a:t>
            </a:r>
            <a:r>
              <a:rPr kumimoji="1" lang="en-US" altLang="ja-JP" sz="2400" dirty="0" smtClean="0"/>
              <a:t>, L=250 fb</a:t>
            </a:r>
            <a:r>
              <a:rPr kumimoji="1" lang="en-US" altLang="ja-JP" sz="2400" baseline="30000" dirty="0" smtClean="0"/>
              <a:t>-1</a:t>
            </a:r>
            <a:endParaRPr lang="en-US" altLang="ja-JP" sz="2400" dirty="0"/>
          </a:p>
          <a:p>
            <a:r>
              <a:rPr kumimoji="1" lang="ja-JP" altLang="en-US" sz="2400" dirty="0" smtClean="0"/>
              <a:t>偏極ビーム</a:t>
            </a:r>
            <a:r>
              <a:rPr kumimoji="1" lang="en-US" altLang="ja-JP" sz="2400" dirty="0" smtClean="0"/>
              <a:t>(</a:t>
            </a:r>
            <a:r>
              <a:rPr kumimoji="1" lang="en-US" altLang="ja-JP" sz="2400" dirty="0" err="1" smtClean="0"/>
              <a:t>e</a:t>
            </a:r>
            <a:r>
              <a:rPr kumimoji="1" lang="en-US" altLang="ja-JP" sz="2400" baseline="30000" dirty="0" err="1" smtClean="0"/>
              <a:t>+</a:t>
            </a:r>
            <a:r>
              <a:rPr kumimoji="1" lang="en-US" altLang="ja-JP" sz="2400" dirty="0" err="1" smtClean="0"/>
              <a:t>,e</a:t>
            </a:r>
            <a:r>
              <a:rPr kumimoji="1" lang="en-US" altLang="ja-JP" sz="2400" baseline="30000" dirty="0" smtClean="0"/>
              <a:t>-</a:t>
            </a:r>
            <a:r>
              <a:rPr kumimoji="1" lang="en-US" altLang="ja-JP" sz="2400" dirty="0" smtClean="0"/>
              <a:t>)=(+30%, -80%), (-30%, +80%) (H</a:t>
            </a:r>
            <a:r>
              <a:rPr kumimoji="1" lang="en-US" altLang="ja-JP" sz="2400" dirty="0" smtClean="0">
                <a:sym typeface="Wingdings"/>
              </a:rPr>
              <a:t>WW*)</a:t>
            </a:r>
            <a:endParaRPr kumimoji="1" lang="ja-JP" altLang="en-US" sz="2400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Jan. 28. 2012</a:t>
            </a:r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WG general meeting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4492A-EC30-F24F-B7E1-3D2E5737CF11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723519" y="3395120"/>
            <a:ext cx="3420481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ym typeface="Wingdings"/>
              </a:rPr>
              <a:t>標準理論からのずれ</a:t>
            </a:r>
            <a:endParaRPr kumimoji="1" lang="en-US" altLang="ja-JP" sz="2400" dirty="0" smtClean="0">
              <a:sym typeface="Wingdings"/>
            </a:endParaRPr>
          </a:p>
          <a:p>
            <a:r>
              <a:rPr kumimoji="1" lang="ja-JP" altLang="en-US" sz="2400" dirty="0" smtClean="0"/>
              <a:t>を精密に測定することで</a:t>
            </a:r>
            <a:r>
              <a:rPr lang="en-US" altLang="ja-JP" sz="2400" dirty="0"/>
              <a:t/>
            </a:r>
            <a:br>
              <a:rPr lang="en-US" altLang="ja-JP" sz="2400" dirty="0"/>
            </a:br>
            <a:r>
              <a:rPr lang="ja-JP" altLang="en-US" sz="2400" dirty="0" smtClean="0"/>
              <a:t>標準理論を越える物理に</a:t>
            </a:r>
            <a:endParaRPr lang="en-US" altLang="ja-JP" sz="2400" dirty="0" smtClean="0"/>
          </a:p>
          <a:p>
            <a:r>
              <a:rPr kumimoji="1" lang="ja-JP" altLang="en-US" sz="2400" dirty="0" smtClean="0"/>
              <a:t>対する知見を与える</a:t>
            </a:r>
            <a:endParaRPr kumimoji="1" lang="en-US" altLang="ja-JP" sz="2400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723519" y="5032911"/>
            <a:ext cx="293607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err="1" smtClean="0"/>
              <a:t>Mh</a:t>
            </a:r>
            <a:r>
              <a:rPr lang="en-US" altLang="ja-JP" sz="2000" dirty="0" smtClean="0"/>
              <a:t>=120GeV</a:t>
            </a:r>
            <a:r>
              <a:rPr lang="ja-JP" altLang="en-US" sz="2000" dirty="0" smtClean="0"/>
              <a:t>の結果を</a:t>
            </a:r>
            <a:endParaRPr lang="en-US" altLang="ja-JP" sz="2000" dirty="0" smtClean="0"/>
          </a:p>
          <a:p>
            <a:r>
              <a:rPr lang="en-US" altLang="ja-JP" sz="2000" dirty="0" err="1" smtClean="0"/>
              <a:t>σxBR</a:t>
            </a:r>
            <a:r>
              <a:rPr lang="ja-JP" altLang="en-US" sz="2000" dirty="0" smtClean="0"/>
              <a:t>を考慮してスケール</a:t>
            </a:r>
            <a:endParaRPr lang="en-US" altLang="ja-JP" sz="2000" dirty="0" smtClean="0"/>
          </a:p>
          <a:p>
            <a:r>
              <a:rPr kumimoji="1" lang="ja-JP" altLang="en-US" sz="2000" dirty="0" smtClean="0"/>
              <a:t>質量毎の検出効率の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違いは</a:t>
            </a:r>
            <a:r>
              <a:rPr lang="ja-JP" altLang="en-US" sz="2000" dirty="0" smtClean="0"/>
              <a:t>考慮していない</a:t>
            </a:r>
            <a:endParaRPr kumimoji="1" lang="en-US" altLang="ja-JP" sz="2000" dirty="0" smtClean="0"/>
          </a:p>
        </p:txBody>
      </p:sp>
      <p:sp>
        <p:nvSpPr>
          <p:cNvPr id="3" name="正方形/長方形 2"/>
          <p:cNvSpPr/>
          <p:nvPr/>
        </p:nvSpPr>
        <p:spPr>
          <a:xfrm>
            <a:off x="5708031" y="2079580"/>
            <a:ext cx="3420481" cy="1200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2400" dirty="0"/>
              <a:t>115&lt; </a:t>
            </a:r>
            <a:r>
              <a:rPr lang="en-US" altLang="ja-JP" sz="2400" dirty="0" err="1"/>
              <a:t>Mh</a:t>
            </a:r>
            <a:r>
              <a:rPr lang="en-US" altLang="ja-JP" sz="2400" dirty="0"/>
              <a:t> &lt; 140 </a:t>
            </a:r>
            <a:r>
              <a:rPr lang="en-US" altLang="ja-JP" sz="2400" dirty="0" err="1"/>
              <a:t>GeV</a:t>
            </a:r>
            <a:r>
              <a:rPr lang="ja-JP" altLang="en-US" sz="2400" dirty="0"/>
              <a:t>領域</a:t>
            </a:r>
            <a:endParaRPr lang="en-US" altLang="ja-JP" sz="2400" dirty="0"/>
          </a:p>
          <a:p>
            <a:r>
              <a:rPr lang="en-US" altLang="ja-JP" sz="2400" dirty="0"/>
              <a:t>H</a:t>
            </a:r>
            <a:r>
              <a:rPr lang="en-US" altLang="ja-JP" sz="2400" dirty="0">
                <a:sym typeface="Wingdings"/>
              </a:rPr>
              <a:t>WW, </a:t>
            </a:r>
            <a:r>
              <a:rPr lang="en-US" altLang="ja-JP" sz="2400" dirty="0" err="1">
                <a:sym typeface="Wingdings"/>
              </a:rPr>
              <a:t>ff</a:t>
            </a:r>
            <a:r>
              <a:rPr lang="en-US" altLang="ja-JP" sz="2400" dirty="0">
                <a:sym typeface="Wingdings"/>
              </a:rPr>
              <a:t> </a:t>
            </a:r>
            <a:r>
              <a:rPr lang="ja-JP" altLang="en-US" sz="2400" dirty="0" smtClean="0">
                <a:sym typeface="Wingdings"/>
              </a:rPr>
              <a:t>などで</a:t>
            </a:r>
            <a:endParaRPr lang="en-US" altLang="ja-JP" sz="2400" dirty="0">
              <a:sym typeface="Wingdings"/>
            </a:endParaRPr>
          </a:p>
          <a:p>
            <a:r>
              <a:rPr lang="ja-JP" altLang="en-US" sz="2400" dirty="0">
                <a:sym typeface="Wingdings"/>
              </a:rPr>
              <a:t>高い測定精度</a:t>
            </a:r>
            <a:endParaRPr lang="en-US" altLang="ja-JP" sz="2400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278099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まとめと今後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3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25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67</a:t>
            </a:r>
            <a:r>
              <a:rPr kumimoji="1" lang="ja-JP" altLang="en-US" smtClean="0"/>
              <a:t>回 日本物理学会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F059-F27C-AD40-B7AE-63EC763CDFB3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3951" y="1130734"/>
            <a:ext cx="8921633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ヒッグス粒子崩壊分岐比測定精度について評価を行った。</a:t>
            </a:r>
            <a:endParaRPr kumimoji="1" lang="en-US" altLang="ja-JP" sz="2800" dirty="0" smtClean="0"/>
          </a:p>
          <a:p>
            <a:r>
              <a:rPr lang="en-US" altLang="ja-JP" sz="2800" dirty="0" err="1" smtClean="0"/>
              <a:t>H</a:t>
            </a:r>
            <a:r>
              <a:rPr lang="en-US" altLang="ja-JP" sz="2800" dirty="0" err="1" smtClean="0">
                <a:sym typeface="Wingdings"/>
              </a:rPr>
              <a:t>bb</a:t>
            </a:r>
            <a:r>
              <a:rPr lang="en-US" altLang="ja-JP" sz="2800" dirty="0">
                <a:sym typeface="Wingdings"/>
              </a:rPr>
              <a:t> </a:t>
            </a:r>
            <a:r>
              <a:rPr lang="en-US" altLang="ja-JP" sz="2800" dirty="0" smtClean="0">
                <a:sym typeface="Wingdings"/>
              </a:rPr>
              <a:t>(3%), </a:t>
            </a:r>
            <a:r>
              <a:rPr lang="en-US" altLang="ja-JP" sz="2800" dirty="0" err="1" smtClean="0">
                <a:sym typeface="Wingdings"/>
              </a:rPr>
              <a:t>Hcc</a:t>
            </a:r>
            <a:r>
              <a:rPr lang="en-US" altLang="ja-JP" sz="2800" dirty="0" smtClean="0">
                <a:sym typeface="Wingdings"/>
              </a:rPr>
              <a:t> (8%), </a:t>
            </a:r>
            <a:r>
              <a:rPr lang="en-US" altLang="ja-JP" sz="2800" dirty="0" err="1" smtClean="0">
                <a:sym typeface="Wingdings"/>
              </a:rPr>
              <a:t>Hgg</a:t>
            </a:r>
            <a:r>
              <a:rPr lang="en-US" altLang="ja-JP" sz="2800" dirty="0" smtClean="0">
                <a:sym typeface="Wingdings"/>
              </a:rPr>
              <a:t> (9%), HWW* (</a:t>
            </a:r>
            <a:r>
              <a:rPr lang="en-US" altLang="ja-JP" sz="2800" dirty="0" smtClean="0">
                <a:sym typeface="Wingdings"/>
              </a:rPr>
              <a:t>13%</a:t>
            </a:r>
            <a:r>
              <a:rPr lang="en-US" altLang="ja-JP" sz="2800" dirty="0" smtClean="0">
                <a:sym typeface="Wingdings"/>
              </a:rPr>
              <a:t>)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42570" y="2521081"/>
            <a:ext cx="8468985" cy="35394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altLang="ja-JP" sz="2800" dirty="0" smtClean="0">
                <a:sym typeface="Wingdings"/>
              </a:rPr>
              <a:t>HWW*</a:t>
            </a:r>
            <a:r>
              <a:rPr lang="en-US" altLang="ja-JP" sz="2800" dirty="0" err="1" smtClean="0">
                <a:sym typeface="Wingdings"/>
              </a:rPr>
              <a:t>lvqq</a:t>
            </a:r>
            <a:r>
              <a:rPr lang="en-US" altLang="ja-JP" sz="2800" dirty="0" smtClean="0">
                <a:sym typeface="Wingdings"/>
              </a:rPr>
              <a:t>, </a:t>
            </a:r>
            <a:r>
              <a:rPr lang="en-US" altLang="ja-JP" sz="2800" dirty="0" err="1" smtClean="0">
                <a:sym typeface="Wingdings"/>
              </a:rPr>
              <a:t>H</a:t>
            </a:r>
            <a:r>
              <a:rPr lang="en-US" altLang="ja-JP" sz="2800" dirty="0" err="1" smtClean="0">
                <a:latin typeface="Symbol" charset="2"/>
                <a:cs typeface="Symbol" charset="2"/>
                <a:sym typeface="Wingdings"/>
              </a:rPr>
              <a:t>tt</a:t>
            </a:r>
            <a:r>
              <a:rPr lang="en-US" altLang="ja-JP" sz="2800" dirty="0">
                <a:latin typeface="Symbol" charset="2"/>
                <a:cs typeface="Symbol" charset="2"/>
                <a:sym typeface="Wingdings"/>
              </a:rPr>
              <a:t> </a:t>
            </a:r>
            <a:r>
              <a:rPr lang="ja-JP" altLang="en-US" sz="2800" dirty="0" smtClean="0">
                <a:latin typeface="Symbol" charset="2"/>
                <a:cs typeface="Symbol" charset="2"/>
                <a:sym typeface="Wingdings"/>
              </a:rPr>
              <a:t>解析を追加</a:t>
            </a:r>
            <a:endParaRPr lang="en-US" altLang="ja-JP" sz="2800" dirty="0" smtClean="0">
              <a:latin typeface="Symbol" charset="2"/>
              <a:cs typeface="Symbol" charset="2"/>
              <a:sym typeface="Wingdings"/>
            </a:endParaRPr>
          </a:p>
          <a:p>
            <a:pPr marL="457200" indent="-457200">
              <a:buFont typeface="Arial"/>
              <a:buChar char="•"/>
            </a:pPr>
            <a:r>
              <a:rPr lang="ja-JP" altLang="en-US" sz="2800" dirty="0">
                <a:sym typeface="Wingdings"/>
              </a:rPr>
              <a:t>崩壊分岐比の小さなチャンネルについて解析を行う</a:t>
            </a:r>
            <a:r>
              <a:rPr lang="en-US" altLang="ja-JP" sz="2800" dirty="0">
                <a:sym typeface="Wingdings"/>
              </a:rPr>
              <a:t/>
            </a:r>
            <a:br>
              <a:rPr lang="en-US" altLang="ja-JP" sz="2800" dirty="0">
                <a:sym typeface="Wingdings"/>
              </a:rPr>
            </a:br>
            <a:r>
              <a:rPr lang="en-US" altLang="ja-JP" sz="2800" dirty="0" err="1">
                <a:sym typeface="Wingdings"/>
              </a:rPr>
              <a:t>H</a:t>
            </a:r>
            <a:r>
              <a:rPr lang="en-US" altLang="ja-JP" sz="2800" dirty="0" err="1">
                <a:latin typeface="Symbol" charset="2"/>
                <a:cs typeface="Symbol" charset="2"/>
                <a:sym typeface="Wingdings"/>
              </a:rPr>
              <a:t>gg</a:t>
            </a:r>
            <a:r>
              <a:rPr lang="en-US" altLang="ja-JP" sz="2800" dirty="0">
                <a:sym typeface="Wingdings"/>
              </a:rPr>
              <a:t>, </a:t>
            </a:r>
            <a:r>
              <a:rPr lang="en-US" altLang="ja-JP" sz="2800" dirty="0" err="1">
                <a:sym typeface="Wingdings"/>
              </a:rPr>
              <a:t>Z</a:t>
            </a:r>
            <a:r>
              <a:rPr lang="en-US" altLang="ja-JP" sz="2800" dirty="0" err="1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altLang="ja-JP" sz="2800" dirty="0">
                <a:sym typeface="Wingdings"/>
              </a:rPr>
              <a:t>, </a:t>
            </a:r>
            <a:r>
              <a:rPr lang="en-US" altLang="ja-JP" sz="2800" dirty="0" smtClean="0">
                <a:sym typeface="Wingdings"/>
              </a:rPr>
              <a:t>ZZ</a:t>
            </a:r>
          </a:p>
          <a:p>
            <a:endParaRPr lang="en-US" altLang="ja-JP" sz="2800" dirty="0">
              <a:sym typeface="Wingdings"/>
            </a:endParaRPr>
          </a:p>
          <a:p>
            <a:pPr marL="457200" indent="-457200">
              <a:buFont typeface="Arial"/>
              <a:buChar char="•"/>
            </a:pPr>
            <a:r>
              <a:rPr lang="en-US" altLang="ja-JP" sz="2800" dirty="0" smtClean="0">
                <a:sym typeface="Wingdings"/>
              </a:rPr>
              <a:t>LHC</a:t>
            </a:r>
            <a:r>
              <a:rPr lang="ja-JP" altLang="en-US" sz="2800" dirty="0" smtClean="0">
                <a:sym typeface="Wingdings"/>
              </a:rPr>
              <a:t>で発見が期待されているヒッグス質量について</a:t>
            </a:r>
            <a:r>
              <a:rPr lang="en-US" altLang="ja-JP" sz="2800" dirty="0">
                <a:sym typeface="Wingdings"/>
              </a:rPr>
              <a:t/>
            </a:r>
            <a:br>
              <a:rPr lang="en-US" altLang="ja-JP" sz="2800" dirty="0">
                <a:sym typeface="Wingdings"/>
              </a:rPr>
            </a:br>
            <a:r>
              <a:rPr lang="ja-JP" altLang="en-US" sz="2800" dirty="0" smtClean="0">
                <a:sym typeface="Wingdings"/>
              </a:rPr>
              <a:t>フルシミュレーションでの評価を行う</a:t>
            </a:r>
            <a:endParaRPr lang="en-US" altLang="ja-JP" sz="2800" dirty="0" smtClean="0">
              <a:sym typeface="Wingdings"/>
            </a:endParaRPr>
          </a:p>
          <a:p>
            <a:pPr marL="457200" indent="-457200">
              <a:buFont typeface="Arial"/>
              <a:buChar char="•"/>
            </a:pPr>
            <a:r>
              <a:rPr lang="en-US" altLang="ja-JP" sz="2800" dirty="0" smtClean="0">
                <a:sym typeface="Wingdings"/>
              </a:rPr>
              <a:t>ILC</a:t>
            </a:r>
            <a:r>
              <a:rPr lang="ja-JP" altLang="en-US" sz="2800" dirty="0" smtClean="0">
                <a:sym typeface="Wingdings"/>
              </a:rPr>
              <a:t>の</a:t>
            </a:r>
            <a:r>
              <a:rPr lang="en-US" altLang="ja-JP" sz="2800" dirty="0" smtClean="0">
                <a:sym typeface="Wingdings"/>
              </a:rPr>
              <a:t>1 </a:t>
            </a:r>
            <a:r>
              <a:rPr lang="en-US" altLang="ja-JP" sz="2800" dirty="0" err="1" smtClean="0">
                <a:sym typeface="Wingdings"/>
              </a:rPr>
              <a:t>TeV</a:t>
            </a:r>
            <a:r>
              <a:rPr lang="ja-JP" altLang="en-US" sz="2800" dirty="0" smtClean="0">
                <a:sym typeface="Wingdings"/>
              </a:rPr>
              <a:t>における詳細ベースライン</a:t>
            </a:r>
            <a:r>
              <a:rPr lang="ja-JP" altLang="en-US" sz="2800" dirty="0" smtClean="0">
                <a:sym typeface="Wingdings"/>
              </a:rPr>
              <a:t>設計書</a:t>
            </a:r>
            <a:r>
              <a:rPr lang="en-US" altLang="ja-JP" sz="2800" dirty="0" smtClean="0">
                <a:sym typeface="Wingdings"/>
              </a:rPr>
              <a:t>(DBD)</a:t>
            </a:r>
            <a:r>
              <a:rPr lang="ja-JP" altLang="en-US" sz="2800" dirty="0" smtClean="0">
                <a:sym typeface="Wingdings"/>
              </a:rPr>
              <a:t>の</a:t>
            </a:r>
            <a:r>
              <a:rPr lang="en-US" altLang="ja-JP" sz="2800" dirty="0" smtClean="0">
                <a:sym typeface="Wingdings"/>
              </a:rPr>
              <a:t/>
            </a:r>
            <a:br>
              <a:rPr lang="en-US" altLang="ja-JP" sz="2800" dirty="0" smtClean="0">
                <a:sym typeface="Wingdings"/>
              </a:rPr>
            </a:br>
            <a:r>
              <a:rPr lang="ja-JP" altLang="en-US" sz="2800" dirty="0" smtClean="0">
                <a:sym typeface="Wingdings"/>
              </a:rPr>
              <a:t>ベンチマーク物理解析</a:t>
            </a:r>
            <a:r>
              <a:rPr lang="en-US" altLang="ja-JP" sz="2800" dirty="0" smtClean="0">
                <a:sym typeface="Wingdings"/>
              </a:rPr>
              <a:t> (</a:t>
            </a:r>
            <a:r>
              <a:rPr lang="en-US" altLang="ja-JP" sz="2800" dirty="0" err="1" smtClean="0">
                <a:sym typeface="Wingdings"/>
              </a:rPr>
              <a:t>vvH</a:t>
            </a:r>
            <a:r>
              <a:rPr lang="en-US" altLang="ja-JP" sz="2800" dirty="0" smtClean="0">
                <a:sym typeface="Wingdings"/>
              </a:rPr>
              <a:t> @1 </a:t>
            </a:r>
            <a:r>
              <a:rPr lang="en-US" altLang="ja-JP" sz="2800" dirty="0" err="1" smtClean="0">
                <a:sym typeface="Wingdings"/>
              </a:rPr>
              <a:t>TeV</a:t>
            </a:r>
            <a:r>
              <a:rPr lang="en-US" altLang="ja-JP" sz="2800" dirty="0" smtClean="0">
                <a:sym typeface="Wingdings"/>
              </a:rPr>
              <a:t>)</a:t>
            </a:r>
            <a:r>
              <a:rPr lang="ja-JP" altLang="en-US" sz="2800" dirty="0" smtClean="0">
                <a:sym typeface="Wingdings"/>
              </a:rPr>
              <a:t>を完了させる</a:t>
            </a:r>
            <a:endParaRPr lang="en-US" altLang="ja-JP" sz="2800" dirty="0" smtClean="0">
              <a:sym typeface="Wingdings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42570" y="2091604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今後の解析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496972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cap="none" dirty="0" smtClean="0"/>
              <a:t>Backup</a:t>
            </a:r>
            <a:endParaRPr kumimoji="1" lang="ja-JP" altLang="en-US" cap="none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Jan. 28. 2012</a:t>
            </a:r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ILC physics WG general meeting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5102A-949D-DF4C-9E4A-8945CB3EACCC}" type="slidenum">
              <a:rPr lang="ja-JP" altLang="en-US" smtClean="0"/>
              <a:pPr>
                <a:defRPr/>
              </a:pPr>
              <a:t>15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36591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角丸四角形 57"/>
          <p:cNvSpPr/>
          <p:nvPr/>
        </p:nvSpPr>
        <p:spPr>
          <a:xfrm>
            <a:off x="3043239" y="3500438"/>
            <a:ext cx="2794000" cy="2803525"/>
          </a:xfrm>
          <a:prstGeom prst="roundRect">
            <a:avLst>
              <a:gd name="adj" fmla="val 4341"/>
            </a:avLst>
          </a:prstGeom>
          <a:ln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8674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latin typeface="Calibri" charset="0"/>
                <a:ea typeface="ＭＳ Ｐゴシック" charset="0"/>
                <a:cs typeface="ＭＳ Ｐゴシック" charset="0"/>
              </a:rPr>
              <a:t>llH</a:t>
            </a:r>
            <a:r>
              <a:rPr lang="en-US" altLang="ja-JP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ja-JP" altLang="en-US" dirty="0" smtClean="0">
                <a:latin typeface="Calibri" charset="0"/>
                <a:ea typeface="ＭＳ Ｐゴシック" charset="0"/>
                <a:cs typeface="ＭＳ Ｐゴシック" charset="0"/>
              </a:rPr>
              <a:t>レプトン同定</a:t>
            </a:r>
            <a:endParaRPr lang="ja-JP" alt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5" name="日付プレースホルダー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smtClean="0">
                <a:solidFill>
                  <a:srgbClr val="FFFFFF"/>
                </a:solidFill>
                <a:latin typeface="Calibri" charset="0"/>
              </a:rPr>
              <a:t>Jan. 28. 2012</a:t>
            </a:r>
            <a:endParaRPr lang="ja-JP" altLang="en-US" sz="12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28676" name="フッター プレースホルダー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smtClean="0">
                <a:solidFill>
                  <a:srgbClr val="FFFFFF"/>
                </a:solidFill>
                <a:latin typeface="Calibri" charset="0"/>
              </a:rPr>
              <a:t>ILC physics WG general meeting</a:t>
            </a:r>
            <a:endParaRPr lang="ja-JP" altLang="en-US" sz="12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28677" name="スライド番号プレースホルダー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1ACDC91-B2C3-D241-840D-686351839E9C}" type="slidenum">
              <a:rPr lang="ja-JP" altLang="en-US" sz="1200">
                <a:solidFill>
                  <a:srgbClr val="FFFFFF"/>
                </a:solidFill>
                <a:latin typeface="Calibri" charset="0"/>
              </a:rPr>
              <a:pPr/>
              <a:t>16</a:t>
            </a:fld>
            <a:endParaRPr lang="ja-JP" altLang="en-US" sz="12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57163" y="908720"/>
            <a:ext cx="5345112" cy="2520280"/>
          </a:xfrm>
          <a:prstGeom prst="roundRect">
            <a:avLst>
              <a:gd name="adj" fmla="val 12081"/>
            </a:avLst>
          </a:prstGeom>
          <a:solidFill>
            <a:schemeClr val="tx2">
              <a:lumMod val="20000"/>
              <a:lumOff val="80000"/>
            </a:schemeClr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2400" dirty="0" smtClean="0">
                <a:solidFill>
                  <a:srgbClr val="000000"/>
                </a:solidFill>
              </a:rPr>
              <a:t>電子</a:t>
            </a:r>
            <a:r>
              <a:rPr lang="en-US" altLang="ja-JP" sz="2400" dirty="0" smtClean="0">
                <a:solidFill>
                  <a:srgbClr val="000000"/>
                </a:solidFill>
              </a:rPr>
              <a:t>/</a:t>
            </a:r>
            <a:r>
              <a:rPr lang="ja-JP" altLang="en-US" sz="2400" dirty="0" smtClean="0">
                <a:solidFill>
                  <a:srgbClr val="000000"/>
                </a:solidFill>
              </a:rPr>
              <a:t>ミュー粒子同定</a:t>
            </a:r>
            <a:endParaRPr lang="en-US" altLang="ja-JP" sz="2400" dirty="0" smtClean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ja-JP" altLang="en-US" sz="2000" dirty="0" smtClean="0">
                <a:solidFill>
                  <a:srgbClr val="000000"/>
                </a:solidFill>
              </a:rPr>
              <a:t>ジェットらしくない高エネルギーレプトン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altLang="ja-JP" sz="2000" dirty="0" err="1">
                <a:solidFill>
                  <a:srgbClr val="000000"/>
                </a:solidFill>
              </a:rPr>
              <a:t>coneE</a:t>
            </a:r>
            <a:r>
              <a:rPr lang="en-US" altLang="ja-JP" sz="2000" dirty="0">
                <a:solidFill>
                  <a:srgbClr val="000000"/>
                </a:solidFill>
              </a:rPr>
              <a:t> &lt; 20 </a:t>
            </a:r>
            <a:r>
              <a:rPr lang="en-US" altLang="ja-JP" sz="2000" dirty="0" err="1">
                <a:solidFill>
                  <a:srgbClr val="000000"/>
                </a:solidFill>
              </a:rPr>
              <a:t>GeV</a:t>
            </a:r>
            <a:r>
              <a:rPr lang="en-US" altLang="ja-JP" sz="2000" dirty="0">
                <a:solidFill>
                  <a:srgbClr val="000000"/>
                </a:solidFill>
              </a:rPr>
              <a:t> (10</a:t>
            </a:r>
            <a:r>
              <a:rPr lang="en-US" altLang="ja-JP" sz="2000" baseline="30000" dirty="0">
                <a:solidFill>
                  <a:srgbClr val="000000"/>
                </a:solidFill>
              </a:rPr>
              <a:t>o</a:t>
            </a:r>
            <a:r>
              <a:rPr lang="en-US" altLang="ja-JP" sz="2000" dirty="0">
                <a:solidFill>
                  <a:srgbClr val="000000"/>
                </a:solidFill>
              </a:rPr>
              <a:t>)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10&lt;E</a:t>
            </a:r>
            <a:r>
              <a:rPr lang="en-US" altLang="ja-JP" sz="2000" baseline="-25000" dirty="0">
                <a:solidFill>
                  <a:srgbClr val="000000"/>
                </a:solidFill>
              </a:rPr>
              <a:t>PFO</a:t>
            </a:r>
            <a:r>
              <a:rPr lang="en-US" altLang="ja-JP" sz="2000" dirty="0">
                <a:solidFill>
                  <a:srgbClr val="000000"/>
                </a:solidFill>
              </a:rPr>
              <a:t>&lt;90GeV (160 @350GeV)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ja-JP" altLang="en-US" sz="2000" dirty="0" smtClean="0">
                <a:solidFill>
                  <a:srgbClr val="000000"/>
                </a:solidFill>
              </a:rPr>
              <a:t>カロリメータのエネルギー情報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ja-JP" altLang="en-US" sz="2000" dirty="0" smtClean="0">
                <a:solidFill>
                  <a:srgbClr val="000000"/>
                </a:solidFill>
              </a:rPr>
              <a:t>レプトン候補が</a:t>
            </a:r>
            <a:r>
              <a:rPr lang="en-US" altLang="ja-JP" sz="2000" dirty="0" smtClean="0">
                <a:solidFill>
                  <a:srgbClr val="000000"/>
                </a:solidFill>
              </a:rPr>
              <a:t>2</a:t>
            </a:r>
            <a:r>
              <a:rPr lang="ja-JP" altLang="en-US" sz="2000" dirty="0" smtClean="0">
                <a:solidFill>
                  <a:srgbClr val="000000"/>
                </a:solidFill>
              </a:rPr>
              <a:t>つ以上の場合</a:t>
            </a:r>
            <a:endParaRPr lang="en-US" altLang="ja-JP" sz="2000" dirty="0" smtClean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US" altLang="ja-JP" sz="2000" dirty="0" smtClean="0">
                <a:solidFill>
                  <a:srgbClr val="000000"/>
                </a:solidFill>
              </a:rPr>
              <a:t>2</a:t>
            </a:r>
            <a:r>
              <a:rPr lang="ja-JP" altLang="en-US" sz="2000" dirty="0" smtClean="0">
                <a:solidFill>
                  <a:srgbClr val="000000"/>
                </a:solidFill>
              </a:rPr>
              <a:t>レプトン不変質量が</a:t>
            </a:r>
            <a:r>
              <a:rPr lang="en-US" altLang="ja-JP" sz="2000" dirty="0" smtClean="0">
                <a:solidFill>
                  <a:srgbClr val="000000"/>
                </a:solidFill>
              </a:rPr>
              <a:t>Z</a:t>
            </a:r>
            <a:r>
              <a:rPr lang="ja-JP" altLang="en-US" sz="2000" dirty="0" smtClean="0">
                <a:solidFill>
                  <a:srgbClr val="000000"/>
                </a:solidFill>
              </a:rPr>
              <a:t>質量に近い候補を選ぶ</a:t>
            </a:r>
            <a:endParaRPr lang="en-US" altLang="ja-JP" sz="2000" dirty="0">
              <a:solidFill>
                <a:srgbClr val="000000"/>
              </a:solidFill>
            </a:endParaRPr>
          </a:p>
        </p:txBody>
      </p:sp>
      <p:graphicFrame>
        <p:nvGraphicFramePr>
          <p:cNvPr id="2867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5097477"/>
              </p:ext>
            </p:extLst>
          </p:nvPr>
        </p:nvGraphicFramePr>
        <p:xfrm>
          <a:off x="7602538" y="1268760"/>
          <a:ext cx="1350962" cy="1487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67" name="数式" r:id="rId3" imgW="723900" imgH="800100" progId="Equation.3">
                  <p:embed/>
                </p:oleObj>
              </mc:Choice>
              <mc:Fallback>
                <p:oleObj name="数式" r:id="rId3" imgW="723900" imgH="800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2538" y="1268760"/>
                        <a:ext cx="1350962" cy="1487487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 w="285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0" name="Object 3"/>
          <p:cNvGraphicFramePr>
            <a:graphicFrameLocks noChangeAspect="1"/>
          </p:cNvGraphicFramePr>
          <p:nvPr/>
        </p:nvGraphicFramePr>
        <p:xfrm>
          <a:off x="5502275" y="1292225"/>
          <a:ext cx="1858963" cy="1481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68" name="数式" r:id="rId5" imgW="1003300" imgH="800100" progId="Equation.3">
                  <p:embed/>
                </p:oleObj>
              </mc:Choice>
              <mc:Fallback>
                <p:oleObj name="数式" r:id="rId5" imgW="1003300" imgH="800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2275" y="1292225"/>
                        <a:ext cx="1858963" cy="1481138"/>
                      </a:xfrm>
                      <a:prstGeom prst="rect">
                        <a:avLst/>
                      </a:prstGeom>
                      <a:solidFill>
                        <a:srgbClr val="FFDEEF"/>
                      </a:solidFill>
                      <a:ln w="285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テキスト ボックス 14"/>
          <p:cNvSpPr txBox="1"/>
          <p:nvPr/>
        </p:nvSpPr>
        <p:spPr>
          <a:xfrm>
            <a:off x="8048947" y="908720"/>
            <a:ext cx="771525" cy="4619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altLang="ja-JP" dirty="0" smtClean="0">
                <a:solidFill>
                  <a:srgbClr val="FFFFFF"/>
                </a:solidFill>
                <a:latin typeface="Symbol" charset="0"/>
                <a:cs typeface="Symbol" charset="0"/>
              </a:rPr>
              <a:t>m</a:t>
            </a:r>
            <a:r>
              <a:rPr lang="en-US" altLang="ja-JP" dirty="0" smtClean="0">
                <a:solidFill>
                  <a:srgbClr val="FFFFFF"/>
                </a:solidFill>
                <a:latin typeface="Calibri" charset="0"/>
              </a:rPr>
              <a:t>-ID</a:t>
            </a:r>
            <a:endParaRPr lang="ja-JP" altLang="en-US" dirty="0" smtClean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28682" name="図 17" descr="leptonID_Muons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52" b="51422"/>
          <a:stretch>
            <a:fillRect/>
          </a:stretch>
        </p:blipFill>
        <p:spPr bwMode="auto">
          <a:xfrm>
            <a:off x="3131840" y="3635375"/>
            <a:ext cx="2627313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直線矢印コネクタ 23"/>
          <p:cNvCxnSpPr/>
          <p:nvPr/>
        </p:nvCxnSpPr>
        <p:spPr>
          <a:xfrm flipH="1">
            <a:off x="4991621" y="4429125"/>
            <a:ext cx="6350" cy="596900"/>
          </a:xfrm>
          <a:prstGeom prst="straightConnector1">
            <a:avLst/>
          </a:prstGeom>
          <a:ln>
            <a:solidFill>
              <a:srgbClr val="FF02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>
            <a:off x="3484265" y="4265613"/>
            <a:ext cx="0" cy="596900"/>
          </a:xfrm>
          <a:prstGeom prst="straightConnector1">
            <a:avLst/>
          </a:prstGeom>
          <a:ln>
            <a:solidFill>
              <a:srgbClr val="FF02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685" name="テキスト ボックス 20"/>
          <p:cNvSpPr txBox="1">
            <a:spLocks noChangeArrowheads="1"/>
          </p:cNvSpPr>
          <p:nvPr/>
        </p:nvSpPr>
        <p:spPr bwMode="auto">
          <a:xfrm>
            <a:off x="3382665" y="4056063"/>
            <a:ext cx="441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800" dirty="0"/>
              <a:t>10</a:t>
            </a:r>
            <a:endParaRPr lang="ja-JP" altLang="en-US" sz="1800" dirty="0"/>
          </a:p>
        </p:txBody>
      </p:sp>
      <p:sp>
        <p:nvSpPr>
          <p:cNvPr id="28686" name="テキスト ボックス 21"/>
          <p:cNvSpPr txBox="1">
            <a:spLocks noChangeArrowheads="1"/>
          </p:cNvSpPr>
          <p:nvPr/>
        </p:nvSpPr>
        <p:spPr bwMode="auto">
          <a:xfrm>
            <a:off x="4689178" y="4125913"/>
            <a:ext cx="5699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800"/>
              <a:t>160</a:t>
            </a:r>
            <a:endParaRPr lang="ja-JP" altLang="en-US" sz="180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087813" y="3413125"/>
            <a:ext cx="1249362" cy="4619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400" dirty="0"/>
              <a:t>350 </a:t>
            </a:r>
            <a:r>
              <a:rPr lang="en-US" altLang="ja-JP" sz="2400" dirty="0" err="1"/>
              <a:t>GeV</a:t>
            </a:r>
            <a:endParaRPr lang="ja-JP" altLang="en-US" sz="2400" baseline="-25000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6134422" y="908720"/>
            <a:ext cx="700088" cy="4619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altLang="ja-JP" dirty="0">
                <a:solidFill>
                  <a:srgbClr val="000000"/>
                </a:solidFill>
                <a:latin typeface="+mn-lt"/>
                <a:cs typeface="Symbol" charset="0"/>
              </a:rPr>
              <a:t>e</a:t>
            </a:r>
            <a:r>
              <a:rPr lang="en-US" altLang="ja-JP" dirty="0" smtClean="0">
                <a:solidFill>
                  <a:srgbClr val="000000"/>
                </a:solidFill>
                <a:latin typeface="Calibri" charset="0"/>
              </a:rPr>
              <a:t>-ID</a:t>
            </a:r>
            <a:endParaRPr lang="ja-JP" altLang="en-US" dirty="0" smtClean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61" name="角丸四角形 60"/>
          <p:cNvSpPr/>
          <p:nvPr/>
        </p:nvSpPr>
        <p:spPr>
          <a:xfrm>
            <a:off x="34925" y="3506788"/>
            <a:ext cx="2880891" cy="2803525"/>
          </a:xfrm>
          <a:prstGeom prst="roundRect">
            <a:avLst>
              <a:gd name="adj" fmla="val 6987"/>
            </a:avLst>
          </a:prstGeom>
          <a:ln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pic>
        <p:nvPicPr>
          <p:cNvPr id="28690" name="図 53" descr="leptonID_Electrons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11" b="53802"/>
          <a:stretch>
            <a:fillRect/>
          </a:stretch>
        </p:blipFill>
        <p:spPr bwMode="auto">
          <a:xfrm>
            <a:off x="107504" y="3732213"/>
            <a:ext cx="2759075" cy="238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4" name="直線矢印コネクタ 63"/>
          <p:cNvCxnSpPr/>
          <p:nvPr/>
        </p:nvCxnSpPr>
        <p:spPr>
          <a:xfrm flipH="1">
            <a:off x="1428552" y="4424363"/>
            <a:ext cx="7938" cy="596900"/>
          </a:xfrm>
          <a:prstGeom prst="straightConnector1">
            <a:avLst/>
          </a:prstGeom>
          <a:ln>
            <a:solidFill>
              <a:srgbClr val="FF02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692" name="テキスト ボックス 56"/>
          <p:cNvSpPr txBox="1">
            <a:spLocks noChangeArrowheads="1"/>
          </p:cNvSpPr>
          <p:nvPr/>
        </p:nvSpPr>
        <p:spPr bwMode="auto">
          <a:xfrm>
            <a:off x="1206302" y="4121150"/>
            <a:ext cx="441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800"/>
              <a:t>90</a:t>
            </a:r>
            <a:endParaRPr lang="ja-JP" altLang="en-US" sz="180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2028404" y="4699000"/>
            <a:ext cx="811212" cy="4619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400" dirty="0"/>
              <a:t>E</a:t>
            </a:r>
            <a:r>
              <a:rPr lang="en-US" altLang="ja-JP" sz="2400" baseline="-25000" dirty="0"/>
              <a:t>PFO</a:t>
            </a:r>
            <a:endParaRPr lang="ja-JP" altLang="en-US" sz="2400" baseline="-25000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022350" y="3427413"/>
            <a:ext cx="1249363" cy="4619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400" dirty="0"/>
              <a:t>250 </a:t>
            </a:r>
            <a:r>
              <a:rPr lang="en-US" altLang="ja-JP" sz="2400" dirty="0" err="1"/>
              <a:t>GeV</a:t>
            </a:r>
            <a:endParaRPr lang="ja-JP" altLang="en-US" sz="2400" baseline="-25000" dirty="0"/>
          </a:p>
        </p:txBody>
      </p:sp>
      <p:pic>
        <p:nvPicPr>
          <p:cNvPr id="28695" name="図 14" descr="leptonID_Electrons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59"/>
          <a:stretch>
            <a:fillRect/>
          </a:stretch>
        </p:blipFill>
        <p:spPr bwMode="auto">
          <a:xfrm>
            <a:off x="5502275" y="3140968"/>
            <a:ext cx="3660775" cy="1851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0" name="表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085296"/>
              </p:ext>
            </p:extLst>
          </p:nvPr>
        </p:nvGraphicFramePr>
        <p:xfrm>
          <a:off x="6032114" y="5114529"/>
          <a:ext cx="2997200" cy="118943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071380"/>
                <a:gridCol w="1054025"/>
                <a:gridCol w="871795"/>
              </a:tblGrid>
              <a:tr h="396478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効率</a:t>
                      </a:r>
                      <a:endParaRPr kumimoji="1" lang="en-US" altLang="ja-JP" sz="2000" dirty="0" smtClean="0"/>
                    </a:p>
                  </a:txBody>
                  <a:tcPr marL="91398" marR="91398" marT="45747" marB="457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電子</a:t>
                      </a:r>
                      <a:r>
                        <a:rPr kumimoji="1" lang="en-US" altLang="ja-JP" sz="2000" dirty="0" smtClean="0"/>
                        <a:t> </a:t>
                      </a:r>
                      <a:endParaRPr kumimoji="1" lang="ja-JP" altLang="en-US" sz="2000" dirty="0"/>
                    </a:p>
                  </a:txBody>
                  <a:tcPr marL="91398" marR="91398" marT="45747" marB="457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μ</a:t>
                      </a:r>
                      <a:r>
                        <a:rPr kumimoji="1" lang="ja-JP" altLang="en-US" sz="2000" dirty="0" smtClean="0"/>
                        <a:t>粒子</a:t>
                      </a:r>
                      <a:endParaRPr kumimoji="1" lang="ja-JP" altLang="en-US" sz="2000" dirty="0"/>
                    </a:p>
                  </a:txBody>
                  <a:tcPr marL="91398" marR="91398" marT="45747" marB="457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478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250 </a:t>
                      </a:r>
                      <a:r>
                        <a:rPr kumimoji="1" lang="en-US" altLang="ja-JP" sz="2000" dirty="0" err="1" smtClean="0"/>
                        <a:t>GeV</a:t>
                      </a:r>
                      <a:endParaRPr kumimoji="1" lang="ja-JP" altLang="en-US" sz="2000" dirty="0"/>
                    </a:p>
                  </a:txBody>
                  <a:tcPr marL="91398" marR="91398" marT="45747" marB="457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93.3%</a:t>
                      </a:r>
                      <a:endParaRPr kumimoji="1" lang="ja-JP" altLang="en-US" sz="2000" dirty="0"/>
                    </a:p>
                  </a:txBody>
                  <a:tcPr marL="91398" marR="91398" marT="45715" marB="45715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95.7%</a:t>
                      </a:r>
                      <a:endParaRPr kumimoji="1" lang="ja-JP" altLang="en-US" sz="2000" dirty="0"/>
                    </a:p>
                  </a:txBody>
                  <a:tcPr marL="91398" marR="91398" marT="45715" marB="45715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478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350 </a:t>
                      </a:r>
                      <a:r>
                        <a:rPr kumimoji="1" lang="en-US" altLang="ja-JP" sz="2000" dirty="0" err="1" smtClean="0"/>
                        <a:t>GeV</a:t>
                      </a:r>
                      <a:endParaRPr kumimoji="1" lang="ja-JP" altLang="en-US" sz="2000" dirty="0"/>
                    </a:p>
                  </a:txBody>
                  <a:tcPr marL="91398" marR="91398" marT="45747" marB="457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/>
                        <a:t>93.1%</a:t>
                      </a:r>
                      <a:endParaRPr kumimoji="1" lang="ja-JP" altLang="en-US" sz="2000" dirty="0" smtClean="0"/>
                    </a:p>
                  </a:txBody>
                  <a:tcPr marL="91398" marR="91398" marT="45715" marB="45715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96.7%</a:t>
                      </a:r>
                      <a:endParaRPr kumimoji="1" lang="ja-JP" altLang="en-US" sz="2000" dirty="0"/>
                    </a:p>
                  </a:txBody>
                  <a:tcPr marL="91398" marR="91398" marT="45715" marB="45715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1" name="テキスト ボックス 70"/>
          <p:cNvSpPr txBox="1"/>
          <p:nvPr/>
        </p:nvSpPr>
        <p:spPr>
          <a:xfrm>
            <a:off x="5466493" y="2910135"/>
            <a:ext cx="3715831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altLang="ja-JP" dirty="0" err="1" smtClean="0">
                <a:solidFill>
                  <a:srgbClr val="000000"/>
                </a:solidFill>
                <a:latin typeface="+mn-lt"/>
                <a:cs typeface="Symbol" charset="0"/>
              </a:rPr>
              <a:t>eeH</a:t>
            </a:r>
            <a:r>
              <a:rPr lang="en-US" altLang="ja-JP" dirty="0" smtClean="0">
                <a:solidFill>
                  <a:srgbClr val="000000"/>
                </a:solidFill>
                <a:latin typeface="+mn-lt"/>
                <a:cs typeface="Symbol" charset="0"/>
              </a:rPr>
              <a:t> </a:t>
            </a:r>
            <a:r>
              <a:rPr lang="ja-JP" altLang="en-US" dirty="0" smtClean="0">
                <a:solidFill>
                  <a:srgbClr val="000000"/>
                </a:solidFill>
                <a:latin typeface="+mn-lt"/>
                <a:cs typeface="Symbol" charset="0"/>
              </a:rPr>
              <a:t>カロリメータエネルギー</a:t>
            </a:r>
            <a:endParaRPr lang="ja-JP" altLang="en-US" dirty="0" smtClean="0">
              <a:solidFill>
                <a:srgbClr val="000000"/>
              </a:solidFill>
              <a:latin typeface="Calibri" charset="0"/>
            </a:endParaRPr>
          </a:p>
        </p:txBody>
      </p:sp>
      <p:cxnSp>
        <p:nvCxnSpPr>
          <p:cNvPr id="72" name="直線矢印コネクタ 71"/>
          <p:cNvCxnSpPr/>
          <p:nvPr/>
        </p:nvCxnSpPr>
        <p:spPr>
          <a:xfrm>
            <a:off x="641152" y="4359275"/>
            <a:ext cx="0" cy="596900"/>
          </a:xfrm>
          <a:prstGeom prst="straightConnector1">
            <a:avLst/>
          </a:prstGeom>
          <a:ln>
            <a:solidFill>
              <a:srgbClr val="FF02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720" name="テキスト ボックス 20"/>
          <p:cNvSpPr txBox="1">
            <a:spLocks noChangeArrowheads="1"/>
          </p:cNvSpPr>
          <p:nvPr/>
        </p:nvSpPr>
        <p:spPr bwMode="auto">
          <a:xfrm>
            <a:off x="539552" y="4149725"/>
            <a:ext cx="441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800"/>
              <a:t>10</a:t>
            </a:r>
            <a:endParaRPr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1766011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 descr="mll_vs_recoil_25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275" y="1441504"/>
            <a:ext cx="4643725" cy="4415346"/>
          </a:xfrm>
          <a:prstGeom prst="rect">
            <a:avLst/>
          </a:prstGeom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</a:t>
            </a:r>
            <a:r>
              <a:rPr kumimoji="1" lang="ja-JP" altLang="en-US" dirty="0" smtClean="0"/>
              <a:t>レプトン不変質量分布</a:t>
            </a:r>
            <a:endParaRPr kumimoji="1" lang="ja-JP" altLang="en-US" dirty="0"/>
          </a:p>
        </p:txBody>
      </p:sp>
      <p:pic>
        <p:nvPicPr>
          <p:cNvPr id="6" name="図 5" descr="zmass_25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47" y="1711326"/>
            <a:ext cx="4003883" cy="380697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57200" y="1221148"/>
            <a:ext cx="29120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Require </a:t>
            </a:r>
            <a:r>
              <a:rPr kumimoji="1" lang="en-US" altLang="ja-JP" sz="2800" dirty="0" err="1" smtClean="0"/>
              <a:t>MuID</a:t>
            </a:r>
            <a:r>
              <a:rPr kumimoji="1" lang="en-US" altLang="ja-JP" sz="2800" dirty="0" smtClean="0"/>
              <a:t> &gt;= 2</a:t>
            </a:r>
            <a:endParaRPr kumimoji="1" lang="ja-JP" altLang="en-US" sz="2800" dirty="0"/>
          </a:p>
        </p:txBody>
      </p:sp>
      <p:cxnSp>
        <p:nvCxnSpPr>
          <p:cNvPr id="14" name="直線矢印コネクタ 13"/>
          <p:cNvCxnSpPr/>
          <p:nvPr/>
        </p:nvCxnSpPr>
        <p:spPr>
          <a:xfrm flipH="1">
            <a:off x="2262446" y="2144478"/>
            <a:ext cx="16280" cy="27836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674976" y="1682813"/>
            <a:ext cx="3211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2</a:t>
            </a:r>
            <a:r>
              <a:rPr kumimoji="1" lang="ja-JP" altLang="en-US" sz="2400" dirty="0" smtClean="0"/>
              <a:t>レプトン不変質量</a:t>
            </a:r>
            <a:r>
              <a:rPr kumimoji="1" lang="en-US" altLang="ja-JP" sz="2400" dirty="0" smtClean="0"/>
              <a:t> (</a:t>
            </a:r>
            <a:r>
              <a:rPr kumimoji="1" lang="en-US" altLang="ja-JP" sz="2400" dirty="0" err="1" smtClean="0"/>
              <a:t>Mz</a:t>
            </a:r>
            <a:r>
              <a:rPr kumimoji="1" lang="en-US" altLang="ja-JP" sz="2400" dirty="0" smtClean="0"/>
              <a:t>)</a:t>
            </a:r>
            <a:endParaRPr kumimoji="1" lang="ja-JP" altLang="en-US" sz="2400" dirty="0"/>
          </a:p>
        </p:txBody>
      </p:sp>
      <p:cxnSp>
        <p:nvCxnSpPr>
          <p:cNvPr id="21" name="直線矢印コネクタ 20"/>
          <p:cNvCxnSpPr/>
          <p:nvPr/>
        </p:nvCxnSpPr>
        <p:spPr>
          <a:xfrm flipH="1">
            <a:off x="2659065" y="2111918"/>
            <a:ext cx="16280" cy="27836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4432114" y="1451980"/>
            <a:ext cx="471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2</a:t>
            </a:r>
            <a:r>
              <a:rPr kumimoji="1" lang="ja-JP" altLang="en-US" sz="2400" dirty="0" smtClean="0"/>
              <a:t>レプトン不変質量</a:t>
            </a:r>
            <a:r>
              <a:rPr kumimoji="1" lang="en-US" altLang="ja-JP" sz="2400" dirty="0" err="1" smtClean="0"/>
              <a:t>v.s</a:t>
            </a:r>
            <a:r>
              <a:rPr kumimoji="1" lang="en-US" altLang="ja-JP" sz="2400" dirty="0" smtClean="0"/>
              <a:t>. </a:t>
            </a:r>
            <a:r>
              <a:rPr kumimoji="1" lang="ja-JP" altLang="en-US" sz="2400" dirty="0" smtClean="0"/>
              <a:t>反跳質量</a:t>
            </a:r>
            <a:endParaRPr kumimoji="1" lang="ja-JP" altLang="en-US" sz="24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263386" y="3959749"/>
            <a:ext cx="7841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ZZ BG</a:t>
            </a:r>
            <a:endParaRPr kumimoji="1" lang="ja-JP" altLang="en-US" sz="20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987600" y="3265287"/>
            <a:ext cx="20697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err="1" smtClean="0"/>
              <a:t>Mh</a:t>
            </a:r>
            <a:r>
              <a:rPr lang="en-US" altLang="ja-JP" sz="2000" dirty="0" smtClean="0"/>
              <a:t>=120~140 </a:t>
            </a:r>
            <a:r>
              <a:rPr lang="en-US" altLang="ja-JP" sz="2000" dirty="0" err="1" smtClean="0"/>
              <a:t>GeV</a:t>
            </a:r>
            <a:endParaRPr kumimoji="1" lang="ja-JP" altLang="en-US" sz="20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465409" y="4743475"/>
            <a:ext cx="5718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/>
              <a:t>llqq</a:t>
            </a:r>
            <a:endParaRPr kumimoji="1" lang="ja-JP" altLang="en-US" sz="20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458626" y="4837003"/>
            <a:ext cx="14619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Low E </a:t>
            </a:r>
            <a:r>
              <a:rPr kumimoji="1" lang="en-US" altLang="ja-JP" sz="2000" dirty="0" err="1" smtClean="0"/>
              <a:t>muon</a:t>
            </a:r>
            <a:endParaRPr kumimoji="1" lang="ja-JP" altLang="en-US" sz="20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13326" y="5518296"/>
            <a:ext cx="28905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80 &lt; </a:t>
            </a:r>
            <a:r>
              <a:rPr kumimoji="1" lang="en-US" altLang="ja-JP" sz="2800" dirty="0" err="1" smtClean="0"/>
              <a:t>M</a:t>
            </a:r>
            <a:r>
              <a:rPr kumimoji="1" lang="en-US" altLang="ja-JP" sz="2800" baseline="-25000" dirty="0" err="1" smtClean="0"/>
              <a:t>ll</a:t>
            </a:r>
            <a:r>
              <a:rPr kumimoji="1" lang="en-US" altLang="ja-JP" sz="2800" dirty="0" smtClean="0"/>
              <a:t> &lt; 100 </a:t>
            </a:r>
            <a:r>
              <a:rPr kumimoji="1" lang="en-US" altLang="ja-JP" sz="2800" dirty="0" err="1" smtClean="0"/>
              <a:t>GeV</a:t>
            </a:r>
            <a:endParaRPr kumimoji="1" lang="ja-JP" altLang="en-US" sz="28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879242" y="5225908"/>
            <a:ext cx="1159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M</a:t>
            </a:r>
            <a:r>
              <a:rPr kumimoji="1" lang="en-US" altLang="ja-JP" baseline="-25000" dirty="0" err="1" smtClean="0"/>
              <a:t>ll</a:t>
            </a:r>
            <a:r>
              <a:rPr kumimoji="1" lang="en-US" altLang="ja-JP" dirty="0" smtClean="0"/>
              <a:t> (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266681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 descr="recoil_25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976" y="1880788"/>
            <a:ext cx="4241024" cy="403244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ヒッグス粒子不変質量分布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Jan. 28. 2012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WG general meeting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02792" y="2276872"/>
            <a:ext cx="4492680" cy="1200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400" dirty="0" err="1" smtClean="0">
                <a:latin typeface="Symbol" charset="2"/>
                <a:cs typeface="Symbol" charset="2"/>
              </a:rPr>
              <a:t>mm</a:t>
            </a:r>
            <a:r>
              <a:rPr kumimoji="1" lang="en-US" altLang="ja-JP" sz="2400" dirty="0" err="1" smtClean="0"/>
              <a:t>h</a:t>
            </a:r>
            <a:r>
              <a:rPr kumimoji="1" lang="en-US" altLang="ja-JP" sz="2400" dirty="0" smtClean="0"/>
              <a:t> @250 </a:t>
            </a:r>
            <a:r>
              <a:rPr kumimoji="1" lang="en-US" altLang="ja-JP" sz="2400" dirty="0" err="1" smtClean="0"/>
              <a:t>GeV</a:t>
            </a:r>
            <a:r>
              <a:rPr kumimoji="1" lang="en-US" altLang="ja-JP" sz="2400" dirty="0" smtClean="0"/>
              <a:t>, L=250fb</a:t>
            </a:r>
            <a:r>
              <a:rPr kumimoji="1" lang="en-US" altLang="ja-JP" sz="2400" baseline="30000" dirty="0" smtClean="0"/>
              <a:t>-1</a:t>
            </a:r>
          </a:p>
          <a:p>
            <a:r>
              <a:rPr kumimoji="1" lang="ja-JP" altLang="en-US" sz="2400" dirty="0" smtClean="0"/>
              <a:t>ビーム偏極</a:t>
            </a:r>
            <a:r>
              <a:rPr kumimoji="1" lang="en-US" altLang="ja-JP" sz="2400" dirty="0" smtClean="0"/>
              <a:t>(</a:t>
            </a:r>
            <a:r>
              <a:rPr kumimoji="1" lang="en-US" altLang="ja-JP" sz="2400" dirty="0" err="1" smtClean="0"/>
              <a:t>e+,e</a:t>
            </a:r>
            <a:r>
              <a:rPr kumimoji="1" lang="en-US" altLang="ja-JP" sz="2400" dirty="0" smtClean="0"/>
              <a:t>-)=(+30%, -80%)</a:t>
            </a:r>
          </a:p>
          <a:p>
            <a:r>
              <a:rPr lang="en-US" altLang="ja-JP" sz="2400" dirty="0" err="1"/>
              <a:t>M</a:t>
            </a:r>
            <a:r>
              <a:rPr kumimoji="1" lang="en-US" altLang="ja-JP" sz="2400" dirty="0" err="1" smtClean="0"/>
              <a:t>h</a:t>
            </a:r>
            <a:r>
              <a:rPr kumimoji="1" lang="en-US" altLang="ja-JP" sz="2400" dirty="0" smtClean="0"/>
              <a:t>=120, 130, 140 </a:t>
            </a:r>
            <a:r>
              <a:rPr kumimoji="1" lang="en-US" altLang="ja-JP" sz="2400" dirty="0" err="1" smtClean="0"/>
              <a:t>GeV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4990" y="3636925"/>
            <a:ext cx="4570482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kumimoji="1" lang="en-US" altLang="ja-JP" sz="2400" dirty="0" smtClean="0"/>
              <a:t>2</a:t>
            </a:r>
            <a:r>
              <a:rPr kumimoji="1" lang="ja-JP" altLang="en-US" sz="2400" dirty="0" smtClean="0"/>
              <a:t>ミュー粒子</a:t>
            </a:r>
            <a:r>
              <a:rPr lang="ja-JP" altLang="en-US" sz="2400" dirty="0" smtClean="0"/>
              <a:t>同定</a:t>
            </a:r>
            <a:endParaRPr kumimoji="1" lang="en-US" altLang="ja-JP" sz="24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altLang="ja-JP" sz="2400" dirty="0" smtClean="0"/>
              <a:t>CAL</a:t>
            </a:r>
            <a:r>
              <a:rPr lang="ja-JP" altLang="en-US" sz="2400" dirty="0" smtClean="0"/>
              <a:t>内一定エネルギー損失</a:t>
            </a:r>
            <a:endParaRPr lang="en-US" altLang="ja-JP" sz="2400" dirty="0" smtClean="0"/>
          </a:p>
          <a:p>
            <a:pPr marL="914400" lvl="1" indent="-457200">
              <a:buFont typeface="+mj-lt"/>
              <a:buAutoNum type="arabicPeriod"/>
            </a:pPr>
            <a:r>
              <a:rPr kumimoji="1" lang="ja-JP" altLang="en-US" sz="2400" dirty="0" smtClean="0"/>
              <a:t>孤立高エネルギーレプトン</a:t>
            </a:r>
            <a:endParaRPr kumimoji="1" lang="en-US" altLang="ja-JP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2400" dirty="0" smtClean="0"/>
              <a:t>80 &lt; </a:t>
            </a:r>
            <a:r>
              <a:rPr lang="en-US" altLang="ja-JP" sz="2400" dirty="0" err="1" smtClean="0"/>
              <a:t>M</a:t>
            </a:r>
            <a:r>
              <a:rPr lang="en-US" altLang="ja-JP" sz="2400" baseline="-25000" dirty="0" err="1" smtClean="0"/>
              <a:t>ll</a:t>
            </a:r>
            <a:r>
              <a:rPr lang="en-US" altLang="ja-JP" sz="2400" dirty="0" smtClean="0"/>
              <a:t> &lt; 100 </a:t>
            </a:r>
            <a:r>
              <a:rPr lang="en-US" altLang="ja-JP" sz="2400" dirty="0" err="1" smtClean="0"/>
              <a:t>GeV</a:t>
            </a:r>
            <a:r>
              <a:rPr lang="en-US" altLang="ja-JP" sz="2400" dirty="0" smtClean="0"/>
              <a:t/>
            </a:r>
            <a:br>
              <a:rPr lang="en-US" altLang="ja-JP" sz="2400" dirty="0" smtClean="0"/>
            </a:br>
            <a:r>
              <a:rPr lang="en-US" altLang="ja-JP" sz="2400" dirty="0" smtClean="0"/>
              <a:t> (2</a:t>
            </a:r>
            <a:r>
              <a:rPr lang="ja-JP" altLang="en-US" sz="2400" dirty="0" smtClean="0"/>
              <a:t>レプトン不変質量</a:t>
            </a:r>
            <a:r>
              <a:rPr lang="en-US" altLang="ja-JP" sz="2400" dirty="0" smtClean="0"/>
              <a:t>)</a:t>
            </a:r>
            <a:endParaRPr kumimoji="1" lang="ja-JP" altLang="en-US" sz="2400" dirty="0"/>
          </a:p>
        </p:txBody>
      </p:sp>
      <p:sp>
        <p:nvSpPr>
          <p:cNvPr id="10" name="正方形/長方形 9"/>
          <p:cNvSpPr/>
          <p:nvPr/>
        </p:nvSpPr>
        <p:spPr>
          <a:xfrm>
            <a:off x="342917" y="1285309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 err="1">
                <a:cs typeface="Symbol" charset="2"/>
                <a:sym typeface="Wingdings"/>
              </a:rPr>
              <a:t>Mh</a:t>
            </a:r>
            <a:r>
              <a:rPr lang="en-US" altLang="ja-JP" sz="2400" dirty="0">
                <a:cs typeface="Symbol" charset="2"/>
                <a:sym typeface="Wingdings"/>
              </a:rPr>
              <a:t>=120, 130, 140 </a:t>
            </a:r>
            <a:r>
              <a:rPr lang="en-US" altLang="ja-JP" sz="2400" dirty="0" err="1">
                <a:cs typeface="Symbol" charset="2"/>
                <a:sym typeface="Wingdings"/>
              </a:rPr>
              <a:t>GeV</a:t>
            </a:r>
            <a:r>
              <a:rPr lang="en-US" altLang="ja-JP" sz="2400" dirty="0">
                <a:cs typeface="Symbol" charset="2"/>
                <a:sym typeface="Wingdings"/>
              </a:rPr>
              <a:t> </a:t>
            </a:r>
            <a:r>
              <a:rPr lang="ja-JP" altLang="en-US" sz="2400" dirty="0" smtClean="0">
                <a:cs typeface="Symbol" charset="2"/>
                <a:sym typeface="Wingdings"/>
              </a:rPr>
              <a:t>フルシミュレーション</a:t>
            </a:r>
            <a:r>
              <a:rPr lang="en-US" altLang="ja-JP" sz="2400" dirty="0" smtClean="0">
                <a:cs typeface="Symbol" charset="2"/>
                <a:sym typeface="Wingdings"/>
              </a:rPr>
              <a:t> (</a:t>
            </a:r>
            <a:r>
              <a:rPr lang="en-US" altLang="ja-JP" sz="2400" dirty="0">
                <a:cs typeface="Symbol" charset="2"/>
                <a:sym typeface="Wingdings"/>
              </a:rPr>
              <a:t>ILD_00)</a:t>
            </a:r>
          </a:p>
          <a:p>
            <a:r>
              <a:rPr lang="en-US" altLang="ja-JP" sz="2400" dirty="0" smtClean="0">
                <a:cs typeface="Symbol" charset="2"/>
                <a:sym typeface="Wingdings"/>
              </a:rPr>
              <a:t>BG</a:t>
            </a:r>
            <a:r>
              <a:rPr lang="en-US" altLang="ja-JP" sz="2400" dirty="0">
                <a:cs typeface="Symbol" charset="2"/>
                <a:sym typeface="Wingdings"/>
              </a:rPr>
              <a:t>: </a:t>
            </a:r>
            <a:r>
              <a:rPr lang="en-US" altLang="ja-JP" sz="2400" dirty="0" err="1">
                <a:cs typeface="Symbol" charset="2"/>
                <a:sym typeface="Wingdings"/>
              </a:rPr>
              <a:t>vlqq</a:t>
            </a:r>
            <a:r>
              <a:rPr lang="en-US" altLang="ja-JP" sz="2400" dirty="0">
                <a:cs typeface="Symbol" charset="2"/>
                <a:sym typeface="Wingdings"/>
              </a:rPr>
              <a:t>, </a:t>
            </a:r>
            <a:r>
              <a:rPr lang="en-US" altLang="ja-JP" sz="2400" dirty="0" err="1">
                <a:cs typeface="Symbol" charset="2"/>
                <a:sym typeface="Wingdings"/>
              </a:rPr>
              <a:t>llqq</a:t>
            </a:r>
            <a:endParaRPr lang="en-US" altLang="ja-JP" sz="2400" dirty="0">
              <a:cs typeface="Symbol" charset="2"/>
              <a:sym typeface="Wingdings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424916" y="2166839"/>
            <a:ext cx="1261884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n"/>
            </a:pPr>
            <a:r>
              <a:rPr kumimoji="1" lang="en-US" altLang="ja-JP" dirty="0" smtClean="0">
                <a:solidFill>
                  <a:srgbClr val="0000FF"/>
                </a:solidFill>
              </a:rPr>
              <a:t>120 </a:t>
            </a:r>
            <a:r>
              <a:rPr kumimoji="1" lang="en-US" altLang="ja-JP" dirty="0" err="1" smtClean="0">
                <a:solidFill>
                  <a:srgbClr val="0000FF"/>
                </a:solidFill>
              </a:rPr>
              <a:t>GeV</a:t>
            </a:r>
            <a:endParaRPr kumimoji="1" lang="en-US" altLang="ja-JP" dirty="0" smtClean="0">
              <a:solidFill>
                <a:srgbClr val="0000FF"/>
              </a:solidFill>
            </a:endParaRPr>
          </a:p>
          <a:p>
            <a:pPr marL="285750" indent="-285750">
              <a:buFont typeface="Wingdings" charset="2"/>
              <a:buChar char="n"/>
            </a:pPr>
            <a:r>
              <a:rPr lang="en-US" altLang="ja-JP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130 </a:t>
            </a:r>
            <a:r>
              <a:rPr lang="en-US" altLang="ja-JP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GeV</a:t>
            </a:r>
            <a:endParaRPr lang="en-US" altLang="ja-JP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charset="2"/>
              <a:buChar char="n"/>
            </a:pPr>
            <a:r>
              <a:rPr kumimoji="1" lang="en-US" altLang="ja-JP" dirty="0" smtClean="0">
                <a:solidFill>
                  <a:schemeClr val="accent2">
                    <a:lumMod val="75000"/>
                  </a:schemeClr>
                </a:solidFill>
              </a:rPr>
              <a:t>140 </a:t>
            </a:r>
            <a:r>
              <a:rPr kumimoji="1" lang="en-US" altLang="ja-JP" dirty="0" err="1" smtClean="0">
                <a:solidFill>
                  <a:schemeClr val="accent2">
                    <a:lumMod val="75000"/>
                  </a:schemeClr>
                </a:solidFill>
              </a:rPr>
              <a:t>GeV</a:t>
            </a:r>
            <a:endParaRPr kumimoji="1" lang="ja-JP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103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 descr="zh_xse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1" y="1180730"/>
            <a:ext cx="3768160" cy="361642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BR measurement </a:t>
            </a:r>
            <a:r>
              <a:rPr kumimoji="1" lang="en-US" altLang="ja-JP" dirty="0" smtClean="0">
                <a:sym typeface="Wingdings"/>
              </a:rPr>
              <a:t>in light mass region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2011. Dec. 21</a:t>
            </a:r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ILD Analysis Meeting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5102A-949D-DF4C-9E4A-8945CB3EACCC}" type="slidenum">
              <a:rPr lang="ja-JP" altLang="en-US" smtClean="0"/>
              <a:pPr>
                <a:defRPr/>
              </a:pPr>
              <a:t>19</a:t>
            </a:fld>
            <a:endParaRPr lang="ja-JP" altLang="en-US" dirty="0"/>
          </a:p>
        </p:txBody>
      </p:sp>
      <p:pic>
        <p:nvPicPr>
          <p:cNvPr id="7" name="図 6" descr="higgs_branch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73287"/>
            <a:ext cx="4001004" cy="3839889"/>
          </a:xfrm>
          <a:prstGeom prst="rect">
            <a:avLst/>
          </a:prstGeom>
        </p:spPr>
      </p:pic>
      <p:cxnSp>
        <p:nvCxnSpPr>
          <p:cNvPr id="9" name="直線矢印コネクタ 8"/>
          <p:cNvCxnSpPr/>
          <p:nvPr/>
        </p:nvCxnSpPr>
        <p:spPr>
          <a:xfrm>
            <a:off x="5724128" y="1556792"/>
            <a:ext cx="0" cy="2880320"/>
          </a:xfrm>
          <a:prstGeom prst="straightConnector1">
            <a:avLst/>
          </a:prstGeom>
          <a:ln>
            <a:solidFill>
              <a:srgbClr val="FF02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1475656" y="1564703"/>
            <a:ext cx="0" cy="3024336"/>
          </a:xfrm>
          <a:prstGeom prst="straightConnector1">
            <a:avLst/>
          </a:prstGeom>
          <a:ln>
            <a:solidFill>
              <a:srgbClr val="FF02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123728" y="1564703"/>
            <a:ext cx="0" cy="3024336"/>
          </a:xfrm>
          <a:prstGeom prst="straightConnector1">
            <a:avLst/>
          </a:prstGeom>
          <a:ln>
            <a:solidFill>
              <a:srgbClr val="FF02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表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538299"/>
              </p:ext>
            </p:extLst>
          </p:nvPr>
        </p:nvGraphicFramePr>
        <p:xfrm>
          <a:off x="672237" y="5335731"/>
          <a:ext cx="335852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382"/>
                <a:gridCol w="754380"/>
                <a:gridCol w="754380"/>
                <a:gridCol w="75438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Mh</a:t>
                      </a:r>
                      <a:r>
                        <a:rPr kumimoji="1" lang="en-US" altLang="ja-JP" dirty="0" smtClean="0"/>
                        <a:t> (</a:t>
                      </a:r>
                      <a:r>
                        <a:rPr kumimoji="1" lang="en-US" altLang="ja-JP" dirty="0" err="1" smtClean="0"/>
                        <a:t>GeV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130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140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bb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/>
                        <a:t>66.5%</a:t>
                      </a:r>
                      <a:endParaRPr kumimoji="1" lang="ja-JP" altLang="en-US" sz="18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/>
                        <a:t>51.2%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/>
                        <a:t>33.0%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WW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/>
                        <a:t>13.6%</a:t>
                      </a:r>
                      <a:endParaRPr kumimoji="1" lang="ja-JP" altLang="en-US" sz="18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/>
                        <a:t>29.4%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/>
                        <a:t>49.2%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3" name="テキスト ボックス 22"/>
          <p:cNvSpPr txBox="1"/>
          <p:nvPr/>
        </p:nvSpPr>
        <p:spPr>
          <a:xfrm>
            <a:off x="7266074" y="4021188"/>
            <a:ext cx="1877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HPROD w/o pol.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42990" y="1095127"/>
            <a:ext cx="3477459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Higgs BR at low mass region</a:t>
            </a:r>
            <a:endParaRPr kumimoji="1" lang="ja-JP" altLang="en-US" sz="2000" dirty="0"/>
          </a:p>
        </p:txBody>
      </p:sp>
      <p:sp>
        <p:nvSpPr>
          <p:cNvPr id="8" name="円/楕円 7"/>
          <p:cNvSpPr/>
          <p:nvPr/>
        </p:nvSpPr>
        <p:spPr>
          <a:xfrm>
            <a:off x="923343" y="1573996"/>
            <a:ext cx="751392" cy="455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2590800" y="1542333"/>
            <a:ext cx="751392" cy="455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050518" y="2516682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Mh</a:t>
            </a:r>
            <a:r>
              <a:rPr lang="en-US" altLang="ja-JP" dirty="0" smtClean="0"/>
              <a:t>=120 </a:t>
            </a:r>
            <a:r>
              <a:rPr lang="en-US" altLang="ja-JP" dirty="0" err="1" smtClean="0"/>
              <a:t>GeV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660232" y="305966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00FF02"/>
                </a:solidFill>
              </a:rPr>
              <a:t>Mh</a:t>
            </a:r>
            <a:r>
              <a:rPr lang="en-US" altLang="ja-JP" dirty="0" smtClean="0">
                <a:solidFill>
                  <a:srgbClr val="00FF02"/>
                </a:solidFill>
              </a:rPr>
              <a:t>=140 </a:t>
            </a:r>
            <a:r>
              <a:rPr lang="en-US" altLang="ja-JP" dirty="0" err="1" smtClean="0">
                <a:solidFill>
                  <a:srgbClr val="00FF02"/>
                </a:solidFill>
              </a:rPr>
              <a:t>GeV</a:t>
            </a:r>
            <a:endParaRPr kumimoji="1" lang="ja-JP" altLang="en-US" dirty="0">
              <a:solidFill>
                <a:srgbClr val="00FF02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07062" y="4941168"/>
            <a:ext cx="4608954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Main decay channel: </a:t>
            </a:r>
            <a:r>
              <a:rPr kumimoji="1" lang="en-US" altLang="ja-JP" sz="2000" dirty="0" err="1" smtClean="0">
                <a:solidFill>
                  <a:srgbClr val="FF0000"/>
                </a:solidFill>
              </a:rPr>
              <a:t>H</a:t>
            </a:r>
            <a:r>
              <a:rPr kumimoji="1" lang="en-US" altLang="ja-JP" sz="2000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kumimoji="1" lang="en-US" altLang="ja-JP" sz="2000" dirty="0" err="1" smtClean="0">
                <a:solidFill>
                  <a:srgbClr val="FF0000"/>
                </a:solidFill>
              </a:rPr>
              <a:t>bb</a:t>
            </a:r>
            <a:r>
              <a:rPr lang="en-US" altLang="ja-JP" sz="2000" dirty="0">
                <a:sym typeface="Wingdings"/>
              </a:rPr>
              <a:t> </a:t>
            </a:r>
            <a:r>
              <a:rPr lang="en-US" altLang="ja-JP" sz="2000" dirty="0" smtClean="0">
                <a:sym typeface="Wingdings"/>
              </a:rPr>
              <a:t>to </a:t>
            </a:r>
            <a:r>
              <a:rPr lang="en-US" altLang="ja-JP" sz="2000" dirty="0" smtClean="0">
                <a:solidFill>
                  <a:srgbClr val="FF0000"/>
                </a:solidFill>
                <a:sym typeface="Wingdings"/>
              </a:rPr>
              <a:t>H</a:t>
            </a:r>
            <a:r>
              <a:rPr kumimoji="1" lang="en-US" altLang="ja-JP" sz="2000" dirty="0" smtClean="0">
                <a:solidFill>
                  <a:srgbClr val="FF0000"/>
                </a:solidFill>
                <a:sym typeface="Wingdings"/>
              </a:rPr>
              <a:t>WW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085581" y="4740638"/>
            <a:ext cx="3331623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LOI BG samples are re-usable </a:t>
            </a:r>
          </a:p>
          <a:p>
            <a:r>
              <a:rPr lang="en-US" altLang="ja-JP" sz="2000" dirty="0" smtClean="0"/>
              <a:t>at the </a:t>
            </a:r>
            <a:r>
              <a:rPr lang="en-US" altLang="ja-JP" sz="2000" dirty="0" err="1" smtClean="0"/>
              <a:t>Ecm</a:t>
            </a:r>
            <a:r>
              <a:rPr lang="en-US" altLang="ja-JP" sz="2000" dirty="0" smtClean="0"/>
              <a:t> of 250 </a:t>
            </a:r>
            <a:r>
              <a:rPr lang="en-US" altLang="ja-JP" sz="2000" dirty="0" err="1" smtClean="0"/>
              <a:t>GeV</a:t>
            </a:r>
            <a:endParaRPr kumimoji="1" lang="ja-JP" altLang="en-US" sz="20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372200" y="2771636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FF0000"/>
                </a:solidFill>
              </a:rPr>
              <a:t>Mh</a:t>
            </a:r>
            <a:r>
              <a:rPr lang="en-US" altLang="ja-JP" dirty="0" smtClean="0">
                <a:solidFill>
                  <a:srgbClr val="FF0000"/>
                </a:solidFill>
              </a:rPr>
              <a:t>=130 </a:t>
            </a:r>
            <a:r>
              <a:rPr lang="en-US" altLang="ja-JP" dirty="0" err="1" smtClean="0">
                <a:solidFill>
                  <a:srgbClr val="FF0000"/>
                </a:solidFill>
              </a:rPr>
              <a:t>GeV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072515" y="1130912"/>
            <a:ext cx="2961370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2000" dirty="0" smtClean="0"/>
              <a:t>Production cross section</a:t>
            </a:r>
            <a:endParaRPr kumimoji="1" lang="ja-JP" altLang="en-US" sz="2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726387" y="4643844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HDECAY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303622" y="5550331"/>
            <a:ext cx="46839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H</a:t>
            </a:r>
            <a:r>
              <a:rPr kumimoji="1" lang="en-US" altLang="ja-JP" sz="2400" dirty="0" smtClean="0">
                <a:sym typeface="Wingdings"/>
              </a:rPr>
              <a:t>WW at </a:t>
            </a:r>
            <a:r>
              <a:rPr kumimoji="1" lang="en-US" altLang="ja-JP" sz="2400" dirty="0" err="1" smtClean="0">
                <a:sym typeface="Wingdings"/>
              </a:rPr>
              <a:t>Mh</a:t>
            </a:r>
            <a:r>
              <a:rPr kumimoji="1" lang="en-US" altLang="ja-JP" sz="2400" dirty="0" smtClean="0">
                <a:sym typeface="Wingdings"/>
              </a:rPr>
              <a:t>=120~140 </a:t>
            </a:r>
            <a:r>
              <a:rPr kumimoji="1" lang="en-US" altLang="ja-JP" sz="2400" dirty="0" err="1" smtClean="0">
                <a:sym typeface="Wingdings"/>
              </a:rPr>
              <a:t>GeV</a:t>
            </a:r>
            <a:endParaRPr kumimoji="1" lang="en-US" altLang="ja-JP" sz="2400" dirty="0" smtClean="0">
              <a:sym typeface="Wingdings"/>
            </a:endParaRPr>
          </a:p>
          <a:p>
            <a:r>
              <a:rPr lang="en-US" altLang="ja-JP" sz="2400" dirty="0" smtClean="0">
                <a:sym typeface="Wingdings"/>
              </a:rPr>
              <a:t>is also interesting in this situation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55426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国際リニアコライダー計画</a:t>
            </a:r>
            <a:r>
              <a:rPr kumimoji="1" lang="en-US" altLang="ja-JP" dirty="0" smtClean="0"/>
              <a:t>(ILC)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3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25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67</a:t>
            </a:r>
            <a:r>
              <a:rPr kumimoji="1" lang="ja-JP" altLang="en-US" smtClean="0"/>
              <a:t>回 日本物理学会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F059-F27C-AD40-B7AE-63EC763CDFB3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7" name="図 6" descr="Collider_9e4187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1309"/>
            <a:ext cx="6516907" cy="2664144"/>
          </a:xfrm>
          <a:prstGeom prst="rect">
            <a:avLst/>
          </a:prstGeom>
        </p:spPr>
      </p:pic>
      <p:pic>
        <p:nvPicPr>
          <p:cNvPr id="8" name="図 7" descr="ILD_1108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211" y="1230628"/>
            <a:ext cx="2848278" cy="201578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テキスト ボックス 8"/>
          <p:cNvSpPr txBox="1"/>
          <p:nvPr/>
        </p:nvSpPr>
        <p:spPr>
          <a:xfrm>
            <a:off x="859918" y="3246413"/>
            <a:ext cx="4860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電子陽電子リニアコライダー</a:t>
            </a:r>
            <a:r>
              <a:rPr kumimoji="1" lang="en-US" altLang="ja-JP" sz="2400" dirty="0" smtClean="0"/>
              <a:t> (31 km)</a:t>
            </a:r>
            <a:endParaRPr kumimoji="1" lang="ja-JP" altLang="en-US" sz="2400" dirty="0"/>
          </a:p>
        </p:txBody>
      </p:sp>
      <p:cxnSp>
        <p:nvCxnSpPr>
          <p:cNvPr id="11" name="直線矢印コネクタ 10"/>
          <p:cNvCxnSpPr>
            <a:stCxn id="8" idx="1"/>
          </p:cNvCxnSpPr>
          <p:nvPr/>
        </p:nvCxnSpPr>
        <p:spPr>
          <a:xfrm flipH="1">
            <a:off x="4247912" y="2238521"/>
            <a:ext cx="1985299" cy="1783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6516907" y="2846303"/>
            <a:ext cx="1287532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ILD</a:t>
            </a:r>
            <a:r>
              <a:rPr kumimoji="1" lang="ja-JP" altLang="en-US" sz="2000" dirty="0" smtClean="0"/>
              <a:t>検出器</a:t>
            </a:r>
            <a:endParaRPr kumimoji="1" lang="ja-JP" altLang="en-US" sz="2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7441" y="3803495"/>
            <a:ext cx="5608777" cy="230832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重心系エネルギー</a:t>
            </a:r>
            <a:r>
              <a:rPr kumimoji="1" lang="en-US" altLang="ja-JP" sz="2400" dirty="0" smtClean="0"/>
              <a:t>500 </a:t>
            </a:r>
            <a:r>
              <a:rPr kumimoji="1" lang="en-US" altLang="ja-JP" sz="2400" dirty="0" err="1" smtClean="0"/>
              <a:t>GeV</a:t>
            </a:r>
            <a:endParaRPr kumimoji="1" lang="en-US" altLang="ja-JP" sz="2400" dirty="0" smtClean="0"/>
          </a:p>
          <a:p>
            <a:r>
              <a:rPr kumimoji="1" lang="en-US" altLang="ja-JP" sz="2400" dirty="0" smtClean="0"/>
              <a:t>1 </a:t>
            </a:r>
            <a:r>
              <a:rPr kumimoji="1" lang="en-US" altLang="ja-JP" sz="2400" dirty="0" err="1" smtClean="0"/>
              <a:t>TeV</a:t>
            </a:r>
            <a:r>
              <a:rPr kumimoji="1" lang="ja-JP" altLang="en-US" sz="2400" dirty="0" smtClean="0"/>
              <a:t>へ</a:t>
            </a:r>
            <a:r>
              <a:rPr kumimoji="1" lang="ja-JP" altLang="en-US" sz="2400" dirty="0" smtClean="0"/>
              <a:t>の</a:t>
            </a:r>
            <a:r>
              <a:rPr lang="ja-JP" altLang="en-US" sz="2400" dirty="0" smtClean="0"/>
              <a:t>アップグレード</a:t>
            </a:r>
            <a:r>
              <a:rPr lang="ja-JP" altLang="en-US" sz="2400" dirty="0" smtClean="0"/>
              <a:t>を計画</a:t>
            </a:r>
            <a:endParaRPr kumimoji="1" lang="en-US" altLang="ja-JP" sz="2400" dirty="0"/>
          </a:p>
          <a:p>
            <a:endParaRPr lang="en-US" altLang="ja-JP" sz="2400" dirty="0" smtClean="0">
              <a:sym typeface="Wingdings"/>
            </a:endParaRPr>
          </a:p>
          <a:p>
            <a:r>
              <a:rPr lang="en-US" altLang="ja-JP" sz="2400" dirty="0" smtClean="0">
                <a:sym typeface="Wingdings"/>
              </a:rPr>
              <a:t>LHC</a:t>
            </a:r>
            <a:r>
              <a:rPr lang="ja-JP" altLang="en-US" sz="2400" dirty="0" smtClean="0">
                <a:sym typeface="Wingdings"/>
              </a:rPr>
              <a:t>実験のヒッグス粒子探索結果を</a:t>
            </a:r>
            <a:r>
              <a:rPr kumimoji="1" lang="ja-JP" altLang="en-US" sz="2400" dirty="0" smtClean="0">
                <a:sym typeface="Wingdings"/>
              </a:rPr>
              <a:t>受けて</a:t>
            </a:r>
            <a:endParaRPr kumimoji="1" lang="en-US" altLang="ja-JP" sz="2400" dirty="0" smtClean="0">
              <a:sym typeface="Wingdings"/>
            </a:endParaRPr>
          </a:p>
          <a:p>
            <a:r>
              <a:rPr kumimoji="1" lang="en-US" altLang="ja-JP" sz="2400" u="sng" dirty="0" smtClean="0">
                <a:sym typeface="Wingdings"/>
              </a:rPr>
              <a:t>250 </a:t>
            </a:r>
            <a:r>
              <a:rPr kumimoji="1" lang="en-US" altLang="ja-JP" sz="2400" u="sng" dirty="0" err="1" smtClean="0">
                <a:sym typeface="Wingdings"/>
              </a:rPr>
              <a:t>GeV</a:t>
            </a:r>
            <a:r>
              <a:rPr kumimoji="1" lang="ja-JP" altLang="en-US" sz="2400" u="sng" dirty="0" smtClean="0">
                <a:sym typeface="Wingdings"/>
              </a:rPr>
              <a:t>程度</a:t>
            </a:r>
            <a:r>
              <a:rPr lang="ja-JP" altLang="en-US" sz="2400" u="sng" dirty="0" smtClean="0">
                <a:sym typeface="Wingdings"/>
              </a:rPr>
              <a:t>からの開始</a:t>
            </a:r>
            <a:r>
              <a:rPr lang="ja-JP" altLang="en-US" sz="2400" dirty="0" smtClean="0">
                <a:sym typeface="Wingdings"/>
              </a:rPr>
              <a:t>も視野</a:t>
            </a:r>
            <a:r>
              <a:rPr lang="ja-JP" altLang="en-US" sz="2400" dirty="0" smtClean="0">
                <a:sym typeface="Wingdings"/>
              </a:rPr>
              <a:t>に</a:t>
            </a:r>
            <a:endParaRPr lang="en-US" altLang="ja-JP" sz="2400" dirty="0" smtClean="0">
              <a:sym typeface="Wingdings"/>
            </a:endParaRPr>
          </a:p>
          <a:p>
            <a:r>
              <a:rPr lang="en-US" altLang="ja-JP" sz="2400" dirty="0" smtClean="0">
                <a:sym typeface="Wingdings"/>
              </a:rPr>
              <a:t></a:t>
            </a:r>
            <a:r>
              <a:rPr lang="ja-JP" altLang="en-US" sz="2400" dirty="0" smtClean="0">
                <a:sym typeface="Wingdings"/>
              </a:rPr>
              <a:t>ヒッグスファクトリー</a:t>
            </a:r>
            <a:r>
              <a:rPr lang="ja-JP" altLang="en-US" sz="2400" dirty="0" smtClean="0">
                <a:sym typeface="Wingdings"/>
              </a:rPr>
              <a:t>の可能性</a:t>
            </a:r>
            <a:endParaRPr kumimoji="1" lang="ja-JP" altLang="en-US" sz="2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636484" y="3308435"/>
            <a:ext cx="3507516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2</a:t>
            </a:r>
            <a:r>
              <a:rPr kumimoji="1" lang="ja-JP" altLang="en-US" sz="2000" dirty="0" smtClean="0"/>
              <a:t>種類の</a:t>
            </a:r>
            <a:r>
              <a:rPr kumimoji="1" lang="ja-JP" altLang="en-US" sz="2000" dirty="0" smtClean="0"/>
              <a:t>検出器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(ILD, </a:t>
            </a:r>
            <a:r>
              <a:rPr lang="en-US" altLang="ja-JP" sz="2000" dirty="0" err="1" smtClean="0"/>
              <a:t>SiD</a:t>
            </a:r>
            <a:r>
              <a:rPr lang="en-US" altLang="ja-JP" sz="2000" dirty="0" smtClean="0"/>
              <a:t>)</a:t>
            </a:r>
            <a:endParaRPr lang="en-US" altLang="ja-JP" sz="2000" dirty="0" smtClean="0"/>
          </a:p>
          <a:p>
            <a:r>
              <a:rPr kumimoji="1" lang="ja-JP" altLang="en-US" sz="2000" dirty="0" smtClean="0"/>
              <a:t>日本グループは</a:t>
            </a:r>
            <a:endParaRPr kumimoji="1" lang="en-US" altLang="ja-JP" sz="2000" dirty="0" smtClean="0"/>
          </a:p>
          <a:p>
            <a:r>
              <a:rPr lang="ja-JP" altLang="en-US" sz="2000" dirty="0" smtClean="0"/>
              <a:t>主に</a:t>
            </a:r>
            <a:r>
              <a:rPr lang="en-US" altLang="ja-JP" sz="2000" u="sng" dirty="0" smtClean="0"/>
              <a:t>ILD</a:t>
            </a:r>
            <a:r>
              <a:rPr lang="ja-JP" altLang="en-US" sz="2000" u="sng" dirty="0" smtClean="0"/>
              <a:t>検出器</a:t>
            </a:r>
            <a:r>
              <a:rPr lang="ja-JP" altLang="en-US" sz="2000" dirty="0" smtClean="0"/>
              <a:t>グループに</a:t>
            </a:r>
            <a:r>
              <a:rPr lang="ja-JP" altLang="en-US" sz="2000" dirty="0" smtClean="0"/>
              <a:t>参加</a:t>
            </a:r>
            <a:endParaRPr lang="en-US" altLang="ja-JP" sz="2000" dirty="0" smtClean="0"/>
          </a:p>
          <a:p>
            <a:r>
              <a:rPr kumimoji="1" lang="ja-JP" altLang="en-US" sz="2000" dirty="0" smtClean="0"/>
              <a:t>エネルギー分解能</a:t>
            </a:r>
            <a:r>
              <a:rPr kumimoji="1" lang="en-US" altLang="ja-JP" sz="2000" dirty="0" smtClean="0"/>
              <a:t> ~27%/√E</a:t>
            </a:r>
          </a:p>
          <a:p>
            <a:r>
              <a:rPr lang="ja-JP" altLang="en-US" sz="2000" dirty="0" smtClean="0"/>
              <a:t>細分割カロリメータ</a:t>
            </a:r>
            <a:r>
              <a:rPr lang="en-US" altLang="ja-JP" sz="2000" dirty="0" smtClean="0"/>
              <a:t>, </a:t>
            </a:r>
            <a:r>
              <a:rPr lang="ja-JP" altLang="en-US" sz="2000" dirty="0" smtClean="0"/>
              <a:t>磁場</a:t>
            </a:r>
            <a:r>
              <a:rPr lang="en-US" altLang="ja-JP" sz="2000" dirty="0" smtClean="0"/>
              <a:t>3.5 T</a:t>
            </a:r>
          </a:p>
          <a:p>
            <a:r>
              <a:rPr kumimoji="1" lang="en-US" altLang="ja-JP" sz="2000" dirty="0" smtClean="0"/>
              <a:t>PFA</a:t>
            </a:r>
            <a:r>
              <a:rPr kumimoji="1" lang="ja-JP" altLang="en-US" sz="2000" dirty="0" smtClean="0"/>
              <a:t>粒子再構成に特化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44384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バックグラウンド除去結果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Mh</a:t>
            </a:r>
            <a:r>
              <a:rPr kumimoji="1" lang="en-US" altLang="ja-JP" dirty="0" smtClean="0"/>
              <a:t>=120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1028522"/>
              </p:ext>
            </p:extLst>
          </p:nvPr>
        </p:nvGraphicFramePr>
        <p:xfrm>
          <a:off x="457200" y="1657998"/>
          <a:ext cx="8219116" cy="3766369"/>
        </p:xfrm>
        <a:graphic>
          <a:graphicData uri="http://schemas.openxmlformats.org/drawingml/2006/table">
            <a:tbl>
              <a:tblPr/>
              <a:tblGrid>
                <a:gridCol w="698088"/>
                <a:gridCol w="819532"/>
                <a:gridCol w="819532"/>
                <a:gridCol w="693590"/>
                <a:gridCol w="701380"/>
                <a:gridCol w="631480"/>
                <a:gridCol w="748145"/>
                <a:gridCol w="781432"/>
                <a:gridCol w="936511"/>
                <a:gridCol w="748145"/>
                <a:gridCol w="641281"/>
              </a:tblGrid>
              <a:tr h="35243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Gen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Rec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r>
                        <a:rPr lang="en-US" altLang="ja-JP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Mh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r>
                        <a:rPr lang="en-US" altLang="ja-JP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MissM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r>
                        <a:rPr lang="pl-P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Y-</a:t>
                      </a:r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cos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w-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blike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b-like(2j)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Etrk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LR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vvww4j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678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678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611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604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603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579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564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548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536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367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748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vvww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1486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1408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638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632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629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604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589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573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561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372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vvbb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7101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7101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4628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4585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4001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3816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662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300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293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128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ZH all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10634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10396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6255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6194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5463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5219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1988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1592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1553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915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748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nlqq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298103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298103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34186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16975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14132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12410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11986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11746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11114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1060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nnqq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63649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63649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2382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2334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1890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1712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1400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1354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1290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230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llqq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335756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335753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5502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2611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2278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913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612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571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535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68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nnll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108074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58504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6249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5553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90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80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80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80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70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qqqq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378726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378726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529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172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170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18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11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llll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753964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752157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16913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6836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2159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471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447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432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363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SM all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1938270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1886890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65761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34481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20719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15603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14535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14191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13380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1361 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89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Sig.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0.49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0.49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2.28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3.00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3.73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4.01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4.39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4.36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4.39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7.70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Dec. 16. 2011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3329884" y="5487615"/>
            <a:ext cx="57066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/>
              <a:t>Signal </a:t>
            </a:r>
            <a:r>
              <a:rPr lang="en-US" altLang="ja-JP" sz="2400" dirty="0" smtClean="0"/>
              <a:t>significance: 7.7 for H</a:t>
            </a:r>
            <a:r>
              <a:rPr lang="en-US" altLang="ja-JP" sz="2400" dirty="0" smtClean="0">
                <a:sym typeface="Wingdings"/>
              </a:rPr>
              <a:t>WW*4j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4182094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バックグラウンド除去結果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Mh</a:t>
            </a:r>
            <a:r>
              <a:rPr kumimoji="1" lang="en-US" altLang="ja-JP" dirty="0" smtClean="0"/>
              <a:t>=130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7365194"/>
              </p:ext>
            </p:extLst>
          </p:nvPr>
        </p:nvGraphicFramePr>
        <p:xfrm>
          <a:off x="385332" y="1916832"/>
          <a:ext cx="8219116" cy="3799193"/>
        </p:xfrm>
        <a:graphic>
          <a:graphicData uri="http://schemas.openxmlformats.org/drawingml/2006/table">
            <a:tbl>
              <a:tblPr/>
              <a:tblGrid>
                <a:gridCol w="698088"/>
                <a:gridCol w="819532"/>
                <a:gridCol w="819532"/>
                <a:gridCol w="693590"/>
                <a:gridCol w="701380"/>
                <a:gridCol w="631480"/>
                <a:gridCol w="748145"/>
                <a:gridCol w="781432"/>
                <a:gridCol w="936511"/>
                <a:gridCol w="748145"/>
                <a:gridCol w="641281"/>
              </a:tblGrid>
              <a:tr h="35243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Gen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Rec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r>
                        <a:rPr lang="en-US" altLang="ja-JP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Mh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r>
                        <a:rPr lang="en-US" altLang="ja-JP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MissM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r>
                        <a:rPr lang="pl-P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Y-</a:t>
                      </a:r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cos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w-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blike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b-like(2j)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Etrk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LR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vvww4j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1345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1345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1219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1203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1202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1146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1124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1109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1085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535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748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vvww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2918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2767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1245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1230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1228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1171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1149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1134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1109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537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vvbb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4774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4774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3056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3020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2597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2474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522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267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259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47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ZH all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9413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9129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5175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5111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4576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4360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2319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2037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1985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807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748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nlqq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298103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298103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36683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15929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13014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11550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11171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10932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10272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283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nnqq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63649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63649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1530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1509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1199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1102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908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872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826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49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llqq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335756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335753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6457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2874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2473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1104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740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688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645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28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nnll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108074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58504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5723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4772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76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69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68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68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59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qqqq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378726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378726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665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197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194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26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14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13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llll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753964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752157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20317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7935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2538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624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590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577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476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SM all</a:t>
                      </a: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1938270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1886890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71376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33216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19494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14475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13491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13150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12291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366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89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Sig.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716" marR="9716" marT="97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0.96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0.98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4.40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6.15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7.75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8.35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8.94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9.00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9.08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15.62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Dec. 16. 2011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3103476" y="5661248"/>
            <a:ext cx="58326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/>
              <a:t>Signal </a:t>
            </a:r>
            <a:r>
              <a:rPr lang="en-US" altLang="ja-JP" sz="2400" dirty="0" smtClean="0"/>
              <a:t>significance: 15.6 for H</a:t>
            </a:r>
            <a:r>
              <a:rPr lang="en-US" altLang="ja-JP" sz="2400" dirty="0" smtClean="0">
                <a:sym typeface="Wingdings"/>
              </a:rPr>
              <a:t>WW*4j</a:t>
            </a:r>
            <a:endParaRPr lang="en-US" altLang="ja-JP" sz="2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1520" y="1124744"/>
            <a:ext cx="78063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Obtain more</a:t>
            </a:r>
            <a:r>
              <a:rPr kumimoji="1" lang="en-US" altLang="ja-JP" sz="2400" dirty="0" smtClean="0"/>
              <a:t> signal events compare to the </a:t>
            </a:r>
            <a:r>
              <a:rPr kumimoji="1" lang="en-US" altLang="ja-JP" sz="2400" dirty="0" err="1" smtClean="0"/>
              <a:t>Mh</a:t>
            </a:r>
            <a:r>
              <a:rPr kumimoji="1" lang="en-US" altLang="ja-JP" sz="2400" dirty="0" smtClean="0"/>
              <a:t>=120 </a:t>
            </a:r>
            <a:r>
              <a:rPr kumimoji="1" lang="en-US" altLang="ja-JP" sz="2400" dirty="0" err="1" smtClean="0"/>
              <a:t>GeV</a:t>
            </a:r>
            <a:endParaRPr kumimoji="1" lang="en-US" altLang="ja-JP" sz="2400" dirty="0" smtClean="0"/>
          </a:p>
          <a:p>
            <a:r>
              <a:rPr lang="en-US" altLang="ja-JP" sz="2400" dirty="0" smtClean="0"/>
              <a:t>from the larger BR of H</a:t>
            </a:r>
            <a:r>
              <a:rPr lang="en-US" altLang="ja-JP" sz="2400" dirty="0" smtClean="0">
                <a:sym typeface="Wingdings"/>
              </a:rPr>
              <a:t>WW*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5965666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H</a:t>
            </a:r>
            <a:r>
              <a:rPr lang="en-US" altLang="ja-JP" dirty="0" smtClean="0">
                <a:sym typeface="Wingdings"/>
              </a:rPr>
              <a:t>WW*</a:t>
            </a:r>
            <a:r>
              <a:rPr lang="ja-JP" altLang="en-US" dirty="0" smtClean="0">
                <a:sym typeface="Wingdings"/>
              </a:rPr>
              <a:t>を加えた崩壊分岐比精度評価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Jan. 28. 2012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WG general meeting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4492A-EC30-F24F-B7E1-3D2E5737CF11}" type="slidenum">
              <a:rPr kumimoji="1" lang="ja-JP" altLang="en-US" smtClean="0"/>
              <a:t>22</a:t>
            </a:fld>
            <a:endParaRPr kumimoji="1"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600842"/>
              </p:ext>
            </p:extLst>
          </p:nvPr>
        </p:nvGraphicFramePr>
        <p:xfrm>
          <a:off x="683568" y="1340768"/>
          <a:ext cx="7601898" cy="47548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107440"/>
                <a:gridCol w="688400"/>
                <a:gridCol w="646132"/>
                <a:gridCol w="827404"/>
                <a:gridCol w="633943"/>
                <a:gridCol w="646132"/>
                <a:gridCol w="827404"/>
                <a:gridCol w="688400"/>
                <a:gridCol w="709239"/>
                <a:gridCol w="82740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質量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120</a:t>
                      </a:r>
                      <a:r>
                        <a:rPr kumimoji="1" lang="en-US" altLang="ja-JP" sz="2000" baseline="0" dirty="0" smtClean="0"/>
                        <a:t> </a:t>
                      </a:r>
                      <a:r>
                        <a:rPr kumimoji="1" lang="en-US" altLang="ja-JP" sz="2000" baseline="0" dirty="0" err="1" smtClean="0"/>
                        <a:t>GeV</a:t>
                      </a:r>
                      <a:r>
                        <a:rPr kumimoji="1" lang="en-US" altLang="ja-JP" sz="2000" baseline="0" dirty="0" smtClean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2000" baseline="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2000" baseline="0" dirty="0" smtClean="0"/>
                        <a:t>130 </a:t>
                      </a:r>
                      <a:r>
                        <a:rPr kumimoji="1" lang="en-US" altLang="ja-JP" sz="2000" baseline="0" dirty="0" err="1" smtClean="0"/>
                        <a:t>GeV</a:t>
                      </a:r>
                      <a:endParaRPr kumimoji="1" lang="en-US" altLang="ja-JP" sz="2000" baseline="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140 </a:t>
                      </a:r>
                      <a:r>
                        <a:rPr kumimoji="1" lang="en-US" altLang="ja-JP" sz="2000" dirty="0" err="1" smtClean="0"/>
                        <a:t>GeV</a:t>
                      </a:r>
                      <a:endParaRPr kumimoji="1" lang="en-US" altLang="ja-JP" sz="20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断面積</a:t>
                      </a:r>
                      <a:endParaRPr kumimoji="1" lang="ja-JP" altLang="en-US" sz="20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2000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2000" baseline="0" dirty="0" smtClean="0"/>
                        <a:t>=354.3 </a:t>
                      </a:r>
                      <a:r>
                        <a:rPr kumimoji="1" lang="en-US" altLang="ja-JP" sz="2000" baseline="0" dirty="0" err="1" smtClean="0"/>
                        <a:t>fb</a:t>
                      </a:r>
                      <a:endParaRPr kumimoji="1" lang="ja-JP" altLang="en-US" sz="20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2000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2000" baseline="0" dirty="0" smtClean="0"/>
                        <a:t>=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279.9 </a:t>
                      </a:r>
                      <a:r>
                        <a:rPr lang="en-US" altLang="ja-JP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fb</a:t>
                      </a:r>
                      <a:endParaRPr kumimoji="1" lang="ja-JP" altLang="en-US" sz="20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2000" dirty="0" smtClean="0"/>
                        <a:t>=203.1 </a:t>
                      </a:r>
                      <a:r>
                        <a:rPr kumimoji="1" lang="en-US" altLang="ja-JP" sz="2000" dirty="0" err="1" smtClean="0"/>
                        <a:t>fb</a:t>
                      </a:r>
                      <a:endParaRPr kumimoji="1" lang="ja-JP" altLang="en-US" sz="20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 smtClean="0"/>
                        <a:t>崩壊過程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BR</a:t>
                      </a:r>
                      <a:endParaRPr kumimoji="1" lang="ja-JP" altLang="en-US" sz="1600" dirty="0" smtClean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1600" dirty="0" err="1" smtClean="0">
                          <a:latin typeface="+mn-lt"/>
                          <a:cs typeface="Symbol" charset="2"/>
                        </a:rPr>
                        <a:t>x</a:t>
                      </a:r>
                      <a:r>
                        <a:rPr kumimoji="1" lang="en-US" altLang="ja-JP" sz="1600" dirty="0" err="1" smtClean="0"/>
                        <a:t>BR</a:t>
                      </a:r>
                      <a:endParaRPr kumimoji="1" lang="ja-JP" altLang="en-US" sz="16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kumimoji="1" lang="en-US" altLang="ja-JP" sz="1600" dirty="0" smtClean="0"/>
                        <a:t>BR/BR</a:t>
                      </a:r>
                      <a:endParaRPr kumimoji="1" lang="ja-JP" altLang="en-US" sz="16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BR</a:t>
                      </a:r>
                      <a:endParaRPr kumimoji="1" lang="ja-JP" altLang="en-US" sz="1600" dirty="0" smtClean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1600" dirty="0" err="1" smtClean="0">
                          <a:latin typeface="+mn-lt"/>
                          <a:cs typeface="Symbol" charset="2"/>
                        </a:rPr>
                        <a:t>x</a:t>
                      </a:r>
                      <a:r>
                        <a:rPr kumimoji="1" lang="en-US" altLang="ja-JP" sz="1600" dirty="0" err="1" smtClean="0"/>
                        <a:t>BR</a:t>
                      </a:r>
                      <a:endParaRPr kumimoji="1" lang="ja-JP" altLang="en-US" sz="16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kumimoji="1" lang="en-US" altLang="ja-JP" sz="1600" dirty="0" smtClean="0"/>
                        <a:t>BR/BR</a:t>
                      </a:r>
                      <a:endParaRPr kumimoji="1" lang="ja-JP" altLang="en-US" sz="16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BR</a:t>
                      </a:r>
                      <a:endParaRPr kumimoji="1" lang="ja-JP" altLang="en-US" sz="1600" dirty="0" smtClean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1600" dirty="0" err="1" smtClean="0">
                          <a:latin typeface="+mn-lt"/>
                          <a:cs typeface="Symbol" charset="2"/>
                        </a:rPr>
                        <a:t>x</a:t>
                      </a:r>
                      <a:r>
                        <a:rPr kumimoji="1" lang="en-US" altLang="ja-JP" sz="1600" dirty="0" err="1" smtClean="0"/>
                        <a:t>BR</a:t>
                      </a:r>
                      <a:endParaRPr kumimoji="1" lang="ja-JP" altLang="en-US" sz="1600" dirty="0" smtClean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kumimoji="1" lang="en-US" altLang="ja-JP" sz="1600" dirty="0" smtClean="0"/>
                        <a:t>BR/BR</a:t>
                      </a:r>
                      <a:endParaRPr kumimoji="1" lang="ja-JP" altLang="en-US" sz="16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000" dirty="0" smtClean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err="1" smtClean="0"/>
                        <a:t>ILD+SiD</a:t>
                      </a:r>
                      <a:endParaRPr kumimoji="1" lang="ja-JP" altLang="en-US" sz="1600" dirty="0" smtClean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 smtClean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 smtClean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 smtClean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FF0200"/>
                          </a:solidFill>
                        </a:rPr>
                        <a:t>Scaled</a:t>
                      </a:r>
                      <a:endParaRPr kumimoji="1" lang="ja-JP" altLang="en-US" sz="1600" dirty="0">
                        <a:solidFill>
                          <a:srgbClr val="FF0200"/>
                        </a:solidFill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H</a:t>
                      </a:r>
                      <a:r>
                        <a:rPr kumimoji="1" lang="en-US" altLang="ja-JP" sz="2000" dirty="0" err="1" smtClean="0">
                          <a:sym typeface="Wingdings"/>
                        </a:rPr>
                        <a:t>bb</a:t>
                      </a:r>
                      <a:endParaRPr kumimoji="1" lang="ja-JP" altLang="en-US" sz="2000" dirty="0"/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</a:rPr>
                        <a:t>66.5%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235.6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+mn-lt"/>
                        </a:rPr>
                        <a:t>3.8%</a:t>
                      </a:r>
                      <a:endParaRPr kumimoji="1" lang="ja-JP" altLang="en-US" sz="1600" dirty="0" smtClean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u="none" strike="noStrike" dirty="0" smtClean="0">
                          <a:effectLst/>
                          <a:latin typeface="+mn-lt"/>
                        </a:rPr>
                        <a:t>51.2%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143.3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 smtClean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</a:rPr>
                        <a:t>33.0%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</a:rPr>
                        <a:t> 67.1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7.0%</a:t>
                      </a:r>
                      <a:endParaRPr kumimoji="1" lang="ja-JP" altLang="en-US" sz="1600" dirty="0"/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err="1" smtClean="0"/>
                        <a:t>H</a:t>
                      </a:r>
                      <a:r>
                        <a:rPr kumimoji="1" lang="en-US" altLang="ja-JP" sz="2000" dirty="0" err="1" smtClean="0">
                          <a:sym typeface="Wingdings"/>
                        </a:rPr>
                        <a:t>cc</a:t>
                      </a:r>
                      <a:endParaRPr kumimoji="1" lang="ja-JP" altLang="en-US" sz="2000" dirty="0" smtClean="0"/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+mn-lt"/>
                        </a:rPr>
                        <a:t>2.9%</a:t>
                      </a:r>
                      <a:endParaRPr kumimoji="1" lang="ja-JP" altLang="en-US" sz="1600" dirty="0" smtClean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10.4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+mn-lt"/>
                        </a:rPr>
                        <a:t>8.3%</a:t>
                      </a:r>
                      <a:endParaRPr kumimoji="1" lang="ja-JP" altLang="en-US" sz="1600" dirty="0" smtClean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u="none" strike="noStrike" dirty="0" smtClean="0">
                          <a:effectLst/>
                          <a:latin typeface="+mn-lt"/>
                        </a:rPr>
                        <a:t>2.3%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6.3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 smtClean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</a:rPr>
                        <a:t>1.5%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</a:rPr>
                        <a:t>3.0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12.5%</a:t>
                      </a:r>
                      <a:endParaRPr kumimoji="1" lang="ja-JP" altLang="en-US" sz="1600" dirty="0"/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err="1" smtClean="0"/>
                        <a:t>H</a:t>
                      </a:r>
                      <a:r>
                        <a:rPr kumimoji="1" lang="en-US" altLang="ja-JP" sz="2000" dirty="0" err="1" smtClean="0">
                          <a:sym typeface="Wingdings"/>
                        </a:rPr>
                        <a:t>gg</a:t>
                      </a:r>
                      <a:endParaRPr kumimoji="1" lang="ja-JP" altLang="en-US" sz="2000" dirty="0" smtClean="0"/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+mn-lt"/>
                        </a:rPr>
                        <a:t>8.2%</a:t>
                      </a:r>
                      <a:endParaRPr kumimoji="1" lang="ja-JP" altLang="en-US" sz="1600" dirty="0" smtClean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29.2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+mn-lt"/>
                        </a:rPr>
                        <a:t>10.6%</a:t>
                      </a:r>
                      <a:endParaRPr kumimoji="1" lang="ja-JP" altLang="en-US" sz="1600" dirty="0" smtClean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u="none" strike="noStrike" dirty="0" smtClean="0">
                          <a:effectLst/>
                          <a:latin typeface="+mn-lt"/>
                        </a:rPr>
                        <a:t>7.5%</a:t>
                      </a:r>
                      <a:endParaRPr lang="en-US" altLang="ja-JP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21.0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 smtClean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</a:rPr>
                        <a:t>5.7%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</a:rPr>
                        <a:t>11.5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16.8%</a:t>
                      </a:r>
                      <a:endParaRPr kumimoji="1" lang="ja-JP" altLang="en-US" sz="1600" dirty="0"/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/>
                        <a:t>H</a:t>
                      </a:r>
                      <a:r>
                        <a:rPr kumimoji="1" lang="en-US" altLang="ja-JP" sz="2000" dirty="0" smtClean="0">
                          <a:sym typeface="Wingdings"/>
                        </a:rPr>
                        <a:t>WW*</a:t>
                      </a:r>
                      <a:endParaRPr kumimoji="1" lang="ja-JP" altLang="en-US" sz="2000" dirty="0" smtClean="0"/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+mn-lt"/>
                        </a:rPr>
                        <a:t>13.6%</a:t>
                      </a:r>
                      <a:endParaRPr kumimoji="1" lang="ja-JP" altLang="en-US" sz="1600" dirty="0" smtClean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48.3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</a:rPr>
                        <a:t>13.4%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29.4%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82.4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</a:rPr>
                        <a:t>7%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</a:rPr>
                        <a:t>49.2%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</a:rPr>
                        <a:t>99.8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10.9%</a:t>
                      </a:r>
                      <a:endParaRPr kumimoji="1" lang="ja-JP" altLang="en-US" sz="1600" dirty="0"/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err="1" smtClean="0"/>
                        <a:t>H</a:t>
                      </a:r>
                      <a:r>
                        <a:rPr kumimoji="1" lang="en-US" altLang="ja-JP" sz="2000" dirty="0" err="1" smtClean="0">
                          <a:sym typeface="Wingdings"/>
                        </a:rPr>
                        <a:t></a:t>
                      </a:r>
                      <a:r>
                        <a:rPr kumimoji="1" lang="en-US" altLang="ja-JP" sz="2000" dirty="0" err="1" smtClean="0">
                          <a:latin typeface="Symbol" charset="2"/>
                          <a:cs typeface="Symbol" charset="2"/>
                          <a:sym typeface="Wingdings"/>
                        </a:rPr>
                        <a:t>tt</a:t>
                      </a:r>
                      <a:endParaRPr kumimoji="1" lang="ja-JP" altLang="en-US" sz="2000" dirty="0" smtClean="0">
                        <a:latin typeface="Symbol" charset="2"/>
                        <a:cs typeface="Symbol" charset="2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+mn-lt"/>
                        </a:rPr>
                        <a:t>6.8%</a:t>
                      </a:r>
                      <a:endParaRPr kumimoji="1" lang="ja-JP" altLang="en-US" sz="1600" dirty="0" smtClean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24.1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5.3%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14.9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</a:rPr>
                        <a:t>3.5%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</a:rPr>
                        <a:t>7.1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CC"/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>
                          <a:latin typeface="+mn-lt"/>
                          <a:cs typeface="Symbol" charset="2"/>
                        </a:rPr>
                        <a:t>H</a:t>
                      </a:r>
                      <a:r>
                        <a:rPr kumimoji="1" lang="en-US" altLang="ja-JP" sz="2000" dirty="0" smtClean="0">
                          <a:latin typeface="+mn-lt"/>
                          <a:cs typeface="Symbol" charset="2"/>
                          <a:sym typeface="Wingdings"/>
                        </a:rPr>
                        <a:t>ZZ*</a:t>
                      </a:r>
                      <a:endParaRPr kumimoji="1" lang="ja-JP" altLang="en-US" sz="2000" dirty="0" smtClean="0">
                        <a:latin typeface="+mn-lt"/>
                        <a:cs typeface="Symbol" charset="2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+mn-lt"/>
                        </a:rPr>
                        <a:t>1.5%</a:t>
                      </a:r>
                      <a:endParaRPr kumimoji="1" lang="ja-JP" altLang="en-US" sz="1600" dirty="0" smtClean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5.3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3.9%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10.8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</a:rPr>
                        <a:t>6.7% 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</a:rPr>
                        <a:t>13.6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CC"/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err="1" smtClean="0">
                          <a:latin typeface="+mn-lt"/>
                          <a:cs typeface="Symbol" charset="2"/>
                        </a:rPr>
                        <a:t>H</a:t>
                      </a:r>
                      <a:r>
                        <a:rPr kumimoji="1" lang="en-US" altLang="ja-JP" sz="2000" dirty="0" err="1" smtClean="0">
                          <a:latin typeface="+mn-lt"/>
                          <a:cs typeface="Symbol" charset="2"/>
                          <a:sym typeface="Wingdings"/>
                        </a:rPr>
                        <a:t></a:t>
                      </a:r>
                      <a:r>
                        <a:rPr kumimoji="1" lang="en-US" altLang="ja-JP" sz="2000" dirty="0" err="1" smtClean="0">
                          <a:latin typeface="Symbol" charset="2"/>
                          <a:cs typeface="Symbol" charset="2"/>
                          <a:sym typeface="Wingdings"/>
                        </a:rPr>
                        <a:t>gg</a:t>
                      </a:r>
                      <a:endParaRPr kumimoji="1" lang="ja-JP" altLang="en-US" sz="2000" dirty="0" smtClean="0">
                        <a:latin typeface="Symbol" charset="2"/>
                        <a:cs typeface="Symbol" charset="2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+mn-lt"/>
                        </a:rPr>
                        <a:t>0.2%</a:t>
                      </a:r>
                      <a:endParaRPr kumimoji="1" lang="ja-JP" altLang="en-US" sz="1600" dirty="0" smtClean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0.7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0.6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</a:rPr>
                        <a:t>0.2%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</a:rPr>
                        <a:t>0.5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CC"/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err="1" smtClean="0">
                          <a:latin typeface="+mj-lt"/>
                          <a:cs typeface="Symbol" charset="2"/>
                        </a:rPr>
                        <a:t>H</a:t>
                      </a:r>
                      <a:r>
                        <a:rPr kumimoji="1" lang="en-US" altLang="ja-JP" sz="2000" dirty="0" err="1" smtClean="0">
                          <a:latin typeface="+mj-lt"/>
                          <a:cs typeface="Symbol" charset="2"/>
                          <a:sym typeface="Wingdings"/>
                        </a:rPr>
                        <a:t>Z</a:t>
                      </a:r>
                      <a:r>
                        <a:rPr kumimoji="1" lang="en-US" altLang="ja-JP" sz="2000" dirty="0" err="1" smtClean="0">
                          <a:latin typeface="Symbol" charset="2"/>
                          <a:cs typeface="Symbol" charset="2"/>
                          <a:sym typeface="Wingdings"/>
                        </a:rPr>
                        <a:t>g</a:t>
                      </a:r>
                      <a:endParaRPr kumimoji="1" lang="ja-JP" altLang="en-US" sz="2000" dirty="0" smtClean="0">
                        <a:latin typeface="Symbol" charset="2"/>
                        <a:cs typeface="Symbol" charset="2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u="none" strike="noStrike" dirty="0" smtClean="0">
                          <a:effectLst/>
                          <a:latin typeface="+mn-lt"/>
                        </a:rPr>
                        <a:t>0.1%</a:t>
                      </a:r>
                      <a:endParaRPr lang="en-US" altLang="ja-JP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0.4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</a:rPr>
                        <a:t>0.2%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</a:rPr>
                        <a:t>0.6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CC"/>
                    </a:solidFill>
                  </a:tcPr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683568" y="6046945"/>
            <a:ext cx="7301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altLang="ja-JP" sz="2000" baseline="-25000" dirty="0" err="1" smtClean="0">
                <a:solidFill>
                  <a:srgbClr val="0000FF"/>
                </a:solidFill>
                <a:sym typeface="Wingdings"/>
              </a:rPr>
              <a:t>ZH</a:t>
            </a:r>
            <a:r>
              <a:rPr lang="en-US" altLang="ja-JP" sz="2000" dirty="0" smtClean="0">
                <a:solidFill>
                  <a:srgbClr val="0000FF"/>
                </a:solidFill>
                <a:sym typeface="Wingdings"/>
              </a:rPr>
              <a:t> uncertainty is also included for ILD (2.5%) and </a:t>
            </a:r>
            <a:r>
              <a:rPr lang="en-US" altLang="ja-JP" sz="2000" dirty="0" err="1" smtClean="0">
                <a:solidFill>
                  <a:srgbClr val="0000FF"/>
                </a:solidFill>
                <a:sym typeface="Wingdings"/>
              </a:rPr>
              <a:t>SiD</a:t>
            </a:r>
            <a:r>
              <a:rPr lang="en-US" altLang="ja-JP" sz="2000" dirty="0" smtClean="0">
                <a:solidFill>
                  <a:srgbClr val="0000FF"/>
                </a:solidFill>
                <a:sym typeface="Wingdings"/>
              </a:rPr>
              <a:t> (4.7%)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89151" y="912167"/>
            <a:ext cx="8155999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400" dirty="0" err="1" smtClean="0"/>
              <a:t>Ecm</a:t>
            </a:r>
            <a:r>
              <a:rPr lang="en-US" altLang="ja-JP" sz="2400" dirty="0" smtClean="0"/>
              <a:t>=250 </a:t>
            </a:r>
            <a:r>
              <a:rPr lang="en-US" altLang="ja-JP" sz="2400" dirty="0" err="1" smtClean="0"/>
              <a:t>GeV</a:t>
            </a:r>
            <a:r>
              <a:rPr lang="en-US" altLang="ja-JP" sz="2400" dirty="0" smtClean="0"/>
              <a:t> and L=250fb</a:t>
            </a:r>
            <a:r>
              <a:rPr lang="en-US" altLang="ja-JP" sz="2400" baseline="30000" dirty="0" smtClean="0"/>
              <a:t>-1</a:t>
            </a:r>
            <a:r>
              <a:rPr lang="en-US" altLang="ja-JP" sz="2400" dirty="0" smtClean="0"/>
              <a:t>,</a:t>
            </a:r>
            <a:r>
              <a:rPr lang="en-US" altLang="ja-JP" sz="2400" baseline="30000" dirty="0" smtClean="0"/>
              <a:t> </a:t>
            </a:r>
            <a:r>
              <a:rPr lang="en-US" altLang="ja-JP" sz="2400" dirty="0" smtClean="0"/>
              <a:t> </a:t>
            </a:r>
            <a:r>
              <a:rPr kumimoji="1" lang="en-US" altLang="ja-JP" sz="2400" dirty="0" smtClean="0"/>
              <a:t>P(</a:t>
            </a:r>
            <a:r>
              <a:rPr kumimoji="1" lang="en-US" altLang="ja-JP" sz="2400" dirty="0" err="1" smtClean="0"/>
              <a:t>e+,e</a:t>
            </a:r>
            <a:r>
              <a:rPr kumimoji="1" lang="en-US" altLang="ja-JP" sz="2400" dirty="0" smtClean="0"/>
              <a:t>-)=(+</a:t>
            </a:r>
            <a:r>
              <a:rPr lang="en-US" altLang="ja-JP" sz="2400" dirty="0" smtClean="0"/>
              <a:t>0.3, -0.8) or (-0.3, +0.8)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702580" y="6055726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by HDECAY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97541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xsec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04" y="1810324"/>
            <a:ext cx="4590170" cy="329846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>
                <a:latin typeface="Symbol" charset="2"/>
                <a:cs typeface="Symbol" charset="2"/>
              </a:rPr>
              <a:t>ヒッグス粒子生成断面積と</a:t>
            </a:r>
            <a:r>
              <a:rPr lang="en-US" altLang="ja-JP" dirty="0" err="1" smtClean="0">
                <a:latin typeface="Symbol" charset="2"/>
                <a:cs typeface="Symbol" charset="2"/>
              </a:rPr>
              <a:t>s</a:t>
            </a:r>
            <a:r>
              <a:rPr lang="en-US" altLang="ja-JP" dirty="0" err="1" smtClean="0"/>
              <a:t>×BR</a:t>
            </a:r>
            <a:endParaRPr kumimoji="1" lang="ja-JP" altLang="en-US" dirty="0"/>
          </a:p>
        </p:txBody>
      </p:sp>
      <p:pic>
        <p:nvPicPr>
          <p:cNvPr id="11" name="図 10" descr="xsecxBR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824" y="1810324"/>
            <a:ext cx="4590170" cy="3298464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13220" y="1124744"/>
            <a:ext cx="86770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重心系エネルギー</a:t>
            </a:r>
            <a:r>
              <a:rPr kumimoji="1" lang="en-US" altLang="ja-JP" sz="2400" dirty="0" smtClean="0"/>
              <a:t>250 </a:t>
            </a:r>
            <a:r>
              <a:rPr kumimoji="1" lang="en-US" altLang="ja-JP" sz="2400" dirty="0" err="1" smtClean="0"/>
              <a:t>GeV</a:t>
            </a:r>
            <a:r>
              <a:rPr kumimoji="1" lang="ja-JP" altLang="en-US" sz="2400" dirty="0" smtClean="0"/>
              <a:t>での質量毎の生成断面積</a:t>
            </a:r>
            <a:r>
              <a:rPr kumimoji="1" lang="en-US" altLang="ja-JP" sz="2400" dirty="0" smtClean="0"/>
              <a:t>×</a:t>
            </a:r>
            <a:r>
              <a:rPr lang="ja-JP" altLang="en-US" sz="2400" dirty="0" smtClean="0"/>
              <a:t>崩壊分岐比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ビーム偏極</a:t>
            </a:r>
            <a:r>
              <a:rPr kumimoji="1" lang="en-US" altLang="ja-JP" sz="2400" dirty="0" smtClean="0"/>
              <a:t>: (</a:t>
            </a:r>
            <a:r>
              <a:rPr kumimoji="1" lang="en-US" altLang="ja-JP" sz="2400" dirty="0" err="1" smtClean="0"/>
              <a:t>e+,e</a:t>
            </a:r>
            <a:r>
              <a:rPr kumimoji="1" lang="en-US" altLang="ja-JP" sz="2400" dirty="0" smtClean="0"/>
              <a:t>-)=(+30%, -80%)</a:t>
            </a:r>
            <a:endParaRPr kumimoji="1" lang="ja-JP" altLang="en-US" sz="2400" dirty="0"/>
          </a:p>
        </p:txBody>
      </p:sp>
      <p:sp>
        <p:nvSpPr>
          <p:cNvPr id="3" name="正方形/長方形 2"/>
          <p:cNvSpPr/>
          <p:nvPr/>
        </p:nvSpPr>
        <p:spPr>
          <a:xfrm>
            <a:off x="652079" y="2066943"/>
            <a:ext cx="36498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 smtClean="0">
                <a:latin typeface="Symbol" charset="2"/>
                <a:cs typeface="Symbol" charset="2"/>
              </a:rPr>
              <a:t>生成断面積</a:t>
            </a:r>
            <a:r>
              <a:rPr lang="en-US" altLang="ja-JP" sz="2400" dirty="0" smtClean="0">
                <a:latin typeface="Symbol" charset="2"/>
                <a:cs typeface="Symbol" charset="2"/>
              </a:rPr>
              <a:t> s</a:t>
            </a:r>
            <a:r>
              <a:rPr lang="en-US" altLang="ja-JP" sz="2400" dirty="0" smtClean="0"/>
              <a:t> (</a:t>
            </a:r>
            <a:r>
              <a:rPr lang="en-US" altLang="ja-JP" sz="2400" dirty="0" err="1" smtClean="0"/>
              <a:t>fb</a:t>
            </a:r>
            <a:r>
              <a:rPr lang="en-US" altLang="ja-JP" sz="2400" dirty="0" smtClean="0"/>
              <a:t>), </a:t>
            </a:r>
            <a:r>
              <a:rPr lang="en-US" altLang="ja-JP" sz="2400" dirty="0" err="1" smtClean="0"/>
              <a:t>whizard</a:t>
            </a:r>
            <a:endParaRPr lang="en-US" altLang="ja-JP" sz="2400" dirty="0" smtClean="0"/>
          </a:p>
        </p:txBody>
      </p:sp>
      <p:sp>
        <p:nvSpPr>
          <p:cNvPr id="7" name="正方形/長方形 6"/>
          <p:cNvSpPr/>
          <p:nvPr/>
        </p:nvSpPr>
        <p:spPr>
          <a:xfrm>
            <a:off x="5405815" y="2122395"/>
            <a:ext cx="22947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err="1" smtClean="0">
                <a:latin typeface="Symbol" charset="2"/>
                <a:cs typeface="Symbol" charset="2"/>
              </a:rPr>
              <a:t>s</a:t>
            </a:r>
            <a:r>
              <a:rPr lang="en-US" altLang="ja-JP" sz="2400" dirty="0" err="1" smtClean="0"/>
              <a:t>xBR</a:t>
            </a:r>
            <a:r>
              <a:rPr lang="en-US" altLang="ja-JP" sz="2400" dirty="0" smtClean="0"/>
              <a:t>(</a:t>
            </a:r>
            <a:r>
              <a:rPr lang="en-US" altLang="ja-JP" sz="2400" dirty="0" err="1" smtClean="0"/>
              <a:t>H</a:t>
            </a:r>
            <a:r>
              <a:rPr lang="en-US" altLang="ja-JP" sz="2400" dirty="0" err="1" smtClean="0">
                <a:sym typeface="Wingdings"/>
              </a:rPr>
              <a:t>xx</a:t>
            </a:r>
            <a:r>
              <a:rPr lang="en-US" altLang="ja-JP" sz="2400" dirty="0" smtClean="0">
                <a:sym typeface="Wingdings"/>
              </a:rPr>
              <a:t>) (</a:t>
            </a:r>
            <a:r>
              <a:rPr lang="en-US" altLang="ja-JP" sz="2400" dirty="0" err="1" smtClean="0">
                <a:sym typeface="Wingdings"/>
              </a:rPr>
              <a:t>fb</a:t>
            </a:r>
            <a:r>
              <a:rPr lang="en-US" altLang="ja-JP" sz="2400" dirty="0" smtClean="0">
                <a:sym typeface="Wingdings"/>
              </a:rPr>
              <a:t>)</a:t>
            </a:r>
            <a:endParaRPr lang="ja-JP" altLang="en-US" sz="2400" dirty="0"/>
          </a:p>
        </p:txBody>
      </p:sp>
      <p:graphicFrame>
        <p:nvGraphicFramePr>
          <p:cNvPr id="9" name="オブジェクト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6812106"/>
              </p:ext>
            </p:extLst>
          </p:nvPr>
        </p:nvGraphicFramePr>
        <p:xfrm>
          <a:off x="652079" y="5391267"/>
          <a:ext cx="4999097" cy="965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29" name="数式" r:id="rId5" imgW="2565400" imgH="495300" progId="Equation.3">
                  <p:embed/>
                </p:oleObj>
              </mc:Choice>
              <mc:Fallback>
                <p:oleObj name="数式" r:id="rId5" imgW="2565400" imgH="495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52079" y="5391267"/>
                        <a:ext cx="4999097" cy="9651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187191" y="4929602"/>
            <a:ext cx="7658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ヒッグス質量</a:t>
            </a:r>
            <a:r>
              <a:rPr kumimoji="1" lang="en-US" altLang="ja-JP" sz="2400" dirty="0" smtClean="0"/>
              <a:t>120 </a:t>
            </a:r>
            <a:r>
              <a:rPr kumimoji="1" lang="en-US" altLang="ja-JP" sz="2400" dirty="0" err="1" smtClean="0"/>
              <a:t>GeV</a:t>
            </a:r>
            <a:r>
              <a:rPr kumimoji="1" lang="ja-JP" altLang="en-US" sz="2400" dirty="0" smtClean="0"/>
              <a:t>での測定精度を他の質量にスケール</a:t>
            </a:r>
            <a:endParaRPr kumimoji="1" lang="ja-JP" altLang="en-US" sz="2400" dirty="0"/>
          </a:p>
        </p:txBody>
      </p:sp>
      <p:sp>
        <p:nvSpPr>
          <p:cNvPr id="6" name="正方形/長方形 5"/>
          <p:cNvSpPr/>
          <p:nvPr/>
        </p:nvSpPr>
        <p:spPr>
          <a:xfrm>
            <a:off x="652079" y="4321359"/>
            <a:ext cx="3364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ビーム偏極</a:t>
            </a:r>
            <a:r>
              <a:rPr lang="en-US" altLang="ja-JP" dirty="0" smtClean="0"/>
              <a:t> </a:t>
            </a:r>
            <a:r>
              <a:rPr lang="en-US" altLang="ja-JP" dirty="0"/>
              <a:t>(</a:t>
            </a:r>
            <a:r>
              <a:rPr lang="en-US" altLang="ja-JP" dirty="0" err="1"/>
              <a:t>e+,e</a:t>
            </a:r>
            <a:r>
              <a:rPr lang="en-US" altLang="ja-JP" dirty="0"/>
              <a:t>-)=(+30%, -80%)</a:t>
            </a:r>
            <a:endParaRPr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2011. Dec. 21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Analysis Meeting</a:t>
            </a:r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4492A-EC30-F24F-B7E1-3D2E5737CF11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87459" y="5229200"/>
            <a:ext cx="33565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/>
              <a:t>質量毎の検出効率の違いは考慮に入れていない</a:t>
            </a:r>
            <a:endParaRPr lang="en-US" altLang="ja-JP" sz="2000" dirty="0" smtClean="0"/>
          </a:p>
          <a:p>
            <a:r>
              <a:rPr lang="ja-JP" altLang="en-US" sz="2000" dirty="0" smtClean="0"/>
              <a:t>崩壊分岐比は</a:t>
            </a:r>
            <a:r>
              <a:rPr lang="en-US" altLang="ja-JP" sz="2000" dirty="0" smtClean="0"/>
              <a:t>HDECAY</a:t>
            </a:r>
            <a:r>
              <a:rPr lang="ja-JP" altLang="en-US" sz="2000" dirty="0" smtClean="0"/>
              <a:t>で計算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62313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3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25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67</a:t>
            </a:r>
            <a:r>
              <a:rPr kumimoji="1" lang="ja-JP" altLang="en-US" smtClean="0"/>
              <a:t>回 日本物理学会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F059-F27C-AD40-B7AE-63EC763CDFB3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566878" y="5987018"/>
            <a:ext cx="2478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RDR</a:t>
            </a:r>
            <a:r>
              <a:rPr lang="ja-JP" altLang="en-US" dirty="0" smtClean="0"/>
              <a:t>や</a:t>
            </a:r>
            <a:r>
              <a:rPr lang="en-US" altLang="ja-JP" dirty="0" smtClean="0"/>
              <a:t>LOI</a:t>
            </a:r>
            <a:r>
              <a:rPr lang="ja-JP" altLang="en-US" dirty="0" smtClean="0"/>
              <a:t>での解析結果</a:t>
            </a:r>
            <a:endParaRPr kumimoji="1"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7280" y="2029132"/>
            <a:ext cx="6656720" cy="3384773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124200" y="1905216"/>
            <a:ext cx="237047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ja-JP" altLang="en-US" dirty="0" smtClean="0"/>
              <a:t>しきい値測定</a:t>
            </a:r>
            <a:r>
              <a:rPr lang="en-US" altLang="ja-JP" dirty="0" smtClean="0"/>
              <a:t>-</a:t>
            </a:r>
            <a:r>
              <a:rPr lang="en-US" altLang="ja-JP" dirty="0" smtClean="0">
                <a:sym typeface="Wingdings"/>
              </a:rPr>
              <a:t></a:t>
            </a:r>
            <a:r>
              <a:rPr kumimoji="1" lang="ja-JP" altLang="en-US" dirty="0" smtClean="0"/>
              <a:t>スピン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239365" y="1905216"/>
            <a:ext cx="232324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角分布測定</a:t>
            </a:r>
            <a:r>
              <a:rPr kumimoji="1" lang="en-US" altLang="ja-JP" dirty="0" smtClean="0">
                <a:sym typeface="Wingdings"/>
              </a:rPr>
              <a:t></a:t>
            </a:r>
            <a:r>
              <a:rPr kumimoji="1" lang="ja-JP" altLang="en-US" dirty="0" smtClean="0"/>
              <a:t>パリティ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7581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yukawa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364" y="3581421"/>
            <a:ext cx="2898246" cy="2781539"/>
          </a:xfrm>
          <a:prstGeom prst="rect">
            <a:avLst/>
          </a:prstGeom>
        </p:spPr>
      </p:pic>
      <p:pic>
        <p:nvPicPr>
          <p:cNvPr id="12" name="図 11" descr="recoil_25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364" y="1084339"/>
            <a:ext cx="2949636" cy="280457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ILC</a:t>
            </a:r>
            <a:r>
              <a:rPr kumimoji="1" lang="ja-JP" altLang="en-US" dirty="0" smtClean="0"/>
              <a:t>でのヒッグス粒子物理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3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25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67</a:t>
            </a:r>
            <a:r>
              <a:rPr kumimoji="1" lang="ja-JP" altLang="en-US" smtClean="0"/>
              <a:t>回 日本物理学会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F059-F27C-AD40-B7AE-63EC763CDFB3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581451" y="3284005"/>
            <a:ext cx="5085498" cy="30469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2400" dirty="0" smtClean="0"/>
              <a:t>1. </a:t>
            </a:r>
            <a:r>
              <a:rPr lang="ja-JP" altLang="en-US" sz="2400" dirty="0" smtClean="0"/>
              <a:t>ヒッグス崩壊分岐比</a:t>
            </a:r>
            <a:r>
              <a:rPr lang="en-US" altLang="ja-JP" sz="2400" dirty="0" smtClean="0"/>
              <a:t> (</a:t>
            </a:r>
            <a:r>
              <a:rPr lang="ja-JP" altLang="en-US" sz="2400" dirty="0" smtClean="0"/>
              <a:t>本講演</a:t>
            </a:r>
            <a:r>
              <a:rPr lang="en-US" altLang="ja-JP" sz="2400" dirty="0" smtClean="0"/>
              <a:t>)</a:t>
            </a:r>
            <a:r>
              <a:rPr lang="en-US" altLang="ja-JP" sz="2400" dirty="0" smtClean="0">
                <a:sym typeface="Wingdings"/>
              </a:rPr>
              <a:t/>
            </a:r>
            <a:br>
              <a:rPr lang="en-US" altLang="ja-JP" sz="2400" dirty="0" smtClean="0">
                <a:sym typeface="Wingdings"/>
              </a:rPr>
            </a:br>
            <a:r>
              <a:rPr lang="en-US" altLang="ja-JP" sz="2400" dirty="0" smtClean="0">
                <a:solidFill>
                  <a:srgbClr val="0000FF"/>
                </a:solidFill>
              </a:rPr>
              <a:t>ZZH</a:t>
            </a:r>
            <a:r>
              <a:rPr lang="ja-JP" altLang="en-US" sz="2400" dirty="0" smtClean="0">
                <a:solidFill>
                  <a:srgbClr val="0000FF"/>
                </a:solidFill>
              </a:rPr>
              <a:t>結合定数</a:t>
            </a:r>
            <a:r>
              <a:rPr lang="en-US" altLang="ja-JP" sz="2400" dirty="0" smtClean="0">
                <a:solidFill>
                  <a:srgbClr val="0000FF"/>
                </a:solidFill>
              </a:rPr>
              <a:t>, </a:t>
            </a:r>
            <a:r>
              <a:rPr lang="en-US" altLang="ja-JP" sz="2400" dirty="0" err="1" smtClean="0">
                <a:solidFill>
                  <a:srgbClr val="0000FF"/>
                </a:solidFill>
              </a:rPr>
              <a:t>ffH</a:t>
            </a:r>
            <a:r>
              <a:rPr lang="ja-JP" altLang="en-US" sz="2400" dirty="0" smtClean="0">
                <a:solidFill>
                  <a:srgbClr val="0000FF"/>
                </a:solidFill>
              </a:rPr>
              <a:t>結合定数と関連</a:t>
            </a:r>
            <a:endParaRPr lang="en-US" altLang="ja-JP" sz="2400" dirty="0" smtClean="0">
              <a:solidFill>
                <a:srgbClr val="0000FF"/>
              </a:solidFill>
            </a:endParaRPr>
          </a:p>
          <a:p>
            <a:endParaRPr lang="en-US" altLang="ja-JP" sz="2400" dirty="0" smtClean="0">
              <a:sym typeface="Wingdings"/>
            </a:endParaRPr>
          </a:p>
          <a:p>
            <a:r>
              <a:rPr lang="en-US" altLang="ja-JP" sz="2400" dirty="0" smtClean="0">
                <a:sym typeface="Wingdings"/>
              </a:rPr>
              <a:t>2.</a:t>
            </a:r>
            <a:r>
              <a:rPr lang="ja-JP" altLang="en-US" sz="2400" dirty="0">
                <a:sym typeface="Wingdings"/>
              </a:rPr>
              <a:t>ヒッグス自己結合</a:t>
            </a:r>
            <a:r>
              <a:rPr lang="en-US" altLang="ja-JP" sz="2400" dirty="0">
                <a:sym typeface="Wingdings"/>
              </a:rPr>
              <a:t> </a:t>
            </a:r>
            <a:r>
              <a:rPr lang="en-US" altLang="ja-JP" sz="2400" dirty="0" smtClean="0">
                <a:sym typeface="Wingdings"/>
              </a:rPr>
              <a:t>(2</a:t>
            </a:r>
            <a:r>
              <a:rPr lang="ja-JP" altLang="en-US" sz="2400" dirty="0" smtClean="0">
                <a:sym typeface="Wingdings"/>
              </a:rPr>
              <a:t>番目講演</a:t>
            </a:r>
            <a:r>
              <a:rPr lang="en-US" altLang="ja-JP" sz="2400" dirty="0">
                <a:sym typeface="Wingdings"/>
              </a:rPr>
              <a:t>)</a:t>
            </a:r>
            <a:br>
              <a:rPr lang="en-US" altLang="ja-JP" sz="2400" dirty="0">
                <a:sym typeface="Wingdings"/>
              </a:rPr>
            </a:br>
            <a:r>
              <a:rPr lang="en-US" altLang="ja-JP" sz="2400" dirty="0">
                <a:solidFill>
                  <a:srgbClr val="0000FF"/>
                </a:solidFill>
                <a:sym typeface="Wingdings"/>
              </a:rPr>
              <a:t>HHH</a:t>
            </a:r>
            <a:r>
              <a:rPr lang="ja-JP" altLang="en-US" sz="2400" dirty="0">
                <a:solidFill>
                  <a:srgbClr val="0000FF"/>
                </a:solidFill>
                <a:sym typeface="Wingdings"/>
              </a:rPr>
              <a:t>結合</a:t>
            </a:r>
            <a:r>
              <a:rPr lang="ja-JP" altLang="en-US" sz="2400" dirty="0" smtClean="0">
                <a:solidFill>
                  <a:srgbClr val="0000FF"/>
                </a:solidFill>
                <a:sym typeface="Wingdings"/>
              </a:rPr>
              <a:t>定数</a:t>
            </a:r>
            <a:endParaRPr lang="ja-JP" altLang="en-US" sz="2400" dirty="0">
              <a:solidFill>
                <a:srgbClr val="0000FF"/>
              </a:solidFill>
            </a:endParaRPr>
          </a:p>
          <a:p>
            <a:endParaRPr lang="en-US" altLang="ja-JP" sz="2400" dirty="0" smtClean="0">
              <a:sym typeface="Wingdings"/>
            </a:endParaRPr>
          </a:p>
          <a:p>
            <a:r>
              <a:rPr lang="en-US" altLang="ja-JP" sz="2400" dirty="0" smtClean="0">
                <a:sym typeface="Wingdings"/>
              </a:rPr>
              <a:t>3. </a:t>
            </a:r>
            <a:r>
              <a:rPr lang="ja-JP" altLang="en-US" sz="2400" dirty="0" smtClean="0">
                <a:sym typeface="Wingdings"/>
              </a:rPr>
              <a:t>トップ湯川結合</a:t>
            </a:r>
            <a:r>
              <a:rPr lang="en-US" altLang="ja-JP" sz="2400" dirty="0" smtClean="0">
                <a:sym typeface="Wingdings"/>
              </a:rPr>
              <a:t> (3</a:t>
            </a:r>
            <a:r>
              <a:rPr lang="ja-JP" altLang="en-US" sz="2400" dirty="0" smtClean="0">
                <a:sym typeface="Wingdings"/>
              </a:rPr>
              <a:t>番目講演</a:t>
            </a:r>
            <a:r>
              <a:rPr lang="en-US" altLang="ja-JP" sz="2400" dirty="0" smtClean="0">
                <a:sym typeface="Wingdings"/>
              </a:rPr>
              <a:t>)</a:t>
            </a:r>
            <a:br>
              <a:rPr lang="en-US" altLang="ja-JP" sz="2400" dirty="0" smtClean="0">
                <a:sym typeface="Wingdings"/>
              </a:rPr>
            </a:br>
            <a:r>
              <a:rPr lang="en-US" altLang="ja-JP" sz="2400" dirty="0" smtClean="0">
                <a:sym typeface="Wingdings"/>
              </a:rPr>
              <a:t> </a:t>
            </a:r>
            <a:r>
              <a:rPr lang="en-US" altLang="ja-JP" sz="2400" dirty="0" err="1" smtClean="0">
                <a:solidFill>
                  <a:srgbClr val="0000FF"/>
                </a:solidFill>
                <a:sym typeface="Wingdings"/>
              </a:rPr>
              <a:t>ttH</a:t>
            </a:r>
            <a:r>
              <a:rPr lang="ja-JP" altLang="en-US" sz="2400" dirty="0" smtClean="0">
                <a:solidFill>
                  <a:srgbClr val="0000FF"/>
                </a:solidFill>
                <a:sym typeface="Wingdings"/>
              </a:rPr>
              <a:t>結合定数</a:t>
            </a:r>
            <a:endParaRPr lang="en-US" altLang="ja-JP" sz="2400" dirty="0" smtClean="0">
              <a:solidFill>
                <a:srgbClr val="0000FF"/>
              </a:solidFill>
              <a:sym typeface="Wingdings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27115" y="867858"/>
            <a:ext cx="5792685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2400" dirty="0"/>
              <a:t>ヒッグス粒子</a:t>
            </a:r>
            <a:r>
              <a:rPr lang="en-US" altLang="ja-JP" sz="2400" dirty="0"/>
              <a:t>(</a:t>
            </a:r>
            <a:r>
              <a:rPr lang="ja-JP" altLang="en-US" sz="2400" dirty="0"/>
              <a:t>スピン</a:t>
            </a:r>
            <a:r>
              <a:rPr lang="en-US" altLang="ja-JP" sz="2400" dirty="0"/>
              <a:t>0</a:t>
            </a:r>
            <a:r>
              <a:rPr lang="ja-JP" altLang="en-US" sz="2400" dirty="0"/>
              <a:t>のゲージボソン</a:t>
            </a:r>
            <a:r>
              <a:rPr lang="en-US" altLang="ja-JP" sz="2400" dirty="0"/>
              <a:t>)</a:t>
            </a:r>
          </a:p>
          <a:p>
            <a:pPr marL="342900" indent="-342900">
              <a:buFont typeface="Arial"/>
              <a:buChar char="•"/>
            </a:pPr>
            <a:r>
              <a:rPr lang="ja-JP" altLang="en-US" sz="2400" dirty="0"/>
              <a:t>質量</a:t>
            </a:r>
            <a:r>
              <a:rPr lang="en-US" altLang="ja-JP" sz="2400" dirty="0"/>
              <a:t>: LHC</a:t>
            </a:r>
            <a:r>
              <a:rPr lang="ja-JP" altLang="en-US" sz="2400" dirty="0" smtClean="0"/>
              <a:t>実験結果は</a:t>
            </a:r>
            <a:r>
              <a:rPr lang="ja-JP" altLang="en-US" sz="2400" u="sng" dirty="0" smtClean="0"/>
              <a:t>軽い可能性を示</a:t>
            </a:r>
            <a:r>
              <a:rPr lang="en-US" altLang="ja-JP" sz="2400" u="sng" dirty="0" smtClean="0"/>
              <a:t/>
            </a:r>
            <a:br>
              <a:rPr lang="en-US" altLang="ja-JP" sz="2400" u="sng" dirty="0" smtClean="0"/>
            </a:br>
            <a:r>
              <a:rPr lang="en-US" altLang="ja-JP" sz="2400" dirty="0" smtClean="0">
                <a:solidFill>
                  <a:srgbClr val="FF0000"/>
                </a:solidFill>
              </a:rPr>
              <a:t>115</a:t>
            </a:r>
            <a:r>
              <a:rPr lang="en-US" altLang="ja-JP" sz="2400" dirty="0">
                <a:solidFill>
                  <a:srgbClr val="FF0000"/>
                </a:solidFill>
              </a:rPr>
              <a:t>&lt; </a:t>
            </a:r>
            <a:r>
              <a:rPr lang="en-US" altLang="ja-JP" sz="2400" dirty="0" err="1">
                <a:solidFill>
                  <a:srgbClr val="FF0000"/>
                </a:solidFill>
              </a:rPr>
              <a:t>M</a:t>
            </a:r>
            <a:r>
              <a:rPr lang="en-US" altLang="ja-JP" sz="2400" baseline="-25000" dirty="0" err="1">
                <a:solidFill>
                  <a:srgbClr val="FF0000"/>
                </a:solidFill>
              </a:rPr>
              <a:t>h</a:t>
            </a:r>
            <a:r>
              <a:rPr lang="en-US" altLang="ja-JP" sz="2400" dirty="0">
                <a:solidFill>
                  <a:srgbClr val="FF0000"/>
                </a:solidFill>
              </a:rPr>
              <a:t> &lt; </a:t>
            </a:r>
            <a:r>
              <a:rPr lang="en-US" altLang="ja-JP" sz="2400" dirty="0" smtClean="0">
                <a:solidFill>
                  <a:srgbClr val="FF0000"/>
                </a:solidFill>
              </a:rPr>
              <a:t>131 </a:t>
            </a:r>
            <a:r>
              <a:rPr lang="en-US" altLang="ja-JP" sz="2400" dirty="0" err="1" smtClean="0">
                <a:solidFill>
                  <a:srgbClr val="FF0000"/>
                </a:solidFill>
              </a:rPr>
              <a:t>GeV</a:t>
            </a:r>
            <a:r>
              <a:rPr lang="en-US" altLang="ja-JP" sz="2400" dirty="0" smtClean="0">
                <a:solidFill>
                  <a:srgbClr val="FF0000"/>
                </a:solidFill>
              </a:rPr>
              <a:t> (125 </a:t>
            </a:r>
            <a:r>
              <a:rPr lang="en-US" altLang="ja-JP" sz="2400" dirty="0" err="1" smtClean="0">
                <a:solidFill>
                  <a:srgbClr val="FF0000"/>
                </a:solidFill>
              </a:rPr>
              <a:t>GeV</a:t>
            </a:r>
            <a:r>
              <a:rPr lang="ja-JP" altLang="en-US" sz="2400" dirty="0" smtClean="0">
                <a:solidFill>
                  <a:srgbClr val="FF0000"/>
                </a:solidFill>
              </a:rPr>
              <a:t>近辺</a:t>
            </a:r>
            <a:r>
              <a:rPr lang="en-US" altLang="ja-JP" sz="2400" dirty="0" smtClean="0">
                <a:solidFill>
                  <a:srgbClr val="FF0000"/>
                </a:solidFill>
              </a:rPr>
              <a:t>?)</a:t>
            </a:r>
            <a:r>
              <a:rPr lang="en-US" altLang="ja-JP" sz="2400" dirty="0">
                <a:solidFill>
                  <a:srgbClr val="FF0000"/>
                </a:solidFill>
              </a:rPr>
              <a:t/>
            </a:r>
            <a:br>
              <a:rPr lang="en-US" altLang="ja-JP" sz="2400" dirty="0">
                <a:solidFill>
                  <a:srgbClr val="FF0000"/>
                </a:solidFill>
              </a:rPr>
            </a:br>
            <a:r>
              <a:rPr lang="en-US" altLang="ja-JP" sz="2400" dirty="0" smtClean="0">
                <a:sym typeface="Wingdings"/>
              </a:rPr>
              <a:t></a:t>
            </a:r>
            <a:r>
              <a:rPr lang="ja-JP" altLang="en-US" sz="2400" u="sng" dirty="0" smtClean="0">
                <a:sym typeface="Wingdings"/>
              </a:rPr>
              <a:t>反跳質量解析</a:t>
            </a:r>
            <a:r>
              <a:rPr lang="ja-JP" altLang="en-US" sz="2400" dirty="0" smtClean="0">
                <a:sym typeface="Wingdings"/>
              </a:rPr>
              <a:t>により精度良く測定</a:t>
            </a:r>
            <a:endParaRPr lang="en-US" altLang="ja-JP" sz="2400" dirty="0" smtClean="0">
              <a:sym typeface="Wingdings"/>
            </a:endParaRPr>
          </a:p>
          <a:p>
            <a:pPr marL="342900" indent="-342900">
              <a:buFont typeface="Arial"/>
              <a:buChar char="•"/>
            </a:pPr>
            <a:r>
              <a:rPr lang="ja-JP" altLang="en-US" sz="2400" dirty="0" smtClean="0">
                <a:sym typeface="Wingdings"/>
              </a:rPr>
              <a:t>スピンやパリティの測定</a:t>
            </a:r>
            <a:r>
              <a:rPr lang="ja-JP" altLang="en-US" sz="2400" u="sng" dirty="0" smtClean="0">
                <a:sym typeface="Wingdings"/>
              </a:rPr>
              <a:t>ヒッグスと同定</a:t>
            </a:r>
            <a:endParaRPr lang="en-US" altLang="ja-JP" sz="2400" u="sng" dirty="0" smtClean="0"/>
          </a:p>
        </p:txBody>
      </p:sp>
      <p:sp>
        <p:nvSpPr>
          <p:cNvPr id="11" name="正方形/長方形 10"/>
          <p:cNvSpPr/>
          <p:nvPr/>
        </p:nvSpPr>
        <p:spPr>
          <a:xfrm>
            <a:off x="581451" y="2822340"/>
            <a:ext cx="4953249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ja-JP" altLang="en-US" sz="2400" dirty="0" smtClean="0">
                <a:solidFill>
                  <a:schemeClr val="bg1"/>
                </a:solidFill>
              </a:rPr>
              <a:t>湯川結合測定</a:t>
            </a:r>
            <a:r>
              <a:rPr lang="en-US" altLang="ja-JP" sz="2400" dirty="0" smtClean="0">
                <a:solidFill>
                  <a:schemeClr val="bg1"/>
                </a:solidFill>
              </a:rPr>
              <a:t>: </a:t>
            </a:r>
            <a:r>
              <a:rPr lang="ja-JP" altLang="en-US" sz="2400" dirty="0" smtClean="0">
                <a:solidFill>
                  <a:schemeClr val="bg1"/>
                </a:solidFill>
              </a:rPr>
              <a:t>質量生成機構の解明</a:t>
            </a:r>
            <a:endParaRPr lang="en-US" altLang="ja-JP" sz="2400" dirty="0">
              <a:solidFill>
                <a:schemeClr val="bg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849074" y="1084339"/>
            <a:ext cx="1261884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n"/>
            </a:pPr>
            <a:r>
              <a:rPr kumimoji="1" lang="en-US" altLang="ja-JP" dirty="0" smtClean="0">
                <a:solidFill>
                  <a:srgbClr val="0000FF"/>
                </a:solidFill>
              </a:rPr>
              <a:t>120 </a:t>
            </a:r>
            <a:r>
              <a:rPr kumimoji="1" lang="en-US" altLang="ja-JP" dirty="0" err="1" smtClean="0">
                <a:solidFill>
                  <a:srgbClr val="0000FF"/>
                </a:solidFill>
              </a:rPr>
              <a:t>GeV</a:t>
            </a:r>
            <a:endParaRPr kumimoji="1" lang="en-US" altLang="ja-JP" dirty="0" smtClean="0">
              <a:solidFill>
                <a:srgbClr val="0000FF"/>
              </a:solidFill>
            </a:endParaRPr>
          </a:p>
          <a:p>
            <a:pPr marL="285750" indent="-285750">
              <a:buFont typeface="Wingdings" charset="2"/>
              <a:buChar char="n"/>
            </a:pPr>
            <a:r>
              <a:rPr lang="en-US" altLang="ja-JP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130 </a:t>
            </a:r>
            <a:r>
              <a:rPr lang="en-US" altLang="ja-JP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GeV</a:t>
            </a:r>
            <a:endParaRPr lang="en-US" altLang="ja-JP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charset="2"/>
              <a:buChar char="n"/>
            </a:pPr>
            <a:r>
              <a:rPr kumimoji="1" lang="en-US" altLang="ja-JP" dirty="0" smtClean="0">
                <a:solidFill>
                  <a:schemeClr val="accent2">
                    <a:lumMod val="75000"/>
                  </a:schemeClr>
                </a:solidFill>
              </a:rPr>
              <a:t>140 </a:t>
            </a:r>
            <a:r>
              <a:rPr kumimoji="1" lang="en-US" altLang="ja-JP" dirty="0" err="1" smtClean="0">
                <a:solidFill>
                  <a:schemeClr val="accent2">
                    <a:lumMod val="75000"/>
                  </a:schemeClr>
                </a:solidFill>
              </a:rPr>
              <a:t>GeV</a:t>
            </a:r>
            <a:endParaRPr kumimoji="1" lang="ja-JP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194363" y="820609"/>
            <a:ext cx="156966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反跳質量分布</a:t>
            </a:r>
            <a:endParaRPr kumimoji="1" lang="en-US" altLang="ja-JP" dirty="0" smtClean="0"/>
          </a:p>
          <a:p>
            <a:r>
              <a:rPr lang="en-US" altLang="ja-JP" dirty="0" err="1" smtClean="0"/>
              <a:t>ZH</a:t>
            </a:r>
            <a:r>
              <a:rPr lang="en-US" altLang="ja-JP" dirty="0" err="1" smtClean="0">
                <a:sym typeface="Wingdings"/>
              </a:rPr>
              <a:t></a:t>
            </a:r>
            <a:r>
              <a:rPr lang="en-US" altLang="ja-JP" dirty="0" err="1" smtClean="0">
                <a:latin typeface="MT Extra" charset="2"/>
                <a:cs typeface="MT Extra" charset="2"/>
                <a:sym typeface="Wingdings"/>
              </a:rPr>
              <a:t>ll</a:t>
            </a:r>
            <a:r>
              <a:rPr lang="en-US" altLang="ja-JP" dirty="0" err="1" smtClean="0">
                <a:sym typeface="Wingdings"/>
              </a:rPr>
              <a:t>X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676837" y="5115492"/>
            <a:ext cx="14157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L=500fb</a:t>
            </a:r>
            <a:r>
              <a:rPr kumimoji="1" lang="en-US" altLang="ja-JP" baseline="30000" dirty="0" smtClean="0"/>
              <a:t>-1</a:t>
            </a:r>
          </a:p>
          <a:p>
            <a:r>
              <a:rPr lang="en-US" altLang="ja-JP" dirty="0" err="1" smtClean="0"/>
              <a:t>Mh</a:t>
            </a:r>
            <a:r>
              <a:rPr lang="en-US" altLang="ja-JP" dirty="0" smtClean="0"/>
              <a:t>=120 </a:t>
            </a:r>
            <a:r>
              <a:rPr lang="en-US" altLang="ja-JP" dirty="0" err="1" smtClean="0"/>
              <a:t>GeV</a:t>
            </a:r>
            <a:endParaRPr lang="en-US" altLang="ja-JP" dirty="0" smtClean="0"/>
          </a:p>
          <a:p>
            <a:r>
              <a:rPr kumimoji="1" lang="en-US" altLang="ja-JP" dirty="0" smtClean="0"/>
              <a:t>RDR 2008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656027" y="3845504"/>
            <a:ext cx="1107996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湯川結合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828559" y="2978269"/>
            <a:ext cx="472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ZZ</a:t>
            </a:r>
            <a:endParaRPr kumimoji="1" lang="ja-JP" altLang="en-US" sz="24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005977" y="2345185"/>
            <a:ext cx="520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ZH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05654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図形グループ 9"/>
          <p:cNvGrpSpPr/>
          <p:nvPr/>
        </p:nvGrpSpPr>
        <p:grpSpPr>
          <a:xfrm>
            <a:off x="11316" y="1103801"/>
            <a:ext cx="4072334" cy="3908347"/>
            <a:chOff x="11316" y="1103801"/>
            <a:chExt cx="4072334" cy="3908347"/>
          </a:xfrm>
        </p:grpSpPr>
        <p:pic>
          <p:nvPicPr>
            <p:cNvPr id="53" name="図 52" descr="higgs_branch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16" y="1103801"/>
              <a:ext cx="4072334" cy="3908347"/>
            </a:xfrm>
            <a:prstGeom prst="rect">
              <a:avLst/>
            </a:prstGeom>
          </p:spPr>
        </p:pic>
        <p:sp>
          <p:nvSpPr>
            <p:cNvPr id="37" name="円/楕円 36"/>
            <p:cNvSpPr/>
            <p:nvPr/>
          </p:nvSpPr>
          <p:spPr>
            <a:xfrm>
              <a:off x="840720" y="4582609"/>
              <a:ext cx="468159" cy="31508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 flipH="1">
              <a:off x="1074800" y="1528407"/>
              <a:ext cx="18460" cy="3054202"/>
            </a:xfrm>
            <a:prstGeom prst="line">
              <a:avLst/>
            </a:prstGeom>
            <a:ln w="31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図形グループ 12"/>
          <p:cNvGrpSpPr/>
          <p:nvPr/>
        </p:nvGrpSpPr>
        <p:grpSpPr>
          <a:xfrm>
            <a:off x="3703133" y="1103801"/>
            <a:ext cx="2854036" cy="2681064"/>
            <a:chOff x="3686800" y="1325266"/>
            <a:chExt cx="2854036" cy="2681064"/>
          </a:xfrm>
        </p:grpSpPr>
        <p:pic>
          <p:nvPicPr>
            <p:cNvPr id="45" name="図 44" descr="xsec_mh120_with_all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6800" y="1325266"/>
              <a:ext cx="2854036" cy="2681064"/>
            </a:xfrm>
            <a:prstGeom prst="rect">
              <a:avLst/>
            </a:prstGeom>
          </p:spPr>
        </p:pic>
        <p:cxnSp>
          <p:nvCxnSpPr>
            <p:cNvPr id="11" name="直線矢印コネクタ 10"/>
            <p:cNvCxnSpPr/>
            <p:nvPr/>
          </p:nvCxnSpPr>
          <p:spPr>
            <a:xfrm flipV="1">
              <a:off x="4343495" y="1906589"/>
              <a:ext cx="0" cy="1786844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矢印コネクタ 42"/>
            <p:cNvCxnSpPr/>
            <p:nvPr/>
          </p:nvCxnSpPr>
          <p:spPr>
            <a:xfrm flipV="1">
              <a:off x="5130151" y="2586019"/>
              <a:ext cx="0" cy="1107414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テキスト ボックス 46"/>
            <p:cNvSpPr txBox="1"/>
            <p:nvPr/>
          </p:nvSpPr>
          <p:spPr>
            <a:xfrm>
              <a:off x="5196606" y="3336213"/>
              <a:ext cx="61259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solidFill>
                    <a:srgbClr val="FF0000"/>
                  </a:solidFill>
                </a:rPr>
                <a:t>3</a:t>
              </a:r>
              <a:r>
                <a:rPr kumimoji="1" lang="en-US" altLang="ja-JP" sz="2000" dirty="0" smtClean="0">
                  <a:solidFill>
                    <a:srgbClr val="FF0000"/>
                  </a:solidFill>
                </a:rPr>
                <a:t>50</a:t>
              </a:r>
              <a:endParaRPr kumimoji="1" lang="ja-JP" alt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4297069" y="3323682"/>
              <a:ext cx="61259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rgbClr val="FF0000"/>
                  </a:solidFill>
                </a:rPr>
                <a:t>250</a:t>
              </a:r>
              <a:endParaRPr kumimoji="1" lang="ja-JP" alt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5398701" y="2294301"/>
              <a:ext cx="8356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 smtClean="0"/>
                <a:t>ffH</a:t>
              </a:r>
              <a:r>
                <a:rPr kumimoji="1" lang="en-US" altLang="ja-JP" sz="2000" dirty="0" smtClean="0"/>
                <a:t> all</a:t>
              </a:r>
              <a:endParaRPr kumimoji="1" lang="ja-JP" altLang="en-US" sz="2000" dirty="0"/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5707780" y="2830295"/>
              <a:ext cx="5265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rgbClr val="0000FF"/>
                  </a:solidFill>
                </a:rPr>
                <a:t>ZH</a:t>
              </a:r>
              <a:endParaRPr kumimoji="1" lang="ja-JP" altLang="en-US" sz="2000" dirty="0">
                <a:solidFill>
                  <a:srgbClr val="0000FF"/>
                </a:solidFill>
              </a:endParaRPr>
            </a:p>
          </p:txBody>
        </p:sp>
      </p:grpSp>
      <p:sp>
        <p:nvSpPr>
          <p:cNvPr id="1843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>
                <a:latin typeface="+mj-ea"/>
                <a:cs typeface="Rockwell"/>
              </a:rPr>
              <a:t>ヒッグスの生成，崩壊分岐比</a:t>
            </a:r>
            <a:endParaRPr lang="ja-JP" altLang="en-US" dirty="0">
              <a:latin typeface="+mj-ea"/>
              <a:cs typeface="Rockwell"/>
            </a:endParaRPr>
          </a:p>
        </p:txBody>
      </p:sp>
      <p:sp>
        <p:nvSpPr>
          <p:cNvPr id="18434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smtClean="0">
                <a:solidFill>
                  <a:srgbClr val="FFFFFF"/>
                </a:solidFill>
                <a:latin typeface="Calibri" charset="0"/>
              </a:rPr>
              <a:t>Nov. 05. 2011</a:t>
            </a:r>
            <a:endParaRPr lang="ja-JP" altLang="en-US" sz="1200" dirty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818281" y="4534859"/>
            <a:ext cx="5290230" cy="193899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ja-JP" altLang="en-US" sz="2000" dirty="0" smtClean="0"/>
              <a:t>本研究で</a:t>
            </a:r>
            <a:r>
              <a:rPr lang="ja-JP" altLang="en-US" sz="2000" dirty="0" smtClean="0"/>
              <a:t>は</a:t>
            </a:r>
            <a:r>
              <a:rPr lang="ja-JP" altLang="en-US" sz="2000" dirty="0" smtClean="0"/>
              <a:t>以下を仮定してシミュレーション</a:t>
            </a:r>
            <a:endParaRPr lang="en-US" altLang="ja-JP" sz="2000" dirty="0" smtClean="0"/>
          </a:p>
          <a:p>
            <a:pPr marL="342900" indent="-342900">
              <a:buFont typeface="Arial"/>
              <a:buChar char="•"/>
            </a:pPr>
            <a:r>
              <a:rPr lang="ja-JP" altLang="en-US" sz="2000" dirty="0" smtClean="0"/>
              <a:t>重心系エネルギー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Ecm</a:t>
            </a:r>
            <a:r>
              <a:rPr lang="en-US" altLang="ja-JP" sz="2000" dirty="0" smtClean="0"/>
              <a:t>=250 </a:t>
            </a:r>
            <a:r>
              <a:rPr lang="en-US" altLang="ja-JP" sz="2000" dirty="0" err="1" smtClean="0"/>
              <a:t>GeV</a:t>
            </a:r>
            <a:endParaRPr lang="en-US" altLang="ja-JP" sz="2000" dirty="0"/>
          </a:p>
          <a:p>
            <a:pPr marL="342900" indent="-342900">
              <a:buFont typeface="Arial"/>
              <a:buChar char="•"/>
            </a:pPr>
            <a:r>
              <a:rPr lang="ja-JP" altLang="en-US" sz="2000" dirty="0" smtClean="0"/>
              <a:t>ヒッグス</a:t>
            </a:r>
            <a:r>
              <a:rPr lang="ja-JP" altLang="en-US" sz="2000" dirty="0" smtClean="0"/>
              <a:t>質量</a:t>
            </a:r>
            <a:r>
              <a:rPr lang="en-US" altLang="ja-JP" sz="2000" dirty="0" smtClean="0"/>
              <a:t> M</a:t>
            </a:r>
            <a:r>
              <a:rPr lang="en-US" altLang="ja-JP" sz="2000" baseline="-25000" dirty="0" smtClean="0"/>
              <a:t>H</a:t>
            </a:r>
            <a:r>
              <a:rPr lang="en-US" altLang="ja-JP" sz="2000" dirty="0" smtClean="0"/>
              <a:t>=120 </a:t>
            </a:r>
            <a:r>
              <a:rPr lang="en-US" altLang="ja-JP" sz="2000" dirty="0" err="1" smtClean="0"/>
              <a:t>GeV</a:t>
            </a:r>
            <a:r>
              <a:rPr lang="en-US" altLang="ja-JP" sz="2000" dirty="0" smtClean="0"/>
              <a:t> </a:t>
            </a:r>
            <a:endParaRPr lang="en-US" altLang="ja-JP" sz="2000" dirty="0" smtClean="0"/>
          </a:p>
          <a:p>
            <a:pPr marL="342900" indent="-342900">
              <a:buFont typeface="Arial"/>
              <a:buChar char="•"/>
            </a:pPr>
            <a:r>
              <a:rPr lang="ja-JP" altLang="en-US" sz="2000" dirty="0" smtClean="0"/>
              <a:t>ビーム</a:t>
            </a:r>
            <a:r>
              <a:rPr lang="ja-JP" altLang="en-US" sz="2000" dirty="0" smtClean="0"/>
              <a:t>偏極</a:t>
            </a:r>
            <a:r>
              <a:rPr lang="en-US" altLang="ja-JP" sz="2000" dirty="0" smtClean="0"/>
              <a:t> P(</a:t>
            </a:r>
            <a:r>
              <a:rPr lang="en-US" altLang="ja-JP" sz="2000" dirty="0" err="1" smtClean="0"/>
              <a:t>e+,e</a:t>
            </a:r>
            <a:r>
              <a:rPr lang="en-US" altLang="ja-JP" sz="2000" dirty="0" smtClean="0"/>
              <a:t>-)=(+30%, -80%) </a:t>
            </a:r>
            <a:endParaRPr lang="en-US" altLang="ja-JP" sz="2000" dirty="0" smtClean="0"/>
          </a:p>
          <a:p>
            <a:pPr marL="342900" indent="-342900">
              <a:buFont typeface="Arial"/>
              <a:buChar char="•"/>
            </a:pPr>
            <a:r>
              <a:rPr lang="ja-JP" altLang="en-US" sz="2000" dirty="0" smtClean="0"/>
              <a:t>ルミノシティ</a:t>
            </a:r>
            <a:r>
              <a:rPr lang="en-US" altLang="ja-JP" sz="2000" dirty="0" smtClean="0"/>
              <a:t> </a:t>
            </a:r>
            <a:r>
              <a:rPr lang="en-US" altLang="ja-JP" sz="2000" dirty="0" smtClean="0"/>
              <a:t>L</a:t>
            </a:r>
            <a:r>
              <a:rPr lang="en-US" altLang="ja-JP" sz="2000" dirty="0"/>
              <a:t>=250fb</a:t>
            </a:r>
            <a:r>
              <a:rPr lang="en-US" altLang="ja-JP" sz="2000" baseline="30000" dirty="0"/>
              <a:t>-</a:t>
            </a:r>
            <a:r>
              <a:rPr lang="en-US" altLang="ja-JP" sz="2000" baseline="30000" dirty="0" smtClean="0"/>
              <a:t>1</a:t>
            </a:r>
            <a:r>
              <a:rPr lang="en-US" altLang="ja-JP" sz="2000" dirty="0" smtClean="0"/>
              <a:t> </a:t>
            </a:r>
            <a:endParaRPr lang="en-US" altLang="ja-JP" sz="2000" dirty="0" smtClean="0"/>
          </a:p>
          <a:p>
            <a:r>
              <a:rPr lang="ja-JP" altLang="en-US" sz="2000" dirty="0" smtClean="0"/>
              <a:t>ヒッグス</a:t>
            </a:r>
            <a:r>
              <a:rPr lang="ja-JP" altLang="en-US" sz="2000" dirty="0" smtClean="0"/>
              <a:t>粒子崩壊分岐比の測定精度評価を行う</a:t>
            </a:r>
            <a:endParaRPr lang="en-US" altLang="ja-JP" sz="2000" dirty="0" smtClean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938186" y="1070517"/>
            <a:ext cx="133882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生成断面積</a:t>
            </a:r>
            <a:endParaRPr kumimoji="1" lang="ja-JP" altLang="en-US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57200" y="1063476"/>
            <a:ext cx="2402145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崩壊分岐比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標準模型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18435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smtClean="0">
                <a:solidFill>
                  <a:srgbClr val="FFFFFF"/>
                </a:solidFill>
                <a:latin typeface="Calibri" charset="0"/>
              </a:rPr>
              <a:t>ILC physics WG general meeting</a:t>
            </a:r>
            <a:endParaRPr lang="ja-JP" altLang="en-US" sz="12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8436" name="スライド番号プレースホルダ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55EB8B6-CEBD-E942-9DC5-4317580DAA39}" type="slidenum">
              <a:rPr lang="ja-JP" altLang="en-US" sz="1200">
                <a:solidFill>
                  <a:srgbClr val="FFFFFF"/>
                </a:solidFill>
                <a:latin typeface="Calibri" charset="0"/>
              </a:rPr>
              <a:pPr/>
              <a:t>4</a:t>
            </a:fld>
            <a:endParaRPr lang="ja-JP" altLang="en-US" sz="12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38569" y="4995509"/>
            <a:ext cx="3411335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000" dirty="0" err="1" smtClean="0"/>
              <a:t>Mh</a:t>
            </a:r>
            <a:r>
              <a:rPr lang="en-US" altLang="ja-JP" sz="2000" dirty="0" smtClean="0"/>
              <a:t>&gt;140 </a:t>
            </a:r>
            <a:r>
              <a:rPr lang="en-US" altLang="ja-JP" sz="2000" dirty="0" err="1" smtClean="0"/>
              <a:t>GeV</a:t>
            </a:r>
            <a:r>
              <a:rPr lang="en-US" altLang="ja-JP" sz="2000" dirty="0" smtClean="0"/>
              <a:t>: WW</a:t>
            </a:r>
            <a:r>
              <a:rPr lang="ja-JP" altLang="en-US" sz="2000" dirty="0" smtClean="0"/>
              <a:t>に主に崩壊</a:t>
            </a:r>
            <a:endParaRPr lang="en-US" altLang="ja-JP" sz="2000" dirty="0" smtClean="0"/>
          </a:p>
          <a:p>
            <a:r>
              <a:rPr lang="en-US" altLang="ja-JP" sz="2000" dirty="0" err="1" smtClean="0"/>
              <a:t>Mh</a:t>
            </a:r>
            <a:r>
              <a:rPr lang="en-US" altLang="ja-JP" sz="2000" dirty="0" smtClean="0"/>
              <a:t>&lt;140 </a:t>
            </a:r>
            <a:r>
              <a:rPr lang="en-US" altLang="ja-JP" sz="2000" dirty="0" err="1" smtClean="0"/>
              <a:t>GeV</a:t>
            </a:r>
            <a:r>
              <a:rPr lang="en-US" altLang="ja-JP" sz="2000" dirty="0" smtClean="0"/>
              <a:t>: bb</a:t>
            </a:r>
            <a:r>
              <a:rPr lang="ja-JP" altLang="en-US" sz="2000" dirty="0" smtClean="0"/>
              <a:t>に主に崩壊</a:t>
            </a:r>
            <a:endParaRPr lang="en-US" altLang="ja-JP" sz="2000" dirty="0">
              <a:sym typeface="Wingdings"/>
            </a:endParaRPr>
          </a:p>
          <a:p>
            <a:r>
              <a:rPr lang="en-US" altLang="ja-JP" sz="2000" dirty="0" err="1" smtClean="0">
                <a:sym typeface="Wingdings"/>
              </a:rPr>
              <a:t>Hff</a:t>
            </a:r>
            <a:r>
              <a:rPr lang="ja-JP" altLang="en-US" sz="2000" dirty="0" smtClean="0">
                <a:sym typeface="Wingdings"/>
              </a:rPr>
              <a:t>崩壊も精度良く測定可能</a:t>
            </a:r>
            <a:endParaRPr lang="en-US" altLang="ja-JP" sz="2000" dirty="0" smtClean="0">
              <a:sym typeface="Wingdings"/>
            </a:endParaRPr>
          </a:p>
          <a:p>
            <a:r>
              <a:rPr kumimoji="1" lang="en-US" altLang="ja-JP" sz="2000" dirty="0" smtClean="0">
                <a:sym typeface="Wingdings"/>
              </a:rPr>
              <a:t></a:t>
            </a:r>
            <a:r>
              <a:rPr kumimoji="1" lang="en-US" altLang="ja-JP" sz="2000" dirty="0" err="1" smtClean="0">
                <a:solidFill>
                  <a:srgbClr val="FF0000"/>
                </a:solidFill>
                <a:sym typeface="Wingdings"/>
              </a:rPr>
              <a:t>ffH</a:t>
            </a:r>
            <a:r>
              <a:rPr kumimoji="1" lang="ja-JP" altLang="en-US" sz="2000" dirty="0" smtClean="0">
                <a:solidFill>
                  <a:srgbClr val="FF0000"/>
                </a:solidFill>
                <a:sym typeface="Wingdings"/>
              </a:rPr>
              <a:t>結合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grpSp>
        <p:nvGrpSpPr>
          <p:cNvPr id="17" name="図形グループ 16"/>
          <p:cNvGrpSpPr/>
          <p:nvPr/>
        </p:nvGrpSpPr>
        <p:grpSpPr>
          <a:xfrm>
            <a:off x="6261447" y="986641"/>
            <a:ext cx="2857431" cy="1693292"/>
            <a:chOff x="6261447" y="940171"/>
            <a:chExt cx="2857431" cy="1693292"/>
          </a:xfrm>
        </p:grpSpPr>
        <p:pic>
          <p:nvPicPr>
            <p:cNvPr id="15" name="図 14" descr="zh_hff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61447" y="940171"/>
              <a:ext cx="2857431" cy="1693292"/>
            </a:xfrm>
            <a:prstGeom prst="rect">
              <a:avLst/>
            </a:prstGeom>
          </p:spPr>
        </p:pic>
        <p:sp>
          <p:nvSpPr>
            <p:cNvPr id="7" name="円/楕円 6"/>
            <p:cNvSpPr/>
            <p:nvPr/>
          </p:nvSpPr>
          <p:spPr>
            <a:xfrm>
              <a:off x="7889586" y="1275268"/>
              <a:ext cx="327120" cy="31508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7945686" y="2207353"/>
              <a:ext cx="326612" cy="315080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7836002" y="1734554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8232774" y="1294286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テキスト ボックス 5"/>
          <p:cNvSpPr txBox="1"/>
          <p:nvPr/>
        </p:nvSpPr>
        <p:spPr>
          <a:xfrm>
            <a:off x="6261447" y="738643"/>
            <a:ext cx="2388545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Z</a:t>
            </a:r>
            <a:r>
              <a:rPr kumimoji="1" lang="ja-JP" altLang="en-US" sz="2000" dirty="0" smtClean="0"/>
              <a:t>随伴生成</a:t>
            </a:r>
            <a:r>
              <a:rPr kumimoji="1" lang="en-US" altLang="ja-JP" sz="2000" dirty="0" smtClean="0"/>
              <a:t>  (</a:t>
            </a:r>
            <a:r>
              <a:rPr kumimoji="1" lang="en-US" altLang="ja-JP" sz="2000" dirty="0" err="1" smtClean="0"/>
              <a:t>ee</a:t>
            </a:r>
            <a:r>
              <a:rPr kumimoji="1" lang="en-US" altLang="ja-JP" sz="2000" dirty="0" err="1" smtClean="0">
                <a:sym typeface="Wingdings"/>
              </a:rPr>
              <a:t></a:t>
            </a:r>
            <a:r>
              <a:rPr kumimoji="1" lang="en-US" altLang="ja-JP" sz="2000" dirty="0" err="1" smtClean="0"/>
              <a:t>ZH</a:t>
            </a:r>
            <a:r>
              <a:rPr kumimoji="1" lang="en-US" altLang="ja-JP" sz="2000" dirty="0" smtClean="0"/>
              <a:t>)</a:t>
            </a:r>
          </a:p>
        </p:txBody>
      </p:sp>
      <p:grpSp>
        <p:nvGrpSpPr>
          <p:cNvPr id="18" name="図形グループ 17"/>
          <p:cNvGrpSpPr/>
          <p:nvPr/>
        </p:nvGrpSpPr>
        <p:grpSpPr>
          <a:xfrm>
            <a:off x="6323400" y="2985392"/>
            <a:ext cx="2789623" cy="1541634"/>
            <a:chOff x="6323400" y="2985392"/>
            <a:chExt cx="2789623" cy="1541634"/>
          </a:xfrm>
        </p:grpSpPr>
        <p:pic>
          <p:nvPicPr>
            <p:cNvPr id="8" name="図 7" descr="wfusion_hff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3400" y="2985392"/>
              <a:ext cx="2789623" cy="1541634"/>
            </a:xfrm>
            <a:prstGeom prst="rect">
              <a:avLst/>
            </a:prstGeom>
          </p:spPr>
        </p:pic>
        <p:sp>
          <p:nvSpPr>
            <p:cNvPr id="32" name="円/楕円 31"/>
            <p:cNvSpPr/>
            <p:nvPr/>
          </p:nvSpPr>
          <p:spPr>
            <a:xfrm>
              <a:off x="7622267" y="3401570"/>
              <a:ext cx="370082" cy="31508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7938617" y="3672016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7521636" y="3683579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テキスト ボックス 32"/>
          <p:cNvSpPr txBox="1"/>
          <p:nvPr/>
        </p:nvSpPr>
        <p:spPr>
          <a:xfrm>
            <a:off x="6271416" y="2678921"/>
            <a:ext cx="2867191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W/Z</a:t>
            </a:r>
            <a:r>
              <a:rPr kumimoji="1" lang="ja-JP" altLang="en-US" sz="2000" dirty="0" smtClean="0"/>
              <a:t>対消滅</a:t>
            </a:r>
            <a:r>
              <a:rPr kumimoji="1" lang="en-US" altLang="ja-JP" sz="2000" dirty="0" smtClean="0"/>
              <a:t> (</a:t>
            </a:r>
            <a:r>
              <a:rPr kumimoji="1" lang="en-US" altLang="ja-JP" sz="2000" dirty="0" err="1" smtClean="0"/>
              <a:t>ee</a:t>
            </a:r>
            <a:r>
              <a:rPr kumimoji="1" lang="en-US" altLang="ja-JP" sz="2000" dirty="0" err="1" smtClean="0">
                <a:sym typeface="Wingdings"/>
              </a:rPr>
              <a:t></a:t>
            </a:r>
            <a:r>
              <a:rPr kumimoji="1" lang="en-US" altLang="ja-JP" sz="2000" dirty="0" err="1" smtClean="0"/>
              <a:t>vv</a:t>
            </a:r>
            <a:r>
              <a:rPr kumimoji="1" lang="en-US" altLang="ja-JP" sz="2000" dirty="0" smtClean="0"/>
              <a:t>/</a:t>
            </a:r>
            <a:r>
              <a:rPr kumimoji="1" lang="en-US" altLang="ja-JP" sz="2000" dirty="0" err="1" smtClean="0"/>
              <a:t>eeH</a:t>
            </a:r>
            <a:r>
              <a:rPr kumimoji="1" lang="en-US" altLang="ja-JP" sz="2000" dirty="0" smtClean="0"/>
              <a:t>)</a:t>
            </a:r>
            <a:endParaRPr kumimoji="1" lang="ja-JP" altLang="en-US" sz="2000" dirty="0"/>
          </a:p>
        </p:txBody>
      </p:sp>
      <p:sp>
        <p:nvSpPr>
          <p:cNvPr id="12" name="正方形/長方形 11"/>
          <p:cNvSpPr/>
          <p:nvPr/>
        </p:nvSpPr>
        <p:spPr>
          <a:xfrm>
            <a:off x="7018471" y="2156105"/>
            <a:ext cx="1006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sym typeface="Wingdings"/>
              </a:rPr>
              <a:t>ZZH</a:t>
            </a:r>
            <a:r>
              <a:rPr lang="ja-JP" altLang="en-US" dirty="0">
                <a:solidFill>
                  <a:srgbClr val="FF0000"/>
                </a:solidFill>
                <a:sym typeface="Wingdings"/>
              </a:rPr>
              <a:t>結合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6354376" y="4151436"/>
            <a:ext cx="1506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sym typeface="Wingdings"/>
              </a:rPr>
              <a:t>WW/ZZH</a:t>
            </a:r>
            <a:r>
              <a:rPr lang="ja-JP" altLang="en-US" dirty="0" smtClean="0">
                <a:solidFill>
                  <a:srgbClr val="FF0000"/>
                </a:solidFill>
                <a:sym typeface="Wingdings"/>
              </a:rPr>
              <a:t>結合</a:t>
            </a:r>
            <a:endParaRPr lang="en-US" altLang="ja-JP" dirty="0" smtClean="0">
              <a:solidFill>
                <a:srgbClr val="FF0000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929846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H</a:t>
            </a:r>
            <a:r>
              <a:rPr lang="en-US" altLang="ja-JP" dirty="0" smtClean="0">
                <a:sym typeface="Wingdings"/>
              </a:rPr>
              <a:t></a:t>
            </a:r>
            <a:r>
              <a:rPr lang="ja-JP" altLang="en-US" dirty="0" smtClean="0">
                <a:sym typeface="Wingdings"/>
              </a:rPr>
              <a:t>ハドロン崩壊</a:t>
            </a:r>
            <a:r>
              <a:rPr lang="en-US" altLang="ja-JP" dirty="0" smtClean="0">
                <a:sym typeface="Wingdings"/>
              </a:rPr>
              <a:t> (2</a:t>
            </a:r>
            <a:r>
              <a:rPr lang="ja-JP" altLang="en-US" dirty="0" smtClean="0">
                <a:sym typeface="Wingdings"/>
              </a:rPr>
              <a:t>ジェット</a:t>
            </a:r>
            <a:r>
              <a:rPr lang="en-US" altLang="ja-JP" dirty="0" smtClean="0">
                <a:sym typeface="Wingdings"/>
              </a:rPr>
              <a:t>) </a:t>
            </a:r>
            <a:r>
              <a:rPr lang="ja-JP" altLang="en-US" dirty="0" smtClean="0"/>
              <a:t>解析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3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25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67</a:t>
            </a:r>
            <a:r>
              <a:rPr kumimoji="1" lang="ja-JP" altLang="en-US" smtClean="0"/>
              <a:t>回 日本物理学会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F059-F27C-AD40-B7AE-63EC763CDFB3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160668" y="1678571"/>
            <a:ext cx="8659310" cy="2293906"/>
          </a:xfrm>
          <a:prstGeom prst="roundRect">
            <a:avLst/>
          </a:prstGeom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8" name="図形グループ 7"/>
          <p:cNvGrpSpPr/>
          <p:nvPr/>
        </p:nvGrpSpPr>
        <p:grpSpPr>
          <a:xfrm>
            <a:off x="302724" y="1903642"/>
            <a:ext cx="2578589" cy="1886768"/>
            <a:chOff x="1935360" y="4493917"/>
            <a:chExt cx="2578589" cy="1886768"/>
          </a:xfrm>
        </p:grpSpPr>
        <p:cxnSp>
          <p:nvCxnSpPr>
            <p:cNvPr id="46" name="直線矢印コネクタ 45"/>
            <p:cNvCxnSpPr/>
            <p:nvPr/>
          </p:nvCxnSpPr>
          <p:spPr>
            <a:xfrm flipH="1" flipV="1">
              <a:off x="2257641" y="4813957"/>
              <a:ext cx="988228" cy="613791"/>
            </a:xfrm>
            <a:prstGeom prst="straightConnector1">
              <a:avLst/>
            </a:prstGeom>
            <a:ln>
              <a:solidFill>
                <a:srgbClr val="0000FF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矢印コネクタ 46"/>
            <p:cNvCxnSpPr/>
            <p:nvPr/>
          </p:nvCxnSpPr>
          <p:spPr>
            <a:xfrm flipH="1">
              <a:off x="2257641" y="5427746"/>
              <a:ext cx="989158" cy="633941"/>
            </a:xfrm>
            <a:prstGeom prst="straightConnector1">
              <a:avLst/>
            </a:prstGeom>
            <a:ln>
              <a:solidFill>
                <a:srgbClr val="0000FF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8" name="オブジェクト 4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09980492"/>
                </p:ext>
              </p:extLst>
            </p:nvPr>
          </p:nvGraphicFramePr>
          <p:xfrm>
            <a:off x="1935360" y="4599363"/>
            <a:ext cx="320872" cy="3208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09" name="数式" r:id="rId3" imgW="139700" imgH="139700" progId="Equation.3">
                    <p:embed/>
                  </p:oleObj>
                </mc:Choice>
                <mc:Fallback>
                  <p:oleObj name="数式" r:id="rId3" imgW="139700" imgH="1397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935360" y="4599363"/>
                          <a:ext cx="320872" cy="32087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" name="オブジェクト 4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09773619"/>
                </p:ext>
              </p:extLst>
            </p:nvPr>
          </p:nvGraphicFramePr>
          <p:xfrm>
            <a:off x="1935360" y="5883013"/>
            <a:ext cx="322281" cy="4976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0" name="数式" r:id="rId5" imgW="139700" imgH="215900" progId="Equation.3">
                    <p:embed/>
                  </p:oleObj>
                </mc:Choice>
                <mc:Fallback>
                  <p:oleObj name="数式" r:id="rId5" imgW="139700" imgH="2159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935360" y="5883013"/>
                          <a:ext cx="322281" cy="49767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0" name="オブジェクト 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31781339"/>
                </p:ext>
              </p:extLst>
            </p:nvPr>
          </p:nvGraphicFramePr>
          <p:xfrm>
            <a:off x="4120074" y="4674675"/>
            <a:ext cx="292100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1" name="数式" r:id="rId7" imgW="127000" imgH="165100" progId="Equation.3">
                    <p:embed/>
                  </p:oleObj>
                </mc:Choice>
                <mc:Fallback>
                  <p:oleObj name="数式" r:id="rId7" imgW="127000" imgH="1651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120074" y="4674675"/>
                          <a:ext cx="292100" cy="381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5" name="オブジェクト 5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00809893"/>
                </p:ext>
              </p:extLst>
            </p:nvPr>
          </p:nvGraphicFramePr>
          <p:xfrm>
            <a:off x="4223436" y="5623568"/>
            <a:ext cx="290513" cy="557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2" name="数式" r:id="rId9" imgW="127000" imgH="241300" progId="Equation.3">
                    <p:embed/>
                  </p:oleObj>
                </mc:Choice>
                <mc:Fallback>
                  <p:oleObj name="数式" r:id="rId9" imgW="127000" imgH="2413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223436" y="5623568"/>
                          <a:ext cx="290513" cy="5572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56" name="図形グループ 55"/>
            <p:cNvGrpSpPr/>
            <p:nvPr/>
          </p:nvGrpSpPr>
          <p:grpSpPr>
            <a:xfrm rot="419870">
              <a:off x="3243661" y="5426692"/>
              <a:ext cx="972369" cy="562650"/>
              <a:chOff x="3410705" y="5519990"/>
              <a:chExt cx="972369" cy="562650"/>
            </a:xfrm>
          </p:grpSpPr>
          <p:cxnSp>
            <p:nvCxnSpPr>
              <p:cNvPr id="62" name="直線矢印コネクタ 61"/>
              <p:cNvCxnSpPr/>
              <p:nvPr/>
            </p:nvCxnSpPr>
            <p:spPr>
              <a:xfrm rot="21180130">
                <a:off x="3422445" y="5519990"/>
                <a:ext cx="960629" cy="44035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矢印コネクタ 62"/>
              <p:cNvCxnSpPr/>
              <p:nvPr/>
            </p:nvCxnSpPr>
            <p:spPr>
              <a:xfrm rot="21180130">
                <a:off x="3429924" y="5552765"/>
                <a:ext cx="417098" cy="52987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矢印コネクタ 63"/>
              <p:cNvCxnSpPr/>
              <p:nvPr/>
            </p:nvCxnSpPr>
            <p:spPr>
              <a:xfrm rot="21180130">
                <a:off x="3428876" y="5535624"/>
                <a:ext cx="698471" cy="52987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矢印コネクタ 64"/>
              <p:cNvCxnSpPr/>
              <p:nvPr/>
            </p:nvCxnSpPr>
            <p:spPr>
              <a:xfrm rot="21180130">
                <a:off x="3410705" y="5525607"/>
                <a:ext cx="879531" cy="25792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図形グループ 56"/>
            <p:cNvGrpSpPr/>
            <p:nvPr/>
          </p:nvGrpSpPr>
          <p:grpSpPr>
            <a:xfrm rot="21308637">
              <a:off x="3247095" y="4493917"/>
              <a:ext cx="894357" cy="921419"/>
              <a:chOff x="3771696" y="4805387"/>
              <a:chExt cx="894357" cy="921419"/>
            </a:xfrm>
          </p:grpSpPr>
          <p:cxnSp>
            <p:nvCxnSpPr>
              <p:cNvPr id="58" name="直線矢印コネクタ 57"/>
              <p:cNvCxnSpPr/>
              <p:nvPr/>
            </p:nvCxnSpPr>
            <p:spPr>
              <a:xfrm rot="291363" flipV="1">
                <a:off x="3787361" y="4899986"/>
                <a:ext cx="603253" cy="81514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線矢印コネクタ 58"/>
              <p:cNvCxnSpPr/>
              <p:nvPr/>
            </p:nvCxnSpPr>
            <p:spPr>
              <a:xfrm rot="291363" flipV="1">
                <a:off x="3791372" y="4805387"/>
                <a:ext cx="874681" cy="921419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矢印コネクタ 59"/>
              <p:cNvCxnSpPr/>
              <p:nvPr/>
            </p:nvCxnSpPr>
            <p:spPr>
              <a:xfrm rot="291363" flipV="1">
                <a:off x="3780667" y="5036049"/>
                <a:ext cx="875608" cy="69023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矢印コネクタ 60"/>
              <p:cNvCxnSpPr/>
              <p:nvPr/>
            </p:nvCxnSpPr>
            <p:spPr>
              <a:xfrm rot="291363" flipV="1">
                <a:off x="3771696" y="5269409"/>
                <a:ext cx="874681" cy="45656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テキスト ボックス 11"/>
          <p:cNvSpPr txBox="1"/>
          <p:nvPr/>
        </p:nvSpPr>
        <p:spPr>
          <a:xfrm>
            <a:off x="1176387" y="1451596"/>
            <a:ext cx="699831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400" dirty="0" err="1" smtClean="0">
                <a:latin typeface="Symbol" charset="2"/>
                <a:cs typeface="Symbol" charset="2"/>
              </a:rPr>
              <a:t>nn</a:t>
            </a:r>
            <a:r>
              <a:rPr lang="en-US" altLang="ja-JP" sz="2400" dirty="0" err="1" smtClean="0"/>
              <a:t>H</a:t>
            </a:r>
            <a:endParaRPr kumimoji="1" lang="ja-JP" altLang="en-US" sz="2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227533" y="1453572"/>
            <a:ext cx="699831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qqH</a:t>
            </a:r>
            <a:endParaRPr kumimoji="1" lang="ja-JP" altLang="en-US" sz="2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28433" y="1451596"/>
            <a:ext cx="51769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llH</a:t>
            </a:r>
            <a:endParaRPr kumimoji="1" lang="ja-JP" altLang="en-US" sz="2400" dirty="0"/>
          </a:p>
        </p:txBody>
      </p:sp>
      <p:grpSp>
        <p:nvGrpSpPr>
          <p:cNvPr id="143" name="図形グループ 142"/>
          <p:cNvGrpSpPr/>
          <p:nvPr/>
        </p:nvGrpSpPr>
        <p:grpSpPr>
          <a:xfrm>
            <a:off x="3295952" y="1931841"/>
            <a:ext cx="2593116" cy="1835006"/>
            <a:chOff x="3426684" y="1679267"/>
            <a:chExt cx="2593116" cy="1835006"/>
          </a:xfrm>
        </p:grpSpPr>
        <p:graphicFrame>
          <p:nvGraphicFramePr>
            <p:cNvPr id="97" name="オブジェクト 9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66252658"/>
                </p:ext>
              </p:extLst>
            </p:nvPr>
          </p:nvGraphicFramePr>
          <p:xfrm>
            <a:off x="3426684" y="1771214"/>
            <a:ext cx="292100" cy="379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3" name="数式" r:id="rId11" imgW="127000" imgH="165100" progId="Equation.3">
                    <p:embed/>
                  </p:oleObj>
                </mc:Choice>
                <mc:Fallback>
                  <p:oleObj name="数式" r:id="rId11" imgW="127000" imgH="1651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426684" y="1771214"/>
                          <a:ext cx="292100" cy="3794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8" name="オブジェクト 9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20161405"/>
                </p:ext>
              </p:extLst>
            </p:nvPr>
          </p:nvGraphicFramePr>
          <p:xfrm>
            <a:off x="3610997" y="2826548"/>
            <a:ext cx="292100" cy="555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4" name="数式" r:id="rId13" imgW="127000" imgH="241300" progId="Equation.3">
                    <p:embed/>
                  </p:oleObj>
                </mc:Choice>
                <mc:Fallback>
                  <p:oleObj name="数式" r:id="rId13" imgW="127000" imgH="2413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3610997" y="2826548"/>
                          <a:ext cx="292100" cy="5556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9" name="オブジェクト 9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66683771"/>
                </p:ext>
              </p:extLst>
            </p:nvPr>
          </p:nvGraphicFramePr>
          <p:xfrm>
            <a:off x="5706511" y="1762291"/>
            <a:ext cx="292100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5" name="数式" r:id="rId15" imgW="127000" imgH="165100" progId="Equation.3">
                    <p:embed/>
                  </p:oleObj>
                </mc:Choice>
                <mc:Fallback>
                  <p:oleObj name="数式" r:id="rId15" imgW="127000" imgH="1651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5706511" y="1762291"/>
                          <a:ext cx="292100" cy="381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0" name="オブジェクト 9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86495631"/>
                </p:ext>
              </p:extLst>
            </p:nvPr>
          </p:nvGraphicFramePr>
          <p:xfrm>
            <a:off x="5729287" y="2753116"/>
            <a:ext cx="290513" cy="557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6" name="数式" r:id="rId16" imgW="127000" imgH="241300" progId="Equation.3">
                    <p:embed/>
                  </p:oleObj>
                </mc:Choice>
                <mc:Fallback>
                  <p:oleObj name="数式" r:id="rId16" imgW="127000" imgH="2413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5729287" y="2753116"/>
                          <a:ext cx="290513" cy="5572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01" name="図形グループ 100"/>
            <p:cNvGrpSpPr/>
            <p:nvPr/>
          </p:nvGrpSpPr>
          <p:grpSpPr>
            <a:xfrm rot="419870">
              <a:off x="4749512" y="2612041"/>
              <a:ext cx="972369" cy="562651"/>
              <a:chOff x="3410705" y="5519989"/>
              <a:chExt cx="972369" cy="562651"/>
            </a:xfrm>
          </p:grpSpPr>
          <p:cxnSp>
            <p:nvCxnSpPr>
              <p:cNvPr id="107" name="直線矢印コネクタ 106"/>
              <p:cNvCxnSpPr/>
              <p:nvPr/>
            </p:nvCxnSpPr>
            <p:spPr>
              <a:xfrm rot="21180130">
                <a:off x="3422445" y="5519989"/>
                <a:ext cx="960629" cy="44035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線矢印コネクタ 107"/>
              <p:cNvCxnSpPr/>
              <p:nvPr/>
            </p:nvCxnSpPr>
            <p:spPr>
              <a:xfrm rot="21180130">
                <a:off x="3429924" y="5552765"/>
                <a:ext cx="417098" cy="52987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線矢印コネクタ 108"/>
              <p:cNvCxnSpPr/>
              <p:nvPr/>
            </p:nvCxnSpPr>
            <p:spPr>
              <a:xfrm rot="21180130">
                <a:off x="3428876" y="5535624"/>
                <a:ext cx="698471" cy="52987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線矢印コネクタ 109"/>
              <p:cNvCxnSpPr/>
              <p:nvPr/>
            </p:nvCxnSpPr>
            <p:spPr>
              <a:xfrm rot="21180130">
                <a:off x="3410705" y="5525607"/>
                <a:ext cx="879531" cy="25792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" name="図形グループ 101"/>
            <p:cNvGrpSpPr/>
            <p:nvPr/>
          </p:nvGrpSpPr>
          <p:grpSpPr>
            <a:xfrm rot="21308637">
              <a:off x="4752946" y="1679267"/>
              <a:ext cx="894357" cy="921419"/>
              <a:chOff x="3771696" y="4805387"/>
              <a:chExt cx="894357" cy="921419"/>
            </a:xfrm>
          </p:grpSpPr>
          <p:cxnSp>
            <p:nvCxnSpPr>
              <p:cNvPr id="103" name="直線矢印コネクタ 102"/>
              <p:cNvCxnSpPr/>
              <p:nvPr/>
            </p:nvCxnSpPr>
            <p:spPr>
              <a:xfrm rot="291363" flipV="1">
                <a:off x="3787361" y="4899986"/>
                <a:ext cx="603253" cy="81514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線矢印コネクタ 103"/>
              <p:cNvCxnSpPr/>
              <p:nvPr/>
            </p:nvCxnSpPr>
            <p:spPr>
              <a:xfrm rot="291363" flipV="1">
                <a:off x="3791372" y="4805387"/>
                <a:ext cx="874681" cy="921419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線矢印コネクタ 104"/>
              <p:cNvCxnSpPr/>
              <p:nvPr/>
            </p:nvCxnSpPr>
            <p:spPr>
              <a:xfrm rot="291363" flipV="1">
                <a:off x="3780667" y="5036049"/>
                <a:ext cx="875608" cy="69023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線矢印コネクタ 105"/>
              <p:cNvCxnSpPr/>
              <p:nvPr/>
            </p:nvCxnSpPr>
            <p:spPr>
              <a:xfrm rot="291363" flipV="1">
                <a:off x="3771696" y="5269409"/>
                <a:ext cx="874681" cy="45656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" name="図形グループ 115"/>
            <p:cNvGrpSpPr/>
            <p:nvPr/>
          </p:nvGrpSpPr>
          <p:grpSpPr>
            <a:xfrm rot="15380734">
              <a:off x="3747170" y="1784205"/>
              <a:ext cx="875608" cy="921422"/>
              <a:chOff x="3846493" y="1539063"/>
              <a:chExt cx="875608" cy="921422"/>
            </a:xfrm>
          </p:grpSpPr>
          <p:cxnSp>
            <p:nvCxnSpPr>
              <p:cNvPr id="112" name="直線矢印コネクタ 111"/>
              <p:cNvCxnSpPr/>
              <p:nvPr/>
            </p:nvCxnSpPr>
            <p:spPr>
              <a:xfrm flipV="1">
                <a:off x="3847420" y="1645341"/>
                <a:ext cx="603253" cy="815141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線矢印コネクタ 112"/>
              <p:cNvCxnSpPr/>
              <p:nvPr/>
            </p:nvCxnSpPr>
            <p:spPr>
              <a:xfrm flipV="1">
                <a:off x="3847420" y="1539063"/>
                <a:ext cx="874681" cy="921419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線矢印コネクタ 113"/>
              <p:cNvCxnSpPr/>
              <p:nvPr/>
            </p:nvCxnSpPr>
            <p:spPr>
              <a:xfrm flipV="1">
                <a:off x="3846493" y="1770179"/>
                <a:ext cx="875608" cy="690238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線矢印コネクタ 114"/>
              <p:cNvCxnSpPr/>
              <p:nvPr/>
            </p:nvCxnSpPr>
            <p:spPr>
              <a:xfrm flipV="1">
                <a:off x="3847419" y="2003920"/>
                <a:ext cx="874681" cy="456565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7" name="図形グループ 116"/>
            <p:cNvGrpSpPr/>
            <p:nvPr/>
          </p:nvGrpSpPr>
          <p:grpSpPr>
            <a:xfrm rot="10800000">
              <a:off x="3892128" y="2592851"/>
              <a:ext cx="875608" cy="921422"/>
              <a:chOff x="3846493" y="1539063"/>
              <a:chExt cx="875608" cy="921422"/>
            </a:xfrm>
          </p:grpSpPr>
          <p:cxnSp>
            <p:nvCxnSpPr>
              <p:cNvPr id="118" name="直線矢印コネクタ 117"/>
              <p:cNvCxnSpPr/>
              <p:nvPr/>
            </p:nvCxnSpPr>
            <p:spPr>
              <a:xfrm flipV="1">
                <a:off x="3847420" y="1645341"/>
                <a:ext cx="603253" cy="815141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線矢印コネクタ 118"/>
              <p:cNvCxnSpPr/>
              <p:nvPr/>
            </p:nvCxnSpPr>
            <p:spPr>
              <a:xfrm flipV="1">
                <a:off x="3847420" y="1539063"/>
                <a:ext cx="874681" cy="921419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線矢印コネクタ 119"/>
              <p:cNvCxnSpPr/>
              <p:nvPr/>
            </p:nvCxnSpPr>
            <p:spPr>
              <a:xfrm flipV="1">
                <a:off x="3846493" y="1770179"/>
                <a:ext cx="875608" cy="690238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線矢印コネクタ 120"/>
              <p:cNvCxnSpPr/>
              <p:nvPr/>
            </p:nvCxnSpPr>
            <p:spPr>
              <a:xfrm flipV="1">
                <a:off x="3847419" y="2003920"/>
                <a:ext cx="874681" cy="456565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2" name="図形グループ 121"/>
          <p:cNvGrpSpPr/>
          <p:nvPr/>
        </p:nvGrpSpPr>
        <p:grpSpPr>
          <a:xfrm>
            <a:off x="6102350" y="1828113"/>
            <a:ext cx="2588451" cy="1763559"/>
            <a:chOff x="1906511" y="4418506"/>
            <a:chExt cx="2588451" cy="1763559"/>
          </a:xfrm>
        </p:grpSpPr>
        <p:cxnSp>
          <p:nvCxnSpPr>
            <p:cNvPr id="123" name="直線矢印コネクタ 122"/>
            <p:cNvCxnSpPr/>
            <p:nvPr/>
          </p:nvCxnSpPr>
          <p:spPr>
            <a:xfrm flipH="1" flipV="1">
              <a:off x="2257641" y="4813957"/>
              <a:ext cx="988228" cy="613791"/>
            </a:xfrm>
            <a:prstGeom prst="straightConnector1">
              <a:avLst/>
            </a:prstGeom>
            <a:ln>
              <a:solidFill>
                <a:srgbClr val="0000FF"/>
              </a:solidFill>
              <a:prstDash val="solid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矢印コネクタ 123"/>
            <p:cNvCxnSpPr/>
            <p:nvPr/>
          </p:nvCxnSpPr>
          <p:spPr>
            <a:xfrm flipH="1">
              <a:off x="2257641" y="5427746"/>
              <a:ext cx="989158" cy="633941"/>
            </a:xfrm>
            <a:prstGeom prst="straightConnector1">
              <a:avLst/>
            </a:prstGeom>
            <a:ln>
              <a:solidFill>
                <a:srgbClr val="0000FF"/>
              </a:solidFill>
              <a:prstDash val="solid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25" name="オブジェクト 1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1802650"/>
                </p:ext>
              </p:extLst>
            </p:nvPr>
          </p:nvGraphicFramePr>
          <p:xfrm>
            <a:off x="1906511" y="4418506"/>
            <a:ext cx="486713" cy="560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7" name="数式" r:id="rId18" imgW="165100" imgH="190500" progId="Equation.3">
                    <p:embed/>
                  </p:oleObj>
                </mc:Choice>
                <mc:Fallback>
                  <p:oleObj name="数式" r:id="rId18" imgW="165100" imgH="1905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1906511" y="4418506"/>
                          <a:ext cx="486713" cy="5600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6" name="オブジェクト 1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16799776"/>
                </p:ext>
              </p:extLst>
            </p:nvPr>
          </p:nvGraphicFramePr>
          <p:xfrm>
            <a:off x="1962539" y="5625568"/>
            <a:ext cx="483910" cy="5564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8" name="数式" r:id="rId20" imgW="165100" imgH="190500" progId="Equation.3">
                    <p:embed/>
                  </p:oleObj>
                </mc:Choice>
                <mc:Fallback>
                  <p:oleObj name="数式" r:id="rId20" imgW="165100" imgH="1905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1"/>
                        <a:stretch>
                          <a:fillRect/>
                        </a:stretch>
                      </p:blipFill>
                      <p:spPr>
                        <a:xfrm>
                          <a:off x="1962539" y="5625568"/>
                          <a:ext cx="483910" cy="55649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7" name="オブジェクト 1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47884130"/>
                </p:ext>
              </p:extLst>
            </p:nvPr>
          </p:nvGraphicFramePr>
          <p:xfrm>
            <a:off x="4202862" y="4614181"/>
            <a:ext cx="292100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9" name="数式" r:id="rId22" imgW="127000" imgH="165100" progId="Equation.3">
                    <p:embed/>
                  </p:oleObj>
                </mc:Choice>
                <mc:Fallback>
                  <p:oleObj name="数式" r:id="rId22" imgW="127000" imgH="1651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202862" y="4614181"/>
                          <a:ext cx="292100" cy="381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8" name="オブジェクト 1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53639643"/>
                </p:ext>
              </p:extLst>
            </p:nvPr>
          </p:nvGraphicFramePr>
          <p:xfrm>
            <a:off x="4204449" y="5604525"/>
            <a:ext cx="290513" cy="557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20" name="数式" r:id="rId23" imgW="127000" imgH="241300" progId="Equation.3">
                    <p:embed/>
                  </p:oleObj>
                </mc:Choice>
                <mc:Fallback>
                  <p:oleObj name="数式" r:id="rId23" imgW="127000" imgH="2413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4"/>
                        <a:stretch>
                          <a:fillRect/>
                        </a:stretch>
                      </p:blipFill>
                      <p:spPr>
                        <a:xfrm>
                          <a:off x="4204449" y="5604525"/>
                          <a:ext cx="290513" cy="5572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29" name="図形グループ 128"/>
            <p:cNvGrpSpPr/>
            <p:nvPr/>
          </p:nvGrpSpPr>
          <p:grpSpPr>
            <a:xfrm rot="419870">
              <a:off x="3243661" y="5426691"/>
              <a:ext cx="972369" cy="562651"/>
              <a:chOff x="3410705" y="5519989"/>
              <a:chExt cx="972369" cy="562651"/>
            </a:xfrm>
          </p:grpSpPr>
          <p:cxnSp>
            <p:nvCxnSpPr>
              <p:cNvPr id="135" name="直線矢印コネクタ 134"/>
              <p:cNvCxnSpPr/>
              <p:nvPr/>
            </p:nvCxnSpPr>
            <p:spPr>
              <a:xfrm rot="21180130">
                <a:off x="3422445" y="5519989"/>
                <a:ext cx="960629" cy="44035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線矢印コネクタ 135"/>
              <p:cNvCxnSpPr/>
              <p:nvPr/>
            </p:nvCxnSpPr>
            <p:spPr>
              <a:xfrm rot="21180130">
                <a:off x="3429924" y="5552765"/>
                <a:ext cx="417098" cy="52987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線矢印コネクタ 136"/>
              <p:cNvCxnSpPr/>
              <p:nvPr/>
            </p:nvCxnSpPr>
            <p:spPr>
              <a:xfrm rot="21180130">
                <a:off x="3428876" y="5535624"/>
                <a:ext cx="698471" cy="52987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線矢印コネクタ 137"/>
              <p:cNvCxnSpPr/>
              <p:nvPr/>
            </p:nvCxnSpPr>
            <p:spPr>
              <a:xfrm rot="21180130">
                <a:off x="3410705" y="5525607"/>
                <a:ext cx="879531" cy="25792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0" name="図形グループ 129"/>
            <p:cNvGrpSpPr/>
            <p:nvPr/>
          </p:nvGrpSpPr>
          <p:grpSpPr>
            <a:xfrm rot="21308637">
              <a:off x="3247095" y="4493917"/>
              <a:ext cx="894357" cy="921419"/>
              <a:chOff x="3771696" y="4805387"/>
              <a:chExt cx="894357" cy="921419"/>
            </a:xfrm>
          </p:grpSpPr>
          <p:cxnSp>
            <p:nvCxnSpPr>
              <p:cNvPr id="131" name="直線矢印コネクタ 130"/>
              <p:cNvCxnSpPr/>
              <p:nvPr/>
            </p:nvCxnSpPr>
            <p:spPr>
              <a:xfrm rot="291363" flipV="1">
                <a:off x="3787361" y="4899986"/>
                <a:ext cx="603253" cy="81514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線矢印コネクタ 131"/>
              <p:cNvCxnSpPr/>
              <p:nvPr/>
            </p:nvCxnSpPr>
            <p:spPr>
              <a:xfrm rot="291363" flipV="1">
                <a:off x="3791372" y="4805387"/>
                <a:ext cx="874681" cy="921419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線矢印コネクタ 132"/>
              <p:cNvCxnSpPr/>
              <p:nvPr/>
            </p:nvCxnSpPr>
            <p:spPr>
              <a:xfrm rot="291363" flipV="1">
                <a:off x="3780667" y="5036049"/>
                <a:ext cx="875608" cy="69023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線矢印コネクタ 133"/>
              <p:cNvCxnSpPr/>
              <p:nvPr/>
            </p:nvCxnSpPr>
            <p:spPr>
              <a:xfrm rot="291363" flipV="1">
                <a:off x="3771696" y="5269409"/>
                <a:ext cx="874681" cy="45656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0" name="テキスト ボックス 139"/>
          <p:cNvSpPr txBox="1"/>
          <p:nvPr/>
        </p:nvSpPr>
        <p:spPr>
          <a:xfrm>
            <a:off x="1021851" y="3790410"/>
            <a:ext cx="1090112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2</a:t>
            </a:r>
            <a:r>
              <a:rPr kumimoji="1" lang="ja-JP" altLang="en-US" sz="2000" dirty="0" smtClean="0"/>
              <a:t>ジェット</a:t>
            </a:r>
            <a:endParaRPr kumimoji="1" lang="ja-JP" altLang="en-US" sz="2000" dirty="0"/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4200951" y="3790410"/>
            <a:ext cx="1135447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000" smtClean="0"/>
              <a:t>４ジェット</a:t>
            </a:r>
            <a:endParaRPr kumimoji="1" lang="ja-JP" altLang="en-US" sz="2000" dirty="0"/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6372372" y="3843827"/>
            <a:ext cx="2180405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000" dirty="0" smtClean="0"/>
              <a:t>2</a:t>
            </a:r>
            <a:r>
              <a:rPr lang="ja-JP" altLang="en-US" sz="2000" dirty="0" smtClean="0"/>
              <a:t>レプトン</a:t>
            </a:r>
            <a:r>
              <a:rPr lang="en-US" altLang="ja-JP" sz="2000" dirty="0" smtClean="0"/>
              <a:t>+2</a:t>
            </a:r>
            <a:r>
              <a:rPr kumimoji="1" lang="ja-JP" altLang="en-US" sz="2000" dirty="0" smtClean="0"/>
              <a:t>ジェット</a:t>
            </a:r>
            <a:endParaRPr kumimoji="1" lang="ja-JP" altLang="en-US" sz="2000" dirty="0"/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840598" y="4360504"/>
            <a:ext cx="59266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ジェットクラスタリング後バックグラウンド除去</a:t>
            </a:r>
            <a:endParaRPr kumimoji="1" lang="ja-JP" altLang="en-US" sz="2400" dirty="0"/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166647" y="991907"/>
            <a:ext cx="83861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Z</a:t>
            </a:r>
            <a:r>
              <a:rPr kumimoji="1" lang="ja-JP" altLang="en-US" sz="2400" dirty="0" smtClean="0"/>
              <a:t>の崩壊チャンネル毎に解析を分類</a:t>
            </a:r>
            <a:r>
              <a:rPr kumimoji="1" lang="en-US" altLang="ja-JP" sz="2400" dirty="0" smtClean="0"/>
              <a:t>, H</a:t>
            </a:r>
            <a:r>
              <a:rPr lang="en-US" altLang="ja-JP" sz="2400" dirty="0" smtClean="0">
                <a:sym typeface="Wingdings"/>
              </a:rPr>
              <a:t></a:t>
            </a:r>
            <a:r>
              <a:rPr lang="ja-JP" altLang="en-US" sz="2400" dirty="0" smtClean="0">
                <a:sym typeface="Wingdings"/>
              </a:rPr>
              <a:t>ハドロン</a:t>
            </a:r>
            <a:r>
              <a:rPr kumimoji="1" lang="ja-JP" altLang="en-US" sz="2400" dirty="0" smtClean="0">
                <a:sym typeface="Wingdings"/>
              </a:rPr>
              <a:t>崩壊</a:t>
            </a:r>
            <a:r>
              <a:rPr kumimoji="1" lang="en-US" altLang="ja-JP" sz="2400" dirty="0" smtClean="0">
                <a:sym typeface="Wingdings"/>
              </a:rPr>
              <a:t> (2</a:t>
            </a:r>
            <a:r>
              <a:rPr kumimoji="1" lang="ja-JP" altLang="en-US" sz="2400" dirty="0" smtClean="0">
                <a:sym typeface="Wingdings"/>
              </a:rPr>
              <a:t>ジェット</a:t>
            </a:r>
            <a:r>
              <a:rPr kumimoji="1" lang="en-US" altLang="ja-JP" sz="2400" dirty="0" smtClean="0">
                <a:sym typeface="Wingdings"/>
              </a:rPr>
              <a:t>)</a:t>
            </a:r>
            <a:endParaRPr kumimoji="1" lang="ja-JP" altLang="en-US" sz="2400" dirty="0"/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777037" y="5019602"/>
            <a:ext cx="6140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/>
              <a:t>フレバータグ情報を用いてテンプレートを作成</a:t>
            </a:r>
            <a:endParaRPr kumimoji="1" lang="ja-JP" altLang="en-US" sz="2400" dirty="0"/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345535" y="5745815"/>
            <a:ext cx="8552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テンプレートフィッティングを用いて崩壊分岐比の測定精度を評価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6881" y="2510623"/>
            <a:ext cx="37702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00FF"/>
                </a:solidFill>
              </a:rPr>
              <a:t>Z</a:t>
            </a:r>
            <a:endParaRPr kumimoji="1" lang="ja-JP" altLang="en-US" sz="3200" dirty="0">
              <a:solidFill>
                <a:srgbClr val="0000FF"/>
              </a:solidFill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2051239" y="2449835"/>
            <a:ext cx="44034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H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803909" y="2531722"/>
            <a:ext cx="37702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00FF"/>
                </a:solidFill>
              </a:rPr>
              <a:t>Z</a:t>
            </a:r>
            <a:endParaRPr kumimoji="1" lang="ja-JP" altLang="en-US" sz="3200" dirty="0">
              <a:solidFill>
                <a:srgbClr val="0000FF"/>
              </a:solidFill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5024935" y="2488943"/>
            <a:ext cx="44034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H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6751407" y="2505402"/>
            <a:ext cx="37702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00FF"/>
                </a:solidFill>
              </a:rPr>
              <a:t>Z</a:t>
            </a:r>
            <a:endParaRPr kumimoji="1" lang="ja-JP" altLang="en-US" sz="3200" dirty="0">
              <a:solidFill>
                <a:srgbClr val="0000FF"/>
              </a:solidFill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7845655" y="2465400"/>
            <a:ext cx="44034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H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9" name="下矢印 8"/>
          <p:cNvSpPr/>
          <p:nvPr/>
        </p:nvSpPr>
        <p:spPr>
          <a:xfrm>
            <a:off x="4307713" y="4795409"/>
            <a:ext cx="334142" cy="333553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下矢印 83"/>
          <p:cNvSpPr/>
          <p:nvPr/>
        </p:nvSpPr>
        <p:spPr>
          <a:xfrm>
            <a:off x="4293042" y="5449427"/>
            <a:ext cx="334142" cy="333553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6881188" y="4468226"/>
            <a:ext cx="1928934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ja-JP" altLang="en-US" sz="2000" dirty="0" smtClean="0"/>
              <a:t>バックグラウンド</a:t>
            </a:r>
            <a:endParaRPr lang="en-US" altLang="ja-JP" sz="2000" dirty="0"/>
          </a:p>
          <a:p>
            <a:r>
              <a:rPr lang="en-US" altLang="ja-JP" sz="2000" dirty="0" smtClean="0"/>
              <a:t>WW/</a:t>
            </a:r>
            <a:r>
              <a:rPr lang="en-US" altLang="ja-JP" sz="2000" dirty="0" err="1" smtClean="0"/>
              <a:t>ZZ+qq</a:t>
            </a:r>
            <a:endParaRPr lang="en-US" altLang="ja-JP" sz="2000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3881457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テンプレートフィッティングでの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崩壊分岐比測定精度評価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Nov. 05. 2011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ILC physics WG general meeting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78BC38-8FCF-1948-9ACD-FEBAFD5F5C37}" type="slidenum">
              <a:rPr lang="ja-JP" altLang="en-US" smtClean="0"/>
              <a:pPr>
                <a:defRPr/>
              </a:pPr>
              <a:t>6</a:t>
            </a:fld>
            <a:endParaRPr lang="ja-JP" altLang="en-US"/>
          </a:p>
        </p:txBody>
      </p:sp>
      <p:pic>
        <p:nvPicPr>
          <p:cNvPr id="10" name="図 9" descr="template_sample_2D_250_L500fb_2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06" y="2808108"/>
            <a:ext cx="7546887" cy="3573220"/>
          </a:xfrm>
          <a:prstGeom prst="rect">
            <a:avLst/>
          </a:prstGeom>
        </p:spPr>
      </p:pic>
      <p:sp>
        <p:nvSpPr>
          <p:cNvPr id="19" name="角丸四角形 18"/>
          <p:cNvSpPr/>
          <p:nvPr/>
        </p:nvSpPr>
        <p:spPr>
          <a:xfrm>
            <a:off x="3423141" y="2957800"/>
            <a:ext cx="4739292" cy="1551319"/>
          </a:xfrm>
          <a:prstGeom prst="roundRect">
            <a:avLst/>
          </a:prstGeom>
          <a:noFill/>
          <a:ln w="19050" cmpd="sng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539899" y="2808108"/>
            <a:ext cx="1365428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H</a:t>
            </a:r>
            <a:r>
              <a:rPr kumimoji="1" lang="en-US" altLang="ja-JP" sz="2400" dirty="0" err="1" smtClean="0">
                <a:sym typeface="Wingdings"/>
              </a:rPr>
              <a:t>other</a:t>
            </a:r>
            <a:endParaRPr kumimoji="1" lang="ja-JP" altLang="en-US" sz="2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159445" y="2829203"/>
            <a:ext cx="1020381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SM BG</a:t>
            </a:r>
            <a:endParaRPr kumimoji="1" lang="ja-JP" altLang="en-US" sz="2400" dirty="0"/>
          </a:p>
        </p:txBody>
      </p:sp>
      <p:sp>
        <p:nvSpPr>
          <p:cNvPr id="20" name="角丸四角形 19"/>
          <p:cNvSpPr/>
          <p:nvPr/>
        </p:nvSpPr>
        <p:spPr>
          <a:xfrm>
            <a:off x="830851" y="4726052"/>
            <a:ext cx="7331581" cy="1574344"/>
          </a:xfrm>
          <a:prstGeom prst="round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81685" y="4587012"/>
            <a:ext cx="1001296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H</a:t>
            </a:r>
            <a:r>
              <a:rPr kumimoji="1" lang="en-US" altLang="ja-JP" sz="2400" dirty="0" err="1" smtClean="0">
                <a:sym typeface="Wingdings"/>
              </a:rPr>
              <a:t>bb</a:t>
            </a:r>
            <a:endParaRPr kumimoji="1" lang="ja-JP" altLang="en-US" sz="2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567157" y="4587012"/>
            <a:ext cx="938178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H</a:t>
            </a:r>
            <a:r>
              <a:rPr kumimoji="1" lang="en-US" altLang="ja-JP" sz="2400" dirty="0" err="1" smtClean="0">
                <a:sym typeface="Wingdings"/>
              </a:rPr>
              <a:t>cc</a:t>
            </a:r>
            <a:endParaRPr kumimoji="1" lang="ja-JP" altLang="en-US" sz="2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975929" y="4587012"/>
            <a:ext cx="967633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H</a:t>
            </a:r>
            <a:r>
              <a:rPr kumimoji="1" lang="en-US" altLang="ja-JP" sz="2400" dirty="0" err="1" smtClean="0">
                <a:sym typeface="Wingdings"/>
              </a:rPr>
              <a:t>gg</a:t>
            </a:r>
            <a:endParaRPr kumimoji="1" lang="ja-JP" altLang="en-US" sz="2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412463" y="5975100"/>
            <a:ext cx="845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</a:t>
            </a:r>
            <a:r>
              <a:rPr kumimoji="1" lang="ja-JP" altLang="en-US" dirty="0" smtClean="0"/>
              <a:t>らしさ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51368" y="5975100"/>
            <a:ext cx="821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</a:t>
            </a:r>
            <a:r>
              <a:rPr lang="ja-JP" altLang="en-US" dirty="0" smtClean="0"/>
              <a:t>らしさ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30639" y="1067176"/>
            <a:ext cx="84561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 smtClean="0"/>
              <a:t>テンプレートフィッティングを</a:t>
            </a:r>
            <a:r>
              <a:rPr lang="en-US" altLang="en-US" sz="2000" dirty="0" smtClean="0"/>
              <a:t>用いて</a:t>
            </a:r>
            <a:r>
              <a:rPr lang="ja-JP" altLang="en-US" sz="2000" dirty="0" smtClean="0"/>
              <a:t>崩壊分岐比の測定精度を評価する</a:t>
            </a:r>
            <a:endParaRPr lang="en-US" altLang="ja-JP" sz="2000" dirty="0"/>
          </a:p>
          <a:p>
            <a:r>
              <a:rPr lang="en-US" altLang="ja-JP" sz="2000" dirty="0" err="1" smtClean="0"/>
              <a:t>H</a:t>
            </a:r>
            <a:r>
              <a:rPr lang="en-US" altLang="ja-JP" sz="2000" dirty="0" err="1" smtClean="0">
                <a:sym typeface="Wingdings"/>
              </a:rPr>
              <a:t>bb</a:t>
            </a:r>
            <a:r>
              <a:rPr lang="en-US" altLang="ja-JP" sz="2000" dirty="0" smtClean="0">
                <a:sym typeface="Wingdings"/>
              </a:rPr>
              <a:t>, cc, </a:t>
            </a:r>
            <a:r>
              <a:rPr lang="en-US" altLang="ja-JP" sz="2000" dirty="0" err="1" smtClean="0">
                <a:sym typeface="Wingdings"/>
              </a:rPr>
              <a:t>gg</a:t>
            </a:r>
            <a:r>
              <a:rPr lang="en-US" altLang="ja-JP" sz="2000" dirty="0" smtClean="0">
                <a:sym typeface="Wingdings"/>
              </a:rPr>
              <a:t> </a:t>
            </a:r>
            <a:r>
              <a:rPr lang="ja-JP" altLang="en-US" sz="2000" dirty="0" smtClean="0">
                <a:sym typeface="Wingdings"/>
              </a:rPr>
              <a:t>について</a:t>
            </a:r>
            <a:r>
              <a:rPr lang="en-US" altLang="ja-JP" sz="2000" dirty="0" smtClean="0">
                <a:sym typeface="Wingdings"/>
              </a:rPr>
              <a:t>3</a:t>
            </a:r>
            <a:r>
              <a:rPr lang="ja-JP" altLang="en-US" sz="2000" dirty="0" smtClean="0">
                <a:sym typeface="Wingdings"/>
              </a:rPr>
              <a:t>つのフレバーらしさ</a:t>
            </a:r>
            <a:r>
              <a:rPr lang="en-US" altLang="ja-JP" sz="2000" dirty="0" smtClean="0">
                <a:sym typeface="Wingdings"/>
              </a:rPr>
              <a:t>(</a:t>
            </a:r>
            <a:r>
              <a:rPr lang="en-US" altLang="ja-JP" sz="2000" dirty="0" err="1" smtClean="0">
                <a:sym typeface="Wingdings"/>
              </a:rPr>
              <a:t>b,c,bc</a:t>
            </a:r>
            <a:r>
              <a:rPr lang="en-US" altLang="ja-JP" sz="2000" dirty="0" smtClean="0">
                <a:sym typeface="Wingdings"/>
              </a:rPr>
              <a:t>)</a:t>
            </a:r>
            <a:r>
              <a:rPr lang="ja-JP" altLang="en-US" sz="2000" dirty="0" smtClean="0">
                <a:sym typeface="Wingdings"/>
              </a:rPr>
              <a:t>の</a:t>
            </a:r>
            <a:r>
              <a:rPr lang="en-US" altLang="ja-JP" sz="2000" dirty="0" smtClean="0">
                <a:sym typeface="Wingdings"/>
              </a:rPr>
              <a:t>3</a:t>
            </a:r>
            <a:r>
              <a:rPr lang="ja-JP" altLang="en-US" sz="2000" dirty="0" smtClean="0">
                <a:sym typeface="Wingdings"/>
              </a:rPr>
              <a:t>次元テンプレートを作成</a:t>
            </a:r>
            <a:endParaRPr kumimoji="1" lang="ja-JP" altLang="en-US" sz="2000" dirty="0"/>
          </a:p>
        </p:txBody>
      </p:sp>
      <p:graphicFrame>
        <p:nvGraphicFramePr>
          <p:cNvPr id="30" name="オブジェクト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9963512"/>
              </p:ext>
            </p:extLst>
          </p:nvPr>
        </p:nvGraphicFramePr>
        <p:xfrm>
          <a:off x="323528" y="2144803"/>
          <a:ext cx="5638382" cy="63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3" name="数式" r:id="rId4" imgW="2476500" imgH="279400" progId="Equation.3">
                  <p:embed/>
                </p:oleObj>
              </mc:Choice>
              <mc:Fallback>
                <p:oleObj name="数式" r:id="rId4" imgW="24765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3528" y="2144803"/>
                        <a:ext cx="5638382" cy="636125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テキスト ボックス 30"/>
          <p:cNvSpPr txBox="1"/>
          <p:nvPr/>
        </p:nvSpPr>
        <p:spPr>
          <a:xfrm>
            <a:off x="84282" y="1791353"/>
            <a:ext cx="6048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Symbol" charset="2"/>
                <a:cs typeface="Symbol" charset="2"/>
              </a:rPr>
              <a:t>s</a:t>
            </a:r>
            <a:r>
              <a:rPr kumimoji="1" lang="en-US" altLang="ja-JP" sz="2000" dirty="0" smtClean="0"/>
              <a:t>*BR(H</a:t>
            </a:r>
            <a:r>
              <a:rPr kumimoji="1" lang="en-US" altLang="ja-JP" sz="2000" dirty="0" smtClean="0">
                <a:sym typeface="Wingdings"/>
              </a:rPr>
              <a:t>s</a:t>
            </a:r>
            <a:r>
              <a:rPr kumimoji="1" lang="en-US" altLang="ja-JP" sz="2000" dirty="0" smtClean="0"/>
              <a:t>) </a:t>
            </a:r>
            <a:r>
              <a:rPr lang="ja-JP" altLang="en-US" sz="2000" dirty="0" smtClean="0"/>
              <a:t>測定精度を</a:t>
            </a:r>
            <a:r>
              <a:rPr kumimoji="1" lang="en-US" altLang="ja-JP" sz="2000" dirty="0" err="1" smtClean="0"/>
              <a:t>r</a:t>
            </a:r>
            <a:r>
              <a:rPr kumimoji="1" lang="en-US" altLang="ja-JP" sz="2000" baseline="-25000" dirty="0" err="1" smtClean="0"/>
              <a:t>s</a:t>
            </a:r>
            <a:r>
              <a:rPr kumimoji="1" lang="ja-JP" altLang="en-US" sz="2000" dirty="0" smtClean="0"/>
              <a:t>をフィットパラメータとして評価</a:t>
            </a:r>
            <a:endParaRPr kumimoji="1" lang="ja-JP" altLang="en-US" sz="2000" dirty="0"/>
          </a:p>
        </p:txBody>
      </p:sp>
      <p:sp>
        <p:nvSpPr>
          <p:cNvPr id="22" name="正方形/長方形 21"/>
          <p:cNvSpPr/>
          <p:nvPr/>
        </p:nvSpPr>
        <p:spPr>
          <a:xfrm>
            <a:off x="5975929" y="2459871"/>
            <a:ext cx="3298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i="1" dirty="0">
                <a:latin typeface="Times New Roman"/>
                <a:cs typeface="Times New Roman"/>
              </a:rPr>
              <a:t> x</a:t>
            </a:r>
            <a:r>
              <a:rPr lang="en-US" altLang="ja-JP" i="1" baseline="-25000" dirty="0">
                <a:latin typeface="Times New Roman"/>
                <a:cs typeface="Times New Roman"/>
              </a:rPr>
              <a:t>1,2</a:t>
            </a:r>
            <a:r>
              <a:rPr lang="en-US" altLang="ja-JP" dirty="0"/>
              <a:t>: </a:t>
            </a:r>
            <a:r>
              <a:rPr lang="ja-JP" altLang="en-US" dirty="0" smtClean="0"/>
              <a:t>各ジェットフレバータグ出力</a:t>
            </a:r>
            <a:endParaRPr lang="ja-JP" altLang="en-US" dirty="0"/>
          </a:p>
        </p:txBody>
      </p:sp>
      <p:grpSp>
        <p:nvGrpSpPr>
          <p:cNvPr id="23" name="図形グループ 22"/>
          <p:cNvGrpSpPr/>
          <p:nvPr/>
        </p:nvGrpSpPr>
        <p:grpSpPr>
          <a:xfrm>
            <a:off x="6348963" y="1738563"/>
            <a:ext cx="2551201" cy="771525"/>
            <a:chOff x="6553200" y="1766888"/>
            <a:chExt cx="2551201" cy="771525"/>
          </a:xfrm>
          <a:noFill/>
        </p:grpSpPr>
        <p:grpSp>
          <p:nvGrpSpPr>
            <p:cNvPr id="24" name="図形グループ 23"/>
            <p:cNvGrpSpPr/>
            <p:nvPr/>
          </p:nvGrpSpPr>
          <p:grpSpPr>
            <a:xfrm>
              <a:off x="6553200" y="1766888"/>
              <a:ext cx="2467867" cy="771525"/>
              <a:chOff x="6553200" y="1766888"/>
              <a:chExt cx="2467867" cy="771525"/>
            </a:xfrm>
            <a:grpFill/>
          </p:grpSpPr>
          <p:graphicFrame>
            <p:nvGraphicFramePr>
              <p:cNvPr id="26" name="オブジェクト 2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29853267"/>
                  </p:ext>
                </p:extLst>
              </p:nvPr>
            </p:nvGraphicFramePr>
            <p:xfrm>
              <a:off x="7430392" y="1766888"/>
              <a:ext cx="1590675" cy="7715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5904" name="数式" r:id="rId6" imgW="889000" imgH="431800" progId="Equation.3">
                      <p:embed/>
                    </p:oleObj>
                  </mc:Choice>
                  <mc:Fallback>
                    <p:oleObj name="数式" r:id="rId6" imgW="889000" imgH="4318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7430392" y="1766888"/>
                            <a:ext cx="1590675" cy="7715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7" name="テキスト ボックス 26"/>
              <p:cNvSpPr txBox="1"/>
              <p:nvPr/>
            </p:nvSpPr>
            <p:spPr>
              <a:xfrm>
                <a:off x="6553200" y="1963103"/>
                <a:ext cx="972959" cy="369332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i="1" dirty="0" smtClean="0">
                    <a:latin typeface="Times New Roman"/>
                    <a:cs typeface="Times New Roman"/>
                  </a:rPr>
                  <a:t>x</a:t>
                </a:r>
                <a:r>
                  <a:rPr kumimoji="1" lang="ja-JP" altLang="en-US" dirty="0" smtClean="0"/>
                  <a:t>らしさ</a:t>
                </a:r>
                <a:r>
                  <a:rPr kumimoji="1" lang="en-US" altLang="ja-JP" dirty="0" smtClean="0"/>
                  <a:t>=</a:t>
                </a:r>
                <a:endParaRPr kumimoji="1" lang="ja-JP" altLang="en-US" dirty="0"/>
              </a:p>
            </p:txBody>
          </p:sp>
        </p:grpSp>
        <p:sp>
          <p:nvSpPr>
            <p:cNvPr id="25" name="正方形/長方形 24"/>
            <p:cNvSpPr/>
            <p:nvPr/>
          </p:nvSpPr>
          <p:spPr>
            <a:xfrm>
              <a:off x="6553200" y="1784876"/>
              <a:ext cx="2551201" cy="753537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5911014" y="6267796"/>
            <a:ext cx="2537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3D</a:t>
            </a:r>
            <a:r>
              <a:rPr lang="ja-JP" altLang="en-US" dirty="0" smtClean="0"/>
              <a:t>テンプレートを</a:t>
            </a:r>
            <a:r>
              <a:rPr lang="en-US" altLang="ja-JP" dirty="0" smtClean="0"/>
              <a:t>2D</a:t>
            </a:r>
            <a:r>
              <a:rPr lang="ja-JP" altLang="en-US" dirty="0" smtClean="0"/>
              <a:t>表示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844806" y="2879420"/>
            <a:ext cx="2412810" cy="1629700"/>
          </a:xfrm>
          <a:prstGeom prst="roundRect">
            <a:avLst/>
          </a:prstGeom>
          <a:noFill/>
          <a:ln w="381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56819" y="2808108"/>
            <a:ext cx="771966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Data</a:t>
            </a:r>
            <a:endParaRPr kumimoji="1" lang="ja-JP" altLang="en-US" sz="2400" dirty="0"/>
          </a:p>
        </p:txBody>
      </p:sp>
      <p:sp>
        <p:nvSpPr>
          <p:cNvPr id="7" name="正方形/長方形 6"/>
          <p:cNvSpPr/>
          <p:nvPr/>
        </p:nvSpPr>
        <p:spPr>
          <a:xfrm>
            <a:off x="5330579" y="4166332"/>
            <a:ext cx="11608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sym typeface="Wingdings"/>
              </a:rPr>
              <a:t>L</a:t>
            </a:r>
            <a:r>
              <a:rPr lang="en-US" altLang="ja-JP" sz="2000" dirty="0">
                <a:sym typeface="Wingdings"/>
              </a:rPr>
              <a:t>=500fb</a:t>
            </a:r>
            <a:r>
              <a:rPr lang="en-US" altLang="ja-JP" sz="2000" baseline="30000" dirty="0">
                <a:sym typeface="Wingdings"/>
              </a:rPr>
              <a:t>-</a:t>
            </a:r>
            <a:r>
              <a:rPr lang="en-US" altLang="ja-JP" sz="2000" baseline="30000" dirty="0" smtClean="0">
                <a:sym typeface="Wingdings"/>
              </a:rPr>
              <a:t>1</a:t>
            </a:r>
            <a:endParaRPr lang="ja-JP" altLang="en-US" sz="2000" dirty="0"/>
          </a:p>
        </p:txBody>
      </p:sp>
      <p:sp>
        <p:nvSpPr>
          <p:cNvPr id="32" name="正方形/長方形 31"/>
          <p:cNvSpPr/>
          <p:nvPr/>
        </p:nvSpPr>
        <p:spPr>
          <a:xfrm>
            <a:off x="5330579" y="5908701"/>
            <a:ext cx="11608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sym typeface="Wingdings"/>
              </a:rPr>
              <a:t>L</a:t>
            </a:r>
            <a:r>
              <a:rPr lang="en-US" altLang="ja-JP" sz="2000" dirty="0">
                <a:sym typeface="Wingdings"/>
              </a:rPr>
              <a:t>=500fb</a:t>
            </a:r>
            <a:r>
              <a:rPr lang="en-US" altLang="ja-JP" sz="2000" baseline="30000" dirty="0">
                <a:sym typeface="Wingdings"/>
              </a:rPr>
              <a:t>-</a:t>
            </a:r>
            <a:r>
              <a:rPr lang="en-US" altLang="ja-JP" sz="2000" baseline="30000" dirty="0" smtClean="0">
                <a:sym typeface="Wingdings"/>
              </a:rPr>
              <a:t>1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18511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3</a:t>
            </a:r>
            <a:r>
              <a:rPr kumimoji="1" lang="ja-JP" altLang="en-US" dirty="0" smtClean="0"/>
              <a:t>次元テンプレートフィッティング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Nov. 05. 2011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WG general meeting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546917" y="6356350"/>
            <a:ext cx="2133600" cy="365125"/>
          </a:xfrm>
        </p:spPr>
        <p:txBody>
          <a:bodyPr/>
          <a:lstStyle/>
          <a:p>
            <a:fld id="{2BC5E214-E27A-3F4F-9613-50A530CC7F2D}" type="slidenum">
              <a:rPr kumimoji="1" lang="ja-JP" altLang="en-US" smtClean="0"/>
              <a:t>7</a:t>
            </a:fld>
            <a:endParaRPr kumimoji="1" lang="ja-JP" altLang="en-US"/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5136142"/>
              </p:ext>
            </p:extLst>
          </p:nvPr>
        </p:nvGraphicFramePr>
        <p:xfrm>
          <a:off x="3001798" y="3601267"/>
          <a:ext cx="2700262" cy="919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23" name="数式" r:id="rId3" imgW="1155700" imgH="393700" progId="Equation.3">
                  <p:embed/>
                </p:oleObj>
              </mc:Choice>
              <mc:Fallback>
                <p:oleObj name="数式" r:id="rId3" imgW="1155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01798" y="3601267"/>
                        <a:ext cx="2700262" cy="919620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046705"/>
              </p:ext>
            </p:extLst>
          </p:nvPr>
        </p:nvGraphicFramePr>
        <p:xfrm>
          <a:off x="269109" y="3225043"/>
          <a:ext cx="2268170" cy="1295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24" name="数式" r:id="rId5" imgW="889000" imgH="508000" progId="Equation.3">
                  <p:embed/>
                </p:oleObj>
              </mc:Choice>
              <mc:Fallback>
                <p:oleObj name="数式" r:id="rId5" imgW="889000" imgH="508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69109" y="3225043"/>
                        <a:ext cx="2268170" cy="1295844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2948037"/>
              </p:ext>
            </p:extLst>
          </p:nvPr>
        </p:nvGraphicFramePr>
        <p:xfrm>
          <a:off x="284846" y="5075731"/>
          <a:ext cx="3037141" cy="9607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25" name="数式" r:id="rId7" imgW="1244600" imgH="393700" progId="Equation.3">
                  <p:embed/>
                </p:oleObj>
              </mc:Choice>
              <mc:Fallback>
                <p:oleObj name="数式" r:id="rId7" imgW="12446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84846" y="5075731"/>
                        <a:ext cx="3037141" cy="960797"/>
                      </a:xfrm>
                      <a:prstGeom prst="rect">
                        <a:avLst/>
                      </a:prstGeom>
                      <a:solidFill>
                        <a:srgbClr val="E9F7FE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186080" y="2297987"/>
            <a:ext cx="7464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/>
              <a:t>フィットパラメータ</a:t>
            </a:r>
            <a:r>
              <a:rPr kumimoji="1" lang="en-US" altLang="ja-JP" sz="2400" dirty="0" smtClean="0"/>
              <a:t> </a:t>
            </a:r>
            <a:r>
              <a:rPr kumimoji="1" lang="en-US" altLang="ja-JP" sz="2400" dirty="0" err="1" smtClean="0"/>
              <a:t>r</a:t>
            </a:r>
            <a:r>
              <a:rPr kumimoji="1" lang="en-US" altLang="ja-JP" sz="2400" baseline="-25000" dirty="0" err="1" smtClean="0"/>
              <a:t>s</a:t>
            </a:r>
            <a:r>
              <a:rPr lang="en-US" altLang="ja-JP" sz="2400" dirty="0" smtClean="0"/>
              <a:t>:  </a:t>
            </a:r>
            <a:r>
              <a:rPr lang="en-US" altLang="ja-JP" sz="2400" dirty="0">
                <a:latin typeface="Symbol" charset="2"/>
                <a:cs typeface="Symbol" charset="2"/>
              </a:rPr>
              <a:t>s</a:t>
            </a:r>
            <a:r>
              <a:rPr lang="en-US" altLang="ja-JP" sz="2400" dirty="0"/>
              <a:t>*BR(H</a:t>
            </a:r>
            <a:r>
              <a:rPr lang="en-US" altLang="ja-JP" sz="2400" dirty="0">
                <a:sym typeface="Wingdings"/>
              </a:rPr>
              <a:t>s</a:t>
            </a:r>
            <a:r>
              <a:rPr lang="en-US" altLang="ja-JP" sz="2400" dirty="0" smtClean="0"/>
              <a:t>) </a:t>
            </a:r>
            <a:r>
              <a:rPr lang="ja-JP" altLang="en-US" sz="2400" dirty="0" smtClean="0"/>
              <a:t>と</a:t>
            </a:r>
            <a:r>
              <a:rPr lang="en-US" altLang="ja-JP" sz="2400" dirty="0" smtClean="0"/>
              <a:t> </a:t>
            </a:r>
            <a:r>
              <a:rPr lang="en-US" altLang="ja-JP" sz="2400" dirty="0" err="1" smtClean="0">
                <a:latin typeface="Symbol" charset="2"/>
                <a:cs typeface="Symbol" charset="2"/>
              </a:rPr>
              <a:t>s</a:t>
            </a:r>
            <a:r>
              <a:rPr lang="en-US" altLang="ja-JP" sz="2400" baseline="30000" dirty="0" err="1" smtClean="0">
                <a:cs typeface="Symbol" charset="2"/>
              </a:rPr>
              <a:t>SM</a:t>
            </a:r>
            <a:r>
              <a:rPr lang="en-US" altLang="ja-JP" sz="2400" dirty="0" smtClean="0"/>
              <a:t>*BR(H</a:t>
            </a:r>
            <a:r>
              <a:rPr lang="en-US" altLang="ja-JP" sz="2400" dirty="0" smtClean="0">
                <a:sym typeface="Wingdings"/>
              </a:rPr>
              <a:t>s)</a:t>
            </a:r>
            <a:r>
              <a:rPr lang="en-US" altLang="ja-JP" sz="2400" baseline="30000" dirty="0" smtClean="0"/>
              <a:t>SM</a:t>
            </a:r>
            <a:r>
              <a:rPr kumimoji="1" lang="en-US" altLang="ja-JP" sz="2400" dirty="0" smtClean="0"/>
              <a:t> </a:t>
            </a:r>
            <a:r>
              <a:rPr kumimoji="1" lang="ja-JP" altLang="en-US" sz="2400" dirty="0" smtClean="0"/>
              <a:t>の比</a:t>
            </a:r>
            <a:endParaRPr kumimoji="1" lang="ja-JP" altLang="en-US" sz="2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86080" y="2850946"/>
            <a:ext cx="6878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それぞれのビンについてポアソン統計を仮定して</a:t>
            </a:r>
            <a:r>
              <a:rPr kumimoji="1" lang="en-US" altLang="ja-JP" sz="2000" dirty="0" err="1" smtClean="0"/>
              <a:t>ToyMC</a:t>
            </a:r>
            <a:r>
              <a:rPr kumimoji="1" lang="ja-JP" altLang="en-US" sz="2000" dirty="0" smtClean="0"/>
              <a:t>を行う</a:t>
            </a:r>
            <a:endParaRPr kumimoji="1" lang="ja-JP" altLang="en-US" sz="2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86080" y="4659645"/>
            <a:ext cx="70933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/>
              <a:t>以下の</a:t>
            </a:r>
            <a:r>
              <a:rPr kumimoji="1" lang="en-US" altLang="ja-JP" sz="2000" dirty="0" smtClean="0"/>
              <a:t>Log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likelihood</a:t>
            </a:r>
            <a:r>
              <a:rPr lang="ja-JP" altLang="en-US" sz="2000" dirty="0" smtClean="0"/>
              <a:t>関数が最小になるようにフィッティングを行う</a:t>
            </a:r>
            <a:endParaRPr kumimoji="1" lang="ja-JP" altLang="en-US" sz="2000" dirty="0"/>
          </a:p>
        </p:txBody>
      </p:sp>
      <p:graphicFrame>
        <p:nvGraphicFramePr>
          <p:cNvPr id="18" name="オブジェクト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4096491"/>
              </p:ext>
            </p:extLst>
          </p:nvPr>
        </p:nvGraphicFramePr>
        <p:xfrm>
          <a:off x="186080" y="1593991"/>
          <a:ext cx="5638382" cy="63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26" name="数式" r:id="rId9" imgW="2476500" imgH="279400" progId="Equation.3">
                  <p:embed/>
                </p:oleObj>
              </mc:Choice>
              <mc:Fallback>
                <p:oleObj name="数式" r:id="rId9" imgW="24765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86080" y="1593991"/>
                        <a:ext cx="5638382" cy="636125"/>
                      </a:xfrm>
                      <a:prstGeom prst="rect">
                        <a:avLst/>
                      </a:prstGeom>
                      <a:solidFill>
                        <a:srgbClr val="FFF5CC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テキスト ボックス 18"/>
          <p:cNvSpPr txBox="1"/>
          <p:nvPr/>
        </p:nvSpPr>
        <p:spPr>
          <a:xfrm>
            <a:off x="193977" y="1046455"/>
            <a:ext cx="72738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Symbol" charset="2"/>
                <a:cs typeface="Symbol" charset="2"/>
              </a:rPr>
              <a:t>s</a:t>
            </a:r>
            <a:r>
              <a:rPr kumimoji="1" lang="en-US" altLang="ja-JP" sz="2400" dirty="0" smtClean="0"/>
              <a:t>*BR(H</a:t>
            </a:r>
            <a:r>
              <a:rPr kumimoji="1" lang="en-US" altLang="ja-JP" sz="2400" dirty="0" smtClean="0">
                <a:sym typeface="Wingdings"/>
              </a:rPr>
              <a:t>s</a:t>
            </a:r>
            <a:r>
              <a:rPr kumimoji="1" lang="en-US" altLang="ja-JP" sz="2400" dirty="0" smtClean="0"/>
              <a:t>) </a:t>
            </a:r>
            <a:r>
              <a:rPr lang="ja-JP" altLang="en-US" sz="2400" dirty="0" smtClean="0"/>
              <a:t>の</a:t>
            </a:r>
            <a:r>
              <a:rPr kumimoji="1" lang="ja-JP" altLang="en-US" sz="2400" dirty="0" smtClean="0"/>
              <a:t>標</a:t>
            </a:r>
            <a:r>
              <a:rPr kumimoji="1" lang="ja-JP" altLang="en-US" sz="2400" dirty="0" smtClean="0"/>
              <a:t>準理論</a:t>
            </a:r>
            <a:r>
              <a:rPr kumimoji="1" lang="ja-JP" altLang="en-US" sz="2400" dirty="0" smtClean="0"/>
              <a:t>からのばらつき</a:t>
            </a:r>
            <a:r>
              <a:rPr kumimoji="1" lang="ja-JP" altLang="en-US" sz="2400" dirty="0" smtClean="0"/>
              <a:t>を</a:t>
            </a:r>
            <a:r>
              <a:rPr kumimoji="1" lang="en-US" altLang="ja-JP" sz="2400" dirty="0" smtClean="0"/>
              <a:t>Toy MC</a:t>
            </a:r>
            <a:r>
              <a:rPr kumimoji="1" lang="ja-JP" altLang="en-US" sz="2400" dirty="0" smtClean="0"/>
              <a:t>で</a:t>
            </a:r>
            <a:r>
              <a:rPr kumimoji="1" lang="ja-JP" altLang="en-US" sz="2400" dirty="0" smtClean="0"/>
              <a:t>評価</a:t>
            </a:r>
            <a:endParaRPr kumimoji="1" lang="ja-JP" altLang="en-US" sz="2400" baseline="-25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495281" y="5636418"/>
            <a:ext cx="5330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1000</a:t>
            </a:r>
            <a:r>
              <a:rPr lang="ja-JP" altLang="en-US" sz="2000" dirty="0" smtClean="0"/>
              <a:t>回の</a:t>
            </a:r>
            <a:r>
              <a:rPr lang="en-US" altLang="ja-JP" sz="2000" dirty="0" smtClean="0"/>
              <a:t>Toy MC</a:t>
            </a:r>
            <a:r>
              <a:rPr lang="ja-JP" altLang="en-US" sz="2000" dirty="0" smtClean="0"/>
              <a:t>を行い</a:t>
            </a:r>
            <a:r>
              <a:rPr kumimoji="1" lang="en-US" altLang="ja-JP" sz="2000" dirty="0" err="1" smtClean="0"/>
              <a:t>r</a:t>
            </a:r>
            <a:r>
              <a:rPr kumimoji="1" lang="en-US" altLang="ja-JP" sz="2000" baseline="-25000" dirty="0" err="1" smtClean="0"/>
              <a:t>s</a:t>
            </a:r>
            <a:r>
              <a:rPr kumimoji="1" lang="ja-JP" altLang="en-US" sz="2000" dirty="0" smtClean="0"/>
              <a:t>の測定精度を評価した</a:t>
            </a:r>
            <a:endParaRPr kumimoji="1" lang="ja-JP" altLang="en-US" sz="2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019800" y="1508120"/>
            <a:ext cx="23942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 smtClean="0">
                <a:latin typeface="Times New Roman"/>
                <a:cs typeface="Times New Roman"/>
              </a:rPr>
              <a:t>s: bb, cc, </a:t>
            </a:r>
            <a:r>
              <a:rPr kumimoji="1" lang="en-US" altLang="ja-JP" sz="2000" i="1" dirty="0" err="1" smtClean="0">
                <a:latin typeface="Times New Roman"/>
                <a:cs typeface="Times New Roman"/>
              </a:rPr>
              <a:t>gg</a:t>
            </a:r>
            <a:r>
              <a:rPr kumimoji="1" lang="en-US" altLang="ja-JP" sz="2000" i="1" dirty="0" smtClean="0">
                <a:latin typeface="Times New Roman"/>
                <a:cs typeface="Times New Roman"/>
              </a:rPr>
              <a:t>, </a:t>
            </a:r>
            <a:r>
              <a:rPr kumimoji="1" lang="en-US" altLang="ja-JP" sz="2000" i="1" dirty="0" err="1" smtClean="0">
                <a:latin typeface="Times New Roman"/>
                <a:cs typeface="Times New Roman"/>
              </a:rPr>
              <a:t>bkg</a:t>
            </a:r>
            <a:endParaRPr kumimoji="1" lang="en-US" altLang="ja-JP" sz="2000" i="1" dirty="0" smtClean="0">
              <a:latin typeface="Times New Roman"/>
              <a:cs typeface="Times New Roman"/>
            </a:endParaRPr>
          </a:p>
          <a:p>
            <a:r>
              <a:rPr lang="en-US" altLang="ja-JP" sz="2000" i="1" dirty="0" err="1" smtClean="0">
                <a:latin typeface="Times New Roman"/>
                <a:cs typeface="Times New Roman"/>
              </a:rPr>
              <a:t>bkg</a:t>
            </a:r>
            <a:r>
              <a:rPr lang="en-US" altLang="ja-JP" sz="2000" dirty="0" smtClean="0">
                <a:latin typeface="Times New Roman"/>
                <a:cs typeface="Times New Roman"/>
              </a:rPr>
              <a:t>: </a:t>
            </a:r>
            <a:r>
              <a:rPr lang="en-US" altLang="ja-JP" sz="2000" dirty="0" smtClean="0">
                <a:latin typeface="+mn-ea"/>
                <a:cs typeface="Times New Roman"/>
              </a:rPr>
              <a:t>SM BG+</a:t>
            </a:r>
            <a:r>
              <a:rPr lang="ja-JP" altLang="en-US" sz="2000" dirty="0" smtClean="0">
                <a:latin typeface="+mn-ea"/>
                <a:cs typeface="Times New Roman"/>
              </a:rPr>
              <a:t>その他</a:t>
            </a:r>
            <a:endParaRPr kumimoji="1" lang="ja-JP" altLang="en-US" sz="2000" dirty="0">
              <a:latin typeface="+mn-ea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25476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 smtClean="0"/>
              <a:t>崩壊分岐比測定精度</a:t>
            </a:r>
            <a:r>
              <a:rPr lang="en-US" altLang="ja-JP" sz="3600" dirty="0" smtClean="0"/>
              <a:t> </a:t>
            </a:r>
            <a:r>
              <a:rPr lang="ja-JP" altLang="en-US" sz="3600" dirty="0" smtClean="0"/>
              <a:t>評価結果</a:t>
            </a:r>
            <a:endParaRPr kumimoji="1" lang="ja-JP" altLang="en-US" sz="3600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Nov. 05. 2011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8</a:t>
            </a:fld>
            <a:endParaRPr kumimoji="1" lang="ja-JP" altLang="en-US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549791"/>
              </p:ext>
            </p:extLst>
          </p:nvPr>
        </p:nvGraphicFramePr>
        <p:xfrm>
          <a:off x="457200" y="1192351"/>
          <a:ext cx="8414162" cy="3962400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1799972"/>
                <a:gridCol w="1338780"/>
                <a:gridCol w="1338780"/>
                <a:gridCol w="1312210"/>
                <a:gridCol w="1312210"/>
                <a:gridCol w="1312210"/>
              </a:tblGrid>
              <a:tr h="391798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err="1" smtClean="0"/>
                        <a:t>vvH</a:t>
                      </a:r>
                      <a:endParaRPr kumimoji="1" lang="en-US" altLang="ja-JP" sz="20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err="1" smtClean="0"/>
                        <a:t>qqH</a:t>
                      </a:r>
                      <a:endParaRPr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err="1" smtClean="0">
                          <a:latin typeface="Symbol" charset="2"/>
                          <a:cs typeface="Symbol" charset="2"/>
                        </a:rPr>
                        <a:t>mm</a:t>
                      </a:r>
                      <a:r>
                        <a:rPr lang="en-US" altLang="ja-JP" sz="2000" dirty="0" err="1" smtClean="0"/>
                        <a:t>H</a:t>
                      </a:r>
                      <a:endParaRPr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err="1" smtClean="0"/>
                        <a:t>eeH</a:t>
                      </a:r>
                      <a:endParaRPr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err="1" smtClean="0"/>
                        <a:t>conbined</a:t>
                      </a:r>
                      <a:endParaRPr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r</a:t>
                      </a:r>
                      <a:r>
                        <a:rPr kumimoji="1" lang="en-US" altLang="ja-JP" sz="2000" baseline="-25000" dirty="0" err="1" smtClean="0"/>
                        <a:t>bb</a:t>
                      </a:r>
                      <a:endParaRPr kumimoji="1" lang="ja-JP" altLang="en-US" sz="2000" baseline="-25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1.00±0.016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1.00±0.015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1.00±0.03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1.00±0.03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1.00±0.01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155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r</a:t>
                      </a:r>
                      <a:r>
                        <a:rPr kumimoji="1" lang="en-US" altLang="ja-JP" sz="2000" baseline="-25000" dirty="0" err="1" smtClean="0"/>
                        <a:t>cc</a:t>
                      </a:r>
                      <a:endParaRPr kumimoji="1" lang="ja-JP" altLang="en-US" sz="2000" baseline="-25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1.00±0.12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1.00±0.12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1.01±0.24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0.98±0.28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1.00±0.08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baseline="0" dirty="0" err="1" smtClean="0"/>
                        <a:t>r</a:t>
                      </a:r>
                      <a:r>
                        <a:rPr kumimoji="1" lang="en-US" altLang="ja-JP" sz="2000" baseline="-25000" dirty="0" err="1" smtClean="0"/>
                        <a:t>gg</a:t>
                      </a:r>
                      <a:endParaRPr kumimoji="1" lang="ja-JP" altLang="en-US" sz="2000" baseline="-25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0.99±0.14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1.00±0.13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1.00±0.21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0.99±0.35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1.00±0.09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2000" dirty="0" err="1" smtClean="0"/>
                        <a:t>BR</a:t>
                      </a:r>
                      <a:r>
                        <a:rPr kumimoji="1" lang="en-US" altLang="ja-JP" sz="2000" dirty="0" smtClean="0"/>
                        <a:t>(bb)/</a:t>
                      </a:r>
                      <a:r>
                        <a:rPr kumimoji="1" lang="en-US" altLang="ja-JP" sz="20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2000" baseline="30000" dirty="0" err="1" smtClean="0"/>
                        <a:t>SM</a:t>
                      </a:r>
                      <a:endParaRPr kumimoji="1" lang="ja-JP" altLang="en-US" sz="2000" baseline="300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u="none" strike="noStrike" dirty="0" smtClean="0">
                          <a:effectLst/>
                        </a:rPr>
                        <a:t>65.7±1.1%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u="none" strike="noStrike" dirty="0" smtClean="0">
                          <a:effectLst/>
                        </a:rPr>
                        <a:t>65.7±1.0%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u="none" strike="noStrike" dirty="0" smtClean="0">
                          <a:effectLst/>
                        </a:rPr>
                        <a:t>65.7±2.2%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65.7±2.6%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65.7±0.7%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2000" dirty="0" err="1" smtClean="0"/>
                        <a:t>BR</a:t>
                      </a:r>
                      <a:r>
                        <a:rPr kumimoji="1" lang="en-US" altLang="ja-JP" sz="2000" dirty="0" smtClean="0"/>
                        <a:t>(cc) /</a:t>
                      </a:r>
                      <a:r>
                        <a:rPr kumimoji="1" lang="en-US" altLang="ja-JP" sz="20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2000" baseline="30000" dirty="0" err="1" smtClean="0"/>
                        <a:t>SM</a:t>
                      </a:r>
                      <a:endParaRPr kumimoji="1" lang="ja-JP" altLang="en-US" sz="2000" baseline="30000" dirty="0" smtClean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u="none" strike="noStrike" dirty="0" smtClean="0">
                          <a:effectLst/>
                        </a:rPr>
                        <a:t>3.59±0.43%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u="none" strike="noStrike" dirty="0" smtClean="0">
                          <a:effectLst/>
                        </a:rPr>
                        <a:t>3.61±0.44%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u="none" strike="noStrike" dirty="0" smtClean="0">
                          <a:effectLst/>
                        </a:rPr>
                        <a:t>3.63±0.85%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3.53±1.03%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3.60±0.28%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2000" dirty="0" err="1" smtClean="0"/>
                        <a:t>BR</a:t>
                      </a:r>
                      <a:r>
                        <a:rPr kumimoji="1" lang="en-US" altLang="ja-JP" sz="2000" dirty="0" smtClean="0"/>
                        <a:t>(</a:t>
                      </a:r>
                      <a:r>
                        <a:rPr kumimoji="1" lang="en-US" altLang="ja-JP" sz="2000" dirty="0" err="1" smtClean="0"/>
                        <a:t>gg</a:t>
                      </a:r>
                      <a:r>
                        <a:rPr kumimoji="1" lang="en-US" altLang="ja-JP" sz="2000" dirty="0" smtClean="0"/>
                        <a:t>) /</a:t>
                      </a:r>
                      <a:r>
                        <a:rPr kumimoji="1" lang="en-US" altLang="ja-JP" sz="20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2000" baseline="30000" dirty="0" err="1" smtClean="0"/>
                        <a:t>SM</a:t>
                      </a:r>
                      <a:endParaRPr kumimoji="1" lang="ja-JP" altLang="en-US" sz="2000" baseline="30000" dirty="0" smtClean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u="none" strike="noStrike" dirty="0" smtClean="0">
                          <a:effectLst/>
                        </a:rPr>
                        <a:t>5.46±0.76%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u="none" strike="noStrike" dirty="0" smtClean="0">
                          <a:effectLst/>
                        </a:rPr>
                        <a:t>5.48±0.76%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u="none" strike="noStrike" dirty="0" smtClean="0">
                          <a:effectLst/>
                        </a:rPr>
                        <a:t>5.49±1.14%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5.45±1.14%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5.47±0.47%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>
                          <a:latin typeface="Symbol" charset="2"/>
                          <a:cs typeface="Symbol" charset="2"/>
                        </a:rPr>
                        <a:t>Ds</a:t>
                      </a:r>
                      <a:r>
                        <a:rPr kumimoji="1" lang="en-US" altLang="ja-JP" sz="2000" dirty="0" err="1" smtClean="0"/>
                        <a:t>BR</a:t>
                      </a:r>
                      <a:r>
                        <a:rPr kumimoji="1" lang="en-US" altLang="ja-JP" sz="2000" dirty="0" smtClean="0"/>
                        <a:t>/</a:t>
                      </a:r>
                      <a:r>
                        <a:rPr kumimoji="1" lang="en-US" altLang="ja-JP" sz="20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2000" dirty="0" err="1" smtClean="0"/>
                        <a:t>BR</a:t>
                      </a:r>
                      <a:r>
                        <a:rPr kumimoji="1" lang="en-US" altLang="ja-JP" sz="2000" dirty="0" smtClean="0"/>
                        <a:t>(bb)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u="none" strike="noStrike" dirty="0">
                          <a:effectLst/>
                        </a:rPr>
                        <a:t>3.0%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u="none" strike="noStrike">
                          <a:effectLst/>
                        </a:rPr>
                        <a:t>2.9%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u="none" strike="noStrike" dirty="0" smtClean="0">
                          <a:effectLst/>
                        </a:rPr>
                        <a:t>4.2%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4.7%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2.7%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>
                          <a:latin typeface="Symbol" charset="2"/>
                          <a:cs typeface="Symbol" charset="2"/>
                        </a:rPr>
                        <a:t>Ds</a:t>
                      </a:r>
                      <a:r>
                        <a:rPr kumimoji="1" lang="en-US" altLang="ja-JP" sz="2000" dirty="0" err="1" smtClean="0"/>
                        <a:t>BR</a:t>
                      </a:r>
                      <a:r>
                        <a:rPr kumimoji="1" lang="en-US" altLang="ja-JP" sz="2000" dirty="0" smtClean="0"/>
                        <a:t>/</a:t>
                      </a:r>
                      <a:r>
                        <a:rPr kumimoji="1" lang="en-US" altLang="ja-JP" sz="20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2000" dirty="0" err="1" smtClean="0"/>
                        <a:t>BR</a:t>
                      </a:r>
                      <a:r>
                        <a:rPr kumimoji="1" lang="en-US" altLang="ja-JP" sz="2000" dirty="0" smtClean="0"/>
                        <a:t>(cc)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u="none" strike="noStrike" dirty="0">
                          <a:effectLst/>
                        </a:rPr>
                        <a:t>12.2%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u="none" strike="noStrike">
                          <a:effectLst/>
                        </a:rPr>
                        <a:t>12.3%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u="none" strike="noStrike" dirty="0" smtClean="0">
                          <a:effectLst/>
                        </a:rPr>
                        <a:t>23.6%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29.3%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8.1%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err="1" smtClean="0">
                          <a:latin typeface="Symbol" charset="2"/>
                          <a:cs typeface="Symbol" charset="2"/>
                        </a:rPr>
                        <a:t>Ds</a:t>
                      </a:r>
                      <a:r>
                        <a:rPr kumimoji="1" lang="en-US" altLang="ja-JP" sz="2000" dirty="0" err="1" smtClean="0"/>
                        <a:t>BR</a:t>
                      </a:r>
                      <a:r>
                        <a:rPr kumimoji="1" lang="en-US" altLang="ja-JP" sz="2000" dirty="0" smtClean="0"/>
                        <a:t>/</a:t>
                      </a:r>
                      <a:r>
                        <a:rPr kumimoji="1" lang="en-US" altLang="ja-JP" sz="20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2000" dirty="0" err="1" smtClean="0"/>
                        <a:t>BR</a:t>
                      </a:r>
                      <a:r>
                        <a:rPr kumimoji="1" lang="en-US" altLang="ja-JP" sz="2000" dirty="0" smtClean="0"/>
                        <a:t>(</a:t>
                      </a:r>
                      <a:r>
                        <a:rPr kumimoji="1" lang="en-US" altLang="ja-JP" sz="2000" dirty="0" err="1" smtClean="0"/>
                        <a:t>gg</a:t>
                      </a:r>
                      <a:r>
                        <a:rPr kumimoji="1" lang="en-US" altLang="ja-JP" sz="2000" dirty="0" smtClean="0"/>
                        <a:t>)</a:t>
                      </a:r>
                      <a:endParaRPr kumimoji="1" lang="ja-JP" altLang="en-US" sz="20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u="none" strike="noStrike" dirty="0">
                          <a:effectLst/>
                        </a:rPr>
                        <a:t>14.2%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u="none" strike="noStrike" dirty="0">
                          <a:effectLst/>
                        </a:rPr>
                        <a:t>14.1%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u="none" strike="noStrike" dirty="0" smtClean="0">
                          <a:effectLst/>
                        </a:rPr>
                        <a:t>20.9%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21.1%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9.0%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3510309" y="5218027"/>
            <a:ext cx="5431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BR(bb)=65.7%, BR(cc)=3.6%, </a:t>
            </a:r>
            <a:r>
              <a:rPr kumimoji="1" lang="en-US" altLang="ja-JP" sz="2000" u="sng" dirty="0" smtClean="0"/>
              <a:t>BR(</a:t>
            </a:r>
            <a:r>
              <a:rPr kumimoji="1" lang="en-US" altLang="ja-JP" sz="2000" u="sng" dirty="0" err="1" smtClean="0"/>
              <a:t>gg</a:t>
            </a:r>
            <a:r>
              <a:rPr lang="en-US" altLang="ja-JP" sz="2000" u="sng" dirty="0" smtClean="0"/>
              <a:t>)=5.5%</a:t>
            </a:r>
            <a:r>
              <a:rPr kumimoji="1" lang="en-US" altLang="ja-JP" sz="2000" u="sng" dirty="0" smtClean="0"/>
              <a:t> </a:t>
            </a:r>
            <a:r>
              <a:rPr kumimoji="1" lang="en-US" altLang="ja-JP" sz="2000" dirty="0" smtClean="0"/>
              <a:t>(</a:t>
            </a:r>
            <a:r>
              <a:rPr kumimoji="1" lang="en-US" altLang="ja-JP" sz="2000" dirty="0" err="1" smtClean="0"/>
              <a:t>Pythia</a:t>
            </a:r>
            <a:r>
              <a:rPr kumimoji="1" lang="en-US" altLang="ja-JP" sz="2000" dirty="0" smtClean="0"/>
              <a:t>)</a:t>
            </a:r>
            <a:endParaRPr kumimoji="1" lang="ja-JP" altLang="en-US" sz="2000" dirty="0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ILC physics WG general meeting</a:t>
            </a:r>
            <a:endParaRPr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824838" y="5618137"/>
            <a:ext cx="71168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>
                <a:latin typeface="Symbol" charset="2"/>
                <a:cs typeface="Symbol" charset="2"/>
              </a:rPr>
              <a:t>Ds</a:t>
            </a:r>
            <a:r>
              <a:rPr kumimoji="1" lang="en-US" altLang="ja-JP" sz="2000" dirty="0" err="1" smtClean="0"/>
              <a:t>BR</a:t>
            </a:r>
            <a:r>
              <a:rPr kumimoji="1" lang="en-US" altLang="ja-JP" sz="2000" dirty="0" smtClean="0"/>
              <a:t>/</a:t>
            </a:r>
            <a:r>
              <a:rPr kumimoji="1" lang="en-US" altLang="ja-JP" sz="2000" dirty="0" err="1" smtClean="0">
                <a:latin typeface="Symbol" charset="2"/>
                <a:cs typeface="Symbol" charset="2"/>
              </a:rPr>
              <a:t>s</a:t>
            </a:r>
            <a:r>
              <a:rPr kumimoji="1" lang="en-US" altLang="ja-JP" sz="2000" dirty="0" err="1" smtClean="0"/>
              <a:t>BR</a:t>
            </a:r>
            <a:r>
              <a:rPr kumimoji="1" lang="en-US" altLang="ja-JP" sz="2000" dirty="0" smtClean="0"/>
              <a:t>(</a:t>
            </a:r>
            <a:r>
              <a:rPr kumimoji="1" lang="en-US" altLang="ja-JP" sz="2000" dirty="0" smtClean="0"/>
              <a:t>s) </a:t>
            </a:r>
            <a:r>
              <a:rPr lang="ja-JP" altLang="en-US" sz="2000" dirty="0" smtClean="0"/>
              <a:t>は</a:t>
            </a:r>
            <a:r>
              <a:rPr lang="en-US" altLang="ja-JP" sz="2000" dirty="0" smtClean="0"/>
              <a:t> </a:t>
            </a:r>
            <a:r>
              <a:rPr kumimoji="1" lang="en-US" altLang="ja-JP" sz="2000" dirty="0" smtClean="0"/>
              <a:t>2.5</a:t>
            </a:r>
            <a:r>
              <a:rPr lang="en-US" altLang="ja-JP" sz="2000" dirty="0" smtClean="0"/>
              <a:t>%</a:t>
            </a:r>
            <a:r>
              <a:rPr lang="ja-JP" altLang="en-US" sz="2000" dirty="0" smtClean="0"/>
              <a:t>の</a:t>
            </a:r>
            <a:r>
              <a:rPr lang="en-US" altLang="ja-JP" sz="2000" dirty="0" err="1" smtClean="0">
                <a:latin typeface="Symbol" charset="2"/>
                <a:cs typeface="Symbol" charset="2"/>
              </a:rPr>
              <a:t>s</a:t>
            </a:r>
            <a:r>
              <a:rPr lang="en-US" altLang="ja-JP" sz="2000" baseline="30000" dirty="0" err="1" smtClean="0"/>
              <a:t>ZH</a:t>
            </a:r>
            <a:r>
              <a:rPr lang="ja-JP" altLang="en-US" sz="2000" dirty="0" smtClean="0"/>
              <a:t>測定誤差を含む</a:t>
            </a:r>
            <a:r>
              <a:rPr lang="en-US" altLang="ja-JP" sz="2000" dirty="0" smtClean="0"/>
              <a:t> (</a:t>
            </a:r>
            <a:r>
              <a:rPr lang="ja-JP" altLang="en-US" sz="2000" dirty="0" smtClean="0"/>
              <a:t>反跳質量解析から</a:t>
            </a:r>
            <a:r>
              <a:rPr lang="en-US" altLang="ja-JP" sz="2000" dirty="0" smtClean="0"/>
              <a:t>)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41180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>
                <a:latin typeface="Symbol" charset="2"/>
                <a:cs typeface="Symbol" charset="2"/>
              </a:rPr>
              <a:t>nn</a:t>
            </a:r>
            <a:r>
              <a:rPr kumimoji="1" lang="en-US" altLang="ja-JP" dirty="0" err="1" smtClean="0"/>
              <a:t>H</a:t>
            </a:r>
            <a:r>
              <a:rPr kumimoji="1" lang="en-US" altLang="ja-JP" dirty="0" smtClean="0"/>
              <a:t>, H</a:t>
            </a:r>
            <a:r>
              <a:rPr kumimoji="1" lang="en-US" altLang="ja-JP" dirty="0" smtClean="0">
                <a:sym typeface="Wingdings"/>
              </a:rPr>
              <a:t>WW*</a:t>
            </a:r>
            <a:r>
              <a:rPr kumimoji="1" lang="ja-JP" altLang="en-US" dirty="0" smtClean="0">
                <a:sym typeface="Wingdings"/>
              </a:rPr>
              <a:t>チャンネル解析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Jan. 28. 2012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ILC physics WG general meeting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50C701-91DE-1D45-B53B-C4B044F46E12}" type="slidenum">
              <a:rPr lang="ja-JP" altLang="en-US" smtClean="0"/>
              <a:pPr>
                <a:defRPr/>
              </a:pPr>
              <a:t>9</a:t>
            </a:fld>
            <a:endParaRPr lang="ja-JP" altLang="en-US"/>
          </a:p>
        </p:txBody>
      </p:sp>
      <p:graphicFrame>
        <p:nvGraphicFramePr>
          <p:cNvPr id="73" name="オブジェクト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50274"/>
              </p:ext>
            </p:extLst>
          </p:nvPr>
        </p:nvGraphicFramePr>
        <p:xfrm>
          <a:off x="457200" y="3969624"/>
          <a:ext cx="1778646" cy="515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88" name="数式" r:id="rId3" imgW="876300" imgH="254000" progId="Equation.3">
                  <p:embed/>
                </p:oleObj>
              </mc:Choice>
              <mc:Fallback>
                <p:oleObj name="数式" r:id="rId3" imgW="8763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3969624"/>
                        <a:ext cx="1778646" cy="515064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" name="テキスト ボックス 77"/>
          <p:cNvSpPr txBox="1"/>
          <p:nvPr/>
        </p:nvSpPr>
        <p:spPr>
          <a:xfrm>
            <a:off x="10830341" y="480510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221330" y="2282068"/>
            <a:ext cx="8558753" cy="156966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kumimoji="1" lang="en-US" altLang="ja-JP" sz="2400" dirty="0" smtClean="0"/>
              <a:t>4</a:t>
            </a:r>
            <a:r>
              <a:rPr kumimoji="1" lang="ja-JP" altLang="en-US" sz="2400" dirty="0" smtClean="0"/>
              <a:t>ジェットクラスタリング</a:t>
            </a:r>
            <a:endParaRPr kumimoji="1" lang="en-US" altLang="ja-JP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2400" dirty="0" smtClean="0"/>
              <a:t>2</a:t>
            </a:r>
            <a:r>
              <a:rPr lang="ja-JP" altLang="en-US" sz="2400" dirty="0" smtClean="0"/>
              <a:t>ジェット不変質量が</a:t>
            </a:r>
            <a:r>
              <a:rPr lang="en-US" altLang="ja-JP" sz="2400" dirty="0" smtClean="0"/>
              <a:t>W</a:t>
            </a:r>
            <a:r>
              <a:rPr lang="ja-JP" altLang="en-US" sz="2400" dirty="0" smtClean="0"/>
              <a:t>質量</a:t>
            </a:r>
            <a:r>
              <a:rPr lang="en-US" altLang="ja-JP" sz="2400" dirty="0" smtClean="0"/>
              <a:t>M</a:t>
            </a:r>
            <a:r>
              <a:rPr lang="en-US" altLang="ja-JP" sz="2400" baseline="-25000" dirty="0" smtClean="0"/>
              <a:t>W</a:t>
            </a:r>
            <a:r>
              <a:rPr lang="en-US" altLang="ja-JP" sz="2400" dirty="0" smtClean="0"/>
              <a:t>(On-shell </a:t>
            </a:r>
            <a:r>
              <a:rPr kumimoji="1" lang="en-US" altLang="ja-JP" sz="2400" dirty="0" smtClean="0"/>
              <a:t>W)</a:t>
            </a:r>
            <a:r>
              <a:rPr lang="en-US" altLang="ja-JP" sz="2400" dirty="0"/>
              <a:t/>
            </a:r>
            <a:br>
              <a:rPr lang="en-US" altLang="ja-JP" sz="2400" dirty="0"/>
            </a:br>
            <a:r>
              <a:rPr kumimoji="1" lang="en-US" altLang="ja-JP" sz="2400" dirty="0" smtClean="0"/>
              <a:t>4</a:t>
            </a:r>
            <a:r>
              <a:rPr kumimoji="1" lang="ja-JP" altLang="en-US" sz="2400" dirty="0" smtClean="0"/>
              <a:t>ジェット不変質量がヒッグス質量</a:t>
            </a:r>
            <a:r>
              <a:rPr kumimoji="1" lang="en-US" altLang="ja-JP" sz="2400" dirty="0" smtClean="0"/>
              <a:t>M</a:t>
            </a:r>
            <a:r>
              <a:rPr kumimoji="1" lang="en-US" altLang="ja-JP" sz="2400" baseline="-25000" dirty="0" smtClean="0"/>
              <a:t>H</a:t>
            </a:r>
            <a:r>
              <a:rPr kumimoji="1" lang="ja-JP" altLang="en-US" sz="2400" dirty="0" smtClean="0"/>
              <a:t>になる組み合わせを選ぶ</a:t>
            </a:r>
            <a:r>
              <a:rPr kumimoji="1" lang="en-US" altLang="ja-JP" sz="2400" dirty="0" smtClean="0"/>
              <a:t> </a:t>
            </a:r>
            <a:endParaRPr kumimoji="1" lang="en-US" altLang="ja-JP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2400" dirty="0" smtClean="0">
                <a:latin typeface="Symbol" charset="2"/>
                <a:cs typeface="Symbol" charset="2"/>
              </a:rPr>
              <a:t>c</a:t>
            </a:r>
            <a:r>
              <a:rPr lang="en-US" altLang="ja-JP" sz="2400" baseline="30000" dirty="0" smtClean="0"/>
              <a:t>2</a:t>
            </a:r>
            <a:r>
              <a:rPr lang="ja-JP" altLang="en-US" sz="2400" dirty="0"/>
              <a:t>が最小になる組み合わせを</a:t>
            </a:r>
            <a:r>
              <a:rPr lang="ja-JP" altLang="en-US" sz="2400" dirty="0" smtClean="0"/>
              <a:t>使用</a:t>
            </a:r>
            <a:endParaRPr lang="ja-JP" altLang="en-US" sz="2400" dirty="0"/>
          </a:p>
        </p:txBody>
      </p:sp>
      <p:sp>
        <p:nvSpPr>
          <p:cNvPr id="81" name="正方形/長方形 80"/>
          <p:cNvSpPr/>
          <p:nvPr/>
        </p:nvSpPr>
        <p:spPr>
          <a:xfrm>
            <a:off x="205520" y="984264"/>
            <a:ext cx="8640444" cy="1200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2400" dirty="0">
                <a:sym typeface="Wingdings"/>
              </a:rPr>
              <a:t>HWW* </a:t>
            </a:r>
            <a:r>
              <a:rPr lang="en-US" altLang="ja-JP" sz="2400" dirty="0" smtClean="0">
                <a:sym typeface="Wingdings"/>
              </a:rPr>
              <a:t>4</a:t>
            </a:r>
            <a:r>
              <a:rPr lang="ja-JP" altLang="en-US" sz="2400" dirty="0" smtClean="0">
                <a:sym typeface="Wingdings"/>
              </a:rPr>
              <a:t>ジェット</a:t>
            </a:r>
            <a:r>
              <a:rPr lang="en-US" altLang="ja-JP" sz="2400" dirty="0" smtClean="0">
                <a:sym typeface="Wingdings"/>
              </a:rPr>
              <a:t>  </a:t>
            </a:r>
            <a:r>
              <a:rPr lang="ja-JP" altLang="en-US" sz="2400" dirty="0" smtClean="0">
                <a:sym typeface="Wingdings"/>
              </a:rPr>
              <a:t>重心系エネルギー</a:t>
            </a:r>
            <a:r>
              <a:rPr lang="en-US" altLang="ja-JP" sz="2400" dirty="0" smtClean="0">
                <a:sym typeface="Wingdings"/>
              </a:rPr>
              <a:t>250 </a:t>
            </a:r>
            <a:r>
              <a:rPr lang="en-US" altLang="ja-JP" sz="2400" dirty="0" err="1" smtClean="0">
                <a:sym typeface="Wingdings"/>
              </a:rPr>
              <a:t>GeV</a:t>
            </a:r>
            <a:r>
              <a:rPr lang="en-US" altLang="ja-JP" sz="2400" dirty="0" smtClean="0">
                <a:sym typeface="Wingdings"/>
              </a:rPr>
              <a:t>, </a:t>
            </a:r>
            <a:r>
              <a:rPr lang="en-US" altLang="ja-JP" sz="2400" dirty="0" err="1" smtClean="0">
                <a:sym typeface="Wingdings"/>
              </a:rPr>
              <a:t>Mh</a:t>
            </a:r>
            <a:r>
              <a:rPr lang="en-US" altLang="ja-JP" sz="2400" dirty="0" smtClean="0">
                <a:sym typeface="Wingdings"/>
              </a:rPr>
              <a:t>=120 </a:t>
            </a:r>
            <a:r>
              <a:rPr lang="en-US" altLang="ja-JP" sz="2400" dirty="0" err="1" smtClean="0">
                <a:sym typeface="Wingdings"/>
              </a:rPr>
              <a:t>GeV</a:t>
            </a:r>
            <a:endParaRPr lang="en-US" altLang="ja-JP" sz="2400" dirty="0">
              <a:sym typeface="Wingdings"/>
            </a:endParaRPr>
          </a:p>
          <a:p>
            <a:r>
              <a:rPr lang="ja-JP" altLang="en-US" sz="2400" dirty="0" smtClean="0">
                <a:sym typeface="Wingdings"/>
              </a:rPr>
              <a:t>ルミノシティ</a:t>
            </a:r>
            <a:r>
              <a:rPr lang="en-US" altLang="ja-JP" sz="2400" dirty="0" smtClean="0">
                <a:sym typeface="Wingdings"/>
              </a:rPr>
              <a:t> </a:t>
            </a:r>
            <a:r>
              <a:rPr lang="en-US" altLang="ja-JP" sz="2400" dirty="0" smtClean="0">
                <a:sym typeface="Wingdings"/>
              </a:rPr>
              <a:t>L</a:t>
            </a:r>
            <a:r>
              <a:rPr lang="en-US" altLang="ja-JP" sz="2400" dirty="0">
                <a:sym typeface="Wingdings"/>
              </a:rPr>
              <a:t>=250 fb</a:t>
            </a:r>
            <a:r>
              <a:rPr lang="en-US" altLang="ja-JP" sz="2400" baseline="30000" dirty="0">
                <a:sym typeface="Wingdings"/>
              </a:rPr>
              <a:t>-1</a:t>
            </a:r>
            <a:r>
              <a:rPr lang="en-US" altLang="ja-JP" sz="2400" dirty="0">
                <a:sym typeface="Wingdings"/>
              </a:rPr>
              <a:t>, </a:t>
            </a:r>
            <a:r>
              <a:rPr lang="ja-JP" altLang="en-US" sz="2400" dirty="0" smtClean="0">
                <a:sym typeface="Wingdings"/>
              </a:rPr>
              <a:t>ビーム偏極</a:t>
            </a:r>
            <a:r>
              <a:rPr lang="en-US" altLang="ja-JP" sz="2400" dirty="0">
                <a:sym typeface="Wingdings"/>
              </a:rPr>
              <a:t> </a:t>
            </a:r>
            <a:r>
              <a:rPr lang="en-US" altLang="ja-JP" sz="2400" dirty="0" smtClean="0">
                <a:sym typeface="Wingdings"/>
              </a:rPr>
              <a:t>(</a:t>
            </a:r>
            <a:r>
              <a:rPr lang="en-US" altLang="ja-JP" sz="2400" dirty="0">
                <a:sym typeface="Wingdings"/>
              </a:rPr>
              <a:t>e+, e-)=(-0.3, +0.8</a:t>
            </a:r>
            <a:r>
              <a:rPr lang="en-US" altLang="ja-JP" sz="2400" dirty="0" smtClean="0">
                <a:sym typeface="Wingdings"/>
              </a:rPr>
              <a:t>) </a:t>
            </a:r>
          </a:p>
          <a:p>
            <a:r>
              <a:rPr lang="ja-JP" altLang="en-US" sz="2400" dirty="0" smtClean="0">
                <a:sym typeface="Wingdings"/>
              </a:rPr>
              <a:t>電子右巻き偏極を使用して</a:t>
            </a:r>
            <a:r>
              <a:rPr lang="en-US" altLang="ja-JP" sz="2400" dirty="0" err="1" smtClean="0">
                <a:sym typeface="Wingdings"/>
              </a:rPr>
              <a:t>e</a:t>
            </a:r>
            <a:r>
              <a:rPr lang="en-US" altLang="ja-JP" sz="2400" baseline="30000" dirty="0" err="1" smtClean="0">
                <a:sym typeface="Wingdings"/>
              </a:rPr>
              <a:t>+</a:t>
            </a:r>
            <a:r>
              <a:rPr lang="en-US" altLang="ja-JP" sz="2400" dirty="0" err="1" smtClean="0">
                <a:sym typeface="Wingdings"/>
              </a:rPr>
              <a:t>e</a:t>
            </a:r>
            <a:r>
              <a:rPr lang="en-US" altLang="ja-JP" sz="2400" baseline="30000" dirty="0" smtClean="0">
                <a:sym typeface="Wingdings"/>
              </a:rPr>
              <a:t>-</a:t>
            </a:r>
            <a:r>
              <a:rPr lang="en-US" altLang="ja-JP" sz="2400" dirty="0" smtClean="0">
                <a:sym typeface="Wingdings"/>
              </a:rPr>
              <a:t>W</a:t>
            </a:r>
            <a:r>
              <a:rPr lang="en-US" altLang="ja-JP" sz="2400" baseline="30000" dirty="0" smtClean="0">
                <a:sym typeface="Wingdings"/>
              </a:rPr>
              <a:t>+</a:t>
            </a:r>
            <a:r>
              <a:rPr lang="en-US" altLang="ja-JP" sz="2400" dirty="0" smtClean="0">
                <a:sym typeface="Wingdings"/>
              </a:rPr>
              <a:t>W</a:t>
            </a:r>
            <a:r>
              <a:rPr lang="en-US" altLang="ja-JP" sz="2400" baseline="30000" dirty="0" smtClean="0">
                <a:sym typeface="Wingdings"/>
              </a:rPr>
              <a:t>-</a:t>
            </a:r>
            <a:r>
              <a:rPr lang="ja-JP" altLang="en-US" sz="2400" dirty="0" smtClean="0">
                <a:sym typeface="Wingdings"/>
              </a:rPr>
              <a:t>バックグラウンドを抑制</a:t>
            </a:r>
            <a:endParaRPr lang="ja-JP" altLang="en-US" sz="2400" dirty="0"/>
          </a:p>
        </p:txBody>
      </p:sp>
      <p:graphicFrame>
        <p:nvGraphicFramePr>
          <p:cNvPr id="77" name="オブジェクト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8802023"/>
              </p:ext>
            </p:extLst>
          </p:nvPr>
        </p:nvGraphicFramePr>
        <p:xfrm>
          <a:off x="276560" y="4567585"/>
          <a:ext cx="4883012" cy="110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89" name="数式" r:id="rId5" imgW="2235200" imgH="508000" progId="Equation.3">
                  <p:embed/>
                </p:oleObj>
              </mc:Choice>
              <mc:Fallback>
                <p:oleObj name="数式" r:id="rId5" imgW="2235200" imgH="508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6560" y="4567585"/>
                        <a:ext cx="4883012" cy="1109775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0" name="図形グループ 79"/>
          <p:cNvGrpSpPr/>
          <p:nvPr/>
        </p:nvGrpSpPr>
        <p:grpSpPr>
          <a:xfrm>
            <a:off x="5828323" y="4018118"/>
            <a:ext cx="2951760" cy="2267303"/>
            <a:chOff x="1935360" y="4302585"/>
            <a:chExt cx="2951760" cy="2267303"/>
          </a:xfrm>
        </p:grpSpPr>
        <p:cxnSp>
          <p:nvCxnSpPr>
            <p:cNvPr id="82" name="直線矢印コネクタ 81"/>
            <p:cNvCxnSpPr/>
            <p:nvPr/>
          </p:nvCxnSpPr>
          <p:spPr>
            <a:xfrm flipH="1" flipV="1">
              <a:off x="2257641" y="4813957"/>
              <a:ext cx="988228" cy="613791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矢印コネクタ 82"/>
            <p:cNvCxnSpPr/>
            <p:nvPr/>
          </p:nvCxnSpPr>
          <p:spPr>
            <a:xfrm flipH="1">
              <a:off x="2257641" y="5427746"/>
              <a:ext cx="989158" cy="633941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84" name="オブジェクト 8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47972006"/>
                </p:ext>
              </p:extLst>
            </p:nvPr>
          </p:nvGraphicFramePr>
          <p:xfrm>
            <a:off x="1935360" y="4599363"/>
            <a:ext cx="320872" cy="3208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90" name="数式" r:id="rId7" imgW="139700" imgH="139700" progId="Equation.3">
                    <p:embed/>
                  </p:oleObj>
                </mc:Choice>
                <mc:Fallback>
                  <p:oleObj name="数式" r:id="rId7" imgW="139700" imgH="1397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935360" y="4599363"/>
                          <a:ext cx="320872" cy="32087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5" name="オブジェクト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38877045"/>
                </p:ext>
              </p:extLst>
            </p:nvPr>
          </p:nvGraphicFramePr>
          <p:xfrm>
            <a:off x="1935360" y="5883013"/>
            <a:ext cx="322281" cy="4976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91" name="数式" r:id="rId9" imgW="139700" imgH="215900" progId="Equation.3">
                    <p:embed/>
                  </p:oleObj>
                </mc:Choice>
                <mc:Fallback>
                  <p:oleObj name="数式" r:id="rId9" imgW="139700" imgH="2159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935360" y="5883013"/>
                          <a:ext cx="322281" cy="49767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6" name="オブジェクト 8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75745119"/>
                </p:ext>
              </p:extLst>
            </p:nvPr>
          </p:nvGraphicFramePr>
          <p:xfrm>
            <a:off x="4117073" y="4302585"/>
            <a:ext cx="292100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92" name="数式" r:id="rId11" imgW="127000" imgH="165100" progId="Equation.3">
                    <p:embed/>
                  </p:oleObj>
                </mc:Choice>
                <mc:Fallback>
                  <p:oleObj name="数式" r:id="rId11" imgW="127000" imgH="1651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4117073" y="4302585"/>
                          <a:ext cx="292100" cy="381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87" name="図形グループ 86"/>
            <p:cNvGrpSpPr/>
            <p:nvPr/>
          </p:nvGrpSpPr>
          <p:grpSpPr>
            <a:xfrm rot="1725640">
              <a:off x="3542389" y="4577306"/>
              <a:ext cx="731757" cy="1189622"/>
              <a:chOff x="3814182" y="4560516"/>
              <a:chExt cx="731757" cy="1189622"/>
            </a:xfrm>
          </p:grpSpPr>
          <p:cxnSp>
            <p:nvCxnSpPr>
              <p:cNvPr id="106" name="直線矢印コネクタ 105"/>
              <p:cNvCxnSpPr/>
              <p:nvPr/>
            </p:nvCxnSpPr>
            <p:spPr>
              <a:xfrm rot="537202" flipV="1">
                <a:off x="3831569" y="4696620"/>
                <a:ext cx="506224" cy="1037222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線矢印コネクタ 106"/>
              <p:cNvCxnSpPr/>
              <p:nvPr/>
            </p:nvCxnSpPr>
            <p:spPr>
              <a:xfrm rot="537202" flipV="1">
                <a:off x="3842225" y="4560516"/>
                <a:ext cx="703714" cy="1189622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線矢印コネクタ 107"/>
              <p:cNvCxnSpPr/>
              <p:nvPr/>
            </p:nvCxnSpPr>
            <p:spPr>
              <a:xfrm rot="537202" flipV="1">
                <a:off x="3829442" y="4711916"/>
                <a:ext cx="704644" cy="1037222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線矢印コネクタ 108"/>
              <p:cNvCxnSpPr/>
              <p:nvPr/>
            </p:nvCxnSpPr>
            <p:spPr>
              <a:xfrm rot="537202" flipV="1">
                <a:off x="3814182" y="4918704"/>
                <a:ext cx="703714" cy="829239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aphicFrame>
          <p:nvGraphicFramePr>
            <p:cNvPr id="88" name="オブジェクト 8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50436757"/>
                </p:ext>
              </p:extLst>
            </p:nvPr>
          </p:nvGraphicFramePr>
          <p:xfrm>
            <a:off x="4503298" y="4729859"/>
            <a:ext cx="349250" cy="4683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93" name="数式" r:id="rId13" imgW="152400" imgH="203200" progId="Equation.3">
                    <p:embed/>
                  </p:oleObj>
                </mc:Choice>
                <mc:Fallback>
                  <p:oleObj name="数式" r:id="rId13" imgW="152400" imgH="203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4503298" y="4729859"/>
                          <a:ext cx="349250" cy="4683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89" name="図形グループ 88"/>
            <p:cNvGrpSpPr/>
            <p:nvPr/>
          </p:nvGrpSpPr>
          <p:grpSpPr>
            <a:xfrm rot="19663827">
              <a:off x="3517845" y="5159437"/>
              <a:ext cx="815172" cy="852548"/>
              <a:chOff x="3398269" y="5580146"/>
              <a:chExt cx="815172" cy="852548"/>
            </a:xfrm>
          </p:grpSpPr>
          <p:cxnSp>
            <p:nvCxnSpPr>
              <p:cNvPr id="102" name="直線矢印コネクタ 101"/>
              <p:cNvCxnSpPr/>
              <p:nvPr/>
            </p:nvCxnSpPr>
            <p:spPr>
              <a:xfrm>
                <a:off x="3399199" y="5580146"/>
                <a:ext cx="814242" cy="7324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線矢印コネクタ 102"/>
              <p:cNvCxnSpPr/>
              <p:nvPr/>
            </p:nvCxnSpPr>
            <p:spPr>
              <a:xfrm>
                <a:off x="3399199" y="5580146"/>
                <a:ext cx="506224" cy="85254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線矢印コネクタ 103"/>
              <p:cNvCxnSpPr/>
              <p:nvPr/>
            </p:nvCxnSpPr>
            <p:spPr>
              <a:xfrm>
                <a:off x="3399199" y="5580146"/>
                <a:ext cx="703714" cy="85254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線矢印コネクタ 104"/>
              <p:cNvCxnSpPr/>
              <p:nvPr/>
            </p:nvCxnSpPr>
            <p:spPr>
              <a:xfrm>
                <a:off x="3398269" y="5580146"/>
                <a:ext cx="704644" cy="50932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aphicFrame>
          <p:nvGraphicFramePr>
            <p:cNvPr id="90" name="オブジェクト 8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29373023"/>
                </p:ext>
              </p:extLst>
            </p:nvPr>
          </p:nvGraphicFramePr>
          <p:xfrm>
            <a:off x="4479132" y="5489425"/>
            <a:ext cx="407988" cy="4683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94" name="数式" r:id="rId15" imgW="177800" imgH="203200" progId="Equation.3">
                    <p:embed/>
                  </p:oleObj>
                </mc:Choice>
                <mc:Fallback>
                  <p:oleObj name="数式" r:id="rId15" imgW="177800" imgH="203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4479132" y="5489425"/>
                          <a:ext cx="407988" cy="4683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1" name="オブジェクト 9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38713861"/>
                </p:ext>
              </p:extLst>
            </p:nvPr>
          </p:nvGraphicFramePr>
          <p:xfrm>
            <a:off x="3869989" y="6101576"/>
            <a:ext cx="466725" cy="4683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95" name="数式" r:id="rId17" imgW="203200" imgH="203200" progId="Equation.3">
                    <p:embed/>
                  </p:oleObj>
                </mc:Choice>
                <mc:Fallback>
                  <p:oleObj name="数式" r:id="rId17" imgW="203200" imgH="203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3869989" y="6101576"/>
                          <a:ext cx="466725" cy="4683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92" name="図形グループ 91"/>
            <p:cNvGrpSpPr/>
            <p:nvPr/>
          </p:nvGrpSpPr>
          <p:grpSpPr>
            <a:xfrm rot="419870">
              <a:off x="3206914" y="5474229"/>
              <a:ext cx="815172" cy="852548"/>
              <a:chOff x="3398269" y="5580146"/>
              <a:chExt cx="815172" cy="852548"/>
            </a:xfrm>
          </p:grpSpPr>
          <p:cxnSp>
            <p:nvCxnSpPr>
              <p:cNvPr id="98" name="直線矢印コネクタ 97"/>
              <p:cNvCxnSpPr/>
              <p:nvPr/>
            </p:nvCxnSpPr>
            <p:spPr>
              <a:xfrm>
                <a:off x="3399199" y="5580146"/>
                <a:ext cx="814242" cy="7324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線矢印コネクタ 98"/>
              <p:cNvCxnSpPr/>
              <p:nvPr/>
            </p:nvCxnSpPr>
            <p:spPr>
              <a:xfrm>
                <a:off x="3399199" y="5580146"/>
                <a:ext cx="506224" cy="85254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線矢印コネクタ 99"/>
              <p:cNvCxnSpPr/>
              <p:nvPr/>
            </p:nvCxnSpPr>
            <p:spPr>
              <a:xfrm>
                <a:off x="3399199" y="5580146"/>
                <a:ext cx="703714" cy="85254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線矢印コネクタ 100"/>
              <p:cNvCxnSpPr/>
              <p:nvPr/>
            </p:nvCxnSpPr>
            <p:spPr>
              <a:xfrm>
                <a:off x="3398269" y="5580146"/>
                <a:ext cx="704644" cy="50932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図形グループ 92"/>
            <p:cNvGrpSpPr/>
            <p:nvPr/>
          </p:nvGrpSpPr>
          <p:grpSpPr>
            <a:xfrm rot="21308637">
              <a:off x="3250638" y="4303267"/>
              <a:ext cx="866463" cy="1111919"/>
              <a:chOff x="3783352" y="4614198"/>
              <a:chExt cx="866463" cy="1111919"/>
            </a:xfrm>
          </p:grpSpPr>
          <p:cxnSp>
            <p:nvCxnSpPr>
              <p:cNvPr id="94" name="直線矢印コネクタ 93"/>
              <p:cNvCxnSpPr/>
              <p:nvPr/>
            </p:nvCxnSpPr>
            <p:spPr>
              <a:xfrm rot="291363" flipV="1">
                <a:off x="3792021" y="4790081"/>
                <a:ext cx="513067" cy="92142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線矢印コネクタ 94"/>
              <p:cNvCxnSpPr/>
              <p:nvPr/>
            </p:nvCxnSpPr>
            <p:spPr>
              <a:xfrm rot="291363" flipV="1">
                <a:off x="3799479" y="4614198"/>
                <a:ext cx="850336" cy="1111919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線矢印コネクタ 95"/>
              <p:cNvCxnSpPr>
                <a:endCxn id="86" idx="1"/>
              </p:cNvCxnSpPr>
              <p:nvPr/>
            </p:nvCxnSpPr>
            <p:spPr>
              <a:xfrm rot="291363" flipV="1">
                <a:off x="3790492" y="4804318"/>
                <a:ext cx="851265" cy="921354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線矢印コネクタ 96"/>
              <p:cNvCxnSpPr/>
              <p:nvPr/>
            </p:nvCxnSpPr>
            <p:spPr>
              <a:xfrm rot="291363" flipV="1">
                <a:off x="3783352" y="4994515"/>
                <a:ext cx="850337" cy="730921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テキスト ボックス 1"/>
          <p:cNvSpPr txBox="1"/>
          <p:nvPr/>
        </p:nvSpPr>
        <p:spPr>
          <a:xfrm>
            <a:off x="5742586" y="4805105"/>
            <a:ext cx="37702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Z</a:t>
            </a:r>
            <a:endParaRPr kumimoji="1" lang="ja-JP" altLang="en-US" sz="3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561584" y="3922172"/>
            <a:ext cx="625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0000FF"/>
                </a:solidFill>
              </a:rPr>
              <a:t>W</a:t>
            </a:r>
            <a:r>
              <a:rPr kumimoji="1" lang="en-US" altLang="ja-JP" sz="2800" baseline="-25000" dirty="0" smtClean="0">
                <a:solidFill>
                  <a:srgbClr val="0000FF"/>
                </a:solidFill>
              </a:rPr>
              <a:t>1</a:t>
            </a:r>
            <a:endParaRPr kumimoji="1" lang="ja-JP" altLang="en-US" sz="2800" baseline="-25000" dirty="0">
              <a:solidFill>
                <a:srgbClr val="0000FF"/>
              </a:solidFill>
            </a:endParaRP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8386235" y="5823756"/>
            <a:ext cx="625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</a:rPr>
              <a:t>W</a:t>
            </a:r>
            <a:r>
              <a:rPr kumimoji="1" lang="en-US" altLang="ja-JP" sz="2800" baseline="-25000" dirty="0" smtClean="0">
                <a:solidFill>
                  <a:srgbClr val="FF0000"/>
                </a:solidFill>
              </a:rPr>
              <a:t>2</a:t>
            </a:r>
            <a:endParaRPr kumimoji="1" lang="ja-JP" altLang="en-US" sz="2800" baseline="-25000" dirty="0">
              <a:solidFill>
                <a:srgbClr val="FF0000"/>
              </a:solidFill>
            </a:endParaRPr>
          </a:p>
        </p:txBody>
      </p:sp>
      <p:sp>
        <p:nvSpPr>
          <p:cNvPr id="111" name="円/楕円 110"/>
          <p:cNvSpPr/>
          <p:nvPr/>
        </p:nvSpPr>
        <p:spPr>
          <a:xfrm rot="19482473">
            <a:off x="7932220" y="3794371"/>
            <a:ext cx="658312" cy="1302043"/>
          </a:xfrm>
          <a:prstGeom prst="ellipse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円/楕円 111"/>
          <p:cNvSpPr/>
          <p:nvPr/>
        </p:nvSpPr>
        <p:spPr>
          <a:xfrm rot="2225395">
            <a:off x="7765301" y="5126198"/>
            <a:ext cx="765484" cy="130204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円/楕円 113"/>
          <p:cNvSpPr/>
          <p:nvPr/>
        </p:nvSpPr>
        <p:spPr>
          <a:xfrm>
            <a:off x="5636237" y="4208618"/>
            <a:ext cx="773990" cy="1887600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276560" y="5648464"/>
            <a:ext cx="37675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/>
              <a:t>ヒッグス</a:t>
            </a:r>
            <a:r>
              <a:rPr kumimoji="1" lang="ja-JP" altLang="en-US" sz="2000" dirty="0" smtClean="0"/>
              <a:t>質量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err="1" smtClean="0"/>
              <a:t>Mh</a:t>
            </a:r>
            <a:r>
              <a:rPr kumimoji="1" lang="en-US" altLang="ja-JP" sz="2000" dirty="0" smtClean="0"/>
              <a:t>=</a:t>
            </a:r>
            <a:r>
              <a:rPr kumimoji="1" lang="en-US" altLang="ja-JP" sz="2000" dirty="0" smtClean="0"/>
              <a:t>120 </a:t>
            </a:r>
            <a:r>
              <a:rPr kumimoji="1" lang="en-US" altLang="ja-JP" sz="2000" dirty="0" err="1" smtClean="0"/>
              <a:t>GeV</a:t>
            </a:r>
            <a:r>
              <a:rPr kumimoji="1" lang="ja-JP" altLang="en-US" sz="2000" dirty="0" smtClean="0"/>
              <a:t>の場合</a:t>
            </a:r>
            <a:endParaRPr kumimoji="1" lang="en-US" altLang="ja-JP" sz="2000" dirty="0" smtClean="0"/>
          </a:p>
          <a:p>
            <a:r>
              <a:rPr lang="ja-JP" altLang="en-US" sz="2000" dirty="0" smtClean="0"/>
              <a:t>片方の</a:t>
            </a:r>
            <a:r>
              <a:rPr lang="en-US" altLang="ja-JP" sz="2000" dirty="0" smtClean="0"/>
              <a:t>W</a:t>
            </a:r>
            <a:r>
              <a:rPr lang="ja-JP" altLang="en-US" sz="2000" dirty="0" smtClean="0"/>
              <a:t>は</a:t>
            </a:r>
            <a:r>
              <a:rPr lang="en-US" altLang="ja-JP" sz="2000" dirty="0" smtClean="0"/>
              <a:t>Off-shell</a:t>
            </a:r>
            <a:r>
              <a:rPr lang="ja-JP" altLang="en-US" sz="2000" dirty="0" smtClean="0"/>
              <a:t>になる</a:t>
            </a:r>
            <a:endParaRPr kumimoji="1" lang="ja-JP" altLang="en-US" sz="2000" dirty="0"/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6417811" y="5677360"/>
            <a:ext cx="9995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</a:t>
            </a:r>
            <a:r>
              <a:rPr kumimoji="1" lang="ja-JP" altLang="en-US" dirty="0" smtClean="0"/>
              <a:t>ジェット</a:t>
            </a:r>
            <a:endParaRPr kumimoji="1" lang="en-US" altLang="ja-JP" dirty="0" smtClean="0"/>
          </a:p>
          <a:p>
            <a:r>
              <a:rPr lang="ja-JP" altLang="en-US" dirty="0" smtClean="0"/>
              <a:t>終状態</a:t>
            </a:r>
            <a:endParaRPr kumimoji="1" lang="ja-JP" altLang="en-US" dirty="0"/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8703253" y="4904598"/>
            <a:ext cx="440345" cy="58477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H</a:t>
            </a:r>
            <a:endParaRPr kumimoji="1" lang="ja-JP" altLang="en-US" sz="3200" dirty="0"/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4285253"/>
              </p:ext>
            </p:extLst>
          </p:nvPr>
        </p:nvGraphicFramePr>
        <p:xfrm>
          <a:off x="2449682" y="3941918"/>
          <a:ext cx="24034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96" name="数式" r:id="rId19" imgW="1028700" imgH="228600" progId="Equation.3">
                  <p:embed/>
                </p:oleObj>
              </mc:Choice>
              <mc:Fallback>
                <p:oleObj name="数式" r:id="rId19" imgW="10287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449682" y="3941918"/>
                        <a:ext cx="2403475" cy="533400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28725006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9446</TotalTime>
  <Words>2814</Words>
  <Application>Microsoft Macintosh PowerPoint</Application>
  <PresentationFormat>画面に合わせる (4:3)</PresentationFormat>
  <Paragraphs>847</Paragraphs>
  <Slides>24</Slides>
  <Notes>1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24</vt:i4>
      </vt:variant>
    </vt:vector>
  </HeadingPairs>
  <TitlesOfParts>
    <vt:vector size="27" baseType="lpstr">
      <vt:lpstr>ホワイト</vt:lpstr>
      <vt:lpstr>数式</vt:lpstr>
      <vt:lpstr>Microsoft 数式</vt:lpstr>
      <vt:lpstr>ILC 実験でのヒッグス粒子 精密測定精度評価</vt:lpstr>
      <vt:lpstr>国際リニアコライダー計画(ILC)</vt:lpstr>
      <vt:lpstr>ILCでのヒッグス粒子物理</vt:lpstr>
      <vt:lpstr>ヒッグスの生成，崩壊分岐比</vt:lpstr>
      <vt:lpstr>Hハドロン崩壊 (2ジェット) 解析</vt:lpstr>
      <vt:lpstr>テンプレートフィッティングでの 崩壊分岐比測定精度評価</vt:lpstr>
      <vt:lpstr>3次元テンプレートフィッティング</vt:lpstr>
      <vt:lpstr>崩壊分岐比測定精度 評価結果</vt:lpstr>
      <vt:lpstr>nnH, HWW*チャンネル解析</vt:lpstr>
      <vt:lpstr>HWW*4ジェット イベント選択</vt:lpstr>
      <vt:lpstr>HWW* イベント再構成</vt:lpstr>
      <vt:lpstr>HWW*を加えた崩壊分岐比精度評価</vt:lpstr>
      <vt:lpstr>軽いヒッグス質量領域における 崩壊分岐比測定精度</vt:lpstr>
      <vt:lpstr>まとめと今後</vt:lpstr>
      <vt:lpstr>Backup</vt:lpstr>
      <vt:lpstr>llH レプトン同定</vt:lpstr>
      <vt:lpstr>2レプトン不変質量分布</vt:lpstr>
      <vt:lpstr>ヒッグス粒子不変質量分布</vt:lpstr>
      <vt:lpstr>BR measurement in light mass region</vt:lpstr>
      <vt:lpstr>バックグラウンド除去結果(Mh=120 GeV)</vt:lpstr>
      <vt:lpstr>バックグラウンド除去結果(Mh=130 GeV)</vt:lpstr>
      <vt:lpstr>HWW*を加えた崩壊分岐比精度評価</vt:lpstr>
      <vt:lpstr>ヒッグス粒子生成断面積とs×BR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実験でのヒッグス粒子 精密測定精度評価</dc:title>
  <dc:creator>Ono Hiroaki</dc:creator>
  <cp:lastModifiedBy>Ono Hiroaki</cp:lastModifiedBy>
  <cp:revision>501</cp:revision>
  <dcterms:created xsi:type="dcterms:W3CDTF">2012-03-04T06:19:15Z</dcterms:created>
  <dcterms:modified xsi:type="dcterms:W3CDTF">2012-03-16T04:34:00Z</dcterms:modified>
</cp:coreProperties>
</file>