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71" r:id="rId7"/>
    <p:sldId id="272" r:id="rId8"/>
    <p:sldId id="261" r:id="rId9"/>
    <p:sldId id="265" r:id="rId10"/>
    <p:sldId id="266" r:id="rId11"/>
    <p:sldId id="267" r:id="rId12"/>
    <p:sldId id="268" r:id="rId13"/>
    <p:sldId id="269" r:id="rId14"/>
    <p:sldId id="270"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CA96C9-FFAE-4E06-BCF9-8FA64E395BC7}" type="datetimeFigureOut">
              <a:rPr kumimoji="1" lang="ja-JP" altLang="en-US" smtClean="0"/>
              <a:t>2012/3/16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5C577B-B386-4D37-B122-0A279EE65F9B}" type="slidenum">
              <a:rPr kumimoji="1" lang="ja-JP" altLang="en-US" smtClean="0"/>
              <a:t>‹#›</a:t>
            </a:fld>
            <a:endParaRPr kumimoji="1" lang="ja-JP" altLang="en-US"/>
          </a:p>
        </p:txBody>
      </p:sp>
    </p:spTree>
    <p:extLst>
      <p:ext uri="{BB962C8B-B14F-4D97-AF65-F5344CB8AC3E}">
        <p14:creationId xmlns:p14="http://schemas.microsoft.com/office/powerpoint/2010/main" val="19981853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 name="タイトル 1"/>
          <p:cNvSpPr>
            <a:spLocks noGrp="1"/>
          </p:cNvSpPr>
          <p:nvPr>
            <p:ph type="ctrTitle"/>
          </p:nvPr>
        </p:nvSpPr>
        <p:spPr>
          <a:xfrm>
            <a:off x="685800" y="2130425"/>
            <a:ext cx="7772400" cy="1470025"/>
          </a:xfrm>
        </p:spPr>
        <p:txBody>
          <a:bodyPr/>
          <a:lstStyle>
            <a:lvl1pPr>
              <a:defRPr>
                <a:solidFill>
                  <a:schemeClr val="bg1"/>
                </a:solidFill>
              </a:defRPr>
            </a:lvl1pPr>
          </a:lstStyle>
          <a:p>
            <a:r>
              <a:rPr kumimoji="1" lang="ja-JP" altLang="en-US" smtClean="0"/>
              <a:t>マスター タイトルの書式設定</a:t>
            </a:r>
            <a:endParaRPr kumimoji="1" lang="ja-JP" altLang="en-US" dirty="0"/>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dirty="0"/>
          </a:p>
        </p:txBody>
      </p:sp>
      <p:sp>
        <p:nvSpPr>
          <p:cNvPr id="4" name="日付プレースホルダー 3"/>
          <p:cNvSpPr>
            <a:spLocks noGrp="1"/>
          </p:cNvSpPr>
          <p:nvPr>
            <p:ph type="dt" sz="half" idx="10"/>
          </p:nvPr>
        </p:nvSpPr>
        <p:spPr>
          <a:xfrm>
            <a:off x="457200" y="6460283"/>
            <a:ext cx="874440" cy="281085"/>
          </a:xfrm>
          <a:prstGeom prst="rect">
            <a:avLst/>
          </a:prstGeom>
        </p:spPr>
        <p:txBody>
          <a:bodyPr/>
          <a:lstStyle>
            <a:lvl1pPr>
              <a:defRPr>
                <a:solidFill>
                  <a:schemeClr val="bg1"/>
                </a:solidFill>
              </a:defRPr>
            </a:lvl1pPr>
          </a:lstStyle>
          <a:p>
            <a:fld id="{173C512A-CAAD-4C3C-8FA9-7146B590417F}" type="datetime1">
              <a:rPr kumimoji="1" lang="ja-JP" altLang="en-US" smtClean="0"/>
              <a:t>2012/3/16</a:t>
            </a:fld>
            <a:endParaRPr kumimoji="1" lang="ja-JP" altLang="en-US"/>
          </a:p>
        </p:txBody>
      </p:sp>
      <p:sp>
        <p:nvSpPr>
          <p:cNvPr id="5" name="フッター プレースホルダー 4"/>
          <p:cNvSpPr>
            <a:spLocks noGrp="1"/>
          </p:cNvSpPr>
          <p:nvPr>
            <p:ph type="ftr" sz="quarter" idx="11"/>
          </p:nvPr>
        </p:nvSpPr>
        <p:spPr>
          <a:xfrm>
            <a:off x="1331640" y="6460283"/>
            <a:ext cx="6840760" cy="365125"/>
          </a:xfrm>
        </p:spPr>
        <p:txBody>
          <a:bodyPr/>
          <a:lstStyle>
            <a:lvl1pPr>
              <a:defRPr>
                <a:solidFill>
                  <a:schemeClr val="bg1"/>
                </a:solidFill>
              </a:defRPr>
            </a:lvl1p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6" name="スライド番号プレースホルダー 5"/>
          <p:cNvSpPr>
            <a:spLocks noGrp="1"/>
          </p:cNvSpPr>
          <p:nvPr>
            <p:ph type="sldNum" sz="quarter" idx="12"/>
          </p:nvPr>
        </p:nvSpPr>
        <p:spPr>
          <a:xfrm>
            <a:off x="8244408" y="6460283"/>
            <a:ext cx="442392" cy="365125"/>
          </a:xfrm>
        </p:spPr>
        <p:txBody>
          <a:bodyPr/>
          <a:lstStyle>
            <a:lvl1pPr>
              <a:defRPr>
                <a:solidFill>
                  <a:schemeClr val="bg1"/>
                </a:solidFill>
              </a:defRPr>
            </a:lvl1p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50665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465368"/>
            <a:ext cx="874440" cy="276000"/>
          </a:xfrm>
          <a:prstGeom prst="rect">
            <a:avLst/>
          </a:prstGeom>
        </p:spPr>
        <p:txBody>
          <a:bodyPr/>
          <a:lstStyle/>
          <a:p>
            <a:fld id="{EB585A18-2934-4F51-AEF0-06D287D8516F}" type="datetime1">
              <a:rPr kumimoji="1" lang="ja-JP" altLang="en-US" smtClean="0"/>
              <a:t>2012/3/16</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6" name="スライド番号プレースホルダー 5"/>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908150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465368"/>
            <a:ext cx="874440" cy="276000"/>
          </a:xfrm>
          <a:prstGeom prst="rect">
            <a:avLst/>
          </a:prstGeom>
        </p:spPr>
        <p:txBody>
          <a:bodyPr/>
          <a:lstStyle/>
          <a:p>
            <a:fld id="{6D4A8815-F3A0-4AD4-B6A2-A5F3290FC850}" type="datetime1">
              <a:rPr kumimoji="1" lang="ja-JP" altLang="en-US" smtClean="0"/>
              <a:t>2012/3/16</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6" name="スライド番号プレースホルダー 5"/>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1080710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465368"/>
            <a:ext cx="874440" cy="276000"/>
          </a:xfrm>
          <a:prstGeom prst="rect">
            <a:avLst/>
          </a:prstGeom>
        </p:spPr>
        <p:txBody>
          <a:bodyPr/>
          <a:lstStyle/>
          <a:p>
            <a:fld id="{F60FEF85-0145-4085-8A59-B3BC4A4EBD24}" type="datetime1">
              <a:rPr kumimoji="1" lang="ja-JP" altLang="en-US" smtClean="0"/>
              <a:t>2012/3/16</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6" name="スライド番号プレースホルダー 5"/>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2279073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a:xfrm>
            <a:off x="457200" y="6465368"/>
            <a:ext cx="874440" cy="276000"/>
          </a:xfrm>
          <a:prstGeom prst="rect">
            <a:avLst/>
          </a:prstGeom>
        </p:spPr>
        <p:txBody>
          <a:bodyPr/>
          <a:lstStyle/>
          <a:p>
            <a:fld id="{0DA6EDBE-F9A6-4627-AFE0-F2FEF8BBCE58}" type="datetime1">
              <a:rPr kumimoji="1" lang="ja-JP" altLang="en-US" smtClean="0"/>
              <a:t>2012/3/16</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6" name="スライド番号プレースホルダー 5"/>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3850250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a:xfrm>
            <a:off x="457200" y="6465368"/>
            <a:ext cx="874440" cy="276000"/>
          </a:xfrm>
          <a:prstGeom prst="rect">
            <a:avLst/>
          </a:prstGeom>
        </p:spPr>
        <p:txBody>
          <a:bodyPr/>
          <a:lstStyle/>
          <a:p>
            <a:fld id="{91C39DF7-7191-4766-8CA0-61F8E83F4724}" type="datetime1">
              <a:rPr kumimoji="1" lang="ja-JP" altLang="en-US" smtClean="0"/>
              <a:t>2012/3/16</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7" name="スライド番号プレースホルダー 6"/>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3470070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a:xfrm>
            <a:off x="457200" y="6465368"/>
            <a:ext cx="874440" cy="276000"/>
          </a:xfrm>
          <a:prstGeom prst="rect">
            <a:avLst/>
          </a:prstGeom>
        </p:spPr>
        <p:txBody>
          <a:bodyPr/>
          <a:lstStyle/>
          <a:p>
            <a:fld id="{57E50801-D7B8-4585-8DAA-D1B3F2C7F6C4}" type="datetime1">
              <a:rPr kumimoji="1" lang="ja-JP" altLang="en-US" smtClean="0"/>
              <a:t>2012/3/16</a:t>
            </a:fld>
            <a:endParaRPr kumimoji="1" lang="ja-JP" altLang="en-US"/>
          </a:p>
        </p:txBody>
      </p:sp>
      <p:sp>
        <p:nvSpPr>
          <p:cNvPr id="8" name="フッター プレースホルダー 7"/>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9" name="スライド番号プレースホルダー 8"/>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1686565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a:xfrm>
            <a:off x="457200" y="6465368"/>
            <a:ext cx="874440" cy="276000"/>
          </a:xfrm>
          <a:prstGeom prst="rect">
            <a:avLst/>
          </a:prstGeom>
        </p:spPr>
        <p:txBody>
          <a:bodyPr/>
          <a:lstStyle/>
          <a:p>
            <a:fld id="{02FCB3E1-A96F-409A-80F2-BEB556283E75}" type="datetime1">
              <a:rPr kumimoji="1" lang="ja-JP" altLang="en-US" smtClean="0"/>
              <a:t>2012/3/16</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1110531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465368"/>
            <a:ext cx="874440" cy="276000"/>
          </a:xfrm>
          <a:prstGeom prst="rect">
            <a:avLst/>
          </a:prstGeom>
        </p:spPr>
        <p:txBody>
          <a:bodyPr/>
          <a:lstStyle/>
          <a:p>
            <a:fld id="{1BFEA809-8798-4B26-A1B2-E79A8C9B6C81}" type="datetime1">
              <a:rPr kumimoji="1" lang="ja-JP" altLang="en-US" smtClean="0"/>
              <a:t>2012/3/16</a:t>
            </a:fld>
            <a:endParaRPr kumimoji="1" lang="ja-JP" altLang="en-US"/>
          </a:p>
        </p:txBody>
      </p:sp>
      <p:sp>
        <p:nvSpPr>
          <p:cNvPr id="3" name="フッター プレースホルダー 2"/>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4" name="スライド番号プレースホルダー 3"/>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1168720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465368"/>
            <a:ext cx="874440" cy="276000"/>
          </a:xfrm>
          <a:prstGeom prst="rect">
            <a:avLst/>
          </a:prstGeom>
        </p:spPr>
        <p:txBody>
          <a:bodyPr/>
          <a:lstStyle/>
          <a:p>
            <a:fld id="{04006923-1155-4F84-B0CB-BD65CFC8CFD1}" type="datetime1">
              <a:rPr kumimoji="1" lang="ja-JP" altLang="en-US" smtClean="0"/>
              <a:t>2012/3/16</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7" name="スライド番号プレースホルダー 6"/>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2651204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465368"/>
            <a:ext cx="874440" cy="276000"/>
          </a:xfrm>
          <a:prstGeom prst="rect">
            <a:avLst/>
          </a:prstGeom>
        </p:spPr>
        <p:txBody>
          <a:bodyPr/>
          <a:lstStyle/>
          <a:p>
            <a:fld id="{91FD82EE-4B71-4C73-BF97-C50839FAFE0D}" type="datetime1">
              <a:rPr kumimoji="1" lang="ja-JP" altLang="en-US" smtClean="0"/>
              <a:t>2012/3/16</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7" name="スライド番号プレースホルダー 6"/>
          <p:cNvSpPr>
            <a:spLocks noGrp="1"/>
          </p:cNvSpPr>
          <p:nvPr>
            <p:ph type="sldNum" sz="quarter" idx="12"/>
          </p:nvPr>
        </p:nvSpPr>
        <p:spPr/>
        <p:txBody>
          <a:bodyPr/>
          <a:lstStyle/>
          <a:p>
            <a:fld id="{016160CD-B600-4732-AF5D-5AAD79CE6460}" type="slidenum">
              <a:rPr kumimoji="1" lang="ja-JP" altLang="en-US" smtClean="0"/>
              <a:t>‹#›</a:t>
            </a:fld>
            <a:endParaRPr kumimoji="1" lang="ja-JP" altLang="en-US"/>
          </a:p>
        </p:txBody>
      </p:sp>
    </p:spTree>
    <p:extLst>
      <p:ext uri="{BB962C8B-B14F-4D97-AF65-F5344CB8AC3E}">
        <p14:creationId xmlns:p14="http://schemas.microsoft.com/office/powerpoint/2010/main" val="2953462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正方形/長方形 6"/>
          <p:cNvSpPr/>
          <p:nvPr/>
        </p:nvSpPr>
        <p:spPr>
          <a:xfrm>
            <a:off x="0" y="0"/>
            <a:ext cx="9144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 name="タイトル プレースホルダー 1"/>
          <p:cNvSpPr>
            <a:spLocks noGrp="1"/>
          </p:cNvSpPr>
          <p:nvPr>
            <p:ph type="title"/>
          </p:nvPr>
        </p:nvSpPr>
        <p:spPr>
          <a:xfrm>
            <a:off x="457200" y="53752"/>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196752"/>
            <a:ext cx="8229600" cy="5184576"/>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フッター プレースホルダー 4"/>
          <p:cNvSpPr>
            <a:spLocks noGrp="1"/>
          </p:cNvSpPr>
          <p:nvPr>
            <p:ph type="ftr" sz="quarter" idx="3"/>
          </p:nvPr>
        </p:nvSpPr>
        <p:spPr>
          <a:xfrm>
            <a:off x="1331640" y="6460283"/>
            <a:ext cx="6840760" cy="365125"/>
          </a:xfrm>
          <a:prstGeom prst="rect">
            <a:avLst/>
          </a:prstGeom>
        </p:spPr>
        <p:txBody>
          <a:bodyPr vert="horz" lIns="91440" tIns="45720" rIns="91440" bIns="45720" rtlCol="0" anchor="ctr"/>
          <a:lstStyle>
            <a:lvl1pPr algn="ctr">
              <a:defRPr sz="1200">
                <a:solidFill>
                  <a:schemeClr val="bg1"/>
                </a:solidFill>
              </a:defRPr>
            </a:lvl1p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6" name="スライド番号プレースホルダー 5"/>
          <p:cNvSpPr>
            <a:spLocks noGrp="1"/>
          </p:cNvSpPr>
          <p:nvPr>
            <p:ph type="sldNum" sz="quarter" idx="4"/>
          </p:nvPr>
        </p:nvSpPr>
        <p:spPr>
          <a:xfrm>
            <a:off x="8244408" y="6460283"/>
            <a:ext cx="442392" cy="365125"/>
          </a:xfrm>
          <a:prstGeom prst="rect">
            <a:avLst/>
          </a:prstGeom>
        </p:spPr>
        <p:txBody>
          <a:bodyPr vert="horz" lIns="91440" tIns="45720" rIns="91440" bIns="45720" rtlCol="0" anchor="ctr"/>
          <a:lstStyle>
            <a:lvl1pPr algn="r">
              <a:defRPr sz="1200">
                <a:solidFill>
                  <a:schemeClr val="bg1"/>
                </a:solidFill>
              </a:defRPr>
            </a:lvl1pPr>
          </a:lstStyle>
          <a:p>
            <a:fld id="{016160CD-B600-4732-AF5D-5AAD79CE6460}" type="slidenum">
              <a:rPr kumimoji="1" lang="ja-JP" altLang="en-US" smtClean="0"/>
              <a:t>‹#›</a:t>
            </a:fld>
            <a:endParaRPr kumimoji="1" lang="ja-JP" altLang="en-US"/>
          </a:p>
        </p:txBody>
      </p:sp>
      <p:sp>
        <p:nvSpPr>
          <p:cNvPr id="8" name="日付プレースホルダー 3"/>
          <p:cNvSpPr>
            <a:spLocks noGrp="1"/>
          </p:cNvSpPr>
          <p:nvPr>
            <p:ph type="dt" sz="half" idx="2"/>
          </p:nvPr>
        </p:nvSpPr>
        <p:spPr>
          <a:xfrm>
            <a:off x="457200" y="6460283"/>
            <a:ext cx="874440" cy="281085"/>
          </a:xfrm>
          <a:prstGeom prst="rect">
            <a:avLst/>
          </a:prstGeom>
        </p:spPr>
        <p:txBody>
          <a:bodyPr/>
          <a:lstStyle>
            <a:lvl1pPr>
              <a:defRPr sz="1200">
                <a:solidFill>
                  <a:schemeClr val="bg1"/>
                </a:solidFill>
              </a:defRPr>
            </a:lvl1pPr>
          </a:lstStyle>
          <a:p>
            <a:fld id="{D90DFB89-039B-4E1D-9FB3-C55DF38AFCB5}" type="datetime1">
              <a:rPr kumimoji="1" lang="ja-JP" altLang="en-US" smtClean="0"/>
              <a:t>2012/3/16</a:t>
            </a:fld>
            <a:endParaRPr kumimoji="1" lang="ja-JP" altLang="en-US"/>
          </a:p>
        </p:txBody>
      </p:sp>
    </p:spTree>
    <p:extLst>
      <p:ext uri="{BB962C8B-B14F-4D97-AF65-F5344CB8AC3E}">
        <p14:creationId xmlns:p14="http://schemas.microsoft.com/office/powerpoint/2010/main" val="2811428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kumimoji="1"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4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0.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80.png"/><Relationship Id="rId7"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191.png"/><Relationship Id="rId5" Type="http://schemas.openxmlformats.org/officeDocument/2006/relationships/image" Target="../media/image20.png"/><Relationship Id="rId4" Type="http://schemas.openxmlformats.org/officeDocument/2006/relationships/image" Target="../media/image190.png"/></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3.png"/><Relationship Id="rId7" Type="http://schemas.openxmlformats.org/officeDocument/2006/relationships/image" Target="../media/image28.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556792"/>
            <a:ext cx="9144000" cy="1470025"/>
          </a:xfrm>
        </p:spPr>
        <p:txBody>
          <a:bodyPr>
            <a:normAutofit/>
          </a:bodyPr>
          <a:lstStyle/>
          <a:p>
            <a:r>
              <a:rPr kumimoji="1" lang="ja-JP" altLang="en-US" dirty="0" err="1" smtClean="0">
                <a:solidFill>
                  <a:srgbClr val="FFFF00"/>
                </a:solidFill>
              </a:rPr>
              <a:t>光子光子</a:t>
            </a:r>
            <a:r>
              <a:rPr kumimoji="1" lang="ja-JP" altLang="en-US" dirty="0" smtClean="0">
                <a:solidFill>
                  <a:srgbClr val="FFFF00"/>
                </a:solidFill>
              </a:rPr>
              <a:t>衝突型線形加速器における</a:t>
            </a:r>
            <a:r>
              <a:rPr kumimoji="1" lang="en-US" altLang="ja-JP" dirty="0" smtClean="0">
                <a:solidFill>
                  <a:srgbClr val="FFFF00"/>
                </a:solidFill>
              </a:rPr>
              <a:t/>
            </a:r>
            <a:br>
              <a:rPr kumimoji="1" lang="en-US" altLang="ja-JP" dirty="0" smtClean="0">
                <a:solidFill>
                  <a:srgbClr val="FFFF00"/>
                </a:solidFill>
              </a:rPr>
            </a:br>
            <a:r>
              <a:rPr kumimoji="1" lang="ja-JP" altLang="en-US" dirty="0" smtClean="0">
                <a:solidFill>
                  <a:srgbClr val="FFFF00"/>
                </a:solidFill>
              </a:rPr>
              <a:t>ヒッグス対生成反応の測定可能性</a:t>
            </a:r>
            <a:endParaRPr kumimoji="1" lang="ja-JP" altLang="en-US" dirty="0">
              <a:solidFill>
                <a:srgbClr val="FFFF00"/>
              </a:solidFill>
            </a:endParaRPr>
          </a:p>
        </p:txBody>
      </p:sp>
      <p:sp>
        <p:nvSpPr>
          <p:cNvPr id="3" name="サブタイトル 2"/>
          <p:cNvSpPr>
            <a:spLocks noGrp="1"/>
          </p:cNvSpPr>
          <p:nvPr>
            <p:ph type="subTitle" idx="1"/>
          </p:nvPr>
        </p:nvSpPr>
        <p:spPr>
          <a:xfrm>
            <a:off x="1051560" y="3356992"/>
            <a:ext cx="7040880" cy="1752600"/>
          </a:xfrm>
        </p:spPr>
        <p:txBody>
          <a:bodyPr/>
          <a:lstStyle/>
          <a:p>
            <a:r>
              <a:rPr kumimoji="1" lang="ja-JP" altLang="en-US" dirty="0" smtClean="0"/>
              <a:t>川田真一</a:t>
            </a:r>
            <a:endParaRPr kumimoji="1" lang="en-US" altLang="ja-JP" dirty="0" smtClean="0"/>
          </a:p>
          <a:p>
            <a:r>
              <a:rPr lang="ja-JP" altLang="en-US" dirty="0"/>
              <a:t>広島</a:t>
            </a:r>
            <a:r>
              <a:rPr lang="ja-JP" altLang="en-US" dirty="0" smtClean="0"/>
              <a:t>大学大学院 先端物質科学研究科</a:t>
            </a:r>
            <a:endParaRPr kumimoji="1" lang="ja-JP" altLang="en-US" dirty="0"/>
          </a:p>
        </p:txBody>
      </p:sp>
      <p:sp>
        <p:nvSpPr>
          <p:cNvPr id="4" name="テキスト ボックス 3"/>
          <p:cNvSpPr txBox="1"/>
          <p:nvPr/>
        </p:nvSpPr>
        <p:spPr>
          <a:xfrm>
            <a:off x="2787281" y="836712"/>
            <a:ext cx="3569439" cy="461665"/>
          </a:xfrm>
          <a:prstGeom prst="rect">
            <a:avLst/>
          </a:prstGeom>
          <a:noFill/>
        </p:spPr>
        <p:txBody>
          <a:bodyPr wrap="none" rtlCol="0">
            <a:spAutoFit/>
          </a:bodyPr>
          <a:lstStyle/>
          <a:p>
            <a:r>
              <a:rPr kumimoji="1" lang="en-US" altLang="ja-JP" sz="2400" dirty="0" smtClean="0">
                <a:solidFill>
                  <a:schemeClr val="bg1"/>
                </a:solidFill>
              </a:rPr>
              <a:t>25aBA-4 (preliminary slide)</a:t>
            </a:r>
            <a:endParaRPr kumimoji="1" lang="ja-JP" altLang="en-US" sz="2400" dirty="0">
              <a:solidFill>
                <a:schemeClr val="bg1"/>
              </a:solidFill>
            </a:endParaRPr>
          </a:p>
        </p:txBody>
      </p:sp>
      <p:sp>
        <p:nvSpPr>
          <p:cNvPr id="5" name="テキスト ボックス 4"/>
          <p:cNvSpPr txBox="1"/>
          <p:nvPr/>
        </p:nvSpPr>
        <p:spPr>
          <a:xfrm>
            <a:off x="587191" y="5229200"/>
            <a:ext cx="7969618" cy="1015663"/>
          </a:xfrm>
          <a:prstGeom prst="rect">
            <a:avLst/>
          </a:prstGeom>
          <a:noFill/>
        </p:spPr>
        <p:txBody>
          <a:bodyPr wrap="none" rtlCol="0">
            <a:spAutoFit/>
          </a:bodyPr>
          <a:lstStyle/>
          <a:p>
            <a:pPr algn="ctr"/>
            <a:r>
              <a:rPr lang="ja-JP" altLang="en-US" sz="2000" dirty="0">
                <a:solidFill>
                  <a:schemeClr val="bg1"/>
                </a:solidFill>
              </a:rPr>
              <a:t>川田</a:t>
            </a:r>
            <a:r>
              <a:rPr lang="ja-JP" altLang="en-US" sz="2000" dirty="0" smtClean="0">
                <a:solidFill>
                  <a:schemeClr val="bg1"/>
                </a:solidFill>
              </a:rPr>
              <a:t>真一、池松克昌</a:t>
            </a:r>
            <a:r>
              <a:rPr lang="en-US" altLang="ja-JP" sz="2000" baseline="30000" dirty="0" smtClean="0">
                <a:solidFill>
                  <a:schemeClr val="bg1"/>
                </a:solidFill>
              </a:rPr>
              <a:t>A</a:t>
            </a:r>
            <a:r>
              <a:rPr lang="ja-JP" altLang="en-US" sz="2000" dirty="0" err="1" smtClean="0">
                <a:solidFill>
                  <a:schemeClr val="bg1"/>
                </a:solidFill>
              </a:rPr>
              <a:t>、</a:t>
            </a:r>
            <a:r>
              <a:rPr lang="ja-JP" altLang="en-US" sz="2000" dirty="0" smtClean="0">
                <a:solidFill>
                  <a:schemeClr val="bg1"/>
                </a:solidFill>
              </a:rPr>
              <a:t>栗原良将</a:t>
            </a:r>
            <a:r>
              <a:rPr lang="en-US" altLang="ja-JP" sz="2000" baseline="30000" dirty="0" smtClean="0">
                <a:solidFill>
                  <a:schemeClr val="bg1"/>
                </a:solidFill>
              </a:rPr>
              <a:t>B</a:t>
            </a:r>
            <a:r>
              <a:rPr lang="ja-JP" altLang="en-US" sz="2000" dirty="0" err="1" smtClean="0">
                <a:solidFill>
                  <a:schemeClr val="bg1"/>
                </a:solidFill>
              </a:rPr>
              <a:t>、</a:t>
            </a:r>
            <a:r>
              <a:rPr lang="ja-JP" altLang="en-US" sz="2000" dirty="0" smtClean="0">
                <a:solidFill>
                  <a:schemeClr val="bg1"/>
                </a:solidFill>
              </a:rPr>
              <a:t>高橋徹、津村浩二</a:t>
            </a:r>
            <a:r>
              <a:rPr lang="en-US" altLang="ja-JP" sz="2000" baseline="30000" dirty="0" smtClean="0">
                <a:solidFill>
                  <a:schemeClr val="bg1"/>
                </a:solidFill>
              </a:rPr>
              <a:t>C</a:t>
            </a:r>
            <a:r>
              <a:rPr lang="ja-JP" altLang="en-US" sz="2000" dirty="0" err="1" smtClean="0">
                <a:solidFill>
                  <a:schemeClr val="bg1"/>
                </a:solidFill>
              </a:rPr>
              <a:t>、</a:t>
            </a:r>
            <a:r>
              <a:rPr lang="ja-JP" altLang="en-US" sz="2000" dirty="0" smtClean="0">
                <a:solidFill>
                  <a:schemeClr val="bg1"/>
                </a:solidFill>
              </a:rPr>
              <a:t>藤井恵介</a:t>
            </a:r>
            <a:r>
              <a:rPr lang="en-US" altLang="ja-JP" sz="2000" baseline="30000" dirty="0" smtClean="0">
                <a:solidFill>
                  <a:schemeClr val="bg1"/>
                </a:solidFill>
              </a:rPr>
              <a:t>B</a:t>
            </a:r>
            <a:r>
              <a:rPr lang="ja-JP" altLang="en-US" sz="2000" dirty="0" err="1" smtClean="0">
                <a:solidFill>
                  <a:schemeClr val="bg1"/>
                </a:solidFill>
              </a:rPr>
              <a:t>、</a:t>
            </a:r>
            <a:endParaRPr lang="en-US" altLang="ja-JP" sz="2000" dirty="0" smtClean="0">
              <a:solidFill>
                <a:schemeClr val="bg1"/>
              </a:solidFill>
            </a:endParaRPr>
          </a:p>
          <a:p>
            <a:pPr algn="ctr"/>
            <a:r>
              <a:rPr lang="ja-JP" altLang="en-US" sz="2000" dirty="0" smtClean="0">
                <a:solidFill>
                  <a:schemeClr val="bg1"/>
                </a:solidFill>
              </a:rPr>
              <a:t>他 </a:t>
            </a:r>
            <a:r>
              <a:rPr lang="en-US" altLang="ja-JP" sz="2000" dirty="0" smtClean="0">
                <a:solidFill>
                  <a:schemeClr val="bg1"/>
                </a:solidFill>
              </a:rPr>
              <a:t>ILC</a:t>
            </a:r>
            <a:r>
              <a:rPr lang="ja-JP" altLang="en-US" sz="2000" dirty="0" smtClean="0">
                <a:solidFill>
                  <a:schemeClr val="bg1"/>
                </a:solidFill>
              </a:rPr>
              <a:t>物理ワーキンググループ</a:t>
            </a:r>
            <a:endParaRPr lang="en-US" altLang="ja-JP" sz="2000" dirty="0" smtClean="0">
              <a:solidFill>
                <a:schemeClr val="bg1"/>
              </a:solidFill>
            </a:endParaRPr>
          </a:p>
          <a:p>
            <a:pPr algn="ctr"/>
            <a:r>
              <a:rPr lang="ja-JP" altLang="en-US" sz="2000" dirty="0">
                <a:solidFill>
                  <a:schemeClr val="bg1"/>
                </a:solidFill>
              </a:rPr>
              <a:t>広島大院先端</a:t>
            </a:r>
            <a:r>
              <a:rPr lang="ja-JP" altLang="en-US" sz="2000" dirty="0" smtClean="0">
                <a:solidFill>
                  <a:schemeClr val="bg1"/>
                </a:solidFill>
              </a:rPr>
              <a:t>研、</a:t>
            </a:r>
            <a:r>
              <a:rPr lang="en-US" altLang="ja-JP" sz="2000" dirty="0" smtClean="0">
                <a:solidFill>
                  <a:schemeClr val="bg1"/>
                </a:solidFill>
              </a:rPr>
              <a:t>Univ. </a:t>
            </a:r>
            <a:r>
              <a:rPr lang="en-US" altLang="ja-JP" sz="2000" dirty="0" err="1" smtClean="0">
                <a:solidFill>
                  <a:schemeClr val="bg1"/>
                </a:solidFill>
              </a:rPr>
              <a:t>Siegen</a:t>
            </a:r>
            <a:r>
              <a:rPr lang="en-US" altLang="ja-JP" sz="2000" baseline="30000" dirty="0" err="1" smtClean="0">
                <a:solidFill>
                  <a:schemeClr val="bg1"/>
                </a:solidFill>
              </a:rPr>
              <a:t>A</a:t>
            </a:r>
            <a:r>
              <a:rPr lang="ja-JP" altLang="en-US" sz="2000" dirty="0" err="1" smtClean="0">
                <a:solidFill>
                  <a:schemeClr val="bg1"/>
                </a:solidFill>
              </a:rPr>
              <a:t>、</a:t>
            </a:r>
            <a:r>
              <a:rPr lang="en-US" altLang="ja-JP" sz="2000" dirty="0" smtClean="0">
                <a:solidFill>
                  <a:schemeClr val="bg1"/>
                </a:solidFill>
              </a:rPr>
              <a:t>KEK</a:t>
            </a:r>
            <a:r>
              <a:rPr lang="ja-JP" altLang="en-US" sz="2000" dirty="0" smtClean="0">
                <a:solidFill>
                  <a:schemeClr val="bg1"/>
                </a:solidFill>
              </a:rPr>
              <a:t>素核研</a:t>
            </a:r>
            <a:r>
              <a:rPr lang="en-US" altLang="ja-JP" sz="2000" baseline="30000" dirty="0" smtClean="0">
                <a:solidFill>
                  <a:schemeClr val="bg1"/>
                </a:solidFill>
              </a:rPr>
              <a:t>B</a:t>
            </a:r>
            <a:r>
              <a:rPr lang="ja-JP" altLang="en-US" sz="2000" dirty="0" err="1" smtClean="0">
                <a:solidFill>
                  <a:schemeClr val="bg1"/>
                </a:solidFill>
              </a:rPr>
              <a:t>、</a:t>
            </a:r>
            <a:r>
              <a:rPr lang="en-US" altLang="ja-JP" sz="2000" dirty="0" smtClean="0">
                <a:solidFill>
                  <a:schemeClr val="bg1"/>
                </a:solidFill>
              </a:rPr>
              <a:t>National Taiwan </a:t>
            </a:r>
            <a:r>
              <a:rPr lang="en-US" altLang="ja-JP" sz="2000" dirty="0" err="1" smtClean="0">
                <a:solidFill>
                  <a:schemeClr val="bg1"/>
                </a:solidFill>
              </a:rPr>
              <a:t>University</a:t>
            </a:r>
            <a:r>
              <a:rPr lang="en-US" altLang="ja-JP" sz="2000" baseline="30000" dirty="0" err="1" smtClean="0">
                <a:solidFill>
                  <a:schemeClr val="bg1"/>
                </a:solidFill>
              </a:rPr>
              <a:t>C</a:t>
            </a:r>
            <a:endParaRPr kumimoji="1" lang="ja-JP" altLang="en-US" sz="2000" baseline="30000" dirty="0">
              <a:solidFill>
                <a:schemeClr val="bg1"/>
              </a:solidFill>
            </a:endParaRPr>
          </a:p>
        </p:txBody>
      </p:sp>
      <p:sp>
        <p:nvSpPr>
          <p:cNvPr id="6" name="フッター プレースホルダー 5"/>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7" name="スライド番号プレースホルダー 6"/>
          <p:cNvSpPr>
            <a:spLocks noGrp="1"/>
          </p:cNvSpPr>
          <p:nvPr>
            <p:ph type="sldNum" sz="quarter" idx="12"/>
          </p:nvPr>
        </p:nvSpPr>
        <p:spPr/>
        <p:txBody>
          <a:bodyPr/>
          <a:lstStyle/>
          <a:p>
            <a:fld id="{016160CD-B600-4732-AF5D-5AAD79CE6460}" type="slidenum">
              <a:rPr kumimoji="1" lang="ja-JP" altLang="en-US" smtClean="0"/>
              <a:t>1</a:t>
            </a:fld>
            <a:endParaRPr kumimoji="1" lang="ja-JP" altLang="en-US"/>
          </a:p>
        </p:txBody>
      </p:sp>
    </p:spTree>
    <p:extLst>
      <p:ext uri="{BB962C8B-B14F-4D97-AF65-F5344CB8AC3E}">
        <p14:creationId xmlns:p14="http://schemas.microsoft.com/office/powerpoint/2010/main" val="3880880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ニューラルネットワークを用いた選別</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教育用サンプルと独立に作成したテスト用サンプルをそれぞれ使用し、教育の系統誤差を低減させた。</a:t>
            </a:r>
            <a:endParaRPr kumimoji="1" lang="en-US" altLang="ja-JP" dirty="0" smtClean="0"/>
          </a:p>
          <a:p>
            <a:r>
              <a:rPr kumimoji="1" lang="ja-JP" altLang="en-US" dirty="0" smtClean="0"/>
              <a:t>統計的有意性（</a:t>
            </a:r>
            <a:r>
              <a:rPr kumimoji="1" lang="en-US" altLang="ja-JP" dirty="0" smtClean="0"/>
              <a:t>significance</a:t>
            </a:r>
            <a:r>
              <a:rPr kumimoji="1" lang="ja-JP" altLang="en-US" dirty="0" smtClean="0"/>
              <a:t>）が最大となるように選別した。</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10</a:t>
            </a:fld>
            <a:endParaRPr kumimoji="1" lang="ja-JP" altLang="en-US"/>
          </a:p>
        </p:txBody>
      </p:sp>
      <mc:AlternateContent xmlns:mc="http://schemas.openxmlformats.org/markup-compatibility/2006" xmlns:a14="http://schemas.microsoft.com/office/drawing/2010/main">
        <mc:Choice Requires="a14">
          <p:sp>
            <p:nvSpPr>
              <p:cNvPr id="6" name="テキスト ボックス 5"/>
              <p:cNvSpPr txBox="1"/>
              <p:nvPr/>
            </p:nvSpPr>
            <p:spPr>
              <a:xfrm>
                <a:off x="2349308" y="4347427"/>
                <a:ext cx="4445384" cy="1385829"/>
              </a:xfrm>
              <a:prstGeom prst="rect">
                <a:avLst/>
              </a:prstGeom>
              <a:noFill/>
              <a:ln>
                <a:solidFill>
                  <a:srgbClr val="FFFF00"/>
                </a:solidFill>
              </a:ln>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sz="3600" b="0" i="0" smtClean="0">
                          <a:solidFill>
                            <a:schemeClr val="bg1"/>
                          </a:solidFill>
                          <a:latin typeface="Cambria Math"/>
                        </a:rPr>
                        <m:t>sig</m:t>
                      </m:r>
                      <m:r>
                        <a:rPr kumimoji="1" lang="en-US" altLang="ja-JP" sz="3600" b="0" i="1" smtClean="0">
                          <a:solidFill>
                            <a:schemeClr val="bg1"/>
                          </a:solidFill>
                          <a:latin typeface="Cambria Math"/>
                        </a:rPr>
                        <m:t>.≡</m:t>
                      </m:r>
                      <m:f>
                        <m:fPr>
                          <m:ctrlPr>
                            <a:rPr kumimoji="1" lang="en-US" altLang="ja-JP" sz="3600" b="0" i="1" smtClean="0">
                              <a:solidFill>
                                <a:schemeClr val="bg1"/>
                              </a:solidFill>
                              <a:latin typeface="Cambria Math"/>
                            </a:rPr>
                          </m:ctrlPr>
                        </m:fPr>
                        <m:num>
                          <m:sSub>
                            <m:sSubPr>
                              <m:ctrlPr>
                                <a:rPr kumimoji="1" lang="en-US" altLang="ja-JP" sz="3600" b="0" i="1" smtClean="0">
                                  <a:solidFill>
                                    <a:schemeClr val="bg1"/>
                                  </a:solidFill>
                                  <a:latin typeface="Cambria Math"/>
                                </a:rPr>
                              </m:ctrlPr>
                            </m:sSubPr>
                            <m:e>
                              <m:r>
                                <a:rPr kumimoji="1" lang="en-US" altLang="ja-JP" sz="3600" b="0" i="1" smtClean="0">
                                  <a:solidFill>
                                    <a:schemeClr val="bg1"/>
                                  </a:solidFill>
                                  <a:latin typeface="Cambria Math"/>
                                </a:rPr>
                                <m:t>𝑁</m:t>
                              </m:r>
                            </m:e>
                            <m:sub>
                              <m:r>
                                <m:rPr>
                                  <m:sty m:val="p"/>
                                </m:rPr>
                                <a:rPr kumimoji="1" lang="en-US" altLang="ja-JP" sz="3600" b="0" i="0" smtClean="0">
                                  <a:solidFill>
                                    <a:schemeClr val="bg1"/>
                                  </a:solidFill>
                                  <a:latin typeface="Cambria Math"/>
                                </a:rPr>
                                <m:t>signal</m:t>
                              </m:r>
                            </m:sub>
                          </m:sSub>
                        </m:num>
                        <m:den>
                          <m:rad>
                            <m:radPr>
                              <m:degHide m:val="on"/>
                              <m:ctrlPr>
                                <a:rPr kumimoji="1" lang="en-US" altLang="ja-JP" sz="3600" b="0" i="1" smtClean="0">
                                  <a:solidFill>
                                    <a:schemeClr val="bg1"/>
                                  </a:solidFill>
                                  <a:latin typeface="Cambria Math"/>
                                </a:rPr>
                              </m:ctrlPr>
                            </m:radPr>
                            <m:deg/>
                            <m:e>
                              <m:sSub>
                                <m:sSubPr>
                                  <m:ctrlPr>
                                    <a:rPr kumimoji="1" lang="en-US" altLang="ja-JP" sz="3600" b="0" i="1" smtClean="0">
                                      <a:solidFill>
                                        <a:schemeClr val="bg1"/>
                                      </a:solidFill>
                                      <a:latin typeface="Cambria Math"/>
                                    </a:rPr>
                                  </m:ctrlPr>
                                </m:sSubPr>
                                <m:e>
                                  <m:r>
                                    <a:rPr kumimoji="1" lang="en-US" altLang="ja-JP" sz="3600" b="0" i="1" smtClean="0">
                                      <a:solidFill>
                                        <a:schemeClr val="bg1"/>
                                      </a:solidFill>
                                      <a:latin typeface="Cambria Math"/>
                                    </a:rPr>
                                    <m:t>𝑁</m:t>
                                  </m:r>
                                </m:e>
                                <m:sub>
                                  <m:r>
                                    <m:rPr>
                                      <m:sty m:val="p"/>
                                    </m:rPr>
                                    <a:rPr kumimoji="1" lang="en-US" altLang="ja-JP" sz="3600" b="0" i="0" smtClean="0">
                                      <a:solidFill>
                                        <a:schemeClr val="bg1"/>
                                      </a:solidFill>
                                      <a:latin typeface="Cambria Math"/>
                                    </a:rPr>
                                    <m:t>signal</m:t>
                                  </m:r>
                                </m:sub>
                              </m:sSub>
                              <m:r>
                                <a:rPr kumimoji="1" lang="en-US" altLang="ja-JP" sz="3600" b="0" i="1" smtClean="0">
                                  <a:solidFill>
                                    <a:schemeClr val="bg1"/>
                                  </a:solidFill>
                                  <a:latin typeface="Cambria Math"/>
                                </a:rPr>
                                <m:t>+</m:t>
                              </m:r>
                              <m:sSub>
                                <m:sSubPr>
                                  <m:ctrlPr>
                                    <a:rPr kumimoji="1" lang="en-US" altLang="ja-JP" sz="3600" b="0" i="1" smtClean="0">
                                      <a:solidFill>
                                        <a:schemeClr val="bg1"/>
                                      </a:solidFill>
                                      <a:latin typeface="Cambria Math"/>
                                    </a:rPr>
                                  </m:ctrlPr>
                                </m:sSubPr>
                                <m:e>
                                  <m:r>
                                    <a:rPr kumimoji="1" lang="en-US" altLang="ja-JP" sz="3600" b="0" i="1" smtClean="0">
                                      <a:solidFill>
                                        <a:schemeClr val="bg1"/>
                                      </a:solidFill>
                                      <a:latin typeface="Cambria Math"/>
                                    </a:rPr>
                                    <m:t>𝑁</m:t>
                                  </m:r>
                                </m:e>
                                <m:sub>
                                  <m:r>
                                    <m:rPr>
                                      <m:sty m:val="p"/>
                                    </m:rPr>
                                    <a:rPr kumimoji="1" lang="en-US" altLang="ja-JP" sz="3600" b="0" i="0" smtClean="0">
                                      <a:solidFill>
                                        <a:schemeClr val="bg1"/>
                                      </a:solidFill>
                                      <a:latin typeface="Cambria Math"/>
                                    </a:rPr>
                                    <m:t>BG</m:t>
                                  </m:r>
                                </m:sub>
                              </m:sSub>
                            </m:e>
                          </m:rad>
                        </m:den>
                      </m:f>
                    </m:oMath>
                  </m:oMathPara>
                </a14:m>
                <a:endParaRPr kumimoji="1" lang="ja-JP" altLang="en-US" sz="3600" dirty="0"/>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2349308" y="4347427"/>
                <a:ext cx="4445384" cy="1385829"/>
              </a:xfrm>
              <a:prstGeom prst="rect">
                <a:avLst/>
              </a:prstGeom>
              <a:blipFill rotWithShape="1">
                <a:blip r:embed="rId2"/>
                <a:stretch>
                  <a:fillRect/>
                </a:stretch>
              </a:blipFill>
              <a:ln>
                <a:solidFill>
                  <a:srgbClr val="FFFF00"/>
                </a:solidFill>
              </a:ln>
            </p:spPr>
            <p:txBody>
              <a:bodyPr/>
              <a:lstStyle/>
              <a:p>
                <a:r>
                  <a:rPr lang="ja-JP" altLang="en-US">
                    <a:noFill/>
                  </a:rPr>
                  <a:t> </a:t>
                </a:r>
              </a:p>
            </p:txBody>
          </p:sp>
        </mc:Fallback>
      </mc:AlternateContent>
    </p:spTree>
    <p:extLst>
      <p:ext uri="{BB962C8B-B14F-4D97-AF65-F5344CB8AC3E}">
        <p14:creationId xmlns:p14="http://schemas.microsoft.com/office/powerpoint/2010/main" val="5308527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normAutofit/>
          </a:bodyPr>
          <a:lstStyle/>
          <a:p>
            <a:r>
              <a:rPr lang="ja-JP" altLang="en-US" dirty="0"/>
              <a:t>選別</a:t>
            </a:r>
            <a:r>
              <a:rPr lang="ja-JP" altLang="en-US" dirty="0" smtClean="0"/>
              <a:t>結果</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11</a:t>
            </a:fld>
            <a:endParaRPr kumimoji="1" lang="ja-JP" altLang="en-US"/>
          </a:p>
        </p:txBody>
      </p:sp>
      <mc:AlternateContent xmlns:mc="http://schemas.openxmlformats.org/markup-compatibility/2006" xmlns:a14="http://schemas.microsoft.com/office/drawing/2010/main">
        <mc:Choice Requires="a14">
          <p:graphicFrame>
            <p:nvGraphicFramePr>
              <p:cNvPr id="6" name="表 5"/>
              <p:cNvGraphicFramePr>
                <a:graphicFrameLocks noGrp="1"/>
              </p:cNvGraphicFramePr>
              <p:nvPr>
                <p:extLst>
                  <p:ext uri="{D42A27DB-BD31-4B8C-83A1-F6EECF244321}">
                    <p14:modId xmlns:p14="http://schemas.microsoft.com/office/powerpoint/2010/main" val="4037605657"/>
                  </p:ext>
                </p:extLst>
              </p:nvPr>
            </p:nvGraphicFramePr>
            <p:xfrm>
              <a:off x="465932" y="1268760"/>
              <a:ext cx="8212136" cy="3497200"/>
            </p:xfrm>
            <a:graphic>
              <a:graphicData uri="http://schemas.openxmlformats.org/drawingml/2006/table">
                <a:tbl>
                  <a:tblPr firstRow="1" bandRow="1">
                    <a:tableStyleId>{5C22544A-7EE6-4342-B048-85BDC9FD1C3A}</a:tableStyleId>
                  </a:tblPr>
                  <a:tblGrid>
                    <a:gridCol w="2467292"/>
                    <a:gridCol w="1203642"/>
                    <a:gridCol w="1721167"/>
                    <a:gridCol w="1306830"/>
                    <a:gridCol w="1513205"/>
                  </a:tblGrid>
                  <a:tr h="370840">
                    <a:tc>
                      <a:txBody>
                        <a:bodyPr/>
                        <a:lstStyle/>
                        <a:p>
                          <a:pPr algn="ctr"/>
                          <a:endParaRPr kumimoji="1" lang="ja-JP" altLang="en-US" sz="3200" dirty="0"/>
                        </a:p>
                      </a:txBody>
                      <a:tcPr/>
                    </a:tc>
                    <a:tc>
                      <a:txBody>
                        <a:bodyPr/>
                        <a:lstStyle/>
                        <a:p>
                          <a:pPr algn="ctr"/>
                          <a14:m>
                            <m:oMathPara xmlns:m="http://schemas.openxmlformats.org/officeDocument/2006/math">
                              <m:oMathParaPr>
                                <m:jc m:val="centerGroup"/>
                              </m:oMathParaPr>
                              <m:oMath xmlns:m="http://schemas.openxmlformats.org/officeDocument/2006/math">
                                <m:r>
                                  <a:rPr kumimoji="1" lang="en-US" altLang="ja-JP" sz="3200" b="1" i="1" smtClean="0">
                                    <a:latin typeface="Cambria Math"/>
                                  </a:rPr>
                                  <m:t>𝑯𝑯</m:t>
                                </m:r>
                              </m:oMath>
                            </m:oMathPara>
                          </a14:m>
                          <a:endParaRPr kumimoji="1" lang="ja-JP" altLang="en-US" sz="3200" dirty="0"/>
                        </a:p>
                      </a:txBody>
                      <a:tcPr/>
                    </a:tc>
                    <a:tc>
                      <a:txBody>
                        <a:bodyPr/>
                        <a:lstStyle/>
                        <a:p>
                          <a:pPr algn="ctr"/>
                          <a14:m>
                            <m:oMathPara xmlns:m="http://schemas.openxmlformats.org/officeDocument/2006/math">
                              <m:oMathParaPr>
                                <m:jc m:val="centerGroup"/>
                              </m:oMathParaPr>
                              <m:oMath xmlns:m="http://schemas.openxmlformats.org/officeDocument/2006/math">
                                <m:r>
                                  <a:rPr kumimoji="1" lang="en-US" altLang="ja-JP" sz="3200" b="1" i="1" smtClean="0">
                                    <a:latin typeface="Cambria Math"/>
                                  </a:rPr>
                                  <m:t>𝑾𝑾</m:t>
                                </m:r>
                              </m:oMath>
                            </m:oMathPara>
                          </a14:m>
                          <a:endParaRPr kumimoji="1" lang="ja-JP" altLang="en-US" sz="3200" dirty="0"/>
                        </a:p>
                      </a:txBody>
                      <a:tcPr/>
                    </a:tc>
                    <a:tc>
                      <a:txBody>
                        <a:bodyPr/>
                        <a:lstStyle/>
                        <a:p>
                          <a:pPr algn="ctr"/>
                          <a14:m>
                            <m:oMathPara xmlns:m="http://schemas.openxmlformats.org/officeDocument/2006/math">
                              <m:oMathParaPr>
                                <m:jc m:val="centerGroup"/>
                              </m:oMathParaPr>
                              <m:oMath xmlns:m="http://schemas.openxmlformats.org/officeDocument/2006/math">
                                <m:r>
                                  <a:rPr kumimoji="1" lang="en-US" altLang="ja-JP" sz="3200" b="1" i="1" smtClean="0">
                                    <a:latin typeface="Cambria Math"/>
                                  </a:rPr>
                                  <m:t>𝒁𝒁</m:t>
                                </m:r>
                              </m:oMath>
                            </m:oMathPara>
                          </a14:m>
                          <a:endParaRPr kumimoji="1" lang="ja-JP" altLang="en-US" sz="3200" dirty="0"/>
                        </a:p>
                      </a:txBody>
                      <a:tcPr/>
                    </a:tc>
                    <a:tc>
                      <a:txBody>
                        <a:bodyPr/>
                        <a:lstStyle/>
                        <a:p>
                          <a:pPr algn="ctr"/>
                          <a14:m>
                            <m:oMathPara xmlns:m="http://schemas.openxmlformats.org/officeDocument/2006/math">
                              <m:oMathParaPr>
                                <m:jc m:val="centerGroup"/>
                              </m:oMathParaPr>
                              <m:oMath xmlns:m="http://schemas.openxmlformats.org/officeDocument/2006/math">
                                <m:r>
                                  <a:rPr kumimoji="1" lang="en-US" altLang="ja-JP" sz="3200" b="1" i="1" smtClean="0">
                                    <a:latin typeface="Cambria Math"/>
                                  </a:rPr>
                                  <m:t>𝒃</m:t>
                                </m:r>
                                <m:acc>
                                  <m:accPr>
                                    <m:chr m:val="̅"/>
                                    <m:ctrlPr>
                                      <a:rPr kumimoji="1" lang="en-US" altLang="ja-JP" sz="3200" b="1" i="1" smtClean="0">
                                        <a:latin typeface="Cambria Math"/>
                                      </a:rPr>
                                    </m:ctrlPr>
                                  </m:accPr>
                                  <m:e>
                                    <m:r>
                                      <a:rPr kumimoji="1" lang="en-US" altLang="ja-JP" sz="3200" b="1" i="1" smtClean="0">
                                        <a:latin typeface="Cambria Math"/>
                                      </a:rPr>
                                      <m:t>𝒃</m:t>
                                    </m:r>
                                  </m:e>
                                </m:acc>
                                <m:r>
                                  <a:rPr kumimoji="1" lang="en-US" altLang="ja-JP" sz="3200" b="1" i="1" smtClean="0">
                                    <a:latin typeface="Cambria Math"/>
                                  </a:rPr>
                                  <m:t>𝒃</m:t>
                                </m:r>
                                <m:acc>
                                  <m:accPr>
                                    <m:chr m:val="̅"/>
                                    <m:ctrlPr>
                                      <a:rPr kumimoji="1" lang="en-US" altLang="ja-JP" sz="3200" b="1" i="1" smtClean="0">
                                        <a:latin typeface="Cambria Math"/>
                                      </a:rPr>
                                    </m:ctrlPr>
                                  </m:accPr>
                                  <m:e>
                                    <m:r>
                                      <a:rPr kumimoji="1" lang="en-US" altLang="ja-JP" sz="3200" b="1" i="1" smtClean="0">
                                        <a:latin typeface="Cambria Math"/>
                                      </a:rPr>
                                      <m:t>𝒃</m:t>
                                    </m:r>
                                  </m:e>
                                </m:acc>
                              </m:oMath>
                            </m:oMathPara>
                          </a14:m>
                          <a:endParaRPr kumimoji="1" lang="ja-JP" altLang="en-US" sz="3200" dirty="0"/>
                        </a:p>
                      </a:txBody>
                      <a:tcPr/>
                    </a:tc>
                  </a:tr>
                  <a:tr h="370840">
                    <a:tc>
                      <a:txBody>
                        <a:bodyPr/>
                        <a:lstStyle/>
                        <a:p>
                          <a:pPr algn="ctr"/>
                          <a:r>
                            <a:rPr kumimoji="1" lang="ja-JP" altLang="en-US" sz="3200" dirty="0" smtClean="0"/>
                            <a:t>事象数</a:t>
                          </a:r>
                          <a:endParaRPr kumimoji="1" lang="ja-JP" altLang="en-US" sz="3200" dirty="0"/>
                        </a:p>
                      </a:txBody>
                      <a:tcPr/>
                    </a:tc>
                    <a:tc>
                      <a:txBody>
                        <a:bodyPr/>
                        <a:lstStyle/>
                        <a:p>
                          <a:pPr algn="ctr"/>
                          <a:r>
                            <a:rPr kumimoji="1" lang="en-US" altLang="ja-JP" sz="3200" dirty="0" smtClean="0"/>
                            <a:t>80</a:t>
                          </a:r>
                          <a:endParaRPr kumimoji="1" lang="ja-JP" altLang="en-US" sz="3200" dirty="0"/>
                        </a:p>
                      </a:txBody>
                      <a:tcPr/>
                    </a:tc>
                    <a:tc>
                      <a:txBody>
                        <a:bodyPr/>
                        <a:lstStyle/>
                        <a:p>
                          <a:pPr algn="ctr"/>
                          <a:r>
                            <a:rPr kumimoji="1" lang="en-US" altLang="ja-JP" sz="3200" dirty="0" smtClean="0"/>
                            <a:t>7.31*10</a:t>
                          </a:r>
                          <a:r>
                            <a:rPr kumimoji="1" lang="en-US" altLang="ja-JP" sz="3200" baseline="30000" dirty="0" smtClean="0"/>
                            <a:t>7</a:t>
                          </a:r>
                          <a:endParaRPr kumimoji="1" lang="ja-JP" altLang="en-US" sz="3200" baseline="30000" dirty="0"/>
                        </a:p>
                      </a:txBody>
                      <a:tcPr/>
                    </a:tc>
                    <a:tc>
                      <a:txBody>
                        <a:bodyPr/>
                        <a:lstStyle/>
                        <a:p>
                          <a:pPr algn="ctr"/>
                          <a:r>
                            <a:rPr kumimoji="1" lang="en-US" altLang="ja-JP" sz="3200" dirty="0" smtClean="0"/>
                            <a:t>59350</a:t>
                          </a:r>
                          <a:endParaRPr kumimoji="1" lang="ja-JP" altLang="en-US" sz="3200" dirty="0"/>
                        </a:p>
                      </a:txBody>
                      <a:tcPr/>
                    </a:tc>
                    <a:tc>
                      <a:txBody>
                        <a:bodyPr/>
                        <a:lstStyle/>
                        <a:p>
                          <a:pPr algn="ctr"/>
                          <a:r>
                            <a:rPr kumimoji="1" lang="en-US" altLang="ja-JP" sz="3200" dirty="0" smtClean="0"/>
                            <a:t>293600</a:t>
                          </a:r>
                          <a:endParaRPr kumimoji="1" lang="ja-JP" altLang="en-US" sz="3200" dirty="0"/>
                        </a:p>
                      </a:txBody>
                      <a:tcPr/>
                    </a:tc>
                  </a:tr>
                  <a:tr h="370840">
                    <a:tc>
                      <a:txBody>
                        <a:bodyPr/>
                        <a:lstStyle/>
                        <a:p>
                          <a:pPr algn="ctr"/>
                          <a14:m>
                            <m:oMath xmlns:m="http://schemas.openxmlformats.org/officeDocument/2006/math">
                              <m:r>
                                <a:rPr kumimoji="1" lang="en-US" altLang="ja-JP" sz="3200" b="1" i="1" smtClean="0">
                                  <a:latin typeface="Cambria Math"/>
                                </a:rPr>
                                <m:t>𝑾</m:t>
                              </m:r>
                            </m:oMath>
                          </a14:m>
                          <a:r>
                            <a:rPr kumimoji="1" lang="ja-JP" altLang="en-US" sz="3200" dirty="0" smtClean="0"/>
                            <a:t>除去解析</a:t>
                          </a:r>
                          <a:endParaRPr kumimoji="1" lang="ja-JP" altLang="en-US" sz="3200" dirty="0"/>
                        </a:p>
                      </a:txBody>
                      <a:tcPr/>
                    </a:tc>
                    <a:tc>
                      <a:txBody>
                        <a:bodyPr/>
                        <a:lstStyle/>
                        <a:p>
                          <a:pPr algn="ctr"/>
                          <a:r>
                            <a:rPr kumimoji="1" lang="en-US" altLang="ja-JP" sz="3200" dirty="0" smtClean="0"/>
                            <a:t>47.72</a:t>
                          </a:r>
                          <a:endParaRPr kumimoji="1" lang="ja-JP" altLang="en-US" sz="3200" dirty="0"/>
                        </a:p>
                      </a:txBody>
                      <a:tcPr/>
                    </a:tc>
                    <a:tc>
                      <a:txBody>
                        <a:bodyPr/>
                        <a:lstStyle/>
                        <a:p>
                          <a:pPr algn="ctr"/>
                          <a:r>
                            <a:rPr kumimoji="1" lang="en-US" altLang="ja-JP" sz="3200" dirty="0" smtClean="0"/>
                            <a:t>83426</a:t>
                          </a:r>
                          <a:endParaRPr kumimoji="1" lang="ja-JP" altLang="en-US" sz="3200" dirty="0"/>
                        </a:p>
                      </a:txBody>
                      <a:tcPr/>
                    </a:tc>
                    <a:tc>
                      <a:txBody>
                        <a:bodyPr/>
                        <a:lstStyle/>
                        <a:p>
                          <a:pPr algn="ctr"/>
                          <a:r>
                            <a:rPr kumimoji="1" lang="en-US" altLang="ja-JP" sz="3200" dirty="0" smtClean="0"/>
                            <a:t>5172</a:t>
                          </a:r>
                          <a:endParaRPr kumimoji="1" lang="ja-JP" altLang="en-US" sz="3200" dirty="0"/>
                        </a:p>
                      </a:txBody>
                      <a:tcPr/>
                    </a:tc>
                    <a:tc>
                      <a:txBody>
                        <a:bodyPr/>
                        <a:lstStyle/>
                        <a:p>
                          <a:pPr algn="ctr"/>
                          <a:r>
                            <a:rPr kumimoji="1" lang="en-US" altLang="ja-JP" sz="3200" dirty="0" smtClean="0"/>
                            <a:t>84538</a:t>
                          </a:r>
                          <a:endParaRPr kumimoji="1" lang="ja-JP" altLang="en-US" sz="3200" dirty="0"/>
                        </a:p>
                      </a:txBody>
                      <a:tcPr/>
                    </a:tc>
                  </a:tr>
                  <a:tr h="370840">
                    <a:tc>
                      <a:txBody>
                        <a:bodyPr/>
                        <a:lstStyle/>
                        <a:p>
                          <a:pPr algn="ctr"/>
                          <a14:m>
                            <m:oMath xmlns:m="http://schemas.openxmlformats.org/officeDocument/2006/math">
                              <m:r>
                                <a:rPr kumimoji="1" lang="en-US" altLang="ja-JP" sz="3200" b="1" i="1" smtClean="0">
                                  <a:latin typeface="Cambria Math"/>
                                </a:rPr>
                                <m:t>𝑾</m:t>
                              </m:r>
                            </m:oMath>
                          </a14:m>
                          <a:r>
                            <a:rPr kumimoji="1" lang="ja-JP" altLang="en-US" sz="3200" dirty="0" smtClean="0"/>
                            <a:t>フィルター</a:t>
                          </a:r>
                          <a:endParaRPr kumimoji="1" lang="ja-JP" altLang="en-US" sz="3200" dirty="0"/>
                        </a:p>
                      </a:txBody>
                      <a:tcPr/>
                    </a:tc>
                    <a:tc>
                      <a:txBody>
                        <a:bodyPr/>
                        <a:lstStyle/>
                        <a:p>
                          <a:pPr algn="ctr"/>
                          <a:r>
                            <a:rPr kumimoji="1" lang="en-US" altLang="ja-JP" sz="3200" dirty="0" smtClean="0"/>
                            <a:t>12.30</a:t>
                          </a:r>
                          <a:endParaRPr kumimoji="1" lang="ja-JP" altLang="en-US" sz="3200" dirty="0"/>
                        </a:p>
                      </a:txBody>
                      <a:tcPr/>
                    </a:tc>
                    <a:tc>
                      <a:txBody>
                        <a:bodyPr/>
                        <a:lstStyle/>
                        <a:p>
                          <a:pPr algn="ctr"/>
                          <a:r>
                            <a:rPr kumimoji="1" lang="en-US" altLang="ja-JP" sz="3200" dirty="0" smtClean="0"/>
                            <a:t>21.44</a:t>
                          </a:r>
                          <a:endParaRPr kumimoji="1" lang="ja-JP" altLang="en-US" sz="3200" dirty="0"/>
                        </a:p>
                      </a:txBody>
                      <a:tcPr/>
                    </a:tc>
                    <a:tc>
                      <a:txBody>
                        <a:bodyPr/>
                        <a:lstStyle/>
                        <a:p>
                          <a:pPr algn="ctr"/>
                          <a:r>
                            <a:rPr kumimoji="1" lang="en-US" altLang="ja-JP" sz="3200" dirty="0" smtClean="0"/>
                            <a:t>191.6</a:t>
                          </a:r>
                          <a:endParaRPr kumimoji="1" lang="ja-JP" altLang="en-US" sz="3200" dirty="0"/>
                        </a:p>
                      </a:txBody>
                      <a:tcPr/>
                    </a:tc>
                    <a:tc>
                      <a:txBody>
                        <a:bodyPr/>
                        <a:lstStyle/>
                        <a:p>
                          <a:pPr algn="ctr"/>
                          <a:r>
                            <a:rPr kumimoji="1" lang="en-US" altLang="ja-JP" sz="3200" dirty="0" smtClean="0"/>
                            <a:t>591.9</a:t>
                          </a:r>
                          <a:endParaRPr kumimoji="1" lang="ja-JP" altLang="en-US" sz="3200" dirty="0"/>
                        </a:p>
                      </a:txBody>
                      <a:tcPr/>
                    </a:tc>
                  </a:tr>
                  <a:tr h="370840">
                    <a:tc>
                      <a:txBody>
                        <a:bodyPr/>
                        <a:lstStyle/>
                        <a:p>
                          <a:pPr algn="ctr"/>
                          <a14:m>
                            <m:oMath xmlns:m="http://schemas.openxmlformats.org/officeDocument/2006/math">
                              <m:r>
                                <a:rPr kumimoji="1" lang="en-US" altLang="ja-JP" sz="3200" b="1" i="1" smtClean="0">
                                  <a:latin typeface="Cambria Math"/>
                                </a:rPr>
                                <m:t>𝒃</m:t>
                              </m:r>
                              <m:acc>
                                <m:accPr>
                                  <m:chr m:val="̅"/>
                                  <m:ctrlPr>
                                    <a:rPr kumimoji="1" lang="en-US" altLang="ja-JP" sz="3200" b="1" i="1" smtClean="0">
                                      <a:latin typeface="Cambria Math"/>
                                    </a:rPr>
                                  </m:ctrlPr>
                                </m:accPr>
                                <m:e>
                                  <m:r>
                                    <a:rPr kumimoji="1" lang="en-US" altLang="ja-JP" sz="3200" b="1" i="1" smtClean="0">
                                      <a:latin typeface="Cambria Math"/>
                                    </a:rPr>
                                    <m:t>𝒃</m:t>
                                  </m:r>
                                </m:e>
                              </m:acc>
                            </m:oMath>
                          </a14:m>
                          <a:r>
                            <a:rPr kumimoji="1" lang="ja-JP" altLang="en-US" sz="3200" dirty="0" smtClean="0"/>
                            <a:t>フィルター</a:t>
                          </a:r>
                          <a:endParaRPr kumimoji="1" lang="ja-JP" altLang="en-US" sz="3200" dirty="0"/>
                        </a:p>
                      </a:txBody>
                      <a:tcPr/>
                    </a:tc>
                    <a:tc>
                      <a:txBody>
                        <a:bodyPr/>
                        <a:lstStyle/>
                        <a:p>
                          <a:pPr algn="ctr"/>
                          <a:r>
                            <a:rPr kumimoji="1" lang="en-US" altLang="ja-JP" sz="3200" dirty="0" smtClean="0"/>
                            <a:t>6.038</a:t>
                          </a:r>
                          <a:endParaRPr kumimoji="1" lang="ja-JP" altLang="en-US" sz="3200" dirty="0"/>
                        </a:p>
                      </a:txBody>
                      <a:tcPr/>
                    </a:tc>
                    <a:tc>
                      <a:txBody>
                        <a:bodyPr/>
                        <a:lstStyle/>
                        <a:p>
                          <a:pPr algn="ctr"/>
                          <a:r>
                            <a:rPr kumimoji="1" lang="en-US" altLang="ja-JP" sz="3200" dirty="0" smtClean="0"/>
                            <a:t>5.848</a:t>
                          </a:r>
                          <a:endParaRPr kumimoji="1" lang="ja-JP" altLang="en-US" sz="3200" dirty="0"/>
                        </a:p>
                      </a:txBody>
                      <a:tcPr/>
                    </a:tc>
                    <a:tc>
                      <a:txBody>
                        <a:bodyPr/>
                        <a:lstStyle/>
                        <a:p>
                          <a:pPr algn="ctr"/>
                          <a:r>
                            <a:rPr kumimoji="1" lang="en-US" altLang="ja-JP" sz="3200" dirty="0" smtClean="0"/>
                            <a:t>62.61</a:t>
                          </a:r>
                          <a:endParaRPr kumimoji="1" lang="ja-JP" altLang="en-US" sz="3200" dirty="0"/>
                        </a:p>
                      </a:txBody>
                      <a:tcPr/>
                    </a:tc>
                    <a:tc>
                      <a:txBody>
                        <a:bodyPr/>
                        <a:lstStyle/>
                        <a:p>
                          <a:pPr algn="ctr"/>
                          <a:r>
                            <a:rPr kumimoji="1" lang="en-US" altLang="ja-JP" sz="3200" dirty="0" smtClean="0"/>
                            <a:t>26.72</a:t>
                          </a:r>
                          <a:endParaRPr kumimoji="1" lang="ja-JP" altLang="en-US" sz="3200" dirty="0"/>
                        </a:p>
                      </a:txBody>
                      <a:tcPr/>
                    </a:tc>
                  </a:tr>
                  <a:tr h="370840">
                    <a:tc>
                      <a:txBody>
                        <a:bodyPr/>
                        <a:lstStyle/>
                        <a:p>
                          <a:pPr algn="ctr"/>
                          <a14:m>
                            <m:oMath xmlns:m="http://schemas.openxmlformats.org/officeDocument/2006/math">
                              <m:r>
                                <a:rPr kumimoji="1" lang="en-US" altLang="ja-JP" sz="3200" b="1" i="1" smtClean="0">
                                  <a:latin typeface="Cambria Math"/>
                                </a:rPr>
                                <m:t>𝒁</m:t>
                              </m:r>
                            </m:oMath>
                          </a14:m>
                          <a:r>
                            <a:rPr kumimoji="1" lang="ja-JP" altLang="en-US" sz="3200" dirty="0" smtClean="0"/>
                            <a:t>フィルター</a:t>
                          </a:r>
                          <a:endParaRPr kumimoji="1" lang="ja-JP" altLang="en-US" sz="3200" dirty="0"/>
                        </a:p>
                      </a:txBody>
                      <a:tcPr/>
                    </a:tc>
                    <a:tc>
                      <a:txBody>
                        <a:bodyPr/>
                        <a:lstStyle/>
                        <a:p>
                          <a:pPr algn="ctr"/>
                          <a:r>
                            <a:rPr kumimoji="1" lang="en-US" altLang="ja-JP" sz="3200" dirty="0" smtClean="0"/>
                            <a:t>3.546</a:t>
                          </a:r>
                          <a:endParaRPr kumimoji="1" lang="ja-JP" altLang="en-US" sz="3200" dirty="0"/>
                        </a:p>
                      </a:txBody>
                      <a:tcPr/>
                    </a:tc>
                    <a:tc>
                      <a:txBody>
                        <a:bodyPr/>
                        <a:lstStyle/>
                        <a:p>
                          <a:pPr algn="ctr"/>
                          <a:r>
                            <a:rPr kumimoji="1" lang="en-US" altLang="ja-JP" sz="3200" dirty="0" smtClean="0"/>
                            <a:t>3.899</a:t>
                          </a:r>
                          <a:endParaRPr kumimoji="1" lang="ja-JP" altLang="en-US" sz="3200" dirty="0"/>
                        </a:p>
                      </a:txBody>
                      <a:tcPr/>
                    </a:tc>
                    <a:tc>
                      <a:txBody>
                        <a:bodyPr/>
                        <a:lstStyle/>
                        <a:p>
                          <a:pPr algn="ctr"/>
                          <a:r>
                            <a:rPr kumimoji="1" lang="en-US" altLang="ja-JP" sz="3200" dirty="0" smtClean="0"/>
                            <a:t>4.926</a:t>
                          </a:r>
                          <a:endParaRPr kumimoji="1" lang="ja-JP" altLang="en-US" sz="3200" dirty="0"/>
                        </a:p>
                      </a:txBody>
                      <a:tcPr/>
                    </a:tc>
                    <a:tc>
                      <a:txBody>
                        <a:bodyPr/>
                        <a:lstStyle/>
                        <a:p>
                          <a:pPr algn="ctr"/>
                          <a:r>
                            <a:rPr kumimoji="1" lang="en-US" altLang="ja-JP" sz="3200" dirty="0" smtClean="0"/>
                            <a:t>12.62</a:t>
                          </a:r>
                          <a:endParaRPr kumimoji="1" lang="ja-JP" altLang="en-US" sz="3200" dirty="0"/>
                        </a:p>
                      </a:txBody>
                      <a:tcPr/>
                    </a:tc>
                  </a:tr>
                </a:tbl>
              </a:graphicData>
            </a:graphic>
          </p:graphicFrame>
        </mc:Choice>
        <mc:Fallback xmlns="">
          <p:graphicFrame>
            <p:nvGraphicFramePr>
              <p:cNvPr id="6" name="表 5"/>
              <p:cNvGraphicFramePr>
                <a:graphicFrameLocks noGrp="1"/>
              </p:cNvGraphicFramePr>
              <p:nvPr>
                <p:extLst>
                  <p:ext uri="{D42A27DB-BD31-4B8C-83A1-F6EECF244321}">
                    <p14:modId xmlns:p14="http://schemas.microsoft.com/office/powerpoint/2010/main" val="4037605657"/>
                  </p:ext>
                </p:extLst>
              </p:nvPr>
            </p:nvGraphicFramePr>
            <p:xfrm>
              <a:off x="465932" y="1268760"/>
              <a:ext cx="8212136" cy="3497200"/>
            </p:xfrm>
            <a:graphic>
              <a:graphicData uri="http://schemas.openxmlformats.org/drawingml/2006/table">
                <a:tbl>
                  <a:tblPr firstRow="1" bandRow="1">
                    <a:tableStyleId>{5C22544A-7EE6-4342-B048-85BDC9FD1C3A}</a:tableStyleId>
                  </a:tblPr>
                  <a:tblGrid>
                    <a:gridCol w="2467292"/>
                    <a:gridCol w="1203642"/>
                    <a:gridCol w="1721167"/>
                    <a:gridCol w="1306830"/>
                    <a:gridCol w="1513205"/>
                  </a:tblGrid>
                  <a:tr h="590360">
                    <a:tc>
                      <a:txBody>
                        <a:bodyPr/>
                        <a:lstStyle/>
                        <a:p>
                          <a:pPr algn="ctr"/>
                          <a:endParaRPr kumimoji="1" lang="ja-JP" altLang="en-US" sz="3200" dirty="0"/>
                        </a:p>
                      </a:txBody>
                      <a:tcPr/>
                    </a:tc>
                    <a:tc>
                      <a:txBody>
                        <a:bodyPr/>
                        <a:lstStyle/>
                        <a:p>
                          <a:endParaRPr lang="ja-JP"/>
                        </a:p>
                      </a:txBody>
                      <a:tcPr>
                        <a:blipFill rotWithShape="1">
                          <a:blip r:embed="rId2"/>
                          <a:stretch>
                            <a:fillRect l="-204545" r="-376263" b="-525773"/>
                          </a:stretch>
                        </a:blipFill>
                      </a:tcPr>
                    </a:tc>
                    <a:tc>
                      <a:txBody>
                        <a:bodyPr/>
                        <a:lstStyle/>
                        <a:p>
                          <a:endParaRPr lang="ja-JP"/>
                        </a:p>
                      </a:txBody>
                      <a:tcPr>
                        <a:blipFill rotWithShape="1">
                          <a:blip r:embed="rId2"/>
                          <a:stretch>
                            <a:fillRect l="-213830" r="-164184" b="-525773"/>
                          </a:stretch>
                        </a:blipFill>
                      </a:tcPr>
                    </a:tc>
                    <a:tc>
                      <a:txBody>
                        <a:bodyPr/>
                        <a:lstStyle/>
                        <a:p>
                          <a:endParaRPr lang="ja-JP"/>
                        </a:p>
                      </a:txBody>
                      <a:tcPr>
                        <a:blipFill rotWithShape="1">
                          <a:blip r:embed="rId2"/>
                          <a:stretch>
                            <a:fillRect l="-411628" r="-115349" b="-525773"/>
                          </a:stretch>
                        </a:blipFill>
                      </a:tcPr>
                    </a:tc>
                    <a:tc>
                      <a:txBody>
                        <a:bodyPr/>
                        <a:lstStyle/>
                        <a:p>
                          <a:endParaRPr lang="ja-JP"/>
                        </a:p>
                      </a:txBody>
                      <a:tcPr>
                        <a:blipFill rotWithShape="1">
                          <a:blip r:embed="rId2"/>
                          <a:stretch>
                            <a:fillRect l="-443548" b="-525773"/>
                          </a:stretch>
                        </a:blipFill>
                      </a:tcPr>
                    </a:tc>
                  </a:tr>
                  <a:tr h="579120">
                    <a:tc>
                      <a:txBody>
                        <a:bodyPr/>
                        <a:lstStyle/>
                        <a:p>
                          <a:pPr algn="ctr"/>
                          <a:r>
                            <a:rPr kumimoji="1" lang="ja-JP" altLang="en-US" sz="3200" dirty="0" smtClean="0"/>
                            <a:t>事象数</a:t>
                          </a:r>
                          <a:endParaRPr kumimoji="1" lang="ja-JP" altLang="en-US" sz="3200" dirty="0"/>
                        </a:p>
                      </a:txBody>
                      <a:tcPr/>
                    </a:tc>
                    <a:tc>
                      <a:txBody>
                        <a:bodyPr/>
                        <a:lstStyle/>
                        <a:p>
                          <a:pPr algn="ctr"/>
                          <a:r>
                            <a:rPr kumimoji="1" lang="en-US" altLang="ja-JP" sz="3200" dirty="0" smtClean="0"/>
                            <a:t>80</a:t>
                          </a:r>
                          <a:endParaRPr kumimoji="1" lang="ja-JP" altLang="en-US" sz="3200" dirty="0"/>
                        </a:p>
                      </a:txBody>
                      <a:tcPr/>
                    </a:tc>
                    <a:tc>
                      <a:txBody>
                        <a:bodyPr/>
                        <a:lstStyle/>
                        <a:p>
                          <a:pPr algn="ctr"/>
                          <a:r>
                            <a:rPr kumimoji="1" lang="en-US" altLang="ja-JP" sz="3200" dirty="0" smtClean="0"/>
                            <a:t>7.31*10</a:t>
                          </a:r>
                          <a:r>
                            <a:rPr kumimoji="1" lang="en-US" altLang="ja-JP" sz="3200" baseline="30000" dirty="0" smtClean="0"/>
                            <a:t>7</a:t>
                          </a:r>
                          <a:endParaRPr kumimoji="1" lang="ja-JP" altLang="en-US" sz="3200" baseline="30000" dirty="0"/>
                        </a:p>
                      </a:txBody>
                      <a:tcPr/>
                    </a:tc>
                    <a:tc>
                      <a:txBody>
                        <a:bodyPr/>
                        <a:lstStyle/>
                        <a:p>
                          <a:pPr algn="ctr"/>
                          <a:r>
                            <a:rPr kumimoji="1" lang="en-US" altLang="ja-JP" sz="3200" dirty="0" smtClean="0"/>
                            <a:t>59350</a:t>
                          </a:r>
                          <a:endParaRPr kumimoji="1" lang="ja-JP" altLang="en-US" sz="3200" dirty="0"/>
                        </a:p>
                      </a:txBody>
                      <a:tcPr/>
                    </a:tc>
                    <a:tc>
                      <a:txBody>
                        <a:bodyPr/>
                        <a:lstStyle/>
                        <a:p>
                          <a:pPr algn="ctr"/>
                          <a:r>
                            <a:rPr kumimoji="1" lang="en-US" altLang="ja-JP" sz="3200" dirty="0" smtClean="0"/>
                            <a:t>293600</a:t>
                          </a:r>
                          <a:endParaRPr kumimoji="1" lang="ja-JP" altLang="en-US" sz="3200" dirty="0"/>
                        </a:p>
                      </a:txBody>
                      <a:tcPr/>
                    </a:tc>
                  </a:tr>
                  <a:tr h="579120">
                    <a:tc>
                      <a:txBody>
                        <a:bodyPr/>
                        <a:lstStyle/>
                        <a:p>
                          <a:endParaRPr lang="ja-JP"/>
                        </a:p>
                      </a:txBody>
                      <a:tcPr>
                        <a:blipFill rotWithShape="1">
                          <a:blip r:embed="rId2"/>
                          <a:stretch>
                            <a:fillRect t="-202105" r="-232840" b="-336842"/>
                          </a:stretch>
                        </a:blipFill>
                      </a:tcPr>
                    </a:tc>
                    <a:tc>
                      <a:txBody>
                        <a:bodyPr/>
                        <a:lstStyle/>
                        <a:p>
                          <a:pPr algn="ctr"/>
                          <a:r>
                            <a:rPr kumimoji="1" lang="en-US" altLang="ja-JP" sz="3200" dirty="0" smtClean="0"/>
                            <a:t>47.72</a:t>
                          </a:r>
                          <a:endParaRPr kumimoji="1" lang="ja-JP" altLang="en-US" sz="3200" dirty="0"/>
                        </a:p>
                      </a:txBody>
                      <a:tcPr/>
                    </a:tc>
                    <a:tc>
                      <a:txBody>
                        <a:bodyPr/>
                        <a:lstStyle/>
                        <a:p>
                          <a:pPr algn="ctr"/>
                          <a:r>
                            <a:rPr kumimoji="1" lang="en-US" altLang="ja-JP" sz="3200" dirty="0" smtClean="0"/>
                            <a:t>83426</a:t>
                          </a:r>
                          <a:endParaRPr kumimoji="1" lang="ja-JP" altLang="en-US" sz="3200" dirty="0"/>
                        </a:p>
                      </a:txBody>
                      <a:tcPr/>
                    </a:tc>
                    <a:tc>
                      <a:txBody>
                        <a:bodyPr/>
                        <a:lstStyle/>
                        <a:p>
                          <a:pPr algn="ctr"/>
                          <a:r>
                            <a:rPr kumimoji="1" lang="en-US" altLang="ja-JP" sz="3200" dirty="0" smtClean="0"/>
                            <a:t>5172</a:t>
                          </a:r>
                          <a:endParaRPr kumimoji="1" lang="ja-JP" altLang="en-US" sz="3200" dirty="0"/>
                        </a:p>
                      </a:txBody>
                      <a:tcPr/>
                    </a:tc>
                    <a:tc>
                      <a:txBody>
                        <a:bodyPr/>
                        <a:lstStyle/>
                        <a:p>
                          <a:pPr algn="ctr"/>
                          <a:r>
                            <a:rPr kumimoji="1" lang="en-US" altLang="ja-JP" sz="3200" dirty="0" smtClean="0"/>
                            <a:t>84538</a:t>
                          </a:r>
                          <a:endParaRPr kumimoji="1" lang="ja-JP" altLang="en-US" sz="3200" dirty="0"/>
                        </a:p>
                      </a:txBody>
                      <a:tcPr/>
                    </a:tc>
                  </a:tr>
                  <a:tr h="579120">
                    <a:tc>
                      <a:txBody>
                        <a:bodyPr/>
                        <a:lstStyle/>
                        <a:p>
                          <a:endParaRPr lang="ja-JP"/>
                        </a:p>
                      </a:txBody>
                      <a:tcPr>
                        <a:blipFill rotWithShape="1">
                          <a:blip r:embed="rId2"/>
                          <a:stretch>
                            <a:fillRect t="-302105" r="-232840" b="-236842"/>
                          </a:stretch>
                        </a:blipFill>
                      </a:tcPr>
                    </a:tc>
                    <a:tc>
                      <a:txBody>
                        <a:bodyPr/>
                        <a:lstStyle/>
                        <a:p>
                          <a:pPr algn="ctr"/>
                          <a:r>
                            <a:rPr kumimoji="1" lang="en-US" altLang="ja-JP" sz="3200" dirty="0" smtClean="0"/>
                            <a:t>12.30</a:t>
                          </a:r>
                          <a:endParaRPr kumimoji="1" lang="ja-JP" altLang="en-US" sz="3200" dirty="0"/>
                        </a:p>
                      </a:txBody>
                      <a:tcPr/>
                    </a:tc>
                    <a:tc>
                      <a:txBody>
                        <a:bodyPr/>
                        <a:lstStyle/>
                        <a:p>
                          <a:pPr algn="ctr"/>
                          <a:r>
                            <a:rPr kumimoji="1" lang="en-US" altLang="ja-JP" sz="3200" dirty="0" smtClean="0"/>
                            <a:t>21.44</a:t>
                          </a:r>
                          <a:endParaRPr kumimoji="1" lang="ja-JP" altLang="en-US" sz="3200" dirty="0"/>
                        </a:p>
                      </a:txBody>
                      <a:tcPr/>
                    </a:tc>
                    <a:tc>
                      <a:txBody>
                        <a:bodyPr/>
                        <a:lstStyle/>
                        <a:p>
                          <a:pPr algn="ctr"/>
                          <a:r>
                            <a:rPr kumimoji="1" lang="en-US" altLang="ja-JP" sz="3200" dirty="0" smtClean="0"/>
                            <a:t>191.6</a:t>
                          </a:r>
                          <a:endParaRPr kumimoji="1" lang="ja-JP" altLang="en-US" sz="3200" dirty="0"/>
                        </a:p>
                      </a:txBody>
                      <a:tcPr/>
                    </a:tc>
                    <a:tc>
                      <a:txBody>
                        <a:bodyPr/>
                        <a:lstStyle/>
                        <a:p>
                          <a:pPr algn="ctr"/>
                          <a:r>
                            <a:rPr kumimoji="1" lang="en-US" altLang="ja-JP" sz="3200" dirty="0" smtClean="0"/>
                            <a:t>591.9</a:t>
                          </a:r>
                          <a:endParaRPr kumimoji="1" lang="ja-JP" altLang="en-US" sz="3200" dirty="0"/>
                        </a:p>
                      </a:txBody>
                      <a:tcPr/>
                    </a:tc>
                  </a:tr>
                  <a:tr h="590360">
                    <a:tc>
                      <a:txBody>
                        <a:bodyPr/>
                        <a:lstStyle/>
                        <a:p>
                          <a:endParaRPr lang="ja-JP"/>
                        </a:p>
                      </a:txBody>
                      <a:tcPr>
                        <a:blipFill rotWithShape="1">
                          <a:blip r:embed="rId2"/>
                          <a:stretch>
                            <a:fillRect t="-393814" r="-232840" b="-131959"/>
                          </a:stretch>
                        </a:blipFill>
                      </a:tcPr>
                    </a:tc>
                    <a:tc>
                      <a:txBody>
                        <a:bodyPr/>
                        <a:lstStyle/>
                        <a:p>
                          <a:pPr algn="ctr"/>
                          <a:r>
                            <a:rPr kumimoji="1" lang="en-US" altLang="ja-JP" sz="3200" dirty="0" smtClean="0"/>
                            <a:t>6.038</a:t>
                          </a:r>
                          <a:endParaRPr kumimoji="1" lang="ja-JP" altLang="en-US" sz="3200" dirty="0"/>
                        </a:p>
                      </a:txBody>
                      <a:tcPr/>
                    </a:tc>
                    <a:tc>
                      <a:txBody>
                        <a:bodyPr/>
                        <a:lstStyle/>
                        <a:p>
                          <a:pPr algn="ctr"/>
                          <a:r>
                            <a:rPr kumimoji="1" lang="en-US" altLang="ja-JP" sz="3200" dirty="0" smtClean="0"/>
                            <a:t>5.848</a:t>
                          </a:r>
                          <a:endParaRPr kumimoji="1" lang="ja-JP" altLang="en-US" sz="3200" dirty="0"/>
                        </a:p>
                      </a:txBody>
                      <a:tcPr/>
                    </a:tc>
                    <a:tc>
                      <a:txBody>
                        <a:bodyPr/>
                        <a:lstStyle/>
                        <a:p>
                          <a:pPr algn="ctr"/>
                          <a:r>
                            <a:rPr kumimoji="1" lang="en-US" altLang="ja-JP" sz="3200" dirty="0" smtClean="0"/>
                            <a:t>62.61</a:t>
                          </a:r>
                          <a:endParaRPr kumimoji="1" lang="ja-JP" altLang="en-US" sz="3200" dirty="0"/>
                        </a:p>
                      </a:txBody>
                      <a:tcPr/>
                    </a:tc>
                    <a:tc>
                      <a:txBody>
                        <a:bodyPr/>
                        <a:lstStyle/>
                        <a:p>
                          <a:pPr algn="ctr"/>
                          <a:r>
                            <a:rPr kumimoji="1" lang="en-US" altLang="ja-JP" sz="3200" dirty="0" smtClean="0"/>
                            <a:t>26.72</a:t>
                          </a:r>
                          <a:endParaRPr kumimoji="1" lang="ja-JP" altLang="en-US" sz="3200" dirty="0"/>
                        </a:p>
                      </a:txBody>
                      <a:tcPr/>
                    </a:tc>
                  </a:tr>
                  <a:tr h="579120">
                    <a:tc>
                      <a:txBody>
                        <a:bodyPr/>
                        <a:lstStyle/>
                        <a:p>
                          <a:endParaRPr lang="ja-JP"/>
                        </a:p>
                      </a:txBody>
                      <a:tcPr>
                        <a:blipFill rotWithShape="1">
                          <a:blip r:embed="rId2"/>
                          <a:stretch>
                            <a:fillRect t="-504211" r="-232840" b="-34737"/>
                          </a:stretch>
                        </a:blipFill>
                      </a:tcPr>
                    </a:tc>
                    <a:tc>
                      <a:txBody>
                        <a:bodyPr/>
                        <a:lstStyle/>
                        <a:p>
                          <a:pPr algn="ctr"/>
                          <a:r>
                            <a:rPr kumimoji="1" lang="en-US" altLang="ja-JP" sz="3200" dirty="0" smtClean="0"/>
                            <a:t>3.546</a:t>
                          </a:r>
                          <a:endParaRPr kumimoji="1" lang="ja-JP" altLang="en-US" sz="3200" dirty="0"/>
                        </a:p>
                      </a:txBody>
                      <a:tcPr/>
                    </a:tc>
                    <a:tc>
                      <a:txBody>
                        <a:bodyPr/>
                        <a:lstStyle/>
                        <a:p>
                          <a:pPr algn="ctr"/>
                          <a:r>
                            <a:rPr kumimoji="1" lang="en-US" altLang="ja-JP" sz="3200" dirty="0" smtClean="0"/>
                            <a:t>3.899</a:t>
                          </a:r>
                          <a:endParaRPr kumimoji="1" lang="ja-JP" altLang="en-US" sz="3200" dirty="0"/>
                        </a:p>
                      </a:txBody>
                      <a:tcPr/>
                    </a:tc>
                    <a:tc>
                      <a:txBody>
                        <a:bodyPr/>
                        <a:lstStyle/>
                        <a:p>
                          <a:pPr algn="ctr"/>
                          <a:r>
                            <a:rPr kumimoji="1" lang="en-US" altLang="ja-JP" sz="3200" dirty="0" smtClean="0"/>
                            <a:t>4.926</a:t>
                          </a:r>
                          <a:endParaRPr kumimoji="1" lang="ja-JP" altLang="en-US" sz="3200" dirty="0"/>
                        </a:p>
                      </a:txBody>
                      <a:tcPr/>
                    </a:tc>
                    <a:tc>
                      <a:txBody>
                        <a:bodyPr/>
                        <a:lstStyle/>
                        <a:p>
                          <a:pPr algn="ctr"/>
                          <a:r>
                            <a:rPr kumimoji="1" lang="en-US" altLang="ja-JP" sz="3200" dirty="0" smtClean="0"/>
                            <a:t>12.62</a:t>
                          </a:r>
                          <a:endParaRPr kumimoji="1" lang="ja-JP" altLang="en-US" sz="3200" dirty="0"/>
                        </a:p>
                      </a:txBody>
                      <a:tcPr/>
                    </a:tc>
                  </a:tr>
                </a:tbl>
              </a:graphicData>
            </a:graphic>
          </p:graphicFrame>
        </mc:Fallback>
      </mc:AlternateContent>
      <mc:AlternateContent xmlns:mc="http://schemas.openxmlformats.org/markup-compatibility/2006" xmlns:a14="http://schemas.microsoft.com/office/drawing/2010/main">
        <mc:Choice Requires="a14">
          <p:sp>
            <p:nvSpPr>
              <p:cNvPr id="8" name="テキスト ボックス 7"/>
              <p:cNvSpPr txBox="1"/>
              <p:nvPr/>
            </p:nvSpPr>
            <p:spPr>
              <a:xfrm>
                <a:off x="2522401" y="4869160"/>
                <a:ext cx="4099199" cy="67659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ja-JP" sz="3600" b="0" i="0" smtClean="0">
                          <a:solidFill>
                            <a:schemeClr val="bg1"/>
                          </a:solidFill>
                          <a:latin typeface="Cambria Math"/>
                        </a:rPr>
                        <m:t>sig</m:t>
                      </m:r>
                      <m:r>
                        <a:rPr lang="en-US" altLang="ja-JP" sz="3600" b="0" i="1" smtClean="0">
                          <a:solidFill>
                            <a:schemeClr val="bg1"/>
                          </a:solidFill>
                          <a:latin typeface="Cambria Math"/>
                        </a:rPr>
                        <m:t>.=</m:t>
                      </m:r>
                      <m:sSubSup>
                        <m:sSubSupPr>
                          <m:ctrlPr>
                            <a:rPr lang="en-US" altLang="ja-JP" sz="3600" b="0" i="1" smtClean="0">
                              <a:solidFill>
                                <a:schemeClr val="bg1"/>
                              </a:solidFill>
                              <a:latin typeface="Cambria Math"/>
                            </a:rPr>
                          </m:ctrlPr>
                        </m:sSubSupPr>
                        <m:e>
                          <m:r>
                            <a:rPr lang="en-US" altLang="ja-JP" sz="3600" b="0" i="1" smtClean="0">
                              <a:solidFill>
                                <a:schemeClr val="bg1"/>
                              </a:solidFill>
                              <a:latin typeface="Cambria Math"/>
                            </a:rPr>
                            <m:t>0.709</m:t>
                          </m:r>
                        </m:e>
                        <m:sub>
                          <m:r>
                            <a:rPr lang="en-US" altLang="ja-JP" sz="3600" b="0" i="1" smtClean="0">
                              <a:solidFill>
                                <a:schemeClr val="bg1"/>
                              </a:solidFill>
                              <a:latin typeface="Cambria Math"/>
                            </a:rPr>
                            <m:t>−0.054</m:t>
                          </m:r>
                        </m:sub>
                        <m:sup>
                          <m:r>
                            <a:rPr lang="en-US" altLang="ja-JP" sz="3600" b="0" i="1" smtClean="0">
                              <a:solidFill>
                                <a:schemeClr val="bg1"/>
                              </a:solidFill>
                              <a:latin typeface="Cambria Math"/>
                            </a:rPr>
                            <m:t>+0.035</m:t>
                          </m:r>
                        </m:sup>
                      </m:sSubSup>
                      <m:r>
                        <a:rPr lang="en-US" altLang="ja-JP" sz="3600" b="0" i="1" smtClean="0">
                          <a:solidFill>
                            <a:schemeClr val="bg1"/>
                          </a:solidFill>
                          <a:latin typeface="Cambria Math"/>
                        </a:rPr>
                        <m:t> </m:t>
                      </m:r>
                      <m:r>
                        <a:rPr lang="en-US" altLang="ja-JP" sz="3600" b="0" i="1" smtClean="0">
                          <a:solidFill>
                            <a:schemeClr val="bg1"/>
                          </a:solidFill>
                          <a:latin typeface="Cambria Math"/>
                        </a:rPr>
                        <m:t>𝜎</m:t>
                      </m:r>
                    </m:oMath>
                  </m:oMathPara>
                </a14:m>
                <a:endParaRPr kumimoji="1" lang="ja-JP" altLang="en-US" sz="3600" dirty="0">
                  <a:solidFill>
                    <a:schemeClr val="bg1"/>
                  </a:solidFill>
                </a:endParaRPr>
              </a:p>
            </p:txBody>
          </p:sp>
        </mc:Choice>
        <mc:Fallback xmlns="">
          <p:sp>
            <p:nvSpPr>
              <p:cNvPr id="8" name="テキスト ボックス 7"/>
              <p:cNvSpPr txBox="1">
                <a:spLocks noRot="1" noChangeAspect="1" noMove="1" noResize="1" noEditPoints="1" noAdjustHandles="1" noChangeArrowheads="1" noChangeShapeType="1" noTextEdit="1"/>
              </p:cNvSpPr>
              <p:nvPr/>
            </p:nvSpPr>
            <p:spPr>
              <a:xfrm>
                <a:off x="2522401" y="4869160"/>
                <a:ext cx="4099199" cy="676595"/>
              </a:xfrm>
              <a:prstGeom prst="rect">
                <a:avLst/>
              </a:prstGeom>
              <a:blipFill rotWithShape="1">
                <a:blip r:embed="rId3"/>
                <a:stretch>
                  <a:fillRect/>
                </a:stretch>
              </a:blipFill>
            </p:spPr>
            <p:txBody>
              <a:bodyPr/>
              <a:lstStyle/>
              <a:p>
                <a:r>
                  <a:rPr lang="ja-JP" altLang="en-US">
                    <a:noFill/>
                  </a:rPr>
                  <a:t> </a:t>
                </a:r>
              </a:p>
            </p:txBody>
          </p:sp>
        </mc:Fallback>
      </mc:AlternateContent>
      <p:sp>
        <p:nvSpPr>
          <p:cNvPr id="2" name="テキスト ボックス 1"/>
          <p:cNvSpPr txBox="1"/>
          <p:nvPr/>
        </p:nvSpPr>
        <p:spPr>
          <a:xfrm>
            <a:off x="1185496" y="5661248"/>
            <a:ext cx="6773008" cy="523220"/>
          </a:xfrm>
          <a:prstGeom prst="rect">
            <a:avLst/>
          </a:prstGeom>
          <a:noFill/>
        </p:spPr>
        <p:txBody>
          <a:bodyPr wrap="none" rtlCol="0">
            <a:spAutoFit/>
          </a:bodyPr>
          <a:lstStyle/>
          <a:p>
            <a:r>
              <a:rPr kumimoji="1" lang="ja-JP" altLang="en-US" sz="2800" dirty="0" smtClean="0">
                <a:solidFill>
                  <a:schemeClr val="bg1"/>
                </a:solidFill>
              </a:rPr>
              <a:t>シグナルとバックグラウンドの分離が不十分</a:t>
            </a:r>
            <a:endParaRPr kumimoji="1" lang="ja-JP" altLang="en-US" sz="2800" dirty="0">
              <a:solidFill>
                <a:schemeClr val="bg1"/>
              </a:solidFill>
            </a:endParaRPr>
          </a:p>
        </p:txBody>
      </p:sp>
    </p:spTree>
    <p:extLst>
      <p:ext uri="{BB962C8B-B14F-4D97-AF65-F5344CB8AC3E}">
        <p14:creationId xmlns:p14="http://schemas.microsoft.com/office/powerpoint/2010/main" val="2787210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原因と考察</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lstStyle/>
              <a:p>
                <a:r>
                  <a:rPr lang="ja-JP" altLang="en-US" dirty="0" smtClean="0">
                    <a:solidFill>
                      <a:srgbClr val="FFFF00"/>
                    </a:solidFill>
                  </a:rPr>
                  <a:t>事象の再構成で生じた間違いが大きな原因</a:t>
                </a:r>
                <a:endParaRPr lang="en-US" altLang="ja-JP" dirty="0" smtClean="0">
                  <a:solidFill>
                    <a:srgbClr val="FFFF00"/>
                  </a:solidFill>
                </a:endParaRPr>
              </a:p>
              <a:p>
                <a:pPr lvl="1"/>
                <a:r>
                  <a:rPr kumimoji="1" lang="ja-JP" altLang="en-US" dirty="0" smtClean="0"/>
                  <a:t>ジェット再構成</a:t>
                </a:r>
                <a:endParaRPr kumimoji="1" lang="en-US" altLang="ja-JP" dirty="0" smtClean="0"/>
              </a:p>
              <a:p>
                <a:pPr lvl="1"/>
                <a14:m>
                  <m:oMath xmlns:m="http://schemas.openxmlformats.org/officeDocument/2006/math">
                    <m:r>
                      <a:rPr lang="en-US" altLang="ja-JP" b="0" i="1" smtClean="0">
                        <a:latin typeface="Cambria Math"/>
                      </a:rPr>
                      <m:t>𝑏</m:t>
                    </m:r>
                  </m:oMath>
                </a14:m>
                <a:r>
                  <a:rPr lang="ja-JP" altLang="en-US" dirty="0" smtClean="0"/>
                  <a:t>タギング</a:t>
                </a:r>
                <a:endParaRPr lang="en-US" altLang="ja-JP" dirty="0" smtClean="0"/>
              </a:p>
              <a:p>
                <a:r>
                  <a:rPr lang="ja-JP" altLang="en-US" dirty="0"/>
                  <a:t>理想的</a:t>
                </a:r>
                <a:r>
                  <a:rPr lang="ja-JP" altLang="en-US" dirty="0" smtClean="0"/>
                  <a:t>なジェット再構成が行われた場合について検討した。</a:t>
                </a:r>
                <a:endParaRPr lang="en-US" altLang="ja-JP" dirty="0" smtClean="0"/>
              </a:p>
              <a:p>
                <a:pPr lvl="1"/>
                <a:r>
                  <a:rPr lang="ja-JP" altLang="en-US" dirty="0"/>
                  <a:t>検出器の情報では</a:t>
                </a:r>
                <a:r>
                  <a:rPr lang="ja-JP" altLang="en-US" dirty="0" smtClean="0"/>
                  <a:t>なく、</a:t>
                </a:r>
                <a:r>
                  <a:rPr kumimoji="1" lang="ja-JP" altLang="en-US" dirty="0" smtClean="0"/>
                  <a:t>イベントジェネレータ</a:t>
                </a:r>
                <a:r>
                  <a:rPr lang="ja-JP" altLang="en-US" dirty="0" smtClean="0"/>
                  <a:t>の生成情報を用いて</a:t>
                </a:r>
                <a:r>
                  <a:rPr lang="ja-JP" altLang="en-US" dirty="0"/>
                  <a:t>再構成</a:t>
                </a:r>
                <a:r>
                  <a:rPr lang="ja-JP" altLang="en-US" dirty="0" smtClean="0"/>
                  <a:t>を行う。</a:t>
                </a:r>
                <a:endParaRPr lang="en-US" altLang="ja-JP" dirty="0" smtClean="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1">
                <a:blip r:embed="rId2"/>
                <a:stretch>
                  <a:fillRect l="-1630" t="-2115" r="-963"/>
                </a:stretch>
              </a:blipFill>
            </p:spPr>
            <p:txBody>
              <a:bodyPr/>
              <a:lstStyle/>
              <a:p>
                <a:r>
                  <a:rPr lang="ja-JP" altLang="en-US">
                    <a:noFill/>
                  </a:rPr>
                  <a:t> </a:t>
                </a:r>
              </a:p>
            </p:txBody>
          </p:sp>
        </mc:Fallback>
      </mc:AlternateContent>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12</a:t>
            </a:fld>
            <a:endParaRPr kumimoji="1" lang="ja-JP" altLang="en-US"/>
          </a:p>
        </p:txBody>
      </p:sp>
    </p:spTree>
    <p:extLst>
      <p:ext uri="{BB962C8B-B14F-4D97-AF65-F5344CB8AC3E}">
        <p14:creationId xmlns:p14="http://schemas.microsoft.com/office/powerpoint/2010/main" val="2041583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選別結果（</a:t>
            </a:r>
            <a:r>
              <a:rPr lang="ja-JP" altLang="en-US" dirty="0"/>
              <a:t>理想的</a:t>
            </a:r>
            <a:r>
              <a:rPr lang="ja-JP" altLang="en-US" dirty="0" smtClean="0"/>
              <a:t>なジェット再構</a:t>
            </a:r>
            <a:r>
              <a:rPr lang="ja-JP" altLang="en-US" dirty="0"/>
              <a:t>成</a:t>
            </a:r>
            <a:r>
              <a:rPr kumimoji="1" lang="ja-JP" altLang="en-US" dirty="0" smtClean="0"/>
              <a:t>）</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13</a:t>
            </a:fld>
            <a:endParaRPr kumimoji="1" lang="ja-JP" altLang="en-US"/>
          </a:p>
        </p:txBody>
      </p:sp>
      <mc:AlternateContent xmlns:mc="http://schemas.openxmlformats.org/markup-compatibility/2006" xmlns:a14="http://schemas.microsoft.com/office/drawing/2010/main">
        <mc:Choice Requires="a14">
          <p:graphicFrame>
            <p:nvGraphicFramePr>
              <p:cNvPr id="6" name="表 5"/>
              <p:cNvGraphicFramePr>
                <a:graphicFrameLocks noGrp="1"/>
              </p:cNvGraphicFramePr>
              <p:nvPr>
                <p:extLst>
                  <p:ext uri="{D42A27DB-BD31-4B8C-83A1-F6EECF244321}">
                    <p14:modId xmlns:p14="http://schemas.microsoft.com/office/powerpoint/2010/main" val="116795230"/>
                  </p:ext>
                </p:extLst>
              </p:nvPr>
            </p:nvGraphicFramePr>
            <p:xfrm>
              <a:off x="463551" y="1124744"/>
              <a:ext cx="8216899" cy="3497200"/>
            </p:xfrm>
            <a:graphic>
              <a:graphicData uri="http://schemas.openxmlformats.org/drawingml/2006/table">
                <a:tbl>
                  <a:tblPr firstRow="1" bandRow="1">
                    <a:tableStyleId>{5C22544A-7EE6-4342-B048-85BDC9FD1C3A}</a:tableStyleId>
                  </a:tblPr>
                  <a:tblGrid>
                    <a:gridCol w="2467292"/>
                    <a:gridCol w="1208405"/>
                    <a:gridCol w="1721167"/>
                    <a:gridCol w="1306830"/>
                    <a:gridCol w="1513205"/>
                  </a:tblGrid>
                  <a:tr h="370840">
                    <a:tc>
                      <a:txBody>
                        <a:bodyPr/>
                        <a:lstStyle/>
                        <a:p>
                          <a:pPr algn="ctr"/>
                          <a:endParaRPr kumimoji="1" lang="ja-JP" altLang="en-US" sz="3200" dirty="0"/>
                        </a:p>
                      </a:txBody>
                      <a:tcPr/>
                    </a:tc>
                    <a:tc>
                      <a:txBody>
                        <a:bodyPr/>
                        <a:lstStyle/>
                        <a:p>
                          <a:pPr algn="ctr"/>
                          <a14:m>
                            <m:oMathPara xmlns:m="http://schemas.openxmlformats.org/officeDocument/2006/math">
                              <m:oMathParaPr>
                                <m:jc m:val="centerGroup"/>
                              </m:oMathParaPr>
                              <m:oMath xmlns:m="http://schemas.openxmlformats.org/officeDocument/2006/math">
                                <m:r>
                                  <a:rPr kumimoji="1" lang="en-US" altLang="ja-JP" sz="3200" b="1" i="1" smtClean="0">
                                    <a:latin typeface="Cambria Math"/>
                                  </a:rPr>
                                  <m:t>𝑯𝑯</m:t>
                                </m:r>
                              </m:oMath>
                            </m:oMathPara>
                          </a14:m>
                          <a:endParaRPr kumimoji="1" lang="ja-JP" altLang="en-US" sz="3200" dirty="0"/>
                        </a:p>
                      </a:txBody>
                      <a:tcPr/>
                    </a:tc>
                    <a:tc>
                      <a:txBody>
                        <a:bodyPr/>
                        <a:lstStyle/>
                        <a:p>
                          <a:pPr algn="ctr"/>
                          <a14:m>
                            <m:oMathPara xmlns:m="http://schemas.openxmlformats.org/officeDocument/2006/math">
                              <m:oMathParaPr>
                                <m:jc m:val="centerGroup"/>
                              </m:oMathParaPr>
                              <m:oMath xmlns:m="http://schemas.openxmlformats.org/officeDocument/2006/math">
                                <m:r>
                                  <a:rPr kumimoji="1" lang="en-US" altLang="ja-JP" sz="3200" b="1" i="1" smtClean="0">
                                    <a:latin typeface="Cambria Math"/>
                                  </a:rPr>
                                  <m:t>𝑾𝑾</m:t>
                                </m:r>
                              </m:oMath>
                            </m:oMathPara>
                          </a14:m>
                          <a:endParaRPr kumimoji="1" lang="ja-JP" altLang="en-US" sz="3200" dirty="0"/>
                        </a:p>
                      </a:txBody>
                      <a:tcPr/>
                    </a:tc>
                    <a:tc>
                      <a:txBody>
                        <a:bodyPr/>
                        <a:lstStyle/>
                        <a:p>
                          <a:pPr algn="ctr"/>
                          <a14:m>
                            <m:oMathPara xmlns:m="http://schemas.openxmlformats.org/officeDocument/2006/math">
                              <m:oMathParaPr>
                                <m:jc m:val="centerGroup"/>
                              </m:oMathParaPr>
                              <m:oMath xmlns:m="http://schemas.openxmlformats.org/officeDocument/2006/math">
                                <m:r>
                                  <a:rPr kumimoji="1" lang="en-US" altLang="ja-JP" sz="3200" b="1" i="1" smtClean="0">
                                    <a:latin typeface="Cambria Math"/>
                                  </a:rPr>
                                  <m:t>𝒁𝒁</m:t>
                                </m:r>
                              </m:oMath>
                            </m:oMathPara>
                          </a14:m>
                          <a:endParaRPr kumimoji="1" lang="ja-JP" altLang="en-US" sz="3200" dirty="0"/>
                        </a:p>
                      </a:txBody>
                      <a:tcPr/>
                    </a:tc>
                    <a:tc>
                      <a:txBody>
                        <a:bodyPr/>
                        <a:lstStyle/>
                        <a:p>
                          <a:pPr algn="ctr"/>
                          <a14:m>
                            <m:oMathPara xmlns:m="http://schemas.openxmlformats.org/officeDocument/2006/math">
                              <m:oMathParaPr>
                                <m:jc m:val="centerGroup"/>
                              </m:oMathParaPr>
                              <m:oMath xmlns:m="http://schemas.openxmlformats.org/officeDocument/2006/math">
                                <m:r>
                                  <a:rPr kumimoji="1" lang="en-US" altLang="ja-JP" sz="3200" b="1" i="1" smtClean="0">
                                    <a:latin typeface="Cambria Math"/>
                                  </a:rPr>
                                  <m:t>𝒃</m:t>
                                </m:r>
                                <m:acc>
                                  <m:accPr>
                                    <m:chr m:val="̅"/>
                                    <m:ctrlPr>
                                      <a:rPr kumimoji="1" lang="en-US" altLang="ja-JP" sz="3200" b="1" i="1" smtClean="0">
                                        <a:latin typeface="Cambria Math"/>
                                      </a:rPr>
                                    </m:ctrlPr>
                                  </m:accPr>
                                  <m:e>
                                    <m:r>
                                      <a:rPr kumimoji="1" lang="en-US" altLang="ja-JP" sz="3200" b="1" i="1" smtClean="0">
                                        <a:latin typeface="Cambria Math"/>
                                      </a:rPr>
                                      <m:t>𝒃</m:t>
                                    </m:r>
                                  </m:e>
                                </m:acc>
                                <m:r>
                                  <a:rPr kumimoji="1" lang="en-US" altLang="ja-JP" sz="3200" b="1" i="1" smtClean="0">
                                    <a:latin typeface="Cambria Math"/>
                                  </a:rPr>
                                  <m:t>𝒃</m:t>
                                </m:r>
                                <m:acc>
                                  <m:accPr>
                                    <m:chr m:val="̅"/>
                                    <m:ctrlPr>
                                      <a:rPr kumimoji="1" lang="en-US" altLang="ja-JP" sz="3200" b="1" i="1" smtClean="0">
                                        <a:latin typeface="Cambria Math"/>
                                      </a:rPr>
                                    </m:ctrlPr>
                                  </m:accPr>
                                  <m:e>
                                    <m:r>
                                      <a:rPr kumimoji="1" lang="en-US" altLang="ja-JP" sz="3200" b="1" i="1" smtClean="0">
                                        <a:latin typeface="Cambria Math"/>
                                      </a:rPr>
                                      <m:t>𝒃</m:t>
                                    </m:r>
                                  </m:e>
                                </m:acc>
                              </m:oMath>
                            </m:oMathPara>
                          </a14:m>
                          <a:endParaRPr kumimoji="1" lang="ja-JP" altLang="en-US" sz="3200" dirty="0"/>
                        </a:p>
                      </a:txBody>
                      <a:tcPr/>
                    </a:tc>
                  </a:tr>
                  <a:tr h="370840">
                    <a:tc>
                      <a:txBody>
                        <a:bodyPr/>
                        <a:lstStyle/>
                        <a:p>
                          <a:pPr algn="ctr"/>
                          <a:r>
                            <a:rPr kumimoji="1" lang="ja-JP" altLang="en-US" sz="3200" dirty="0" smtClean="0"/>
                            <a:t>事象数</a:t>
                          </a:r>
                          <a:endParaRPr kumimoji="1" lang="ja-JP" altLang="en-US" sz="3200" dirty="0"/>
                        </a:p>
                      </a:txBody>
                      <a:tcPr/>
                    </a:tc>
                    <a:tc>
                      <a:txBody>
                        <a:bodyPr/>
                        <a:lstStyle/>
                        <a:p>
                          <a:pPr algn="ctr"/>
                          <a:r>
                            <a:rPr kumimoji="1" lang="en-US" altLang="ja-JP" sz="3200" dirty="0" smtClean="0"/>
                            <a:t>80</a:t>
                          </a:r>
                          <a:endParaRPr kumimoji="1" lang="ja-JP" altLang="en-US" sz="3200" dirty="0"/>
                        </a:p>
                      </a:txBody>
                      <a:tcPr/>
                    </a:tc>
                    <a:tc>
                      <a:txBody>
                        <a:bodyPr/>
                        <a:lstStyle/>
                        <a:p>
                          <a:pPr algn="ctr"/>
                          <a:r>
                            <a:rPr kumimoji="1" lang="en-US" altLang="ja-JP" sz="3200" dirty="0" smtClean="0"/>
                            <a:t>7.31*10</a:t>
                          </a:r>
                          <a:r>
                            <a:rPr kumimoji="1" lang="en-US" altLang="ja-JP" sz="3200" baseline="30000" dirty="0" smtClean="0"/>
                            <a:t>7</a:t>
                          </a:r>
                          <a:endParaRPr kumimoji="1" lang="ja-JP" altLang="en-US" sz="3200" baseline="30000" dirty="0"/>
                        </a:p>
                      </a:txBody>
                      <a:tcPr/>
                    </a:tc>
                    <a:tc>
                      <a:txBody>
                        <a:bodyPr/>
                        <a:lstStyle/>
                        <a:p>
                          <a:pPr algn="ctr"/>
                          <a:r>
                            <a:rPr kumimoji="1" lang="en-US" altLang="ja-JP" sz="3200" dirty="0" smtClean="0"/>
                            <a:t>59350</a:t>
                          </a:r>
                          <a:endParaRPr kumimoji="1" lang="ja-JP" altLang="en-US" sz="3200" dirty="0"/>
                        </a:p>
                      </a:txBody>
                      <a:tcPr/>
                    </a:tc>
                    <a:tc>
                      <a:txBody>
                        <a:bodyPr/>
                        <a:lstStyle/>
                        <a:p>
                          <a:pPr algn="ctr"/>
                          <a:r>
                            <a:rPr kumimoji="1" lang="en-US" altLang="ja-JP" sz="3200" dirty="0" smtClean="0"/>
                            <a:t>293600</a:t>
                          </a:r>
                          <a:endParaRPr kumimoji="1" lang="ja-JP" altLang="en-US" sz="3200" dirty="0"/>
                        </a:p>
                      </a:txBody>
                      <a:tcPr/>
                    </a:tc>
                  </a:tr>
                  <a:tr h="370840">
                    <a:tc>
                      <a:txBody>
                        <a:bodyPr/>
                        <a:lstStyle/>
                        <a:p>
                          <a:pPr algn="ctr"/>
                          <a14:m>
                            <m:oMath xmlns:m="http://schemas.openxmlformats.org/officeDocument/2006/math">
                              <m:r>
                                <a:rPr kumimoji="1" lang="en-US" altLang="ja-JP" sz="3200" b="1" i="1" smtClean="0">
                                  <a:latin typeface="Cambria Math"/>
                                </a:rPr>
                                <m:t>𝑾</m:t>
                              </m:r>
                            </m:oMath>
                          </a14:m>
                          <a:r>
                            <a:rPr kumimoji="1" lang="ja-JP" altLang="en-US" sz="3200" dirty="0" smtClean="0"/>
                            <a:t>除去解析</a:t>
                          </a:r>
                          <a:endParaRPr kumimoji="1" lang="ja-JP" altLang="en-US" sz="3200" dirty="0"/>
                        </a:p>
                      </a:txBody>
                      <a:tcPr/>
                    </a:tc>
                    <a:tc>
                      <a:txBody>
                        <a:bodyPr/>
                        <a:lstStyle/>
                        <a:p>
                          <a:pPr algn="ctr"/>
                          <a:r>
                            <a:rPr kumimoji="1" lang="en-US" altLang="ja-JP" sz="3200" dirty="0" smtClean="0"/>
                            <a:t>46.64</a:t>
                          </a:r>
                          <a:endParaRPr kumimoji="1" lang="ja-JP" altLang="en-US" sz="3200" dirty="0"/>
                        </a:p>
                      </a:txBody>
                      <a:tcPr/>
                    </a:tc>
                    <a:tc>
                      <a:txBody>
                        <a:bodyPr/>
                        <a:lstStyle/>
                        <a:p>
                          <a:pPr algn="ctr"/>
                          <a:r>
                            <a:rPr kumimoji="1" lang="en-US" altLang="ja-JP" sz="3200" dirty="0" smtClean="0"/>
                            <a:t>55613</a:t>
                          </a:r>
                          <a:endParaRPr kumimoji="1" lang="ja-JP" altLang="en-US" sz="3200" dirty="0"/>
                        </a:p>
                      </a:txBody>
                      <a:tcPr/>
                    </a:tc>
                    <a:tc>
                      <a:txBody>
                        <a:bodyPr/>
                        <a:lstStyle/>
                        <a:p>
                          <a:pPr algn="ctr"/>
                          <a:r>
                            <a:rPr kumimoji="1" lang="en-US" altLang="ja-JP" sz="3200" dirty="0" smtClean="0"/>
                            <a:t>4191</a:t>
                          </a:r>
                          <a:endParaRPr kumimoji="1" lang="ja-JP" altLang="en-US" sz="3200" dirty="0"/>
                        </a:p>
                      </a:txBody>
                      <a:tcPr/>
                    </a:tc>
                    <a:tc>
                      <a:txBody>
                        <a:bodyPr/>
                        <a:lstStyle/>
                        <a:p>
                          <a:pPr algn="ctr"/>
                          <a:r>
                            <a:rPr kumimoji="1" lang="en-US" altLang="ja-JP" sz="3200" dirty="0" smtClean="0"/>
                            <a:t>84538</a:t>
                          </a:r>
                          <a:endParaRPr kumimoji="1" lang="ja-JP" altLang="en-US" sz="3200" dirty="0"/>
                        </a:p>
                      </a:txBody>
                      <a:tcPr/>
                    </a:tc>
                  </a:tr>
                  <a:tr h="370840">
                    <a:tc>
                      <a:txBody>
                        <a:bodyPr/>
                        <a:lstStyle/>
                        <a:p>
                          <a:pPr algn="ctr"/>
                          <a14:m>
                            <m:oMath xmlns:m="http://schemas.openxmlformats.org/officeDocument/2006/math">
                              <m:r>
                                <a:rPr kumimoji="1" lang="en-US" altLang="ja-JP" sz="3200" b="1" i="1" smtClean="0">
                                  <a:latin typeface="Cambria Math"/>
                                </a:rPr>
                                <m:t>𝑾</m:t>
                              </m:r>
                            </m:oMath>
                          </a14:m>
                          <a:r>
                            <a:rPr kumimoji="1" lang="ja-JP" altLang="en-US" sz="3200" dirty="0" smtClean="0"/>
                            <a:t>フィルター</a:t>
                          </a:r>
                          <a:endParaRPr kumimoji="1" lang="ja-JP" altLang="en-US" sz="3200" dirty="0"/>
                        </a:p>
                      </a:txBody>
                      <a:tcPr/>
                    </a:tc>
                    <a:tc>
                      <a:txBody>
                        <a:bodyPr/>
                        <a:lstStyle/>
                        <a:p>
                          <a:pPr algn="ctr"/>
                          <a:r>
                            <a:rPr kumimoji="1" lang="en-US" altLang="ja-JP" sz="3200" dirty="0" smtClean="0"/>
                            <a:t>34.54</a:t>
                          </a:r>
                          <a:endParaRPr kumimoji="1" lang="ja-JP" altLang="en-US" sz="3200" dirty="0"/>
                        </a:p>
                      </a:txBody>
                      <a:tcPr/>
                    </a:tc>
                    <a:tc>
                      <a:txBody>
                        <a:bodyPr/>
                        <a:lstStyle/>
                        <a:p>
                          <a:pPr algn="ctr"/>
                          <a:r>
                            <a:rPr kumimoji="1" lang="en-US" altLang="ja-JP" sz="3200" dirty="0" smtClean="0"/>
                            <a:t>1.949</a:t>
                          </a:r>
                          <a:endParaRPr kumimoji="1" lang="ja-JP" altLang="en-US" sz="3200" dirty="0"/>
                        </a:p>
                      </a:txBody>
                      <a:tcPr/>
                    </a:tc>
                    <a:tc>
                      <a:txBody>
                        <a:bodyPr/>
                        <a:lstStyle/>
                        <a:p>
                          <a:pPr algn="ctr"/>
                          <a:r>
                            <a:rPr kumimoji="1" lang="en-US" altLang="ja-JP" sz="3200" dirty="0" smtClean="0"/>
                            <a:t>56.68</a:t>
                          </a:r>
                          <a:endParaRPr kumimoji="1" lang="ja-JP" altLang="en-US" sz="3200" dirty="0"/>
                        </a:p>
                      </a:txBody>
                      <a:tcPr/>
                    </a:tc>
                    <a:tc>
                      <a:txBody>
                        <a:bodyPr/>
                        <a:lstStyle/>
                        <a:p>
                          <a:pPr algn="ctr"/>
                          <a:r>
                            <a:rPr kumimoji="1" lang="en-US" altLang="ja-JP" sz="3200" dirty="0" smtClean="0"/>
                            <a:t>1639</a:t>
                          </a:r>
                          <a:endParaRPr kumimoji="1" lang="ja-JP" altLang="en-US" sz="3200" dirty="0"/>
                        </a:p>
                      </a:txBody>
                      <a:tcPr/>
                    </a:tc>
                  </a:tr>
                  <a:tr h="370840">
                    <a:tc>
                      <a:txBody>
                        <a:bodyPr/>
                        <a:lstStyle/>
                        <a:p>
                          <a:pPr algn="ctr"/>
                          <a14:m>
                            <m:oMath xmlns:m="http://schemas.openxmlformats.org/officeDocument/2006/math">
                              <m:r>
                                <a:rPr kumimoji="1" lang="en-US" altLang="ja-JP" sz="3200" b="1" i="1" smtClean="0">
                                  <a:latin typeface="Cambria Math"/>
                                </a:rPr>
                                <m:t>𝒃</m:t>
                              </m:r>
                              <m:acc>
                                <m:accPr>
                                  <m:chr m:val="̅"/>
                                  <m:ctrlPr>
                                    <a:rPr kumimoji="1" lang="en-US" altLang="ja-JP" sz="3200" b="1" i="1" smtClean="0">
                                      <a:latin typeface="Cambria Math"/>
                                    </a:rPr>
                                  </m:ctrlPr>
                                </m:accPr>
                                <m:e>
                                  <m:r>
                                    <a:rPr kumimoji="1" lang="en-US" altLang="ja-JP" sz="3200" b="1" i="1" smtClean="0">
                                      <a:latin typeface="Cambria Math"/>
                                    </a:rPr>
                                    <m:t>𝒃</m:t>
                                  </m:r>
                                </m:e>
                              </m:acc>
                            </m:oMath>
                          </a14:m>
                          <a:r>
                            <a:rPr kumimoji="1" lang="ja-JP" altLang="en-US" sz="3200" dirty="0" smtClean="0"/>
                            <a:t>フィルター</a:t>
                          </a:r>
                          <a:endParaRPr kumimoji="1" lang="ja-JP" altLang="en-US" sz="3200" dirty="0"/>
                        </a:p>
                      </a:txBody>
                      <a:tcPr/>
                    </a:tc>
                    <a:tc>
                      <a:txBody>
                        <a:bodyPr/>
                        <a:lstStyle/>
                        <a:p>
                          <a:pPr algn="ctr"/>
                          <a:r>
                            <a:rPr kumimoji="1" lang="en-US" altLang="ja-JP" sz="3200" dirty="0" smtClean="0"/>
                            <a:t>31.36</a:t>
                          </a:r>
                          <a:endParaRPr kumimoji="1" lang="ja-JP" altLang="en-US" sz="3200" dirty="0"/>
                        </a:p>
                      </a:txBody>
                      <a:tcPr/>
                    </a:tc>
                    <a:tc>
                      <a:txBody>
                        <a:bodyPr/>
                        <a:lstStyle/>
                        <a:p>
                          <a:pPr algn="ctr"/>
                          <a:r>
                            <a:rPr kumimoji="1" lang="en-US" altLang="ja-JP" sz="3200" dirty="0" smtClean="0"/>
                            <a:t>0.9747</a:t>
                          </a:r>
                          <a:endParaRPr kumimoji="1" lang="ja-JP" altLang="en-US" sz="3200" dirty="0"/>
                        </a:p>
                      </a:txBody>
                      <a:tcPr/>
                    </a:tc>
                    <a:tc>
                      <a:txBody>
                        <a:bodyPr/>
                        <a:lstStyle/>
                        <a:p>
                          <a:pPr algn="ctr"/>
                          <a:r>
                            <a:rPr kumimoji="1" lang="en-US" altLang="ja-JP" sz="3200" dirty="0" smtClean="0"/>
                            <a:t>20.36</a:t>
                          </a:r>
                          <a:endParaRPr kumimoji="1" lang="ja-JP" altLang="en-US" sz="3200" dirty="0"/>
                        </a:p>
                      </a:txBody>
                      <a:tcPr/>
                    </a:tc>
                    <a:tc>
                      <a:txBody>
                        <a:bodyPr/>
                        <a:lstStyle/>
                        <a:p>
                          <a:pPr algn="ctr"/>
                          <a:r>
                            <a:rPr kumimoji="1" lang="en-US" altLang="ja-JP" sz="3200" dirty="0" smtClean="0"/>
                            <a:t>4.110</a:t>
                          </a:r>
                          <a:endParaRPr kumimoji="1" lang="ja-JP" altLang="en-US" sz="3200" dirty="0"/>
                        </a:p>
                      </a:txBody>
                      <a:tcPr/>
                    </a:tc>
                  </a:tr>
                  <a:tr h="370840">
                    <a:tc>
                      <a:txBody>
                        <a:bodyPr/>
                        <a:lstStyle/>
                        <a:p>
                          <a:pPr algn="ctr"/>
                          <a14:m>
                            <m:oMath xmlns:m="http://schemas.openxmlformats.org/officeDocument/2006/math">
                              <m:r>
                                <a:rPr kumimoji="1" lang="en-US" altLang="ja-JP" sz="3200" b="1" i="1" smtClean="0">
                                  <a:latin typeface="Cambria Math"/>
                                </a:rPr>
                                <m:t>𝒁</m:t>
                              </m:r>
                            </m:oMath>
                          </a14:m>
                          <a:r>
                            <a:rPr kumimoji="1" lang="ja-JP" altLang="en-US" sz="3200" dirty="0" smtClean="0"/>
                            <a:t>フィルター</a:t>
                          </a:r>
                          <a:endParaRPr kumimoji="1" lang="ja-JP" altLang="en-US" sz="3200" dirty="0"/>
                        </a:p>
                      </a:txBody>
                      <a:tcPr/>
                    </a:tc>
                    <a:tc>
                      <a:txBody>
                        <a:bodyPr/>
                        <a:lstStyle/>
                        <a:p>
                          <a:pPr algn="ctr"/>
                          <a:r>
                            <a:rPr kumimoji="1" lang="en-US" altLang="ja-JP" sz="3200" b="1" dirty="0" smtClean="0">
                              <a:solidFill>
                                <a:srgbClr val="FF0000"/>
                              </a:solidFill>
                            </a:rPr>
                            <a:t>29.94</a:t>
                          </a:r>
                          <a:endParaRPr kumimoji="1" lang="ja-JP" altLang="en-US" sz="3200" b="1" dirty="0">
                            <a:solidFill>
                              <a:srgbClr val="FF0000"/>
                            </a:solidFill>
                          </a:endParaRPr>
                        </a:p>
                      </a:txBody>
                      <a:tcPr/>
                    </a:tc>
                    <a:tc>
                      <a:txBody>
                        <a:bodyPr/>
                        <a:lstStyle/>
                        <a:p>
                          <a:pPr algn="ctr"/>
                          <a:r>
                            <a:rPr kumimoji="1" lang="en-US" altLang="ja-JP" sz="3200" dirty="0" smtClean="0"/>
                            <a:t>0.9747</a:t>
                          </a:r>
                          <a:endParaRPr kumimoji="1" lang="ja-JP" altLang="en-US" sz="3200" dirty="0"/>
                        </a:p>
                      </a:txBody>
                      <a:tcPr/>
                    </a:tc>
                    <a:tc>
                      <a:txBody>
                        <a:bodyPr/>
                        <a:lstStyle/>
                        <a:p>
                          <a:pPr algn="ctr"/>
                          <a:r>
                            <a:rPr kumimoji="1" lang="en-US" altLang="ja-JP" sz="3200" dirty="0" smtClean="0"/>
                            <a:t>4.807</a:t>
                          </a:r>
                          <a:endParaRPr kumimoji="1" lang="ja-JP" altLang="en-US" sz="3200" dirty="0"/>
                        </a:p>
                      </a:txBody>
                      <a:tcPr/>
                    </a:tc>
                    <a:tc>
                      <a:txBody>
                        <a:bodyPr/>
                        <a:lstStyle/>
                        <a:p>
                          <a:pPr algn="ctr"/>
                          <a:r>
                            <a:rPr kumimoji="1" lang="en-US" altLang="ja-JP" sz="3200" dirty="0" smtClean="0"/>
                            <a:t>4.110</a:t>
                          </a:r>
                          <a:endParaRPr kumimoji="1" lang="ja-JP" altLang="en-US" sz="3200" dirty="0"/>
                        </a:p>
                      </a:txBody>
                      <a:tcPr/>
                    </a:tc>
                  </a:tr>
                </a:tbl>
              </a:graphicData>
            </a:graphic>
          </p:graphicFrame>
        </mc:Choice>
        <mc:Fallback xmlns="">
          <p:graphicFrame>
            <p:nvGraphicFramePr>
              <p:cNvPr id="6" name="表 5"/>
              <p:cNvGraphicFramePr>
                <a:graphicFrameLocks noGrp="1"/>
              </p:cNvGraphicFramePr>
              <p:nvPr>
                <p:extLst>
                  <p:ext uri="{D42A27DB-BD31-4B8C-83A1-F6EECF244321}">
                    <p14:modId xmlns:p14="http://schemas.microsoft.com/office/powerpoint/2010/main" val="116795230"/>
                  </p:ext>
                </p:extLst>
              </p:nvPr>
            </p:nvGraphicFramePr>
            <p:xfrm>
              <a:off x="463551" y="1124744"/>
              <a:ext cx="8216899" cy="3497200"/>
            </p:xfrm>
            <a:graphic>
              <a:graphicData uri="http://schemas.openxmlformats.org/drawingml/2006/table">
                <a:tbl>
                  <a:tblPr firstRow="1" bandRow="1">
                    <a:tableStyleId>{5C22544A-7EE6-4342-B048-85BDC9FD1C3A}</a:tableStyleId>
                  </a:tblPr>
                  <a:tblGrid>
                    <a:gridCol w="2467292"/>
                    <a:gridCol w="1208405"/>
                    <a:gridCol w="1721167"/>
                    <a:gridCol w="1306830"/>
                    <a:gridCol w="1513205"/>
                  </a:tblGrid>
                  <a:tr h="590360">
                    <a:tc>
                      <a:txBody>
                        <a:bodyPr/>
                        <a:lstStyle/>
                        <a:p>
                          <a:pPr algn="ctr"/>
                          <a:endParaRPr kumimoji="1" lang="ja-JP" altLang="en-US" sz="3200" dirty="0"/>
                        </a:p>
                      </a:txBody>
                      <a:tcPr/>
                    </a:tc>
                    <a:tc>
                      <a:txBody>
                        <a:bodyPr/>
                        <a:lstStyle/>
                        <a:p>
                          <a:endParaRPr lang="ja-JP"/>
                        </a:p>
                      </a:txBody>
                      <a:tcPr>
                        <a:blipFill rotWithShape="1">
                          <a:blip r:embed="rId2"/>
                          <a:stretch>
                            <a:fillRect l="-204545" t="-1031" r="-376263" b="-524742"/>
                          </a:stretch>
                        </a:blipFill>
                      </a:tcPr>
                    </a:tc>
                    <a:tc>
                      <a:txBody>
                        <a:bodyPr/>
                        <a:lstStyle/>
                        <a:p>
                          <a:endParaRPr lang="ja-JP"/>
                        </a:p>
                      </a:txBody>
                      <a:tcPr>
                        <a:blipFill rotWithShape="1">
                          <a:blip r:embed="rId2"/>
                          <a:stretch>
                            <a:fillRect l="-213830" t="-1031" r="-164184" b="-524742"/>
                          </a:stretch>
                        </a:blipFill>
                      </a:tcPr>
                    </a:tc>
                    <a:tc>
                      <a:txBody>
                        <a:bodyPr/>
                        <a:lstStyle/>
                        <a:p>
                          <a:endParaRPr lang="ja-JP"/>
                        </a:p>
                      </a:txBody>
                      <a:tcPr>
                        <a:blipFill rotWithShape="1">
                          <a:blip r:embed="rId2"/>
                          <a:stretch>
                            <a:fillRect l="-411628" t="-1031" r="-115349" b="-524742"/>
                          </a:stretch>
                        </a:blipFill>
                      </a:tcPr>
                    </a:tc>
                    <a:tc>
                      <a:txBody>
                        <a:bodyPr/>
                        <a:lstStyle/>
                        <a:p>
                          <a:endParaRPr lang="ja-JP"/>
                        </a:p>
                      </a:txBody>
                      <a:tcPr>
                        <a:blipFill rotWithShape="1">
                          <a:blip r:embed="rId2"/>
                          <a:stretch>
                            <a:fillRect l="-443548" t="-1031" b="-524742"/>
                          </a:stretch>
                        </a:blipFill>
                      </a:tcPr>
                    </a:tc>
                  </a:tr>
                  <a:tr h="579120">
                    <a:tc>
                      <a:txBody>
                        <a:bodyPr/>
                        <a:lstStyle/>
                        <a:p>
                          <a:pPr algn="ctr"/>
                          <a:r>
                            <a:rPr kumimoji="1" lang="ja-JP" altLang="en-US" sz="3200" dirty="0" smtClean="0"/>
                            <a:t>事象数</a:t>
                          </a:r>
                          <a:endParaRPr kumimoji="1" lang="ja-JP" altLang="en-US" sz="3200" dirty="0"/>
                        </a:p>
                      </a:txBody>
                      <a:tcPr/>
                    </a:tc>
                    <a:tc>
                      <a:txBody>
                        <a:bodyPr/>
                        <a:lstStyle/>
                        <a:p>
                          <a:pPr algn="ctr"/>
                          <a:r>
                            <a:rPr kumimoji="1" lang="en-US" altLang="ja-JP" sz="3200" dirty="0" smtClean="0"/>
                            <a:t>80</a:t>
                          </a:r>
                          <a:endParaRPr kumimoji="1" lang="ja-JP" altLang="en-US" sz="3200" dirty="0"/>
                        </a:p>
                      </a:txBody>
                      <a:tcPr/>
                    </a:tc>
                    <a:tc>
                      <a:txBody>
                        <a:bodyPr/>
                        <a:lstStyle/>
                        <a:p>
                          <a:pPr algn="ctr"/>
                          <a:r>
                            <a:rPr kumimoji="1" lang="en-US" altLang="ja-JP" sz="3200" dirty="0" smtClean="0"/>
                            <a:t>7.31*10</a:t>
                          </a:r>
                          <a:r>
                            <a:rPr kumimoji="1" lang="en-US" altLang="ja-JP" sz="3200" baseline="30000" dirty="0" smtClean="0"/>
                            <a:t>7</a:t>
                          </a:r>
                          <a:endParaRPr kumimoji="1" lang="ja-JP" altLang="en-US" sz="3200" baseline="30000" dirty="0"/>
                        </a:p>
                      </a:txBody>
                      <a:tcPr/>
                    </a:tc>
                    <a:tc>
                      <a:txBody>
                        <a:bodyPr/>
                        <a:lstStyle/>
                        <a:p>
                          <a:pPr algn="ctr"/>
                          <a:r>
                            <a:rPr kumimoji="1" lang="en-US" altLang="ja-JP" sz="3200" dirty="0" smtClean="0"/>
                            <a:t>59350</a:t>
                          </a:r>
                          <a:endParaRPr kumimoji="1" lang="ja-JP" altLang="en-US" sz="3200" dirty="0"/>
                        </a:p>
                      </a:txBody>
                      <a:tcPr/>
                    </a:tc>
                    <a:tc>
                      <a:txBody>
                        <a:bodyPr/>
                        <a:lstStyle/>
                        <a:p>
                          <a:pPr algn="ctr"/>
                          <a:r>
                            <a:rPr kumimoji="1" lang="en-US" altLang="ja-JP" sz="3200" dirty="0" smtClean="0"/>
                            <a:t>293600</a:t>
                          </a:r>
                          <a:endParaRPr kumimoji="1" lang="ja-JP" altLang="en-US" sz="3200" dirty="0"/>
                        </a:p>
                      </a:txBody>
                      <a:tcPr/>
                    </a:tc>
                  </a:tr>
                  <a:tr h="579120">
                    <a:tc>
                      <a:txBody>
                        <a:bodyPr/>
                        <a:lstStyle/>
                        <a:p>
                          <a:endParaRPr lang="ja-JP"/>
                        </a:p>
                      </a:txBody>
                      <a:tcPr>
                        <a:blipFill rotWithShape="1">
                          <a:blip r:embed="rId2"/>
                          <a:stretch>
                            <a:fillRect t="-203158" r="-232840" b="-335789"/>
                          </a:stretch>
                        </a:blipFill>
                      </a:tcPr>
                    </a:tc>
                    <a:tc>
                      <a:txBody>
                        <a:bodyPr/>
                        <a:lstStyle/>
                        <a:p>
                          <a:pPr algn="ctr"/>
                          <a:r>
                            <a:rPr kumimoji="1" lang="en-US" altLang="ja-JP" sz="3200" dirty="0" smtClean="0"/>
                            <a:t>46.64</a:t>
                          </a:r>
                          <a:endParaRPr kumimoji="1" lang="ja-JP" altLang="en-US" sz="3200" dirty="0"/>
                        </a:p>
                      </a:txBody>
                      <a:tcPr/>
                    </a:tc>
                    <a:tc>
                      <a:txBody>
                        <a:bodyPr/>
                        <a:lstStyle/>
                        <a:p>
                          <a:pPr algn="ctr"/>
                          <a:r>
                            <a:rPr kumimoji="1" lang="en-US" altLang="ja-JP" sz="3200" dirty="0" smtClean="0"/>
                            <a:t>55613</a:t>
                          </a:r>
                          <a:endParaRPr kumimoji="1" lang="ja-JP" altLang="en-US" sz="3200" dirty="0"/>
                        </a:p>
                      </a:txBody>
                      <a:tcPr/>
                    </a:tc>
                    <a:tc>
                      <a:txBody>
                        <a:bodyPr/>
                        <a:lstStyle/>
                        <a:p>
                          <a:pPr algn="ctr"/>
                          <a:r>
                            <a:rPr kumimoji="1" lang="en-US" altLang="ja-JP" sz="3200" dirty="0" smtClean="0"/>
                            <a:t>4191</a:t>
                          </a:r>
                          <a:endParaRPr kumimoji="1" lang="ja-JP" altLang="en-US" sz="3200" dirty="0"/>
                        </a:p>
                      </a:txBody>
                      <a:tcPr/>
                    </a:tc>
                    <a:tc>
                      <a:txBody>
                        <a:bodyPr/>
                        <a:lstStyle/>
                        <a:p>
                          <a:pPr algn="ctr"/>
                          <a:r>
                            <a:rPr kumimoji="1" lang="en-US" altLang="ja-JP" sz="3200" dirty="0" smtClean="0"/>
                            <a:t>84538</a:t>
                          </a:r>
                          <a:endParaRPr kumimoji="1" lang="ja-JP" altLang="en-US" sz="3200" dirty="0"/>
                        </a:p>
                      </a:txBody>
                      <a:tcPr/>
                    </a:tc>
                  </a:tr>
                  <a:tr h="579120">
                    <a:tc>
                      <a:txBody>
                        <a:bodyPr/>
                        <a:lstStyle/>
                        <a:p>
                          <a:endParaRPr lang="ja-JP"/>
                        </a:p>
                      </a:txBody>
                      <a:tcPr>
                        <a:blipFill rotWithShape="1">
                          <a:blip r:embed="rId2"/>
                          <a:stretch>
                            <a:fillRect t="-306383" r="-232840" b="-239362"/>
                          </a:stretch>
                        </a:blipFill>
                      </a:tcPr>
                    </a:tc>
                    <a:tc>
                      <a:txBody>
                        <a:bodyPr/>
                        <a:lstStyle/>
                        <a:p>
                          <a:pPr algn="ctr"/>
                          <a:r>
                            <a:rPr kumimoji="1" lang="en-US" altLang="ja-JP" sz="3200" dirty="0" smtClean="0"/>
                            <a:t>34.54</a:t>
                          </a:r>
                          <a:endParaRPr kumimoji="1" lang="ja-JP" altLang="en-US" sz="3200" dirty="0"/>
                        </a:p>
                      </a:txBody>
                      <a:tcPr/>
                    </a:tc>
                    <a:tc>
                      <a:txBody>
                        <a:bodyPr/>
                        <a:lstStyle/>
                        <a:p>
                          <a:pPr algn="ctr"/>
                          <a:r>
                            <a:rPr kumimoji="1" lang="en-US" altLang="ja-JP" sz="3200" dirty="0" smtClean="0"/>
                            <a:t>1.949</a:t>
                          </a:r>
                          <a:endParaRPr kumimoji="1" lang="ja-JP" altLang="en-US" sz="3200" dirty="0"/>
                        </a:p>
                      </a:txBody>
                      <a:tcPr/>
                    </a:tc>
                    <a:tc>
                      <a:txBody>
                        <a:bodyPr/>
                        <a:lstStyle/>
                        <a:p>
                          <a:pPr algn="ctr"/>
                          <a:r>
                            <a:rPr kumimoji="1" lang="en-US" altLang="ja-JP" sz="3200" dirty="0" smtClean="0"/>
                            <a:t>56.68</a:t>
                          </a:r>
                          <a:endParaRPr kumimoji="1" lang="ja-JP" altLang="en-US" sz="3200" dirty="0"/>
                        </a:p>
                      </a:txBody>
                      <a:tcPr/>
                    </a:tc>
                    <a:tc>
                      <a:txBody>
                        <a:bodyPr/>
                        <a:lstStyle/>
                        <a:p>
                          <a:pPr algn="ctr"/>
                          <a:r>
                            <a:rPr kumimoji="1" lang="en-US" altLang="ja-JP" sz="3200" dirty="0" smtClean="0"/>
                            <a:t>1639</a:t>
                          </a:r>
                          <a:endParaRPr kumimoji="1" lang="ja-JP" altLang="en-US" sz="3200" dirty="0"/>
                        </a:p>
                      </a:txBody>
                      <a:tcPr/>
                    </a:tc>
                  </a:tr>
                  <a:tr h="590360">
                    <a:tc>
                      <a:txBody>
                        <a:bodyPr/>
                        <a:lstStyle/>
                        <a:p>
                          <a:endParaRPr lang="ja-JP"/>
                        </a:p>
                      </a:txBody>
                      <a:tcPr>
                        <a:blipFill rotWithShape="1">
                          <a:blip r:embed="rId2"/>
                          <a:stretch>
                            <a:fillRect t="-393814" r="-232840" b="-131959"/>
                          </a:stretch>
                        </a:blipFill>
                      </a:tcPr>
                    </a:tc>
                    <a:tc>
                      <a:txBody>
                        <a:bodyPr/>
                        <a:lstStyle/>
                        <a:p>
                          <a:pPr algn="ctr"/>
                          <a:r>
                            <a:rPr kumimoji="1" lang="en-US" altLang="ja-JP" sz="3200" dirty="0" smtClean="0"/>
                            <a:t>31.36</a:t>
                          </a:r>
                          <a:endParaRPr kumimoji="1" lang="ja-JP" altLang="en-US" sz="3200" dirty="0"/>
                        </a:p>
                      </a:txBody>
                      <a:tcPr/>
                    </a:tc>
                    <a:tc>
                      <a:txBody>
                        <a:bodyPr/>
                        <a:lstStyle/>
                        <a:p>
                          <a:pPr algn="ctr"/>
                          <a:r>
                            <a:rPr kumimoji="1" lang="en-US" altLang="ja-JP" sz="3200" dirty="0" smtClean="0"/>
                            <a:t>0.9747</a:t>
                          </a:r>
                          <a:endParaRPr kumimoji="1" lang="ja-JP" altLang="en-US" sz="3200" dirty="0"/>
                        </a:p>
                      </a:txBody>
                      <a:tcPr/>
                    </a:tc>
                    <a:tc>
                      <a:txBody>
                        <a:bodyPr/>
                        <a:lstStyle/>
                        <a:p>
                          <a:pPr algn="ctr"/>
                          <a:r>
                            <a:rPr kumimoji="1" lang="en-US" altLang="ja-JP" sz="3200" dirty="0" smtClean="0"/>
                            <a:t>20.36</a:t>
                          </a:r>
                          <a:endParaRPr kumimoji="1" lang="ja-JP" altLang="en-US" sz="3200" dirty="0"/>
                        </a:p>
                      </a:txBody>
                      <a:tcPr/>
                    </a:tc>
                    <a:tc>
                      <a:txBody>
                        <a:bodyPr/>
                        <a:lstStyle/>
                        <a:p>
                          <a:pPr algn="ctr"/>
                          <a:r>
                            <a:rPr kumimoji="1" lang="en-US" altLang="ja-JP" sz="3200" dirty="0" smtClean="0"/>
                            <a:t>4.110</a:t>
                          </a:r>
                          <a:endParaRPr kumimoji="1" lang="ja-JP" altLang="en-US" sz="3200" dirty="0"/>
                        </a:p>
                      </a:txBody>
                      <a:tcPr/>
                    </a:tc>
                  </a:tr>
                  <a:tr h="579120">
                    <a:tc>
                      <a:txBody>
                        <a:bodyPr/>
                        <a:lstStyle/>
                        <a:p>
                          <a:endParaRPr lang="ja-JP"/>
                        </a:p>
                      </a:txBody>
                      <a:tcPr>
                        <a:blipFill rotWithShape="1">
                          <a:blip r:embed="rId2"/>
                          <a:stretch>
                            <a:fillRect t="-504211" r="-232840" b="-34737"/>
                          </a:stretch>
                        </a:blipFill>
                      </a:tcPr>
                    </a:tc>
                    <a:tc>
                      <a:txBody>
                        <a:bodyPr/>
                        <a:lstStyle/>
                        <a:p>
                          <a:pPr algn="ctr"/>
                          <a:r>
                            <a:rPr kumimoji="1" lang="en-US" altLang="ja-JP" sz="3200" b="1" dirty="0" smtClean="0">
                              <a:solidFill>
                                <a:srgbClr val="FF0000"/>
                              </a:solidFill>
                            </a:rPr>
                            <a:t>29.94</a:t>
                          </a:r>
                          <a:endParaRPr kumimoji="1" lang="ja-JP" altLang="en-US" sz="3200" b="1" dirty="0">
                            <a:solidFill>
                              <a:srgbClr val="FF0000"/>
                            </a:solidFill>
                          </a:endParaRPr>
                        </a:p>
                      </a:txBody>
                      <a:tcPr/>
                    </a:tc>
                    <a:tc>
                      <a:txBody>
                        <a:bodyPr/>
                        <a:lstStyle/>
                        <a:p>
                          <a:pPr algn="ctr"/>
                          <a:r>
                            <a:rPr kumimoji="1" lang="en-US" altLang="ja-JP" sz="3200" dirty="0" smtClean="0"/>
                            <a:t>0.9747</a:t>
                          </a:r>
                          <a:endParaRPr kumimoji="1" lang="ja-JP" altLang="en-US" sz="3200" dirty="0"/>
                        </a:p>
                      </a:txBody>
                      <a:tcPr/>
                    </a:tc>
                    <a:tc>
                      <a:txBody>
                        <a:bodyPr/>
                        <a:lstStyle/>
                        <a:p>
                          <a:pPr algn="ctr"/>
                          <a:r>
                            <a:rPr kumimoji="1" lang="en-US" altLang="ja-JP" sz="3200" dirty="0" smtClean="0"/>
                            <a:t>4.807</a:t>
                          </a:r>
                          <a:endParaRPr kumimoji="1" lang="ja-JP" altLang="en-US" sz="3200" dirty="0"/>
                        </a:p>
                      </a:txBody>
                      <a:tcPr/>
                    </a:tc>
                    <a:tc>
                      <a:txBody>
                        <a:bodyPr/>
                        <a:lstStyle/>
                        <a:p>
                          <a:pPr algn="ctr"/>
                          <a:r>
                            <a:rPr kumimoji="1" lang="en-US" altLang="ja-JP" sz="3200" dirty="0" smtClean="0"/>
                            <a:t>4.110</a:t>
                          </a:r>
                          <a:endParaRPr kumimoji="1" lang="ja-JP" altLang="en-US" sz="3200" dirty="0"/>
                        </a:p>
                      </a:txBody>
                      <a:tcPr/>
                    </a:tc>
                  </a:tr>
                </a:tbl>
              </a:graphicData>
            </a:graphic>
          </p:graphicFrame>
        </mc:Fallback>
      </mc:AlternateContent>
      <mc:AlternateContent xmlns:mc="http://schemas.openxmlformats.org/markup-compatibility/2006" xmlns:a14="http://schemas.microsoft.com/office/drawing/2010/main">
        <mc:Choice Requires="a14">
          <p:sp>
            <p:nvSpPr>
              <p:cNvPr id="7" name="テキスト ボックス 6"/>
              <p:cNvSpPr txBox="1"/>
              <p:nvPr/>
            </p:nvSpPr>
            <p:spPr>
              <a:xfrm>
                <a:off x="419188" y="5136235"/>
                <a:ext cx="3648756" cy="6690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tLang="ja-JP" sz="3600" b="0" i="0" smtClean="0">
                          <a:solidFill>
                            <a:schemeClr val="bg1"/>
                          </a:solidFill>
                          <a:latin typeface="Cambria Math"/>
                        </a:rPr>
                        <m:t>sig</m:t>
                      </m:r>
                      <m:r>
                        <a:rPr lang="en-US" altLang="ja-JP" sz="3600" b="0" i="0" smtClean="0">
                          <a:solidFill>
                            <a:schemeClr val="bg1"/>
                          </a:solidFill>
                          <a:latin typeface="Cambria Math"/>
                        </a:rPr>
                        <m:t>.</m:t>
                      </m:r>
                      <m:r>
                        <a:rPr lang="en-US" altLang="ja-JP" sz="3600" b="0" i="1" smtClean="0">
                          <a:solidFill>
                            <a:schemeClr val="bg1"/>
                          </a:solidFill>
                          <a:latin typeface="Cambria Math"/>
                        </a:rPr>
                        <m:t>=</m:t>
                      </m:r>
                      <m:sSubSup>
                        <m:sSubSupPr>
                          <m:ctrlPr>
                            <a:rPr lang="en-US" altLang="ja-JP" sz="3600" b="0" i="1" smtClean="0">
                              <a:solidFill>
                                <a:srgbClr val="FFFF00"/>
                              </a:solidFill>
                              <a:latin typeface="Cambria Math"/>
                            </a:rPr>
                          </m:ctrlPr>
                        </m:sSubSupPr>
                        <m:e>
                          <m:r>
                            <a:rPr lang="en-US" altLang="ja-JP" sz="3600" b="0" i="1" smtClean="0">
                              <a:solidFill>
                                <a:srgbClr val="FFFF00"/>
                              </a:solidFill>
                              <a:latin typeface="Cambria Math"/>
                            </a:rPr>
                            <m:t>4.74</m:t>
                          </m:r>
                        </m:e>
                        <m:sub>
                          <m:r>
                            <a:rPr lang="en-US" altLang="ja-JP" sz="3600" b="0" i="1" smtClean="0">
                              <a:solidFill>
                                <a:srgbClr val="FFFF00"/>
                              </a:solidFill>
                              <a:latin typeface="Cambria Math"/>
                            </a:rPr>
                            <m:t>−0.15</m:t>
                          </m:r>
                        </m:sub>
                        <m:sup>
                          <m:r>
                            <a:rPr lang="en-US" altLang="ja-JP" sz="3600" b="0" i="1" smtClean="0">
                              <a:solidFill>
                                <a:srgbClr val="FFFF00"/>
                              </a:solidFill>
                              <a:latin typeface="Cambria Math"/>
                            </a:rPr>
                            <m:t>+0.08</m:t>
                          </m:r>
                        </m:sup>
                      </m:sSubSup>
                      <m:r>
                        <a:rPr lang="en-US" altLang="ja-JP" sz="3600" b="0" i="1" smtClean="0">
                          <a:solidFill>
                            <a:srgbClr val="FFFF00"/>
                          </a:solidFill>
                          <a:latin typeface="Cambria Math"/>
                        </a:rPr>
                        <m:t> </m:t>
                      </m:r>
                      <m:r>
                        <a:rPr lang="en-US" altLang="ja-JP" sz="3600" b="0" i="1" smtClean="0">
                          <a:solidFill>
                            <a:srgbClr val="FFFF00"/>
                          </a:solidFill>
                          <a:latin typeface="Cambria Math"/>
                        </a:rPr>
                        <m:t>𝜎</m:t>
                      </m:r>
                    </m:oMath>
                  </m:oMathPara>
                </a14:m>
                <a:endParaRPr kumimoji="1" lang="ja-JP" altLang="en-US" sz="3600" dirty="0">
                  <a:solidFill>
                    <a:schemeClr val="bg1"/>
                  </a:solidFill>
                </a:endParaRPr>
              </a:p>
            </p:txBody>
          </p:sp>
        </mc:Choice>
        <mc:Fallback xmlns="">
          <p:sp>
            <p:nvSpPr>
              <p:cNvPr id="7" name="テキスト ボックス 6"/>
              <p:cNvSpPr txBox="1">
                <a:spLocks noRot="1" noChangeAspect="1" noMove="1" noResize="1" noEditPoints="1" noAdjustHandles="1" noChangeArrowheads="1" noChangeShapeType="1" noTextEdit="1"/>
              </p:cNvSpPr>
              <p:nvPr/>
            </p:nvSpPr>
            <p:spPr>
              <a:xfrm>
                <a:off x="419188" y="5136235"/>
                <a:ext cx="3648756" cy="669029"/>
              </a:xfrm>
              <a:prstGeom prst="rect">
                <a:avLst/>
              </a:prstGeom>
              <a:blipFill rotWithShape="1">
                <a:blip r:embed="rId3"/>
                <a:stretch>
                  <a:fillRect/>
                </a:stretch>
              </a:blipFill>
            </p:spPr>
            <p:txBody>
              <a:bodyPr/>
              <a:lstStyle/>
              <a:p>
                <a:r>
                  <a:rPr lang="ja-JP" altLang="en-US">
                    <a:noFill/>
                  </a:rPr>
                  <a:t> </a:t>
                </a:r>
              </a:p>
            </p:txBody>
          </p:sp>
        </mc:Fallback>
      </mc:AlternateContent>
      <p:sp>
        <p:nvSpPr>
          <p:cNvPr id="3" name="テキスト ボックス 2"/>
          <p:cNvSpPr txBox="1"/>
          <p:nvPr/>
        </p:nvSpPr>
        <p:spPr>
          <a:xfrm>
            <a:off x="4345916" y="5013176"/>
            <a:ext cx="4618572" cy="954107"/>
          </a:xfrm>
          <a:prstGeom prst="rect">
            <a:avLst/>
          </a:prstGeom>
          <a:noFill/>
          <a:ln w="57150">
            <a:solidFill>
              <a:srgbClr val="FFC000"/>
            </a:solidFill>
          </a:ln>
        </p:spPr>
        <p:txBody>
          <a:bodyPr wrap="none" rtlCol="0">
            <a:spAutoFit/>
          </a:bodyPr>
          <a:lstStyle/>
          <a:p>
            <a:r>
              <a:rPr kumimoji="1" lang="ja-JP" altLang="en-US" sz="2800" dirty="0" smtClean="0">
                <a:solidFill>
                  <a:srgbClr val="FFFF00"/>
                </a:solidFill>
              </a:rPr>
              <a:t>シグナルとバックグラウンドが</a:t>
            </a:r>
            <a:endParaRPr kumimoji="1" lang="en-US" altLang="ja-JP" sz="2800" dirty="0" smtClean="0">
              <a:solidFill>
                <a:srgbClr val="FFFF00"/>
              </a:solidFill>
            </a:endParaRPr>
          </a:p>
          <a:p>
            <a:r>
              <a:rPr kumimoji="1" lang="ja-JP" altLang="en-US" sz="2800" dirty="0" smtClean="0">
                <a:solidFill>
                  <a:srgbClr val="FFFF00"/>
                </a:solidFill>
              </a:rPr>
              <a:t>十分に分離できている</a:t>
            </a:r>
            <a:endParaRPr kumimoji="1" lang="ja-JP" altLang="en-US" sz="2800" dirty="0">
              <a:solidFill>
                <a:srgbClr val="FFFF00"/>
              </a:solidFill>
            </a:endParaRPr>
          </a:p>
        </p:txBody>
      </p:sp>
    </p:spTree>
    <p:extLst>
      <p:ext uri="{BB962C8B-B14F-4D97-AF65-F5344CB8AC3E}">
        <p14:creationId xmlns:p14="http://schemas.microsoft.com/office/powerpoint/2010/main" val="1687548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lstStyle/>
              <a:p>
                <a:r>
                  <a:rPr kumimoji="1" lang="ja-JP" altLang="en-US" dirty="0" smtClean="0"/>
                  <a:t>理想的なジェット再構成が行われた場合、</a:t>
                </a:r>
                <a:r>
                  <a:rPr kumimoji="1" lang="ja-JP" altLang="en-US" dirty="0" smtClean="0">
                    <a:solidFill>
                      <a:srgbClr val="FFFF00"/>
                    </a:solidFill>
                  </a:rPr>
                  <a:t>シグナルより</a:t>
                </a:r>
                <a:r>
                  <a:rPr kumimoji="1" lang="en-US" altLang="ja-JP" dirty="0" smtClean="0">
                    <a:solidFill>
                      <a:srgbClr val="FFFF00"/>
                    </a:solidFill>
                  </a:rPr>
                  <a:t>10</a:t>
                </a:r>
                <a:r>
                  <a:rPr kumimoji="1" lang="en-US" altLang="ja-JP" baseline="30000" dirty="0" smtClean="0">
                    <a:solidFill>
                      <a:srgbClr val="FFFF00"/>
                    </a:solidFill>
                  </a:rPr>
                  <a:t>6</a:t>
                </a:r>
                <a:r>
                  <a:rPr kumimoji="1" lang="ja-JP" altLang="en-US" dirty="0" smtClean="0">
                    <a:solidFill>
                      <a:srgbClr val="FFFF00"/>
                    </a:solidFill>
                  </a:rPr>
                  <a:t>倍多く存在するバックグラウンドを除去することは可能</a:t>
                </a:r>
                <a:r>
                  <a:rPr kumimoji="1" lang="ja-JP" altLang="en-US" dirty="0" smtClean="0"/>
                  <a:t>である。その時、統計的有意性</a:t>
                </a:r>
                <a14:m>
                  <m:oMath xmlns:m="http://schemas.openxmlformats.org/officeDocument/2006/math">
                    <m:sSubSup>
                      <m:sSubSupPr>
                        <m:ctrlPr>
                          <a:rPr kumimoji="1" lang="en-US" altLang="ja-JP" b="0" i="1" smtClean="0">
                            <a:solidFill>
                              <a:srgbClr val="FFFF00"/>
                            </a:solidFill>
                            <a:latin typeface="Cambria Math"/>
                          </a:rPr>
                        </m:ctrlPr>
                      </m:sSubSupPr>
                      <m:e>
                        <m:r>
                          <a:rPr kumimoji="1" lang="en-US" altLang="ja-JP" b="0" i="1" smtClean="0">
                            <a:solidFill>
                              <a:srgbClr val="FFFF00"/>
                            </a:solidFill>
                            <a:latin typeface="Cambria Math"/>
                          </a:rPr>
                          <m:t>4.74</m:t>
                        </m:r>
                      </m:e>
                      <m:sub>
                        <m:r>
                          <a:rPr kumimoji="1" lang="en-US" altLang="ja-JP" b="0" i="1" smtClean="0">
                            <a:solidFill>
                              <a:srgbClr val="FFFF00"/>
                            </a:solidFill>
                            <a:latin typeface="Cambria Math"/>
                          </a:rPr>
                          <m:t>−0.15</m:t>
                        </m:r>
                      </m:sub>
                      <m:sup>
                        <m:r>
                          <a:rPr kumimoji="1" lang="en-US" altLang="ja-JP" b="0" i="1" smtClean="0">
                            <a:solidFill>
                              <a:srgbClr val="FFFF00"/>
                            </a:solidFill>
                            <a:latin typeface="Cambria Math"/>
                          </a:rPr>
                          <m:t>+0.08</m:t>
                        </m:r>
                      </m:sup>
                    </m:sSubSup>
                    <m:r>
                      <a:rPr kumimoji="1" lang="en-US" altLang="ja-JP" b="0" i="1" smtClean="0">
                        <a:solidFill>
                          <a:srgbClr val="FFFF00"/>
                        </a:solidFill>
                        <a:latin typeface="Cambria Math"/>
                      </a:rPr>
                      <m:t> </m:t>
                    </m:r>
                    <m:r>
                      <a:rPr kumimoji="1" lang="en-US" altLang="ja-JP" b="0" i="1" smtClean="0">
                        <a:solidFill>
                          <a:srgbClr val="FFFF00"/>
                        </a:solidFill>
                        <a:latin typeface="Cambria Math"/>
                      </a:rPr>
                      <m:t>𝜎</m:t>
                    </m:r>
                  </m:oMath>
                </a14:m>
                <a:r>
                  <a:rPr kumimoji="1" lang="ja-JP" altLang="en-US" dirty="0" smtClean="0"/>
                  <a:t>でヒッグス対生成反応を測定できる。</a:t>
                </a:r>
                <a:endParaRPr kumimoji="1" lang="en-US" altLang="ja-JP" dirty="0" smtClean="0"/>
              </a:p>
              <a:p>
                <a:r>
                  <a:rPr lang="ja-JP" altLang="en-US" dirty="0" smtClean="0"/>
                  <a:t>今後</a:t>
                </a:r>
                <a:endParaRPr lang="en-US" altLang="ja-JP" dirty="0" smtClean="0"/>
              </a:p>
              <a:p>
                <a:pPr lvl="1"/>
                <a:r>
                  <a:rPr kumimoji="1" lang="ja-JP" altLang="en-US" dirty="0"/>
                  <a:t>ジェットクラスタリングの</a:t>
                </a:r>
                <a:r>
                  <a:rPr kumimoji="1" lang="ja-JP" altLang="en-US" dirty="0" smtClean="0"/>
                  <a:t>改良</a:t>
                </a:r>
                <a:endParaRPr kumimoji="1" lang="en-US" altLang="ja-JP" dirty="0" smtClean="0"/>
              </a:p>
              <a:p>
                <a:pPr lvl="1"/>
                <a14:m>
                  <m:oMath xmlns:m="http://schemas.openxmlformats.org/officeDocument/2006/math">
                    <m:r>
                      <a:rPr lang="en-US" altLang="ja-JP" b="0" i="1" smtClean="0">
                        <a:latin typeface="Cambria Math"/>
                      </a:rPr>
                      <m:t>𝑏</m:t>
                    </m:r>
                  </m:oMath>
                </a14:m>
                <a:r>
                  <a:rPr lang="ja-JP" altLang="en-US" dirty="0" smtClean="0"/>
                  <a:t>タギング</a:t>
                </a:r>
                <a:r>
                  <a:rPr lang="ja-JP" altLang="en-US" dirty="0"/>
                  <a:t>の改良</a:t>
                </a:r>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1">
                <a:blip r:embed="rId2"/>
                <a:stretch>
                  <a:fillRect l="-1630" t="-1528" r="-1778"/>
                </a:stretch>
              </a:blipFill>
            </p:spPr>
            <p:txBody>
              <a:bodyPr/>
              <a:lstStyle/>
              <a:p>
                <a:r>
                  <a:rPr lang="ja-JP" altLang="en-US">
                    <a:noFill/>
                  </a:rPr>
                  <a:t> </a:t>
                </a:r>
              </a:p>
            </p:txBody>
          </p:sp>
        </mc:Fallback>
      </mc:AlternateContent>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14</a:t>
            </a:fld>
            <a:endParaRPr kumimoji="1" lang="ja-JP" altLang="en-US"/>
          </a:p>
        </p:txBody>
      </p:sp>
    </p:spTree>
    <p:extLst>
      <p:ext uri="{BB962C8B-B14F-4D97-AF65-F5344CB8AC3E}">
        <p14:creationId xmlns:p14="http://schemas.microsoft.com/office/powerpoint/2010/main" val="21799522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PLC</a:t>
            </a:r>
            <a:r>
              <a:rPr kumimoji="1" lang="ja-JP" altLang="en-US" dirty="0" smtClean="0"/>
              <a:t>（</a:t>
            </a:r>
            <a:r>
              <a:rPr kumimoji="1" lang="ja-JP" altLang="en-US" dirty="0" err="1" smtClean="0"/>
              <a:t>光子光子</a:t>
            </a:r>
            <a:r>
              <a:rPr kumimoji="1" lang="ja-JP" altLang="en-US" dirty="0" smtClean="0"/>
              <a:t>衝突型線形加速器）</a:t>
            </a:r>
            <a:endParaRPr kumimoji="1" lang="en-US" altLang="ja-JP" dirty="0" smtClean="0"/>
          </a:p>
          <a:p>
            <a:r>
              <a:rPr lang="ja-JP" altLang="en-US" dirty="0" smtClean="0"/>
              <a:t>研究の目的</a:t>
            </a:r>
            <a:endParaRPr lang="en-US" altLang="ja-JP" dirty="0" smtClean="0"/>
          </a:p>
          <a:p>
            <a:r>
              <a:rPr kumimoji="1" lang="ja-JP" altLang="en-US" dirty="0"/>
              <a:t>シグナルと</a:t>
            </a:r>
            <a:r>
              <a:rPr kumimoji="1" lang="ja-JP" altLang="en-US" dirty="0" smtClean="0"/>
              <a:t>バックグラウンド</a:t>
            </a:r>
            <a:endParaRPr kumimoji="1" lang="en-US" altLang="ja-JP" dirty="0" smtClean="0"/>
          </a:p>
          <a:p>
            <a:r>
              <a:rPr lang="ja-JP" altLang="en-US" dirty="0" smtClean="0"/>
              <a:t>結果</a:t>
            </a:r>
            <a:endParaRPr lang="en-US" altLang="ja-JP" dirty="0" smtClean="0"/>
          </a:p>
          <a:p>
            <a:r>
              <a:rPr kumimoji="1" lang="ja-JP" altLang="en-US" dirty="0"/>
              <a:t>まとめ</a:t>
            </a:r>
          </a:p>
        </p:txBody>
      </p:sp>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2</a:t>
            </a:fld>
            <a:endParaRPr kumimoji="1" lang="ja-JP" altLang="en-US"/>
          </a:p>
        </p:txBody>
      </p:sp>
    </p:spTree>
    <p:extLst>
      <p:ext uri="{BB962C8B-B14F-4D97-AF65-F5344CB8AC3E}">
        <p14:creationId xmlns:p14="http://schemas.microsoft.com/office/powerpoint/2010/main" val="3548796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PLC </a:t>
            </a:r>
            <a:r>
              <a:rPr kumimoji="1" lang="ja-JP" altLang="en-US" dirty="0" smtClean="0"/>
              <a:t>（</a:t>
            </a:r>
            <a:r>
              <a:rPr kumimoji="1" lang="en-US" altLang="ja-JP" dirty="0" smtClean="0"/>
              <a:t>Photon Linear Collider</a:t>
            </a:r>
            <a:r>
              <a:rPr kumimoji="1" lang="ja-JP" altLang="en-US" dirty="0" smtClean="0"/>
              <a:t>）</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3</a:t>
            </a:fld>
            <a:endParaRPr kumimoji="1" lang="ja-JP" altLang="en-US"/>
          </a:p>
        </p:txBody>
      </p:sp>
      <p:grpSp>
        <p:nvGrpSpPr>
          <p:cNvPr id="16" name="グループ化 15"/>
          <p:cNvGrpSpPr/>
          <p:nvPr/>
        </p:nvGrpSpPr>
        <p:grpSpPr>
          <a:xfrm>
            <a:off x="1339056" y="1196752"/>
            <a:ext cx="6465888" cy="3888432"/>
            <a:chOff x="56698" y="1412776"/>
            <a:chExt cx="6465888" cy="3888432"/>
          </a:xfrm>
        </p:grpSpPr>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98" y="1412776"/>
              <a:ext cx="6465888" cy="3703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正方形/長方形 7"/>
            <p:cNvSpPr/>
            <p:nvPr/>
          </p:nvSpPr>
          <p:spPr>
            <a:xfrm>
              <a:off x="5089842" y="1454150"/>
              <a:ext cx="1352749" cy="390674"/>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電子ビーム</a:t>
              </a:r>
              <a:endParaRPr kumimoji="1" lang="ja-JP" altLang="en-US" dirty="0">
                <a:solidFill>
                  <a:schemeClr val="tx1"/>
                </a:solidFill>
              </a:endParaRPr>
            </a:p>
          </p:txBody>
        </p:sp>
        <p:sp>
          <p:nvSpPr>
            <p:cNvPr id="9" name="テキスト ボックス 8"/>
            <p:cNvSpPr txBox="1"/>
            <p:nvPr/>
          </p:nvSpPr>
          <p:spPr>
            <a:xfrm>
              <a:off x="193869" y="4839543"/>
              <a:ext cx="2358338" cy="461665"/>
            </a:xfrm>
            <a:prstGeom prst="rect">
              <a:avLst/>
            </a:prstGeom>
            <a:solidFill>
              <a:schemeClr val="tx1"/>
            </a:solidFill>
          </p:spPr>
          <p:txBody>
            <a:bodyPr wrap="none" rtlCol="0">
              <a:spAutoFit/>
            </a:bodyPr>
            <a:lstStyle/>
            <a:p>
              <a:r>
                <a:rPr kumimoji="1" lang="ja-JP" altLang="en-US" sz="2400" dirty="0" smtClean="0">
                  <a:solidFill>
                    <a:srgbClr val="FFFF00"/>
                  </a:solidFill>
                </a:rPr>
                <a:t>逆コンプトン散乱</a:t>
              </a:r>
              <a:endParaRPr kumimoji="1" lang="ja-JP" altLang="en-US" sz="2400" dirty="0">
                <a:solidFill>
                  <a:srgbClr val="FFFF00"/>
                </a:solidFill>
              </a:endParaRPr>
            </a:p>
          </p:txBody>
        </p:sp>
        <p:sp>
          <p:nvSpPr>
            <p:cNvPr id="10" name="正方形/長方形 9"/>
            <p:cNvSpPr/>
            <p:nvPr/>
          </p:nvSpPr>
          <p:spPr>
            <a:xfrm>
              <a:off x="913949" y="1484784"/>
              <a:ext cx="1352749" cy="390674"/>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電子ビーム</a:t>
              </a:r>
              <a:endParaRPr kumimoji="1" lang="ja-JP" altLang="en-US" dirty="0">
                <a:solidFill>
                  <a:schemeClr val="tx1"/>
                </a:solidFill>
              </a:endParaRPr>
            </a:p>
          </p:txBody>
        </p:sp>
        <p:sp>
          <p:nvSpPr>
            <p:cNvPr id="11" name="正方形/長方形 10"/>
            <p:cNvSpPr/>
            <p:nvPr/>
          </p:nvSpPr>
          <p:spPr>
            <a:xfrm>
              <a:off x="136693" y="3382800"/>
              <a:ext cx="992709" cy="26222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rPr>
                <a:t>電子ビーム</a:t>
              </a:r>
              <a:endParaRPr kumimoji="1" lang="ja-JP" altLang="en-US" sz="1200" b="1" dirty="0">
                <a:solidFill>
                  <a:schemeClr val="tx1"/>
                </a:solidFill>
              </a:endParaRPr>
            </a:p>
          </p:txBody>
        </p:sp>
        <p:sp>
          <p:nvSpPr>
            <p:cNvPr id="12" name="正方形/長方形 11"/>
            <p:cNvSpPr/>
            <p:nvPr/>
          </p:nvSpPr>
          <p:spPr>
            <a:xfrm>
              <a:off x="3433658" y="3417433"/>
              <a:ext cx="992709" cy="25447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rPr>
                <a:t>電子ビーム</a:t>
              </a:r>
              <a:endParaRPr kumimoji="1" lang="ja-JP" altLang="en-US" sz="1200" b="1" dirty="0">
                <a:solidFill>
                  <a:schemeClr val="tx1"/>
                </a:solidFill>
              </a:endParaRPr>
            </a:p>
          </p:txBody>
        </p:sp>
        <p:sp>
          <p:nvSpPr>
            <p:cNvPr id="13" name="正方形/長方形 12"/>
            <p:cNvSpPr/>
            <p:nvPr/>
          </p:nvSpPr>
          <p:spPr>
            <a:xfrm>
              <a:off x="1273418" y="3212976"/>
              <a:ext cx="763786" cy="260054"/>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rPr>
                <a:t>レーザー</a:t>
              </a:r>
              <a:endParaRPr kumimoji="1" lang="ja-JP" altLang="en-US" sz="1200" b="1" dirty="0">
                <a:solidFill>
                  <a:schemeClr val="tx1"/>
                </a:solidFill>
              </a:endParaRPr>
            </a:p>
          </p:txBody>
        </p:sp>
        <p:sp>
          <p:nvSpPr>
            <p:cNvPr id="14" name="正方形/長方形 13"/>
            <p:cNvSpPr/>
            <p:nvPr/>
          </p:nvSpPr>
          <p:spPr>
            <a:xfrm>
              <a:off x="2713578" y="4601815"/>
              <a:ext cx="763786" cy="26734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rPr>
                <a:t>レーザー</a:t>
              </a:r>
              <a:endParaRPr kumimoji="1" lang="ja-JP" altLang="en-US" sz="1200" b="1" dirty="0">
                <a:solidFill>
                  <a:schemeClr val="tx1"/>
                </a:solidFill>
              </a:endParaRPr>
            </a:p>
          </p:txBody>
        </p:sp>
      </p:grpSp>
      <p:sp>
        <p:nvSpPr>
          <p:cNvPr id="15" name="テキスト ボックス 14"/>
          <p:cNvSpPr txBox="1"/>
          <p:nvPr/>
        </p:nvSpPr>
        <p:spPr>
          <a:xfrm>
            <a:off x="831842" y="5301208"/>
            <a:ext cx="7704738" cy="1077218"/>
          </a:xfrm>
          <a:prstGeom prst="rect">
            <a:avLst/>
          </a:prstGeom>
          <a:noFill/>
        </p:spPr>
        <p:txBody>
          <a:bodyPr wrap="none" rtlCol="0">
            <a:spAutoFit/>
          </a:bodyPr>
          <a:lstStyle/>
          <a:p>
            <a:r>
              <a:rPr lang="en-US" altLang="ja-JP" sz="3200" dirty="0" smtClean="0">
                <a:solidFill>
                  <a:schemeClr val="bg1"/>
                </a:solidFill>
              </a:rPr>
              <a:t>ILC</a:t>
            </a:r>
            <a:r>
              <a:rPr kumimoji="1" lang="ja-JP" altLang="en-US" sz="3200" dirty="0" smtClean="0">
                <a:solidFill>
                  <a:schemeClr val="bg1"/>
                </a:solidFill>
              </a:rPr>
              <a:t>のオプションの</a:t>
            </a:r>
            <a:r>
              <a:rPr kumimoji="1" lang="en-US" altLang="ja-JP" sz="3200" dirty="0" smtClean="0">
                <a:solidFill>
                  <a:schemeClr val="bg1"/>
                </a:solidFill>
              </a:rPr>
              <a:t>1</a:t>
            </a:r>
            <a:r>
              <a:rPr kumimoji="1" lang="ja-JP" altLang="en-US" sz="3200" dirty="0" smtClean="0">
                <a:solidFill>
                  <a:schemeClr val="bg1"/>
                </a:solidFill>
              </a:rPr>
              <a:t>つとして提案されており、</a:t>
            </a:r>
            <a:endParaRPr kumimoji="1" lang="en-US" altLang="ja-JP" sz="3200" dirty="0" smtClean="0">
              <a:solidFill>
                <a:schemeClr val="bg1"/>
              </a:solidFill>
            </a:endParaRPr>
          </a:p>
          <a:p>
            <a:r>
              <a:rPr lang="en-US" altLang="ja-JP" sz="3200" dirty="0" smtClean="0">
                <a:solidFill>
                  <a:schemeClr val="bg1"/>
                </a:solidFill>
              </a:rPr>
              <a:t>ILC</a:t>
            </a:r>
            <a:r>
              <a:rPr lang="ja-JP" altLang="en-US" sz="3200" dirty="0" smtClean="0">
                <a:solidFill>
                  <a:schemeClr val="bg1"/>
                </a:solidFill>
              </a:rPr>
              <a:t>と同様に精密測定が期待されている。</a:t>
            </a:r>
            <a:endParaRPr kumimoji="1" lang="ja-JP" altLang="en-US" sz="3200" dirty="0">
              <a:solidFill>
                <a:schemeClr val="bg1"/>
              </a:solidFill>
            </a:endParaRPr>
          </a:p>
        </p:txBody>
      </p:sp>
    </p:spTree>
    <p:extLst>
      <p:ext uri="{BB962C8B-B14F-4D97-AF65-F5344CB8AC3E}">
        <p14:creationId xmlns:p14="http://schemas.microsoft.com/office/powerpoint/2010/main" val="7468687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normAutofit fontScale="90000"/>
          </a:bodyPr>
          <a:lstStyle/>
          <a:p>
            <a:r>
              <a:rPr kumimoji="1" lang="en-US" altLang="ja-JP" dirty="0" smtClean="0"/>
              <a:t>PLC</a:t>
            </a:r>
            <a:r>
              <a:rPr kumimoji="1" lang="ja-JP" altLang="en-US" dirty="0" smtClean="0"/>
              <a:t>におけるヒッグス対生成の特徴</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4</a:t>
            </a:fld>
            <a:endParaRPr kumimoji="1" lang="ja-JP" altLang="en-US"/>
          </a:p>
        </p:txBody>
      </p:sp>
      <p:pic>
        <p:nvPicPr>
          <p:cNvPr id="11" name="Picture 5" descr="100515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914054"/>
            <a:ext cx="7992887" cy="252305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5" name="テキスト ボックス 14"/>
              <p:cNvSpPr txBox="1"/>
              <p:nvPr/>
            </p:nvSpPr>
            <p:spPr>
              <a:xfrm>
                <a:off x="1979712" y="1196752"/>
                <a:ext cx="1688347" cy="523220"/>
              </a:xfrm>
              <a:prstGeom prst="rect">
                <a:avLst/>
              </a:prstGeom>
              <a:noFill/>
              <a:ln w="38100">
                <a:solidFill>
                  <a:srgbClr val="FFC000"/>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ja-JP" sz="2800" b="0" i="1" smtClean="0">
                          <a:solidFill>
                            <a:schemeClr val="bg1"/>
                          </a:solidFill>
                          <a:latin typeface="Cambria Math"/>
                        </a:rPr>
                        <m:t>𝛾𝛾</m:t>
                      </m:r>
                      <m:r>
                        <a:rPr lang="en-US" altLang="ja-JP" sz="2800" b="0" i="1" smtClean="0">
                          <a:solidFill>
                            <a:schemeClr val="bg1"/>
                          </a:solidFill>
                          <a:latin typeface="Cambria Math"/>
                        </a:rPr>
                        <m:t>→</m:t>
                      </m:r>
                      <m:r>
                        <a:rPr lang="en-US" altLang="ja-JP" sz="2800" b="0" i="1" smtClean="0">
                          <a:solidFill>
                            <a:schemeClr val="bg1"/>
                          </a:solidFill>
                          <a:latin typeface="Cambria Math"/>
                        </a:rPr>
                        <m:t>𝐻𝐻</m:t>
                      </m:r>
                    </m:oMath>
                  </m:oMathPara>
                </a14:m>
                <a:endParaRPr kumimoji="1" lang="ja-JP" altLang="en-US" sz="2800" dirty="0">
                  <a:solidFill>
                    <a:schemeClr val="bg1"/>
                  </a:solidFill>
                </a:endParaRPr>
              </a:p>
            </p:txBody>
          </p:sp>
        </mc:Choice>
        <mc:Fallback xmlns="">
          <p:sp>
            <p:nvSpPr>
              <p:cNvPr id="15" name="テキスト ボックス 14"/>
              <p:cNvSpPr txBox="1">
                <a:spLocks noRot="1" noChangeAspect="1" noMove="1" noResize="1" noEditPoints="1" noAdjustHandles="1" noChangeArrowheads="1" noChangeShapeType="1" noTextEdit="1"/>
              </p:cNvSpPr>
              <p:nvPr/>
            </p:nvSpPr>
            <p:spPr>
              <a:xfrm>
                <a:off x="1979712" y="1196752"/>
                <a:ext cx="1688347" cy="523220"/>
              </a:xfrm>
              <a:prstGeom prst="rect">
                <a:avLst/>
              </a:prstGeom>
              <a:blipFill rotWithShape="1">
                <a:blip r:embed="rId3"/>
                <a:stretch>
                  <a:fillRect/>
                </a:stretch>
              </a:blipFill>
              <a:ln w="38100">
                <a:solidFill>
                  <a:srgbClr val="FFC000"/>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p:cNvSpPr txBox="1"/>
              <p:nvPr/>
            </p:nvSpPr>
            <p:spPr>
              <a:xfrm>
                <a:off x="5292080" y="1196752"/>
                <a:ext cx="2319353" cy="523220"/>
              </a:xfrm>
              <a:prstGeom prst="rect">
                <a:avLst/>
              </a:prstGeom>
              <a:noFill/>
              <a:ln w="38100">
                <a:solidFill>
                  <a:srgbClr val="FFC000"/>
                </a:solidFill>
              </a:ln>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altLang="ja-JP" sz="2800" b="0" i="1" smtClean="0">
                              <a:solidFill>
                                <a:schemeClr val="bg1"/>
                              </a:solidFill>
                              <a:latin typeface="Cambria Math"/>
                            </a:rPr>
                          </m:ctrlPr>
                        </m:sSupPr>
                        <m:e>
                          <m:r>
                            <a:rPr lang="en-US" altLang="ja-JP" sz="2800" b="0" i="1" smtClean="0">
                              <a:solidFill>
                                <a:schemeClr val="bg1"/>
                              </a:solidFill>
                              <a:latin typeface="Cambria Math"/>
                            </a:rPr>
                            <m:t>𝑒</m:t>
                          </m:r>
                        </m:e>
                        <m:sup>
                          <m:r>
                            <a:rPr lang="en-US" altLang="ja-JP" sz="2800" b="0" i="1" smtClean="0">
                              <a:solidFill>
                                <a:schemeClr val="bg1"/>
                              </a:solidFill>
                              <a:latin typeface="Cambria Math"/>
                            </a:rPr>
                            <m:t>+</m:t>
                          </m:r>
                        </m:sup>
                      </m:sSup>
                      <m:sSup>
                        <m:sSupPr>
                          <m:ctrlPr>
                            <a:rPr lang="en-US" altLang="ja-JP" sz="2800" b="0" i="1" smtClean="0">
                              <a:solidFill>
                                <a:schemeClr val="bg1"/>
                              </a:solidFill>
                              <a:latin typeface="Cambria Math"/>
                            </a:rPr>
                          </m:ctrlPr>
                        </m:sSupPr>
                        <m:e>
                          <m:r>
                            <a:rPr lang="en-US" altLang="ja-JP" sz="2800" b="0" i="1" smtClean="0">
                              <a:solidFill>
                                <a:schemeClr val="bg1"/>
                              </a:solidFill>
                              <a:latin typeface="Cambria Math"/>
                            </a:rPr>
                            <m:t>𝑒</m:t>
                          </m:r>
                        </m:e>
                        <m:sup>
                          <m:r>
                            <a:rPr lang="en-US" altLang="ja-JP" sz="2800" b="0" i="1" smtClean="0">
                              <a:solidFill>
                                <a:schemeClr val="bg1"/>
                              </a:solidFill>
                              <a:latin typeface="Cambria Math"/>
                            </a:rPr>
                            <m:t>−</m:t>
                          </m:r>
                        </m:sup>
                      </m:sSup>
                      <m:r>
                        <a:rPr lang="en-US" altLang="ja-JP" sz="2800" b="0" i="1" smtClean="0">
                          <a:solidFill>
                            <a:schemeClr val="bg1"/>
                          </a:solidFill>
                          <a:latin typeface="Cambria Math"/>
                        </a:rPr>
                        <m:t>→</m:t>
                      </m:r>
                      <m:r>
                        <a:rPr lang="en-US" altLang="ja-JP" sz="2800" b="0" i="1" smtClean="0">
                          <a:solidFill>
                            <a:schemeClr val="bg1"/>
                          </a:solidFill>
                          <a:latin typeface="Cambria Math"/>
                        </a:rPr>
                        <m:t>𝑍𝐻𝐻</m:t>
                      </m:r>
                    </m:oMath>
                  </m:oMathPara>
                </a14:m>
                <a:endParaRPr kumimoji="1" lang="ja-JP" altLang="en-US" sz="2800" dirty="0">
                  <a:solidFill>
                    <a:schemeClr val="bg1"/>
                  </a:solidFill>
                </a:endParaRPr>
              </a:p>
            </p:txBody>
          </p:sp>
        </mc:Choice>
        <mc:Fallback xmlns="">
          <p:sp>
            <p:nvSpPr>
              <p:cNvPr id="16" name="テキスト ボックス 15"/>
              <p:cNvSpPr txBox="1">
                <a:spLocks noRot="1" noChangeAspect="1" noMove="1" noResize="1" noEditPoints="1" noAdjustHandles="1" noChangeArrowheads="1" noChangeShapeType="1" noTextEdit="1"/>
              </p:cNvSpPr>
              <p:nvPr/>
            </p:nvSpPr>
            <p:spPr>
              <a:xfrm>
                <a:off x="5292080" y="1196752"/>
                <a:ext cx="2319353" cy="523220"/>
              </a:xfrm>
              <a:prstGeom prst="rect">
                <a:avLst/>
              </a:prstGeom>
              <a:blipFill rotWithShape="1">
                <a:blip r:embed="rId4"/>
                <a:stretch>
                  <a:fillRect/>
                </a:stretch>
              </a:blipFill>
              <a:ln w="38100">
                <a:solidFill>
                  <a:srgbClr val="FFC000"/>
                </a:solidFill>
              </a:ln>
            </p:spPr>
            <p:txBody>
              <a:bodyPr/>
              <a:lstStyle/>
              <a:p>
                <a:r>
                  <a:rPr lang="ja-JP" altLang="en-US">
                    <a:noFill/>
                  </a:rPr>
                  <a:t> </a:t>
                </a:r>
              </a:p>
            </p:txBody>
          </p:sp>
        </mc:Fallback>
      </mc:AlternateContent>
      <p:sp>
        <p:nvSpPr>
          <p:cNvPr id="17" name="円/楕円 16"/>
          <p:cNvSpPr/>
          <p:nvPr/>
        </p:nvSpPr>
        <p:spPr>
          <a:xfrm>
            <a:off x="3384598" y="4028555"/>
            <a:ext cx="264869" cy="29135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3635896" y="3903440"/>
            <a:ext cx="2906565" cy="461665"/>
          </a:xfrm>
          <a:prstGeom prst="rect">
            <a:avLst/>
          </a:prstGeom>
          <a:noFill/>
        </p:spPr>
        <p:txBody>
          <a:bodyPr wrap="none" rtlCol="0">
            <a:spAutoFit/>
          </a:bodyPr>
          <a:lstStyle/>
          <a:p>
            <a:r>
              <a:rPr lang="ja-JP" altLang="en-US" sz="2400" dirty="0" smtClean="0"/>
              <a:t>：ヒッグスの自己結合</a:t>
            </a:r>
            <a:endParaRPr kumimoji="1" lang="ja-JP" altLang="en-US" sz="2400" dirty="0"/>
          </a:p>
        </p:txBody>
      </p:sp>
      <mc:AlternateContent xmlns:mc="http://schemas.openxmlformats.org/markup-compatibility/2006" xmlns:a14="http://schemas.microsoft.com/office/drawing/2010/main">
        <mc:Choice Requires="a14">
          <p:sp>
            <p:nvSpPr>
              <p:cNvPr id="19" name="テキスト ボックス 18"/>
              <p:cNvSpPr txBox="1"/>
              <p:nvPr/>
            </p:nvSpPr>
            <p:spPr>
              <a:xfrm>
                <a:off x="857041" y="4869160"/>
                <a:ext cx="7429919" cy="1077218"/>
              </a:xfrm>
              <a:prstGeom prst="rect">
                <a:avLst/>
              </a:prstGeom>
              <a:noFill/>
            </p:spPr>
            <p:txBody>
              <a:bodyPr wrap="none" rtlCol="0">
                <a:spAutoFit/>
              </a:bodyPr>
              <a:lstStyle/>
              <a:p>
                <a14:m>
                  <m:oMath xmlns:m="http://schemas.openxmlformats.org/officeDocument/2006/math">
                    <m:sSup>
                      <m:sSupPr>
                        <m:ctrlPr>
                          <a:rPr lang="en-US" altLang="ja-JP" sz="3200" b="0" i="1" smtClean="0">
                            <a:solidFill>
                              <a:schemeClr val="bg1"/>
                            </a:solidFill>
                            <a:latin typeface="Cambria Math"/>
                          </a:rPr>
                        </m:ctrlPr>
                      </m:sSupPr>
                      <m:e>
                        <m:r>
                          <a:rPr lang="en-US" altLang="ja-JP" sz="3200" b="0" i="1" smtClean="0">
                            <a:solidFill>
                              <a:schemeClr val="bg1"/>
                            </a:solidFill>
                            <a:latin typeface="Cambria Math"/>
                          </a:rPr>
                          <m:t>𝑒</m:t>
                        </m:r>
                      </m:e>
                      <m:sup>
                        <m:r>
                          <a:rPr lang="en-US" altLang="ja-JP" sz="3200" b="0" i="1" smtClean="0">
                            <a:solidFill>
                              <a:schemeClr val="bg1"/>
                            </a:solidFill>
                            <a:latin typeface="Cambria Math"/>
                          </a:rPr>
                          <m:t>+</m:t>
                        </m:r>
                      </m:sup>
                    </m:sSup>
                    <m:sSup>
                      <m:sSupPr>
                        <m:ctrlPr>
                          <a:rPr lang="en-US" altLang="ja-JP" sz="3200" b="0" i="1" smtClean="0">
                            <a:solidFill>
                              <a:schemeClr val="bg1"/>
                            </a:solidFill>
                            <a:latin typeface="Cambria Math"/>
                          </a:rPr>
                        </m:ctrlPr>
                      </m:sSupPr>
                      <m:e>
                        <m:r>
                          <a:rPr lang="en-US" altLang="ja-JP" sz="3200" b="0" i="1" smtClean="0">
                            <a:solidFill>
                              <a:schemeClr val="bg1"/>
                            </a:solidFill>
                            <a:latin typeface="Cambria Math"/>
                          </a:rPr>
                          <m:t>𝑒</m:t>
                        </m:r>
                      </m:e>
                      <m:sup>
                        <m:r>
                          <a:rPr lang="en-US" altLang="ja-JP" sz="3200" b="0" i="1" smtClean="0">
                            <a:solidFill>
                              <a:schemeClr val="bg1"/>
                            </a:solidFill>
                            <a:latin typeface="Cambria Math"/>
                          </a:rPr>
                          <m:t>−</m:t>
                        </m:r>
                      </m:sup>
                    </m:sSup>
                  </m:oMath>
                </a14:m>
                <a:r>
                  <a:rPr kumimoji="1" lang="ja-JP" altLang="en-US" sz="3200" dirty="0" smtClean="0">
                    <a:solidFill>
                      <a:schemeClr val="bg1"/>
                    </a:solidFill>
                  </a:rPr>
                  <a:t>衝突よりも低エネルギーでヒッグスの</a:t>
                </a:r>
                <a:endParaRPr kumimoji="1" lang="en-US" altLang="ja-JP" sz="3200" dirty="0" smtClean="0">
                  <a:solidFill>
                    <a:schemeClr val="bg1"/>
                  </a:solidFill>
                </a:endParaRPr>
              </a:p>
              <a:p>
                <a:r>
                  <a:rPr kumimoji="1" lang="ja-JP" altLang="en-US" sz="3200" dirty="0" smtClean="0">
                    <a:solidFill>
                      <a:schemeClr val="bg1"/>
                    </a:solidFill>
                  </a:rPr>
                  <a:t>自己結合を研究できる可能性がある。</a:t>
                </a:r>
                <a:endParaRPr kumimoji="1" lang="ja-JP" altLang="en-US" sz="3200" dirty="0">
                  <a:solidFill>
                    <a:schemeClr val="bg1"/>
                  </a:solidFill>
                </a:endParaRPr>
              </a:p>
            </p:txBody>
          </p:sp>
        </mc:Choice>
        <mc:Fallback xmlns="">
          <p:sp>
            <p:nvSpPr>
              <p:cNvPr id="19" name="テキスト ボックス 18"/>
              <p:cNvSpPr txBox="1">
                <a:spLocks noRot="1" noChangeAspect="1" noMove="1" noResize="1" noEditPoints="1" noAdjustHandles="1" noChangeArrowheads="1" noChangeShapeType="1" noTextEdit="1"/>
              </p:cNvSpPr>
              <p:nvPr/>
            </p:nvSpPr>
            <p:spPr>
              <a:xfrm>
                <a:off x="857041" y="4869160"/>
                <a:ext cx="7429919" cy="1077218"/>
              </a:xfrm>
              <a:prstGeom prst="rect">
                <a:avLst/>
              </a:prstGeom>
              <a:blipFill rotWithShape="1">
                <a:blip r:embed="rId5"/>
                <a:stretch>
                  <a:fillRect l="-2135" t="-10227" r="-1396" b="-15341"/>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045716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研究の目的</a:t>
            </a:r>
            <a:endParaRPr kumimoji="1" lang="ja-JP" altLang="en-US" dirty="0"/>
          </a:p>
        </p:txBody>
      </p:sp>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5</a:t>
            </a:fld>
            <a:endParaRPr kumimoji="1" lang="ja-JP" altLang="en-US"/>
          </a:p>
        </p:txBody>
      </p:sp>
      <mc:AlternateContent xmlns:mc="http://schemas.openxmlformats.org/markup-compatibility/2006" xmlns:a14="http://schemas.microsoft.com/office/drawing/2010/main">
        <mc:Choice Requires="a14">
          <p:sp>
            <p:nvSpPr>
              <p:cNvPr id="6" name="テキスト ボックス 5"/>
              <p:cNvSpPr txBox="1"/>
              <p:nvPr/>
            </p:nvSpPr>
            <p:spPr>
              <a:xfrm>
                <a:off x="708314" y="1268760"/>
                <a:ext cx="7727372" cy="584775"/>
              </a:xfrm>
              <a:prstGeom prst="rect">
                <a:avLst/>
              </a:prstGeom>
              <a:noFill/>
            </p:spPr>
            <p:txBody>
              <a:bodyPr wrap="none" rtlCol="0">
                <a:spAutoFit/>
              </a:bodyPr>
              <a:lstStyle/>
              <a:p>
                <a:r>
                  <a:rPr kumimoji="1" lang="ja-JP" altLang="en-US" sz="3200" dirty="0" smtClean="0">
                    <a:solidFill>
                      <a:schemeClr val="bg1"/>
                    </a:solidFill>
                  </a:rPr>
                  <a:t>最終目標：ヒッグスの自己結合定数</a:t>
                </a:r>
                <a14:m>
                  <m:oMath xmlns:m="http://schemas.openxmlformats.org/officeDocument/2006/math">
                    <m:r>
                      <a:rPr kumimoji="1" lang="en-US" altLang="ja-JP" sz="3200" b="0" i="1" smtClean="0">
                        <a:solidFill>
                          <a:schemeClr val="bg1"/>
                        </a:solidFill>
                        <a:latin typeface="Cambria Math"/>
                      </a:rPr>
                      <m:t>𝜆</m:t>
                    </m:r>
                  </m:oMath>
                </a14:m>
                <a:r>
                  <a:rPr kumimoji="1" lang="ja-JP" altLang="en-US" sz="3200" dirty="0" smtClean="0">
                    <a:solidFill>
                      <a:schemeClr val="bg1"/>
                    </a:solidFill>
                  </a:rPr>
                  <a:t>の測定</a:t>
                </a:r>
                <a:endParaRPr kumimoji="1" lang="ja-JP" altLang="en-US" sz="3200" dirty="0">
                  <a:solidFill>
                    <a:schemeClr val="bg1"/>
                  </a:solidFill>
                </a:endParaRPr>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708314" y="1268760"/>
                <a:ext cx="7727372" cy="584775"/>
              </a:xfrm>
              <a:prstGeom prst="rect">
                <a:avLst/>
              </a:prstGeom>
              <a:blipFill rotWithShape="1">
                <a:blip r:embed="rId2"/>
                <a:stretch>
                  <a:fillRect l="-1972" t="-18750" r="-1341" b="-2812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p:cNvSpPr txBox="1"/>
              <p:nvPr/>
            </p:nvSpPr>
            <p:spPr>
              <a:xfrm>
                <a:off x="1043608" y="2175441"/>
                <a:ext cx="3204916" cy="596574"/>
              </a:xfrm>
              <a:prstGeom prst="rect">
                <a:avLst/>
              </a:prstGeom>
              <a:noFill/>
              <a:ln>
                <a:solidFill>
                  <a:srgbClr val="FFC000"/>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3200" b="0" i="1" smtClean="0">
                          <a:solidFill>
                            <a:schemeClr val="bg1"/>
                          </a:solidFill>
                          <a:latin typeface="Cambria Math"/>
                        </a:rPr>
                        <m:t>𝜆</m:t>
                      </m:r>
                      <m:r>
                        <a:rPr kumimoji="1" lang="en-US" altLang="ja-JP" sz="3200" b="0" i="1" smtClean="0">
                          <a:solidFill>
                            <a:schemeClr val="bg1"/>
                          </a:solidFill>
                          <a:latin typeface="Cambria Math"/>
                        </a:rPr>
                        <m:t>=</m:t>
                      </m:r>
                      <m:sSup>
                        <m:sSupPr>
                          <m:ctrlPr>
                            <a:rPr kumimoji="1" lang="en-US" altLang="ja-JP" sz="3200" b="0" i="1" smtClean="0">
                              <a:solidFill>
                                <a:schemeClr val="bg1"/>
                              </a:solidFill>
                              <a:latin typeface="Cambria Math"/>
                            </a:rPr>
                          </m:ctrlPr>
                        </m:sSupPr>
                        <m:e>
                          <m:r>
                            <a:rPr kumimoji="1" lang="en-US" altLang="ja-JP" sz="3200" b="0" i="1" smtClean="0">
                              <a:solidFill>
                                <a:schemeClr val="bg1"/>
                              </a:solidFill>
                              <a:latin typeface="Cambria Math"/>
                            </a:rPr>
                            <m:t>𝜆</m:t>
                          </m:r>
                        </m:e>
                        <m:sup>
                          <m:r>
                            <m:rPr>
                              <m:sty m:val="p"/>
                            </m:rPr>
                            <a:rPr kumimoji="1" lang="en-US" altLang="ja-JP" sz="3200" b="0" i="0" smtClean="0">
                              <a:solidFill>
                                <a:schemeClr val="bg1"/>
                              </a:solidFill>
                              <a:latin typeface="Cambria Math"/>
                            </a:rPr>
                            <m:t>SM</m:t>
                          </m:r>
                        </m:sup>
                      </m:sSup>
                      <m:r>
                        <a:rPr kumimoji="1" lang="en-US" altLang="ja-JP" sz="3200" b="0" i="1" smtClean="0">
                          <a:solidFill>
                            <a:schemeClr val="bg1"/>
                          </a:solidFill>
                          <a:latin typeface="Cambria Math"/>
                        </a:rPr>
                        <m:t>(1+</m:t>
                      </m:r>
                      <m:r>
                        <a:rPr kumimoji="1" lang="en-US" altLang="ja-JP" sz="3200" b="0" i="1" smtClean="0">
                          <a:solidFill>
                            <a:schemeClr val="bg1"/>
                          </a:solidFill>
                          <a:latin typeface="Cambria Math"/>
                        </a:rPr>
                        <m:t>𝛿𝜅</m:t>
                      </m:r>
                      <m:r>
                        <a:rPr kumimoji="1" lang="en-US" altLang="ja-JP" sz="3200" b="0" i="1" smtClean="0">
                          <a:solidFill>
                            <a:schemeClr val="bg1"/>
                          </a:solidFill>
                          <a:latin typeface="Cambria Math"/>
                        </a:rPr>
                        <m:t>)</m:t>
                      </m:r>
                    </m:oMath>
                  </m:oMathPara>
                </a14:m>
                <a:endParaRPr kumimoji="1" lang="ja-JP" altLang="en-US" sz="3200" dirty="0"/>
              </a:p>
            </p:txBody>
          </p:sp>
        </mc:Choice>
        <mc:Fallback xmlns="">
          <p:sp>
            <p:nvSpPr>
              <p:cNvPr id="7" name="テキスト ボックス 6"/>
              <p:cNvSpPr txBox="1">
                <a:spLocks noRot="1" noChangeAspect="1" noMove="1" noResize="1" noEditPoints="1" noAdjustHandles="1" noChangeArrowheads="1" noChangeShapeType="1" noTextEdit="1"/>
              </p:cNvSpPr>
              <p:nvPr/>
            </p:nvSpPr>
            <p:spPr>
              <a:xfrm>
                <a:off x="1043608" y="2175441"/>
                <a:ext cx="3204916" cy="596574"/>
              </a:xfrm>
              <a:prstGeom prst="rect">
                <a:avLst/>
              </a:prstGeom>
              <a:blipFill rotWithShape="1">
                <a:blip r:embed="rId3"/>
                <a:stretch>
                  <a:fillRect/>
                </a:stretch>
              </a:blipFill>
              <a:ln>
                <a:solidFill>
                  <a:srgbClr val="FFC000"/>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p:cNvSpPr txBox="1"/>
              <p:nvPr/>
            </p:nvSpPr>
            <p:spPr>
              <a:xfrm>
                <a:off x="4427984" y="2060848"/>
                <a:ext cx="4497000" cy="839782"/>
              </a:xfrm>
              <a:prstGeom prst="rect">
                <a:avLst/>
              </a:prstGeom>
              <a:noFill/>
            </p:spPr>
            <p:txBody>
              <a:bodyPr wrap="none" rtlCol="0">
                <a:spAutoFit/>
              </a:bodyPr>
              <a:lstStyle/>
              <a:p>
                <a14:m>
                  <m:oMath xmlns:m="http://schemas.openxmlformats.org/officeDocument/2006/math">
                    <m:sSup>
                      <m:sSupPr>
                        <m:ctrlPr>
                          <a:rPr lang="en-US" altLang="ja-JP" sz="2400" b="0" i="1" smtClean="0">
                            <a:solidFill>
                              <a:schemeClr val="bg1"/>
                            </a:solidFill>
                            <a:latin typeface="Cambria Math"/>
                          </a:rPr>
                        </m:ctrlPr>
                      </m:sSupPr>
                      <m:e>
                        <m:r>
                          <a:rPr lang="en-US" altLang="ja-JP" sz="2400" b="0" i="1" smtClean="0">
                            <a:solidFill>
                              <a:schemeClr val="bg1"/>
                            </a:solidFill>
                            <a:latin typeface="Cambria Math"/>
                          </a:rPr>
                          <m:t>𝜆</m:t>
                        </m:r>
                      </m:e>
                      <m:sup>
                        <m:r>
                          <m:rPr>
                            <m:sty m:val="p"/>
                          </m:rPr>
                          <a:rPr lang="en-US" altLang="ja-JP" sz="2400" b="0" i="0" smtClean="0">
                            <a:solidFill>
                              <a:schemeClr val="bg1"/>
                            </a:solidFill>
                            <a:latin typeface="Cambria Math"/>
                          </a:rPr>
                          <m:t>SM</m:t>
                        </m:r>
                      </m:sup>
                    </m:sSup>
                  </m:oMath>
                </a14:m>
                <a:r>
                  <a:rPr lang="ja-JP" altLang="en-US" sz="2400" dirty="0" smtClean="0">
                    <a:solidFill>
                      <a:schemeClr val="bg1"/>
                    </a:solidFill>
                  </a:rPr>
                  <a:t>：標</a:t>
                </a:r>
                <a:r>
                  <a:rPr lang="ja-JP" altLang="en-US" sz="2400" dirty="0">
                    <a:solidFill>
                      <a:schemeClr val="bg1"/>
                    </a:solidFill>
                  </a:rPr>
                  <a:t>準模型で</a:t>
                </a:r>
                <a:r>
                  <a:rPr lang="ja-JP" altLang="en-US" sz="2400" dirty="0" smtClean="0">
                    <a:solidFill>
                      <a:schemeClr val="bg1"/>
                    </a:solidFill>
                  </a:rPr>
                  <a:t>の自己結合定数</a:t>
                </a:r>
                <a:endParaRPr lang="en-US" altLang="ja-JP" sz="2400" dirty="0" smtClean="0">
                  <a:solidFill>
                    <a:schemeClr val="bg1"/>
                  </a:solidFill>
                </a:endParaRPr>
              </a:p>
              <a:p>
                <a14:m>
                  <m:oMath xmlns:m="http://schemas.openxmlformats.org/officeDocument/2006/math">
                    <m:r>
                      <a:rPr kumimoji="1" lang="en-US" altLang="ja-JP" sz="2400" b="0" i="1" smtClean="0">
                        <a:solidFill>
                          <a:schemeClr val="bg1"/>
                        </a:solidFill>
                        <a:latin typeface="Cambria Math"/>
                      </a:rPr>
                      <m:t>𝛿𝜅</m:t>
                    </m:r>
                  </m:oMath>
                </a14:m>
                <a:r>
                  <a:rPr kumimoji="1" lang="ja-JP" altLang="en-US" sz="2400" dirty="0" smtClean="0">
                    <a:solidFill>
                      <a:schemeClr val="bg1"/>
                    </a:solidFill>
                  </a:rPr>
                  <a:t>：標</a:t>
                </a:r>
                <a:r>
                  <a:rPr kumimoji="1" lang="ja-JP" altLang="en-US" sz="2400" dirty="0">
                    <a:solidFill>
                      <a:schemeClr val="bg1"/>
                    </a:solidFill>
                  </a:rPr>
                  <a:t>準模型からのズレ</a:t>
                </a:r>
              </a:p>
            </p:txBody>
          </p:sp>
        </mc:Choice>
        <mc:Fallback xmlns="">
          <p:sp>
            <p:nvSpPr>
              <p:cNvPr id="8" name="テキスト ボックス 7"/>
              <p:cNvSpPr txBox="1">
                <a:spLocks noRot="1" noChangeAspect="1" noMove="1" noResize="1" noEditPoints="1" noAdjustHandles="1" noChangeArrowheads="1" noChangeShapeType="1" noTextEdit="1"/>
              </p:cNvSpPr>
              <p:nvPr/>
            </p:nvSpPr>
            <p:spPr>
              <a:xfrm>
                <a:off x="4427984" y="2060848"/>
                <a:ext cx="4497000" cy="839782"/>
              </a:xfrm>
              <a:prstGeom prst="rect">
                <a:avLst/>
              </a:prstGeom>
              <a:blipFill rotWithShape="1">
                <a:blip r:embed="rId4"/>
                <a:stretch>
                  <a:fillRect l="-271" t="-7971" r="-1220" b="-12319"/>
                </a:stretch>
              </a:blipFill>
            </p:spPr>
            <p:txBody>
              <a:bodyPr/>
              <a:lstStyle/>
              <a:p>
                <a:r>
                  <a:rPr lang="ja-JP" altLang="en-US">
                    <a:noFill/>
                  </a:rPr>
                  <a:t> </a:t>
                </a:r>
              </a:p>
            </p:txBody>
          </p:sp>
        </mc:Fallback>
      </mc:AlternateContent>
      <p:sp>
        <p:nvSpPr>
          <p:cNvPr id="3" name="テキスト ボックス 2"/>
          <p:cNvSpPr txBox="1"/>
          <p:nvPr/>
        </p:nvSpPr>
        <p:spPr>
          <a:xfrm>
            <a:off x="3453745" y="3429000"/>
            <a:ext cx="2236510" cy="707886"/>
          </a:xfrm>
          <a:prstGeom prst="rect">
            <a:avLst/>
          </a:prstGeom>
          <a:noFill/>
        </p:spPr>
        <p:txBody>
          <a:bodyPr wrap="none" rtlCol="0">
            <a:spAutoFit/>
          </a:bodyPr>
          <a:lstStyle/>
          <a:p>
            <a:r>
              <a:rPr kumimoji="1" lang="ja-JP" altLang="en-US" sz="4000" dirty="0" smtClean="0">
                <a:solidFill>
                  <a:schemeClr val="bg1"/>
                </a:solidFill>
              </a:rPr>
              <a:t>第一段階</a:t>
            </a:r>
            <a:endParaRPr kumimoji="1" lang="ja-JP" altLang="en-US" sz="4000" dirty="0">
              <a:solidFill>
                <a:schemeClr val="bg1"/>
              </a:solidFill>
            </a:endParaRPr>
          </a:p>
        </p:txBody>
      </p:sp>
      <mc:AlternateContent xmlns:mc="http://schemas.openxmlformats.org/markup-compatibility/2006" xmlns:a14="http://schemas.microsoft.com/office/drawing/2010/main">
        <mc:Choice Requires="a14">
          <p:sp>
            <p:nvSpPr>
              <p:cNvPr id="9" name="テキスト ボックス 8"/>
              <p:cNvSpPr txBox="1"/>
              <p:nvPr/>
            </p:nvSpPr>
            <p:spPr>
              <a:xfrm>
                <a:off x="845724" y="4221088"/>
                <a:ext cx="7452553" cy="1200329"/>
              </a:xfrm>
              <a:prstGeom prst="rect">
                <a:avLst/>
              </a:prstGeom>
              <a:noFill/>
            </p:spPr>
            <p:txBody>
              <a:bodyPr wrap="none" rtlCol="0">
                <a:spAutoFit/>
              </a:bodyPr>
              <a:lstStyle/>
              <a:p>
                <a:r>
                  <a:rPr kumimoji="1" lang="en-US" altLang="ja-JP" sz="3600" dirty="0" smtClean="0">
                    <a:solidFill>
                      <a:schemeClr val="bg1"/>
                    </a:solidFill>
                  </a:rPr>
                  <a:t>PLC</a:t>
                </a:r>
                <a:r>
                  <a:rPr kumimoji="1" lang="ja-JP" altLang="en-US" sz="3600" dirty="0" smtClean="0">
                    <a:solidFill>
                      <a:schemeClr val="bg1"/>
                    </a:solidFill>
                  </a:rPr>
                  <a:t>でヒッグス対生成反応</a:t>
                </a:r>
                <a14:m>
                  <m:oMath xmlns:m="http://schemas.openxmlformats.org/officeDocument/2006/math">
                    <m:r>
                      <a:rPr kumimoji="1" lang="en-US" altLang="ja-JP" sz="3600" b="1" i="1" smtClean="0">
                        <a:solidFill>
                          <a:srgbClr val="FFFF00"/>
                        </a:solidFill>
                        <a:latin typeface="Cambria Math"/>
                      </a:rPr>
                      <m:t>𝜸𝜸</m:t>
                    </m:r>
                    <m:r>
                      <a:rPr kumimoji="1" lang="en-US" altLang="ja-JP" sz="3600" b="1" i="1" smtClean="0">
                        <a:solidFill>
                          <a:srgbClr val="FFFF00"/>
                        </a:solidFill>
                        <a:latin typeface="Cambria Math"/>
                      </a:rPr>
                      <m:t>→</m:t>
                    </m:r>
                    <m:r>
                      <a:rPr kumimoji="1" lang="en-US" altLang="ja-JP" sz="3600" b="1" i="1" smtClean="0">
                        <a:solidFill>
                          <a:srgbClr val="FFFF00"/>
                        </a:solidFill>
                        <a:latin typeface="Cambria Math"/>
                      </a:rPr>
                      <m:t>𝑯𝑯</m:t>
                    </m:r>
                  </m:oMath>
                </a14:m>
                <a:r>
                  <a:rPr kumimoji="1" lang="ja-JP" altLang="en-US" sz="3600" dirty="0" smtClean="0">
                    <a:solidFill>
                      <a:schemeClr val="bg1"/>
                    </a:solidFill>
                  </a:rPr>
                  <a:t>を</a:t>
                </a:r>
                <a:endParaRPr kumimoji="1" lang="en-US" altLang="ja-JP" sz="3600" dirty="0" smtClean="0">
                  <a:solidFill>
                    <a:schemeClr val="bg1"/>
                  </a:solidFill>
                </a:endParaRPr>
              </a:p>
              <a:p>
                <a:r>
                  <a:rPr kumimoji="1" lang="ja-JP" altLang="en-US" sz="3600" dirty="0" smtClean="0">
                    <a:solidFill>
                      <a:schemeClr val="bg1"/>
                    </a:solidFill>
                  </a:rPr>
                  <a:t>測定できるかどうかの定量的評価</a:t>
                </a:r>
                <a:endParaRPr kumimoji="1" lang="ja-JP" altLang="en-US" sz="3600" dirty="0">
                  <a:solidFill>
                    <a:schemeClr val="bg1"/>
                  </a:solidFill>
                </a:endParaRPr>
              </a:p>
            </p:txBody>
          </p:sp>
        </mc:Choice>
        <mc:Fallback xmlns="">
          <p:sp>
            <p:nvSpPr>
              <p:cNvPr id="9" name="テキスト ボックス 8"/>
              <p:cNvSpPr txBox="1">
                <a:spLocks noRot="1" noChangeAspect="1" noMove="1" noResize="1" noEditPoints="1" noAdjustHandles="1" noChangeArrowheads="1" noChangeShapeType="1" noTextEdit="1"/>
              </p:cNvSpPr>
              <p:nvPr/>
            </p:nvSpPr>
            <p:spPr>
              <a:xfrm>
                <a:off x="845724" y="4221088"/>
                <a:ext cx="7452553" cy="1200329"/>
              </a:xfrm>
              <a:prstGeom prst="rect">
                <a:avLst/>
              </a:prstGeom>
              <a:blipFill rotWithShape="1">
                <a:blip r:embed="rId5"/>
                <a:stretch>
                  <a:fillRect l="-2537" t="-10152" r="-1555" b="-15736"/>
                </a:stretch>
              </a:blipFill>
            </p:spPr>
            <p:txBody>
              <a:bodyPr/>
              <a:lstStyle/>
              <a:p>
                <a:r>
                  <a:rPr lang="ja-JP" altLang="en-US">
                    <a:noFill/>
                  </a:rPr>
                  <a:t> </a:t>
                </a:r>
              </a:p>
            </p:txBody>
          </p:sp>
        </mc:Fallback>
      </mc:AlternateContent>
      <p:sp>
        <p:nvSpPr>
          <p:cNvPr id="10" name="正方形/長方形 9"/>
          <p:cNvSpPr/>
          <p:nvPr/>
        </p:nvSpPr>
        <p:spPr>
          <a:xfrm>
            <a:off x="802634" y="3389811"/>
            <a:ext cx="7495643" cy="2016224"/>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1" name="テキスト ボックス 10"/>
              <p:cNvSpPr txBox="1"/>
              <p:nvPr/>
            </p:nvSpPr>
            <p:spPr>
              <a:xfrm>
                <a:off x="859574" y="5661248"/>
                <a:ext cx="7424853" cy="595932"/>
              </a:xfrm>
              <a:prstGeom prst="rect">
                <a:avLst/>
              </a:prstGeom>
              <a:noFill/>
            </p:spPr>
            <p:txBody>
              <a:bodyPr wrap="none" rtlCol="0">
                <a:spAutoFit/>
              </a:bodyPr>
              <a:lstStyle/>
              <a:p>
                <a:r>
                  <a:rPr lang="en-US" altLang="ja-JP" sz="3200" dirty="0" smtClean="0">
                    <a:solidFill>
                      <a:schemeClr val="bg1"/>
                    </a:solidFill>
                  </a:rPr>
                  <a:t>※</a:t>
                </a:r>
                <a:r>
                  <a:rPr lang="ja-JP" altLang="en-US" sz="3200" dirty="0" smtClean="0">
                    <a:solidFill>
                      <a:schemeClr val="bg1"/>
                    </a:solidFill>
                  </a:rPr>
                  <a:t>ヒッグス粒子の質量は</a:t>
                </a:r>
                <a:r>
                  <a:rPr lang="en-US" altLang="ja-JP" sz="3200" b="1" dirty="0" smtClean="0">
                    <a:solidFill>
                      <a:srgbClr val="FFC000"/>
                    </a:solidFill>
                  </a:rPr>
                  <a:t>120 </a:t>
                </a:r>
                <a:r>
                  <a:rPr lang="en-US" altLang="ja-JP" sz="3200" b="1" dirty="0" err="1" smtClean="0">
                    <a:solidFill>
                      <a:srgbClr val="FFC000"/>
                    </a:solidFill>
                  </a:rPr>
                  <a:t>GeV</a:t>
                </a:r>
                <a:r>
                  <a:rPr lang="en-US" altLang="ja-JP" sz="3200" b="1" dirty="0" smtClean="0">
                    <a:solidFill>
                      <a:srgbClr val="FFC000"/>
                    </a:solidFill>
                  </a:rPr>
                  <a:t>/</a:t>
                </a:r>
                <a14:m>
                  <m:oMath xmlns:m="http://schemas.openxmlformats.org/officeDocument/2006/math">
                    <m:sSup>
                      <m:sSupPr>
                        <m:ctrlPr>
                          <a:rPr lang="en-US" altLang="ja-JP" sz="3200" b="1" i="1" smtClean="0">
                            <a:solidFill>
                              <a:srgbClr val="FFC000"/>
                            </a:solidFill>
                            <a:latin typeface="Cambria Math"/>
                          </a:rPr>
                        </m:ctrlPr>
                      </m:sSupPr>
                      <m:e>
                        <m:r>
                          <a:rPr lang="en-US" altLang="ja-JP" sz="3200" b="1" i="1" smtClean="0">
                            <a:solidFill>
                              <a:srgbClr val="FFC000"/>
                            </a:solidFill>
                            <a:latin typeface="Cambria Math"/>
                          </a:rPr>
                          <m:t>𝒄</m:t>
                        </m:r>
                      </m:e>
                      <m:sup>
                        <m:r>
                          <a:rPr lang="en-US" altLang="ja-JP" sz="3200" b="1" i="1" smtClean="0">
                            <a:solidFill>
                              <a:srgbClr val="FFC000"/>
                            </a:solidFill>
                            <a:latin typeface="Cambria Math"/>
                          </a:rPr>
                          <m:t>𝟐</m:t>
                        </m:r>
                      </m:sup>
                    </m:sSup>
                  </m:oMath>
                </a14:m>
                <a:r>
                  <a:rPr lang="ja-JP" altLang="en-US" sz="3200" dirty="0" smtClean="0">
                    <a:solidFill>
                      <a:schemeClr val="bg1"/>
                    </a:solidFill>
                  </a:rPr>
                  <a:t>と</a:t>
                </a:r>
                <a:r>
                  <a:rPr lang="ja-JP" altLang="en-US" sz="3200" dirty="0">
                    <a:solidFill>
                      <a:schemeClr val="bg1"/>
                    </a:solidFill>
                  </a:rPr>
                  <a:t>した</a:t>
                </a:r>
                <a:endParaRPr kumimoji="1" lang="ja-JP" altLang="en-US" sz="3200" dirty="0">
                  <a:solidFill>
                    <a:schemeClr val="bg1"/>
                  </a:solidFill>
                </a:endParaRPr>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859574" y="5661248"/>
                <a:ext cx="7424853" cy="595932"/>
              </a:xfrm>
              <a:prstGeom prst="rect">
                <a:avLst/>
              </a:prstGeom>
              <a:blipFill rotWithShape="1">
                <a:blip r:embed="rId6"/>
                <a:stretch>
                  <a:fillRect l="-2053" t="-17526" r="-1396" b="-35052"/>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526738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hin-ichi\Documents\JLC\papercreation\sensitivi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00" y="1885528"/>
            <a:ext cx="6629400" cy="4495800"/>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r>
              <a:rPr kumimoji="1" lang="ja-JP" altLang="en-US" dirty="0" smtClean="0"/>
              <a:t>最適衝突エネルギーの決定</a:t>
            </a:r>
            <a:endParaRPr kumimoji="1" lang="ja-JP" altLang="en-US" dirty="0"/>
          </a:p>
        </p:txBody>
      </p:sp>
      <p:sp>
        <p:nvSpPr>
          <p:cNvPr id="4" name="スライド番号プレースホルダー 3"/>
          <p:cNvSpPr>
            <a:spLocks noGrp="1"/>
          </p:cNvSpPr>
          <p:nvPr>
            <p:ph type="sldNum" sz="quarter" idx="12"/>
          </p:nvPr>
        </p:nvSpPr>
        <p:spPr/>
        <p:txBody>
          <a:bodyPr/>
          <a:lstStyle/>
          <a:p>
            <a:fld id="{016160CD-B600-4732-AF5D-5AAD79CE6460}" type="slidenum">
              <a:rPr kumimoji="1" lang="ja-JP" altLang="en-US" smtClean="0"/>
              <a:t>6</a:t>
            </a:fld>
            <a:endParaRPr kumimoji="1" lang="ja-JP" altLang="en-US"/>
          </a:p>
        </p:txBody>
      </p:sp>
      <mc:AlternateContent xmlns:mc="http://schemas.openxmlformats.org/markup-compatibility/2006" xmlns:a14="http://schemas.microsoft.com/office/drawing/2010/main">
        <mc:Choice Requires="a14">
          <p:sp>
            <p:nvSpPr>
              <p:cNvPr id="6" name="テキスト ボックス 5"/>
              <p:cNvSpPr txBox="1"/>
              <p:nvPr/>
            </p:nvSpPr>
            <p:spPr>
              <a:xfrm>
                <a:off x="934402" y="873342"/>
                <a:ext cx="7275197" cy="9693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sz="2400" b="0" i="0" smtClean="0">
                          <a:solidFill>
                            <a:schemeClr val="bg1"/>
                          </a:solidFill>
                          <a:latin typeface="Cambria Math"/>
                        </a:rPr>
                        <m:t>sensitivity</m:t>
                      </m:r>
                      <m:r>
                        <a:rPr kumimoji="1" lang="en-US" altLang="ja-JP" sz="2400" b="0" i="1" smtClean="0">
                          <a:solidFill>
                            <a:schemeClr val="bg1"/>
                          </a:solidFill>
                          <a:latin typeface="Cambria Math"/>
                          <a:ea typeface="Cambria Math"/>
                        </a:rPr>
                        <m:t>≡</m:t>
                      </m:r>
                      <m:f>
                        <m:fPr>
                          <m:ctrlPr>
                            <a:rPr kumimoji="1" lang="en-US" altLang="ja-JP" sz="2400" b="0" i="1" smtClean="0">
                              <a:solidFill>
                                <a:schemeClr val="bg1"/>
                              </a:solidFill>
                              <a:latin typeface="Cambria Math"/>
                              <a:ea typeface="Cambria Math"/>
                            </a:rPr>
                          </m:ctrlPr>
                        </m:fPr>
                        <m:num>
                          <m:d>
                            <m:dPr>
                              <m:begChr m:val="|"/>
                              <m:endChr m:val="|"/>
                              <m:ctrlPr>
                                <a:rPr kumimoji="1" lang="en-US" altLang="ja-JP" sz="2400" b="0" i="1" smtClean="0">
                                  <a:solidFill>
                                    <a:schemeClr val="bg1"/>
                                  </a:solidFill>
                                  <a:latin typeface="Cambria Math"/>
                                  <a:ea typeface="Cambria Math"/>
                                </a:rPr>
                              </m:ctrlPr>
                            </m:dPr>
                            <m:e>
                              <m:r>
                                <a:rPr kumimoji="1" lang="en-US" altLang="ja-JP" sz="2400" b="0" i="1" smtClean="0">
                                  <a:solidFill>
                                    <a:schemeClr val="bg1"/>
                                  </a:solidFill>
                                  <a:latin typeface="Cambria Math"/>
                                  <a:ea typeface="Cambria Math"/>
                                </a:rPr>
                                <m:t>𝑁</m:t>
                              </m:r>
                              <m:d>
                                <m:dPr>
                                  <m:ctrlPr>
                                    <a:rPr kumimoji="1" lang="en-US" altLang="ja-JP" sz="2400" b="0" i="1" smtClean="0">
                                      <a:solidFill>
                                        <a:schemeClr val="bg1"/>
                                      </a:solidFill>
                                      <a:latin typeface="Cambria Math"/>
                                      <a:ea typeface="Cambria Math"/>
                                    </a:rPr>
                                  </m:ctrlPr>
                                </m:dPr>
                                <m:e>
                                  <m:r>
                                    <a:rPr kumimoji="1" lang="ja-JP" altLang="en-US" sz="2400" b="0" i="1" smtClean="0">
                                      <a:solidFill>
                                        <a:schemeClr val="bg1"/>
                                      </a:solidFill>
                                      <a:latin typeface="Cambria Math"/>
                                      <a:ea typeface="Cambria Math"/>
                                    </a:rPr>
                                    <m:t>𝛿𝜅</m:t>
                                  </m:r>
                                </m:e>
                              </m:d>
                              <m:r>
                                <a:rPr kumimoji="1" lang="en-US" altLang="ja-JP" sz="2400" b="0" i="1" smtClean="0">
                                  <a:solidFill>
                                    <a:schemeClr val="bg1"/>
                                  </a:solidFill>
                                  <a:latin typeface="Cambria Math"/>
                                  <a:ea typeface="Cambria Math"/>
                                </a:rPr>
                                <m:t>−</m:t>
                              </m:r>
                              <m:sSub>
                                <m:sSubPr>
                                  <m:ctrlPr>
                                    <a:rPr kumimoji="1" lang="en-US" altLang="ja-JP" sz="2400" b="0" i="1" smtClean="0">
                                      <a:solidFill>
                                        <a:schemeClr val="bg1"/>
                                      </a:solidFill>
                                      <a:latin typeface="Cambria Math"/>
                                      <a:ea typeface="Cambria Math"/>
                                    </a:rPr>
                                  </m:ctrlPr>
                                </m:sSubPr>
                                <m:e>
                                  <m:r>
                                    <a:rPr kumimoji="1" lang="en-US" altLang="ja-JP" sz="2400" b="0" i="1" smtClean="0">
                                      <a:solidFill>
                                        <a:schemeClr val="bg1"/>
                                      </a:solidFill>
                                      <a:latin typeface="Cambria Math"/>
                                      <a:ea typeface="Cambria Math"/>
                                    </a:rPr>
                                    <m:t>𝑁</m:t>
                                  </m:r>
                                </m:e>
                                <m:sub>
                                  <m:r>
                                    <m:rPr>
                                      <m:sty m:val="p"/>
                                    </m:rPr>
                                    <a:rPr kumimoji="1" lang="en-US" altLang="ja-JP" sz="2400" b="0" i="0" smtClean="0">
                                      <a:solidFill>
                                        <a:schemeClr val="bg1"/>
                                      </a:solidFill>
                                      <a:latin typeface="Cambria Math"/>
                                      <a:ea typeface="Cambria Math"/>
                                    </a:rPr>
                                    <m:t>SM</m:t>
                                  </m:r>
                                </m:sub>
                              </m:sSub>
                            </m:e>
                          </m:d>
                        </m:num>
                        <m:den>
                          <m:rad>
                            <m:radPr>
                              <m:degHide m:val="on"/>
                              <m:ctrlPr>
                                <a:rPr kumimoji="1" lang="en-US" altLang="ja-JP" sz="2400" b="0" i="1" smtClean="0">
                                  <a:solidFill>
                                    <a:schemeClr val="bg1"/>
                                  </a:solidFill>
                                  <a:latin typeface="Cambria Math"/>
                                  <a:ea typeface="Cambria Math"/>
                                </a:rPr>
                              </m:ctrlPr>
                            </m:radPr>
                            <m:deg/>
                            <m:e>
                              <m:sSub>
                                <m:sSubPr>
                                  <m:ctrlPr>
                                    <a:rPr kumimoji="1" lang="en-US" altLang="ja-JP" sz="2400" b="0" i="1" smtClean="0">
                                      <a:solidFill>
                                        <a:schemeClr val="bg1"/>
                                      </a:solidFill>
                                      <a:latin typeface="Cambria Math"/>
                                      <a:ea typeface="Cambria Math"/>
                                    </a:rPr>
                                  </m:ctrlPr>
                                </m:sSubPr>
                                <m:e>
                                  <m:r>
                                    <a:rPr kumimoji="1" lang="en-US" altLang="ja-JP" sz="2400" b="0" i="1" smtClean="0">
                                      <a:solidFill>
                                        <a:schemeClr val="bg1"/>
                                      </a:solidFill>
                                      <a:latin typeface="Cambria Math"/>
                                      <a:ea typeface="Cambria Math"/>
                                    </a:rPr>
                                    <m:t>𝑁</m:t>
                                  </m:r>
                                </m:e>
                                <m:sub>
                                  <m:r>
                                    <m:rPr>
                                      <m:sty m:val="p"/>
                                    </m:rPr>
                                    <a:rPr kumimoji="1" lang="en-US" altLang="ja-JP" sz="2400" b="0" i="0" smtClean="0">
                                      <a:solidFill>
                                        <a:schemeClr val="bg1"/>
                                      </a:solidFill>
                                      <a:latin typeface="Cambria Math"/>
                                      <a:ea typeface="Cambria Math"/>
                                    </a:rPr>
                                    <m:t>obs</m:t>
                                  </m:r>
                                </m:sub>
                              </m:sSub>
                            </m:e>
                          </m:rad>
                        </m:den>
                      </m:f>
                      <m:r>
                        <a:rPr kumimoji="1" lang="en-US" altLang="ja-JP" sz="2400" b="0" i="1" smtClean="0">
                          <a:solidFill>
                            <a:schemeClr val="bg1"/>
                          </a:solidFill>
                          <a:latin typeface="Cambria Math"/>
                          <a:ea typeface="Cambria Math"/>
                        </a:rPr>
                        <m:t>=</m:t>
                      </m:r>
                      <m:f>
                        <m:fPr>
                          <m:ctrlPr>
                            <a:rPr kumimoji="1" lang="en-US" altLang="ja-JP" sz="2400" b="0" i="1" smtClean="0">
                              <a:solidFill>
                                <a:schemeClr val="bg1"/>
                              </a:solidFill>
                              <a:latin typeface="Cambria Math"/>
                              <a:ea typeface="Cambria Math"/>
                            </a:rPr>
                          </m:ctrlPr>
                        </m:fPr>
                        <m:num>
                          <m:r>
                            <a:rPr kumimoji="1" lang="en-US" altLang="ja-JP" sz="2400" b="0" i="1" smtClean="0">
                              <a:solidFill>
                                <a:schemeClr val="bg1"/>
                              </a:solidFill>
                              <a:latin typeface="Cambria Math"/>
                              <a:ea typeface="Cambria Math"/>
                            </a:rPr>
                            <m:t>𝐿</m:t>
                          </m:r>
                          <m:r>
                            <a:rPr kumimoji="1" lang="en-US" altLang="ja-JP" sz="2400" b="0" i="1" smtClean="0">
                              <a:solidFill>
                                <a:schemeClr val="bg1"/>
                              </a:solidFill>
                              <a:latin typeface="Cambria Math"/>
                              <a:ea typeface="Cambria Math"/>
                            </a:rPr>
                            <m:t>|</m:t>
                          </m:r>
                          <m:r>
                            <a:rPr kumimoji="1" lang="ja-JP" altLang="en-US" sz="2400" b="0" i="1" smtClean="0">
                              <a:solidFill>
                                <a:schemeClr val="bg1"/>
                              </a:solidFill>
                              <a:latin typeface="Cambria Math"/>
                              <a:ea typeface="Cambria Math"/>
                            </a:rPr>
                            <m:t>𝜂𝜎</m:t>
                          </m:r>
                          <m:d>
                            <m:dPr>
                              <m:ctrlPr>
                                <a:rPr kumimoji="1" lang="en-US" altLang="ja-JP" sz="2400" b="0" i="1" smtClean="0">
                                  <a:solidFill>
                                    <a:schemeClr val="bg1"/>
                                  </a:solidFill>
                                  <a:latin typeface="Cambria Math"/>
                                  <a:ea typeface="Cambria Math"/>
                                </a:rPr>
                              </m:ctrlPr>
                            </m:dPr>
                            <m:e>
                              <m:r>
                                <a:rPr kumimoji="1" lang="ja-JP" altLang="en-US" sz="2400" b="0" i="1" smtClean="0">
                                  <a:solidFill>
                                    <a:schemeClr val="bg1"/>
                                  </a:solidFill>
                                  <a:latin typeface="Cambria Math"/>
                                  <a:ea typeface="Cambria Math"/>
                                </a:rPr>
                                <m:t>𝛿𝜅</m:t>
                              </m:r>
                            </m:e>
                          </m:d>
                          <m:r>
                            <a:rPr kumimoji="1" lang="en-US" altLang="ja-JP" sz="2400" b="0" i="1" smtClean="0">
                              <a:solidFill>
                                <a:schemeClr val="bg1"/>
                              </a:solidFill>
                              <a:latin typeface="Cambria Math"/>
                              <a:ea typeface="Cambria Math"/>
                            </a:rPr>
                            <m:t>−</m:t>
                          </m:r>
                          <m:r>
                            <a:rPr kumimoji="1" lang="ja-JP" altLang="en-US" sz="2400" b="0" i="1" smtClean="0">
                              <a:solidFill>
                                <a:schemeClr val="bg1"/>
                              </a:solidFill>
                              <a:latin typeface="Cambria Math"/>
                              <a:ea typeface="Cambria Math"/>
                            </a:rPr>
                            <m:t>𝜂</m:t>
                          </m:r>
                          <m:r>
                            <a:rPr kumimoji="1" lang="en-US" altLang="ja-JP" sz="2400" b="0" i="1" smtClean="0">
                              <a:solidFill>
                                <a:schemeClr val="bg1"/>
                              </a:solidFill>
                              <a:latin typeface="Cambria Math"/>
                              <a:ea typeface="Cambria Math"/>
                            </a:rPr>
                            <m:t>′</m:t>
                          </m:r>
                          <m:sSub>
                            <m:sSubPr>
                              <m:ctrlPr>
                                <a:rPr kumimoji="1" lang="en-US" altLang="ja-JP" sz="2400" b="0" i="1" smtClean="0">
                                  <a:solidFill>
                                    <a:schemeClr val="bg1"/>
                                  </a:solidFill>
                                  <a:latin typeface="Cambria Math"/>
                                  <a:ea typeface="Cambria Math"/>
                                </a:rPr>
                              </m:ctrlPr>
                            </m:sSubPr>
                            <m:e>
                              <m:r>
                                <a:rPr kumimoji="1" lang="ja-JP" altLang="en-US" sz="2400" b="0" i="1" smtClean="0">
                                  <a:solidFill>
                                    <a:schemeClr val="bg1"/>
                                  </a:solidFill>
                                  <a:latin typeface="Cambria Math"/>
                                  <a:ea typeface="Cambria Math"/>
                                </a:rPr>
                                <m:t>𝜎</m:t>
                              </m:r>
                            </m:e>
                            <m:sub>
                              <m:r>
                                <m:rPr>
                                  <m:sty m:val="p"/>
                                </m:rPr>
                                <a:rPr kumimoji="1" lang="en-US" altLang="ja-JP" sz="2400" b="0" i="0" smtClean="0">
                                  <a:solidFill>
                                    <a:schemeClr val="bg1"/>
                                  </a:solidFill>
                                  <a:latin typeface="Cambria Math"/>
                                  <a:ea typeface="Cambria Math"/>
                                </a:rPr>
                                <m:t>SM</m:t>
                              </m:r>
                            </m:sub>
                          </m:sSub>
                          <m:r>
                            <a:rPr kumimoji="1" lang="en-US" altLang="ja-JP" sz="2400" b="0" i="1" smtClean="0">
                              <a:solidFill>
                                <a:schemeClr val="bg1"/>
                              </a:solidFill>
                              <a:latin typeface="Cambria Math"/>
                              <a:ea typeface="Cambria Math"/>
                            </a:rPr>
                            <m:t>|</m:t>
                          </m:r>
                        </m:num>
                        <m:den>
                          <m:rad>
                            <m:radPr>
                              <m:degHide m:val="on"/>
                              <m:ctrlPr>
                                <a:rPr kumimoji="1" lang="en-US" altLang="ja-JP" sz="2400" b="0" i="1" smtClean="0">
                                  <a:solidFill>
                                    <a:schemeClr val="bg1"/>
                                  </a:solidFill>
                                  <a:latin typeface="Cambria Math"/>
                                  <a:ea typeface="Cambria Math"/>
                                </a:rPr>
                              </m:ctrlPr>
                            </m:radPr>
                            <m:deg/>
                            <m:e>
                              <m:r>
                                <a:rPr kumimoji="1" lang="en-US" altLang="ja-JP" sz="2400" b="0" i="1" smtClean="0">
                                  <a:solidFill>
                                    <a:schemeClr val="bg1"/>
                                  </a:solidFill>
                                  <a:latin typeface="Cambria Math"/>
                                  <a:ea typeface="Cambria Math"/>
                                </a:rPr>
                                <m:t>𝐿</m:t>
                              </m:r>
                              <m:r>
                                <a:rPr kumimoji="1" lang="en-US" altLang="ja-JP" sz="2400" b="0" i="1" smtClean="0">
                                  <a:solidFill>
                                    <a:schemeClr val="bg1"/>
                                  </a:solidFill>
                                  <a:latin typeface="Cambria Math"/>
                                  <a:ea typeface="Cambria Math"/>
                                </a:rPr>
                                <m:t>(</m:t>
                              </m:r>
                              <m:r>
                                <a:rPr kumimoji="1" lang="ja-JP" altLang="en-US" sz="2400" b="0" i="1" smtClean="0">
                                  <a:solidFill>
                                    <a:schemeClr val="bg1"/>
                                  </a:solidFill>
                                  <a:latin typeface="Cambria Math"/>
                                  <a:ea typeface="Cambria Math"/>
                                </a:rPr>
                                <m:t>𝜂𝜎</m:t>
                              </m:r>
                              <m:d>
                                <m:dPr>
                                  <m:ctrlPr>
                                    <a:rPr kumimoji="1" lang="en-US" altLang="ja-JP" sz="2400" b="0" i="1" smtClean="0">
                                      <a:solidFill>
                                        <a:schemeClr val="bg1"/>
                                      </a:solidFill>
                                      <a:latin typeface="Cambria Math"/>
                                      <a:ea typeface="Cambria Math"/>
                                    </a:rPr>
                                  </m:ctrlPr>
                                </m:dPr>
                                <m:e>
                                  <m:r>
                                    <a:rPr kumimoji="1" lang="ja-JP" altLang="en-US" sz="2400" b="0" i="1" smtClean="0">
                                      <a:solidFill>
                                        <a:schemeClr val="bg1"/>
                                      </a:solidFill>
                                      <a:latin typeface="Cambria Math"/>
                                      <a:ea typeface="Cambria Math"/>
                                    </a:rPr>
                                    <m:t>𝛿𝜅</m:t>
                                  </m:r>
                                </m:e>
                              </m:d>
                              <m:r>
                                <a:rPr kumimoji="1" lang="en-US" altLang="ja-JP" sz="2400" b="0" i="1" smtClean="0">
                                  <a:solidFill>
                                    <a:schemeClr val="bg1"/>
                                  </a:solidFill>
                                  <a:latin typeface="Cambria Math"/>
                                  <a:ea typeface="Cambria Math"/>
                                </a:rPr>
                                <m:t>+</m:t>
                              </m:r>
                              <m:sSub>
                                <m:sSubPr>
                                  <m:ctrlPr>
                                    <a:rPr kumimoji="1" lang="en-US" altLang="ja-JP" sz="2400" b="0" i="1" smtClean="0">
                                      <a:solidFill>
                                        <a:schemeClr val="bg1"/>
                                      </a:solidFill>
                                      <a:latin typeface="Cambria Math"/>
                                      <a:ea typeface="Cambria Math"/>
                                    </a:rPr>
                                  </m:ctrlPr>
                                </m:sSubPr>
                                <m:e>
                                  <m:r>
                                    <a:rPr kumimoji="1" lang="ja-JP" altLang="en-US" sz="2400" b="0" i="1" smtClean="0">
                                      <a:solidFill>
                                        <a:schemeClr val="bg1"/>
                                      </a:solidFill>
                                      <a:latin typeface="Cambria Math"/>
                                      <a:ea typeface="Cambria Math"/>
                                    </a:rPr>
                                    <m:t>𝜂</m:t>
                                  </m:r>
                                </m:e>
                                <m:sub>
                                  <m:r>
                                    <m:rPr>
                                      <m:sty m:val="p"/>
                                    </m:rPr>
                                    <a:rPr kumimoji="1" lang="en-US" altLang="ja-JP" sz="2400" b="0" i="0" smtClean="0">
                                      <a:solidFill>
                                        <a:schemeClr val="bg1"/>
                                      </a:solidFill>
                                      <a:latin typeface="Cambria Math"/>
                                      <a:ea typeface="Cambria Math"/>
                                    </a:rPr>
                                    <m:t>BG</m:t>
                                  </m:r>
                                </m:sub>
                              </m:sSub>
                              <m:sSub>
                                <m:sSubPr>
                                  <m:ctrlPr>
                                    <a:rPr kumimoji="1" lang="en-US" altLang="ja-JP" sz="2400" b="0" i="1" smtClean="0">
                                      <a:solidFill>
                                        <a:schemeClr val="bg1"/>
                                      </a:solidFill>
                                      <a:latin typeface="Cambria Math"/>
                                      <a:ea typeface="Cambria Math"/>
                                    </a:rPr>
                                  </m:ctrlPr>
                                </m:sSubPr>
                                <m:e>
                                  <m:r>
                                    <a:rPr kumimoji="1" lang="ja-JP" altLang="en-US" sz="2400" b="0" i="1" smtClean="0">
                                      <a:solidFill>
                                        <a:schemeClr val="bg1"/>
                                      </a:solidFill>
                                      <a:latin typeface="Cambria Math"/>
                                      <a:ea typeface="Cambria Math"/>
                                    </a:rPr>
                                    <m:t>𝜎</m:t>
                                  </m:r>
                                </m:e>
                                <m:sub>
                                  <m:r>
                                    <m:rPr>
                                      <m:sty m:val="p"/>
                                    </m:rPr>
                                    <a:rPr kumimoji="1" lang="en-US" altLang="ja-JP" sz="2400" b="0" i="0" smtClean="0">
                                      <a:solidFill>
                                        <a:schemeClr val="bg1"/>
                                      </a:solidFill>
                                      <a:latin typeface="Cambria Math"/>
                                      <a:ea typeface="Cambria Math"/>
                                    </a:rPr>
                                    <m:t>BG</m:t>
                                  </m:r>
                                </m:sub>
                              </m:sSub>
                              <m:r>
                                <a:rPr kumimoji="1" lang="en-US" altLang="ja-JP" sz="2400" b="0" i="1" smtClean="0">
                                  <a:solidFill>
                                    <a:schemeClr val="bg1"/>
                                  </a:solidFill>
                                  <a:latin typeface="Cambria Math"/>
                                  <a:ea typeface="Cambria Math"/>
                                </a:rPr>
                                <m:t>)</m:t>
                              </m:r>
                            </m:e>
                          </m:rad>
                        </m:den>
                      </m:f>
                    </m:oMath>
                  </m:oMathPara>
                </a14:m>
                <a:endParaRPr kumimoji="1" lang="ja-JP" altLang="en-US" sz="2400" dirty="0">
                  <a:solidFill>
                    <a:schemeClr val="bg1"/>
                  </a:solidFill>
                </a:endParaRPr>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934402" y="873342"/>
                <a:ext cx="7275197" cy="969304"/>
              </a:xfrm>
              <a:prstGeom prst="rect">
                <a:avLst/>
              </a:prstGeom>
              <a:blipFill rotWithShape="1">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p:cNvSpPr txBox="1"/>
              <p:nvPr/>
            </p:nvSpPr>
            <p:spPr>
              <a:xfrm>
                <a:off x="4216113" y="2348880"/>
                <a:ext cx="3236207" cy="970458"/>
              </a:xfrm>
              <a:prstGeom prst="rect">
                <a:avLst/>
              </a:prstGeom>
              <a:solidFill>
                <a:schemeClr val="bg1"/>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ja-JP" sz="2800" b="0" i="1" smtClean="0">
                          <a:latin typeface="Cambria Math"/>
                        </a:rPr>
                        <m:t>∫</m:t>
                      </m:r>
                      <m:r>
                        <a:rPr lang="en-US" altLang="ja-JP" sz="2800" b="0" i="1" smtClean="0">
                          <a:latin typeface="Cambria Math"/>
                        </a:rPr>
                        <m:t>𝐿𝑑𝑡</m:t>
                      </m:r>
                      <m:r>
                        <a:rPr lang="en-US" altLang="ja-JP" sz="2800" b="0" i="1" smtClean="0">
                          <a:latin typeface="Cambria Math"/>
                        </a:rPr>
                        <m:t>=1000</m:t>
                      </m:r>
                      <m:sSup>
                        <m:sSupPr>
                          <m:ctrlPr>
                            <a:rPr lang="en-US" altLang="ja-JP" sz="2800" b="0" i="1" smtClean="0">
                              <a:latin typeface="Cambria Math"/>
                            </a:rPr>
                          </m:ctrlPr>
                        </m:sSupPr>
                        <m:e>
                          <m:r>
                            <a:rPr lang="en-US" altLang="ja-JP" sz="2800" b="0" i="0" smtClean="0">
                              <a:latin typeface="Cambria Math"/>
                            </a:rPr>
                            <m:t> </m:t>
                          </m:r>
                          <m:r>
                            <m:rPr>
                              <m:sty m:val="p"/>
                            </m:rPr>
                            <a:rPr lang="en-US" altLang="ja-JP" sz="2800" b="0" i="0" smtClean="0">
                              <a:latin typeface="Cambria Math"/>
                            </a:rPr>
                            <m:t>fb</m:t>
                          </m:r>
                        </m:e>
                        <m:sup>
                          <m:r>
                            <a:rPr lang="en-US" altLang="ja-JP" sz="2800" b="0" i="0" smtClean="0">
                              <a:latin typeface="Cambria Math"/>
                            </a:rPr>
                            <m:t>−1</m:t>
                          </m:r>
                        </m:sup>
                      </m:sSup>
                    </m:oMath>
                  </m:oMathPara>
                </a14:m>
                <a:endParaRPr lang="en-US" altLang="ja-JP" sz="2800" dirty="0" smtClean="0"/>
              </a:p>
              <a:p>
                <a14:m>
                  <m:oMath xmlns:m="http://schemas.openxmlformats.org/officeDocument/2006/math">
                    <m:r>
                      <a:rPr kumimoji="1" lang="en-US" altLang="ja-JP" sz="2800" b="0" i="1" smtClean="0">
                        <a:latin typeface="Cambria Math"/>
                      </a:rPr>
                      <m:t>𝜂</m:t>
                    </m:r>
                    <m:r>
                      <a:rPr kumimoji="1" lang="en-US" altLang="ja-JP" sz="2800" b="0" i="1" smtClean="0">
                        <a:latin typeface="Cambria Math"/>
                      </a:rPr>
                      <m:t>=</m:t>
                    </m:r>
                    <m:sSup>
                      <m:sSupPr>
                        <m:ctrlPr>
                          <a:rPr kumimoji="1" lang="en-US" altLang="ja-JP" sz="2800" b="0" i="1" smtClean="0">
                            <a:latin typeface="Cambria Math"/>
                          </a:rPr>
                        </m:ctrlPr>
                      </m:sSupPr>
                      <m:e>
                        <m:r>
                          <a:rPr kumimoji="1" lang="en-US" altLang="ja-JP" sz="2800" b="0" i="1" smtClean="0">
                            <a:latin typeface="Cambria Math"/>
                          </a:rPr>
                          <m:t>𝜂</m:t>
                        </m:r>
                      </m:e>
                      <m:sup>
                        <m:r>
                          <a:rPr kumimoji="1" lang="en-US" altLang="ja-JP" sz="2800" b="0" i="1" smtClean="0">
                            <a:latin typeface="Cambria Math"/>
                          </a:rPr>
                          <m:t>′</m:t>
                        </m:r>
                      </m:sup>
                    </m:sSup>
                    <m:r>
                      <a:rPr kumimoji="1" lang="en-US" altLang="ja-JP" sz="2800" b="0" i="1" smtClean="0">
                        <a:latin typeface="Cambria Math"/>
                      </a:rPr>
                      <m:t>=1</m:t>
                    </m:r>
                  </m:oMath>
                </a14:m>
                <a:r>
                  <a:rPr kumimoji="1" lang="en-US" altLang="ja-JP" sz="2800" dirty="0" smtClean="0"/>
                  <a:t>,</a:t>
                </a:r>
                <a:r>
                  <a:rPr lang="en-US" altLang="ja-JP" sz="2800" dirty="0"/>
                  <a:t> </a:t>
                </a:r>
                <a14:m>
                  <m:oMath xmlns:m="http://schemas.openxmlformats.org/officeDocument/2006/math">
                    <m:sSub>
                      <m:sSubPr>
                        <m:ctrlPr>
                          <a:rPr lang="en-US" altLang="ja-JP" sz="2800" b="0" i="1" smtClean="0">
                            <a:latin typeface="Cambria Math"/>
                          </a:rPr>
                        </m:ctrlPr>
                      </m:sSubPr>
                      <m:e>
                        <m:r>
                          <a:rPr lang="en-US" altLang="ja-JP" sz="2800" i="1">
                            <a:latin typeface="Cambria Math"/>
                          </a:rPr>
                          <m:t>𝜂</m:t>
                        </m:r>
                      </m:e>
                      <m:sub>
                        <m:r>
                          <m:rPr>
                            <m:sty m:val="p"/>
                          </m:rPr>
                          <a:rPr lang="en-US" altLang="ja-JP" sz="2800" b="0" i="0" smtClean="0">
                            <a:latin typeface="Cambria Math"/>
                          </a:rPr>
                          <m:t>BG</m:t>
                        </m:r>
                      </m:sub>
                    </m:sSub>
                    <m:r>
                      <a:rPr lang="en-US" altLang="ja-JP" sz="2800" i="1">
                        <a:latin typeface="Cambria Math"/>
                      </a:rPr>
                      <m:t>=</m:t>
                    </m:r>
                    <m:r>
                      <a:rPr lang="en-US" altLang="ja-JP" sz="2800" b="0" i="1" smtClean="0">
                        <a:latin typeface="Cambria Math"/>
                      </a:rPr>
                      <m:t>0</m:t>
                    </m:r>
                  </m:oMath>
                </a14:m>
                <a:endParaRPr kumimoji="1" lang="ja-JP" altLang="en-US" sz="2800" dirty="0"/>
              </a:p>
            </p:txBody>
          </p:sp>
        </mc:Choice>
        <mc:Fallback xmlns="">
          <p:sp>
            <p:nvSpPr>
              <p:cNvPr id="7" name="テキスト ボックス 6"/>
              <p:cNvSpPr txBox="1">
                <a:spLocks noRot="1" noChangeAspect="1" noMove="1" noResize="1" noEditPoints="1" noAdjustHandles="1" noChangeArrowheads="1" noChangeShapeType="1" noTextEdit="1"/>
              </p:cNvSpPr>
              <p:nvPr/>
            </p:nvSpPr>
            <p:spPr>
              <a:xfrm>
                <a:off x="4216113" y="2348880"/>
                <a:ext cx="3236207" cy="970458"/>
              </a:xfrm>
              <a:prstGeom prst="rect">
                <a:avLst/>
              </a:prstGeom>
              <a:blipFill rotWithShape="1">
                <a:blip r:embed="rId4"/>
                <a:stretch>
                  <a:fillRect b="-15432"/>
                </a:stretch>
              </a:blipFill>
              <a:ln>
                <a:solidFill>
                  <a:schemeClr val="tx1"/>
                </a:solidFill>
              </a:ln>
            </p:spPr>
            <p:txBody>
              <a:bodyPr/>
              <a:lstStyle/>
              <a:p>
                <a:r>
                  <a:rPr lang="ja-JP" altLang="en-US">
                    <a:noFill/>
                  </a:rPr>
                  <a:t> </a:t>
                </a:r>
              </a:p>
            </p:txBody>
          </p:sp>
        </mc:Fallback>
      </mc:AlternateContent>
      <p:cxnSp>
        <p:nvCxnSpPr>
          <p:cNvPr id="8" name="直線コネクタ 7"/>
          <p:cNvCxnSpPr/>
          <p:nvPr/>
        </p:nvCxnSpPr>
        <p:spPr>
          <a:xfrm>
            <a:off x="2784863" y="2452796"/>
            <a:ext cx="0" cy="356849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1395848" y="6165304"/>
            <a:ext cx="1519968" cy="584775"/>
          </a:xfrm>
          <a:prstGeom prst="rect">
            <a:avLst/>
          </a:prstGeom>
          <a:solidFill>
            <a:schemeClr val="tx1"/>
          </a:solidFill>
          <a:ln w="38100">
            <a:solidFill>
              <a:srgbClr val="FF0000"/>
            </a:solidFill>
          </a:ln>
        </p:spPr>
        <p:txBody>
          <a:bodyPr wrap="none" rtlCol="0">
            <a:spAutoFit/>
          </a:bodyPr>
          <a:lstStyle/>
          <a:p>
            <a:r>
              <a:rPr kumimoji="1" lang="en-US" altLang="ja-JP" sz="3200" b="1" dirty="0" smtClean="0">
                <a:solidFill>
                  <a:srgbClr val="FFFF00"/>
                </a:solidFill>
              </a:rPr>
              <a:t>270GeV</a:t>
            </a:r>
            <a:endParaRPr kumimoji="1" lang="ja-JP" altLang="en-US" sz="3200" b="1" dirty="0">
              <a:solidFill>
                <a:srgbClr val="FFFF00"/>
              </a:solidFill>
            </a:endParaRPr>
          </a:p>
        </p:txBody>
      </p:sp>
      <mc:AlternateContent xmlns:mc="http://schemas.openxmlformats.org/markup-compatibility/2006" xmlns:a14="http://schemas.microsoft.com/office/drawing/2010/main">
        <mc:Choice Requires="a14">
          <p:sp>
            <p:nvSpPr>
              <p:cNvPr id="11" name="テキスト ボックス 10"/>
              <p:cNvSpPr txBox="1"/>
              <p:nvPr/>
            </p:nvSpPr>
            <p:spPr>
              <a:xfrm>
                <a:off x="5468915" y="6140289"/>
                <a:ext cx="2002792" cy="614142"/>
              </a:xfrm>
              <a:prstGeom prst="rect">
                <a:avLst/>
              </a:prstGeom>
              <a:solidFill>
                <a:schemeClr val="bg1"/>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ad>
                        <m:radPr>
                          <m:degHide m:val="on"/>
                          <m:ctrlPr>
                            <a:rPr kumimoji="1" lang="ja-JP" altLang="en-US" sz="2800" i="1" smtClean="0">
                              <a:latin typeface="Cambria Math"/>
                            </a:rPr>
                          </m:ctrlPr>
                        </m:radPr>
                        <m:deg/>
                        <m:e>
                          <m:sSub>
                            <m:sSubPr>
                              <m:ctrlPr>
                                <a:rPr kumimoji="1" lang="en-US" altLang="ja-JP" sz="2800" i="1" smtClean="0">
                                  <a:latin typeface="Cambria Math"/>
                                </a:rPr>
                              </m:ctrlPr>
                            </m:sSubPr>
                            <m:e>
                              <m:r>
                                <a:rPr kumimoji="1" lang="en-US" altLang="ja-JP" sz="2800" b="0" i="1" smtClean="0">
                                  <a:latin typeface="Cambria Math"/>
                                </a:rPr>
                                <m:t>𝑠</m:t>
                              </m:r>
                            </m:e>
                            <m:sub>
                              <m:r>
                                <a:rPr kumimoji="1" lang="ja-JP" altLang="en-US" sz="2800" i="1" smtClean="0">
                                  <a:latin typeface="Cambria Math"/>
                                </a:rPr>
                                <m:t>𝛾𝛾</m:t>
                              </m:r>
                            </m:sub>
                          </m:sSub>
                        </m:e>
                      </m:rad>
                      <m:r>
                        <a:rPr kumimoji="1" lang="en-US" altLang="ja-JP" sz="2800" b="0" i="1" smtClean="0">
                          <a:latin typeface="Cambria Math"/>
                        </a:rPr>
                        <m:t> (</m:t>
                      </m:r>
                      <m:r>
                        <m:rPr>
                          <m:sty m:val="p"/>
                        </m:rPr>
                        <a:rPr kumimoji="1" lang="en-US" altLang="ja-JP" sz="2800" b="0" i="0" smtClean="0">
                          <a:latin typeface="Cambria Math"/>
                        </a:rPr>
                        <m:t>GeV</m:t>
                      </m:r>
                      <m:r>
                        <a:rPr kumimoji="1" lang="en-US" altLang="ja-JP" sz="2800" b="0" i="1" smtClean="0">
                          <a:latin typeface="Cambria Math"/>
                        </a:rPr>
                        <m:t>)</m:t>
                      </m:r>
                    </m:oMath>
                  </m:oMathPara>
                </a14:m>
                <a:endParaRPr kumimoji="1" lang="ja-JP" altLang="en-US" sz="2800" dirty="0"/>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5468915" y="6140289"/>
                <a:ext cx="2002792" cy="614142"/>
              </a:xfrm>
              <a:prstGeom prst="rect">
                <a:avLst/>
              </a:prstGeom>
              <a:blipFill rotWithShape="1">
                <a:blip r:embed="rId5"/>
                <a:stretch>
                  <a:fillRect/>
                </a:stretch>
              </a:blipFill>
              <a:ln>
                <a:solidFill>
                  <a:schemeClr val="tx1"/>
                </a:solidFill>
              </a:ln>
            </p:spPr>
            <p:txBody>
              <a:bodyPr/>
              <a:lstStyle/>
              <a:p>
                <a:r>
                  <a:rPr lang="ja-JP" altLang="en-US">
                    <a:noFill/>
                  </a:rPr>
                  <a:t> </a:t>
                </a:r>
              </a:p>
            </p:txBody>
          </p:sp>
        </mc:Fallback>
      </mc:AlternateContent>
      <p:sp>
        <p:nvSpPr>
          <p:cNvPr id="12" name="テキスト ボックス 11"/>
          <p:cNvSpPr txBox="1"/>
          <p:nvPr/>
        </p:nvSpPr>
        <p:spPr>
          <a:xfrm rot="16200000">
            <a:off x="695729" y="2712369"/>
            <a:ext cx="1856598" cy="584775"/>
          </a:xfrm>
          <a:prstGeom prst="rect">
            <a:avLst/>
          </a:prstGeom>
          <a:solidFill>
            <a:schemeClr val="bg1"/>
          </a:solidFill>
          <a:ln>
            <a:solidFill>
              <a:schemeClr val="tx1"/>
            </a:solidFill>
          </a:ln>
        </p:spPr>
        <p:txBody>
          <a:bodyPr wrap="none" rtlCol="0">
            <a:spAutoFit/>
          </a:bodyPr>
          <a:lstStyle/>
          <a:p>
            <a:r>
              <a:rPr kumimoji="1" lang="en-US" altLang="ja-JP" sz="3200" dirty="0" smtClean="0"/>
              <a:t>sensitivity</a:t>
            </a:r>
            <a:endParaRPr kumimoji="1" lang="ja-JP" altLang="en-US" sz="3200" dirty="0"/>
          </a:p>
        </p:txBody>
      </p:sp>
      <mc:AlternateContent xmlns:mc="http://schemas.openxmlformats.org/markup-compatibility/2006" xmlns:a14="http://schemas.microsoft.com/office/drawing/2010/main">
        <mc:Choice Requires="a14">
          <p:sp>
            <p:nvSpPr>
              <p:cNvPr id="3" name="テキスト ボックス 2"/>
              <p:cNvSpPr txBox="1"/>
              <p:nvPr/>
            </p:nvSpPr>
            <p:spPr>
              <a:xfrm>
                <a:off x="3995936" y="3645024"/>
                <a:ext cx="1596078"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800" b="0" i="1" smtClean="0">
                          <a:solidFill>
                            <a:srgbClr val="FF0000"/>
                          </a:solidFill>
                          <a:latin typeface="Cambria Math"/>
                        </a:rPr>
                        <m:t>𝛿𝜅</m:t>
                      </m:r>
                      <m:r>
                        <a:rPr kumimoji="1" lang="en-US" altLang="ja-JP" sz="2800" b="0" i="1" smtClean="0">
                          <a:solidFill>
                            <a:srgbClr val="FF0000"/>
                          </a:solidFill>
                          <a:latin typeface="Cambria Math"/>
                        </a:rPr>
                        <m:t>=+1</m:t>
                      </m:r>
                    </m:oMath>
                  </m:oMathPara>
                </a14:m>
                <a:endParaRPr kumimoji="1" lang="ja-JP" altLang="en-US" sz="2800" dirty="0">
                  <a:solidFill>
                    <a:srgbClr val="FF0000"/>
                  </a:solidFill>
                </a:endParaRPr>
              </a:p>
            </p:txBody>
          </p:sp>
        </mc:Choice>
        <mc:Fallback xmlns="">
          <p:sp>
            <p:nvSpPr>
              <p:cNvPr id="3" name="テキスト ボックス 2"/>
              <p:cNvSpPr txBox="1">
                <a:spLocks noRot="1" noChangeAspect="1" noMove="1" noResize="1" noEditPoints="1" noAdjustHandles="1" noChangeArrowheads="1" noChangeShapeType="1" noTextEdit="1"/>
              </p:cNvSpPr>
              <p:nvPr/>
            </p:nvSpPr>
            <p:spPr>
              <a:xfrm>
                <a:off x="3995936" y="3645024"/>
                <a:ext cx="1596078" cy="523220"/>
              </a:xfrm>
              <a:prstGeom prst="rect">
                <a:avLst/>
              </a:prstGeom>
              <a:blipFill rotWithShape="1">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p:cNvSpPr txBox="1"/>
              <p:nvPr/>
            </p:nvSpPr>
            <p:spPr>
              <a:xfrm>
                <a:off x="4220344" y="4561964"/>
                <a:ext cx="1596078"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800" b="0" i="1" smtClean="0">
                          <a:latin typeface="Cambria Math"/>
                        </a:rPr>
                        <m:t>𝛿𝜅</m:t>
                      </m:r>
                      <m:r>
                        <a:rPr kumimoji="1" lang="en-US" altLang="ja-JP" sz="2800" b="0" i="1" smtClean="0">
                          <a:latin typeface="Cambria Math"/>
                        </a:rPr>
                        <m:t>=−1</m:t>
                      </m:r>
                    </m:oMath>
                  </m:oMathPara>
                </a14:m>
                <a:endParaRPr kumimoji="1" lang="ja-JP" altLang="en-US" sz="2800" dirty="0"/>
              </a:p>
            </p:txBody>
          </p:sp>
        </mc:Choice>
        <mc:Fallback xmlns="">
          <p:sp>
            <p:nvSpPr>
              <p:cNvPr id="13" name="テキスト ボックス 12"/>
              <p:cNvSpPr txBox="1">
                <a:spLocks noRot="1" noChangeAspect="1" noMove="1" noResize="1" noEditPoints="1" noAdjustHandles="1" noChangeArrowheads="1" noChangeShapeType="1" noTextEdit="1"/>
              </p:cNvSpPr>
              <p:nvPr/>
            </p:nvSpPr>
            <p:spPr>
              <a:xfrm>
                <a:off x="4220344" y="4561964"/>
                <a:ext cx="1596078" cy="523220"/>
              </a:xfrm>
              <a:prstGeom prst="rect">
                <a:avLst/>
              </a:prstGeom>
              <a:blipFill rotWithShape="1">
                <a:blip r:embed="rId7"/>
                <a:stretch>
                  <a:fillRect/>
                </a:stretch>
              </a:blipFill>
            </p:spPr>
            <p:txBody>
              <a:bodyPr/>
              <a:lstStyle/>
              <a:p>
                <a:r>
                  <a:rPr lang="ja-JP" altLang="en-US">
                    <a:noFill/>
                  </a:rPr>
                  <a:t> </a:t>
                </a:r>
              </a:p>
            </p:txBody>
          </p:sp>
        </mc:Fallback>
      </mc:AlternateContent>
      <p:cxnSp>
        <p:nvCxnSpPr>
          <p:cNvPr id="17" name="直線矢印コネクタ 16"/>
          <p:cNvCxnSpPr/>
          <p:nvPr/>
        </p:nvCxnSpPr>
        <p:spPr>
          <a:xfrm flipH="1" flipV="1">
            <a:off x="2915816" y="3140968"/>
            <a:ext cx="1152128" cy="72008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H="1">
            <a:off x="3563888" y="4941168"/>
            <a:ext cx="720080" cy="14401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310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ビームパラメータとルミノシティ分布</a:t>
            </a:r>
            <a:endParaRPr kumimoji="1" lang="ja-JP" altLang="en-US" dirty="0"/>
          </a:p>
        </p:txBody>
      </p:sp>
      <mc:AlternateContent xmlns:mc="http://schemas.openxmlformats.org/markup-compatibility/2006" xmlns:a14="http://schemas.microsoft.com/office/drawing/2010/main">
        <mc:Choice Requires="a14">
          <p:graphicFrame>
            <p:nvGraphicFramePr>
              <p:cNvPr id="5" name="表 4"/>
              <p:cNvGraphicFramePr>
                <a:graphicFrameLocks noGrp="1"/>
              </p:cNvGraphicFramePr>
              <p:nvPr>
                <p:extLst>
                  <p:ext uri="{D42A27DB-BD31-4B8C-83A1-F6EECF244321}">
                    <p14:modId xmlns:p14="http://schemas.microsoft.com/office/powerpoint/2010/main" val="3909866012"/>
                  </p:ext>
                </p:extLst>
              </p:nvPr>
            </p:nvGraphicFramePr>
            <p:xfrm>
              <a:off x="827310" y="980728"/>
              <a:ext cx="7579867" cy="2384490"/>
            </p:xfrm>
            <a:graphic>
              <a:graphicData uri="http://schemas.openxmlformats.org/drawingml/2006/table">
                <a:tbl>
                  <a:tblPr firstRow="1" bandRow="1">
                    <a:tableStyleId>{69CF1AB2-1976-4502-BF36-3FF5EA218861}</a:tableStyleId>
                  </a:tblPr>
                  <a:tblGrid>
                    <a:gridCol w="2294128"/>
                    <a:gridCol w="1290955"/>
                    <a:gridCol w="2934017"/>
                    <a:gridCol w="1060767"/>
                  </a:tblGrid>
                  <a:tr h="303808">
                    <a:tc>
                      <a:txBody>
                        <a:bodyPr/>
                        <a:lstStyle/>
                        <a:p>
                          <a:pPr algn="ctr"/>
                          <a14:m>
                            <m:oMathPara xmlns:m="http://schemas.openxmlformats.org/officeDocument/2006/math">
                              <m:oMathParaPr>
                                <m:jc m:val="centerGroup"/>
                              </m:oMathParaPr>
                              <m:oMath xmlns:m="http://schemas.openxmlformats.org/officeDocument/2006/math">
                                <m:sSub>
                                  <m:sSubPr>
                                    <m:ctrlPr>
                                      <a:rPr kumimoji="1" lang="en-US" altLang="ja-JP" sz="2400" b="0" i="1" smtClean="0">
                                        <a:latin typeface="Cambria Math"/>
                                      </a:rPr>
                                    </m:ctrlPr>
                                  </m:sSubPr>
                                  <m:e>
                                    <m:r>
                                      <a:rPr kumimoji="1" lang="en-US" altLang="ja-JP" sz="2400" b="0" i="1" smtClean="0">
                                        <a:latin typeface="Cambria Math"/>
                                      </a:rPr>
                                      <m:t>𝐸</m:t>
                                    </m:r>
                                  </m:e>
                                  <m:sub>
                                    <m:r>
                                      <a:rPr kumimoji="1" lang="en-US" altLang="ja-JP" sz="2400" b="0" i="1" smtClean="0">
                                        <a:latin typeface="Cambria Math"/>
                                      </a:rPr>
                                      <m:t>𝑒</m:t>
                                    </m:r>
                                  </m:sub>
                                </m:sSub>
                                <m:r>
                                  <a:rPr kumimoji="1" lang="en-US" altLang="ja-JP" sz="2400" b="0" i="1" smtClean="0">
                                    <a:latin typeface="Cambria Math"/>
                                  </a:rPr>
                                  <m:t> (</m:t>
                                </m:r>
                                <m:r>
                                  <m:rPr>
                                    <m:sty m:val="p"/>
                                  </m:rPr>
                                  <a:rPr kumimoji="1" lang="en-US" altLang="ja-JP" sz="2400" b="0" i="0" smtClean="0">
                                    <a:latin typeface="Cambria Math"/>
                                  </a:rPr>
                                  <m:t>GeV</m:t>
                                </m:r>
                                <m:r>
                                  <a:rPr kumimoji="1" lang="en-US" altLang="ja-JP" sz="2400" b="0" i="1" smtClean="0">
                                    <a:latin typeface="Cambria Math"/>
                                  </a:rPr>
                                  <m:t>)</m:t>
                                </m:r>
                              </m:oMath>
                            </m:oMathPara>
                          </a14:m>
                          <a:endParaRPr kumimoji="1" lang="ja-JP" altLang="en-US" sz="2400" b="0" dirty="0"/>
                        </a:p>
                      </a:txBody>
                      <a:tcPr/>
                    </a:tc>
                    <a:tc>
                      <a:txBody>
                        <a:bodyPr/>
                        <a:lstStyle/>
                        <a:p>
                          <a:pPr algn="ctr"/>
                          <a:r>
                            <a:rPr kumimoji="1" lang="en-US" altLang="ja-JP" sz="2400" b="0" dirty="0" smtClean="0"/>
                            <a:t>210</a:t>
                          </a:r>
                          <a:endParaRPr kumimoji="1" lang="ja-JP" altLang="en-US" sz="24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1" lang="en-US" altLang="ja-JP" sz="2400" b="0" i="1" smtClean="0">
                                        <a:latin typeface="Cambria Math"/>
                                      </a:rPr>
                                    </m:ctrlPr>
                                  </m:sSubPr>
                                  <m:e>
                                    <m:r>
                                      <a:rPr kumimoji="1" lang="en-US" altLang="ja-JP" sz="2400" b="0" i="1" smtClean="0">
                                        <a:latin typeface="Cambria Math"/>
                                      </a:rPr>
                                      <m:t>𝜎</m:t>
                                    </m:r>
                                  </m:e>
                                  <m:sub>
                                    <m:r>
                                      <a:rPr kumimoji="1" lang="en-US" altLang="ja-JP" sz="2400" b="0" i="1" smtClean="0">
                                        <a:latin typeface="Cambria Math"/>
                                      </a:rPr>
                                      <m:t>𝑥</m:t>
                                    </m:r>
                                    <m:r>
                                      <a:rPr kumimoji="1" lang="en-US" altLang="ja-JP" sz="2400" b="0" i="1" smtClean="0">
                                        <a:latin typeface="Cambria Math"/>
                                      </a:rPr>
                                      <m:t>/</m:t>
                                    </m:r>
                                    <m:r>
                                      <a:rPr kumimoji="1" lang="en-US" altLang="ja-JP" sz="2400" b="0" i="1" smtClean="0">
                                        <a:latin typeface="Cambria Math"/>
                                      </a:rPr>
                                      <m:t>𝑦</m:t>
                                    </m:r>
                                  </m:sub>
                                </m:sSub>
                                <m:r>
                                  <a:rPr kumimoji="1" lang="en-US" altLang="ja-JP" sz="2400" b="0" i="1" smtClean="0">
                                    <a:latin typeface="Cambria Math"/>
                                  </a:rPr>
                                  <m:t> (</m:t>
                                </m:r>
                                <m:r>
                                  <m:rPr>
                                    <m:sty m:val="p"/>
                                  </m:rPr>
                                  <a:rPr kumimoji="1" lang="en-US" altLang="ja-JP" sz="2400" b="0" i="0" smtClean="0">
                                    <a:latin typeface="Cambria Math"/>
                                  </a:rPr>
                                  <m:t>nm</m:t>
                                </m:r>
                                <m:r>
                                  <a:rPr kumimoji="1" lang="en-US" altLang="ja-JP" sz="2400" b="0" i="1" smtClean="0">
                                    <a:latin typeface="Cambria Math"/>
                                  </a:rPr>
                                  <m:t>)</m:t>
                                </m:r>
                              </m:oMath>
                            </m:oMathPara>
                          </a14:m>
                          <a:endParaRPr kumimoji="1" lang="ja-JP" altLang="en-US" sz="2400" b="0" dirty="0"/>
                        </a:p>
                      </a:txBody>
                      <a:tcPr/>
                    </a:tc>
                    <a:tc>
                      <a:txBody>
                        <a:bodyPr/>
                        <a:lstStyle/>
                        <a:p>
                          <a:pPr algn="ctr"/>
                          <a:r>
                            <a:rPr kumimoji="1" lang="en-US" altLang="ja-JP" sz="2400" b="0" dirty="0" smtClean="0"/>
                            <a:t>96/4.7</a:t>
                          </a:r>
                          <a:endParaRPr kumimoji="1" lang="ja-JP" altLang="en-US" sz="2400" b="0" dirty="0"/>
                        </a:p>
                      </a:txBody>
                      <a:tcPr/>
                    </a:tc>
                  </a:tr>
                  <a:tr h="370840">
                    <a:tc>
                      <a:txBody>
                        <a:bodyPr/>
                        <a:lstStyle/>
                        <a:p>
                          <a:pPr algn="ctr"/>
                          <a14:m>
                            <m:oMath xmlns:m="http://schemas.openxmlformats.org/officeDocument/2006/math">
                              <m:r>
                                <a:rPr kumimoji="1" lang="en-US" altLang="ja-JP" sz="2400" smtClean="0">
                                  <a:latin typeface="Cambria Math"/>
                                </a:rPr>
                                <m:t>𝑁</m:t>
                              </m:r>
                            </m:oMath>
                          </a14:m>
                          <a:r>
                            <a:rPr kumimoji="1" lang="ja-JP" altLang="en-US" sz="2400" dirty="0" smtClean="0"/>
                            <a:t> </a:t>
                          </a:r>
                          <a:r>
                            <a:rPr kumimoji="1" lang="en-US" altLang="ja-JP" sz="2400" dirty="0" smtClean="0"/>
                            <a:t>(10</a:t>
                          </a:r>
                          <a:r>
                            <a:rPr kumimoji="1" lang="en-US" altLang="ja-JP" sz="2400" baseline="30000" dirty="0" smtClean="0"/>
                            <a:t>10</a:t>
                          </a:r>
                          <a:r>
                            <a:rPr kumimoji="1" lang="en-US" altLang="ja-JP" sz="2400" dirty="0" smtClean="0"/>
                            <a:t>)</a:t>
                          </a:r>
                          <a:endParaRPr kumimoji="1" lang="ja-JP" altLang="en-US" sz="2400" dirty="0"/>
                        </a:p>
                      </a:txBody>
                      <a:tcPr/>
                    </a:tc>
                    <a:tc>
                      <a:txBody>
                        <a:bodyPr/>
                        <a:lstStyle/>
                        <a:p>
                          <a:pPr algn="ctr"/>
                          <a:r>
                            <a:rPr kumimoji="1" lang="en-US" altLang="ja-JP" sz="2400" dirty="0" smtClean="0"/>
                            <a:t>2</a:t>
                          </a:r>
                          <a:endParaRPr kumimoji="1" lang="ja-JP" altLang="en-US"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1" lang="en-US" altLang="ja-JP" sz="2400" b="0" i="1" smtClean="0">
                                        <a:latin typeface="Cambria Math"/>
                                      </a:rPr>
                                    </m:ctrlPr>
                                  </m:sSubPr>
                                  <m:e>
                                    <m:r>
                                      <a:rPr kumimoji="1" lang="en-US" altLang="ja-JP" sz="2400" b="0" i="1" smtClean="0">
                                        <a:latin typeface="Cambria Math"/>
                                      </a:rPr>
                                      <m:t>𝜆</m:t>
                                    </m:r>
                                  </m:e>
                                  <m:sub>
                                    <m:r>
                                      <a:rPr kumimoji="1" lang="en-US" altLang="ja-JP" sz="2400" b="0" i="1" smtClean="0">
                                        <a:latin typeface="Cambria Math"/>
                                      </a:rPr>
                                      <m:t>𝐿</m:t>
                                    </m:r>
                                  </m:sub>
                                </m:sSub>
                                <m:r>
                                  <a:rPr kumimoji="1" lang="en-US" altLang="ja-JP" sz="2400" b="0" i="1" smtClean="0">
                                    <a:latin typeface="Cambria Math"/>
                                  </a:rPr>
                                  <m:t> (</m:t>
                                </m:r>
                                <m:r>
                                  <m:rPr>
                                    <m:sty m:val="p"/>
                                  </m:rPr>
                                  <a:rPr kumimoji="1" lang="en-US" altLang="ja-JP" sz="2400" b="0" i="0" smtClean="0">
                                    <a:latin typeface="Cambria Math"/>
                                  </a:rPr>
                                  <m:t>nm</m:t>
                                </m:r>
                                <m:r>
                                  <a:rPr kumimoji="1" lang="en-US" altLang="ja-JP" sz="2400" b="0" i="1" smtClean="0">
                                    <a:latin typeface="Cambria Math"/>
                                  </a:rPr>
                                  <m:t>)</m:t>
                                </m:r>
                              </m:oMath>
                            </m:oMathPara>
                          </a14:m>
                          <a:endParaRPr kumimoji="1" lang="ja-JP" altLang="en-US" sz="2400" b="0" dirty="0"/>
                        </a:p>
                      </a:txBody>
                      <a:tcPr/>
                    </a:tc>
                    <a:tc>
                      <a:txBody>
                        <a:bodyPr/>
                        <a:lstStyle/>
                        <a:p>
                          <a:pPr algn="ctr"/>
                          <a:r>
                            <a:rPr kumimoji="1" lang="en-US" altLang="ja-JP" sz="2400" dirty="0" smtClean="0"/>
                            <a:t>1054</a:t>
                          </a:r>
                          <a:endParaRPr kumimoji="1" lang="ja-JP" altLang="en-US" sz="2400" dirty="0"/>
                        </a:p>
                      </a:txBody>
                      <a:tcPr/>
                    </a:tc>
                  </a:tr>
                  <a:tr h="370840">
                    <a:tc>
                      <a:txBody>
                        <a:bodyPr/>
                        <a:lstStyle/>
                        <a:p>
                          <a:pPr algn="ct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a:rPr>
                                    </m:ctrlPr>
                                  </m:sSubPr>
                                  <m:e>
                                    <m:r>
                                      <a:rPr kumimoji="1" lang="en-US" altLang="ja-JP" sz="2400" smtClean="0">
                                        <a:latin typeface="Cambria Math"/>
                                      </a:rPr>
                                      <m:t>𝜎</m:t>
                                    </m:r>
                                  </m:e>
                                  <m:sub>
                                    <m:r>
                                      <a:rPr kumimoji="1" lang="en-US" altLang="ja-JP" sz="2400" smtClean="0">
                                        <a:latin typeface="Cambria Math"/>
                                      </a:rPr>
                                      <m:t>𝑧</m:t>
                                    </m:r>
                                  </m:sub>
                                </m:sSub>
                                <m:r>
                                  <a:rPr kumimoji="1" lang="en-US" altLang="ja-JP" sz="2400" b="0" i="1" smtClean="0">
                                    <a:latin typeface="Cambria Math"/>
                                  </a:rPr>
                                  <m:t> (</m:t>
                                </m:r>
                                <m:r>
                                  <m:rPr>
                                    <m:sty m:val="p"/>
                                  </m:rPr>
                                  <a:rPr kumimoji="1" lang="en-US" altLang="ja-JP" sz="2400" b="0" i="0" smtClean="0">
                                    <a:latin typeface="Cambria Math"/>
                                  </a:rPr>
                                  <m:t>mm</m:t>
                                </m:r>
                                <m:r>
                                  <a:rPr kumimoji="1" lang="en-US" altLang="ja-JP" sz="2400" b="0" i="1" smtClean="0">
                                    <a:latin typeface="Cambria Math"/>
                                  </a:rPr>
                                  <m:t>)</m:t>
                                </m:r>
                              </m:oMath>
                            </m:oMathPara>
                          </a14:m>
                          <a:endParaRPr kumimoji="1" lang="ja-JP" altLang="en-US" sz="2400" dirty="0"/>
                        </a:p>
                      </a:txBody>
                      <a:tcPr/>
                    </a:tc>
                    <a:tc>
                      <a:txBody>
                        <a:bodyPr/>
                        <a:lstStyle/>
                        <a:p>
                          <a:pPr algn="ctr"/>
                          <a:r>
                            <a:rPr kumimoji="1" lang="en-US" altLang="ja-JP" sz="2400" dirty="0" smtClean="0"/>
                            <a:t>0.35</a:t>
                          </a:r>
                          <a:endParaRPr kumimoji="1" lang="ja-JP" altLang="en-US" sz="2400" dirty="0"/>
                        </a:p>
                      </a:txBody>
                      <a:tcPr/>
                    </a:tc>
                    <a:tc>
                      <a:txBody>
                        <a:bodyPr/>
                        <a:lstStyle/>
                        <a:p>
                          <a:pPr algn="ctr"/>
                          <a:r>
                            <a:rPr kumimoji="1" lang="ja-JP" altLang="en-US" sz="2400" dirty="0" smtClean="0"/>
                            <a:t>パルスエネルギー</a:t>
                          </a:r>
                          <a:r>
                            <a:rPr kumimoji="1" lang="en-US" altLang="ja-JP" sz="2400" baseline="0" dirty="0" smtClean="0"/>
                            <a:t> (J)</a:t>
                          </a:r>
                          <a:endParaRPr kumimoji="1" lang="ja-JP" altLang="en-US" sz="2400" dirty="0"/>
                        </a:p>
                      </a:txBody>
                      <a:tcPr/>
                    </a:tc>
                    <a:tc>
                      <a:txBody>
                        <a:bodyPr/>
                        <a:lstStyle/>
                        <a:p>
                          <a:pPr algn="ctr"/>
                          <a:r>
                            <a:rPr kumimoji="1" lang="en-US" altLang="ja-JP" sz="2400" dirty="0" smtClean="0"/>
                            <a:t>10</a:t>
                          </a:r>
                          <a:endParaRPr kumimoji="1" lang="ja-JP" altLang="en-US" sz="2400" dirty="0"/>
                        </a:p>
                      </a:txBody>
                      <a:tcPr/>
                    </a:tc>
                  </a:tr>
                  <a:tr h="370840">
                    <a:tc>
                      <a:txBody>
                        <a:bodyPr/>
                        <a:lstStyle/>
                        <a:p>
                          <a:pPr algn="ctr"/>
                          <a14:m>
                            <m:oMathPara xmlns:m="http://schemas.openxmlformats.org/officeDocument/2006/math">
                              <m:oMathParaPr>
                                <m:jc m:val="centerGroup"/>
                              </m:oMathParaPr>
                              <m:oMath xmlns:m="http://schemas.openxmlformats.org/officeDocument/2006/math">
                                <m:r>
                                  <a:rPr kumimoji="1" lang="en-US" altLang="ja-JP" sz="2400" smtClean="0">
                                    <a:latin typeface="Cambria Math"/>
                                  </a:rPr>
                                  <m:t>𝛾</m:t>
                                </m:r>
                                <m:sSub>
                                  <m:sSubPr>
                                    <m:ctrlPr>
                                      <a:rPr kumimoji="1" lang="en-US" altLang="ja-JP" sz="2400" i="1" smtClean="0">
                                        <a:latin typeface="Cambria Math"/>
                                      </a:rPr>
                                    </m:ctrlPr>
                                  </m:sSubPr>
                                  <m:e>
                                    <m:r>
                                      <a:rPr kumimoji="1" lang="en-US" altLang="ja-JP" sz="2400" smtClean="0">
                                        <a:latin typeface="Cambria Math"/>
                                      </a:rPr>
                                      <m:t>𝜀</m:t>
                                    </m:r>
                                  </m:e>
                                  <m:sub>
                                    <m:r>
                                      <a:rPr kumimoji="1" lang="en-US" altLang="ja-JP" sz="2400" smtClean="0">
                                        <a:latin typeface="Cambria Math"/>
                                      </a:rPr>
                                      <m:t>𝑥</m:t>
                                    </m:r>
                                    <m:r>
                                      <a:rPr kumimoji="1" lang="en-US" altLang="ja-JP" sz="2400" smtClean="0">
                                        <a:latin typeface="Cambria Math"/>
                                      </a:rPr>
                                      <m:t>/</m:t>
                                    </m:r>
                                    <m:r>
                                      <a:rPr kumimoji="1" lang="en-US" altLang="ja-JP" sz="2400" smtClean="0">
                                        <a:latin typeface="Cambria Math"/>
                                      </a:rPr>
                                      <m:t>𝑦</m:t>
                                    </m:r>
                                  </m:sub>
                                </m:sSub>
                                <m:r>
                                  <a:rPr kumimoji="1" lang="en-US" altLang="ja-JP" sz="2400" b="0" i="1" smtClean="0">
                                    <a:latin typeface="Cambria Math"/>
                                  </a:rPr>
                                  <m:t> (</m:t>
                                </m:r>
                                <m:r>
                                  <m:rPr>
                                    <m:sty m:val="p"/>
                                  </m:rPr>
                                  <a:rPr kumimoji="1" lang="en-US" altLang="ja-JP" sz="2400" b="0" i="0" smtClean="0">
                                    <a:latin typeface="Cambria Math"/>
                                  </a:rPr>
                                  <m:t>mrad</m:t>
                                </m:r>
                                <m:r>
                                  <a:rPr kumimoji="1" lang="en-US" altLang="ja-JP" sz="2400" b="0" i="1" smtClean="0">
                                    <a:latin typeface="Cambria Math"/>
                                  </a:rPr>
                                  <m:t>)</m:t>
                                </m:r>
                              </m:oMath>
                            </m:oMathPara>
                          </a14:m>
                          <a:endParaRPr kumimoji="1" lang="ja-JP" altLang="en-US" sz="2400" dirty="0"/>
                        </a:p>
                      </a:txBody>
                      <a:tcPr/>
                    </a:tc>
                    <a:tc>
                      <a:txBody>
                        <a:bodyPr/>
                        <a:lstStyle/>
                        <a:p>
                          <a:pPr algn="ctr"/>
                          <a:r>
                            <a:rPr kumimoji="1" lang="en-US" altLang="ja-JP" sz="2400" dirty="0" smtClean="0"/>
                            <a:t>2.5/0.03</a:t>
                          </a:r>
                          <a:endParaRPr kumimoji="1" lang="ja-JP" altLang="en-US" sz="2400" dirty="0"/>
                        </a:p>
                      </a:txBody>
                      <a:tcPr/>
                    </a:tc>
                    <a:tc>
                      <a:txBody>
                        <a:bodyPr/>
                        <a:lstStyle/>
                        <a:p>
                          <a:pPr algn="ctr"/>
                          <a14:m>
                            <m:oMathPara xmlns:m="http://schemas.openxmlformats.org/officeDocument/2006/math">
                              <m:oMathParaPr>
                                <m:jc m:val="centerGroup"/>
                              </m:oMathParaPr>
                              <m:oMath xmlns:m="http://schemas.openxmlformats.org/officeDocument/2006/math">
                                <m:r>
                                  <a:rPr kumimoji="1" lang="en-US" altLang="ja-JP" sz="2400" b="0" i="1" smtClean="0">
                                    <a:latin typeface="Cambria Math"/>
                                  </a:rPr>
                                  <m:t>𝑥</m:t>
                                </m:r>
                                <m:r>
                                  <a:rPr kumimoji="1" lang="en-US" altLang="ja-JP" sz="2400" b="0" i="1" smtClean="0">
                                    <a:latin typeface="Cambria Math"/>
                                  </a:rPr>
                                  <m:t>=4</m:t>
                                </m:r>
                                <m:r>
                                  <a:rPr kumimoji="1" lang="en-US" altLang="ja-JP" sz="2400" b="0" i="1" smtClean="0">
                                    <a:latin typeface="Cambria Math"/>
                                  </a:rPr>
                                  <m:t>𝜔</m:t>
                                </m:r>
                                <m:sSub>
                                  <m:sSubPr>
                                    <m:ctrlPr>
                                      <a:rPr kumimoji="1" lang="en-US" altLang="ja-JP" sz="2400" b="0" i="1" smtClean="0">
                                        <a:latin typeface="Cambria Math"/>
                                      </a:rPr>
                                    </m:ctrlPr>
                                  </m:sSubPr>
                                  <m:e>
                                    <m:r>
                                      <a:rPr kumimoji="1" lang="en-US" altLang="ja-JP" sz="2400" b="0" i="1" smtClean="0">
                                        <a:latin typeface="Cambria Math"/>
                                      </a:rPr>
                                      <m:t>𝐸</m:t>
                                    </m:r>
                                  </m:e>
                                  <m:sub>
                                    <m:r>
                                      <a:rPr kumimoji="1" lang="en-US" altLang="ja-JP" sz="2400" b="0" i="1" smtClean="0">
                                        <a:latin typeface="Cambria Math"/>
                                      </a:rPr>
                                      <m:t>𝑒</m:t>
                                    </m:r>
                                  </m:sub>
                                </m:sSub>
                                <m:r>
                                  <a:rPr kumimoji="1" lang="en-US" altLang="ja-JP" sz="2400" b="0" i="1" smtClean="0">
                                    <a:latin typeface="Cambria Math"/>
                                  </a:rPr>
                                  <m:t>/</m:t>
                                </m:r>
                                <m:sSubSup>
                                  <m:sSubSupPr>
                                    <m:ctrlPr>
                                      <a:rPr kumimoji="1" lang="en-US" altLang="ja-JP" sz="2400" b="0" i="1" smtClean="0">
                                        <a:latin typeface="Cambria Math"/>
                                      </a:rPr>
                                    </m:ctrlPr>
                                  </m:sSubSupPr>
                                  <m:e>
                                    <m:r>
                                      <a:rPr kumimoji="1" lang="en-US" altLang="ja-JP" sz="2400" b="0" i="1" smtClean="0">
                                        <a:latin typeface="Cambria Math"/>
                                      </a:rPr>
                                      <m:t>𝑚</m:t>
                                    </m:r>
                                  </m:e>
                                  <m:sub>
                                    <m:r>
                                      <a:rPr kumimoji="1" lang="en-US" altLang="ja-JP" sz="2400" b="0" i="1" smtClean="0">
                                        <a:latin typeface="Cambria Math"/>
                                      </a:rPr>
                                      <m:t>𝑒</m:t>
                                    </m:r>
                                  </m:sub>
                                  <m:sup>
                                    <m:r>
                                      <a:rPr kumimoji="1" lang="en-US" altLang="ja-JP" sz="2400" b="0" i="1" smtClean="0">
                                        <a:latin typeface="Cambria Math"/>
                                      </a:rPr>
                                      <m:t>2</m:t>
                                    </m:r>
                                  </m:sup>
                                </m:sSubSup>
                              </m:oMath>
                            </m:oMathPara>
                          </a14:m>
                          <a:endParaRPr kumimoji="1" lang="ja-JP" altLang="en-US" sz="2400" dirty="0"/>
                        </a:p>
                      </a:txBody>
                      <a:tcPr/>
                    </a:tc>
                    <a:tc>
                      <a:txBody>
                        <a:bodyPr/>
                        <a:lstStyle/>
                        <a:p>
                          <a:pPr algn="ctr"/>
                          <a:r>
                            <a:rPr kumimoji="1" lang="en-US" altLang="ja-JP" sz="2400" dirty="0" smtClean="0"/>
                            <a:t>3.76</a:t>
                          </a:r>
                          <a:endParaRPr kumimoji="1" lang="ja-JP" altLang="en-US" sz="2400" dirty="0"/>
                        </a:p>
                      </a:txBody>
                      <a:tcPr/>
                    </a:tc>
                  </a:tr>
                  <a:tr h="370840">
                    <a:tc>
                      <a:txBody>
                        <a:bodyPr/>
                        <a:lstStyle/>
                        <a:p>
                          <a:pPr algn="ctr"/>
                          <a14:m>
                            <m:oMath xmlns:m="http://schemas.openxmlformats.org/officeDocument/2006/math">
                              <m:sSub>
                                <m:sSubPr>
                                  <m:ctrlPr>
                                    <a:rPr kumimoji="1" lang="en-US" altLang="ja-JP" sz="2400" i="1" smtClean="0">
                                      <a:latin typeface="Cambria Math"/>
                                    </a:rPr>
                                  </m:ctrlPr>
                                </m:sSubPr>
                                <m:e>
                                  <m:r>
                                    <a:rPr kumimoji="1" lang="en-US" altLang="ja-JP" sz="2400" smtClean="0">
                                      <a:latin typeface="Cambria Math"/>
                                    </a:rPr>
                                    <m:t>𝛽</m:t>
                                  </m:r>
                                </m:e>
                                <m:sub>
                                  <m:r>
                                    <a:rPr kumimoji="1" lang="en-US" altLang="ja-JP" sz="2400" smtClean="0">
                                      <a:latin typeface="Cambria Math"/>
                                    </a:rPr>
                                    <m:t>𝑥</m:t>
                                  </m:r>
                                  <m:r>
                                    <a:rPr kumimoji="1" lang="en-US" altLang="ja-JP" sz="2400" smtClean="0">
                                      <a:latin typeface="Cambria Math"/>
                                    </a:rPr>
                                    <m:t>/</m:t>
                                  </m:r>
                                  <m:r>
                                    <a:rPr kumimoji="1" lang="en-US" altLang="ja-JP" sz="2400" smtClean="0">
                                      <a:latin typeface="Cambria Math"/>
                                    </a:rPr>
                                    <m:t>𝑦</m:t>
                                  </m:r>
                                </m:sub>
                              </m:sSub>
                              <m:r>
                                <a:rPr kumimoji="1" lang="en-US" altLang="ja-JP" sz="2400" b="0" i="1" smtClean="0">
                                  <a:latin typeface="Cambria Math"/>
                                </a:rPr>
                                <m:t> (</m:t>
                              </m:r>
                              <m:r>
                                <m:rPr>
                                  <m:sty m:val="p"/>
                                </m:rPr>
                                <a:rPr kumimoji="1" lang="en-US" altLang="ja-JP" sz="2400" b="0" i="0" smtClean="0">
                                  <a:latin typeface="Cambria Math"/>
                                </a:rPr>
                                <m:t>mm</m:t>
                              </m:r>
                              <m:r>
                                <a:rPr kumimoji="1" lang="en-US" altLang="ja-JP" sz="2400" b="0" i="1" smtClean="0">
                                  <a:latin typeface="Cambria Math"/>
                                </a:rPr>
                                <m:t>)</m:t>
                              </m:r>
                            </m:oMath>
                          </a14:m>
                          <a:r>
                            <a:rPr kumimoji="1" lang="ja-JP" altLang="en-US" sz="2400" dirty="0" smtClean="0"/>
                            <a:t> </a:t>
                          </a:r>
                          <a:r>
                            <a:rPr kumimoji="1" lang="en-US" altLang="ja-JP" sz="2400" dirty="0" smtClean="0"/>
                            <a:t>@ IP</a:t>
                          </a:r>
                          <a:endParaRPr kumimoji="1" lang="ja-JP" altLang="en-US" sz="2400" dirty="0"/>
                        </a:p>
                      </a:txBody>
                      <a:tcPr/>
                    </a:tc>
                    <a:tc>
                      <a:txBody>
                        <a:bodyPr/>
                        <a:lstStyle/>
                        <a:p>
                          <a:pPr algn="ctr"/>
                          <a:r>
                            <a:rPr kumimoji="1" lang="en-US" altLang="ja-JP" sz="2400" dirty="0" smtClean="0"/>
                            <a:t>1.5/0.3</a:t>
                          </a:r>
                          <a:endParaRPr kumimoji="1" lang="ja-JP" altLang="en-US" sz="2400" dirty="0"/>
                        </a:p>
                      </a:txBody>
                      <a:tcPr/>
                    </a:tc>
                    <a:tc>
                      <a:txBody>
                        <a:bodyPr/>
                        <a:lstStyle/>
                        <a:p>
                          <a:pPr algn="ctr"/>
                          <a:endParaRPr kumimoji="1" lang="ja-JP" altLang="en-US" sz="2400" dirty="0"/>
                        </a:p>
                      </a:txBody>
                      <a:tcPr/>
                    </a:tc>
                    <a:tc>
                      <a:txBody>
                        <a:bodyPr/>
                        <a:lstStyle/>
                        <a:p>
                          <a:pPr algn="ctr"/>
                          <a:endParaRPr kumimoji="1" lang="ja-JP" altLang="en-US" sz="2400" dirty="0"/>
                        </a:p>
                      </a:txBody>
                      <a:tcPr/>
                    </a:tc>
                  </a:tr>
                </a:tbl>
              </a:graphicData>
            </a:graphic>
          </p:graphicFrame>
        </mc:Choice>
        <mc:Fallback xmlns="">
          <p:graphicFrame>
            <p:nvGraphicFramePr>
              <p:cNvPr id="5" name="表 4"/>
              <p:cNvGraphicFramePr>
                <a:graphicFrameLocks noGrp="1"/>
              </p:cNvGraphicFramePr>
              <p:nvPr>
                <p:extLst>
                  <p:ext uri="{D42A27DB-BD31-4B8C-83A1-F6EECF244321}">
                    <p14:modId xmlns:p14="http://schemas.microsoft.com/office/powerpoint/2010/main" val="3909866012"/>
                  </p:ext>
                </p:extLst>
              </p:nvPr>
            </p:nvGraphicFramePr>
            <p:xfrm>
              <a:off x="827310" y="980728"/>
              <a:ext cx="7579867" cy="2384490"/>
            </p:xfrm>
            <a:graphic>
              <a:graphicData uri="http://schemas.openxmlformats.org/drawingml/2006/table">
                <a:tbl>
                  <a:tblPr firstRow="1" bandRow="1">
                    <a:tableStyleId>{69CF1AB2-1976-4502-BF36-3FF5EA218861}</a:tableStyleId>
                  </a:tblPr>
                  <a:tblGrid>
                    <a:gridCol w="2294128"/>
                    <a:gridCol w="1290955"/>
                    <a:gridCol w="2934017"/>
                    <a:gridCol w="1060767"/>
                  </a:tblGrid>
                  <a:tr h="490030">
                    <a:tc>
                      <a:txBody>
                        <a:bodyPr/>
                        <a:lstStyle/>
                        <a:p>
                          <a:endParaRPr lang="ja-JP"/>
                        </a:p>
                      </a:txBody>
                      <a:tcPr>
                        <a:blipFill rotWithShape="1">
                          <a:blip r:embed="rId2"/>
                          <a:stretch>
                            <a:fillRect l="-266" t="-10000" r="-230851" b="-412500"/>
                          </a:stretch>
                        </a:blipFill>
                      </a:tcPr>
                    </a:tc>
                    <a:tc>
                      <a:txBody>
                        <a:bodyPr/>
                        <a:lstStyle/>
                        <a:p>
                          <a:pPr algn="ctr"/>
                          <a:r>
                            <a:rPr kumimoji="1" lang="en-US" altLang="ja-JP" sz="2400" b="0" dirty="0" smtClean="0"/>
                            <a:t>210</a:t>
                          </a:r>
                          <a:endParaRPr kumimoji="1" lang="ja-JP" altLang="en-US" sz="2400" b="0" dirty="0"/>
                        </a:p>
                      </a:txBody>
                      <a:tcPr/>
                    </a:tc>
                    <a:tc>
                      <a:txBody>
                        <a:bodyPr/>
                        <a:lstStyle/>
                        <a:p>
                          <a:endParaRPr lang="ja-JP"/>
                        </a:p>
                      </a:txBody>
                      <a:tcPr>
                        <a:blipFill rotWithShape="1">
                          <a:blip r:embed="rId2"/>
                          <a:stretch>
                            <a:fillRect l="-122453" t="-10000" r="-36383" b="-412500"/>
                          </a:stretch>
                        </a:blipFill>
                      </a:tcPr>
                    </a:tc>
                    <a:tc>
                      <a:txBody>
                        <a:bodyPr/>
                        <a:lstStyle/>
                        <a:p>
                          <a:pPr algn="ctr"/>
                          <a:r>
                            <a:rPr kumimoji="1" lang="en-US" altLang="ja-JP" sz="2400" b="0" dirty="0" smtClean="0"/>
                            <a:t>96/4.7</a:t>
                          </a:r>
                          <a:endParaRPr kumimoji="1" lang="ja-JP" altLang="en-US" sz="2400" b="0" dirty="0"/>
                        </a:p>
                      </a:txBody>
                      <a:tcPr/>
                    </a:tc>
                  </a:tr>
                  <a:tr h="457200">
                    <a:tc>
                      <a:txBody>
                        <a:bodyPr/>
                        <a:lstStyle/>
                        <a:p>
                          <a:endParaRPr lang="ja-JP"/>
                        </a:p>
                      </a:txBody>
                      <a:tcPr>
                        <a:blipFill rotWithShape="1">
                          <a:blip r:embed="rId2"/>
                          <a:stretch>
                            <a:fillRect l="-266" t="-117333" r="-230851" b="-340000"/>
                          </a:stretch>
                        </a:blipFill>
                      </a:tcPr>
                    </a:tc>
                    <a:tc>
                      <a:txBody>
                        <a:bodyPr/>
                        <a:lstStyle/>
                        <a:p>
                          <a:pPr algn="ctr"/>
                          <a:r>
                            <a:rPr kumimoji="1" lang="en-US" altLang="ja-JP" sz="2400" dirty="0" smtClean="0"/>
                            <a:t>2</a:t>
                          </a:r>
                          <a:endParaRPr kumimoji="1" lang="ja-JP" altLang="en-US" sz="2400" dirty="0"/>
                        </a:p>
                      </a:txBody>
                      <a:tcPr/>
                    </a:tc>
                    <a:tc>
                      <a:txBody>
                        <a:bodyPr/>
                        <a:lstStyle/>
                        <a:p>
                          <a:endParaRPr lang="ja-JP"/>
                        </a:p>
                      </a:txBody>
                      <a:tcPr>
                        <a:blipFill rotWithShape="1">
                          <a:blip r:embed="rId2"/>
                          <a:stretch>
                            <a:fillRect l="-122453" t="-117333" r="-36383" b="-340000"/>
                          </a:stretch>
                        </a:blipFill>
                      </a:tcPr>
                    </a:tc>
                    <a:tc>
                      <a:txBody>
                        <a:bodyPr/>
                        <a:lstStyle/>
                        <a:p>
                          <a:pPr algn="ctr"/>
                          <a:r>
                            <a:rPr kumimoji="1" lang="en-US" altLang="ja-JP" sz="2400" dirty="0" smtClean="0"/>
                            <a:t>1054</a:t>
                          </a:r>
                          <a:endParaRPr kumimoji="1" lang="ja-JP" altLang="en-US" sz="2400" dirty="0"/>
                        </a:p>
                      </a:txBody>
                      <a:tcPr/>
                    </a:tc>
                  </a:tr>
                  <a:tr h="457200">
                    <a:tc>
                      <a:txBody>
                        <a:bodyPr/>
                        <a:lstStyle/>
                        <a:p>
                          <a:endParaRPr lang="ja-JP"/>
                        </a:p>
                      </a:txBody>
                      <a:tcPr>
                        <a:blipFill rotWithShape="1">
                          <a:blip r:embed="rId2"/>
                          <a:stretch>
                            <a:fillRect l="-266" t="-217333" r="-230851" b="-240000"/>
                          </a:stretch>
                        </a:blipFill>
                      </a:tcPr>
                    </a:tc>
                    <a:tc>
                      <a:txBody>
                        <a:bodyPr/>
                        <a:lstStyle/>
                        <a:p>
                          <a:pPr algn="ctr"/>
                          <a:r>
                            <a:rPr kumimoji="1" lang="en-US" altLang="ja-JP" sz="2400" dirty="0" smtClean="0"/>
                            <a:t>0.35</a:t>
                          </a:r>
                          <a:endParaRPr kumimoji="1" lang="ja-JP" altLang="en-US" sz="2400" dirty="0"/>
                        </a:p>
                      </a:txBody>
                      <a:tcPr/>
                    </a:tc>
                    <a:tc>
                      <a:txBody>
                        <a:bodyPr/>
                        <a:lstStyle/>
                        <a:p>
                          <a:pPr algn="ctr"/>
                          <a:r>
                            <a:rPr kumimoji="1" lang="ja-JP" altLang="en-US" sz="2400" dirty="0" smtClean="0"/>
                            <a:t>パルスエネルギー</a:t>
                          </a:r>
                          <a:r>
                            <a:rPr kumimoji="1" lang="en-US" altLang="ja-JP" sz="2400" baseline="0" dirty="0" smtClean="0"/>
                            <a:t> (J)</a:t>
                          </a:r>
                          <a:endParaRPr kumimoji="1" lang="ja-JP" altLang="en-US" sz="2400" dirty="0"/>
                        </a:p>
                      </a:txBody>
                      <a:tcPr/>
                    </a:tc>
                    <a:tc>
                      <a:txBody>
                        <a:bodyPr/>
                        <a:lstStyle/>
                        <a:p>
                          <a:pPr algn="ctr"/>
                          <a:r>
                            <a:rPr kumimoji="1" lang="en-US" altLang="ja-JP" sz="2400" dirty="0" smtClean="0"/>
                            <a:t>10</a:t>
                          </a:r>
                          <a:endParaRPr kumimoji="1" lang="ja-JP" altLang="en-US" sz="2400" dirty="0"/>
                        </a:p>
                      </a:txBody>
                      <a:tcPr/>
                    </a:tc>
                  </a:tr>
                  <a:tr h="490030">
                    <a:tc>
                      <a:txBody>
                        <a:bodyPr/>
                        <a:lstStyle/>
                        <a:p>
                          <a:endParaRPr lang="ja-JP"/>
                        </a:p>
                      </a:txBody>
                      <a:tcPr>
                        <a:blipFill rotWithShape="1">
                          <a:blip r:embed="rId2"/>
                          <a:stretch>
                            <a:fillRect l="-266" t="-293827" r="-230851" b="-122222"/>
                          </a:stretch>
                        </a:blipFill>
                      </a:tcPr>
                    </a:tc>
                    <a:tc>
                      <a:txBody>
                        <a:bodyPr/>
                        <a:lstStyle/>
                        <a:p>
                          <a:pPr algn="ctr"/>
                          <a:r>
                            <a:rPr kumimoji="1" lang="en-US" altLang="ja-JP" sz="2400" dirty="0" smtClean="0"/>
                            <a:t>2.5/0.03</a:t>
                          </a:r>
                          <a:endParaRPr kumimoji="1" lang="ja-JP" altLang="en-US" sz="2400" dirty="0"/>
                        </a:p>
                      </a:txBody>
                      <a:tcPr/>
                    </a:tc>
                    <a:tc>
                      <a:txBody>
                        <a:bodyPr/>
                        <a:lstStyle/>
                        <a:p>
                          <a:endParaRPr lang="ja-JP"/>
                        </a:p>
                      </a:txBody>
                      <a:tcPr>
                        <a:blipFill rotWithShape="1">
                          <a:blip r:embed="rId2"/>
                          <a:stretch>
                            <a:fillRect l="-122453" t="-293827" r="-36383" b="-122222"/>
                          </a:stretch>
                        </a:blipFill>
                      </a:tcPr>
                    </a:tc>
                    <a:tc>
                      <a:txBody>
                        <a:bodyPr/>
                        <a:lstStyle/>
                        <a:p>
                          <a:pPr algn="ctr"/>
                          <a:r>
                            <a:rPr kumimoji="1" lang="en-US" altLang="ja-JP" sz="2400" dirty="0" smtClean="0"/>
                            <a:t>3.76</a:t>
                          </a:r>
                          <a:endParaRPr kumimoji="1" lang="ja-JP" altLang="en-US" sz="2400" dirty="0"/>
                        </a:p>
                      </a:txBody>
                      <a:tcPr/>
                    </a:tc>
                  </a:tr>
                  <a:tr h="490030">
                    <a:tc>
                      <a:txBody>
                        <a:bodyPr/>
                        <a:lstStyle/>
                        <a:p>
                          <a:endParaRPr lang="ja-JP"/>
                        </a:p>
                      </a:txBody>
                      <a:tcPr>
                        <a:blipFill rotWithShape="1">
                          <a:blip r:embed="rId2"/>
                          <a:stretch>
                            <a:fillRect l="-266" t="-398750" r="-230851" b="-23750"/>
                          </a:stretch>
                        </a:blipFill>
                      </a:tcPr>
                    </a:tc>
                    <a:tc>
                      <a:txBody>
                        <a:bodyPr/>
                        <a:lstStyle/>
                        <a:p>
                          <a:pPr algn="ctr"/>
                          <a:r>
                            <a:rPr kumimoji="1" lang="en-US" altLang="ja-JP" sz="2400" dirty="0" smtClean="0"/>
                            <a:t>1.5/0.3</a:t>
                          </a:r>
                          <a:endParaRPr kumimoji="1" lang="ja-JP" altLang="en-US" sz="2400" dirty="0"/>
                        </a:p>
                      </a:txBody>
                      <a:tcPr/>
                    </a:tc>
                    <a:tc>
                      <a:txBody>
                        <a:bodyPr/>
                        <a:lstStyle/>
                        <a:p>
                          <a:pPr algn="ctr"/>
                          <a:endParaRPr kumimoji="1" lang="ja-JP" altLang="en-US" sz="2400" dirty="0"/>
                        </a:p>
                      </a:txBody>
                      <a:tcPr/>
                    </a:tc>
                    <a:tc>
                      <a:txBody>
                        <a:bodyPr/>
                        <a:lstStyle/>
                        <a:p>
                          <a:pPr algn="ctr"/>
                          <a:endParaRPr kumimoji="1" lang="ja-JP" altLang="en-US" sz="2400" dirty="0"/>
                        </a:p>
                      </a:txBody>
                      <a:tcPr/>
                    </a:tc>
                  </a:tr>
                </a:tbl>
              </a:graphicData>
            </a:graphic>
          </p:graphicFrame>
        </mc:Fallback>
      </mc:AlternateContent>
      <p:sp>
        <p:nvSpPr>
          <p:cNvPr id="6" name="テキスト ボックス 5"/>
          <p:cNvSpPr txBox="1"/>
          <p:nvPr/>
        </p:nvSpPr>
        <p:spPr>
          <a:xfrm>
            <a:off x="251520" y="4077072"/>
            <a:ext cx="3779624" cy="1077218"/>
          </a:xfrm>
          <a:prstGeom prst="rect">
            <a:avLst/>
          </a:prstGeom>
          <a:noFill/>
        </p:spPr>
        <p:txBody>
          <a:bodyPr wrap="none" rtlCol="0">
            <a:spAutoFit/>
          </a:bodyPr>
          <a:lstStyle/>
          <a:p>
            <a:r>
              <a:rPr kumimoji="1" lang="en-US" altLang="ja-JP" sz="3200" dirty="0" smtClean="0">
                <a:solidFill>
                  <a:schemeClr val="bg1"/>
                </a:solidFill>
              </a:rPr>
              <a:t>TESLA optimistic</a:t>
            </a:r>
          </a:p>
          <a:p>
            <a:r>
              <a:rPr kumimoji="1" lang="en-US" altLang="ja-JP" sz="3200" dirty="0" smtClean="0">
                <a:solidFill>
                  <a:schemeClr val="bg1"/>
                </a:solidFill>
              </a:rPr>
              <a:t>parameter</a:t>
            </a:r>
            <a:r>
              <a:rPr kumimoji="1" lang="ja-JP" altLang="en-US" sz="3200" dirty="0" smtClean="0">
                <a:solidFill>
                  <a:schemeClr val="bg1"/>
                </a:solidFill>
              </a:rPr>
              <a:t>を基にした</a:t>
            </a:r>
            <a:endParaRPr kumimoji="1" lang="ja-JP" altLang="en-US" sz="3200" dirty="0">
              <a:solidFill>
                <a:schemeClr val="bg1"/>
              </a:solidFill>
            </a:endParaRPr>
          </a:p>
        </p:txBody>
      </p:sp>
      <p:sp>
        <p:nvSpPr>
          <p:cNvPr id="12" name="スライド番号プレースホルダー 11"/>
          <p:cNvSpPr>
            <a:spLocks noGrp="1"/>
          </p:cNvSpPr>
          <p:nvPr>
            <p:ph type="sldNum" sz="quarter" idx="12"/>
          </p:nvPr>
        </p:nvSpPr>
        <p:spPr/>
        <p:txBody>
          <a:bodyPr/>
          <a:lstStyle/>
          <a:p>
            <a:fld id="{016160CD-B600-4732-AF5D-5AAD79CE6460}" type="slidenum">
              <a:rPr kumimoji="1" lang="ja-JP" altLang="en-US" smtClean="0"/>
              <a:t>7</a:t>
            </a:fld>
            <a:endParaRPr kumimoji="1" lang="ja-JP" altLang="en-US"/>
          </a:p>
        </p:txBody>
      </p:sp>
      <p:pic>
        <p:nvPicPr>
          <p:cNvPr id="1026" name="Picture 2" descr="C:\Users\shin-ichi\Documents\JLC\papercreation\lum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8147" y="2924944"/>
            <a:ext cx="4735853" cy="316835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テキスト ボックス 9"/>
              <p:cNvSpPr txBox="1"/>
              <p:nvPr/>
            </p:nvSpPr>
            <p:spPr>
              <a:xfrm>
                <a:off x="7220293" y="5877272"/>
                <a:ext cx="1744195" cy="539571"/>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ad>
                        <m:radPr>
                          <m:degHide m:val="on"/>
                          <m:ctrlPr>
                            <a:rPr kumimoji="1" lang="ja-JP" altLang="en-US" sz="2400" i="1" smtClean="0">
                              <a:latin typeface="Cambria Math"/>
                            </a:rPr>
                          </m:ctrlPr>
                        </m:radPr>
                        <m:deg/>
                        <m:e>
                          <m:sSub>
                            <m:sSubPr>
                              <m:ctrlPr>
                                <a:rPr kumimoji="1" lang="en-US" altLang="ja-JP" sz="2400" i="1" smtClean="0">
                                  <a:latin typeface="Cambria Math"/>
                                </a:rPr>
                              </m:ctrlPr>
                            </m:sSubPr>
                            <m:e>
                              <m:r>
                                <a:rPr kumimoji="1" lang="en-US" altLang="ja-JP" sz="2400" b="0" i="1" smtClean="0">
                                  <a:latin typeface="Cambria Math"/>
                                </a:rPr>
                                <m:t>𝑠</m:t>
                              </m:r>
                            </m:e>
                            <m:sub>
                              <m:r>
                                <a:rPr kumimoji="1" lang="ja-JP" altLang="en-US" sz="2400" i="1" smtClean="0">
                                  <a:latin typeface="Cambria Math"/>
                                </a:rPr>
                                <m:t>𝛾𝛾</m:t>
                              </m:r>
                            </m:sub>
                          </m:sSub>
                        </m:e>
                      </m:rad>
                      <m:r>
                        <a:rPr kumimoji="1" lang="en-US" altLang="ja-JP" sz="2400" b="0" i="1" smtClean="0">
                          <a:latin typeface="Cambria Math"/>
                        </a:rPr>
                        <m:t> (</m:t>
                      </m:r>
                      <m:r>
                        <m:rPr>
                          <m:sty m:val="p"/>
                        </m:rPr>
                        <a:rPr kumimoji="1" lang="en-US" altLang="ja-JP" sz="2400" b="0" i="0" smtClean="0">
                          <a:latin typeface="Cambria Math"/>
                        </a:rPr>
                        <m:t>GeV</m:t>
                      </m:r>
                      <m:r>
                        <a:rPr kumimoji="1" lang="en-US" altLang="ja-JP" sz="2400" b="0" i="1" smtClean="0">
                          <a:latin typeface="Cambria Math"/>
                        </a:rPr>
                        <m:t>)</m:t>
                      </m:r>
                    </m:oMath>
                  </m:oMathPara>
                </a14:m>
                <a:endParaRPr kumimoji="1" lang="ja-JP" altLang="en-US" sz="2400" dirty="0"/>
              </a:p>
            </p:txBody>
          </p:sp>
        </mc:Choice>
        <mc:Fallback xmlns="">
          <p:sp>
            <p:nvSpPr>
              <p:cNvPr id="10" name="テキスト ボックス 9"/>
              <p:cNvSpPr txBox="1">
                <a:spLocks noRot="1" noChangeAspect="1" noMove="1" noResize="1" noEditPoints="1" noAdjustHandles="1" noChangeArrowheads="1" noChangeShapeType="1" noTextEdit="1"/>
              </p:cNvSpPr>
              <p:nvPr/>
            </p:nvSpPr>
            <p:spPr>
              <a:xfrm>
                <a:off x="7220293" y="5877272"/>
                <a:ext cx="1744195" cy="539571"/>
              </a:xfrm>
              <a:prstGeom prst="rect">
                <a:avLst/>
              </a:prstGeom>
              <a:blipFill rotWithShape="1">
                <a:blip r:embed="rId4"/>
                <a:stretch>
                  <a:fillRect r="-697" b="-1124"/>
                </a:stretch>
              </a:blipFill>
            </p:spPr>
            <p:txBody>
              <a:bodyPr/>
              <a:lstStyle/>
              <a:p>
                <a:r>
                  <a:rPr lang="ja-JP" altLang="en-US">
                    <a:noFill/>
                  </a:rPr>
                  <a:t> </a:t>
                </a:r>
              </a:p>
            </p:txBody>
          </p:sp>
        </mc:Fallback>
      </mc:AlternateContent>
      <p:sp>
        <p:nvSpPr>
          <p:cNvPr id="9" name="テキスト ボックス 8"/>
          <p:cNvSpPr txBox="1"/>
          <p:nvPr/>
        </p:nvSpPr>
        <p:spPr>
          <a:xfrm>
            <a:off x="6274513" y="3698451"/>
            <a:ext cx="2340705" cy="461665"/>
          </a:xfrm>
          <a:prstGeom prst="rect">
            <a:avLst/>
          </a:prstGeom>
          <a:noFill/>
        </p:spPr>
        <p:txBody>
          <a:bodyPr wrap="none" rtlCol="0">
            <a:spAutoFit/>
          </a:bodyPr>
          <a:lstStyle/>
          <a:p>
            <a:r>
              <a:rPr kumimoji="1" lang="en-US" altLang="ja-JP" sz="2400" dirty="0" smtClean="0"/>
              <a:t>CAIN</a:t>
            </a:r>
            <a:r>
              <a:rPr lang="ja-JP" altLang="en-US" sz="2400" dirty="0" smtClean="0"/>
              <a:t>の計算結果</a:t>
            </a:r>
            <a:endParaRPr kumimoji="1" lang="ja-JP" altLang="en-US" sz="2400" dirty="0"/>
          </a:p>
        </p:txBody>
      </p:sp>
      <p:sp>
        <p:nvSpPr>
          <p:cNvPr id="3" name="フッター プレースホルダー 2"/>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Tree>
    <p:extLst>
      <p:ext uri="{BB962C8B-B14F-4D97-AF65-F5344CB8AC3E}">
        <p14:creationId xmlns:p14="http://schemas.microsoft.com/office/powerpoint/2010/main" val="23189220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シグナルとバックグラウンド</a:t>
            </a:r>
            <a:endParaRPr kumimoji="1" lang="ja-JP" altLang="en-US" dirty="0"/>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8</a:t>
            </a:fld>
            <a:endParaRPr kumimoji="1" lang="ja-JP" altLang="en-US"/>
          </a:p>
        </p:txBody>
      </p:sp>
      <p:pic>
        <p:nvPicPr>
          <p:cNvPr id="6"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5" y="1087901"/>
            <a:ext cx="5251705" cy="4923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467544" y="5805264"/>
            <a:ext cx="1519968" cy="584775"/>
          </a:xfrm>
          <a:prstGeom prst="rect">
            <a:avLst/>
          </a:prstGeom>
          <a:solidFill>
            <a:schemeClr val="tx1"/>
          </a:solidFill>
          <a:ln w="38100">
            <a:solidFill>
              <a:srgbClr val="FF0000"/>
            </a:solidFill>
          </a:ln>
        </p:spPr>
        <p:txBody>
          <a:bodyPr wrap="none" rtlCol="0">
            <a:spAutoFit/>
          </a:bodyPr>
          <a:lstStyle/>
          <a:p>
            <a:r>
              <a:rPr kumimoji="1" lang="en-US" altLang="ja-JP" sz="3200" b="1" dirty="0" smtClean="0">
                <a:solidFill>
                  <a:srgbClr val="FFFF00"/>
                </a:solidFill>
              </a:rPr>
              <a:t>270GeV</a:t>
            </a:r>
            <a:endParaRPr kumimoji="1" lang="ja-JP" altLang="en-US" sz="3200" b="1" dirty="0">
              <a:solidFill>
                <a:srgbClr val="FFFF00"/>
              </a:solidFill>
            </a:endParaRPr>
          </a:p>
        </p:txBody>
      </p:sp>
      <mc:AlternateContent xmlns:mc="http://schemas.openxmlformats.org/markup-compatibility/2006" xmlns:a14="http://schemas.microsoft.com/office/drawing/2010/main">
        <mc:Choice Requires="a14">
          <p:sp>
            <p:nvSpPr>
              <p:cNvPr id="8" name="テキスト ボックス 7"/>
              <p:cNvSpPr txBox="1"/>
              <p:nvPr/>
            </p:nvSpPr>
            <p:spPr>
              <a:xfrm>
                <a:off x="3170598" y="1772816"/>
                <a:ext cx="1905458" cy="523220"/>
              </a:xfrm>
              <a:prstGeom prst="rect">
                <a:avLst/>
              </a:prstGeom>
              <a:solidFill>
                <a:schemeClr val="tx1"/>
              </a:solidFill>
              <a:ln w="57150">
                <a:solidFill>
                  <a:srgbClr val="7030A0"/>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800" b="1" i="1" smtClean="0">
                          <a:solidFill>
                            <a:srgbClr val="FFC000"/>
                          </a:solidFill>
                          <a:latin typeface="Cambria Math"/>
                        </a:rPr>
                        <m:t>𝜸𝜸</m:t>
                      </m:r>
                      <m:r>
                        <a:rPr kumimoji="1" lang="en-US" altLang="ja-JP" sz="2800" b="1" i="1" smtClean="0">
                          <a:solidFill>
                            <a:srgbClr val="FFC000"/>
                          </a:solidFill>
                          <a:latin typeface="Cambria Math"/>
                        </a:rPr>
                        <m:t>→</m:t>
                      </m:r>
                      <m:r>
                        <a:rPr kumimoji="1" lang="en-US" altLang="ja-JP" sz="2800" b="1" i="1" smtClean="0">
                          <a:solidFill>
                            <a:srgbClr val="FFC000"/>
                          </a:solidFill>
                          <a:latin typeface="Cambria Math"/>
                        </a:rPr>
                        <m:t>𝑾𝑾</m:t>
                      </m:r>
                    </m:oMath>
                  </m:oMathPara>
                </a14:m>
                <a:endParaRPr kumimoji="1" lang="ja-JP" altLang="en-US" sz="2800" b="1" dirty="0">
                  <a:solidFill>
                    <a:srgbClr val="FFC000"/>
                  </a:solidFill>
                </a:endParaRPr>
              </a:p>
            </p:txBody>
          </p:sp>
        </mc:Choice>
        <mc:Fallback xmlns="">
          <p:sp>
            <p:nvSpPr>
              <p:cNvPr id="8" name="テキスト ボックス 7"/>
              <p:cNvSpPr txBox="1">
                <a:spLocks noRot="1" noChangeAspect="1" noMove="1" noResize="1" noEditPoints="1" noAdjustHandles="1" noChangeArrowheads="1" noChangeShapeType="1" noTextEdit="1"/>
              </p:cNvSpPr>
              <p:nvPr/>
            </p:nvSpPr>
            <p:spPr>
              <a:xfrm>
                <a:off x="3170598" y="1772816"/>
                <a:ext cx="1905458" cy="523220"/>
              </a:xfrm>
              <a:prstGeom prst="rect">
                <a:avLst/>
              </a:prstGeom>
              <a:blipFill rotWithShape="1">
                <a:blip r:embed="rId3"/>
                <a:stretch>
                  <a:fillRect/>
                </a:stretch>
              </a:blipFill>
              <a:ln w="57150">
                <a:solidFill>
                  <a:srgbClr val="7030A0"/>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p:cNvSpPr txBox="1"/>
              <p:nvPr/>
            </p:nvSpPr>
            <p:spPr>
              <a:xfrm>
                <a:off x="3420667" y="3882323"/>
                <a:ext cx="1655389" cy="523220"/>
              </a:xfrm>
              <a:prstGeom prst="rect">
                <a:avLst/>
              </a:prstGeom>
              <a:solidFill>
                <a:schemeClr val="tx1"/>
              </a:solidFill>
              <a:ln w="57150">
                <a:solidFill>
                  <a:srgbClr val="7030A0"/>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ja-JP" sz="2800" b="1" i="1" smtClean="0">
                          <a:solidFill>
                            <a:srgbClr val="FFC000"/>
                          </a:solidFill>
                          <a:latin typeface="Cambria Math"/>
                        </a:rPr>
                        <m:t>𝜸𝜸</m:t>
                      </m:r>
                      <m:r>
                        <a:rPr lang="en-US" altLang="ja-JP" sz="2800" b="1" i="1" smtClean="0">
                          <a:solidFill>
                            <a:srgbClr val="FFC000"/>
                          </a:solidFill>
                          <a:latin typeface="Cambria Math"/>
                        </a:rPr>
                        <m:t>→</m:t>
                      </m:r>
                      <m:r>
                        <a:rPr lang="en-US" altLang="ja-JP" sz="2800" b="1" i="1" smtClean="0">
                          <a:solidFill>
                            <a:srgbClr val="FFC000"/>
                          </a:solidFill>
                          <a:latin typeface="Cambria Math"/>
                        </a:rPr>
                        <m:t>𝒁𝒁</m:t>
                      </m:r>
                    </m:oMath>
                  </m:oMathPara>
                </a14:m>
                <a:endParaRPr kumimoji="1" lang="ja-JP" altLang="en-US" sz="2800" b="1" dirty="0">
                  <a:solidFill>
                    <a:srgbClr val="FFC000"/>
                  </a:solidFill>
                </a:endParaRPr>
              </a:p>
            </p:txBody>
          </p:sp>
        </mc:Choice>
        <mc:Fallback xmlns="">
          <p:sp>
            <p:nvSpPr>
              <p:cNvPr id="9" name="テキスト ボックス 8"/>
              <p:cNvSpPr txBox="1">
                <a:spLocks noRot="1" noChangeAspect="1" noMove="1" noResize="1" noEditPoints="1" noAdjustHandles="1" noChangeArrowheads="1" noChangeShapeType="1" noTextEdit="1"/>
              </p:cNvSpPr>
              <p:nvPr/>
            </p:nvSpPr>
            <p:spPr>
              <a:xfrm>
                <a:off x="3420667" y="3882323"/>
                <a:ext cx="1655389" cy="523220"/>
              </a:xfrm>
              <a:prstGeom prst="rect">
                <a:avLst/>
              </a:prstGeom>
              <a:blipFill rotWithShape="1">
                <a:blip r:embed="rId4"/>
                <a:stretch>
                  <a:fillRect/>
                </a:stretch>
              </a:blipFill>
              <a:ln w="57150">
                <a:solidFill>
                  <a:srgbClr val="7030A0"/>
                </a:solidFill>
              </a:ln>
            </p:spPr>
            <p:txBody>
              <a:bodyPr/>
              <a:lstStyle/>
              <a:p>
                <a:r>
                  <a:rPr lang="ja-JP" altLang="en-US">
                    <a:noFill/>
                  </a:rPr>
                  <a:t> </a:t>
                </a:r>
              </a:p>
            </p:txBody>
          </p:sp>
        </mc:Fallback>
      </mc:AlternateContent>
      <p:cxnSp>
        <p:nvCxnSpPr>
          <p:cNvPr id="11" name="直線コネクタ 10"/>
          <p:cNvCxnSpPr/>
          <p:nvPr/>
        </p:nvCxnSpPr>
        <p:spPr>
          <a:xfrm flipH="1">
            <a:off x="1432951" y="1628800"/>
            <a:ext cx="3643105"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827583" y="1996948"/>
            <a:ext cx="1" cy="366430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H="1" flipV="1">
            <a:off x="3115742" y="3685461"/>
            <a:ext cx="1960314" cy="2"/>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sp>
        <p:nvSpPr>
          <p:cNvPr id="14" name="フリーフォーム 13"/>
          <p:cNvSpPr/>
          <p:nvPr/>
        </p:nvSpPr>
        <p:spPr>
          <a:xfrm>
            <a:off x="866467" y="3685463"/>
            <a:ext cx="2265373" cy="883260"/>
          </a:xfrm>
          <a:custGeom>
            <a:avLst/>
            <a:gdLst>
              <a:gd name="connsiteX0" fmla="*/ 1802674 w 1802674"/>
              <a:gd name="connsiteY0" fmla="*/ 0 h 862148"/>
              <a:gd name="connsiteX1" fmla="*/ 1515292 w 1802674"/>
              <a:gd name="connsiteY1" fmla="*/ 13062 h 862148"/>
              <a:gd name="connsiteX2" fmla="*/ 1476103 w 1802674"/>
              <a:gd name="connsiteY2" fmla="*/ 26125 h 862148"/>
              <a:gd name="connsiteX3" fmla="*/ 1227909 w 1802674"/>
              <a:gd name="connsiteY3" fmla="*/ 52251 h 862148"/>
              <a:gd name="connsiteX4" fmla="*/ 1071154 w 1802674"/>
              <a:gd name="connsiteY4" fmla="*/ 78377 h 862148"/>
              <a:gd name="connsiteX5" fmla="*/ 888274 w 1802674"/>
              <a:gd name="connsiteY5" fmla="*/ 104502 h 862148"/>
              <a:gd name="connsiteX6" fmla="*/ 731520 w 1802674"/>
              <a:gd name="connsiteY6" fmla="*/ 143691 h 862148"/>
              <a:gd name="connsiteX7" fmla="*/ 640080 w 1802674"/>
              <a:gd name="connsiteY7" fmla="*/ 169817 h 862148"/>
              <a:gd name="connsiteX8" fmla="*/ 522514 w 1802674"/>
              <a:gd name="connsiteY8" fmla="*/ 195942 h 862148"/>
              <a:gd name="connsiteX9" fmla="*/ 444137 w 1802674"/>
              <a:gd name="connsiteY9" fmla="*/ 235131 h 862148"/>
              <a:gd name="connsiteX10" fmla="*/ 404949 w 1802674"/>
              <a:gd name="connsiteY10" fmla="*/ 261257 h 862148"/>
              <a:gd name="connsiteX11" fmla="*/ 365760 w 1802674"/>
              <a:gd name="connsiteY11" fmla="*/ 274320 h 862148"/>
              <a:gd name="connsiteX12" fmla="*/ 287383 w 1802674"/>
              <a:gd name="connsiteY12" fmla="*/ 326571 h 862148"/>
              <a:gd name="connsiteX13" fmla="*/ 222069 w 1802674"/>
              <a:gd name="connsiteY13" fmla="*/ 391885 h 862148"/>
              <a:gd name="connsiteX14" fmla="*/ 182880 w 1802674"/>
              <a:gd name="connsiteY14" fmla="*/ 470262 h 862148"/>
              <a:gd name="connsiteX15" fmla="*/ 143692 w 1802674"/>
              <a:gd name="connsiteY15" fmla="*/ 496388 h 862148"/>
              <a:gd name="connsiteX16" fmla="*/ 130629 w 1802674"/>
              <a:gd name="connsiteY16" fmla="*/ 535577 h 862148"/>
              <a:gd name="connsiteX17" fmla="*/ 78377 w 1802674"/>
              <a:gd name="connsiteY17" fmla="*/ 613954 h 862148"/>
              <a:gd name="connsiteX18" fmla="*/ 39189 w 1802674"/>
              <a:gd name="connsiteY18" fmla="*/ 692331 h 862148"/>
              <a:gd name="connsiteX19" fmla="*/ 13063 w 1802674"/>
              <a:gd name="connsiteY19" fmla="*/ 770708 h 862148"/>
              <a:gd name="connsiteX20" fmla="*/ 0 w 1802674"/>
              <a:gd name="connsiteY20" fmla="*/ 809897 h 862148"/>
              <a:gd name="connsiteX21" fmla="*/ 0 w 1802674"/>
              <a:gd name="connsiteY21" fmla="*/ 862148 h 86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02674" h="862148">
                <a:moveTo>
                  <a:pt x="1802674" y="0"/>
                </a:moveTo>
                <a:cubicBezTo>
                  <a:pt x="1706880" y="4354"/>
                  <a:pt x="1610880" y="5415"/>
                  <a:pt x="1515292" y="13062"/>
                </a:cubicBezTo>
                <a:cubicBezTo>
                  <a:pt x="1501566" y="14160"/>
                  <a:pt x="1489605" y="23425"/>
                  <a:pt x="1476103" y="26125"/>
                </a:cubicBezTo>
                <a:cubicBezTo>
                  <a:pt x="1402967" y="40752"/>
                  <a:pt x="1295784" y="46595"/>
                  <a:pt x="1227909" y="52251"/>
                </a:cubicBezTo>
                <a:cubicBezTo>
                  <a:pt x="1149924" y="78246"/>
                  <a:pt x="1206383" y="62467"/>
                  <a:pt x="1071154" y="78377"/>
                </a:cubicBezTo>
                <a:cubicBezTo>
                  <a:pt x="959996" y="91455"/>
                  <a:pt x="986472" y="88137"/>
                  <a:pt x="888274" y="104502"/>
                </a:cubicBezTo>
                <a:cubicBezTo>
                  <a:pt x="784770" y="139004"/>
                  <a:pt x="837061" y="126101"/>
                  <a:pt x="731520" y="143691"/>
                </a:cubicBezTo>
                <a:cubicBezTo>
                  <a:pt x="694168" y="156142"/>
                  <a:pt x="681088" y="161615"/>
                  <a:pt x="640080" y="169817"/>
                </a:cubicBezTo>
                <a:cubicBezTo>
                  <a:pt x="525127" y="192808"/>
                  <a:pt x="598784" y="170521"/>
                  <a:pt x="522514" y="195942"/>
                </a:cubicBezTo>
                <a:cubicBezTo>
                  <a:pt x="410208" y="270815"/>
                  <a:pt x="552301" y="181048"/>
                  <a:pt x="444137" y="235131"/>
                </a:cubicBezTo>
                <a:cubicBezTo>
                  <a:pt x="430095" y="242152"/>
                  <a:pt x="418991" y="254236"/>
                  <a:pt x="404949" y="261257"/>
                </a:cubicBezTo>
                <a:cubicBezTo>
                  <a:pt x="392633" y="267415"/>
                  <a:pt x="377797" y="267633"/>
                  <a:pt x="365760" y="274320"/>
                </a:cubicBezTo>
                <a:cubicBezTo>
                  <a:pt x="338312" y="289569"/>
                  <a:pt x="287383" y="326571"/>
                  <a:pt x="287383" y="326571"/>
                </a:cubicBezTo>
                <a:cubicBezTo>
                  <a:pt x="217713" y="431077"/>
                  <a:pt x="309155" y="304799"/>
                  <a:pt x="222069" y="391885"/>
                </a:cubicBezTo>
                <a:cubicBezTo>
                  <a:pt x="111954" y="502000"/>
                  <a:pt x="267871" y="364023"/>
                  <a:pt x="182880" y="470262"/>
                </a:cubicBezTo>
                <a:cubicBezTo>
                  <a:pt x="173073" y="482521"/>
                  <a:pt x="156755" y="487679"/>
                  <a:pt x="143692" y="496388"/>
                </a:cubicBezTo>
                <a:cubicBezTo>
                  <a:pt x="139338" y="509451"/>
                  <a:pt x="137316" y="523540"/>
                  <a:pt x="130629" y="535577"/>
                </a:cubicBezTo>
                <a:cubicBezTo>
                  <a:pt x="115380" y="563025"/>
                  <a:pt x="88307" y="584166"/>
                  <a:pt x="78377" y="613954"/>
                </a:cubicBezTo>
                <a:cubicBezTo>
                  <a:pt x="30735" y="756876"/>
                  <a:pt x="106717" y="540391"/>
                  <a:pt x="39189" y="692331"/>
                </a:cubicBezTo>
                <a:cubicBezTo>
                  <a:pt x="28004" y="717496"/>
                  <a:pt x="21772" y="744582"/>
                  <a:pt x="13063" y="770708"/>
                </a:cubicBezTo>
                <a:cubicBezTo>
                  <a:pt x="8709" y="783771"/>
                  <a:pt x="0" y="796127"/>
                  <a:pt x="0" y="809897"/>
                </a:cubicBezTo>
                <a:lnTo>
                  <a:pt x="0" y="862148"/>
                </a:lnTo>
              </a:path>
            </a:pathLst>
          </a:cu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827584" y="1628799"/>
            <a:ext cx="648072" cy="368147"/>
          </a:xfrm>
          <a:custGeom>
            <a:avLst/>
            <a:gdLst>
              <a:gd name="connsiteX0" fmla="*/ 496985 w 496985"/>
              <a:gd name="connsiteY0" fmla="*/ 0 h 352697"/>
              <a:gd name="connsiteX1" fmla="*/ 314105 w 496985"/>
              <a:gd name="connsiteY1" fmla="*/ 13063 h 352697"/>
              <a:gd name="connsiteX2" fmla="*/ 235728 w 496985"/>
              <a:gd name="connsiteY2" fmla="*/ 26126 h 352697"/>
              <a:gd name="connsiteX3" fmla="*/ 157350 w 496985"/>
              <a:gd name="connsiteY3" fmla="*/ 78377 h 352697"/>
              <a:gd name="connsiteX4" fmla="*/ 118162 w 496985"/>
              <a:gd name="connsiteY4" fmla="*/ 104503 h 352697"/>
              <a:gd name="connsiteX5" fmla="*/ 26722 w 496985"/>
              <a:gd name="connsiteY5" fmla="*/ 209006 h 352697"/>
              <a:gd name="connsiteX6" fmla="*/ 596 w 496985"/>
              <a:gd name="connsiteY6" fmla="*/ 352697 h 35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6985" h="352697">
                <a:moveTo>
                  <a:pt x="496985" y="0"/>
                </a:moveTo>
                <a:cubicBezTo>
                  <a:pt x="436025" y="4354"/>
                  <a:pt x="374917" y="6982"/>
                  <a:pt x="314105" y="13063"/>
                </a:cubicBezTo>
                <a:cubicBezTo>
                  <a:pt x="287750" y="15698"/>
                  <a:pt x="260177" y="15939"/>
                  <a:pt x="235728" y="26126"/>
                </a:cubicBezTo>
                <a:cubicBezTo>
                  <a:pt x="206744" y="38203"/>
                  <a:pt x="183476" y="60960"/>
                  <a:pt x="157350" y="78377"/>
                </a:cubicBezTo>
                <a:lnTo>
                  <a:pt x="118162" y="104503"/>
                </a:lnTo>
                <a:cubicBezTo>
                  <a:pt x="57201" y="195943"/>
                  <a:pt x="92036" y="165463"/>
                  <a:pt x="26722" y="209006"/>
                </a:cubicBezTo>
                <a:cubicBezTo>
                  <a:pt x="-6289" y="308037"/>
                  <a:pt x="596" y="259844"/>
                  <a:pt x="596" y="352697"/>
                </a:cubicBezTo>
              </a:path>
            </a:pathLst>
          </a:cu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flipV="1">
            <a:off x="1017482" y="1124744"/>
            <a:ext cx="0" cy="461505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mc:AlternateContent xmlns:mc="http://schemas.openxmlformats.org/markup-compatibility/2006" xmlns:a14="http://schemas.microsoft.com/office/drawing/2010/main">
        <mc:Choice Requires="a14">
          <p:sp>
            <p:nvSpPr>
              <p:cNvPr id="15" name="テキスト ボックス 14"/>
              <p:cNvSpPr txBox="1"/>
              <p:nvPr/>
            </p:nvSpPr>
            <p:spPr>
              <a:xfrm>
                <a:off x="5287201" y="1268760"/>
                <a:ext cx="3821303" cy="4704558"/>
              </a:xfrm>
              <a:prstGeom prst="rect">
                <a:avLst/>
              </a:prstGeom>
              <a:noFill/>
            </p:spPr>
            <p:txBody>
              <a:bodyPr wrap="none" rtlCol="0">
                <a:spAutoFit/>
              </a:bodyPr>
              <a:lstStyle/>
              <a:p>
                <a:r>
                  <a:rPr kumimoji="1" lang="ja-JP" altLang="en-US" sz="3200" dirty="0" smtClean="0">
                    <a:solidFill>
                      <a:schemeClr val="bg1"/>
                    </a:solidFill>
                  </a:rPr>
                  <a:t>シグナル</a:t>
                </a:r>
                <a:endParaRPr kumimoji="1" lang="en-US" altLang="ja-JP" sz="3200" dirty="0" smtClean="0">
                  <a:solidFill>
                    <a:schemeClr val="bg1"/>
                  </a:solidFill>
                </a:endParaRPr>
              </a:p>
              <a:p>
                <a14:m>
                  <m:oMath xmlns:m="http://schemas.openxmlformats.org/officeDocument/2006/math">
                    <m:r>
                      <a:rPr kumimoji="1" lang="en-US" altLang="ja-JP" sz="3200" b="0" i="1" smtClean="0">
                        <a:solidFill>
                          <a:srgbClr val="FFFF00"/>
                        </a:solidFill>
                        <a:latin typeface="Cambria Math"/>
                      </a:rPr>
                      <m:t>𝛾𝛾</m:t>
                    </m:r>
                    <m:r>
                      <a:rPr kumimoji="1" lang="en-US" altLang="ja-JP" sz="3200" b="0" i="1" smtClean="0">
                        <a:solidFill>
                          <a:srgbClr val="FFFF00"/>
                        </a:solidFill>
                        <a:latin typeface="Cambria Math"/>
                      </a:rPr>
                      <m:t>→</m:t>
                    </m:r>
                    <m:r>
                      <a:rPr kumimoji="1" lang="en-US" altLang="ja-JP" sz="3200" b="0" i="1" smtClean="0">
                        <a:solidFill>
                          <a:srgbClr val="FFFF00"/>
                        </a:solidFill>
                        <a:latin typeface="Cambria Math"/>
                      </a:rPr>
                      <m:t>𝐻𝐻</m:t>
                    </m:r>
                  </m:oMath>
                </a14:m>
                <a:r>
                  <a:rPr lang="ja-JP" altLang="en-US" sz="3200" dirty="0" smtClean="0">
                    <a:solidFill>
                      <a:srgbClr val="FFFF00"/>
                    </a:solidFill>
                  </a:rPr>
                  <a:t>：</a:t>
                </a:r>
                <a:r>
                  <a:rPr lang="en-US" altLang="ja-JP" sz="3200" dirty="0" smtClean="0">
                    <a:solidFill>
                      <a:srgbClr val="FFFF00"/>
                    </a:solidFill>
                  </a:rPr>
                  <a:t>16</a:t>
                </a:r>
                <a:r>
                  <a:rPr lang="ja-JP" altLang="en-US" sz="3200" dirty="0" smtClean="0">
                    <a:solidFill>
                      <a:srgbClr val="FFFF00"/>
                    </a:solidFill>
                  </a:rPr>
                  <a:t>事象</a:t>
                </a:r>
                <a:r>
                  <a:rPr lang="en-US" altLang="ja-JP" sz="3200" dirty="0" smtClean="0">
                    <a:solidFill>
                      <a:srgbClr val="FFFF00"/>
                    </a:solidFill>
                  </a:rPr>
                  <a:t>/</a:t>
                </a:r>
                <a:r>
                  <a:rPr lang="ja-JP" altLang="en-US" sz="3200" dirty="0" smtClean="0">
                    <a:solidFill>
                      <a:srgbClr val="FFFF00"/>
                    </a:solidFill>
                  </a:rPr>
                  <a:t>年</a:t>
                </a:r>
                <a:endParaRPr lang="en-US" altLang="ja-JP" sz="3200" dirty="0" smtClean="0">
                  <a:solidFill>
                    <a:schemeClr val="bg1"/>
                  </a:solidFill>
                </a:endParaRPr>
              </a:p>
              <a:p>
                <a:endParaRPr lang="en-US" altLang="ja-JP" sz="1100" dirty="0" smtClean="0">
                  <a:solidFill>
                    <a:schemeClr val="bg1"/>
                  </a:solidFill>
                </a:endParaRPr>
              </a:p>
              <a:p>
                <a:r>
                  <a:rPr kumimoji="1" lang="ja-JP" altLang="en-US" sz="3200" dirty="0" smtClean="0">
                    <a:solidFill>
                      <a:schemeClr val="bg1"/>
                    </a:solidFill>
                  </a:rPr>
                  <a:t>バックグラウンド</a:t>
                </a:r>
                <a:endParaRPr kumimoji="1" lang="en-US" altLang="ja-JP" sz="3200" dirty="0" smtClean="0">
                  <a:solidFill>
                    <a:schemeClr val="bg1"/>
                  </a:solidFill>
                </a:endParaRPr>
              </a:p>
              <a:p>
                <a:pPr marL="457200" indent="-457200">
                  <a:buFont typeface="Arial" pitchFamily="34" charset="0"/>
                  <a:buChar char="•"/>
                </a:pPr>
                <a14:m>
                  <m:oMath xmlns:m="http://schemas.openxmlformats.org/officeDocument/2006/math">
                    <m:r>
                      <a:rPr lang="en-US" altLang="ja-JP" sz="3200" i="1" smtClean="0">
                        <a:solidFill>
                          <a:srgbClr val="FFFF00"/>
                        </a:solidFill>
                        <a:latin typeface="Cambria Math"/>
                      </a:rPr>
                      <m:t>𝛾𝛾</m:t>
                    </m:r>
                    <m:r>
                      <a:rPr lang="en-US" altLang="ja-JP" sz="3200" i="1" smtClean="0">
                        <a:solidFill>
                          <a:srgbClr val="FFFF00"/>
                        </a:solidFill>
                        <a:latin typeface="Cambria Math"/>
                      </a:rPr>
                      <m:t>→</m:t>
                    </m:r>
                    <m:r>
                      <a:rPr lang="en-US" altLang="ja-JP" sz="3200" b="0" i="1" smtClean="0">
                        <a:solidFill>
                          <a:srgbClr val="FFFF00"/>
                        </a:solidFill>
                        <a:latin typeface="Cambria Math"/>
                      </a:rPr>
                      <m:t>𝑊𝑊</m:t>
                    </m:r>
                  </m:oMath>
                </a14:m>
                <a:endParaRPr kumimoji="1" lang="en-US" altLang="ja-JP" sz="3200" dirty="0" smtClean="0">
                  <a:solidFill>
                    <a:schemeClr val="bg1"/>
                  </a:solidFill>
                </a:endParaRPr>
              </a:p>
              <a:p>
                <a:r>
                  <a:rPr kumimoji="1" lang="en-US" altLang="ja-JP" sz="3200" dirty="0" smtClean="0">
                    <a:solidFill>
                      <a:schemeClr val="bg1"/>
                    </a:solidFill>
                  </a:rPr>
                  <a:t>1.462*10</a:t>
                </a:r>
                <a:r>
                  <a:rPr kumimoji="1" lang="en-US" altLang="ja-JP" sz="3200" baseline="30000" dirty="0" smtClean="0">
                    <a:solidFill>
                      <a:schemeClr val="bg1"/>
                    </a:solidFill>
                  </a:rPr>
                  <a:t>7</a:t>
                </a:r>
                <a:r>
                  <a:rPr kumimoji="1" lang="ja-JP" altLang="en-US" sz="3200" dirty="0" smtClean="0">
                    <a:solidFill>
                      <a:schemeClr val="bg1"/>
                    </a:solidFill>
                  </a:rPr>
                  <a:t>事象</a:t>
                </a:r>
                <a:r>
                  <a:rPr kumimoji="1" lang="en-US" altLang="ja-JP" sz="3200" dirty="0" smtClean="0">
                    <a:solidFill>
                      <a:schemeClr val="bg1"/>
                    </a:solidFill>
                  </a:rPr>
                  <a:t>/</a:t>
                </a:r>
                <a:r>
                  <a:rPr kumimoji="1" lang="ja-JP" altLang="en-US" sz="3200" dirty="0" smtClean="0">
                    <a:solidFill>
                      <a:schemeClr val="bg1"/>
                    </a:solidFill>
                  </a:rPr>
                  <a:t>年</a:t>
                </a:r>
                <a:endParaRPr kumimoji="1" lang="en-US" altLang="ja-JP" sz="3200" dirty="0" smtClean="0">
                  <a:solidFill>
                    <a:schemeClr val="bg1"/>
                  </a:solidFill>
                </a:endParaRPr>
              </a:p>
              <a:p>
                <a:pPr marL="457200" indent="-457200">
                  <a:buFont typeface="Arial" pitchFamily="34" charset="0"/>
                  <a:buChar char="•"/>
                </a:pPr>
                <a14:m>
                  <m:oMath xmlns:m="http://schemas.openxmlformats.org/officeDocument/2006/math">
                    <m:r>
                      <a:rPr lang="en-US" altLang="ja-JP" sz="3200" i="1" smtClean="0">
                        <a:solidFill>
                          <a:srgbClr val="FFFF00"/>
                        </a:solidFill>
                        <a:latin typeface="Cambria Math"/>
                      </a:rPr>
                      <m:t>𝛾𝛾</m:t>
                    </m:r>
                    <m:r>
                      <a:rPr lang="en-US" altLang="ja-JP" sz="3200" i="1" smtClean="0">
                        <a:solidFill>
                          <a:srgbClr val="FFFF00"/>
                        </a:solidFill>
                        <a:latin typeface="Cambria Math"/>
                      </a:rPr>
                      <m:t>→</m:t>
                    </m:r>
                    <m:r>
                      <a:rPr lang="en-US" altLang="ja-JP" sz="3200" b="0" i="1" smtClean="0">
                        <a:solidFill>
                          <a:srgbClr val="FFFF00"/>
                        </a:solidFill>
                        <a:latin typeface="Cambria Math"/>
                      </a:rPr>
                      <m:t>𝑍𝑍</m:t>
                    </m:r>
                  </m:oMath>
                </a14:m>
                <a:endParaRPr lang="en-US" altLang="ja-JP" sz="3200" dirty="0" smtClean="0">
                  <a:solidFill>
                    <a:schemeClr val="bg1"/>
                  </a:solidFill>
                </a:endParaRPr>
              </a:p>
              <a:p>
                <a:r>
                  <a:rPr lang="en-US" altLang="ja-JP" sz="3200" dirty="0" smtClean="0">
                    <a:solidFill>
                      <a:schemeClr val="bg1"/>
                    </a:solidFill>
                  </a:rPr>
                  <a:t>1.187*10</a:t>
                </a:r>
                <a:r>
                  <a:rPr lang="en-US" altLang="ja-JP" sz="3200" baseline="30000" dirty="0" smtClean="0">
                    <a:solidFill>
                      <a:schemeClr val="bg1"/>
                    </a:solidFill>
                  </a:rPr>
                  <a:t>4</a:t>
                </a:r>
                <a:r>
                  <a:rPr lang="ja-JP" altLang="en-US" sz="3200" dirty="0" smtClean="0">
                    <a:solidFill>
                      <a:schemeClr val="bg1"/>
                    </a:solidFill>
                  </a:rPr>
                  <a:t>事象</a:t>
                </a:r>
                <a:r>
                  <a:rPr lang="en-US" altLang="ja-JP" sz="3200" dirty="0">
                    <a:solidFill>
                      <a:schemeClr val="bg1"/>
                    </a:solidFill>
                  </a:rPr>
                  <a:t>/</a:t>
                </a:r>
                <a:r>
                  <a:rPr lang="ja-JP" altLang="en-US" sz="3200" dirty="0" smtClean="0">
                    <a:solidFill>
                      <a:schemeClr val="bg1"/>
                    </a:solidFill>
                  </a:rPr>
                  <a:t>年</a:t>
                </a:r>
                <a:endParaRPr lang="en-US" altLang="ja-JP" sz="3200" dirty="0" smtClean="0">
                  <a:solidFill>
                    <a:schemeClr val="bg1"/>
                  </a:solidFill>
                </a:endParaRPr>
              </a:p>
              <a:p>
                <a:pPr marL="457200" indent="-457200">
                  <a:buFont typeface="Arial" pitchFamily="34" charset="0"/>
                  <a:buChar char="•"/>
                </a:pPr>
                <a14:m>
                  <m:oMath xmlns:m="http://schemas.openxmlformats.org/officeDocument/2006/math">
                    <m:r>
                      <a:rPr lang="en-US" altLang="ja-JP" sz="3200" i="1" smtClean="0">
                        <a:solidFill>
                          <a:srgbClr val="FFFF00"/>
                        </a:solidFill>
                        <a:latin typeface="Cambria Math"/>
                      </a:rPr>
                      <m:t>𝛾𝛾</m:t>
                    </m:r>
                    <m:r>
                      <a:rPr lang="en-US" altLang="ja-JP" sz="3200" i="1" smtClean="0">
                        <a:solidFill>
                          <a:srgbClr val="FFFF00"/>
                        </a:solidFill>
                        <a:latin typeface="Cambria Math"/>
                      </a:rPr>
                      <m:t>→</m:t>
                    </m:r>
                    <m:r>
                      <a:rPr lang="en-US" altLang="ja-JP" sz="3200" b="0" i="1" smtClean="0">
                        <a:solidFill>
                          <a:srgbClr val="FFFF00"/>
                        </a:solidFill>
                        <a:latin typeface="Cambria Math"/>
                      </a:rPr>
                      <m:t>𝑏</m:t>
                    </m:r>
                    <m:acc>
                      <m:accPr>
                        <m:chr m:val="̅"/>
                        <m:ctrlPr>
                          <a:rPr lang="en-US" altLang="ja-JP" sz="3200" b="0" i="1" smtClean="0">
                            <a:solidFill>
                              <a:srgbClr val="FFFF00"/>
                            </a:solidFill>
                            <a:latin typeface="Cambria Math"/>
                          </a:rPr>
                        </m:ctrlPr>
                      </m:accPr>
                      <m:e>
                        <m:r>
                          <a:rPr lang="en-US" altLang="ja-JP" sz="3200" b="0" i="1" smtClean="0">
                            <a:solidFill>
                              <a:srgbClr val="FFFF00"/>
                            </a:solidFill>
                            <a:latin typeface="Cambria Math"/>
                          </a:rPr>
                          <m:t>𝑏</m:t>
                        </m:r>
                      </m:e>
                    </m:acc>
                    <m:r>
                      <a:rPr kumimoji="1" lang="en-US" altLang="ja-JP" sz="3200" b="0" i="1" dirty="0" smtClean="0">
                        <a:solidFill>
                          <a:srgbClr val="FFFF00"/>
                        </a:solidFill>
                        <a:latin typeface="Cambria Math"/>
                      </a:rPr>
                      <m:t>𝑏</m:t>
                    </m:r>
                    <m:acc>
                      <m:accPr>
                        <m:chr m:val="̅"/>
                        <m:ctrlPr>
                          <a:rPr kumimoji="1" lang="en-US" altLang="ja-JP" sz="3200" b="0" i="1" dirty="0" smtClean="0">
                            <a:solidFill>
                              <a:srgbClr val="FFFF00"/>
                            </a:solidFill>
                            <a:latin typeface="Cambria Math"/>
                          </a:rPr>
                        </m:ctrlPr>
                      </m:accPr>
                      <m:e>
                        <m:r>
                          <a:rPr kumimoji="1" lang="en-US" altLang="ja-JP" sz="3200" b="0" i="1" dirty="0" smtClean="0">
                            <a:solidFill>
                              <a:srgbClr val="FFFF00"/>
                            </a:solidFill>
                            <a:latin typeface="Cambria Math"/>
                          </a:rPr>
                          <m:t>𝑏</m:t>
                        </m:r>
                      </m:e>
                    </m:acc>
                  </m:oMath>
                </a14:m>
                <a:endParaRPr lang="en-US" altLang="ja-JP" sz="3200" dirty="0" smtClean="0">
                  <a:solidFill>
                    <a:schemeClr val="bg1"/>
                  </a:solidFill>
                </a:endParaRPr>
              </a:p>
              <a:p>
                <a:r>
                  <a:rPr lang="en-US" altLang="ja-JP" sz="3200" dirty="0" smtClean="0">
                    <a:solidFill>
                      <a:schemeClr val="bg1"/>
                    </a:solidFill>
                  </a:rPr>
                  <a:t>5.872*10</a:t>
                </a:r>
                <a:r>
                  <a:rPr lang="en-US" altLang="ja-JP" sz="3200" baseline="30000" dirty="0" smtClean="0">
                    <a:solidFill>
                      <a:schemeClr val="bg1"/>
                    </a:solidFill>
                  </a:rPr>
                  <a:t>4</a:t>
                </a:r>
                <a:r>
                  <a:rPr lang="ja-JP" altLang="en-US" sz="3200" dirty="0" smtClean="0">
                    <a:solidFill>
                      <a:schemeClr val="bg1"/>
                    </a:solidFill>
                  </a:rPr>
                  <a:t>事象</a:t>
                </a:r>
                <a:r>
                  <a:rPr lang="en-US" altLang="ja-JP" sz="3200" dirty="0">
                    <a:solidFill>
                      <a:schemeClr val="bg1"/>
                    </a:solidFill>
                  </a:rPr>
                  <a:t>/</a:t>
                </a:r>
                <a:r>
                  <a:rPr lang="ja-JP" altLang="en-US" sz="3200" dirty="0">
                    <a:solidFill>
                      <a:schemeClr val="bg1"/>
                    </a:solidFill>
                  </a:rPr>
                  <a:t>年</a:t>
                </a:r>
                <a:endParaRPr kumimoji="1" lang="ja-JP" altLang="en-US" sz="3200" dirty="0">
                  <a:solidFill>
                    <a:schemeClr val="bg1"/>
                  </a:solidFill>
                </a:endParaRPr>
              </a:p>
            </p:txBody>
          </p:sp>
        </mc:Choice>
        <mc:Fallback xmlns="">
          <p:sp>
            <p:nvSpPr>
              <p:cNvPr id="15" name="テキスト ボックス 14"/>
              <p:cNvSpPr txBox="1">
                <a:spLocks noRot="1" noChangeAspect="1" noMove="1" noResize="1" noEditPoints="1" noAdjustHandles="1" noChangeArrowheads="1" noChangeShapeType="1" noTextEdit="1"/>
              </p:cNvSpPr>
              <p:nvPr/>
            </p:nvSpPr>
            <p:spPr>
              <a:xfrm>
                <a:off x="5287201" y="1268760"/>
                <a:ext cx="3821303" cy="4704558"/>
              </a:xfrm>
              <a:prstGeom prst="rect">
                <a:avLst/>
              </a:prstGeom>
              <a:blipFill rotWithShape="1">
                <a:blip r:embed="rId5"/>
                <a:stretch>
                  <a:fillRect l="-3987" t="-2332" r="-3509" b="-349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 name="テキスト ボックス 2"/>
              <p:cNvSpPr txBox="1"/>
              <p:nvPr/>
            </p:nvSpPr>
            <p:spPr>
              <a:xfrm>
                <a:off x="3623414" y="5805264"/>
                <a:ext cx="1452642" cy="465640"/>
              </a:xfrm>
              <a:prstGeom prst="rect">
                <a:avLst/>
              </a:prstGeom>
              <a:solidFill>
                <a:schemeClr val="bg1"/>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ad>
                        <m:radPr>
                          <m:degHide m:val="on"/>
                          <m:ctrlPr>
                            <a:rPr kumimoji="1" lang="en-US" altLang="ja-JP" sz="2400" b="0" i="1" smtClean="0">
                              <a:solidFill>
                                <a:schemeClr val="tx1"/>
                              </a:solidFill>
                              <a:latin typeface="Cambria Math"/>
                            </a:rPr>
                          </m:ctrlPr>
                        </m:radPr>
                        <m:deg/>
                        <m:e>
                          <m:r>
                            <a:rPr kumimoji="1" lang="en-US" altLang="ja-JP" sz="2400" b="0" i="1" smtClean="0">
                              <a:solidFill>
                                <a:schemeClr val="tx1"/>
                              </a:solidFill>
                              <a:latin typeface="Cambria Math"/>
                            </a:rPr>
                            <m:t>𝑠</m:t>
                          </m:r>
                        </m:e>
                      </m:rad>
                      <m:r>
                        <a:rPr kumimoji="1" lang="en-US" altLang="ja-JP" sz="2400" b="0" i="1" smtClean="0">
                          <a:solidFill>
                            <a:schemeClr val="tx1"/>
                          </a:solidFill>
                          <a:latin typeface="Cambria Math"/>
                        </a:rPr>
                        <m:t> (</m:t>
                      </m:r>
                      <m:r>
                        <m:rPr>
                          <m:sty m:val="p"/>
                        </m:rPr>
                        <a:rPr kumimoji="1" lang="en-US" altLang="ja-JP" sz="2400" b="0" i="0" smtClean="0">
                          <a:solidFill>
                            <a:schemeClr val="tx1"/>
                          </a:solidFill>
                          <a:latin typeface="Cambria Math"/>
                        </a:rPr>
                        <m:t>GeV</m:t>
                      </m:r>
                      <m:r>
                        <a:rPr kumimoji="1" lang="en-US" altLang="ja-JP" sz="2400" b="0" i="1" smtClean="0">
                          <a:solidFill>
                            <a:schemeClr val="tx1"/>
                          </a:solidFill>
                          <a:latin typeface="Cambria Math"/>
                        </a:rPr>
                        <m:t>)</m:t>
                      </m:r>
                    </m:oMath>
                  </m:oMathPara>
                </a14:m>
                <a:endParaRPr kumimoji="1" lang="ja-JP" altLang="en-US" sz="2400" dirty="0">
                  <a:solidFill>
                    <a:schemeClr val="tx1"/>
                  </a:solidFill>
                </a:endParaRPr>
              </a:p>
            </p:txBody>
          </p:sp>
        </mc:Choice>
        <mc:Fallback xmlns="">
          <p:sp>
            <p:nvSpPr>
              <p:cNvPr id="3" name="テキスト ボックス 2"/>
              <p:cNvSpPr txBox="1">
                <a:spLocks noRot="1" noChangeAspect="1" noMove="1" noResize="1" noEditPoints="1" noAdjustHandles="1" noChangeArrowheads="1" noChangeShapeType="1" noTextEdit="1"/>
              </p:cNvSpPr>
              <p:nvPr/>
            </p:nvSpPr>
            <p:spPr>
              <a:xfrm>
                <a:off x="3623414" y="5805264"/>
                <a:ext cx="1452642" cy="465640"/>
              </a:xfrm>
              <a:prstGeom prst="rect">
                <a:avLst/>
              </a:prstGeom>
              <a:blipFill rotWithShape="1">
                <a:blip r:embed="rId6"/>
                <a:stretch>
                  <a:fillRect r="-415" b="-15190"/>
                </a:stretch>
              </a:blipFill>
              <a:ln>
                <a:solidFill>
                  <a:schemeClr val="tx1"/>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p:cNvSpPr txBox="1"/>
              <p:nvPr/>
            </p:nvSpPr>
            <p:spPr>
              <a:xfrm rot="16200000">
                <a:off x="-285809" y="773821"/>
                <a:ext cx="1104277" cy="461665"/>
              </a:xfrm>
              <a:prstGeom prst="rect">
                <a:avLst/>
              </a:prstGeom>
              <a:solidFill>
                <a:schemeClr val="bg1"/>
              </a:solidFill>
              <a:ln>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400" b="0" i="1" smtClean="0">
                          <a:solidFill>
                            <a:schemeClr val="tx1"/>
                          </a:solidFill>
                          <a:latin typeface="Cambria Math"/>
                        </a:rPr>
                        <m:t>𝜎</m:t>
                      </m:r>
                      <m:r>
                        <a:rPr kumimoji="1" lang="en-US" altLang="ja-JP" sz="2400" b="0" i="1" smtClean="0">
                          <a:solidFill>
                            <a:schemeClr val="tx1"/>
                          </a:solidFill>
                          <a:latin typeface="Cambria Math"/>
                        </a:rPr>
                        <m:t> (</m:t>
                      </m:r>
                      <m:r>
                        <m:rPr>
                          <m:sty m:val="p"/>
                        </m:rPr>
                        <a:rPr kumimoji="1" lang="en-US" altLang="ja-JP" sz="2400" b="0" i="0" smtClean="0">
                          <a:solidFill>
                            <a:schemeClr val="tx1"/>
                          </a:solidFill>
                          <a:latin typeface="Cambria Math"/>
                        </a:rPr>
                        <m:t>pb</m:t>
                      </m:r>
                      <m:r>
                        <a:rPr kumimoji="1" lang="en-US" altLang="ja-JP" sz="2400" b="0" i="1" smtClean="0">
                          <a:solidFill>
                            <a:schemeClr val="tx1"/>
                          </a:solidFill>
                          <a:latin typeface="Cambria Math"/>
                        </a:rPr>
                        <m:t>)</m:t>
                      </m:r>
                    </m:oMath>
                  </m:oMathPara>
                </a14:m>
                <a:endParaRPr kumimoji="1" lang="ja-JP" altLang="en-US" sz="2400" dirty="0">
                  <a:solidFill>
                    <a:schemeClr val="tx1"/>
                  </a:solidFill>
                </a:endParaRPr>
              </a:p>
            </p:txBody>
          </p:sp>
        </mc:Choice>
        <mc:Fallback xmlns="">
          <p:sp>
            <p:nvSpPr>
              <p:cNvPr id="18" name="テキスト ボックス 17"/>
              <p:cNvSpPr txBox="1">
                <a:spLocks noRot="1" noChangeAspect="1" noMove="1" noResize="1" noEditPoints="1" noAdjustHandles="1" noChangeArrowheads="1" noChangeShapeType="1" noTextEdit="1"/>
              </p:cNvSpPr>
              <p:nvPr/>
            </p:nvSpPr>
            <p:spPr>
              <a:xfrm rot="16200000">
                <a:off x="-285809" y="773821"/>
                <a:ext cx="1104277" cy="461665"/>
              </a:xfrm>
              <a:prstGeom prst="rect">
                <a:avLst/>
              </a:prstGeom>
              <a:blipFill rotWithShape="1">
                <a:blip r:embed="rId7"/>
                <a:stretch>
                  <a:fillRect t="-546" r="-15385"/>
                </a:stretch>
              </a:blipFill>
              <a:ln>
                <a:solidFill>
                  <a:schemeClr val="tx1"/>
                </a:solidFill>
              </a:ln>
            </p:spPr>
            <p:txBody>
              <a:bodyPr/>
              <a:lstStyle/>
              <a:p>
                <a:r>
                  <a:rPr lang="ja-JP" altLang="en-US">
                    <a:noFill/>
                  </a:rPr>
                  <a:t> </a:t>
                </a:r>
              </a:p>
            </p:txBody>
          </p:sp>
        </mc:Fallback>
      </mc:AlternateContent>
    </p:spTree>
    <p:extLst>
      <p:ext uri="{BB962C8B-B14F-4D97-AF65-F5344CB8AC3E}">
        <p14:creationId xmlns:p14="http://schemas.microsoft.com/office/powerpoint/2010/main" val="1944079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 y="53752"/>
            <a:ext cx="9052560" cy="1143000"/>
          </a:xfrm>
        </p:spPr>
        <p:txBody>
          <a:bodyPr>
            <a:normAutofit/>
          </a:bodyPr>
          <a:lstStyle/>
          <a:p>
            <a:r>
              <a:rPr kumimoji="1" lang="ja-JP" altLang="en-US" dirty="0" smtClean="0"/>
              <a:t>事象の再構成</a:t>
            </a:r>
            <a:endParaRPr kumimoji="1" lang="ja-JP" altLang="en-US" dirty="0"/>
          </a:p>
        </p:txBody>
      </p:sp>
      <p:sp>
        <p:nvSpPr>
          <p:cNvPr id="5" name="スライド番号プレースホルダー 4"/>
          <p:cNvSpPr>
            <a:spLocks noGrp="1"/>
          </p:cNvSpPr>
          <p:nvPr>
            <p:ph type="sldNum" sz="quarter" idx="12"/>
          </p:nvPr>
        </p:nvSpPr>
        <p:spPr/>
        <p:txBody>
          <a:bodyPr/>
          <a:lstStyle/>
          <a:p>
            <a:fld id="{016160CD-B600-4732-AF5D-5AAD79CE6460}" type="slidenum">
              <a:rPr kumimoji="1" lang="ja-JP" altLang="en-US" smtClean="0"/>
              <a:t>9</a:t>
            </a:fld>
            <a:endParaRPr kumimoji="1" lang="ja-JP" altLang="en-US"/>
          </a:p>
        </p:txBody>
      </p:sp>
      <mc:AlternateContent xmlns:mc="http://schemas.openxmlformats.org/markup-compatibility/2006" xmlns:a14="http://schemas.microsoft.com/office/drawing/2010/main">
        <mc:Choice Requires="a14">
          <p:sp>
            <p:nvSpPr>
              <p:cNvPr id="6" name="テキスト ボックス 5"/>
              <p:cNvSpPr txBox="1"/>
              <p:nvPr/>
            </p:nvSpPr>
            <p:spPr>
              <a:xfrm>
                <a:off x="323528" y="4365104"/>
                <a:ext cx="5723811" cy="164333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Sup>
                        <m:sSubSupPr>
                          <m:ctrlPr>
                            <a:rPr kumimoji="1" lang="en-US" altLang="ja-JP" sz="3200" b="0" i="1" smtClean="0">
                              <a:solidFill>
                                <a:schemeClr val="bg1"/>
                              </a:solidFill>
                              <a:latin typeface="Cambria Math"/>
                            </a:rPr>
                          </m:ctrlPr>
                        </m:sSubSupPr>
                        <m:e>
                          <m:r>
                            <a:rPr kumimoji="1" lang="en-US" altLang="ja-JP" sz="3200" b="0" i="1" smtClean="0">
                              <a:solidFill>
                                <a:schemeClr val="bg1"/>
                              </a:solidFill>
                              <a:latin typeface="Cambria Math"/>
                            </a:rPr>
                            <m:t>𝜒</m:t>
                          </m:r>
                        </m:e>
                        <m:sub>
                          <m:r>
                            <a:rPr kumimoji="1" lang="en-US" altLang="ja-JP" sz="3200" b="0" i="1" smtClean="0">
                              <a:solidFill>
                                <a:schemeClr val="bg1"/>
                              </a:solidFill>
                              <a:latin typeface="Cambria Math"/>
                            </a:rPr>
                            <m:t>𝑖</m:t>
                          </m:r>
                        </m:sub>
                        <m:sup>
                          <m:r>
                            <a:rPr kumimoji="1" lang="en-US" altLang="ja-JP" sz="3200" b="0" i="1" smtClean="0">
                              <a:solidFill>
                                <a:schemeClr val="bg1"/>
                              </a:solidFill>
                              <a:latin typeface="Cambria Math"/>
                            </a:rPr>
                            <m:t>2</m:t>
                          </m:r>
                        </m:sup>
                      </m:sSubSup>
                      <m:r>
                        <a:rPr kumimoji="1" lang="en-US" altLang="ja-JP" sz="3200" b="0" i="1" smtClean="0">
                          <a:solidFill>
                            <a:schemeClr val="bg1"/>
                          </a:solidFill>
                          <a:latin typeface="Cambria Math"/>
                        </a:rPr>
                        <m:t>≡</m:t>
                      </m:r>
                      <m:f>
                        <m:fPr>
                          <m:ctrlPr>
                            <a:rPr kumimoji="1" lang="en-US" altLang="ja-JP" sz="3200" b="0" i="1" smtClean="0">
                              <a:solidFill>
                                <a:schemeClr val="bg1"/>
                              </a:solidFill>
                              <a:latin typeface="Cambria Math"/>
                            </a:rPr>
                          </m:ctrlPr>
                        </m:fPr>
                        <m:num>
                          <m:sSup>
                            <m:sSupPr>
                              <m:ctrlPr>
                                <a:rPr kumimoji="1" lang="en-US" altLang="ja-JP" sz="3200" b="0" i="1" smtClean="0">
                                  <a:solidFill>
                                    <a:schemeClr val="bg1"/>
                                  </a:solidFill>
                                  <a:latin typeface="Cambria Math"/>
                                </a:rPr>
                              </m:ctrlPr>
                            </m:sSupPr>
                            <m:e>
                              <m:d>
                                <m:dPr>
                                  <m:ctrlPr>
                                    <a:rPr kumimoji="1" lang="en-US" altLang="ja-JP" sz="3200" b="0" i="1" smtClean="0">
                                      <a:solidFill>
                                        <a:schemeClr val="bg1"/>
                                      </a:solidFill>
                                      <a:latin typeface="Cambria Math"/>
                                    </a:rPr>
                                  </m:ctrlPr>
                                </m:dPr>
                                <m:e>
                                  <m:sSub>
                                    <m:sSubPr>
                                      <m:ctrlPr>
                                        <a:rPr kumimoji="1" lang="en-US" altLang="ja-JP" sz="3200" b="0" i="1" smtClean="0">
                                          <a:solidFill>
                                            <a:schemeClr val="bg1"/>
                                          </a:solidFill>
                                          <a:latin typeface="Cambria Math"/>
                                        </a:rPr>
                                      </m:ctrlPr>
                                    </m:sSubPr>
                                    <m:e>
                                      <m:r>
                                        <a:rPr kumimoji="1" lang="en-US" altLang="ja-JP" sz="3200" b="0" i="1" smtClean="0">
                                          <a:solidFill>
                                            <a:schemeClr val="bg1"/>
                                          </a:solidFill>
                                          <a:latin typeface="Cambria Math"/>
                                        </a:rPr>
                                        <m:t>𝑀</m:t>
                                      </m:r>
                                    </m:e>
                                    <m:sub>
                                      <m:r>
                                        <a:rPr kumimoji="1" lang="en-US" altLang="ja-JP" sz="3200" b="0" i="1" smtClean="0">
                                          <a:solidFill>
                                            <a:schemeClr val="bg1"/>
                                          </a:solidFill>
                                          <a:latin typeface="Cambria Math"/>
                                        </a:rPr>
                                        <m:t>1</m:t>
                                      </m:r>
                                    </m:sub>
                                  </m:sSub>
                                  <m:r>
                                    <a:rPr kumimoji="1" lang="en-US" altLang="ja-JP" sz="3200" b="0" i="1" smtClean="0">
                                      <a:solidFill>
                                        <a:schemeClr val="bg1"/>
                                      </a:solidFill>
                                      <a:latin typeface="Cambria Math"/>
                                    </a:rPr>
                                    <m:t>−</m:t>
                                  </m:r>
                                  <m:sSub>
                                    <m:sSubPr>
                                      <m:ctrlPr>
                                        <a:rPr kumimoji="1" lang="en-US" altLang="ja-JP" sz="3200" b="0" i="1" smtClean="0">
                                          <a:solidFill>
                                            <a:schemeClr val="bg1"/>
                                          </a:solidFill>
                                          <a:latin typeface="Cambria Math"/>
                                        </a:rPr>
                                      </m:ctrlPr>
                                    </m:sSubPr>
                                    <m:e>
                                      <m:r>
                                        <a:rPr kumimoji="1" lang="en-US" altLang="ja-JP" sz="3200" b="0" i="1" smtClean="0">
                                          <a:solidFill>
                                            <a:schemeClr val="bg1"/>
                                          </a:solidFill>
                                          <a:latin typeface="Cambria Math"/>
                                        </a:rPr>
                                        <m:t>𝑀</m:t>
                                      </m:r>
                                    </m:e>
                                    <m:sub>
                                      <m:r>
                                        <a:rPr kumimoji="1" lang="en-US" altLang="ja-JP" sz="3200" b="0" i="1" smtClean="0">
                                          <a:solidFill>
                                            <a:schemeClr val="bg1"/>
                                          </a:solidFill>
                                          <a:latin typeface="Cambria Math"/>
                                        </a:rPr>
                                        <m:t>𝑖</m:t>
                                      </m:r>
                                    </m:sub>
                                  </m:sSub>
                                </m:e>
                              </m:d>
                            </m:e>
                            <m:sup>
                              <m:r>
                                <a:rPr kumimoji="1" lang="en-US" altLang="ja-JP" sz="3200" b="0" i="1" smtClean="0">
                                  <a:solidFill>
                                    <a:schemeClr val="bg1"/>
                                  </a:solidFill>
                                  <a:latin typeface="Cambria Math"/>
                                </a:rPr>
                                <m:t>2</m:t>
                              </m:r>
                            </m:sup>
                          </m:sSup>
                        </m:num>
                        <m:den>
                          <m:sSubSup>
                            <m:sSubSupPr>
                              <m:ctrlPr>
                                <a:rPr kumimoji="1" lang="en-US" altLang="ja-JP" sz="3200" b="0" i="1" smtClean="0">
                                  <a:solidFill>
                                    <a:schemeClr val="bg1"/>
                                  </a:solidFill>
                                  <a:latin typeface="Cambria Math"/>
                                </a:rPr>
                              </m:ctrlPr>
                            </m:sSubSupPr>
                            <m:e>
                              <m:r>
                                <a:rPr kumimoji="1" lang="en-US" altLang="ja-JP" sz="3200" b="0" i="1" smtClean="0">
                                  <a:solidFill>
                                    <a:schemeClr val="bg1"/>
                                  </a:solidFill>
                                  <a:latin typeface="Cambria Math"/>
                                </a:rPr>
                                <m:t>𝜎</m:t>
                              </m:r>
                            </m:e>
                            <m:sub>
                              <m:r>
                                <a:rPr kumimoji="1" lang="en-US" altLang="ja-JP" sz="3200" b="0" i="1" smtClean="0">
                                  <a:solidFill>
                                    <a:schemeClr val="bg1"/>
                                  </a:solidFill>
                                  <a:latin typeface="Cambria Math"/>
                                </a:rPr>
                                <m:t>2</m:t>
                              </m:r>
                              <m:r>
                                <a:rPr kumimoji="1" lang="en-US" altLang="ja-JP" sz="3200" b="0" i="1" smtClean="0">
                                  <a:solidFill>
                                    <a:schemeClr val="bg1"/>
                                  </a:solidFill>
                                  <a:latin typeface="Cambria Math"/>
                                </a:rPr>
                                <m:t>𝑗𝑖</m:t>
                              </m:r>
                            </m:sub>
                            <m:sup>
                              <m:r>
                                <a:rPr kumimoji="1" lang="en-US" altLang="ja-JP" sz="3200" b="0" i="1" smtClean="0">
                                  <a:solidFill>
                                    <a:schemeClr val="bg1"/>
                                  </a:solidFill>
                                  <a:latin typeface="Cambria Math"/>
                                </a:rPr>
                                <m:t>2</m:t>
                              </m:r>
                            </m:sup>
                          </m:sSubSup>
                        </m:den>
                      </m:f>
                      <m:r>
                        <a:rPr kumimoji="1" lang="en-US" altLang="ja-JP" sz="3200" b="0" i="1" smtClean="0">
                          <a:solidFill>
                            <a:schemeClr val="bg1"/>
                          </a:solidFill>
                          <a:latin typeface="Cambria Math"/>
                        </a:rPr>
                        <m:t>+</m:t>
                      </m:r>
                      <m:f>
                        <m:fPr>
                          <m:ctrlPr>
                            <a:rPr lang="en-US" altLang="ja-JP" sz="3200" i="1">
                              <a:solidFill>
                                <a:schemeClr val="bg1"/>
                              </a:solidFill>
                              <a:latin typeface="Cambria Math"/>
                            </a:rPr>
                          </m:ctrlPr>
                        </m:fPr>
                        <m:num>
                          <m:sSup>
                            <m:sSupPr>
                              <m:ctrlPr>
                                <a:rPr lang="en-US" altLang="ja-JP" sz="3200" i="1">
                                  <a:solidFill>
                                    <a:schemeClr val="bg1"/>
                                  </a:solidFill>
                                  <a:latin typeface="Cambria Math"/>
                                </a:rPr>
                              </m:ctrlPr>
                            </m:sSupPr>
                            <m:e>
                              <m:d>
                                <m:dPr>
                                  <m:ctrlPr>
                                    <a:rPr lang="en-US" altLang="ja-JP" sz="3200" i="1">
                                      <a:solidFill>
                                        <a:schemeClr val="bg1"/>
                                      </a:solidFill>
                                      <a:latin typeface="Cambria Math"/>
                                    </a:rPr>
                                  </m:ctrlPr>
                                </m:dPr>
                                <m:e>
                                  <m:sSub>
                                    <m:sSubPr>
                                      <m:ctrlPr>
                                        <a:rPr lang="en-US" altLang="ja-JP" sz="3200" i="1">
                                          <a:solidFill>
                                            <a:schemeClr val="bg1"/>
                                          </a:solidFill>
                                          <a:latin typeface="Cambria Math"/>
                                        </a:rPr>
                                      </m:ctrlPr>
                                    </m:sSubPr>
                                    <m:e>
                                      <m:r>
                                        <a:rPr lang="en-US" altLang="ja-JP" sz="3200" i="1">
                                          <a:solidFill>
                                            <a:schemeClr val="bg1"/>
                                          </a:solidFill>
                                          <a:latin typeface="Cambria Math"/>
                                        </a:rPr>
                                        <m:t>𝑀</m:t>
                                      </m:r>
                                    </m:e>
                                    <m:sub>
                                      <m:r>
                                        <a:rPr lang="en-US" altLang="ja-JP" sz="3200" b="0" i="1" smtClean="0">
                                          <a:solidFill>
                                            <a:schemeClr val="bg1"/>
                                          </a:solidFill>
                                          <a:latin typeface="Cambria Math"/>
                                        </a:rPr>
                                        <m:t>2</m:t>
                                      </m:r>
                                    </m:sub>
                                  </m:sSub>
                                  <m:r>
                                    <a:rPr lang="en-US" altLang="ja-JP" sz="3200" i="1">
                                      <a:solidFill>
                                        <a:schemeClr val="bg1"/>
                                      </a:solidFill>
                                      <a:latin typeface="Cambria Math"/>
                                    </a:rPr>
                                    <m:t>−</m:t>
                                  </m:r>
                                  <m:sSub>
                                    <m:sSubPr>
                                      <m:ctrlPr>
                                        <a:rPr lang="en-US" altLang="ja-JP" sz="3200" i="1">
                                          <a:solidFill>
                                            <a:schemeClr val="bg1"/>
                                          </a:solidFill>
                                          <a:latin typeface="Cambria Math"/>
                                        </a:rPr>
                                      </m:ctrlPr>
                                    </m:sSubPr>
                                    <m:e>
                                      <m:r>
                                        <a:rPr lang="en-US" altLang="ja-JP" sz="3200" i="1">
                                          <a:solidFill>
                                            <a:schemeClr val="bg1"/>
                                          </a:solidFill>
                                          <a:latin typeface="Cambria Math"/>
                                        </a:rPr>
                                        <m:t>𝑀</m:t>
                                      </m:r>
                                    </m:e>
                                    <m:sub>
                                      <m:r>
                                        <a:rPr lang="en-US" altLang="ja-JP" sz="3200" i="1">
                                          <a:solidFill>
                                            <a:schemeClr val="bg1"/>
                                          </a:solidFill>
                                          <a:latin typeface="Cambria Math"/>
                                        </a:rPr>
                                        <m:t>𝑖</m:t>
                                      </m:r>
                                    </m:sub>
                                  </m:sSub>
                                </m:e>
                              </m:d>
                            </m:e>
                            <m:sup>
                              <m:r>
                                <a:rPr lang="en-US" altLang="ja-JP" sz="3200" i="1">
                                  <a:solidFill>
                                    <a:schemeClr val="bg1"/>
                                  </a:solidFill>
                                  <a:latin typeface="Cambria Math"/>
                                </a:rPr>
                                <m:t>2</m:t>
                              </m:r>
                            </m:sup>
                          </m:sSup>
                        </m:num>
                        <m:den>
                          <m:sSubSup>
                            <m:sSubSupPr>
                              <m:ctrlPr>
                                <a:rPr lang="en-US" altLang="ja-JP" sz="3200" i="1">
                                  <a:solidFill>
                                    <a:schemeClr val="bg1"/>
                                  </a:solidFill>
                                  <a:latin typeface="Cambria Math"/>
                                </a:rPr>
                              </m:ctrlPr>
                            </m:sSubSupPr>
                            <m:e>
                              <m:r>
                                <a:rPr lang="en-US" altLang="ja-JP" sz="3200" i="1">
                                  <a:solidFill>
                                    <a:schemeClr val="bg1"/>
                                  </a:solidFill>
                                  <a:latin typeface="Cambria Math"/>
                                </a:rPr>
                                <m:t>𝜎</m:t>
                              </m:r>
                            </m:e>
                            <m:sub>
                              <m:r>
                                <a:rPr lang="en-US" altLang="ja-JP" sz="3200" i="1">
                                  <a:solidFill>
                                    <a:schemeClr val="bg1"/>
                                  </a:solidFill>
                                  <a:latin typeface="Cambria Math"/>
                                </a:rPr>
                                <m:t>2</m:t>
                              </m:r>
                              <m:r>
                                <a:rPr lang="en-US" altLang="ja-JP" sz="3200" i="1">
                                  <a:solidFill>
                                    <a:schemeClr val="bg1"/>
                                  </a:solidFill>
                                  <a:latin typeface="Cambria Math"/>
                                </a:rPr>
                                <m:t>𝑗𝑖</m:t>
                              </m:r>
                            </m:sub>
                            <m:sup>
                              <m:r>
                                <a:rPr lang="en-US" altLang="ja-JP" sz="3200" i="1">
                                  <a:solidFill>
                                    <a:schemeClr val="bg1"/>
                                  </a:solidFill>
                                  <a:latin typeface="Cambria Math"/>
                                </a:rPr>
                                <m:t>2</m:t>
                              </m:r>
                            </m:sup>
                          </m:sSubSup>
                        </m:den>
                      </m:f>
                    </m:oMath>
                  </m:oMathPara>
                </a14:m>
                <a:endParaRPr kumimoji="1" lang="en-US" altLang="ja-JP" sz="3200" dirty="0" smtClean="0"/>
              </a:p>
              <a:p>
                <a:pPr algn="ctr"/>
                <a14:m>
                  <m:oMathPara xmlns:m="http://schemas.openxmlformats.org/officeDocument/2006/math">
                    <m:oMathParaPr>
                      <m:jc m:val="centerGroup"/>
                    </m:oMathParaPr>
                    <m:oMath xmlns:m="http://schemas.openxmlformats.org/officeDocument/2006/math">
                      <m:r>
                        <a:rPr kumimoji="1" lang="en-US" altLang="ja-JP" sz="2400" b="0" i="1" smtClean="0">
                          <a:solidFill>
                            <a:schemeClr val="bg1"/>
                          </a:solidFill>
                          <a:latin typeface="Cambria Math"/>
                        </a:rPr>
                        <m:t>(</m:t>
                      </m:r>
                      <m:r>
                        <a:rPr kumimoji="1" lang="en-US" altLang="ja-JP" sz="2400" b="0" i="1" smtClean="0">
                          <a:solidFill>
                            <a:schemeClr val="bg1"/>
                          </a:solidFill>
                          <a:latin typeface="Cambria Math"/>
                        </a:rPr>
                        <m:t>𝑖</m:t>
                      </m:r>
                      <m:r>
                        <a:rPr kumimoji="1" lang="en-US" altLang="ja-JP" sz="2400" b="0" i="1" smtClean="0">
                          <a:solidFill>
                            <a:schemeClr val="bg1"/>
                          </a:solidFill>
                          <a:latin typeface="Cambria Math"/>
                        </a:rPr>
                        <m:t>=</m:t>
                      </m:r>
                      <m:r>
                        <a:rPr kumimoji="1" lang="en-US" altLang="ja-JP" sz="2400" b="0" i="1" smtClean="0">
                          <a:solidFill>
                            <a:schemeClr val="bg1"/>
                          </a:solidFill>
                          <a:latin typeface="Cambria Math"/>
                        </a:rPr>
                        <m:t>𝐻</m:t>
                      </m:r>
                      <m:r>
                        <a:rPr kumimoji="1" lang="en-US" altLang="ja-JP" sz="2400" b="0" i="1" smtClean="0">
                          <a:solidFill>
                            <a:schemeClr val="bg1"/>
                          </a:solidFill>
                          <a:latin typeface="Cambria Math"/>
                        </a:rPr>
                        <m:t>, </m:t>
                      </m:r>
                      <m:r>
                        <a:rPr kumimoji="1" lang="en-US" altLang="ja-JP" sz="2400" b="0" i="1" smtClean="0">
                          <a:solidFill>
                            <a:schemeClr val="bg1"/>
                          </a:solidFill>
                          <a:latin typeface="Cambria Math"/>
                        </a:rPr>
                        <m:t>𝑊</m:t>
                      </m:r>
                      <m:r>
                        <a:rPr kumimoji="1" lang="en-US" altLang="ja-JP" sz="2400" b="0" i="1" smtClean="0">
                          <a:solidFill>
                            <a:schemeClr val="bg1"/>
                          </a:solidFill>
                          <a:latin typeface="Cambria Math"/>
                        </a:rPr>
                        <m:t>, </m:t>
                      </m:r>
                      <m:r>
                        <a:rPr kumimoji="1" lang="en-US" altLang="ja-JP" sz="2400" b="0" i="1" smtClean="0">
                          <a:solidFill>
                            <a:schemeClr val="bg1"/>
                          </a:solidFill>
                          <a:latin typeface="Cambria Math"/>
                        </a:rPr>
                        <m:t>𝑍</m:t>
                      </m:r>
                      <m:r>
                        <a:rPr kumimoji="1" lang="en-US" altLang="ja-JP" sz="2400" b="0" i="1" smtClean="0">
                          <a:solidFill>
                            <a:schemeClr val="bg1"/>
                          </a:solidFill>
                          <a:latin typeface="Cambria Math"/>
                        </a:rPr>
                        <m:t>, </m:t>
                      </m:r>
                      <m:r>
                        <a:rPr kumimoji="1" lang="en-US" altLang="ja-JP" sz="2400" b="0" i="1" smtClean="0">
                          <a:solidFill>
                            <a:schemeClr val="bg1"/>
                          </a:solidFill>
                          <a:latin typeface="Cambria Math"/>
                        </a:rPr>
                        <m:t>𝑏</m:t>
                      </m:r>
                      <m:acc>
                        <m:accPr>
                          <m:chr m:val="̅"/>
                          <m:ctrlPr>
                            <a:rPr kumimoji="1" lang="en-US" altLang="ja-JP" sz="2400" b="0" i="1" smtClean="0">
                              <a:solidFill>
                                <a:schemeClr val="bg1"/>
                              </a:solidFill>
                              <a:latin typeface="Cambria Math"/>
                            </a:rPr>
                          </m:ctrlPr>
                        </m:accPr>
                        <m:e>
                          <m:r>
                            <a:rPr kumimoji="1" lang="en-US" altLang="ja-JP" sz="2400" b="0" i="1" smtClean="0">
                              <a:solidFill>
                                <a:schemeClr val="bg1"/>
                              </a:solidFill>
                              <a:latin typeface="Cambria Math"/>
                            </a:rPr>
                            <m:t>𝑏</m:t>
                          </m:r>
                        </m:e>
                      </m:acc>
                      <m:r>
                        <a:rPr kumimoji="1" lang="en-US" altLang="ja-JP" sz="2400" b="0" i="1" smtClean="0">
                          <a:solidFill>
                            <a:schemeClr val="bg1"/>
                          </a:solidFill>
                          <a:latin typeface="Cambria Math"/>
                        </a:rPr>
                        <m:t>)</m:t>
                      </m:r>
                    </m:oMath>
                  </m:oMathPara>
                </a14:m>
                <a:endParaRPr kumimoji="1" lang="en-US" altLang="ja-JP" sz="3200" dirty="0" smtClean="0"/>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323528" y="4365104"/>
                <a:ext cx="5723811" cy="1643335"/>
              </a:xfrm>
              <a:prstGeom prst="rect">
                <a:avLst/>
              </a:prstGeom>
              <a:blipFill rotWithShape="1">
                <a:blip r:embed="rId2"/>
                <a:stretch>
                  <a:fillRect b="-4074"/>
                </a:stretch>
              </a:blipFill>
            </p:spPr>
            <p:txBody>
              <a:bodyPr/>
              <a:lstStyle/>
              <a:p>
                <a:r>
                  <a:rPr lang="ja-JP" altLang="en-US">
                    <a:noFill/>
                  </a:rPr>
                  <a:t> </a:t>
                </a:r>
              </a:p>
            </p:txBody>
          </p:sp>
        </mc:Fallback>
      </mc:AlternateContent>
      <p:sp>
        <p:nvSpPr>
          <p:cNvPr id="7" name="正方形/長方形 6"/>
          <p:cNvSpPr/>
          <p:nvPr/>
        </p:nvSpPr>
        <p:spPr>
          <a:xfrm>
            <a:off x="372821" y="1124744"/>
            <a:ext cx="3291864" cy="720080"/>
          </a:xfrm>
          <a:prstGeom prst="rect">
            <a:avLst/>
          </a:prstGeom>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a:t>1</a:t>
            </a:r>
            <a:r>
              <a:rPr kumimoji="1" lang="ja-JP" altLang="en-US" sz="3200" dirty="0" smtClean="0"/>
              <a:t>：</a:t>
            </a:r>
            <a:r>
              <a:rPr kumimoji="1" lang="en-US" altLang="ja-JP" sz="3200" dirty="0" smtClean="0"/>
              <a:t>4</a:t>
            </a:r>
            <a:r>
              <a:rPr kumimoji="1" lang="ja-JP" altLang="en-US" sz="3200" dirty="0" smtClean="0"/>
              <a:t>ジェット再構成</a:t>
            </a:r>
            <a:endParaRPr kumimoji="1" lang="ja-JP" altLang="en-US" sz="3200" dirty="0"/>
          </a:p>
        </p:txBody>
      </p:sp>
      <mc:AlternateContent xmlns:mc="http://schemas.openxmlformats.org/markup-compatibility/2006" xmlns:a14="http://schemas.microsoft.com/office/drawing/2010/main">
        <mc:Choice Requires="a14">
          <p:sp>
            <p:nvSpPr>
              <p:cNvPr id="8" name="正方形/長方形 7"/>
              <p:cNvSpPr/>
              <p:nvPr/>
            </p:nvSpPr>
            <p:spPr>
              <a:xfrm>
                <a:off x="372821" y="2348880"/>
                <a:ext cx="3426161" cy="720080"/>
              </a:xfrm>
              <a:prstGeom prst="rect">
                <a:avLst/>
              </a:prstGeom>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a:t>2</a:t>
                </a:r>
                <a:r>
                  <a:rPr lang="ja-JP" altLang="en-US" sz="3200" b="0" dirty="0" smtClean="0"/>
                  <a:t>：</a:t>
                </a:r>
                <a14:m>
                  <m:oMath xmlns:m="http://schemas.openxmlformats.org/officeDocument/2006/math">
                    <m:r>
                      <a:rPr lang="en-US" altLang="ja-JP" sz="3200" b="0" i="1" smtClean="0">
                        <a:latin typeface="Cambria Math"/>
                      </a:rPr>
                      <m:t>𝑏</m:t>
                    </m:r>
                  </m:oMath>
                </a14:m>
                <a:r>
                  <a:rPr lang="ja-JP" altLang="en-US" sz="3200" dirty="0" smtClean="0"/>
                  <a:t>クォーク</a:t>
                </a:r>
                <a:r>
                  <a:rPr lang="ja-JP" altLang="en-US" sz="3200" dirty="0"/>
                  <a:t>の</a:t>
                </a:r>
                <a:r>
                  <a:rPr lang="ja-JP" altLang="en-US" sz="3200" dirty="0" smtClean="0"/>
                  <a:t>識別</a:t>
                </a:r>
                <a:endParaRPr kumimoji="1" lang="ja-JP" altLang="en-US" sz="3200" dirty="0"/>
              </a:p>
            </p:txBody>
          </p:sp>
        </mc:Choice>
        <mc:Fallback xmlns="">
          <p:sp>
            <p:nvSpPr>
              <p:cNvPr id="8" name="正方形/長方形 7"/>
              <p:cNvSpPr>
                <a:spLocks noRot="1" noChangeAspect="1" noMove="1" noResize="1" noEditPoints="1" noAdjustHandles="1" noChangeArrowheads="1" noChangeShapeType="1" noTextEdit="1"/>
              </p:cNvSpPr>
              <p:nvPr/>
            </p:nvSpPr>
            <p:spPr>
              <a:xfrm>
                <a:off x="372821" y="2348880"/>
                <a:ext cx="3426161" cy="720080"/>
              </a:xfrm>
              <a:prstGeom prst="rect">
                <a:avLst/>
              </a:prstGeom>
              <a:blipFill rotWithShape="1">
                <a:blip r:embed="rId3"/>
                <a:stretch>
                  <a:fillRect l="-3678" t="-1575" r="-3678" b="-14961"/>
                </a:stretch>
              </a:blipFill>
              <a:ln w="57150">
                <a:solidFill>
                  <a:srgbClr val="FF0000"/>
                </a:solidFill>
              </a:ln>
            </p:spPr>
            <p:txBody>
              <a:bodyPr/>
              <a:lstStyle/>
              <a:p>
                <a:r>
                  <a:rPr lang="ja-JP" altLang="en-US">
                    <a:noFill/>
                  </a:rPr>
                  <a:t> </a:t>
                </a:r>
              </a:p>
            </p:txBody>
          </p:sp>
        </mc:Fallback>
      </mc:AlternateContent>
      <p:sp>
        <p:nvSpPr>
          <p:cNvPr id="9" name="正方形/長方形 8"/>
          <p:cNvSpPr/>
          <p:nvPr/>
        </p:nvSpPr>
        <p:spPr>
          <a:xfrm>
            <a:off x="372821" y="3573016"/>
            <a:ext cx="5507959" cy="720080"/>
          </a:xfrm>
          <a:prstGeom prst="rect">
            <a:avLst/>
          </a:prstGeom>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a:t>3</a:t>
            </a:r>
            <a:r>
              <a:rPr lang="ja-JP" altLang="en-US" sz="3200" dirty="0" smtClean="0"/>
              <a:t>：ジェット</a:t>
            </a:r>
            <a:r>
              <a:rPr lang="ja-JP" altLang="en-US" sz="3200" dirty="0"/>
              <a:t>の組み合わせの決定</a:t>
            </a:r>
            <a:endParaRPr kumimoji="1" lang="ja-JP" altLang="en-US" sz="3200" dirty="0"/>
          </a:p>
        </p:txBody>
      </p:sp>
      <p:sp>
        <p:nvSpPr>
          <p:cNvPr id="11" name="テキスト ボックス 10"/>
          <p:cNvSpPr txBox="1"/>
          <p:nvPr/>
        </p:nvSpPr>
        <p:spPr>
          <a:xfrm>
            <a:off x="3923928" y="1223174"/>
            <a:ext cx="2990178" cy="523220"/>
          </a:xfrm>
          <a:prstGeom prst="rect">
            <a:avLst/>
          </a:prstGeom>
          <a:noFill/>
        </p:spPr>
        <p:txBody>
          <a:bodyPr wrap="none" rtlCol="0">
            <a:spAutoFit/>
          </a:bodyPr>
          <a:lstStyle/>
          <a:p>
            <a:r>
              <a:rPr kumimoji="1" lang="en-US" altLang="ja-JP" sz="2800" dirty="0" smtClean="0">
                <a:solidFill>
                  <a:schemeClr val="bg1"/>
                </a:solidFill>
              </a:rPr>
              <a:t>JADE</a:t>
            </a:r>
            <a:r>
              <a:rPr kumimoji="1" lang="ja-JP" altLang="en-US" sz="2800" dirty="0" smtClean="0">
                <a:solidFill>
                  <a:schemeClr val="bg1"/>
                </a:solidFill>
              </a:rPr>
              <a:t>クラスタリング</a:t>
            </a:r>
            <a:endParaRPr kumimoji="1" lang="ja-JP" altLang="en-US" sz="2800" dirty="0">
              <a:solidFill>
                <a:schemeClr val="bg1"/>
              </a:solidFill>
            </a:endParaRPr>
          </a:p>
        </p:txBody>
      </p:sp>
      <p:sp>
        <p:nvSpPr>
          <p:cNvPr id="12" name="テキスト ボックス 11"/>
          <p:cNvSpPr txBox="1"/>
          <p:nvPr/>
        </p:nvSpPr>
        <p:spPr>
          <a:xfrm>
            <a:off x="3958086" y="2447310"/>
            <a:ext cx="1124026" cy="523220"/>
          </a:xfrm>
          <a:prstGeom prst="rect">
            <a:avLst/>
          </a:prstGeom>
          <a:noFill/>
        </p:spPr>
        <p:txBody>
          <a:bodyPr wrap="none" rtlCol="0">
            <a:spAutoFit/>
          </a:bodyPr>
          <a:lstStyle/>
          <a:p>
            <a:r>
              <a:rPr lang="en-US" altLang="ja-JP" sz="2800" dirty="0" err="1" smtClean="0">
                <a:solidFill>
                  <a:schemeClr val="bg1"/>
                </a:solidFill>
              </a:rPr>
              <a:t>nsig</a:t>
            </a:r>
            <a:r>
              <a:rPr lang="ja-JP" altLang="en-US" sz="2800" dirty="0" smtClean="0">
                <a:solidFill>
                  <a:schemeClr val="bg1"/>
                </a:solidFill>
              </a:rPr>
              <a:t>法</a:t>
            </a:r>
            <a:endParaRPr kumimoji="1" lang="ja-JP" altLang="en-US" sz="2800" dirty="0">
              <a:solidFill>
                <a:schemeClr val="bg1"/>
              </a:solidFill>
            </a:endParaRPr>
          </a:p>
        </p:txBody>
      </p:sp>
      <p:grpSp>
        <p:nvGrpSpPr>
          <p:cNvPr id="35" name="グループ化 34"/>
          <p:cNvGrpSpPr/>
          <p:nvPr/>
        </p:nvGrpSpPr>
        <p:grpSpPr>
          <a:xfrm>
            <a:off x="6228184" y="3003914"/>
            <a:ext cx="2730582" cy="3161390"/>
            <a:chOff x="6267049" y="3121804"/>
            <a:chExt cx="2730582" cy="3161390"/>
          </a:xfrm>
        </p:grpSpPr>
        <p:cxnSp>
          <p:nvCxnSpPr>
            <p:cNvPr id="14" name="直線矢印コネクタ 13"/>
            <p:cNvCxnSpPr/>
            <p:nvPr/>
          </p:nvCxnSpPr>
          <p:spPr>
            <a:xfrm flipH="1" flipV="1">
              <a:off x="6660232" y="3429000"/>
              <a:ext cx="792088" cy="648072"/>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7740352" y="5661248"/>
              <a:ext cx="783704" cy="504056"/>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V="1">
              <a:off x="7740352" y="3429000"/>
              <a:ext cx="783704" cy="648072"/>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H="1">
              <a:off x="6740624" y="5661248"/>
              <a:ext cx="711696" cy="576064"/>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a:off x="7740352" y="4797152"/>
              <a:ext cx="792088" cy="0"/>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a:off x="6673324" y="4797152"/>
              <a:ext cx="851004" cy="0"/>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7596336" y="4869160"/>
              <a:ext cx="0" cy="711696"/>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V="1">
              <a:off x="7596336" y="4059791"/>
              <a:ext cx="0" cy="697037"/>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テキスト ボックス 23"/>
                <p:cNvSpPr txBox="1"/>
                <p:nvPr/>
              </p:nvSpPr>
              <p:spPr>
                <a:xfrm>
                  <a:off x="6267049" y="4489956"/>
                  <a:ext cx="46519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800" b="0" i="1" smtClean="0">
                            <a:solidFill>
                              <a:schemeClr val="bg1"/>
                            </a:solidFill>
                            <a:latin typeface="Cambria Math"/>
                          </a:rPr>
                          <m:t>𝛾</m:t>
                        </m:r>
                      </m:oMath>
                    </m:oMathPara>
                  </a14:m>
                  <a:endParaRPr kumimoji="1" lang="ja-JP" altLang="en-US" sz="2800" dirty="0"/>
                </a:p>
              </p:txBody>
            </p:sp>
          </mc:Choice>
          <mc:Fallback xmlns="">
            <p:sp>
              <p:nvSpPr>
                <p:cNvPr id="24" name="テキスト ボックス 23"/>
                <p:cNvSpPr txBox="1">
                  <a:spLocks noRot="1" noChangeAspect="1" noMove="1" noResize="1" noEditPoints="1" noAdjustHandles="1" noChangeArrowheads="1" noChangeShapeType="1" noTextEdit="1"/>
                </p:cNvSpPr>
                <p:nvPr/>
              </p:nvSpPr>
              <p:spPr>
                <a:xfrm>
                  <a:off x="6267049" y="4489956"/>
                  <a:ext cx="465191" cy="523220"/>
                </a:xfrm>
                <a:prstGeom prst="rect">
                  <a:avLst/>
                </a:prstGeom>
                <a:blipFill rotWithShape="1">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p:cNvSpPr txBox="1"/>
                <p:nvPr/>
              </p:nvSpPr>
              <p:spPr>
                <a:xfrm>
                  <a:off x="8532440" y="4489956"/>
                  <a:ext cx="465191"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800" b="0" i="1" smtClean="0">
                            <a:solidFill>
                              <a:schemeClr val="bg1"/>
                            </a:solidFill>
                            <a:latin typeface="Cambria Math"/>
                          </a:rPr>
                          <m:t>𝛾</m:t>
                        </m:r>
                      </m:oMath>
                    </m:oMathPara>
                  </a14:m>
                  <a:endParaRPr kumimoji="1" lang="ja-JP" altLang="en-US" sz="2800" dirty="0"/>
                </a:p>
              </p:txBody>
            </p:sp>
          </mc:Choice>
          <mc:Fallback xmlns="">
            <p:sp>
              <p:nvSpPr>
                <p:cNvPr id="25" name="テキスト ボックス 24"/>
                <p:cNvSpPr txBox="1">
                  <a:spLocks noRot="1" noChangeAspect="1" noMove="1" noResize="1" noEditPoints="1" noAdjustHandles="1" noChangeArrowheads="1" noChangeShapeType="1" noTextEdit="1"/>
                </p:cNvSpPr>
                <p:nvPr/>
              </p:nvSpPr>
              <p:spPr>
                <a:xfrm>
                  <a:off x="8532440" y="4489956"/>
                  <a:ext cx="465191" cy="523220"/>
                </a:xfrm>
                <a:prstGeom prst="rect">
                  <a:avLst/>
                </a:prstGeom>
                <a:blipFill rotWithShape="1">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 name="テキスト ボックス 25"/>
                <p:cNvSpPr txBox="1"/>
                <p:nvPr/>
              </p:nvSpPr>
              <p:spPr>
                <a:xfrm>
                  <a:off x="7596336" y="4149080"/>
                  <a:ext cx="665567"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0" i="1" smtClean="0">
                                <a:solidFill>
                                  <a:schemeClr val="bg1"/>
                                </a:solidFill>
                                <a:latin typeface="Cambria Math"/>
                              </a:rPr>
                            </m:ctrlPr>
                          </m:sSubPr>
                          <m:e>
                            <m:r>
                              <a:rPr kumimoji="1" lang="en-US" altLang="ja-JP" sz="2800" b="0" i="1" smtClean="0">
                                <a:solidFill>
                                  <a:schemeClr val="bg1"/>
                                </a:solidFill>
                                <a:latin typeface="Cambria Math"/>
                              </a:rPr>
                              <m:t>𝐻</m:t>
                            </m:r>
                          </m:e>
                          <m:sub>
                            <m:r>
                              <a:rPr kumimoji="1" lang="en-US" altLang="ja-JP" sz="2800" b="0" i="1" smtClean="0">
                                <a:solidFill>
                                  <a:schemeClr val="bg1"/>
                                </a:solidFill>
                                <a:latin typeface="Cambria Math"/>
                              </a:rPr>
                              <m:t>1</m:t>
                            </m:r>
                          </m:sub>
                        </m:sSub>
                      </m:oMath>
                    </m:oMathPara>
                  </a14:m>
                  <a:endParaRPr kumimoji="1" lang="ja-JP" altLang="en-US" sz="2800" dirty="0"/>
                </a:p>
              </p:txBody>
            </p:sp>
          </mc:Choice>
          <mc:Fallback xmlns="">
            <p:sp>
              <p:nvSpPr>
                <p:cNvPr id="26" name="テキスト ボックス 25"/>
                <p:cNvSpPr txBox="1">
                  <a:spLocks noRot="1" noChangeAspect="1" noMove="1" noResize="1" noEditPoints="1" noAdjustHandles="1" noChangeArrowheads="1" noChangeShapeType="1" noTextEdit="1"/>
                </p:cNvSpPr>
                <p:nvPr/>
              </p:nvSpPr>
              <p:spPr>
                <a:xfrm>
                  <a:off x="7596336" y="4149080"/>
                  <a:ext cx="665567" cy="523220"/>
                </a:xfrm>
                <a:prstGeom prst="rect">
                  <a:avLst/>
                </a:prstGeom>
                <a:blipFill rotWithShape="1">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 name="テキスト ボックス 26"/>
                <p:cNvSpPr txBox="1"/>
                <p:nvPr/>
              </p:nvSpPr>
              <p:spPr>
                <a:xfrm>
                  <a:off x="7611984" y="4941168"/>
                  <a:ext cx="673839"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0" i="1" smtClean="0">
                                <a:solidFill>
                                  <a:schemeClr val="bg1"/>
                                </a:solidFill>
                                <a:latin typeface="Cambria Math"/>
                              </a:rPr>
                            </m:ctrlPr>
                          </m:sSubPr>
                          <m:e>
                            <m:r>
                              <a:rPr kumimoji="1" lang="en-US" altLang="ja-JP" sz="2800" b="0" i="1" smtClean="0">
                                <a:solidFill>
                                  <a:schemeClr val="bg1"/>
                                </a:solidFill>
                                <a:latin typeface="Cambria Math"/>
                              </a:rPr>
                              <m:t>𝐻</m:t>
                            </m:r>
                          </m:e>
                          <m:sub>
                            <m:r>
                              <a:rPr kumimoji="1" lang="en-US" altLang="ja-JP" sz="2800" b="0" i="1" smtClean="0">
                                <a:solidFill>
                                  <a:schemeClr val="bg1"/>
                                </a:solidFill>
                                <a:latin typeface="Cambria Math"/>
                              </a:rPr>
                              <m:t>2</m:t>
                            </m:r>
                          </m:sub>
                        </m:sSub>
                      </m:oMath>
                    </m:oMathPara>
                  </a14:m>
                  <a:endParaRPr kumimoji="1" lang="ja-JP" altLang="en-US" sz="2800" dirty="0"/>
                </a:p>
              </p:txBody>
            </p:sp>
          </mc:Choice>
          <mc:Fallback xmlns="">
            <p:sp>
              <p:nvSpPr>
                <p:cNvPr id="27" name="テキスト ボックス 26"/>
                <p:cNvSpPr txBox="1">
                  <a:spLocks noRot="1" noChangeAspect="1" noMove="1" noResize="1" noEditPoints="1" noAdjustHandles="1" noChangeArrowheads="1" noChangeShapeType="1" noTextEdit="1"/>
                </p:cNvSpPr>
                <p:nvPr/>
              </p:nvSpPr>
              <p:spPr>
                <a:xfrm>
                  <a:off x="7611984" y="4941168"/>
                  <a:ext cx="673839" cy="523220"/>
                </a:xfrm>
                <a:prstGeom prst="rect">
                  <a:avLst/>
                </a:prstGeom>
                <a:blipFill rotWithShape="1">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8" name="テキスト ボックス 27"/>
                <p:cNvSpPr txBox="1"/>
                <p:nvPr/>
              </p:nvSpPr>
              <p:spPr>
                <a:xfrm>
                  <a:off x="7859609" y="3121804"/>
                  <a:ext cx="542905"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0" i="1" smtClean="0">
                                <a:solidFill>
                                  <a:schemeClr val="bg1"/>
                                </a:solidFill>
                                <a:latin typeface="Cambria Math"/>
                              </a:rPr>
                            </m:ctrlPr>
                          </m:sSubPr>
                          <m:e>
                            <m:r>
                              <a:rPr kumimoji="1" lang="en-US" altLang="ja-JP" sz="2800" b="0" i="1" smtClean="0">
                                <a:solidFill>
                                  <a:schemeClr val="bg1"/>
                                </a:solidFill>
                                <a:latin typeface="Cambria Math"/>
                              </a:rPr>
                              <m:t>𝑗</m:t>
                            </m:r>
                          </m:e>
                          <m:sub>
                            <m:r>
                              <a:rPr kumimoji="1" lang="en-US" altLang="ja-JP" sz="2800" b="0" i="1" smtClean="0">
                                <a:solidFill>
                                  <a:schemeClr val="bg1"/>
                                </a:solidFill>
                                <a:latin typeface="Cambria Math"/>
                              </a:rPr>
                              <m:t>1</m:t>
                            </m:r>
                          </m:sub>
                        </m:sSub>
                      </m:oMath>
                    </m:oMathPara>
                  </a14:m>
                  <a:endParaRPr kumimoji="1" lang="ja-JP" altLang="en-US" sz="2800" dirty="0"/>
                </a:p>
              </p:txBody>
            </p:sp>
          </mc:Choice>
          <mc:Fallback xmlns="">
            <p:sp>
              <p:nvSpPr>
                <p:cNvPr id="28" name="テキスト ボックス 27"/>
                <p:cNvSpPr txBox="1">
                  <a:spLocks noRot="1" noChangeAspect="1" noMove="1" noResize="1" noEditPoints="1" noAdjustHandles="1" noChangeArrowheads="1" noChangeShapeType="1" noTextEdit="1"/>
                </p:cNvSpPr>
                <p:nvPr/>
              </p:nvSpPr>
              <p:spPr>
                <a:xfrm>
                  <a:off x="7859609" y="3121804"/>
                  <a:ext cx="542905" cy="523220"/>
                </a:xfrm>
                <a:prstGeom prst="rect">
                  <a:avLst/>
                </a:prstGeom>
                <a:blipFill rotWithShape="1">
                  <a:blip r:embed="rId8"/>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9" name="テキスト ボックス 28"/>
                <p:cNvSpPr txBox="1"/>
                <p:nvPr/>
              </p:nvSpPr>
              <p:spPr>
                <a:xfrm>
                  <a:off x="6876256" y="3121804"/>
                  <a:ext cx="551177"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0" i="1" smtClean="0">
                                <a:solidFill>
                                  <a:schemeClr val="bg1"/>
                                </a:solidFill>
                                <a:latin typeface="Cambria Math"/>
                              </a:rPr>
                            </m:ctrlPr>
                          </m:sSubPr>
                          <m:e>
                            <m:r>
                              <a:rPr kumimoji="1" lang="en-US" altLang="ja-JP" sz="2800" b="0" i="1" smtClean="0">
                                <a:solidFill>
                                  <a:schemeClr val="bg1"/>
                                </a:solidFill>
                                <a:latin typeface="Cambria Math"/>
                              </a:rPr>
                              <m:t>𝑗</m:t>
                            </m:r>
                          </m:e>
                          <m:sub>
                            <m:r>
                              <a:rPr kumimoji="1" lang="en-US" altLang="ja-JP" sz="2800" b="0" i="1" smtClean="0">
                                <a:solidFill>
                                  <a:schemeClr val="bg1"/>
                                </a:solidFill>
                                <a:latin typeface="Cambria Math"/>
                              </a:rPr>
                              <m:t>2</m:t>
                            </m:r>
                          </m:sub>
                        </m:sSub>
                      </m:oMath>
                    </m:oMathPara>
                  </a14:m>
                  <a:endParaRPr kumimoji="1" lang="ja-JP" altLang="en-US" sz="2800" dirty="0"/>
                </a:p>
              </p:txBody>
            </p:sp>
          </mc:Choice>
          <mc:Fallback xmlns="">
            <p:sp>
              <p:nvSpPr>
                <p:cNvPr id="29" name="テキスト ボックス 28"/>
                <p:cNvSpPr txBox="1">
                  <a:spLocks noRot="1" noChangeAspect="1" noMove="1" noResize="1" noEditPoints="1" noAdjustHandles="1" noChangeArrowheads="1" noChangeShapeType="1" noTextEdit="1"/>
                </p:cNvSpPr>
                <p:nvPr/>
              </p:nvSpPr>
              <p:spPr>
                <a:xfrm>
                  <a:off x="6876256" y="3121804"/>
                  <a:ext cx="551177" cy="523220"/>
                </a:xfrm>
                <a:prstGeom prst="rect">
                  <a:avLst/>
                </a:prstGeom>
                <a:blipFill rotWithShape="1">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0" name="テキスト ボックス 29"/>
                <p:cNvSpPr txBox="1"/>
                <p:nvPr/>
              </p:nvSpPr>
              <p:spPr>
                <a:xfrm>
                  <a:off x="6876256" y="5282044"/>
                  <a:ext cx="551177"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0" i="1" smtClean="0">
                                <a:solidFill>
                                  <a:schemeClr val="bg1"/>
                                </a:solidFill>
                                <a:latin typeface="Cambria Math"/>
                              </a:rPr>
                            </m:ctrlPr>
                          </m:sSubPr>
                          <m:e>
                            <m:r>
                              <a:rPr kumimoji="1" lang="en-US" altLang="ja-JP" sz="2800" b="0" i="1" smtClean="0">
                                <a:solidFill>
                                  <a:schemeClr val="bg1"/>
                                </a:solidFill>
                                <a:latin typeface="Cambria Math"/>
                              </a:rPr>
                              <m:t>𝑗</m:t>
                            </m:r>
                          </m:e>
                          <m:sub>
                            <m:r>
                              <a:rPr kumimoji="1" lang="en-US" altLang="ja-JP" sz="2800" b="0" i="1" smtClean="0">
                                <a:solidFill>
                                  <a:schemeClr val="bg1"/>
                                </a:solidFill>
                                <a:latin typeface="Cambria Math"/>
                              </a:rPr>
                              <m:t>3</m:t>
                            </m:r>
                          </m:sub>
                        </m:sSub>
                      </m:oMath>
                    </m:oMathPara>
                  </a14:m>
                  <a:endParaRPr kumimoji="1" lang="ja-JP" altLang="en-US" sz="2800" dirty="0"/>
                </a:p>
              </p:txBody>
            </p:sp>
          </mc:Choice>
          <mc:Fallback xmlns="">
            <p:sp>
              <p:nvSpPr>
                <p:cNvPr id="30" name="テキスト ボックス 29"/>
                <p:cNvSpPr txBox="1">
                  <a:spLocks noRot="1" noChangeAspect="1" noMove="1" noResize="1" noEditPoints="1" noAdjustHandles="1" noChangeArrowheads="1" noChangeShapeType="1" noTextEdit="1"/>
                </p:cNvSpPr>
                <p:nvPr/>
              </p:nvSpPr>
              <p:spPr>
                <a:xfrm>
                  <a:off x="6876256" y="5282044"/>
                  <a:ext cx="551177" cy="523220"/>
                </a:xfrm>
                <a:prstGeom prst="rect">
                  <a:avLst/>
                </a:prstGeom>
                <a:blipFill rotWithShape="1">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1" name="テキスト ボックス 30"/>
                <p:cNvSpPr txBox="1"/>
                <p:nvPr/>
              </p:nvSpPr>
              <p:spPr>
                <a:xfrm>
                  <a:off x="8100392" y="5373216"/>
                  <a:ext cx="542392"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0" i="1" smtClean="0">
                                <a:solidFill>
                                  <a:schemeClr val="bg1"/>
                                </a:solidFill>
                                <a:latin typeface="Cambria Math"/>
                              </a:rPr>
                            </m:ctrlPr>
                          </m:sSubPr>
                          <m:e>
                            <m:r>
                              <a:rPr kumimoji="1" lang="en-US" altLang="ja-JP" sz="2800" b="0" i="1" smtClean="0">
                                <a:solidFill>
                                  <a:schemeClr val="bg1"/>
                                </a:solidFill>
                                <a:latin typeface="Cambria Math"/>
                              </a:rPr>
                              <m:t>𝑗</m:t>
                            </m:r>
                          </m:e>
                          <m:sub>
                            <m:r>
                              <a:rPr kumimoji="1" lang="en-US" altLang="ja-JP" sz="2800" b="0" i="1" smtClean="0">
                                <a:solidFill>
                                  <a:schemeClr val="bg1"/>
                                </a:solidFill>
                                <a:latin typeface="Cambria Math"/>
                              </a:rPr>
                              <m:t>4</m:t>
                            </m:r>
                          </m:sub>
                        </m:sSub>
                      </m:oMath>
                    </m:oMathPara>
                  </a14:m>
                  <a:endParaRPr kumimoji="1" lang="ja-JP" altLang="en-US" sz="2800" dirty="0"/>
                </a:p>
              </p:txBody>
            </p:sp>
          </mc:Choice>
          <mc:Fallback xmlns="">
            <p:sp>
              <p:nvSpPr>
                <p:cNvPr id="31" name="テキスト ボックス 30"/>
                <p:cNvSpPr txBox="1">
                  <a:spLocks noRot="1" noChangeAspect="1" noMove="1" noResize="1" noEditPoints="1" noAdjustHandles="1" noChangeArrowheads="1" noChangeShapeType="1" noTextEdit="1"/>
                </p:cNvSpPr>
                <p:nvPr/>
              </p:nvSpPr>
              <p:spPr>
                <a:xfrm>
                  <a:off x="8100392" y="5373216"/>
                  <a:ext cx="542392" cy="523220"/>
                </a:xfrm>
                <a:prstGeom prst="rect">
                  <a:avLst/>
                </a:prstGeom>
                <a:blipFill rotWithShape="1">
                  <a:blip r:embed="rId11"/>
                  <a:stretch>
                    <a:fillRect/>
                  </a:stretch>
                </a:blipFill>
              </p:spPr>
              <p:txBody>
                <a:bodyPr/>
                <a:lstStyle/>
                <a:p>
                  <a:r>
                    <a:rPr lang="ja-JP" altLang="en-US">
                      <a:noFill/>
                    </a:rPr>
                    <a:t> </a:t>
                  </a:r>
                </a:p>
              </p:txBody>
            </p:sp>
          </mc:Fallback>
        </mc:AlternateContent>
        <p:sp>
          <p:nvSpPr>
            <p:cNvPr id="32" name="正方形/長方形 31"/>
            <p:cNvSpPr/>
            <p:nvPr/>
          </p:nvSpPr>
          <p:spPr>
            <a:xfrm>
              <a:off x="6300192" y="3175423"/>
              <a:ext cx="2625431" cy="3107771"/>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1"/>
          </p:nvPr>
        </p:nvSpPr>
        <p:spPr/>
        <p:txBody>
          <a:bodyPr/>
          <a:lstStyle/>
          <a:p>
            <a:r>
              <a:rPr kumimoji="1" lang="en-US" altLang="zh-CN" smtClean="0"/>
              <a:t>25aBA-4</a:t>
            </a:r>
            <a:r>
              <a:rPr kumimoji="1" lang="zh-CN" altLang="en-US" smtClean="0"/>
              <a:t>　川田真一　日本物理学会第</a:t>
            </a:r>
            <a:r>
              <a:rPr kumimoji="1" lang="en-US" altLang="zh-CN" smtClean="0"/>
              <a:t>67</a:t>
            </a:r>
            <a:r>
              <a:rPr kumimoji="1" lang="zh-CN" altLang="en-US" smtClean="0"/>
              <a:t>回年次大会 </a:t>
            </a:r>
            <a:r>
              <a:rPr kumimoji="1" lang="en-US" altLang="zh-CN" smtClean="0"/>
              <a:t>@ </a:t>
            </a:r>
            <a:r>
              <a:rPr kumimoji="1" lang="zh-CN" altLang="en-US" smtClean="0"/>
              <a:t>関西学院大学</a:t>
            </a:r>
            <a:endParaRPr kumimoji="1" lang="ja-JP" altLang="en-US"/>
          </a:p>
        </p:txBody>
      </p:sp>
    </p:spTree>
    <p:extLst>
      <p:ext uri="{BB962C8B-B14F-4D97-AF65-F5344CB8AC3E}">
        <p14:creationId xmlns:p14="http://schemas.microsoft.com/office/powerpoint/2010/main" val="2381416759"/>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simpleblack</Template>
  <TotalTime>1799</TotalTime>
  <Words>928</Words>
  <Application>Microsoft Office PowerPoint</Application>
  <PresentationFormat>画面に合わせる (4:3)</PresentationFormat>
  <Paragraphs>209</Paragraphs>
  <Slides>14</Slides>
  <Notes>0</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simpleblack</vt:lpstr>
      <vt:lpstr>光子光子衝突型線形加速器における ヒッグス対生成反応の測定可能性</vt:lpstr>
      <vt:lpstr>目次</vt:lpstr>
      <vt:lpstr>PLC （Photon Linear Collider）</vt:lpstr>
      <vt:lpstr>PLCにおけるヒッグス対生成の特徴</vt:lpstr>
      <vt:lpstr>研究の目的</vt:lpstr>
      <vt:lpstr>最適衝突エネルギーの決定</vt:lpstr>
      <vt:lpstr>ビームパラメータとルミノシティ分布</vt:lpstr>
      <vt:lpstr>シグナルとバックグラウンド</vt:lpstr>
      <vt:lpstr>事象の再構成</vt:lpstr>
      <vt:lpstr>ニューラルネットワークを用いた選別</vt:lpstr>
      <vt:lpstr>選別結果</vt:lpstr>
      <vt:lpstr>原因と考察</vt:lpstr>
      <vt:lpstr>選別結果（理想的なジェット再構成）</vt:lpstr>
      <vt:lpstr>まとめ</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光子光子衝突型線形加速器における ヒッグス対生成反応の測定可能性</dc:title>
  <dc:creator>shin-ichi</dc:creator>
  <cp:lastModifiedBy>shin-ichi</cp:lastModifiedBy>
  <cp:revision>83</cp:revision>
  <dcterms:created xsi:type="dcterms:W3CDTF">2012-03-07T07:00:25Z</dcterms:created>
  <dcterms:modified xsi:type="dcterms:W3CDTF">2012-03-16T04:09:42Z</dcterms:modified>
</cp:coreProperties>
</file>