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BCA50-458E-43DE-BC11-B3D125046532}" type="datetimeFigureOut">
              <a:rPr kumimoji="1" lang="ja-JP" altLang="en-US" smtClean="0"/>
              <a:t>2012/4/11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CB03DB-4AE7-4C3E-A0C4-D9C26B42E0EE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0C1B-DBB1-4A6D-9BF6-E65D36F127BE}" type="datetime1">
              <a:rPr kumimoji="1" lang="ja-JP" altLang="en-US" smtClean="0"/>
              <a:t>2012/4/11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1B68-37DA-41FE-8BE2-9FE92BFEC3A4}" type="datetime1">
              <a:rPr kumimoji="1" lang="ja-JP" altLang="en-US" smtClean="0"/>
              <a:t>2012/4/11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36E3-F428-4CA0-9389-FA957C0A034C}" type="datetime1">
              <a:rPr kumimoji="1" lang="ja-JP" altLang="en-US" smtClean="0"/>
              <a:t>2012/4/11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A547-FD1C-400B-859C-4E441AA6D6CF}" type="datetime1">
              <a:rPr kumimoji="1" lang="ja-JP" altLang="en-US" smtClean="0"/>
              <a:t>2012/4/11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1C14-DA97-4370-80B7-C2EAB517EB01}" type="datetime1">
              <a:rPr kumimoji="1" lang="ja-JP" altLang="en-US" smtClean="0"/>
              <a:t>2012/4/11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F3EE-7887-4D4E-BF1D-22ACBCCFFD1E}" type="datetime1">
              <a:rPr kumimoji="1" lang="ja-JP" altLang="en-US" smtClean="0"/>
              <a:t>2012/4/11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C074-549F-435B-8B62-24C022E163BE}" type="datetime1">
              <a:rPr kumimoji="1" lang="ja-JP" altLang="en-US" smtClean="0"/>
              <a:t>2012/4/11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351D-3FAD-4152-A7C5-43DD4C61CCA1}" type="datetime1">
              <a:rPr kumimoji="1" lang="ja-JP" altLang="en-US" smtClean="0"/>
              <a:t>2012/4/11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BCB7-23B7-4B12-899F-573144AF1058}" type="datetime1">
              <a:rPr kumimoji="1" lang="ja-JP" altLang="en-US" smtClean="0"/>
              <a:t>2012/4/11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078FE-127A-480E-813E-16687DD6CCE1}" type="datetime1">
              <a:rPr kumimoji="1" lang="ja-JP" altLang="en-US" smtClean="0"/>
              <a:t>2012/4/11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C114D-BDF9-4666-BDD4-002DD240ED5E}" type="datetime1">
              <a:rPr kumimoji="1" lang="ja-JP" altLang="en-US" smtClean="0"/>
              <a:t>2012/4/11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9362B-F999-498A-992C-4B5DF9FB96B3}" type="datetime1">
              <a:rPr kumimoji="1" lang="ja-JP" altLang="en-US" smtClean="0"/>
              <a:t>2012/4/11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Update of experimental hall in Japanese mountain site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Y. Sugimoto</a:t>
            </a:r>
          </a:p>
          <a:p>
            <a:r>
              <a:rPr lang="en-US" altLang="ja-JP" dirty="0" smtClean="0"/>
              <a:t>2012.4.12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4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detector installation to YB0</a:t>
            </a:r>
            <a:endParaRPr kumimoji="1" lang="ja-JP" alt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5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r>
              <a:rPr kumimoji="1" lang="en-US" altLang="ja-JP" dirty="0" smtClean="0"/>
              <a:t>YE+ is moved to platform using air-pads after </a:t>
            </a:r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detector installation</a:t>
            </a:r>
          </a:p>
          <a:p>
            <a:r>
              <a:rPr lang="en-US" altLang="ja-JP" dirty="0" smtClean="0"/>
              <a:t>HCAL barrel ½-z ring is assembled in Area 5</a:t>
            </a:r>
            <a:endParaRPr kumimoji="1" lang="ja-JP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6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4114800" cy="2620887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yoke YE- is assembled in Area4</a:t>
            </a:r>
          </a:p>
          <a:p>
            <a:r>
              <a:rPr lang="en-US" altLang="ja-JP" dirty="0" err="1" smtClean="0"/>
              <a:t>Muon</a:t>
            </a:r>
            <a:r>
              <a:rPr lang="en-US" altLang="ja-JP" dirty="0" smtClean="0"/>
              <a:t> detector of YB0 cabling</a:t>
            </a:r>
          </a:p>
          <a:p>
            <a:r>
              <a:rPr lang="en-US" altLang="ja-JP" dirty="0" smtClean="0"/>
              <a:t>HCAL barrel ring assembly in Area5</a:t>
            </a:r>
            <a:endParaRPr kumimoji="1" lang="ja-JP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4114800" cy="2908919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YB0 shifted in z direction</a:t>
            </a:r>
          </a:p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HCAL installation in Area 1</a:t>
            </a:r>
          </a:p>
          <a:p>
            <a:r>
              <a:rPr lang="en-US" altLang="ja-JP" dirty="0" smtClean="0"/>
              <a:t>Scaffold for </a:t>
            </a:r>
            <a:r>
              <a:rPr lang="en-US" altLang="ja-JP" dirty="0" err="1" smtClean="0"/>
              <a:t>endcap</a:t>
            </a:r>
            <a:r>
              <a:rPr lang="en-US" altLang="ja-JP" dirty="0" smtClean="0"/>
              <a:t> cabling is assembled in Area 5</a:t>
            </a:r>
            <a:endParaRPr kumimoji="1" lang="ja-JP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8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4525963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YE- is moved to platform</a:t>
            </a:r>
          </a:p>
          <a:p>
            <a:r>
              <a:rPr lang="en-US" altLang="ja-JP" dirty="0" smtClean="0"/>
              <a:t>½ of barrel HCAL is moved to platform using two 250 ton cranes, and installed</a:t>
            </a:r>
          </a:p>
          <a:p>
            <a:r>
              <a:rPr lang="en-US" altLang="ja-JP" dirty="0" err="1" smtClean="0"/>
              <a:t>Endcap</a:t>
            </a:r>
            <a:r>
              <a:rPr lang="en-US" altLang="ja-JP" dirty="0" smtClean="0"/>
              <a:t> yoke (+) is pushed into Area 2</a:t>
            </a:r>
          </a:p>
          <a:p>
            <a:r>
              <a:rPr lang="en-US" altLang="ja-JP" dirty="0" err="1" smtClean="0"/>
              <a:t>Endcap</a:t>
            </a:r>
            <a:r>
              <a:rPr lang="en-US" altLang="ja-JP" dirty="0" smtClean="0"/>
              <a:t> HCAL cabling in Area 2</a:t>
            </a:r>
          </a:p>
          <a:p>
            <a:r>
              <a:rPr lang="en-US" altLang="ja-JP" dirty="0" smtClean="0"/>
              <a:t>Scaffold for barrel cabling is assembled in Area 5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52736"/>
            <a:ext cx="4410075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9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3970784" cy="4133056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Another barrel ring yoke YB+ is assembled in Area 4</a:t>
            </a:r>
          </a:p>
          <a:p>
            <a:r>
              <a:rPr kumimoji="1" lang="en-US" altLang="ja-JP" dirty="0" smtClean="0"/>
              <a:t>Central barrel YB0 is shifted in z direction</a:t>
            </a:r>
          </a:p>
          <a:p>
            <a:r>
              <a:rPr lang="en-US" altLang="ja-JP" dirty="0" smtClean="0"/>
              <a:t>Barrel HCAL (+) cabling in Area 1</a:t>
            </a:r>
          </a:p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HCAL (-) installation in Area 1</a:t>
            </a:r>
            <a:endParaRPr kumimoji="1" lang="ja-JP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10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/>
          <a:lstStyle/>
          <a:p>
            <a:r>
              <a:rPr lang="en-US" altLang="ja-JP" dirty="0" err="1" smtClean="0"/>
              <a:t>Endcap</a:t>
            </a:r>
            <a:r>
              <a:rPr lang="en-US" altLang="ja-JP" dirty="0" smtClean="0"/>
              <a:t> yoke (-) is pushed to Area 3</a:t>
            </a:r>
          </a:p>
          <a:p>
            <a:r>
              <a:rPr lang="en-US" altLang="ja-JP" dirty="0" smtClean="0"/>
              <a:t>½ of barrel HCAL is moved to platform using two 250 ton cranes, and installed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YB+ </a:t>
            </a:r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detector installation and cabling in Area 4</a:t>
            </a:r>
          </a:p>
          <a:p>
            <a:r>
              <a:rPr lang="en-US" altLang="ja-JP" dirty="0" err="1" smtClean="0"/>
              <a:t>Endcap</a:t>
            </a:r>
            <a:r>
              <a:rPr lang="en-US" altLang="ja-JP" dirty="0" smtClean="0"/>
              <a:t> ECAL (+) installation using 2.8 ton crane in Area 2</a:t>
            </a:r>
          </a:p>
          <a:p>
            <a:r>
              <a:rPr lang="en-US" altLang="ja-JP" dirty="0" smtClean="0"/>
              <a:t>Barrel HCAL (-) cabling in Area 1</a:t>
            </a:r>
          </a:p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HCAL (-) cabling in Area 3</a:t>
            </a:r>
            <a:endParaRPr kumimoji="1" lang="ja-JP" alt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80728"/>
            <a:ext cx="436245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YB+ is moved to Area 1</a:t>
            </a:r>
          </a:p>
          <a:p>
            <a:r>
              <a:rPr lang="en-US" altLang="ja-JP" dirty="0" smtClean="0"/>
              <a:t>Another barrel yoke ring YB- is assembled in Area 4</a:t>
            </a:r>
          </a:p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ECAL (+) cabling in Area 2</a:t>
            </a:r>
          </a:p>
          <a:p>
            <a:r>
              <a:rPr lang="en-US" altLang="ja-JP" dirty="0" err="1" smtClean="0"/>
              <a:t>Endcap</a:t>
            </a:r>
            <a:r>
              <a:rPr lang="en-US" altLang="ja-JP" dirty="0" smtClean="0"/>
              <a:t> ECAL (-) is installed using 2.8 ton crane in Area 3</a:t>
            </a:r>
          </a:p>
          <a:p>
            <a:r>
              <a:rPr kumimoji="1" lang="en-US" altLang="ja-JP" dirty="0" smtClean="0"/>
              <a:t>Barrel ECAL is installed in Area 1</a:t>
            </a:r>
            <a:endParaRPr kumimoji="1" lang="ja-JP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80728"/>
            <a:ext cx="4352925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13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r>
              <a:rPr lang="en-US" altLang="ja-JP" dirty="0" smtClean="0"/>
              <a:t>YB- </a:t>
            </a:r>
            <a:r>
              <a:rPr lang="en-US" altLang="ja-JP" dirty="0" err="1" smtClean="0"/>
              <a:t>m</a:t>
            </a:r>
            <a:r>
              <a:rPr kumimoji="1" lang="en-US" altLang="ja-JP" dirty="0" err="1" smtClean="0"/>
              <a:t>uon</a:t>
            </a:r>
            <a:r>
              <a:rPr kumimoji="1" lang="en-US" altLang="ja-JP" dirty="0" smtClean="0"/>
              <a:t> detector installation/cabling in Area 4</a:t>
            </a:r>
          </a:p>
          <a:p>
            <a:r>
              <a:rPr lang="en-US" altLang="ja-JP" dirty="0" smtClean="0"/>
              <a:t>Barrel ECAL cabling in Area 1</a:t>
            </a:r>
          </a:p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ECAL (-) cabling in Area 3</a:t>
            </a:r>
            <a:endParaRPr kumimoji="1" lang="ja-JP" alt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80728"/>
            <a:ext cx="44386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Design shown at CFS BTR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Picture 2" descr="C:\Users\Go ORUKAWA\Desktop\120320_C8-wSND-D01(50m) 8 wSND (KEK indicated) (2) (1).png"/>
          <p:cNvPicPr>
            <a:picLocks noChangeAspect="1" noChangeArrowheads="1"/>
          </p:cNvPicPr>
          <p:nvPr/>
        </p:nvPicPr>
        <p:blipFill>
          <a:blip r:embed="rId2" cstate="print"/>
          <a:srcRect l="7517" t="22124" r="27227" b="23614"/>
          <a:stretch>
            <a:fillRect/>
          </a:stretch>
        </p:blipFill>
        <p:spPr bwMode="auto">
          <a:xfrm>
            <a:off x="-22540" y="1268760"/>
            <a:ext cx="9189080" cy="5400600"/>
          </a:xfrm>
          <a:prstGeom prst="rect">
            <a:avLst/>
          </a:prstGeom>
          <a:noFill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14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Detector is closed and field mapping is performed</a:t>
            </a:r>
          </a:p>
          <a:p>
            <a:r>
              <a:rPr lang="en-US" altLang="ja-JP" dirty="0" smtClean="0"/>
              <a:t>QD0 support tubes assembly in Area 2/3</a:t>
            </a:r>
          </a:p>
          <a:p>
            <a:r>
              <a:rPr kumimoji="1" lang="en-US" altLang="ja-JP" dirty="0" smtClean="0"/>
              <a:t>QD0 and BCAL installation/cabling in Area 2/3</a:t>
            </a:r>
          </a:p>
          <a:p>
            <a:r>
              <a:rPr lang="en-US" altLang="ja-JP" dirty="0" smtClean="0"/>
              <a:t>After removing the tentative platform in Area 4, beam line shield is constructed</a:t>
            </a:r>
            <a:endParaRPr kumimoji="1" lang="ja-JP" altLang="en-US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52736"/>
            <a:ext cx="4324350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15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r>
              <a:rPr kumimoji="1" lang="en-US" altLang="ja-JP" dirty="0" smtClean="0"/>
              <a:t>Detector is opened again</a:t>
            </a:r>
          </a:p>
          <a:p>
            <a:r>
              <a:rPr lang="en-US" altLang="ja-JP" dirty="0" smtClean="0"/>
              <a:t>TPC installation in Area 1</a:t>
            </a:r>
          </a:p>
          <a:p>
            <a:r>
              <a:rPr kumimoji="1" lang="en-US" altLang="ja-JP" dirty="0" err="1" smtClean="0"/>
              <a:t>Lumical</a:t>
            </a:r>
            <a:r>
              <a:rPr kumimoji="1" lang="en-US" altLang="ja-JP" dirty="0" smtClean="0"/>
              <a:t> installation in Area 2/3</a:t>
            </a:r>
            <a:endParaRPr kumimoji="1" lang="ja-JP" alt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80728"/>
            <a:ext cx="432435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16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/>
          <a:lstStyle/>
          <a:p>
            <a:r>
              <a:rPr kumimoji="1" lang="en-US" altLang="ja-JP" dirty="0" smtClean="0"/>
              <a:t>Si inner trackers are installed in Area 1</a:t>
            </a:r>
            <a:endParaRPr kumimoji="1" lang="ja-JP" alt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4525963"/>
          </a:xfrm>
        </p:spPr>
        <p:txBody>
          <a:bodyPr/>
          <a:lstStyle/>
          <a:p>
            <a:r>
              <a:rPr kumimoji="1" lang="en-US" altLang="ja-JP" dirty="0" smtClean="0"/>
              <a:t>Detector is closed again and ready for detector pre-commissioning</a:t>
            </a:r>
            <a:endParaRPr kumimoji="1" lang="ja-JP" alt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Timeline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Assumptions</a:t>
            </a:r>
          </a:p>
          <a:p>
            <a:pPr lvl="1"/>
            <a:r>
              <a:rPr lang="en-US" altLang="ja-JP" dirty="0" smtClean="0"/>
              <a:t>YB rings: 50d each</a:t>
            </a:r>
          </a:p>
          <a:p>
            <a:pPr lvl="1"/>
            <a:r>
              <a:rPr kumimoji="1" lang="en-US" altLang="ja-JP" dirty="0" smtClean="0"/>
              <a:t>YE: 100d each including </a:t>
            </a:r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detector installation/cabling</a:t>
            </a:r>
          </a:p>
          <a:p>
            <a:pPr lvl="1"/>
            <a:r>
              <a:rPr lang="en-US" altLang="ja-JP" dirty="0" err="1" smtClean="0"/>
              <a:t>Muon</a:t>
            </a:r>
            <a:r>
              <a:rPr lang="en-US" altLang="ja-JP" dirty="0" smtClean="0"/>
              <a:t> detector: 20d+20d for each barrel ring</a:t>
            </a:r>
          </a:p>
          <a:p>
            <a:pPr lvl="1"/>
            <a:r>
              <a:rPr kumimoji="1" lang="en-US" altLang="ja-JP" dirty="0" smtClean="0"/>
              <a:t>Liquid He becomes available 8 months after the cavern is get ready</a:t>
            </a:r>
          </a:p>
          <a:p>
            <a:pPr lvl="1"/>
            <a:r>
              <a:rPr lang="en-US" altLang="ja-JP" dirty="0" smtClean="0"/>
              <a:t>Field mapping will be done after ECAL installation and cabling: 20d for cool down, 60d for mapping, 20d for warm up</a:t>
            </a:r>
          </a:p>
          <a:p>
            <a:pPr lvl="1"/>
            <a:r>
              <a:rPr kumimoji="1" lang="en-US" altLang="ja-JP" dirty="0" smtClean="0"/>
              <a:t>Others: Same as the detailed Gantt chart given by </a:t>
            </a:r>
            <a:r>
              <a:rPr kumimoji="1" lang="en-US" altLang="ja-JP" dirty="0" err="1" smtClean="0"/>
              <a:t>Karsten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Timeline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9144000" cy="642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Timeline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9144000" cy="641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Timeline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9144000" cy="374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kumimoji="1" lang="en-US" altLang="ja-JP" dirty="0" smtClean="0"/>
              <a:t>The 142m option of the cavern looks OK for detector installation of ILD without extending the original schedule (8 years from ground breaking to physics run)</a:t>
            </a:r>
          </a:p>
          <a:p>
            <a:r>
              <a:rPr lang="en-US" altLang="ja-JP" dirty="0" smtClean="0"/>
              <a:t>If HCAL barrel rings are assembled on surface, 120m option may be OK</a:t>
            </a:r>
          </a:p>
          <a:p>
            <a:r>
              <a:rPr kumimoji="1" lang="en-US" altLang="ja-JP" dirty="0" smtClean="0"/>
              <a:t>The depth of the alcoves (12.5m) may be somewhat tight. 15m is OK?</a:t>
            </a:r>
          </a:p>
          <a:p>
            <a:r>
              <a:rPr lang="en-US" altLang="ja-JP" dirty="0" smtClean="0"/>
              <a:t>Crane capacity in alcoves has to be decided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Alternative design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142m </a:t>
            </a:r>
            <a:r>
              <a:rPr kumimoji="1" lang="en-US" altLang="ja-JP" dirty="0" smtClean="0">
                <a:sym typeface="Wingdings" pitchFamily="2" charset="2"/>
              </a:rPr>
              <a:t> 120m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842962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Today’s talk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At CFS BTR, someone said 142m is too large (to keep cost containment), and another one said 142m is too small (for detector assembly)</a:t>
            </a:r>
          </a:p>
          <a:p>
            <a:r>
              <a:rPr lang="en-US" altLang="ja-JP" dirty="0" smtClean="0"/>
              <a:t>I will show a possible detector installation plan based on the 142m option, and discuss about a possibility of 120m option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Assembly area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1268760"/>
            <a:ext cx="3970784" cy="5589240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Area 1: Platform</a:t>
            </a:r>
          </a:p>
          <a:p>
            <a:pPr lvl="1"/>
            <a:r>
              <a:rPr lang="en-US" altLang="ja-JP" dirty="0" smtClean="0"/>
              <a:t>YB0 assembly</a:t>
            </a:r>
          </a:p>
          <a:p>
            <a:pPr lvl="1"/>
            <a:r>
              <a:rPr kumimoji="1" lang="en-US" altLang="ja-JP" dirty="0" smtClean="0"/>
              <a:t>Barrel detectors installation/cabling</a:t>
            </a:r>
          </a:p>
          <a:p>
            <a:pPr lvl="1"/>
            <a:r>
              <a:rPr lang="en-US" altLang="ja-JP" dirty="0" err="1" smtClean="0"/>
              <a:t>Endcap</a:t>
            </a:r>
            <a:r>
              <a:rPr lang="en-US" altLang="ja-JP" dirty="0" smtClean="0"/>
              <a:t> HCAL installation</a:t>
            </a:r>
          </a:p>
          <a:p>
            <a:r>
              <a:rPr kumimoji="1" lang="en-US" altLang="ja-JP" dirty="0" smtClean="0"/>
              <a:t>Area 2/3: Alcoves</a:t>
            </a:r>
          </a:p>
          <a:p>
            <a:pPr lvl="1"/>
            <a:r>
              <a:rPr lang="en-US" altLang="ja-JP" dirty="0" err="1" smtClean="0"/>
              <a:t>Endcap</a:t>
            </a:r>
            <a:r>
              <a:rPr lang="en-US" altLang="ja-JP" dirty="0" smtClean="0"/>
              <a:t> HCAL cabling</a:t>
            </a:r>
          </a:p>
          <a:p>
            <a:pPr lvl="1"/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ECAL install/cabling</a:t>
            </a:r>
          </a:p>
          <a:p>
            <a:pPr lvl="1"/>
            <a:r>
              <a:rPr lang="en-US" altLang="ja-JP" dirty="0" smtClean="0"/>
              <a:t>QD0 support tube assembly</a:t>
            </a:r>
          </a:p>
          <a:p>
            <a:pPr lvl="1"/>
            <a:r>
              <a:rPr kumimoji="1" lang="en-US" altLang="ja-JP" dirty="0" smtClean="0"/>
              <a:t>FCAL install/cabling</a:t>
            </a:r>
          </a:p>
          <a:p>
            <a:r>
              <a:rPr lang="en-US" altLang="ja-JP" dirty="0" smtClean="0"/>
              <a:t>Area 4: Tentative platform on beam line side</a:t>
            </a:r>
          </a:p>
          <a:p>
            <a:pPr lvl="1"/>
            <a:r>
              <a:rPr kumimoji="1" lang="en-US" altLang="ja-JP" dirty="0" smtClean="0"/>
              <a:t>YE, YB+, YB- (iron yoke and </a:t>
            </a:r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detector) assembly/install/cabling</a:t>
            </a:r>
          </a:p>
          <a:p>
            <a:r>
              <a:rPr lang="en-US" altLang="ja-JP" dirty="0" smtClean="0"/>
              <a:t>Area 5: Loading area side</a:t>
            </a:r>
          </a:p>
          <a:p>
            <a:pPr lvl="1"/>
            <a:r>
              <a:rPr kumimoji="1" lang="en-US" altLang="ja-JP" dirty="0" smtClean="0"/>
              <a:t>HCAL rings assembly</a:t>
            </a:r>
          </a:p>
          <a:p>
            <a:pPr lvl="1"/>
            <a:r>
              <a:rPr lang="en-US" altLang="ja-JP" dirty="0" smtClean="0"/>
              <a:t>Tooling assembly</a:t>
            </a:r>
          </a:p>
          <a:p>
            <a:pPr lvl="1"/>
            <a:r>
              <a:rPr kumimoji="1" lang="en-US" altLang="ja-JP" dirty="0" smtClean="0"/>
              <a:t>Storage area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9075" y="1124744"/>
            <a:ext cx="5114925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Boundary conditions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Cranes</a:t>
            </a:r>
          </a:p>
          <a:p>
            <a:pPr lvl="1"/>
            <a:r>
              <a:rPr lang="en-US" altLang="ja-JP" dirty="0" smtClean="0"/>
              <a:t>250 ton crane on beam line side</a:t>
            </a:r>
          </a:p>
          <a:p>
            <a:pPr lvl="1"/>
            <a:r>
              <a:rPr lang="en-US" altLang="ja-JP" dirty="0"/>
              <a:t>3</a:t>
            </a:r>
            <a:r>
              <a:rPr kumimoji="1" lang="en-US" altLang="ja-JP" dirty="0" smtClean="0"/>
              <a:t>0 ton crane on loading area side</a:t>
            </a:r>
          </a:p>
          <a:p>
            <a:pPr lvl="1"/>
            <a:r>
              <a:rPr lang="en-US" altLang="ja-JP" dirty="0" smtClean="0"/>
              <a:t>2.8 ton cranes in alcoves</a:t>
            </a:r>
          </a:p>
          <a:p>
            <a:pPr lvl="2"/>
            <a:r>
              <a:rPr lang="en-US" altLang="ja-JP" dirty="0" smtClean="0"/>
              <a:t>In order to minimize the size of alcoves, the crane rails  should be supported from the arch part </a:t>
            </a:r>
            <a:r>
              <a:rPr lang="en-US" altLang="ja-JP" dirty="0" smtClean="0">
                <a:sym typeface="Wingdings" pitchFamily="2" charset="2"/>
              </a:rPr>
              <a:t> Only small cranes can be used </a:t>
            </a:r>
            <a:r>
              <a:rPr lang="en-US" altLang="ja-JP" dirty="0" smtClean="0"/>
              <a:t>(can be 5 ton, depending on the max weight of </a:t>
            </a:r>
            <a:r>
              <a:rPr lang="en-US" altLang="ja-JP" dirty="0" err="1" smtClean="0"/>
              <a:t>endcap</a:t>
            </a:r>
            <a:r>
              <a:rPr lang="en-US" altLang="ja-JP" dirty="0" smtClean="0"/>
              <a:t> ECAL modules)</a:t>
            </a:r>
          </a:p>
          <a:p>
            <a:r>
              <a:rPr lang="en-US" altLang="ja-JP" dirty="0" smtClean="0"/>
              <a:t>Work</a:t>
            </a:r>
            <a:r>
              <a:rPr kumimoji="1" lang="en-US" altLang="ja-JP" dirty="0" smtClean="0"/>
              <a:t> conflicts</a:t>
            </a:r>
          </a:p>
          <a:p>
            <a:pPr lvl="1"/>
            <a:r>
              <a:rPr lang="en-US" altLang="ja-JP" dirty="0" smtClean="0"/>
              <a:t>In order to avoid conflicts of parallel works, first few hours of each working day should be dedicated to transportation to each assembly area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600200"/>
            <a:ext cx="4032448" cy="4525963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Tentative platform is assembled in Area4 using a crawler crane</a:t>
            </a:r>
          </a:p>
          <a:p>
            <a:r>
              <a:rPr lang="en-US" altLang="ja-JP" dirty="0" smtClean="0"/>
              <a:t>Central barrel yoke YB0 is assembled on the platform using 250 ton crane</a:t>
            </a:r>
          </a:p>
          <a:p>
            <a:r>
              <a:rPr kumimoji="1" lang="en-US" altLang="ja-JP" dirty="0" smtClean="0"/>
              <a:t>HCAL modules are assembled to a ½-z ring in Area5 using 30 ton crane</a:t>
            </a:r>
          </a:p>
          <a:p>
            <a:r>
              <a:rPr lang="en-US" altLang="ja-JP" dirty="0" smtClean="0"/>
              <a:t>Cradle for coil installation is assembled in Area5 using a crawler crane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0550" y="1052736"/>
            <a:ext cx="47434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4186808" cy="1684784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Solenoid coil is moved on the platform using two sets (one from </a:t>
            </a:r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) of 250 ton crane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3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3898776" cy="3052936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iron yoke (YE+) is assembled in Area 4</a:t>
            </a:r>
          </a:p>
          <a:p>
            <a:r>
              <a:rPr lang="en-US" altLang="ja-JP" dirty="0" smtClean="0"/>
              <a:t>Solenoid coil installation to the YB0 in Area 1</a:t>
            </a:r>
            <a:endParaRPr kumimoji="1" lang="ja-JP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854</Words>
  <Application>Microsoft Office PowerPoint</Application>
  <PresentationFormat>画面に合わせる (4:3)</PresentationFormat>
  <Paragraphs>142</Paragraphs>
  <Slides>28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29" baseType="lpstr">
      <vt:lpstr>Office テーマ</vt:lpstr>
      <vt:lpstr>Update of experimental hall in Japanese mountain site</vt:lpstr>
      <vt:lpstr>Design shown at CFS BTR</vt:lpstr>
      <vt:lpstr>Alternative design</vt:lpstr>
      <vt:lpstr>Today’s talk</vt:lpstr>
      <vt:lpstr>Assembly area</vt:lpstr>
      <vt:lpstr>Boundary conditions</vt:lpstr>
      <vt:lpstr>Step 1</vt:lpstr>
      <vt:lpstr>Step 2</vt:lpstr>
      <vt:lpstr>Step 3</vt:lpstr>
      <vt:lpstr>Step 4</vt:lpstr>
      <vt:lpstr>Step 5</vt:lpstr>
      <vt:lpstr>Step 6</vt:lpstr>
      <vt:lpstr>Step 7</vt:lpstr>
      <vt:lpstr>Step 8</vt:lpstr>
      <vt:lpstr>Step 9</vt:lpstr>
      <vt:lpstr>Step 10</vt:lpstr>
      <vt:lpstr>Step 11</vt:lpstr>
      <vt:lpstr>Step 12</vt:lpstr>
      <vt:lpstr>Step 13</vt:lpstr>
      <vt:lpstr>Step 14</vt:lpstr>
      <vt:lpstr>Step 15</vt:lpstr>
      <vt:lpstr>Step 16</vt:lpstr>
      <vt:lpstr>Step 17</vt:lpstr>
      <vt:lpstr>Timeline</vt:lpstr>
      <vt:lpstr>Timeline</vt:lpstr>
      <vt:lpstr>Timeline</vt:lpstr>
      <vt:lpstr>Timeline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of experimental hall in Japanese mountain site</dc:title>
  <dc:creator>sugimoto</dc:creator>
  <cp:lastModifiedBy>sugimoto</cp:lastModifiedBy>
  <cp:revision>19</cp:revision>
  <dcterms:created xsi:type="dcterms:W3CDTF">2012-04-11T06:36:30Z</dcterms:created>
  <dcterms:modified xsi:type="dcterms:W3CDTF">2012-04-11T09:59:54Z</dcterms:modified>
</cp:coreProperties>
</file>