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12"/>
  </p:notesMasterIdLst>
  <p:sldIdLst>
    <p:sldId id="259" r:id="rId4"/>
    <p:sldId id="257" r:id="rId5"/>
    <p:sldId id="258"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86"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13CA0E-682F-424D-B691-25473D749FC8}" type="datetimeFigureOut">
              <a:rPr lang="en-US" smtClean="0"/>
              <a:t>3/28/2012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E0DFBE-3A06-4AF0-B05E-7DA99CABEEC4}" type="slidenum">
              <a:rPr lang="en-US" smtClean="0"/>
              <a:t>‹#›</a:t>
            </a:fld>
            <a:endParaRPr lang="en-US"/>
          </a:p>
        </p:txBody>
      </p:sp>
    </p:spTree>
    <p:extLst>
      <p:ext uri="{BB962C8B-B14F-4D97-AF65-F5344CB8AC3E}">
        <p14:creationId xmlns:p14="http://schemas.microsoft.com/office/powerpoint/2010/main" val="4205353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3519A2-C13D-B24C-A841-ACE4AFECADF2}"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8815623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defTabSz="457200">
              <a:spcBef>
                <a:spcPct val="50000"/>
              </a:spcBef>
              <a:defRPr/>
            </a:pPr>
            <a:endParaRPr lang="en-US" sz="2400">
              <a:solidFill>
                <a:srgbClr val="000000"/>
              </a:solidFill>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defTabSz="457200">
              <a:spcBef>
                <a:spcPct val="50000"/>
              </a:spcBef>
              <a:defRPr/>
            </a:pPr>
            <a:endParaRPr lang="en-US" sz="2400">
              <a:solidFill>
                <a:srgbClr val="000000"/>
              </a:solidFill>
            </a:endParaRPr>
          </a:p>
        </p:txBody>
      </p:sp>
      <p:pic>
        <p:nvPicPr>
          <p:cNvPr id="8" name="Picture 11"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r>
              <a:rPr lang="en-US" smtClean="0">
                <a:solidFill>
                  <a:srgbClr val="000000"/>
                </a:solidFill>
              </a:rPr>
              <a:t>3/28/2012</a:t>
            </a:r>
            <a:endParaRPr lang="en-US">
              <a:solidFill>
                <a:srgbClr val="000000"/>
              </a:solidFill>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r>
              <a:rPr lang="en-US" smtClean="0"/>
              <a:t>AD &amp; I Webex, PM report on BTR-CFS</a:t>
            </a:r>
            <a:endParaRPr lang="en-US"/>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8958455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rPr>
              <a:t>3/28/2012</a:t>
            </a:r>
            <a:endParaRPr lang="en-US">
              <a:solidFill>
                <a:srgbClr val="000000"/>
              </a:solidFill>
            </a:endParaRPr>
          </a:p>
        </p:txBody>
      </p:sp>
      <p:sp>
        <p:nvSpPr>
          <p:cNvPr id="5" name="Rectangle 4"/>
          <p:cNvSpPr>
            <a:spLocks noGrp="1" noChangeArrowheads="1"/>
          </p:cNvSpPr>
          <p:nvPr>
            <p:ph type="ftr" sz="quarter" idx="11"/>
          </p:nvPr>
        </p:nvSpPr>
        <p:spPr>
          <a:ln/>
        </p:spPr>
        <p:txBody>
          <a:bodyPr/>
          <a:lstStyle>
            <a:lvl1pPr>
              <a:defRPr/>
            </a:lvl1pPr>
          </a:lstStyle>
          <a:p>
            <a:r>
              <a:rPr lang="en-US" smtClean="0"/>
              <a:t>AD &amp; I Webex, PM report on BTR-CFS</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7350382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rPr>
              <a:t>3/28/2012</a:t>
            </a:r>
            <a:endParaRPr lang="en-US">
              <a:solidFill>
                <a:srgbClr val="000000"/>
              </a:solidFill>
            </a:endParaRPr>
          </a:p>
        </p:txBody>
      </p:sp>
      <p:sp>
        <p:nvSpPr>
          <p:cNvPr id="5" name="Rectangle 4"/>
          <p:cNvSpPr>
            <a:spLocks noGrp="1" noChangeArrowheads="1"/>
          </p:cNvSpPr>
          <p:nvPr>
            <p:ph type="ftr" sz="quarter" idx="11"/>
          </p:nvPr>
        </p:nvSpPr>
        <p:spPr>
          <a:ln/>
        </p:spPr>
        <p:txBody>
          <a:bodyPr/>
          <a:lstStyle>
            <a:lvl1pPr>
              <a:defRPr/>
            </a:lvl1pPr>
          </a:lstStyle>
          <a:p>
            <a:r>
              <a:rPr lang="en-US" smtClean="0"/>
              <a:t>AD &amp; I Webex, PM report on BTR-CFS</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4090838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6774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27190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840853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472847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10479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667490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71616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63673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rPr>
              <a:t>3/28/2012</a:t>
            </a:r>
            <a:endParaRPr lang="en-US">
              <a:solidFill>
                <a:srgbClr val="000000"/>
              </a:solidFill>
            </a:endParaRPr>
          </a:p>
        </p:txBody>
      </p:sp>
      <p:sp>
        <p:nvSpPr>
          <p:cNvPr id="5" name="Rectangle 4"/>
          <p:cNvSpPr>
            <a:spLocks noGrp="1" noChangeArrowheads="1"/>
          </p:cNvSpPr>
          <p:nvPr>
            <p:ph type="ftr" sz="quarter" idx="11"/>
          </p:nvPr>
        </p:nvSpPr>
        <p:spPr>
          <a:ln/>
        </p:spPr>
        <p:txBody>
          <a:bodyPr/>
          <a:lstStyle>
            <a:lvl1pPr>
              <a:defRPr/>
            </a:lvl1pPr>
          </a:lstStyle>
          <a:p>
            <a:r>
              <a:rPr lang="en-US" smtClean="0"/>
              <a:t>AD &amp; I Webex, PM report on BTR-CFS</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27361365"/>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35395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50090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11893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774688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190998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27766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12567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1583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933067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40609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rPr>
              <a:t>3/28/2012</a:t>
            </a:r>
            <a:endParaRPr lang="en-US">
              <a:solidFill>
                <a:srgbClr val="000000"/>
              </a:solidFill>
            </a:endParaRPr>
          </a:p>
        </p:txBody>
      </p:sp>
      <p:sp>
        <p:nvSpPr>
          <p:cNvPr id="5" name="Rectangle 4"/>
          <p:cNvSpPr>
            <a:spLocks noGrp="1" noChangeArrowheads="1"/>
          </p:cNvSpPr>
          <p:nvPr>
            <p:ph type="ftr" sz="quarter" idx="11"/>
          </p:nvPr>
        </p:nvSpPr>
        <p:spPr>
          <a:ln/>
        </p:spPr>
        <p:txBody>
          <a:bodyPr/>
          <a:lstStyle>
            <a:lvl1pPr>
              <a:defRPr/>
            </a:lvl1pPr>
          </a:lstStyle>
          <a:p>
            <a:r>
              <a:rPr lang="en-US" smtClean="0"/>
              <a:t>AD &amp; I Webex, PM report on BTR-CFS</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27755175"/>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91718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335313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713300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179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rPr>
              <a:t>3/28/2012</a:t>
            </a:r>
            <a:endParaRPr lang="en-US">
              <a:solidFill>
                <a:srgbClr val="000000"/>
              </a:solidFill>
            </a:endParaRPr>
          </a:p>
        </p:txBody>
      </p:sp>
      <p:sp>
        <p:nvSpPr>
          <p:cNvPr id="6" name="Rectangle 4"/>
          <p:cNvSpPr>
            <a:spLocks noGrp="1" noChangeArrowheads="1"/>
          </p:cNvSpPr>
          <p:nvPr>
            <p:ph type="ftr" sz="quarter" idx="11"/>
          </p:nvPr>
        </p:nvSpPr>
        <p:spPr>
          <a:ln/>
        </p:spPr>
        <p:txBody>
          <a:bodyPr/>
          <a:lstStyle>
            <a:lvl1pPr>
              <a:defRPr/>
            </a:lvl1pPr>
          </a:lstStyle>
          <a:p>
            <a:r>
              <a:rPr lang="en-US" smtClean="0"/>
              <a:t>AD &amp; I Webex, PM report on BTR-CFS</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6101426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smtClean="0">
                <a:solidFill>
                  <a:srgbClr val="000000"/>
                </a:solidFill>
              </a:rPr>
              <a:t>3/28/2012</a:t>
            </a:r>
            <a:endParaRPr lang="en-US">
              <a:solidFill>
                <a:srgbClr val="000000"/>
              </a:solidFill>
            </a:endParaRPr>
          </a:p>
        </p:txBody>
      </p:sp>
      <p:sp>
        <p:nvSpPr>
          <p:cNvPr id="8" name="Rectangle 4"/>
          <p:cNvSpPr>
            <a:spLocks noGrp="1" noChangeArrowheads="1"/>
          </p:cNvSpPr>
          <p:nvPr>
            <p:ph type="ftr" sz="quarter" idx="11"/>
          </p:nvPr>
        </p:nvSpPr>
        <p:spPr>
          <a:ln/>
        </p:spPr>
        <p:txBody>
          <a:bodyPr/>
          <a:lstStyle>
            <a:lvl1pPr>
              <a:defRPr/>
            </a:lvl1pPr>
          </a:lstStyle>
          <a:p>
            <a:r>
              <a:rPr lang="en-US" smtClean="0"/>
              <a:t>AD &amp; I Webex, PM report on BTR-CFS</a:t>
            </a:r>
            <a:endParaRPr lang="en-US"/>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1055038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smtClean="0">
                <a:solidFill>
                  <a:srgbClr val="000000"/>
                </a:solidFill>
              </a:rPr>
              <a:t>3/28/2012</a:t>
            </a:r>
            <a:endParaRPr lang="en-US">
              <a:solidFill>
                <a:srgbClr val="000000"/>
              </a:solidFill>
            </a:endParaRPr>
          </a:p>
        </p:txBody>
      </p:sp>
      <p:sp>
        <p:nvSpPr>
          <p:cNvPr id="4" name="Rectangle 4"/>
          <p:cNvSpPr>
            <a:spLocks noGrp="1" noChangeArrowheads="1"/>
          </p:cNvSpPr>
          <p:nvPr>
            <p:ph type="ftr" sz="quarter" idx="11"/>
          </p:nvPr>
        </p:nvSpPr>
        <p:spPr>
          <a:ln/>
        </p:spPr>
        <p:txBody>
          <a:bodyPr/>
          <a:lstStyle>
            <a:lvl1pPr>
              <a:defRPr/>
            </a:lvl1pPr>
          </a:lstStyle>
          <a:p>
            <a:r>
              <a:rPr lang="en-US" smtClean="0"/>
              <a:t>AD &amp; I Webex, PM report on BTR-CFS</a:t>
            </a:r>
            <a:endParaRPr lang="en-US"/>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1268039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smtClean="0">
                <a:solidFill>
                  <a:srgbClr val="000000"/>
                </a:solidFill>
              </a:rPr>
              <a:t>3/28/2012</a:t>
            </a:r>
            <a:endParaRPr lang="en-US">
              <a:solidFill>
                <a:srgbClr val="000000"/>
              </a:solidFill>
            </a:endParaRPr>
          </a:p>
        </p:txBody>
      </p:sp>
      <p:sp>
        <p:nvSpPr>
          <p:cNvPr id="3" name="Rectangle 4"/>
          <p:cNvSpPr>
            <a:spLocks noGrp="1" noChangeArrowheads="1"/>
          </p:cNvSpPr>
          <p:nvPr>
            <p:ph type="ftr" sz="quarter" idx="11"/>
          </p:nvPr>
        </p:nvSpPr>
        <p:spPr>
          <a:ln/>
        </p:spPr>
        <p:txBody>
          <a:bodyPr/>
          <a:lstStyle>
            <a:lvl1pPr>
              <a:defRPr/>
            </a:lvl1pPr>
          </a:lstStyle>
          <a:p>
            <a:r>
              <a:rPr lang="en-US" smtClean="0"/>
              <a:t>AD &amp; I Webex, PM report on BTR-CFS</a:t>
            </a:r>
            <a:endParaRPr lang="en-US"/>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6560239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rPr>
              <a:t>3/28/2012</a:t>
            </a:r>
            <a:endParaRPr lang="en-US">
              <a:solidFill>
                <a:srgbClr val="000000"/>
              </a:solidFill>
            </a:endParaRPr>
          </a:p>
        </p:txBody>
      </p:sp>
      <p:sp>
        <p:nvSpPr>
          <p:cNvPr id="6" name="Rectangle 4"/>
          <p:cNvSpPr>
            <a:spLocks noGrp="1" noChangeArrowheads="1"/>
          </p:cNvSpPr>
          <p:nvPr>
            <p:ph type="ftr" sz="quarter" idx="11"/>
          </p:nvPr>
        </p:nvSpPr>
        <p:spPr>
          <a:ln/>
        </p:spPr>
        <p:txBody>
          <a:bodyPr/>
          <a:lstStyle>
            <a:lvl1pPr>
              <a:defRPr/>
            </a:lvl1pPr>
          </a:lstStyle>
          <a:p>
            <a:r>
              <a:rPr lang="en-US" smtClean="0"/>
              <a:t>AD &amp; I Webex, PM report on BTR-CFS</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52616984"/>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rPr>
              <a:t>3/28/2012</a:t>
            </a:r>
            <a:endParaRPr lang="en-US">
              <a:solidFill>
                <a:srgbClr val="000000"/>
              </a:solidFill>
            </a:endParaRPr>
          </a:p>
        </p:txBody>
      </p:sp>
      <p:sp>
        <p:nvSpPr>
          <p:cNvPr id="6" name="Rectangle 4"/>
          <p:cNvSpPr>
            <a:spLocks noGrp="1" noChangeArrowheads="1"/>
          </p:cNvSpPr>
          <p:nvPr>
            <p:ph type="ftr" sz="quarter" idx="11"/>
          </p:nvPr>
        </p:nvSpPr>
        <p:spPr>
          <a:ln/>
        </p:spPr>
        <p:txBody>
          <a:bodyPr/>
          <a:lstStyle>
            <a:lvl1pPr>
              <a:defRPr/>
            </a:lvl1pPr>
          </a:lstStyle>
          <a:p>
            <a:r>
              <a:rPr lang="en-US" smtClean="0"/>
              <a:t>AD &amp; I Webex, PM report on BTR-CFS</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4823661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defTabSz="457200"/>
            <a:r>
              <a:rPr lang="en-US" smtClean="0">
                <a:solidFill>
                  <a:srgbClr val="000000"/>
                </a:solidFill>
              </a:rPr>
              <a:t>3/28/2012</a:t>
            </a:r>
            <a:endParaRPr lang="en-US">
              <a:solidFill>
                <a:srgbClr val="000000"/>
              </a:solidFill>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pPr defTabSz="457200"/>
            <a:r>
              <a:rPr lang="en-US" smtClean="0"/>
              <a:t>AD &amp; I Webex, PM report on BTR-CFS</a:t>
            </a:r>
            <a:endParaRPr lang="en-US"/>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defTabSz="457200"/>
            <a:fld id="{AAB6FA28-7AEC-3F43-9C2D-3DB969CFEC6A}" type="slidenum">
              <a:rPr lang="en-US" smtClean="0">
                <a:solidFill>
                  <a:srgbClr val="000000"/>
                </a:solidFill>
              </a:rPr>
              <a:pPr defTabSz="457200"/>
              <a:t>‹#›</a:t>
            </a:fld>
            <a:endParaRPr lang="en-US">
              <a:solidFill>
                <a:srgbClr val="000000"/>
              </a:solidFill>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defTabSz="457200">
              <a:spcBef>
                <a:spcPct val="50000"/>
              </a:spcBef>
              <a:defRPr/>
            </a:pPr>
            <a:endParaRPr lang="en-US" sz="2400">
              <a:solidFill>
                <a:srgbClr val="000000"/>
              </a:solidFill>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defTabSz="457200">
              <a:spcBef>
                <a:spcPct val="50000"/>
              </a:spcBef>
              <a:defRPr/>
            </a:pPr>
            <a:endParaRPr lang="en-US" sz="2400">
              <a:solidFill>
                <a:srgbClr val="000000"/>
              </a:solidFill>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3"/>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4"/>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3"/>
          <a:srcRect/>
          <a:stretch>
            <a:fillRect/>
          </a:stretch>
        </p:blipFill>
        <p:spPr bwMode="auto">
          <a:xfrm>
            <a:off x="1295400" y="838200"/>
            <a:ext cx="7848600" cy="153988"/>
          </a:xfrm>
          <a:prstGeom prst="rect">
            <a:avLst/>
          </a:prstGeom>
          <a:noFill/>
          <a:ln w="9525">
            <a:noFill/>
            <a:miter lim="800000"/>
            <a:headEnd/>
            <a:tailEnd/>
          </a:ln>
        </p:spPr>
      </p:pic>
    </p:spTree>
    <p:extLst>
      <p:ext uri="{BB962C8B-B14F-4D97-AF65-F5344CB8AC3E}">
        <p14:creationId xmlns:p14="http://schemas.microsoft.com/office/powerpoint/2010/main" val="7616182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3/28/2012</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032739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2C00C9-64E0-4B3A-96B0-9F0749052B10}" type="datetimeFigureOut">
              <a:rPr lang="en-US" smtClean="0">
                <a:solidFill>
                  <a:prstClr val="black">
                    <a:tint val="75000"/>
                  </a:prstClr>
                </a:solidFill>
              </a:rPr>
              <a:pPr/>
              <a:t>3/28/2012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9070ED-EA98-4926-9197-5892BF56A3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384291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hyperlink" Target="http://indico.cern.ch/conferenceOtherViews.py?view=standard&amp;confId=165201"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hyperlink" Target="http://ilcagenda.linearcollider.org/getFile.py/access?contribId=3&amp;resId=0&amp;materialId=slides&amp;confId=5557" TargetMode="Externa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Cost-Containment</a:t>
            </a:r>
            <a:endParaRPr lang="en-US" dirty="0"/>
          </a:p>
        </p:txBody>
      </p:sp>
      <p:sp>
        <p:nvSpPr>
          <p:cNvPr id="3" name="Content Placeholder 2"/>
          <p:cNvSpPr>
            <a:spLocks noGrp="1"/>
          </p:cNvSpPr>
          <p:nvPr>
            <p:ph idx="1"/>
          </p:nvPr>
        </p:nvSpPr>
        <p:spPr>
          <a:xfrm>
            <a:off x="457200" y="1600200"/>
            <a:ext cx="8229600" cy="5105400"/>
          </a:xfrm>
        </p:spPr>
        <p:txBody>
          <a:bodyPr>
            <a:normAutofit lnSpcReduction="10000"/>
          </a:bodyPr>
          <a:lstStyle/>
          <a:p>
            <a:r>
              <a:rPr lang="en-US" dirty="0" smtClean="0"/>
              <a:t>Four Top-Level Baseline Changes were made in 2010/2011 to provide margin for changes in Value Estimate including:</a:t>
            </a:r>
          </a:p>
          <a:p>
            <a:pPr lvl="1"/>
            <a:r>
              <a:rPr lang="en-US" dirty="0" smtClean="0"/>
              <a:t>Changes in scope (reduced bunches)</a:t>
            </a:r>
          </a:p>
          <a:p>
            <a:pPr lvl="1"/>
            <a:r>
              <a:rPr lang="en-US" dirty="0" smtClean="0"/>
              <a:t>Changes in understanding (gradient spread, single tunnel safety)</a:t>
            </a:r>
          </a:p>
          <a:p>
            <a:pPr lvl="1"/>
            <a:r>
              <a:rPr lang="en-US" dirty="0" smtClean="0"/>
              <a:t> Consolidation (positron source, central region)</a:t>
            </a:r>
          </a:p>
          <a:p>
            <a:r>
              <a:rPr lang="en-US" u="sng" dirty="0" smtClean="0">
                <a:solidFill>
                  <a:srgbClr val="FF0000"/>
                </a:solidFill>
              </a:rPr>
              <a:t>Approximately 12% reduction in Value Estimate achieved </a:t>
            </a:r>
            <a:r>
              <a:rPr lang="en-US" u="sng" dirty="0" smtClean="0">
                <a:solidFill>
                  <a:srgbClr val="FF0000"/>
                </a:solidFill>
                <a:sym typeface="Wingdings" pitchFamily="2" charset="2"/>
              </a:rPr>
              <a:t></a:t>
            </a:r>
            <a:endParaRPr lang="en-US" u="sng" dirty="0" smtClean="0">
              <a:solidFill>
                <a:srgbClr val="FF0000"/>
              </a:solidFill>
            </a:endParaRPr>
          </a:p>
          <a:p>
            <a:pPr lvl="1"/>
            <a:r>
              <a:rPr lang="en-US" u="sng" dirty="0" smtClean="0">
                <a:solidFill>
                  <a:srgbClr val="FF0000"/>
                </a:solidFill>
              </a:rPr>
              <a:t>This is our baseline; TDR Value Estimate must be consistent</a:t>
            </a:r>
            <a:endParaRPr lang="en-US" u="sng" dirty="0">
              <a:solidFill>
                <a:srgbClr val="FF0000"/>
              </a:solidFill>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1</a:t>
            </a:fld>
            <a:endParaRPr lang="en-US">
              <a:solidFill>
                <a:prstClr val="black">
                  <a:tint val="75000"/>
                </a:prstClr>
              </a:solidFill>
            </a:endParaRPr>
          </a:p>
        </p:txBody>
      </p:sp>
    </p:spTree>
    <p:extLst>
      <p:ext uri="{BB962C8B-B14F-4D97-AF65-F5344CB8AC3E}">
        <p14:creationId xmlns:p14="http://schemas.microsoft.com/office/powerpoint/2010/main" val="12420000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TLCC – Bottom Line</a:t>
            </a:r>
            <a:endParaRPr lang="en-US" dirty="0"/>
          </a:p>
        </p:txBody>
      </p:sp>
      <p:sp>
        <p:nvSpPr>
          <p:cNvPr id="3" name="Content Placeholder 2"/>
          <p:cNvSpPr>
            <a:spLocks noGrp="1"/>
          </p:cNvSpPr>
          <p:nvPr>
            <p:ph idx="1"/>
          </p:nvPr>
        </p:nvSpPr>
        <p:spPr>
          <a:xfrm>
            <a:off x="685800" y="1371600"/>
            <a:ext cx="6878983" cy="4800600"/>
          </a:xfrm>
        </p:spPr>
        <p:txBody>
          <a:bodyPr>
            <a:normAutofit lnSpcReduction="10000"/>
          </a:bodyPr>
          <a:lstStyle/>
          <a:p>
            <a:r>
              <a:rPr lang="en-US" dirty="0" smtClean="0"/>
              <a:t>Cost containment: 600-800 MILCU</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Performance in principle maintained</a:t>
            </a:r>
          </a:p>
          <a:p>
            <a:r>
              <a:rPr lang="en-US" dirty="0" smtClean="0"/>
              <a:t>Higher</a:t>
            </a:r>
            <a:r>
              <a:rPr lang="en-US" dirty="0"/>
              <a:t> </a:t>
            </a:r>
            <a:r>
              <a:rPr lang="en-US" dirty="0" smtClean="0"/>
              <a:t>risk (top 30% </a:t>
            </a:r>
            <a:r>
              <a:rPr lang="en-US" dirty="0" err="1" smtClean="0"/>
              <a:t>lumi</a:t>
            </a:r>
            <a:r>
              <a:rPr lang="en-US" dirty="0"/>
              <a:t>)</a:t>
            </a:r>
          </a:p>
        </p:txBody>
      </p:sp>
      <p:pic>
        <p:nvPicPr>
          <p:cNvPr id="5" name="Picture 4"/>
          <p:cNvPicPr>
            <a:picLocks noChangeAspect="1"/>
          </p:cNvPicPr>
          <p:nvPr/>
        </p:nvPicPr>
        <p:blipFill>
          <a:blip r:embed="rId3"/>
          <a:stretch>
            <a:fillRect/>
          </a:stretch>
        </p:blipFill>
        <p:spPr>
          <a:xfrm>
            <a:off x="3210339" y="2027030"/>
            <a:ext cx="5729709" cy="2898362"/>
          </a:xfrm>
          <a:prstGeom prst="rect">
            <a:avLst/>
          </a:prstGeom>
        </p:spPr>
      </p:pic>
      <p:sp>
        <p:nvSpPr>
          <p:cNvPr id="7" name="Slide Number Placeholder 6"/>
          <p:cNvSpPr>
            <a:spLocks noGrp="1"/>
          </p:cNvSpPr>
          <p:nvPr>
            <p:ph type="sldNum" sz="quarter" idx="12"/>
          </p:nvPr>
        </p:nvSpPr>
        <p:spPr/>
        <p:txBody>
          <a:bodyPr/>
          <a:lstStyle/>
          <a:p>
            <a:fld id="{AAB6FA28-7AEC-3F43-9C2D-3DB969CFEC6A}" type="slidenum">
              <a:rPr lang="en-US" smtClean="0">
                <a:solidFill>
                  <a:srgbClr val="000000"/>
                </a:solidFill>
              </a:rPr>
              <a:pPr/>
              <a:t>2</a:t>
            </a:fld>
            <a:endParaRPr lang="en-US">
              <a:solidFill>
                <a:srgbClr val="000000"/>
              </a:solidFill>
            </a:endParaRPr>
          </a:p>
        </p:txBody>
      </p:sp>
      <p:sp>
        <p:nvSpPr>
          <p:cNvPr id="8" name="TextBox 7"/>
          <p:cNvSpPr txBox="1"/>
          <p:nvPr/>
        </p:nvSpPr>
        <p:spPr>
          <a:xfrm>
            <a:off x="381000" y="2971800"/>
            <a:ext cx="2438400" cy="707886"/>
          </a:xfrm>
          <a:prstGeom prst="rect">
            <a:avLst/>
          </a:prstGeom>
          <a:noFill/>
          <a:ln>
            <a:solidFill>
              <a:schemeClr val="accent1"/>
            </a:solidFill>
          </a:ln>
        </p:spPr>
        <p:txBody>
          <a:bodyPr wrap="square" rtlCol="0">
            <a:spAutoFit/>
          </a:bodyPr>
          <a:lstStyle/>
          <a:p>
            <a:r>
              <a:rPr lang="en-US" sz="2000" b="1" i="1" u="sng" dirty="0" smtClean="0">
                <a:solidFill>
                  <a:srgbClr val="FF0000"/>
                </a:solidFill>
              </a:rPr>
              <a:t>Half is from CFS </a:t>
            </a:r>
            <a:r>
              <a:rPr lang="en-US" sz="2000" dirty="0" smtClean="0"/>
              <a:t>- per PHG, 09.2010</a:t>
            </a:r>
            <a:endParaRPr lang="en-US" sz="2000" dirty="0"/>
          </a:p>
        </p:txBody>
      </p:sp>
      <p:sp>
        <p:nvSpPr>
          <p:cNvPr id="9" name="Date Placeholder 3"/>
          <p:cNvSpPr>
            <a:spLocks noGrp="1"/>
          </p:cNvSpPr>
          <p:nvPr>
            <p:ph type="dt" sz="half" idx="10"/>
          </p:nvPr>
        </p:nvSpPr>
        <p:spPr>
          <a:xfrm>
            <a:off x="533400" y="6324600"/>
            <a:ext cx="2438400" cy="457200"/>
          </a:xfrm>
        </p:spPr>
        <p:txBody>
          <a:bodyPr/>
          <a:lstStyle/>
          <a:p>
            <a:r>
              <a:rPr lang="en-US" dirty="0" smtClean="0"/>
              <a:t>ALCPG Eugene, 23.03.2011</a:t>
            </a:r>
            <a:endParaRPr lang="en-US" dirty="0"/>
          </a:p>
        </p:txBody>
      </p:sp>
      <p:sp>
        <p:nvSpPr>
          <p:cNvPr id="10" name="Footer Placeholder 5"/>
          <p:cNvSpPr>
            <a:spLocks noGrp="1"/>
          </p:cNvSpPr>
          <p:nvPr>
            <p:ph type="ftr" sz="quarter" idx="11"/>
          </p:nvPr>
        </p:nvSpPr>
        <p:spPr>
          <a:xfrm>
            <a:off x="3276600" y="6324600"/>
            <a:ext cx="2895600" cy="457200"/>
          </a:xfrm>
        </p:spPr>
        <p:txBody>
          <a:bodyPr/>
          <a:lstStyle/>
          <a:p>
            <a:r>
              <a:rPr lang="en-US" smtClean="0"/>
              <a:t>Nick Walker</a:t>
            </a:r>
            <a:endParaRPr lang="en-US"/>
          </a:p>
        </p:txBody>
      </p:sp>
    </p:spTree>
    <p:extLst>
      <p:ext uri="{BB962C8B-B14F-4D97-AF65-F5344CB8AC3E}">
        <p14:creationId xmlns:p14="http://schemas.microsoft.com/office/powerpoint/2010/main" val="84406667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800" dirty="0" smtClean="0"/>
              <a:t>The </a:t>
            </a:r>
            <a:r>
              <a:rPr lang="en-US" sz="2800" dirty="0"/>
              <a:t>fourth Baseline Technical Review (</a:t>
            </a:r>
            <a:r>
              <a:rPr lang="en-US" sz="2800" dirty="0" smtClean="0"/>
              <a:t>BTR) - Conventional </a:t>
            </a:r>
            <a:r>
              <a:rPr lang="en-US" sz="2800" dirty="0"/>
              <a:t>Facilities and </a:t>
            </a:r>
            <a:r>
              <a:rPr lang="en-US" sz="2800" dirty="0" smtClean="0"/>
              <a:t>Siting</a:t>
            </a:r>
            <a:br>
              <a:rPr lang="en-US" sz="2800" dirty="0" smtClean="0"/>
            </a:br>
            <a:r>
              <a:rPr lang="en-US" sz="2800" dirty="0"/>
              <a:t>22-23 March </a:t>
            </a:r>
            <a:r>
              <a:rPr lang="en-US" sz="2800" dirty="0" smtClean="0"/>
              <a:t>2012</a:t>
            </a:r>
            <a:endParaRPr lang="en-US" sz="2800" dirty="0"/>
          </a:p>
        </p:txBody>
      </p:sp>
      <p:sp>
        <p:nvSpPr>
          <p:cNvPr id="5" name="Content Placeholder 4"/>
          <p:cNvSpPr>
            <a:spLocks noGrp="1"/>
          </p:cNvSpPr>
          <p:nvPr>
            <p:ph idx="1"/>
          </p:nvPr>
        </p:nvSpPr>
        <p:spPr>
          <a:xfrm>
            <a:off x="457200" y="1524000"/>
            <a:ext cx="8229600" cy="4525963"/>
          </a:xfrm>
        </p:spPr>
        <p:txBody>
          <a:bodyPr>
            <a:noAutofit/>
          </a:bodyPr>
          <a:lstStyle/>
          <a:p>
            <a:pPr marL="0" indent="0">
              <a:buNone/>
            </a:pPr>
            <a:r>
              <a:rPr lang="en-US" sz="1800" dirty="0" smtClean="0"/>
              <a:t>All </a:t>
            </a:r>
            <a:r>
              <a:rPr lang="en-US" sz="1800" dirty="0"/>
              <a:t>changes made to the CFS 2007 Reference Design during the Technical Design Phase are to be presented by the CFS Technical Group for review by the GDE Project Manager Review team. Each change will be evaluated on the basis of performance, cost and impact on related systems. The Review team will produce a report to the GDE covering content, findings and decisions made at the BTR. </a:t>
            </a:r>
            <a:endParaRPr lang="en-US" sz="1800" dirty="0" smtClean="0"/>
          </a:p>
          <a:p>
            <a:pPr marL="0" indent="0">
              <a:buNone/>
            </a:pPr>
            <a:endParaRPr lang="en-US" sz="1800" dirty="0"/>
          </a:p>
          <a:p>
            <a:pPr marL="0" indent="0">
              <a:buNone/>
            </a:pPr>
            <a:r>
              <a:rPr lang="en-US" sz="2000" b="1" i="1" u="sng" dirty="0">
                <a:solidFill>
                  <a:srgbClr val="C00000"/>
                </a:solidFill>
              </a:rPr>
              <a:t>It is expected that the CFS BTR will be the last BTR leading up to the Technical Design Report. It represents the culmination of the Accelerator System and Main Linac Technology Baseline Technical Reviews held in the last 9 months. Each of the earlier BTR's included statements of impact on CFS. It is important to identify and summarize these at the final BTR. </a:t>
            </a:r>
            <a:endParaRPr lang="en-US" sz="2000" b="1" i="1" u="sng" dirty="0" smtClean="0">
              <a:solidFill>
                <a:srgbClr val="C00000"/>
              </a:solidFill>
            </a:endParaRPr>
          </a:p>
          <a:p>
            <a:pPr marL="0" indent="0">
              <a:buNone/>
            </a:pPr>
            <a:endParaRPr lang="en-US" sz="1800" dirty="0"/>
          </a:p>
          <a:p>
            <a:pPr marL="0" indent="0">
              <a:buNone/>
            </a:pPr>
            <a:r>
              <a:rPr lang="en-US" sz="1800" dirty="0" smtClean="0"/>
              <a:t>Also</a:t>
            </a:r>
            <a:r>
              <a:rPr lang="en-US" sz="1800" dirty="0"/>
              <a:t>, as the final BTR, any outstanding system-wide changes that have not already been properly completed should be presented and reviewed. The list of such changes will be drafted by the Project Managers, Cost Engineers and Technical Area Groups and may include, for example, path-length related topics. </a:t>
            </a:r>
          </a:p>
        </p:txBody>
      </p:sp>
      <p:sp>
        <p:nvSpPr>
          <p:cNvPr id="3" name="TextBox 2"/>
          <p:cNvSpPr txBox="1"/>
          <p:nvPr/>
        </p:nvSpPr>
        <p:spPr>
          <a:xfrm>
            <a:off x="1879698" y="6396335"/>
            <a:ext cx="5511702" cy="461665"/>
          </a:xfrm>
          <a:prstGeom prst="rect">
            <a:avLst/>
          </a:prstGeom>
          <a:solidFill>
            <a:schemeClr val="bg1"/>
          </a:solidFill>
        </p:spPr>
        <p:txBody>
          <a:bodyPr wrap="none" rtlCol="0">
            <a:spAutoFit/>
          </a:bodyPr>
          <a:lstStyle/>
          <a:p>
            <a:r>
              <a:rPr lang="en-US" sz="2400" dirty="0">
                <a:solidFill>
                  <a:srgbClr val="FF0000"/>
                </a:solidFill>
              </a:rPr>
              <a:t>ILC GDE Project Managers, 23 March, 2012</a:t>
            </a:r>
          </a:p>
        </p:txBody>
      </p:sp>
      <p:sp>
        <p:nvSpPr>
          <p:cNvPr id="6" name="Date Placeholder 5"/>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8" name="Slide Number Placeholder 7"/>
          <p:cNvSpPr>
            <a:spLocks noGrp="1"/>
          </p:cNvSpPr>
          <p:nvPr>
            <p:ph type="sldNum" sz="quarter" idx="12"/>
          </p:nvPr>
        </p:nvSpPr>
        <p:spPr/>
        <p:txBody>
          <a:bodyPr/>
          <a:lstStyle/>
          <a:p>
            <a:fld id="{259070ED-EA98-4926-9197-5892BF56A336}" type="slidenum">
              <a:rPr lang="en-US" smtClean="0">
                <a:solidFill>
                  <a:prstClr val="black">
                    <a:tint val="75000"/>
                  </a:prstClr>
                </a:solidFill>
              </a:rPr>
              <a:pPr/>
              <a:t>3</a:t>
            </a:fld>
            <a:endParaRPr lang="en-US">
              <a:solidFill>
                <a:prstClr val="black">
                  <a:tint val="75000"/>
                </a:prstClr>
              </a:solidFill>
            </a:endParaRPr>
          </a:p>
        </p:txBody>
      </p:sp>
    </p:spTree>
    <p:extLst>
      <p:ext uri="{BB962C8B-B14F-4D97-AF65-F5344CB8AC3E}">
        <p14:creationId xmlns:p14="http://schemas.microsoft.com/office/powerpoint/2010/main" val="34381893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BTR – CFS</a:t>
            </a:r>
            <a:endParaRPr lang="en-US" dirty="0"/>
          </a:p>
        </p:txBody>
      </p:sp>
      <p:sp>
        <p:nvSpPr>
          <p:cNvPr id="3" name="Content Placeholder 2"/>
          <p:cNvSpPr>
            <a:spLocks noGrp="1"/>
          </p:cNvSpPr>
          <p:nvPr>
            <p:ph idx="1"/>
          </p:nvPr>
        </p:nvSpPr>
        <p:spPr>
          <a:xfrm>
            <a:off x="304800" y="1600200"/>
            <a:ext cx="8686800" cy="4525963"/>
          </a:xfrm>
        </p:spPr>
        <p:txBody>
          <a:bodyPr>
            <a:normAutofit lnSpcReduction="10000"/>
          </a:bodyPr>
          <a:lstStyle/>
          <a:p>
            <a:r>
              <a:rPr lang="en-US" sz="1800" dirty="0">
                <a:solidFill>
                  <a:schemeClr val="accent1"/>
                </a:solidFill>
                <a:hlinkClick r:id="rId2"/>
              </a:rPr>
              <a:t>http://</a:t>
            </a:r>
            <a:r>
              <a:rPr lang="en-US" sz="1800" dirty="0" smtClean="0">
                <a:solidFill>
                  <a:schemeClr val="accent1"/>
                </a:solidFill>
                <a:hlinkClick r:id="rId2"/>
              </a:rPr>
              <a:t>indico.cern.ch/conferenceOtherViews.py?view=standard&amp;confId=165201</a:t>
            </a:r>
            <a:endParaRPr lang="en-US" sz="1800" dirty="0" smtClean="0">
              <a:solidFill>
                <a:schemeClr val="accent1"/>
              </a:solidFill>
            </a:endParaRPr>
          </a:p>
          <a:p>
            <a:endParaRPr lang="en-US" sz="1800" dirty="0" smtClean="0">
              <a:solidFill>
                <a:schemeClr val="accent1"/>
              </a:solidFill>
            </a:endParaRPr>
          </a:p>
          <a:p>
            <a:r>
              <a:rPr lang="en-US" dirty="0" smtClean="0"/>
              <a:t>SB2009 / TLCC CEP was based on parametric scaling </a:t>
            </a:r>
            <a:r>
              <a:rPr lang="en-US" dirty="0" smtClean="0">
                <a:solidFill>
                  <a:srgbClr val="FF0000"/>
                </a:solidFill>
                <a:sym typeface="Wingdings" pitchFamily="2" charset="2"/>
              </a:rPr>
              <a:t></a:t>
            </a:r>
            <a:endParaRPr lang="en-US" dirty="0" smtClean="0">
              <a:solidFill>
                <a:srgbClr val="FF0000"/>
              </a:solidFill>
            </a:endParaRPr>
          </a:p>
          <a:p>
            <a:r>
              <a:rPr lang="en-US" dirty="0" smtClean="0"/>
              <a:t>CFS-2012 VALUE estimate has bottoms-up, three-region basis</a:t>
            </a:r>
          </a:p>
          <a:p>
            <a:pPr lvl="1"/>
            <a:r>
              <a:rPr lang="en-US" dirty="0" smtClean="0"/>
              <a:t>Nikken </a:t>
            </a:r>
            <a:r>
              <a:rPr lang="en-US" dirty="0" err="1" smtClean="0"/>
              <a:t>Sekkei</a:t>
            </a:r>
            <a:r>
              <a:rPr lang="en-US" dirty="0" smtClean="0"/>
              <a:t> (Tokyo-Chiyoda) &amp; J-Power (Tokyo-Chuo), Parsons (Chicago), </a:t>
            </a:r>
            <a:r>
              <a:rPr lang="en-US" dirty="0" err="1" smtClean="0"/>
              <a:t>Amberg</a:t>
            </a:r>
            <a:r>
              <a:rPr lang="en-US" dirty="0" smtClean="0"/>
              <a:t> (Switzerland)</a:t>
            </a:r>
          </a:p>
          <a:p>
            <a:pPr lvl="1"/>
            <a:r>
              <a:rPr lang="en-US" dirty="0" smtClean="0"/>
              <a:t>Quite different basis than RDR</a:t>
            </a:r>
          </a:p>
          <a:p>
            <a:r>
              <a:rPr lang="en-US" u="sng" dirty="0" smtClean="0">
                <a:solidFill>
                  <a:srgbClr val="FF0000"/>
                </a:solidFill>
              </a:rPr>
              <a:t>Cost detail was not ready for presentation at BTR </a:t>
            </a:r>
            <a:endParaRPr lang="en-US" u="sng" dirty="0">
              <a:solidFill>
                <a:srgbClr val="FF0000"/>
              </a:solidFill>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4</a:t>
            </a:fld>
            <a:endParaRPr lang="en-US">
              <a:solidFill>
                <a:prstClr val="black">
                  <a:tint val="75000"/>
                </a:prstClr>
              </a:solidFill>
            </a:endParaRPr>
          </a:p>
        </p:txBody>
      </p:sp>
    </p:spTree>
    <p:extLst>
      <p:ext uri="{BB962C8B-B14F-4D97-AF65-F5344CB8AC3E}">
        <p14:creationId xmlns:p14="http://schemas.microsoft.com/office/powerpoint/2010/main" val="1804688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0" y="1600200"/>
            <a:ext cx="9067800" cy="4525963"/>
          </a:xfrm>
        </p:spPr>
        <p:txBody>
          <a:bodyPr>
            <a:normAutofit lnSpcReduction="10000"/>
          </a:bodyPr>
          <a:lstStyle/>
          <a:p>
            <a:pPr marL="514350" indent="-514350">
              <a:buFont typeface="+mj-lt"/>
              <a:buAutoNum type="arabicPeriod"/>
            </a:pPr>
            <a:r>
              <a:rPr lang="en-US" dirty="0" smtClean="0">
                <a:solidFill>
                  <a:srgbClr val="FF0000"/>
                </a:solidFill>
              </a:rPr>
              <a:t>Collect cost estimate detail from CFS / Contractors</a:t>
            </a:r>
          </a:p>
          <a:p>
            <a:r>
              <a:rPr lang="en-US" dirty="0" smtClean="0"/>
              <a:t>Cost estimates based on:</a:t>
            </a:r>
          </a:p>
          <a:p>
            <a:pPr marL="971550" lvl="1" indent="-514350">
              <a:buFont typeface="+mj-lt"/>
              <a:buAutoNum type="alphaLcParenR"/>
            </a:pPr>
            <a:r>
              <a:rPr lang="en-US" dirty="0" smtClean="0"/>
              <a:t>Criteria / Functional Specifications </a:t>
            </a:r>
            <a:r>
              <a:rPr lang="en-US" dirty="0" smtClean="0">
                <a:sym typeface="Wingdings" pitchFamily="2" charset="2"/>
              </a:rPr>
              <a:t> from AS;(10% CFS)</a:t>
            </a:r>
            <a:r>
              <a:rPr lang="en-US" dirty="0" smtClean="0"/>
              <a:t> </a:t>
            </a:r>
          </a:p>
          <a:p>
            <a:pPr marL="971550" lvl="1" indent="-514350">
              <a:buFont typeface="+mj-lt"/>
              <a:buAutoNum type="alphaLcParenR"/>
            </a:pPr>
            <a:r>
              <a:rPr lang="en-US" dirty="0" smtClean="0"/>
              <a:t>Unit costs </a:t>
            </a:r>
            <a:r>
              <a:rPr lang="en-US" dirty="0" smtClean="0">
                <a:sym typeface="Wingdings" pitchFamily="2" charset="2"/>
              </a:rPr>
              <a:t> from CFS</a:t>
            </a:r>
            <a:endParaRPr lang="en-US" dirty="0" smtClean="0"/>
          </a:p>
          <a:p>
            <a:r>
              <a:rPr lang="en-US" dirty="0" smtClean="0"/>
              <a:t>Contractor work began 11.2011 </a:t>
            </a:r>
            <a:r>
              <a:rPr lang="en-US" dirty="0" smtClean="0">
                <a:sym typeface="Wingdings" pitchFamily="2" charset="2"/>
              </a:rPr>
              <a:t> obsolete criteria</a:t>
            </a:r>
            <a:endParaRPr lang="en-US" dirty="0" smtClean="0"/>
          </a:p>
          <a:p>
            <a:r>
              <a:rPr lang="en-US" dirty="0" smtClean="0"/>
              <a:t>Final criteria posted. Thanks to </a:t>
            </a:r>
            <a:r>
              <a:rPr lang="en-US" dirty="0" err="1" smtClean="0"/>
              <a:t>Benno</a:t>
            </a:r>
            <a:r>
              <a:rPr lang="en-US" dirty="0" smtClean="0"/>
              <a:t> List.</a:t>
            </a:r>
          </a:p>
          <a:p>
            <a:r>
              <a:rPr lang="en-US" dirty="0" smtClean="0"/>
              <a:t>Simple tally of costs: All changes can be traced to </a:t>
            </a:r>
            <a:r>
              <a:rPr lang="en-US" dirty="0" smtClean="0"/>
              <a:t>either a) or b)</a:t>
            </a:r>
            <a:endParaRPr lang="en-US"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5</a:t>
            </a:fld>
            <a:endParaRPr lang="en-US">
              <a:solidFill>
                <a:prstClr val="black">
                  <a:tint val="75000"/>
                </a:prstClr>
              </a:solidFill>
            </a:endParaRPr>
          </a:p>
        </p:txBody>
      </p:sp>
    </p:spTree>
    <p:extLst>
      <p:ext uri="{BB962C8B-B14F-4D97-AF65-F5344CB8AC3E}">
        <p14:creationId xmlns:p14="http://schemas.microsoft.com/office/powerpoint/2010/main" val="3513523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pPr marL="514350" indent="-514350">
              <a:buFont typeface="+mj-lt"/>
              <a:buAutoNum type="arabicPeriod" startAt="2"/>
            </a:pPr>
            <a:r>
              <a:rPr lang="en-US" dirty="0" smtClean="0">
                <a:solidFill>
                  <a:srgbClr val="FF0000"/>
                </a:solidFill>
              </a:rPr>
              <a:t>Sort and Study cost drivers </a:t>
            </a:r>
            <a:r>
              <a:rPr lang="en-US" dirty="0" smtClean="0"/>
              <a:t>in preparation for KILC - see G. Dugan parallel schedule: </a:t>
            </a:r>
            <a:r>
              <a:rPr lang="en-US" sz="1400" dirty="0">
                <a:hlinkClick r:id="rId2"/>
              </a:rPr>
              <a:t>http://</a:t>
            </a:r>
            <a:r>
              <a:rPr lang="en-US" sz="1400" dirty="0" smtClean="0">
                <a:hlinkClick r:id="rId2"/>
              </a:rPr>
              <a:t>ilcagenda.linearcollider.org/getFile.py/access?contribId=3&amp;resId=0&amp;materialId=slides&amp;confId=5557</a:t>
            </a:r>
            <a:endParaRPr lang="en-US" sz="1400" dirty="0" smtClean="0"/>
          </a:p>
          <a:p>
            <a:r>
              <a:rPr lang="en-US" dirty="0" smtClean="0"/>
              <a:t>High Profile:</a:t>
            </a:r>
          </a:p>
          <a:p>
            <a:pPr lvl="1"/>
            <a:r>
              <a:rPr lang="en-US" dirty="0" smtClean="0"/>
              <a:t>HLRF distribution; integration of Marx modulator and new Power Distribution System to match +/-20%</a:t>
            </a:r>
          </a:p>
          <a:p>
            <a:pPr lvl="1"/>
            <a:r>
              <a:rPr lang="en-US" dirty="0" smtClean="0"/>
              <a:t>Civil Construction unit costs; all regions</a:t>
            </a:r>
          </a:p>
          <a:p>
            <a:pPr lvl="1"/>
            <a:r>
              <a:rPr lang="en-US" dirty="0" smtClean="0"/>
              <a:t>Experimental Hall</a:t>
            </a:r>
          </a:p>
          <a:p>
            <a:pPr lvl="1"/>
            <a:r>
              <a:rPr lang="en-US" dirty="0" smtClean="0"/>
              <a:t>Electrical</a:t>
            </a:r>
          </a:p>
          <a:p>
            <a:r>
              <a:rPr lang="en-US" dirty="0" smtClean="0"/>
              <a:t>CFS, HLRF, and SCRF - each have </a:t>
            </a:r>
            <a:r>
              <a:rPr lang="en-US" dirty="0" err="1" smtClean="0"/>
              <a:t>Webex</a:t>
            </a:r>
            <a:r>
              <a:rPr lang="en-US" dirty="0" smtClean="0"/>
              <a:t> meetings before KILC</a:t>
            </a:r>
            <a:endParaRPr lang="en-US"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6</a:t>
            </a:fld>
            <a:endParaRPr lang="en-US">
              <a:solidFill>
                <a:prstClr val="black">
                  <a:tint val="75000"/>
                </a:prstClr>
              </a:solidFill>
            </a:endParaRPr>
          </a:p>
        </p:txBody>
      </p:sp>
    </p:spTree>
    <p:extLst>
      <p:ext uri="{BB962C8B-B14F-4D97-AF65-F5344CB8AC3E}">
        <p14:creationId xmlns:p14="http://schemas.microsoft.com/office/powerpoint/2010/main" val="27105569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pPr marL="514350" indent="-514350">
              <a:buFont typeface="+mj-lt"/>
              <a:buAutoNum type="arabicPeriod" startAt="3"/>
            </a:pPr>
            <a:r>
              <a:rPr lang="en-US" dirty="0" smtClean="0">
                <a:solidFill>
                  <a:srgbClr val="FF0000"/>
                </a:solidFill>
              </a:rPr>
              <a:t>Action item list …</a:t>
            </a:r>
            <a:endParaRPr lang="en-US" dirty="0">
              <a:solidFill>
                <a:srgbClr val="FF0000"/>
              </a:solidFill>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3/28/2012</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AD &amp; I Webex, PM report on BTR-CFS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59070ED-EA98-4926-9197-5892BF56A336}" type="slidenum">
              <a:rPr lang="en-US" smtClean="0">
                <a:solidFill>
                  <a:prstClr val="black">
                    <a:tint val="75000"/>
                  </a:prstClr>
                </a:solidFill>
              </a:rPr>
              <a:pPr/>
              <a:t>7</a:t>
            </a:fld>
            <a:endParaRPr lang="en-US">
              <a:solidFill>
                <a:prstClr val="black">
                  <a:tint val="75000"/>
                </a:prstClr>
              </a:solidFill>
            </a:endParaRPr>
          </a:p>
        </p:txBody>
      </p:sp>
    </p:spTree>
    <p:extLst>
      <p:ext uri="{BB962C8B-B14F-4D97-AF65-F5344CB8AC3E}">
        <p14:creationId xmlns:p14="http://schemas.microsoft.com/office/powerpoint/2010/main" val="2200323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3505200" cy="1143000"/>
          </a:xfrm>
        </p:spPr>
        <p:txBody>
          <a:bodyPr>
            <a:normAutofit fontScale="90000"/>
          </a:bodyPr>
          <a:lstStyle/>
          <a:p>
            <a:r>
              <a:rPr lang="en-US" dirty="0" smtClean="0"/>
              <a:t>Siting Studies in Japan</a:t>
            </a:r>
            <a:endParaRPr lang="en-US" dirty="0"/>
          </a:p>
        </p:txBody>
      </p:sp>
      <p:sp>
        <p:nvSpPr>
          <p:cNvPr id="3" name="Content Placeholder 2"/>
          <p:cNvSpPr>
            <a:spLocks noGrp="1"/>
          </p:cNvSpPr>
          <p:nvPr>
            <p:ph idx="1"/>
          </p:nvPr>
        </p:nvSpPr>
        <p:spPr>
          <a:xfrm>
            <a:off x="457200" y="1600200"/>
            <a:ext cx="3352800" cy="4525963"/>
          </a:xfrm>
        </p:spPr>
        <p:txBody>
          <a:bodyPr>
            <a:normAutofit/>
          </a:bodyPr>
          <a:lstStyle/>
          <a:p>
            <a:r>
              <a:rPr lang="ja-JP" altLang="en-US" sz="2400" b="1" dirty="0">
                <a:solidFill>
                  <a:srgbClr val="000000"/>
                </a:solidFill>
                <a:ea typeface="MS PGothic"/>
                <a:cs typeface="Times New Roman"/>
              </a:rPr>
              <a:t>国際リニアコライダープロジェクト･国内立地課題検</a:t>
            </a:r>
            <a:r>
              <a:rPr lang="ja-JP" altLang="en-US" sz="2400" b="1" dirty="0" smtClean="0">
                <a:solidFill>
                  <a:srgbClr val="000000"/>
                </a:solidFill>
                <a:ea typeface="MS PGothic"/>
                <a:cs typeface="Times New Roman"/>
              </a:rPr>
              <a:t>討</a:t>
            </a:r>
            <a:endParaRPr lang="en-US" altLang="ja-JP" sz="2400" b="1" dirty="0" smtClean="0">
              <a:solidFill>
                <a:srgbClr val="000000"/>
              </a:solidFill>
              <a:ea typeface="MS PGothic"/>
              <a:cs typeface="Times New Roman"/>
            </a:endParaRPr>
          </a:p>
          <a:p>
            <a:pPr lvl="1"/>
            <a:r>
              <a:rPr lang="en-US" sz="2000" dirty="0" smtClean="0"/>
              <a:t>AAA document, soon to be released</a:t>
            </a:r>
          </a:p>
          <a:p>
            <a:r>
              <a:rPr lang="en-US" sz="2400" dirty="0" smtClean="0"/>
              <a:t>Civil Engineering</a:t>
            </a:r>
          </a:p>
          <a:p>
            <a:r>
              <a:rPr lang="en-US" sz="2400" dirty="0" smtClean="0"/>
              <a:t>Management</a:t>
            </a:r>
          </a:p>
          <a:p>
            <a:r>
              <a:rPr lang="en-US" sz="2400" dirty="0" smtClean="0"/>
              <a:t>Environmental</a:t>
            </a:r>
          </a:p>
          <a:p>
            <a:r>
              <a:rPr lang="en-US" sz="2400" dirty="0" smtClean="0"/>
              <a:t>Infrastructure</a:t>
            </a:r>
          </a:p>
          <a:p>
            <a:r>
              <a:rPr lang="en-US" sz="2400" dirty="0" smtClean="0"/>
              <a:t>Earthquake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9901" y="0"/>
            <a:ext cx="5344099" cy="6858000"/>
          </a:xfrm>
          <a:prstGeom prst="rect">
            <a:avLst/>
          </a:prstGeom>
          <a:ln>
            <a:solidFill>
              <a:schemeClr val="accent1"/>
            </a:solidFill>
          </a:ln>
        </p:spPr>
      </p:pic>
    </p:spTree>
    <p:extLst>
      <p:ext uri="{BB962C8B-B14F-4D97-AF65-F5344CB8AC3E}">
        <p14:creationId xmlns:p14="http://schemas.microsoft.com/office/powerpoint/2010/main" val="199694506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622</Words>
  <Application>Microsoft Office PowerPoint</Application>
  <PresentationFormat>On-screen Show (4:3)</PresentationFormat>
  <Paragraphs>82</Paragraphs>
  <Slides>8</Slides>
  <Notes>1</Notes>
  <HiddenSlides>0</HiddenSlides>
  <MMClips>0</MMClips>
  <ScaleCrop>false</ScaleCrop>
  <HeadingPairs>
    <vt:vector size="4" baseType="variant">
      <vt:variant>
        <vt:lpstr>Theme</vt:lpstr>
      </vt:variant>
      <vt:variant>
        <vt:i4>3</vt:i4>
      </vt:variant>
      <vt:variant>
        <vt:lpstr>Slide Titles</vt:lpstr>
      </vt:variant>
      <vt:variant>
        <vt:i4>8</vt:i4>
      </vt:variant>
    </vt:vector>
  </HeadingPairs>
  <TitlesOfParts>
    <vt:vector size="11" baseType="lpstr">
      <vt:lpstr>Default Theme</vt:lpstr>
      <vt:lpstr>Office Theme</vt:lpstr>
      <vt:lpstr>1_Office Theme</vt:lpstr>
      <vt:lpstr>Cost-Containment</vt:lpstr>
      <vt:lpstr>TLCC – Bottom Line</vt:lpstr>
      <vt:lpstr>The fourth Baseline Technical Review (BTR) - Conventional Facilities and Siting 22-23 March 2012</vt:lpstr>
      <vt:lpstr>BTR – CFS</vt:lpstr>
      <vt:lpstr>Next Steps:</vt:lpstr>
      <vt:lpstr>Next Steps:</vt:lpstr>
      <vt:lpstr>Next Steps:</vt:lpstr>
      <vt:lpstr>Siting Studies in Japan</vt:lpstr>
    </vt:vector>
  </TitlesOfParts>
  <Company>Fermi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TLCC – Bottom Line</dc:title>
  <dc:creator>mcrec</dc:creator>
  <cp:lastModifiedBy>mcrec</cp:lastModifiedBy>
  <cp:revision>11</cp:revision>
  <dcterms:created xsi:type="dcterms:W3CDTF">2012-03-27T19:53:43Z</dcterms:created>
  <dcterms:modified xsi:type="dcterms:W3CDTF">2012-03-28T12:38:13Z</dcterms:modified>
</cp:coreProperties>
</file>